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260" r:id="rId2"/>
    <p:sldId id="349" r:id="rId3"/>
    <p:sldId id="350" r:id="rId4"/>
    <p:sldId id="351" r:id="rId5"/>
    <p:sldId id="352" r:id="rId6"/>
    <p:sldId id="448" r:id="rId7"/>
    <p:sldId id="439" r:id="rId8"/>
    <p:sldId id="440" r:id="rId9"/>
    <p:sldId id="441" r:id="rId10"/>
    <p:sldId id="442" r:id="rId11"/>
    <p:sldId id="443" r:id="rId12"/>
    <p:sldId id="444" r:id="rId13"/>
    <p:sldId id="447" r:id="rId14"/>
    <p:sldId id="445" r:id="rId15"/>
    <p:sldId id="446" r:id="rId16"/>
    <p:sldId id="449" r:id="rId17"/>
    <p:sldId id="3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96661" tIns="48331" rIns="96661" bIns="48331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5264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A05C52BE-1D48-407D-9EB3-C9F831612B5C}" type="slidenum">
              <a:rPr lang="zh-TW" altLang="en-US" sz="1300">
                <a:ea typeface="新細明體" pitchFamily="18" charset="-120"/>
              </a:rPr>
              <a:pPr algn="r" defTabSz="966788"/>
              <a:t>7</a:t>
            </a:fld>
            <a:endParaRPr lang="en-US" altLang="zh-TW" sz="130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Implementation of BST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33CC"/>
                </a:solidFill>
              </a:rPr>
              <a:t>Findmin</a:t>
            </a:r>
            <a:r>
              <a:rPr lang="en-US" dirty="0" smtClean="0">
                <a:solidFill>
                  <a:srgbClr val="0033CC"/>
                </a:solidFill>
              </a:rPr>
              <a:t> operation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tree* </a:t>
            </a:r>
            <a:r>
              <a:rPr lang="en-US" dirty="0" err="1" smtClean="0">
                <a:solidFill>
                  <a:schemeClr val="tx1"/>
                </a:solidFill>
              </a:rPr>
              <a:t>findmin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*t)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if(t==NULL)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("Tree empty");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while(t-&gt;left!=NULL)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return </a:t>
            </a:r>
            <a:r>
              <a:rPr lang="en-US" dirty="0" err="1" smtClean="0">
                <a:solidFill>
                  <a:schemeClr val="tx1"/>
                </a:solidFill>
              </a:rPr>
              <a:t>findmin</a:t>
            </a:r>
            <a:r>
              <a:rPr lang="en-US" dirty="0" smtClean="0">
                <a:solidFill>
                  <a:schemeClr val="tx1"/>
                </a:solidFill>
              </a:rPr>
              <a:t>(t-&gt;left);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if(t-&gt;left==NULL)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("\n Minimum in the tree = %</a:t>
            </a:r>
            <a:r>
              <a:rPr lang="en-US" dirty="0" err="1" smtClean="0">
                <a:solidFill>
                  <a:schemeClr val="tx1"/>
                </a:solidFill>
              </a:rPr>
              <a:t>d",t</a:t>
            </a:r>
            <a:r>
              <a:rPr lang="en-US" dirty="0" smtClean="0">
                <a:solidFill>
                  <a:schemeClr val="tx1"/>
                </a:solidFill>
              </a:rPr>
              <a:t>-&gt;data);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33CC"/>
                </a:solidFill>
              </a:rPr>
              <a:t>Findmax</a:t>
            </a:r>
            <a:r>
              <a:rPr lang="en-US" dirty="0" smtClean="0">
                <a:solidFill>
                  <a:srgbClr val="0033CC"/>
                </a:solidFill>
              </a:rPr>
              <a:t> operation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tree* </a:t>
            </a:r>
            <a:r>
              <a:rPr lang="en-US" dirty="0" err="1" smtClean="0">
                <a:solidFill>
                  <a:schemeClr val="tx1"/>
                </a:solidFill>
              </a:rPr>
              <a:t>findmax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*t)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if(t==NULL)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("Tree empty");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while(t-&gt;right!=NULL)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return </a:t>
            </a:r>
            <a:r>
              <a:rPr lang="en-US" dirty="0" err="1" smtClean="0">
                <a:solidFill>
                  <a:schemeClr val="tx1"/>
                </a:solidFill>
              </a:rPr>
              <a:t>findmax</a:t>
            </a:r>
            <a:r>
              <a:rPr lang="en-US" dirty="0" smtClean="0">
                <a:solidFill>
                  <a:schemeClr val="tx1"/>
                </a:solidFill>
              </a:rPr>
              <a:t>(t-&gt;right);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if(t-&gt;right==NULL)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("\n Maximum in the tree = %</a:t>
            </a:r>
            <a:r>
              <a:rPr lang="en-US" dirty="0" err="1" smtClean="0">
                <a:solidFill>
                  <a:schemeClr val="tx1"/>
                </a:solidFill>
              </a:rPr>
              <a:t>d",t</a:t>
            </a:r>
            <a:r>
              <a:rPr lang="en-US" dirty="0" smtClean="0">
                <a:solidFill>
                  <a:schemeClr val="tx1"/>
                </a:solidFill>
              </a:rPr>
              <a:t>-&gt;data);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518159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tree* </a:t>
            </a:r>
            <a:r>
              <a:rPr lang="en-US" dirty="0" err="1" smtClean="0"/>
              <a:t>deletenode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tree *t,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     </a:t>
            </a:r>
            <a:r>
              <a:rPr lang="en-US" dirty="0" err="1" smtClean="0"/>
              <a:t>struct</a:t>
            </a:r>
            <a:r>
              <a:rPr lang="en-US" dirty="0" smtClean="0"/>
              <a:t> tree *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if(x&lt;t-&gt;data)            t-&gt;left=</a:t>
            </a:r>
            <a:r>
              <a:rPr lang="en-US" dirty="0" err="1" smtClean="0">
                <a:solidFill>
                  <a:srgbClr val="FF0000"/>
                </a:solidFill>
              </a:rPr>
              <a:t>deletenode</a:t>
            </a:r>
            <a:r>
              <a:rPr lang="en-US" dirty="0" smtClean="0">
                <a:solidFill>
                  <a:srgbClr val="FF0000"/>
                </a:solidFill>
              </a:rPr>
              <a:t>(t-&gt;</a:t>
            </a:r>
            <a:r>
              <a:rPr lang="en-US" dirty="0" err="1" smtClean="0">
                <a:solidFill>
                  <a:srgbClr val="FF0000"/>
                </a:solidFill>
              </a:rPr>
              <a:t>left,x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else    if(x&gt;t-&gt;data) t-&gt;right=</a:t>
            </a:r>
            <a:r>
              <a:rPr lang="en-US" dirty="0" err="1" smtClean="0">
                <a:solidFill>
                  <a:srgbClr val="FF0000"/>
                </a:solidFill>
              </a:rPr>
              <a:t>deletenode</a:t>
            </a:r>
            <a:r>
              <a:rPr lang="en-US" dirty="0" smtClean="0">
                <a:solidFill>
                  <a:srgbClr val="FF0000"/>
                </a:solidFill>
              </a:rPr>
              <a:t>(t-&gt;</a:t>
            </a:r>
            <a:r>
              <a:rPr lang="en-US" dirty="0" err="1" smtClean="0">
                <a:solidFill>
                  <a:srgbClr val="FF0000"/>
                </a:solidFill>
              </a:rPr>
              <a:t>right,x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/>
              <a:t>   else    if(t-&gt;left &amp;&amp; t-&gt;right) </a:t>
            </a:r>
            <a:r>
              <a:rPr lang="en-US" dirty="0" smtClean="0">
                <a:solidFill>
                  <a:srgbClr val="FF0000"/>
                </a:solidFill>
              </a:rPr>
              <a:t>// both children</a:t>
            </a:r>
          </a:p>
          <a:p>
            <a:pPr>
              <a:buNone/>
            </a:pPr>
            <a:r>
              <a:rPr lang="en-US" dirty="0" smtClean="0"/>
              <a:t>   {  </a:t>
            </a:r>
            <a:r>
              <a:rPr lang="en-US" dirty="0" err="1" smtClean="0"/>
              <a:t>tmp</a:t>
            </a:r>
            <a:r>
              <a:rPr lang="en-US" dirty="0" smtClean="0"/>
              <a:t>=</a:t>
            </a:r>
            <a:r>
              <a:rPr lang="en-US" dirty="0" err="1" smtClean="0"/>
              <a:t>findmin</a:t>
            </a:r>
            <a:r>
              <a:rPr lang="en-US" dirty="0" smtClean="0"/>
              <a:t>(t-&gt;right);</a:t>
            </a:r>
          </a:p>
          <a:p>
            <a:pPr>
              <a:buNone/>
            </a:pPr>
            <a:r>
              <a:rPr lang="en-US" dirty="0" smtClean="0"/>
              <a:t>      t-&gt;data=</a:t>
            </a:r>
            <a:r>
              <a:rPr lang="en-US" dirty="0" err="1" smtClean="0"/>
              <a:t>tmp</a:t>
            </a:r>
            <a:r>
              <a:rPr lang="en-US" dirty="0" smtClean="0"/>
              <a:t>-&gt;data;</a:t>
            </a:r>
          </a:p>
          <a:p>
            <a:pPr>
              <a:buNone/>
            </a:pPr>
            <a:r>
              <a:rPr lang="en-US" dirty="0" smtClean="0"/>
              <a:t>      t-&gt;right=</a:t>
            </a:r>
            <a:r>
              <a:rPr lang="en-US" dirty="0" err="1" smtClean="0"/>
              <a:t>deletenode</a:t>
            </a:r>
            <a:r>
              <a:rPr lang="en-US" dirty="0" smtClean="0"/>
              <a:t>(t-&gt;</a:t>
            </a:r>
            <a:r>
              <a:rPr lang="en-US" dirty="0" err="1" smtClean="0"/>
              <a:t>right,t</a:t>
            </a:r>
            <a:r>
              <a:rPr lang="en-US" dirty="0" smtClean="0"/>
              <a:t>-&gt;data);    }</a:t>
            </a:r>
          </a:p>
          <a:p>
            <a:pPr>
              <a:buNone/>
            </a:pPr>
            <a:r>
              <a:rPr lang="en-US" dirty="0" smtClean="0"/>
              <a:t>   else    {  </a:t>
            </a:r>
            <a:r>
              <a:rPr lang="en-US" dirty="0" err="1" smtClean="0"/>
              <a:t>tmp</a:t>
            </a:r>
            <a:r>
              <a:rPr lang="en-US" dirty="0" smtClean="0"/>
              <a:t>=t;  if(t-&gt;right==NULL) t=t-&gt;left;</a:t>
            </a:r>
          </a:p>
          <a:p>
            <a:pPr>
              <a:buNone/>
            </a:pPr>
            <a:r>
              <a:rPr lang="en-US" dirty="0" smtClean="0"/>
              <a:t>                 if(t-&gt;left==NULL) t=t-&gt;right;</a:t>
            </a:r>
          </a:p>
          <a:p>
            <a:pPr>
              <a:buNone/>
            </a:pPr>
            <a:r>
              <a:rPr lang="en-US" dirty="0" smtClean="0"/>
              <a:t>     free(</a:t>
            </a:r>
            <a:r>
              <a:rPr lang="en-US" dirty="0" err="1" smtClean="0"/>
              <a:t>tmp</a:t>
            </a:r>
            <a:r>
              <a:rPr lang="en-US" dirty="0" smtClean="0"/>
              <a:t>);    }        return t;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 err="1" smtClean="0">
                <a:solidFill>
                  <a:schemeClr val="tx1"/>
                </a:solidFill>
              </a:rPr>
              <a:t>inorder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*t)  </a:t>
            </a:r>
            <a:r>
              <a:rPr lang="en-US" b="1" dirty="0" smtClean="0">
                <a:solidFill>
                  <a:srgbClr val="FF0000"/>
                </a:solidFill>
              </a:rPr>
              <a:t>-&gt; Traverse in the order LDR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pt-BR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if(t-&gt;left!=NULL)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inorder</a:t>
            </a:r>
            <a:r>
              <a:rPr lang="en-US" dirty="0" smtClean="0">
                <a:solidFill>
                  <a:schemeClr val="tx1"/>
                </a:solidFill>
              </a:rPr>
              <a:t>(t-&gt;left);</a:t>
            </a:r>
          </a:p>
          <a:p>
            <a:pPr>
              <a:buNone/>
            </a:pPr>
            <a:r>
              <a:rPr lang="pt-BR" dirty="0" smtClean="0">
                <a:solidFill>
                  <a:schemeClr val="tx1"/>
                </a:solidFill>
              </a:rPr>
              <a:t>    printf("\n Data : %d",t-&gt;data);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if(t-&gt;right!=NULL)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inorder</a:t>
            </a:r>
            <a:r>
              <a:rPr lang="en-US" dirty="0" smtClean="0">
                <a:solidFill>
                  <a:schemeClr val="tx1"/>
                </a:solidFill>
              </a:rPr>
              <a:t>(t-&gt;right);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void preorder(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*t) </a:t>
            </a:r>
            <a:r>
              <a:rPr lang="en-US" b="1" dirty="0" smtClean="0">
                <a:solidFill>
                  <a:srgbClr val="FF0000"/>
                </a:solidFill>
              </a:rPr>
              <a:t>-&gt; Traverse in the order LDR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pt-BR" dirty="0" smtClean="0">
                <a:solidFill>
                  <a:schemeClr val="tx1"/>
                </a:solidFill>
              </a:rPr>
              <a:t>    printf("\n Data : %d",t-&gt;data);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if(t-&gt;left!=NULL)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preorder(t-&gt;left);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if(t-&gt;right!=NULL)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preorder(t-&gt;right);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 err="1" smtClean="0">
                <a:solidFill>
                  <a:schemeClr val="tx1"/>
                </a:solidFill>
              </a:rPr>
              <a:t>postorder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*t) </a:t>
            </a:r>
            <a:r>
              <a:rPr lang="en-US" b="1" dirty="0" smtClean="0">
                <a:solidFill>
                  <a:srgbClr val="FF0000"/>
                </a:solidFill>
              </a:rPr>
              <a:t>-&gt; Traverse in the order LDR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pt-BR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if(t-&gt;left!=NULL)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postorder</a:t>
            </a:r>
            <a:r>
              <a:rPr lang="en-US" dirty="0" smtClean="0">
                <a:solidFill>
                  <a:schemeClr val="tx1"/>
                </a:solidFill>
              </a:rPr>
              <a:t>(t-&gt;left);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if(t-&gt;right!=NULL)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smtClean="0">
                <a:solidFill>
                  <a:schemeClr val="tx1"/>
                </a:solidFill>
              </a:rPr>
              <a:t>postorder</a:t>
            </a:r>
            <a:r>
              <a:rPr lang="en-US" dirty="0" smtClean="0">
                <a:solidFill>
                  <a:schemeClr val="tx1"/>
                </a:solidFill>
              </a:rPr>
              <a:t>(t-&gt;right);</a:t>
            </a:r>
          </a:p>
          <a:p>
            <a:pPr>
              <a:buNone/>
            </a:pPr>
            <a:r>
              <a:rPr lang="pt-BR" dirty="0" smtClean="0">
                <a:solidFill>
                  <a:schemeClr val="tx1"/>
                </a:solidFill>
              </a:rPr>
              <a:t>    printf("\n Data : %d",t-&gt;data);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Binary Tree and Binary Search Tree?</a:t>
            </a:r>
          </a:p>
          <a:p>
            <a:r>
              <a:rPr lang="en-US" dirty="0" smtClean="0"/>
              <a:t>When insertion of elements lead to skewed tree?</a:t>
            </a:r>
          </a:p>
          <a:p>
            <a:r>
              <a:rPr lang="en-US" dirty="0" smtClean="0"/>
              <a:t>How about searching an element in BST when compared to </a:t>
            </a:r>
            <a:r>
              <a:rPr lang="en-US" smtClean="0"/>
              <a:t>Binary Tree?</a:t>
            </a:r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implementation of BST</a:t>
            </a:r>
          </a:p>
          <a:p>
            <a:r>
              <a:rPr lang="en-US" dirty="0" smtClean="0"/>
              <a:t>BST implementation of BST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implementation of binary search tree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implementation of BST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Array implementation of BST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Linked list implementation of BST</a:t>
            </a:r>
          </a:p>
        </p:txBody>
      </p:sp>
    </p:spTree>
    <p:extLst>
      <p:ext uri="{BB962C8B-B14F-4D97-AF65-F5344CB8AC3E}">
        <p14:creationId xmlns=""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Implementation of BST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implementation of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Sequential representation of a tree with height h will require in array approximately 2</a:t>
            </a:r>
            <a:r>
              <a:rPr lang="en-US" baseline="30000" dirty="0" smtClean="0">
                <a:solidFill>
                  <a:schemeClr val="tx1"/>
                </a:solidFill>
              </a:rPr>
              <a:t>h+1</a:t>
            </a:r>
            <a:r>
              <a:rPr lang="en-US" dirty="0" smtClean="0">
                <a:solidFill>
                  <a:schemeClr val="tx1"/>
                </a:solidFill>
              </a:rPr>
              <a:t> - 1 elements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a node occupies </a:t>
            </a:r>
            <a:r>
              <a:rPr lang="en-US" dirty="0" err="1" smtClean="0">
                <a:solidFill>
                  <a:schemeClr val="tx1"/>
                </a:solidFill>
              </a:rPr>
              <a:t>kth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Its left child will be stored in the position 2k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Its right child will be stored in the position 2k+1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1EBBADA-6C40-4710-954F-71583F290BE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516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of node in BST</a:t>
            </a:r>
            <a:endParaRPr lang="en-US" altLang="zh-TW" dirty="0"/>
          </a:p>
        </p:txBody>
      </p:sp>
      <p:sp>
        <p:nvSpPr>
          <p:cNvPr id="7516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Definition of structure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data;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*left, *right;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Insertion operation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tree* insert(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*t,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x)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if(t==NULL)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t=(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tree*)</a:t>
            </a:r>
            <a:r>
              <a:rPr lang="en-US" dirty="0" err="1" smtClean="0">
                <a:solidFill>
                  <a:schemeClr val="tx1"/>
                </a:solidFill>
              </a:rPr>
              <a:t>malloc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sizeof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tree));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t-&gt;data=x;      t-&gt;left=NULL;      t-&gt;right=NULL;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if(x&lt;t-&gt;data)     t-&gt;left=insert(t-&gt;</a:t>
            </a:r>
            <a:r>
              <a:rPr lang="en-US" dirty="0" err="1" smtClean="0">
                <a:solidFill>
                  <a:schemeClr val="tx1"/>
                </a:solidFill>
              </a:rPr>
              <a:t>left,x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if(x&gt;t-&gt;data)     t-&gt;right=insert(t-&gt;</a:t>
            </a:r>
            <a:r>
              <a:rPr lang="en-US" dirty="0" err="1" smtClean="0">
                <a:solidFill>
                  <a:schemeClr val="tx1"/>
                </a:solidFill>
              </a:rPr>
              <a:t>right,x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return 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Find operation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tree* find(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tree *t,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x)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 (t==NULL)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return NULL;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if(x==t-&gt;data)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return 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if(x&lt;t-&gt;data)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return find(t-&gt;</a:t>
            </a:r>
            <a:r>
              <a:rPr lang="en-US" dirty="0" err="1" smtClean="0">
                <a:solidFill>
                  <a:schemeClr val="tx1"/>
                </a:solidFill>
              </a:rPr>
              <a:t>left,x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if(x&gt;t-&gt;data)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return find(t-&gt;</a:t>
            </a:r>
            <a:r>
              <a:rPr lang="en-US" dirty="0" err="1" smtClean="0">
                <a:solidFill>
                  <a:schemeClr val="tx1"/>
                </a:solidFill>
              </a:rPr>
              <a:t>right,x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4071</TotalTime>
  <Words>758</Words>
  <Application>Microsoft Office PowerPoint</Application>
  <PresentationFormat>On-screen Show (4:3)</PresentationFormat>
  <Paragraphs>133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SASEPresentation</vt:lpstr>
      <vt:lpstr>DATA STRUCTURES</vt:lpstr>
      <vt:lpstr>Session Objectives</vt:lpstr>
      <vt:lpstr>Session Outcomes</vt:lpstr>
      <vt:lpstr>Agenda</vt:lpstr>
      <vt:lpstr>Implementation of BST</vt:lpstr>
      <vt:lpstr>Array implementation of BST</vt:lpstr>
      <vt:lpstr>Structure of node in BST</vt:lpstr>
      <vt:lpstr>Insertion operation in BST</vt:lpstr>
      <vt:lpstr>Find operation in BST</vt:lpstr>
      <vt:lpstr>Findmin operation in BST</vt:lpstr>
      <vt:lpstr>Findmax operation in BST</vt:lpstr>
      <vt:lpstr>Delete operation in BST</vt:lpstr>
      <vt:lpstr>Inorder traversal in BST</vt:lpstr>
      <vt:lpstr>Preorder traversal in BST</vt:lpstr>
      <vt:lpstr>Postorder traversal in BST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418</cp:revision>
  <dcterms:created xsi:type="dcterms:W3CDTF">2016-10-25T05:26:29Z</dcterms:created>
  <dcterms:modified xsi:type="dcterms:W3CDTF">2020-12-03T06:25:30Z</dcterms:modified>
</cp:coreProperties>
</file>