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32"/>
  </p:notesMasterIdLst>
  <p:handoutMasterIdLst>
    <p:handoutMasterId r:id="rId33"/>
  </p:handoutMasterIdLst>
  <p:sldIdLst>
    <p:sldId id="260" r:id="rId2"/>
    <p:sldId id="349" r:id="rId3"/>
    <p:sldId id="350" r:id="rId4"/>
    <p:sldId id="351" r:id="rId5"/>
    <p:sldId id="352" r:id="rId6"/>
    <p:sldId id="397" r:id="rId7"/>
    <p:sldId id="398" r:id="rId8"/>
    <p:sldId id="418" r:id="rId9"/>
    <p:sldId id="419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20" r:id="rId30"/>
    <p:sldId id="39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3" autoAdjust="0"/>
    <p:restoredTop sz="94364" autoAdjust="0"/>
  </p:normalViewPr>
  <p:slideViewPr>
    <p:cSldViewPr snapToGrid="0">
      <p:cViewPr varScale="1">
        <p:scale>
          <a:sx n="63" d="100"/>
          <a:sy n="63" d="100"/>
        </p:scale>
        <p:origin x="161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n ramesh" userId="4bac0431abd2326d" providerId="LiveId" clId="{3287BB93-3176-44D7-82EC-440D3253CF59}"/>
    <pc:docChg chg="modSld">
      <pc:chgData name="sharan ramesh" userId="4bac0431abd2326d" providerId="LiveId" clId="{3287BB93-3176-44D7-82EC-440D3253CF59}" dt="2021-11-18T03:06:22.053" v="0" actId="1076"/>
      <pc:docMkLst>
        <pc:docMk/>
      </pc:docMkLst>
      <pc:sldChg chg="modSp">
        <pc:chgData name="sharan ramesh" userId="4bac0431abd2326d" providerId="LiveId" clId="{3287BB93-3176-44D7-82EC-440D3253CF59}" dt="2021-11-18T03:06:22.053" v="0" actId="1076"/>
        <pc:sldMkLst>
          <pc:docMk/>
          <pc:sldMk cId="0" sldId="415"/>
        </pc:sldMkLst>
        <pc:spChg chg="mod">
          <ac:chgData name="sharan ramesh" userId="4bac0431abd2326d" providerId="LiveId" clId="{3287BB93-3176-44D7-82EC-440D3253CF59}" dt="2021-11-18T03:06:22.053" v="0" actId="1076"/>
          <ac:spMkLst>
            <pc:docMk/>
            <pc:sldMk cId="0" sldId="41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11/18/2021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v1.0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18-11-2021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335368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060E8-0049-44C3-A6EE-07A9852665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0A793-9260-4A67-9CCA-A5DB2755580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E8B416-553C-4145-A848-099304CF22E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0E9AF-9FDE-4649-AC1C-87224729654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B778A-5688-447F-BEAF-40FDF01E320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EC8315-DC2D-4E08-B679-49B31BDBECD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Student Notes:</a:t>
            </a:r>
          </a:p>
          <a:p>
            <a:endParaRPr lang="en-US" b="1" dirty="0"/>
          </a:p>
          <a:p>
            <a:r>
              <a:rPr lang="en-US" dirty="0"/>
              <a:t>The objective of the session is to introduce the concept of services</a:t>
            </a:r>
            <a:r>
              <a:rPr lang="en-US" baseline="0" dirty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1316025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5A2BFB-DEC6-449B-92C6-169270E56FC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C2A814-20DC-40B0-B338-F51C140A628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703B0C-2F80-4F69-8E1B-A95B2F65819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56311-BE95-49A4-85EF-09364C4AA64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5776"/>
            <a:ext cx="5026951" cy="4111751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516A2E-2A4A-4765-ABBC-2BFD3E8B49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quiz.geeksforgeeks.org/queue-set-1introduction-and-array-implementatio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quiz.geeksforgeeks.org/queue-set-1introduction-and-array-implementati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Priority Queue and Binary Heap</a:t>
            </a:r>
          </a:p>
        </p:txBody>
      </p:sp>
    </p:spTree>
    <p:extLst>
      <p:ext uri="{BB962C8B-B14F-4D97-AF65-F5344CB8AC3E}">
        <p14:creationId xmlns:p14="http://schemas.microsoft.com/office/powerpoint/2010/main" val="3948537728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99"/>
                </a:solidFill>
              </a:rPr>
              <a:t>Binary Heap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95400"/>
            <a:ext cx="8893175" cy="5181600"/>
          </a:xfrm>
        </p:spPr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accent2"/>
                </a:solidFill>
              </a:rPr>
              <a:t>A special kind of binary tree and has two properties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FF0000"/>
                </a:solidFill>
              </a:rPr>
              <a:t>Completeness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/>
              <a:t>	The tree is complete, which means that nodes are added from top to bottom, left to right, without leaving any space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FF0000"/>
                </a:solidFill>
              </a:rPr>
              <a:t>Heapness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/>
              <a:t>	The item in the tree with the highest priority is at the top of the tree, and the same is true for every subtree. </a:t>
            </a: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99"/>
                </a:solidFill>
              </a:rPr>
              <a:t>Max Heap and Min Heap?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2663"/>
            <a:ext cx="9144000" cy="3382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 b="1"/>
              <a:t>binary heap</a:t>
            </a:r>
            <a:r>
              <a:rPr lang="en-US" sz="2800"/>
              <a:t> is a </a:t>
            </a:r>
            <a:r>
              <a:rPr lang="en-US" sz="2800" i="1"/>
              <a:t>complete binary tree</a:t>
            </a:r>
            <a:r>
              <a:rPr lang="en-US" sz="2800"/>
              <a:t> with one of the following heap order properties: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z="2800" b="1"/>
              <a:t>property:</a:t>
            </a:r>
            <a:r>
              <a:rPr lang="en-US" sz="2800"/>
              <a:t> Each node must have a key that is less or equal to the key of each of its children – minheap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z="2800" b="1"/>
              <a:t>property:</a:t>
            </a:r>
            <a:r>
              <a:rPr lang="en-US" sz="2800"/>
              <a:t> Each node must have a key that is greater or equal to the key of each of its children - maxheap</a:t>
            </a: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2984500" y="4495800"/>
            <a:ext cx="503238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ctr"/>
            <a:endParaRPr lang="en-US" sz="20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3850" y="4621213"/>
            <a:ext cx="5400675" cy="1549400"/>
            <a:chOff x="204" y="3044"/>
            <a:chExt cx="3402" cy="976"/>
          </a:xfrm>
        </p:grpSpPr>
        <p:sp>
          <p:nvSpPr>
            <p:cNvPr id="3083" name="Oval 6"/>
            <p:cNvSpPr>
              <a:spLocks noChangeArrowheads="1"/>
            </p:cNvSpPr>
            <p:nvPr/>
          </p:nvSpPr>
          <p:spPr bwMode="auto">
            <a:xfrm>
              <a:off x="975" y="3157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endParaRPr lang="en-US"/>
            </a:p>
          </p:txBody>
        </p:sp>
        <p:sp>
          <p:nvSpPr>
            <p:cNvPr id="3084" name="Oval 7"/>
            <p:cNvSpPr>
              <a:spLocks noChangeArrowheads="1"/>
            </p:cNvSpPr>
            <p:nvPr/>
          </p:nvSpPr>
          <p:spPr bwMode="auto">
            <a:xfrm>
              <a:off x="521" y="3475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/>
            </a:p>
          </p:txBody>
        </p:sp>
        <p:sp>
          <p:nvSpPr>
            <p:cNvPr id="3085" name="Oval 8"/>
            <p:cNvSpPr>
              <a:spLocks noChangeArrowheads="1"/>
            </p:cNvSpPr>
            <p:nvPr/>
          </p:nvSpPr>
          <p:spPr bwMode="auto">
            <a:xfrm>
              <a:off x="204" y="3747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/>
            </a:p>
          </p:txBody>
        </p:sp>
        <p:sp>
          <p:nvSpPr>
            <p:cNvPr id="3086" name="Oval 9"/>
            <p:cNvSpPr>
              <a:spLocks noChangeArrowheads="1"/>
            </p:cNvSpPr>
            <p:nvPr/>
          </p:nvSpPr>
          <p:spPr bwMode="auto">
            <a:xfrm>
              <a:off x="884" y="379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/>
            </a:p>
          </p:txBody>
        </p:sp>
        <p:sp>
          <p:nvSpPr>
            <p:cNvPr id="3087" name="Oval 10"/>
            <p:cNvSpPr>
              <a:spLocks noChangeArrowheads="1"/>
            </p:cNvSpPr>
            <p:nvPr/>
          </p:nvSpPr>
          <p:spPr bwMode="auto">
            <a:xfrm>
              <a:off x="1246" y="379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/>
            </a:p>
          </p:txBody>
        </p:sp>
        <p:sp>
          <p:nvSpPr>
            <p:cNvPr id="3088" name="Oval 11"/>
            <p:cNvSpPr>
              <a:spLocks noChangeArrowheads="1"/>
            </p:cNvSpPr>
            <p:nvPr/>
          </p:nvSpPr>
          <p:spPr bwMode="auto">
            <a:xfrm>
              <a:off x="1564" y="3475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endParaRPr lang="en-US"/>
            </a:p>
          </p:txBody>
        </p:sp>
        <p:sp>
          <p:nvSpPr>
            <p:cNvPr id="3089" name="Oval 12"/>
            <p:cNvSpPr>
              <a:spLocks noChangeArrowheads="1"/>
            </p:cNvSpPr>
            <p:nvPr/>
          </p:nvSpPr>
          <p:spPr bwMode="auto">
            <a:xfrm>
              <a:off x="2246" y="3476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en-US"/>
            </a:p>
          </p:txBody>
        </p:sp>
        <p:sp>
          <p:nvSpPr>
            <p:cNvPr id="3090" name="Oval 13"/>
            <p:cNvSpPr>
              <a:spLocks noChangeArrowheads="1"/>
            </p:cNvSpPr>
            <p:nvPr/>
          </p:nvSpPr>
          <p:spPr bwMode="auto">
            <a:xfrm>
              <a:off x="2699" y="315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endParaRPr lang="en-US"/>
            </a:p>
          </p:txBody>
        </p:sp>
        <p:sp>
          <p:nvSpPr>
            <p:cNvPr id="3091" name="Oval 14"/>
            <p:cNvSpPr>
              <a:spLocks noChangeArrowheads="1"/>
            </p:cNvSpPr>
            <p:nvPr/>
          </p:nvSpPr>
          <p:spPr bwMode="auto">
            <a:xfrm>
              <a:off x="3289" y="3475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endParaRPr lang="en-US"/>
            </a:p>
          </p:txBody>
        </p:sp>
        <p:cxnSp>
          <p:nvCxnSpPr>
            <p:cNvPr id="3092" name="AutoShape 15"/>
            <p:cNvCxnSpPr>
              <a:cxnSpLocks noChangeShapeType="1"/>
              <a:stCxn id="3076" idx="2"/>
              <a:endCxn id="3083" idx="7"/>
            </p:cNvCxnSpPr>
            <p:nvPr/>
          </p:nvCxnSpPr>
          <p:spPr bwMode="auto">
            <a:xfrm flipH="1">
              <a:off x="1246" y="3044"/>
              <a:ext cx="634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93" name="AutoShape 16"/>
            <p:cNvCxnSpPr>
              <a:cxnSpLocks noChangeShapeType="1"/>
              <a:stCxn id="3076" idx="6"/>
              <a:endCxn id="3090" idx="1"/>
            </p:cNvCxnSpPr>
            <p:nvPr/>
          </p:nvCxnSpPr>
          <p:spPr bwMode="auto">
            <a:xfrm>
              <a:off x="2197" y="3044"/>
              <a:ext cx="548" cy="1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94" name="AutoShape 17"/>
            <p:cNvCxnSpPr>
              <a:cxnSpLocks noChangeShapeType="1"/>
              <a:stCxn id="3083" idx="3"/>
              <a:endCxn id="3084" idx="0"/>
            </p:cNvCxnSpPr>
            <p:nvPr/>
          </p:nvCxnSpPr>
          <p:spPr bwMode="auto">
            <a:xfrm flipH="1">
              <a:off x="680" y="3351"/>
              <a:ext cx="341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95" name="AutoShape 18"/>
            <p:cNvCxnSpPr>
              <a:cxnSpLocks noChangeShapeType="1"/>
              <a:stCxn id="3084" idx="3"/>
              <a:endCxn id="3085" idx="0"/>
            </p:cNvCxnSpPr>
            <p:nvPr/>
          </p:nvCxnSpPr>
          <p:spPr bwMode="auto">
            <a:xfrm flipH="1">
              <a:off x="363" y="3669"/>
              <a:ext cx="204" cy="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96" name="AutoShape 19"/>
            <p:cNvCxnSpPr>
              <a:cxnSpLocks noChangeShapeType="1"/>
              <a:stCxn id="3083" idx="5"/>
              <a:endCxn id="3088" idx="1"/>
            </p:cNvCxnSpPr>
            <p:nvPr/>
          </p:nvCxnSpPr>
          <p:spPr bwMode="auto">
            <a:xfrm>
              <a:off x="1246" y="3351"/>
              <a:ext cx="364" cy="1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97" name="AutoShape 20"/>
            <p:cNvCxnSpPr>
              <a:cxnSpLocks noChangeShapeType="1"/>
              <a:stCxn id="3090" idx="3"/>
              <a:endCxn id="3089" idx="0"/>
            </p:cNvCxnSpPr>
            <p:nvPr/>
          </p:nvCxnSpPr>
          <p:spPr bwMode="auto">
            <a:xfrm flipH="1">
              <a:off x="2405" y="3352"/>
              <a:ext cx="340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98" name="AutoShape 21"/>
            <p:cNvCxnSpPr>
              <a:cxnSpLocks noChangeShapeType="1"/>
              <a:stCxn id="3090" idx="5"/>
              <a:endCxn id="3091" idx="0"/>
            </p:cNvCxnSpPr>
            <p:nvPr/>
          </p:nvCxnSpPr>
          <p:spPr bwMode="auto">
            <a:xfrm>
              <a:off x="2970" y="3352"/>
              <a:ext cx="478" cy="1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99" name="AutoShape 22"/>
            <p:cNvCxnSpPr>
              <a:cxnSpLocks noChangeShapeType="1"/>
              <a:stCxn id="3088" idx="3"/>
              <a:endCxn id="3087" idx="0"/>
            </p:cNvCxnSpPr>
            <p:nvPr/>
          </p:nvCxnSpPr>
          <p:spPr bwMode="auto">
            <a:xfrm flipH="1">
              <a:off x="1405" y="3669"/>
              <a:ext cx="205" cy="1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00" name="AutoShape 23"/>
            <p:cNvCxnSpPr>
              <a:cxnSpLocks noChangeShapeType="1"/>
              <a:stCxn id="3084" idx="5"/>
              <a:endCxn id="3086" idx="0"/>
            </p:cNvCxnSpPr>
            <p:nvPr/>
          </p:nvCxnSpPr>
          <p:spPr bwMode="auto">
            <a:xfrm>
              <a:off x="792" y="3669"/>
              <a:ext cx="251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078" name="Oval 24"/>
          <p:cNvSpPr>
            <a:spLocks noChangeArrowheads="1"/>
          </p:cNvSpPr>
          <p:nvPr/>
        </p:nvSpPr>
        <p:spPr bwMode="auto">
          <a:xfrm>
            <a:off x="395288" y="4343400"/>
            <a:ext cx="5832475" cy="1462088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Text Box 25"/>
          <p:cNvSpPr txBox="1">
            <a:spLocks noChangeArrowheads="1"/>
          </p:cNvSpPr>
          <p:nvPr/>
        </p:nvSpPr>
        <p:spPr bwMode="auto">
          <a:xfrm>
            <a:off x="6227763" y="4343400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 sz="1200"/>
              <a:t>All levels except the bottom one must be fully populated with nodes</a:t>
            </a:r>
          </a:p>
        </p:txBody>
      </p:sp>
      <p:sp>
        <p:nvSpPr>
          <p:cNvPr id="3080" name="Line 26"/>
          <p:cNvSpPr>
            <a:spLocks noChangeShapeType="1"/>
          </p:cNvSpPr>
          <p:nvPr/>
        </p:nvSpPr>
        <p:spPr bwMode="auto">
          <a:xfrm flipH="1">
            <a:off x="5508625" y="4495800"/>
            <a:ext cx="647700" cy="730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" name="Line 27"/>
          <p:cNvSpPr>
            <a:spLocks noChangeShapeType="1"/>
          </p:cNvSpPr>
          <p:nvPr/>
        </p:nvSpPr>
        <p:spPr bwMode="auto">
          <a:xfrm flipH="1">
            <a:off x="2819400" y="6096000"/>
            <a:ext cx="1295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2" name="Text Box 28"/>
          <p:cNvSpPr txBox="1">
            <a:spLocks noChangeArrowheads="1"/>
          </p:cNvSpPr>
          <p:nvPr/>
        </p:nvSpPr>
        <p:spPr bwMode="auto">
          <a:xfrm>
            <a:off x="4260850" y="5943600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 sz="1200"/>
              <a:t>All missing nodes, if any, must be on the right side of the lowest level</a:t>
            </a: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99"/>
                </a:solidFill>
              </a:rPr>
              <a:t>MinHeap and non-MinHeap examples</a:t>
            </a:r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76200" y="1341438"/>
            <a:ext cx="4281488" cy="3802062"/>
            <a:chOff x="205" y="845"/>
            <a:chExt cx="2222" cy="1452"/>
          </a:xfrm>
        </p:grpSpPr>
        <p:sp>
          <p:nvSpPr>
            <p:cNvPr id="4123" name="Oval 5"/>
            <p:cNvSpPr>
              <a:spLocks noChangeArrowheads="1"/>
            </p:cNvSpPr>
            <p:nvPr/>
          </p:nvSpPr>
          <p:spPr bwMode="auto">
            <a:xfrm>
              <a:off x="794" y="120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21</a:t>
              </a:r>
            </a:p>
          </p:txBody>
        </p:sp>
        <p:sp>
          <p:nvSpPr>
            <p:cNvPr id="4124" name="Oval 6"/>
            <p:cNvSpPr>
              <a:spLocks noChangeArrowheads="1"/>
            </p:cNvSpPr>
            <p:nvPr/>
          </p:nvSpPr>
          <p:spPr bwMode="auto">
            <a:xfrm>
              <a:off x="431" y="1616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24</a:t>
              </a:r>
            </a:p>
          </p:txBody>
        </p:sp>
        <p:sp>
          <p:nvSpPr>
            <p:cNvPr id="4125" name="Oval 7"/>
            <p:cNvSpPr>
              <a:spLocks noChangeArrowheads="1"/>
            </p:cNvSpPr>
            <p:nvPr/>
          </p:nvSpPr>
          <p:spPr bwMode="auto">
            <a:xfrm>
              <a:off x="205" y="2069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65</a:t>
              </a:r>
            </a:p>
          </p:txBody>
        </p:sp>
        <p:sp>
          <p:nvSpPr>
            <p:cNvPr id="4126" name="Oval 8"/>
            <p:cNvSpPr>
              <a:spLocks noChangeArrowheads="1"/>
            </p:cNvSpPr>
            <p:nvPr/>
          </p:nvSpPr>
          <p:spPr bwMode="auto">
            <a:xfrm>
              <a:off x="567" y="2069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26</a:t>
              </a:r>
            </a:p>
          </p:txBody>
        </p:sp>
        <p:sp>
          <p:nvSpPr>
            <p:cNvPr id="4127" name="Oval 9"/>
            <p:cNvSpPr>
              <a:spLocks noChangeArrowheads="1"/>
            </p:cNvSpPr>
            <p:nvPr/>
          </p:nvSpPr>
          <p:spPr bwMode="auto">
            <a:xfrm>
              <a:off x="930" y="207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32</a:t>
              </a:r>
            </a:p>
          </p:txBody>
        </p:sp>
        <p:sp>
          <p:nvSpPr>
            <p:cNvPr id="4128" name="Oval 10"/>
            <p:cNvSpPr>
              <a:spLocks noChangeArrowheads="1"/>
            </p:cNvSpPr>
            <p:nvPr/>
          </p:nvSpPr>
          <p:spPr bwMode="auto">
            <a:xfrm>
              <a:off x="1112" y="1616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31</a:t>
              </a:r>
            </a:p>
          </p:txBody>
        </p:sp>
        <p:sp>
          <p:nvSpPr>
            <p:cNvPr id="4129" name="Oval 11"/>
            <p:cNvSpPr>
              <a:spLocks noChangeArrowheads="1"/>
            </p:cNvSpPr>
            <p:nvPr/>
          </p:nvSpPr>
          <p:spPr bwMode="auto">
            <a:xfrm>
              <a:off x="1611" y="1616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19</a:t>
              </a:r>
            </a:p>
          </p:txBody>
        </p:sp>
        <p:sp>
          <p:nvSpPr>
            <p:cNvPr id="4130" name="Oval 12"/>
            <p:cNvSpPr>
              <a:spLocks noChangeArrowheads="1"/>
            </p:cNvSpPr>
            <p:nvPr/>
          </p:nvSpPr>
          <p:spPr bwMode="auto">
            <a:xfrm>
              <a:off x="1837" y="1209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16</a:t>
              </a:r>
            </a:p>
          </p:txBody>
        </p:sp>
        <p:sp>
          <p:nvSpPr>
            <p:cNvPr id="4131" name="Oval 13"/>
            <p:cNvSpPr>
              <a:spLocks noChangeArrowheads="1"/>
            </p:cNvSpPr>
            <p:nvPr/>
          </p:nvSpPr>
          <p:spPr bwMode="auto">
            <a:xfrm>
              <a:off x="2110" y="1616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68</a:t>
              </a:r>
            </a:p>
          </p:txBody>
        </p:sp>
        <p:cxnSp>
          <p:nvCxnSpPr>
            <p:cNvPr id="4132" name="AutoShape 14"/>
            <p:cNvCxnSpPr>
              <a:cxnSpLocks noChangeShapeType="1"/>
              <a:stCxn id="4141" idx="2"/>
              <a:endCxn id="4123" idx="7"/>
            </p:cNvCxnSpPr>
            <p:nvPr/>
          </p:nvCxnSpPr>
          <p:spPr bwMode="auto">
            <a:xfrm flipH="1">
              <a:off x="1065" y="959"/>
              <a:ext cx="273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33" name="AutoShape 15"/>
            <p:cNvCxnSpPr>
              <a:cxnSpLocks noChangeShapeType="1"/>
              <a:stCxn id="4141" idx="6"/>
              <a:endCxn id="4130" idx="1"/>
            </p:cNvCxnSpPr>
            <p:nvPr/>
          </p:nvCxnSpPr>
          <p:spPr bwMode="auto">
            <a:xfrm>
              <a:off x="1655" y="959"/>
              <a:ext cx="228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34" name="AutoShape 16"/>
            <p:cNvCxnSpPr>
              <a:cxnSpLocks noChangeShapeType="1"/>
              <a:stCxn id="4123" idx="3"/>
              <a:endCxn id="4124" idx="7"/>
            </p:cNvCxnSpPr>
            <p:nvPr/>
          </p:nvCxnSpPr>
          <p:spPr bwMode="auto">
            <a:xfrm flipH="1">
              <a:off x="702" y="1402"/>
              <a:ext cx="138" cy="2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35" name="AutoShape 17"/>
            <p:cNvCxnSpPr>
              <a:cxnSpLocks noChangeShapeType="1"/>
              <a:stCxn id="4124" idx="3"/>
              <a:endCxn id="4125" idx="0"/>
            </p:cNvCxnSpPr>
            <p:nvPr/>
          </p:nvCxnSpPr>
          <p:spPr bwMode="auto">
            <a:xfrm flipH="1">
              <a:off x="364" y="1810"/>
              <a:ext cx="113" cy="2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36" name="AutoShape 18"/>
            <p:cNvCxnSpPr>
              <a:cxnSpLocks noChangeShapeType="1"/>
              <a:stCxn id="4123" idx="5"/>
              <a:endCxn id="4128" idx="1"/>
            </p:cNvCxnSpPr>
            <p:nvPr/>
          </p:nvCxnSpPr>
          <p:spPr bwMode="auto">
            <a:xfrm>
              <a:off x="1065" y="1402"/>
              <a:ext cx="93" cy="2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37" name="AutoShape 19"/>
            <p:cNvCxnSpPr>
              <a:cxnSpLocks noChangeShapeType="1"/>
              <a:stCxn id="4130" idx="3"/>
              <a:endCxn id="4129" idx="0"/>
            </p:cNvCxnSpPr>
            <p:nvPr/>
          </p:nvCxnSpPr>
          <p:spPr bwMode="auto">
            <a:xfrm flipH="1">
              <a:off x="1770" y="1403"/>
              <a:ext cx="11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38" name="AutoShape 20"/>
            <p:cNvCxnSpPr>
              <a:cxnSpLocks noChangeShapeType="1"/>
              <a:stCxn id="4130" idx="5"/>
              <a:endCxn id="4131" idx="0"/>
            </p:cNvCxnSpPr>
            <p:nvPr/>
          </p:nvCxnSpPr>
          <p:spPr bwMode="auto">
            <a:xfrm>
              <a:off x="2108" y="1403"/>
              <a:ext cx="161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39" name="AutoShape 21"/>
            <p:cNvCxnSpPr>
              <a:cxnSpLocks noChangeShapeType="1"/>
              <a:stCxn id="4128" idx="3"/>
              <a:endCxn id="4127" idx="0"/>
            </p:cNvCxnSpPr>
            <p:nvPr/>
          </p:nvCxnSpPr>
          <p:spPr bwMode="auto">
            <a:xfrm flipH="1">
              <a:off x="1089" y="1810"/>
              <a:ext cx="69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40" name="AutoShape 22"/>
            <p:cNvCxnSpPr>
              <a:cxnSpLocks noChangeShapeType="1"/>
              <a:stCxn id="4124" idx="5"/>
              <a:endCxn id="4126" idx="0"/>
            </p:cNvCxnSpPr>
            <p:nvPr/>
          </p:nvCxnSpPr>
          <p:spPr bwMode="auto">
            <a:xfrm>
              <a:off x="702" y="1810"/>
              <a:ext cx="24" cy="2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141" name="Oval 23"/>
            <p:cNvSpPr>
              <a:spLocks noChangeArrowheads="1"/>
            </p:cNvSpPr>
            <p:nvPr/>
          </p:nvSpPr>
          <p:spPr bwMode="auto">
            <a:xfrm>
              <a:off x="1338" y="845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ctr"/>
              <a:r>
                <a:rPr lang="en-US" sz="2000"/>
                <a:t>13</a:t>
              </a:r>
            </a:p>
          </p:txBody>
        </p:sp>
        <p:sp>
          <p:nvSpPr>
            <p:cNvPr id="4142" name="Text Box 44"/>
            <p:cNvSpPr txBox="1">
              <a:spLocks noChangeArrowheads="1"/>
            </p:cNvSpPr>
            <p:nvPr/>
          </p:nvSpPr>
          <p:spPr bwMode="auto">
            <a:xfrm>
              <a:off x="1564" y="2020"/>
              <a:ext cx="8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0">
                <a:spcBef>
                  <a:spcPct val="50000"/>
                </a:spcBef>
              </a:pPr>
              <a:r>
                <a:rPr lang="en-US"/>
                <a:t>A MinHeap</a:t>
              </a:r>
            </a:p>
          </p:txBody>
        </p:sp>
      </p:grpSp>
      <p:sp>
        <p:nvSpPr>
          <p:cNvPr id="4100" name="Text Box 66"/>
          <p:cNvSpPr txBox="1">
            <a:spLocks noChangeArrowheads="1"/>
          </p:cNvSpPr>
          <p:nvPr/>
        </p:nvSpPr>
        <p:spPr bwMode="auto">
          <a:xfrm>
            <a:off x="4119563" y="1196975"/>
            <a:ext cx="295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/>
              <a:t>Violates MinHeap property 21&gt;6</a:t>
            </a:r>
          </a:p>
        </p:txBody>
      </p: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4714875" y="1341438"/>
            <a:ext cx="4214813" cy="3873500"/>
            <a:chOff x="3154" y="845"/>
            <a:chExt cx="2266" cy="1455"/>
          </a:xfrm>
        </p:grpSpPr>
        <p:sp>
          <p:nvSpPr>
            <p:cNvPr id="4102" name="Oval 45"/>
            <p:cNvSpPr>
              <a:spLocks noChangeArrowheads="1"/>
            </p:cNvSpPr>
            <p:nvPr/>
          </p:nvSpPr>
          <p:spPr bwMode="auto">
            <a:xfrm>
              <a:off x="3743" y="1208"/>
              <a:ext cx="317" cy="2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21</a:t>
              </a:r>
            </a:p>
          </p:txBody>
        </p:sp>
        <p:sp>
          <p:nvSpPr>
            <p:cNvPr id="4103" name="Oval 46"/>
            <p:cNvSpPr>
              <a:spLocks noChangeArrowheads="1"/>
            </p:cNvSpPr>
            <p:nvPr/>
          </p:nvSpPr>
          <p:spPr bwMode="auto">
            <a:xfrm>
              <a:off x="3380" y="1616"/>
              <a:ext cx="317" cy="22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</a:t>
              </a:r>
            </a:p>
          </p:txBody>
        </p:sp>
        <p:sp>
          <p:nvSpPr>
            <p:cNvPr id="4104" name="Oval 47"/>
            <p:cNvSpPr>
              <a:spLocks noChangeArrowheads="1"/>
            </p:cNvSpPr>
            <p:nvPr/>
          </p:nvSpPr>
          <p:spPr bwMode="auto">
            <a:xfrm>
              <a:off x="3154" y="2069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65</a:t>
              </a:r>
            </a:p>
          </p:txBody>
        </p:sp>
        <p:sp>
          <p:nvSpPr>
            <p:cNvPr id="4105" name="Oval 48"/>
            <p:cNvSpPr>
              <a:spLocks noChangeArrowheads="1"/>
            </p:cNvSpPr>
            <p:nvPr/>
          </p:nvSpPr>
          <p:spPr bwMode="auto">
            <a:xfrm>
              <a:off x="3516" y="2069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26</a:t>
              </a:r>
            </a:p>
          </p:txBody>
        </p:sp>
        <p:sp>
          <p:nvSpPr>
            <p:cNvPr id="4106" name="Oval 49"/>
            <p:cNvSpPr>
              <a:spLocks noChangeArrowheads="1"/>
            </p:cNvSpPr>
            <p:nvPr/>
          </p:nvSpPr>
          <p:spPr bwMode="auto">
            <a:xfrm>
              <a:off x="3879" y="207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32</a:t>
              </a:r>
            </a:p>
          </p:txBody>
        </p:sp>
        <p:sp>
          <p:nvSpPr>
            <p:cNvPr id="4107" name="Oval 50"/>
            <p:cNvSpPr>
              <a:spLocks noChangeArrowheads="1"/>
            </p:cNvSpPr>
            <p:nvPr/>
          </p:nvSpPr>
          <p:spPr bwMode="auto">
            <a:xfrm>
              <a:off x="4061" y="1616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31</a:t>
              </a:r>
            </a:p>
          </p:txBody>
        </p:sp>
        <p:sp>
          <p:nvSpPr>
            <p:cNvPr id="4108" name="Oval 51"/>
            <p:cNvSpPr>
              <a:spLocks noChangeArrowheads="1"/>
            </p:cNvSpPr>
            <p:nvPr/>
          </p:nvSpPr>
          <p:spPr bwMode="auto">
            <a:xfrm>
              <a:off x="4560" y="1616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19</a:t>
              </a:r>
            </a:p>
          </p:txBody>
        </p:sp>
        <p:sp>
          <p:nvSpPr>
            <p:cNvPr id="4109" name="Oval 52"/>
            <p:cNvSpPr>
              <a:spLocks noChangeArrowheads="1"/>
            </p:cNvSpPr>
            <p:nvPr/>
          </p:nvSpPr>
          <p:spPr bwMode="auto">
            <a:xfrm>
              <a:off x="4786" y="1209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16</a:t>
              </a:r>
            </a:p>
          </p:txBody>
        </p:sp>
        <p:sp>
          <p:nvSpPr>
            <p:cNvPr id="4110" name="Oval 53"/>
            <p:cNvSpPr>
              <a:spLocks noChangeArrowheads="1"/>
            </p:cNvSpPr>
            <p:nvPr/>
          </p:nvSpPr>
          <p:spPr bwMode="auto">
            <a:xfrm>
              <a:off x="5059" y="1616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68</a:t>
              </a:r>
            </a:p>
          </p:txBody>
        </p:sp>
        <p:cxnSp>
          <p:nvCxnSpPr>
            <p:cNvPr id="4111" name="AutoShape 54"/>
            <p:cNvCxnSpPr>
              <a:cxnSpLocks noChangeShapeType="1"/>
              <a:stCxn id="4120" idx="2"/>
              <a:endCxn id="4102" idx="7"/>
            </p:cNvCxnSpPr>
            <p:nvPr/>
          </p:nvCxnSpPr>
          <p:spPr bwMode="auto">
            <a:xfrm flipH="1">
              <a:off x="4014" y="959"/>
              <a:ext cx="273" cy="2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12" name="AutoShape 55"/>
            <p:cNvCxnSpPr>
              <a:cxnSpLocks noChangeShapeType="1"/>
              <a:stCxn id="4120" idx="6"/>
              <a:endCxn id="4109" idx="1"/>
            </p:cNvCxnSpPr>
            <p:nvPr/>
          </p:nvCxnSpPr>
          <p:spPr bwMode="auto">
            <a:xfrm>
              <a:off x="4604" y="959"/>
              <a:ext cx="228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13" name="AutoShape 56"/>
            <p:cNvCxnSpPr>
              <a:cxnSpLocks noChangeShapeType="1"/>
              <a:stCxn id="4102" idx="3"/>
              <a:endCxn id="4103" idx="7"/>
            </p:cNvCxnSpPr>
            <p:nvPr/>
          </p:nvCxnSpPr>
          <p:spPr bwMode="auto">
            <a:xfrm flipH="1">
              <a:off x="3651" y="1418"/>
              <a:ext cx="138" cy="215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14" name="AutoShape 57"/>
            <p:cNvCxnSpPr>
              <a:cxnSpLocks noChangeShapeType="1"/>
              <a:stCxn id="4103" idx="3"/>
              <a:endCxn id="4104" idx="0"/>
            </p:cNvCxnSpPr>
            <p:nvPr/>
          </p:nvCxnSpPr>
          <p:spPr bwMode="auto">
            <a:xfrm flipH="1">
              <a:off x="3313" y="1826"/>
              <a:ext cx="113" cy="2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15" name="AutoShape 58"/>
            <p:cNvCxnSpPr>
              <a:cxnSpLocks noChangeShapeType="1"/>
              <a:stCxn id="4102" idx="5"/>
              <a:endCxn id="4107" idx="1"/>
            </p:cNvCxnSpPr>
            <p:nvPr/>
          </p:nvCxnSpPr>
          <p:spPr bwMode="auto">
            <a:xfrm>
              <a:off x="4014" y="1418"/>
              <a:ext cx="93" cy="2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16" name="AutoShape 59"/>
            <p:cNvCxnSpPr>
              <a:cxnSpLocks noChangeShapeType="1"/>
              <a:stCxn id="4109" idx="3"/>
              <a:endCxn id="4108" idx="0"/>
            </p:cNvCxnSpPr>
            <p:nvPr/>
          </p:nvCxnSpPr>
          <p:spPr bwMode="auto">
            <a:xfrm flipH="1">
              <a:off x="4719" y="1403"/>
              <a:ext cx="11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17" name="AutoShape 60"/>
            <p:cNvCxnSpPr>
              <a:cxnSpLocks noChangeShapeType="1"/>
              <a:stCxn id="4109" idx="5"/>
              <a:endCxn id="4110" idx="0"/>
            </p:cNvCxnSpPr>
            <p:nvPr/>
          </p:nvCxnSpPr>
          <p:spPr bwMode="auto">
            <a:xfrm>
              <a:off x="5057" y="1403"/>
              <a:ext cx="161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18" name="AutoShape 61"/>
            <p:cNvCxnSpPr>
              <a:cxnSpLocks noChangeShapeType="1"/>
              <a:stCxn id="4107" idx="3"/>
              <a:endCxn id="4106" idx="0"/>
            </p:cNvCxnSpPr>
            <p:nvPr/>
          </p:nvCxnSpPr>
          <p:spPr bwMode="auto">
            <a:xfrm flipH="1">
              <a:off x="4038" y="1810"/>
              <a:ext cx="69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19" name="AutoShape 62"/>
            <p:cNvCxnSpPr>
              <a:cxnSpLocks noChangeShapeType="1"/>
              <a:stCxn id="4103" idx="5"/>
              <a:endCxn id="4105" idx="0"/>
            </p:cNvCxnSpPr>
            <p:nvPr/>
          </p:nvCxnSpPr>
          <p:spPr bwMode="auto">
            <a:xfrm>
              <a:off x="3651" y="1826"/>
              <a:ext cx="24" cy="2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120" name="Oval 63"/>
            <p:cNvSpPr>
              <a:spLocks noChangeArrowheads="1"/>
            </p:cNvSpPr>
            <p:nvPr/>
          </p:nvSpPr>
          <p:spPr bwMode="auto">
            <a:xfrm>
              <a:off x="4287" y="845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ctr"/>
              <a:r>
                <a:rPr lang="en-US" sz="2000"/>
                <a:t>13</a:t>
              </a:r>
            </a:p>
          </p:txBody>
        </p:sp>
        <p:sp>
          <p:nvSpPr>
            <p:cNvPr id="4121" name="Text Box 65"/>
            <p:cNvSpPr txBox="1">
              <a:spLocks noChangeArrowheads="1"/>
            </p:cNvSpPr>
            <p:nvPr/>
          </p:nvSpPr>
          <p:spPr bwMode="auto">
            <a:xfrm>
              <a:off x="4559" y="2069"/>
              <a:ext cx="8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0">
                <a:spcBef>
                  <a:spcPct val="50000"/>
                </a:spcBef>
              </a:pPr>
              <a:r>
                <a:rPr lang="en-US"/>
                <a:t>Not a Heap</a:t>
              </a:r>
            </a:p>
          </p:txBody>
        </p:sp>
        <p:sp>
          <p:nvSpPr>
            <p:cNvPr id="4122" name="Line 67"/>
            <p:cNvSpPr>
              <a:spLocks noChangeShapeType="1"/>
            </p:cNvSpPr>
            <p:nvPr/>
          </p:nvSpPr>
          <p:spPr bwMode="auto">
            <a:xfrm>
              <a:off x="3452" y="955"/>
              <a:ext cx="317" cy="2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99"/>
                </a:solidFill>
              </a:rPr>
              <a:t>MaxHeap and non-MaxHeap examples</a:t>
            </a:r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71438" y="1214438"/>
            <a:ext cx="4357687" cy="4357687"/>
            <a:chOff x="205" y="845"/>
            <a:chExt cx="2222" cy="1452"/>
          </a:xfrm>
        </p:grpSpPr>
        <p:sp>
          <p:nvSpPr>
            <p:cNvPr id="5148" name="Oval 4"/>
            <p:cNvSpPr>
              <a:spLocks noChangeArrowheads="1"/>
            </p:cNvSpPr>
            <p:nvPr/>
          </p:nvSpPr>
          <p:spPr bwMode="auto">
            <a:xfrm>
              <a:off x="794" y="120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65</a:t>
              </a:r>
            </a:p>
          </p:txBody>
        </p:sp>
        <p:sp>
          <p:nvSpPr>
            <p:cNvPr id="5149" name="Oval 5"/>
            <p:cNvSpPr>
              <a:spLocks noChangeArrowheads="1"/>
            </p:cNvSpPr>
            <p:nvPr/>
          </p:nvSpPr>
          <p:spPr bwMode="auto">
            <a:xfrm>
              <a:off x="431" y="1616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24</a:t>
              </a:r>
            </a:p>
          </p:txBody>
        </p:sp>
        <p:sp>
          <p:nvSpPr>
            <p:cNvPr id="5150" name="Oval 6"/>
            <p:cNvSpPr>
              <a:spLocks noChangeArrowheads="1"/>
            </p:cNvSpPr>
            <p:nvPr/>
          </p:nvSpPr>
          <p:spPr bwMode="auto">
            <a:xfrm>
              <a:off x="205" y="2069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15</a:t>
              </a:r>
            </a:p>
          </p:txBody>
        </p:sp>
        <p:sp>
          <p:nvSpPr>
            <p:cNvPr id="5151" name="Oval 7"/>
            <p:cNvSpPr>
              <a:spLocks noChangeArrowheads="1"/>
            </p:cNvSpPr>
            <p:nvPr/>
          </p:nvSpPr>
          <p:spPr bwMode="auto">
            <a:xfrm>
              <a:off x="567" y="2069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20</a:t>
              </a:r>
            </a:p>
          </p:txBody>
        </p:sp>
        <p:sp>
          <p:nvSpPr>
            <p:cNvPr id="5152" name="Oval 8"/>
            <p:cNvSpPr>
              <a:spLocks noChangeArrowheads="1"/>
            </p:cNvSpPr>
            <p:nvPr/>
          </p:nvSpPr>
          <p:spPr bwMode="auto">
            <a:xfrm>
              <a:off x="930" y="207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31</a:t>
              </a:r>
            </a:p>
          </p:txBody>
        </p:sp>
        <p:sp>
          <p:nvSpPr>
            <p:cNvPr id="5153" name="Oval 9"/>
            <p:cNvSpPr>
              <a:spLocks noChangeArrowheads="1"/>
            </p:cNvSpPr>
            <p:nvPr/>
          </p:nvSpPr>
          <p:spPr bwMode="auto">
            <a:xfrm>
              <a:off x="1112" y="1616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32</a:t>
              </a:r>
            </a:p>
          </p:txBody>
        </p:sp>
        <p:sp>
          <p:nvSpPr>
            <p:cNvPr id="5154" name="Oval 10"/>
            <p:cNvSpPr>
              <a:spLocks noChangeArrowheads="1"/>
            </p:cNvSpPr>
            <p:nvPr/>
          </p:nvSpPr>
          <p:spPr bwMode="auto">
            <a:xfrm>
              <a:off x="1611" y="1616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23</a:t>
              </a:r>
            </a:p>
          </p:txBody>
        </p:sp>
        <p:sp>
          <p:nvSpPr>
            <p:cNvPr id="5155" name="Oval 11"/>
            <p:cNvSpPr>
              <a:spLocks noChangeArrowheads="1"/>
            </p:cNvSpPr>
            <p:nvPr/>
          </p:nvSpPr>
          <p:spPr bwMode="auto">
            <a:xfrm>
              <a:off x="1837" y="1209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46</a:t>
              </a:r>
            </a:p>
          </p:txBody>
        </p:sp>
        <p:sp>
          <p:nvSpPr>
            <p:cNvPr id="5156" name="Oval 12"/>
            <p:cNvSpPr>
              <a:spLocks noChangeArrowheads="1"/>
            </p:cNvSpPr>
            <p:nvPr/>
          </p:nvSpPr>
          <p:spPr bwMode="auto">
            <a:xfrm>
              <a:off x="2110" y="1616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25</a:t>
              </a:r>
            </a:p>
          </p:txBody>
        </p:sp>
        <p:cxnSp>
          <p:nvCxnSpPr>
            <p:cNvPr id="5157" name="AutoShape 13"/>
            <p:cNvCxnSpPr>
              <a:cxnSpLocks noChangeShapeType="1"/>
              <a:stCxn id="5166" idx="2"/>
              <a:endCxn id="5148" idx="7"/>
            </p:cNvCxnSpPr>
            <p:nvPr/>
          </p:nvCxnSpPr>
          <p:spPr bwMode="auto">
            <a:xfrm flipH="1">
              <a:off x="1065" y="959"/>
              <a:ext cx="273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58" name="AutoShape 14"/>
            <p:cNvCxnSpPr>
              <a:cxnSpLocks noChangeShapeType="1"/>
              <a:stCxn id="5166" idx="6"/>
              <a:endCxn id="5155" idx="1"/>
            </p:cNvCxnSpPr>
            <p:nvPr/>
          </p:nvCxnSpPr>
          <p:spPr bwMode="auto">
            <a:xfrm>
              <a:off x="1655" y="959"/>
              <a:ext cx="228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59" name="AutoShape 15"/>
            <p:cNvCxnSpPr>
              <a:cxnSpLocks noChangeShapeType="1"/>
              <a:stCxn id="5148" idx="3"/>
              <a:endCxn id="5149" idx="7"/>
            </p:cNvCxnSpPr>
            <p:nvPr/>
          </p:nvCxnSpPr>
          <p:spPr bwMode="auto">
            <a:xfrm flipH="1">
              <a:off x="702" y="1402"/>
              <a:ext cx="138" cy="2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60" name="AutoShape 16"/>
            <p:cNvCxnSpPr>
              <a:cxnSpLocks noChangeShapeType="1"/>
              <a:stCxn id="5149" idx="3"/>
              <a:endCxn id="5150" idx="0"/>
            </p:cNvCxnSpPr>
            <p:nvPr/>
          </p:nvCxnSpPr>
          <p:spPr bwMode="auto">
            <a:xfrm flipH="1">
              <a:off x="364" y="1810"/>
              <a:ext cx="113" cy="2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61" name="AutoShape 17"/>
            <p:cNvCxnSpPr>
              <a:cxnSpLocks noChangeShapeType="1"/>
              <a:stCxn id="5148" idx="5"/>
              <a:endCxn id="5153" idx="1"/>
            </p:cNvCxnSpPr>
            <p:nvPr/>
          </p:nvCxnSpPr>
          <p:spPr bwMode="auto">
            <a:xfrm>
              <a:off x="1065" y="1402"/>
              <a:ext cx="93" cy="2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62" name="AutoShape 18"/>
            <p:cNvCxnSpPr>
              <a:cxnSpLocks noChangeShapeType="1"/>
              <a:stCxn id="5155" idx="3"/>
              <a:endCxn id="5154" idx="0"/>
            </p:cNvCxnSpPr>
            <p:nvPr/>
          </p:nvCxnSpPr>
          <p:spPr bwMode="auto">
            <a:xfrm flipH="1">
              <a:off x="1770" y="1403"/>
              <a:ext cx="11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63" name="AutoShape 19"/>
            <p:cNvCxnSpPr>
              <a:cxnSpLocks noChangeShapeType="1"/>
              <a:stCxn id="5155" idx="5"/>
              <a:endCxn id="5156" idx="0"/>
            </p:cNvCxnSpPr>
            <p:nvPr/>
          </p:nvCxnSpPr>
          <p:spPr bwMode="auto">
            <a:xfrm>
              <a:off x="2108" y="1403"/>
              <a:ext cx="161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64" name="AutoShape 20"/>
            <p:cNvCxnSpPr>
              <a:cxnSpLocks noChangeShapeType="1"/>
              <a:stCxn id="5153" idx="3"/>
              <a:endCxn id="5152" idx="0"/>
            </p:cNvCxnSpPr>
            <p:nvPr/>
          </p:nvCxnSpPr>
          <p:spPr bwMode="auto">
            <a:xfrm flipH="1">
              <a:off x="1089" y="1810"/>
              <a:ext cx="69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65" name="AutoShape 21"/>
            <p:cNvCxnSpPr>
              <a:cxnSpLocks noChangeShapeType="1"/>
              <a:stCxn id="5149" idx="5"/>
              <a:endCxn id="5151" idx="0"/>
            </p:cNvCxnSpPr>
            <p:nvPr/>
          </p:nvCxnSpPr>
          <p:spPr bwMode="auto">
            <a:xfrm>
              <a:off x="702" y="1810"/>
              <a:ext cx="24" cy="2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166" name="Oval 22"/>
            <p:cNvSpPr>
              <a:spLocks noChangeArrowheads="1"/>
            </p:cNvSpPr>
            <p:nvPr/>
          </p:nvSpPr>
          <p:spPr bwMode="auto">
            <a:xfrm>
              <a:off x="1338" y="845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ctr"/>
              <a:r>
                <a:rPr lang="en-US" sz="2000"/>
                <a:t>68</a:t>
              </a:r>
            </a:p>
          </p:txBody>
        </p:sp>
      </p:grpSp>
      <p:sp>
        <p:nvSpPr>
          <p:cNvPr id="5124" name="Text Box 23"/>
          <p:cNvSpPr txBox="1">
            <a:spLocks noChangeArrowheads="1"/>
          </p:cNvSpPr>
          <p:nvPr/>
        </p:nvSpPr>
        <p:spPr bwMode="auto">
          <a:xfrm>
            <a:off x="1143000" y="6143625"/>
            <a:ext cx="170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/>
              <a:t>A MaxHeap</a:t>
            </a:r>
          </a:p>
        </p:txBody>
      </p:sp>
      <p:sp>
        <p:nvSpPr>
          <p:cNvPr id="5125" name="Text Box 44"/>
          <p:cNvSpPr txBox="1">
            <a:spLocks noChangeArrowheads="1"/>
          </p:cNvSpPr>
          <p:nvPr/>
        </p:nvSpPr>
        <p:spPr bwMode="auto">
          <a:xfrm>
            <a:off x="3851275" y="1196975"/>
            <a:ext cx="295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/>
              <a:t>Violates MaxHeap property 65 &lt; 67</a:t>
            </a:r>
          </a:p>
        </p:txBody>
      </p:sp>
      <p:sp>
        <p:nvSpPr>
          <p:cNvPr id="5126" name="Oval 89"/>
          <p:cNvSpPr>
            <a:spLocks noChangeArrowheads="1"/>
          </p:cNvSpPr>
          <p:nvPr/>
        </p:nvSpPr>
        <p:spPr bwMode="auto">
          <a:xfrm>
            <a:off x="4537075" y="4999038"/>
            <a:ext cx="627063" cy="6746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r"/>
            <a:r>
              <a:rPr lang="en-US"/>
              <a:t>15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819650" y="1357313"/>
            <a:ext cx="4110038" cy="4445000"/>
            <a:chOff x="4819584" y="1357298"/>
            <a:chExt cx="4110101" cy="4445016"/>
          </a:xfrm>
        </p:grpSpPr>
        <p:sp>
          <p:nvSpPr>
            <p:cNvPr id="5128" name="Text Box 43"/>
            <p:cNvSpPr txBox="1">
              <a:spLocks noChangeArrowheads="1"/>
            </p:cNvSpPr>
            <p:nvPr/>
          </p:nvSpPr>
          <p:spPr bwMode="auto">
            <a:xfrm>
              <a:off x="7020238" y="5115032"/>
              <a:ext cx="1701898" cy="687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0">
                <a:spcBef>
                  <a:spcPct val="50000"/>
                </a:spcBef>
              </a:pPr>
              <a:r>
                <a:rPr lang="en-US"/>
                <a:t>Not a Heap</a:t>
              </a:r>
            </a:p>
          </p:txBody>
        </p:sp>
        <p:sp>
          <p:nvSpPr>
            <p:cNvPr id="5129" name="Line 45"/>
            <p:cNvSpPr>
              <a:spLocks noChangeShapeType="1"/>
            </p:cNvSpPr>
            <p:nvPr/>
          </p:nvSpPr>
          <p:spPr bwMode="auto">
            <a:xfrm>
              <a:off x="4819584" y="1714488"/>
              <a:ext cx="1038300" cy="71438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Oval 87"/>
            <p:cNvSpPr>
              <a:spLocks noChangeArrowheads="1"/>
            </p:cNvSpPr>
            <p:nvPr/>
          </p:nvSpPr>
          <p:spPr bwMode="auto">
            <a:xfrm>
              <a:off x="5701810" y="2437312"/>
              <a:ext cx="626599" cy="675381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65</a:t>
              </a:r>
            </a:p>
          </p:txBody>
        </p:sp>
        <p:sp>
          <p:nvSpPr>
            <p:cNvPr id="5131" name="Oval 88"/>
            <p:cNvSpPr>
              <a:spLocks noChangeArrowheads="1"/>
            </p:cNvSpPr>
            <p:nvPr/>
          </p:nvSpPr>
          <p:spPr bwMode="auto">
            <a:xfrm>
              <a:off x="4984285" y="3651212"/>
              <a:ext cx="626599" cy="675381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67</a:t>
              </a:r>
            </a:p>
          </p:txBody>
        </p:sp>
        <p:sp>
          <p:nvSpPr>
            <p:cNvPr id="5132" name="Oval 90"/>
            <p:cNvSpPr>
              <a:spLocks noChangeArrowheads="1"/>
            </p:cNvSpPr>
            <p:nvPr/>
          </p:nvSpPr>
          <p:spPr bwMode="auto">
            <a:xfrm>
              <a:off x="5253110" y="4998998"/>
              <a:ext cx="626599" cy="6753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20</a:t>
              </a:r>
            </a:p>
          </p:txBody>
        </p:sp>
        <p:sp>
          <p:nvSpPr>
            <p:cNvPr id="5133" name="Oval 91"/>
            <p:cNvSpPr>
              <a:spLocks noChangeArrowheads="1"/>
            </p:cNvSpPr>
            <p:nvPr/>
          </p:nvSpPr>
          <p:spPr bwMode="auto">
            <a:xfrm>
              <a:off x="5970635" y="5001973"/>
              <a:ext cx="626599" cy="6753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31</a:t>
              </a:r>
            </a:p>
          </p:txBody>
        </p:sp>
        <p:sp>
          <p:nvSpPr>
            <p:cNvPr id="5134" name="Oval 92"/>
            <p:cNvSpPr>
              <a:spLocks noChangeArrowheads="1"/>
            </p:cNvSpPr>
            <p:nvPr/>
          </p:nvSpPr>
          <p:spPr bwMode="auto">
            <a:xfrm>
              <a:off x="6330386" y="3651212"/>
              <a:ext cx="626599" cy="6753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32</a:t>
              </a:r>
            </a:p>
          </p:txBody>
        </p:sp>
        <p:sp>
          <p:nvSpPr>
            <p:cNvPr id="5135" name="Oval 93"/>
            <p:cNvSpPr>
              <a:spLocks noChangeArrowheads="1"/>
            </p:cNvSpPr>
            <p:nvPr/>
          </p:nvSpPr>
          <p:spPr bwMode="auto">
            <a:xfrm>
              <a:off x="7316736" y="3651212"/>
              <a:ext cx="626599" cy="6753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23</a:t>
              </a:r>
            </a:p>
          </p:txBody>
        </p:sp>
        <p:sp>
          <p:nvSpPr>
            <p:cNvPr id="5136" name="Oval 94"/>
            <p:cNvSpPr>
              <a:spLocks noChangeArrowheads="1"/>
            </p:cNvSpPr>
            <p:nvPr/>
          </p:nvSpPr>
          <p:spPr bwMode="auto">
            <a:xfrm>
              <a:off x="7763460" y="2440287"/>
              <a:ext cx="626599" cy="6753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46</a:t>
              </a:r>
            </a:p>
          </p:txBody>
        </p:sp>
        <p:sp>
          <p:nvSpPr>
            <p:cNvPr id="5137" name="Oval 95"/>
            <p:cNvSpPr>
              <a:spLocks noChangeArrowheads="1"/>
            </p:cNvSpPr>
            <p:nvPr/>
          </p:nvSpPr>
          <p:spPr bwMode="auto">
            <a:xfrm>
              <a:off x="8303086" y="3651212"/>
              <a:ext cx="626599" cy="6753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25</a:t>
              </a:r>
            </a:p>
          </p:txBody>
        </p:sp>
        <p:cxnSp>
          <p:nvCxnSpPr>
            <p:cNvPr id="5138" name="AutoShape 96"/>
            <p:cNvCxnSpPr>
              <a:cxnSpLocks noChangeShapeType="1"/>
              <a:stCxn id="5147" idx="2"/>
              <a:endCxn id="5130" idx="7"/>
            </p:cNvCxnSpPr>
            <p:nvPr/>
          </p:nvCxnSpPr>
          <p:spPr bwMode="auto">
            <a:xfrm flipH="1">
              <a:off x="6237483" y="1696476"/>
              <a:ext cx="539626" cy="7914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39" name="AutoShape 97"/>
            <p:cNvCxnSpPr>
              <a:cxnSpLocks noChangeShapeType="1"/>
              <a:stCxn id="5147" idx="6"/>
              <a:endCxn id="5136" idx="1"/>
            </p:cNvCxnSpPr>
            <p:nvPr/>
          </p:nvCxnSpPr>
          <p:spPr bwMode="auto">
            <a:xfrm>
              <a:off x="7403709" y="1696476"/>
              <a:ext cx="450677" cy="8419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40" name="AutoShape 98"/>
            <p:cNvCxnSpPr>
              <a:cxnSpLocks noChangeShapeType="1"/>
              <a:stCxn id="5130" idx="3"/>
              <a:endCxn id="5131" idx="7"/>
            </p:cNvCxnSpPr>
            <p:nvPr/>
          </p:nvCxnSpPr>
          <p:spPr bwMode="auto">
            <a:xfrm flipH="1">
              <a:off x="5519958" y="3062113"/>
              <a:ext cx="272778" cy="639678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41" name="AutoShape 99"/>
            <p:cNvCxnSpPr>
              <a:cxnSpLocks noChangeShapeType="1"/>
              <a:stCxn id="5131" idx="3"/>
              <a:endCxn id="5126" idx="0"/>
            </p:cNvCxnSpPr>
            <p:nvPr/>
          </p:nvCxnSpPr>
          <p:spPr bwMode="auto">
            <a:xfrm flipH="1">
              <a:off x="4851849" y="4276013"/>
              <a:ext cx="223362" cy="7229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42" name="AutoShape 100"/>
            <p:cNvCxnSpPr>
              <a:cxnSpLocks noChangeShapeType="1"/>
              <a:stCxn id="5130" idx="5"/>
              <a:endCxn id="5134" idx="1"/>
            </p:cNvCxnSpPr>
            <p:nvPr/>
          </p:nvCxnSpPr>
          <p:spPr bwMode="auto">
            <a:xfrm>
              <a:off x="6237483" y="3062113"/>
              <a:ext cx="183829" cy="687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43" name="AutoShape 101"/>
            <p:cNvCxnSpPr>
              <a:cxnSpLocks noChangeShapeType="1"/>
              <a:stCxn id="5136" idx="3"/>
              <a:endCxn id="5135" idx="0"/>
            </p:cNvCxnSpPr>
            <p:nvPr/>
          </p:nvCxnSpPr>
          <p:spPr bwMode="auto">
            <a:xfrm flipH="1">
              <a:off x="7631024" y="3017485"/>
              <a:ext cx="223362" cy="6337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44" name="AutoShape 102"/>
            <p:cNvCxnSpPr>
              <a:cxnSpLocks noChangeShapeType="1"/>
              <a:stCxn id="5136" idx="5"/>
              <a:endCxn id="5137" idx="0"/>
            </p:cNvCxnSpPr>
            <p:nvPr/>
          </p:nvCxnSpPr>
          <p:spPr bwMode="auto">
            <a:xfrm>
              <a:off x="8299133" y="3017485"/>
              <a:ext cx="318241" cy="6337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45" name="AutoShape 103"/>
            <p:cNvCxnSpPr>
              <a:cxnSpLocks noChangeShapeType="1"/>
              <a:stCxn id="5134" idx="3"/>
              <a:endCxn id="5133" idx="0"/>
            </p:cNvCxnSpPr>
            <p:nvPr/>
          </p:nvCxnSpPr>
          <p:spPr bwMode="auto">
            <a:xfrm flipH="1">
              <a:off x="6284923" y="4228409"/>
              <a:ext cx="136389" cy="7735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146" name="AutoShape 104"/>
            <p:cNvCxnSpPr>
              <a:cxnSpLocks noChangeShapeType="1"/>
              <a:stCxn id="5131" idx="5"/>
              <a:endCxn id="5132" idx="0"/>
            </p:cNvCxnSpPr>
            <p:nvPr/>
          </p:nvCxnSpPr>
          <p:spPr bwMode="auto">
            <a:xfrm>
              <a:off x="5519958" y="4276013"/>
              <a:ext cx="47440" cy="7229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147" name="Oval 105"/>
            <p:cNvSpPr>
              <a:spLocks noChangeArrowheads="1"/>
            </p:cNvSpPr>
            <p:nvPr/>
          </p:nvSpPr>
          <p:spPr bwMode="auto">
            <a:xfrm>
              <a:off x="6777110" y="1357298"/>
              <a:ext cx="626599" cy="6753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ctr"/>
              <a:r>
                <a:rPr lang="en-US" sz="2000"/>
                <a:t>68</a:t>
              </a:r>
            </a:p>
          </p:txBody>
        </p:sp>
      </p:grp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99"/>
                </a:solidFill>
              </a:rPr>
              <a:t>Binary Heaps:  Array Implementation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1800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Implementing binary heaps.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Use an array:  no need for explicit parent or child pointers.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Parent(i) = [</a:t>
            </a:r>
            <a:r>
              <a:rPr lang="en-US">
                <a:latin typeface="Courier New" pitchFamily="49" charset="0"/>
                <a:sym typeface="Symbol" pitchFamily="18" charset="2"/>
              </a:rPr>
              <a:t>i/2]</a:t>
            </a:r>
            <a:endParaRPr lang="en-US"/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Left(i)   = 2i</a:t>
            </a:r>
            <a:r>
              <a:rPr lang="en-US">
                <a:sym typeface="Symbol" pitchFamily="18" charset="2"/>
              </a:rPr>
              <a:t> </a:t>
            </a:r>
            <a:endParaRPr lang="en-US"/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Right(i)  = 2i + 1</a:t>
            </a:r>
            <a:r>
              <a:rPr lang="en-US">
                <a:sym typeface="Symbol" pitchFamily="18" charset="2"/>
              </a:rPr>
              <a:t> </a:t>
            </a:r>
            <a:endParaRPr lang="en-US"/>
          </a:p>
        </p:txBody>
      </p:sp>
      <p:cxnSp>
        <p:nvCxnSpPr>
          <p:cNvPr id="6148" name="AutoShape 4"/>
          <p:cNvCxnSpPr>
            <a:cxnSpLocks noChangeShapeType="1"/>
            <a:stCxn id="6161" idx="2"/>
            <a:endCxn id="6162" idx="7"/>
          </p:cNvCxnSpPr>
          <p:nvPr/>
        </p:nvCxnSpPr>
        <p:spPr bwMode="auto">
          <a:xfrm flipH="1">
            <a:off x="2930525" y="3216275"/>
            <a:ext cx="871538" cy="4778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9" name="AutoShape 5"/>
          <p:cNvCxnSpPr>
            <a:cxnSpLocks noChangeShapeType="1"/>
            <a:stCxn id="6161" idx="6"/>
            <a:endCxn id="6168" idx="7"/>
          </p:cNvCxnSpPr>
          <p:nvPr/>
        </p:nvCxnSpPr>
        <p:spPr bwMode="auto">
          <a:xfrm>
            <a:off x="4248150" y="3216275"/>
            <a:ext cx="893763" cy="5492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0" name="AutoShape 6"/>
          <p:cNvCxnSpPr>
            <a:cxnSpLocks noChangeShapeType="1"/>
            <a:stCxn id="6162" idx="3"/>
            <a:endCxn id="6163" idx="0"/>
          </p:cNvCxnSpPr>
          <p:nvPr/>
        </p:nvCxnSpPr>
        <p:spPr bwMode="auto">
          <a:xfrm flipH="1">
            <a:off x="2178050" y="3965575"/>
            <a:ext cx="449263" cy="7794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1" name="AutoShape 7"/>
          <p:cNvCxnSpPr>
            <a:cxnSpLocks noChangeShapeType="1"/>
            <a:stCxn id="6162" idx="5"/>
            <a:endCxn id="6164" idx="0"/>
          </p:cNvCxnSpPr>
          <p:nvPr/>
        </p:nvCxnSpPr>
        <p:spPr bwMode="auto">
          <a:xfrm>
            <a:off x="2930525" y="3965575"/>
            <a:ext cx="455613" cy="8270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2" name="AutoShape 8"/>
          <p:cNvCxnSpPr>
            <a:cxnSpLocks noChangeShapeType="1"/>
            <a:stCxn id="6163" idx="5"/>
            <a:endCxn id="6167" idx="0"/>
          </p:cNvCxnSpPr>
          <p:nvPr/>
        </p:nvCxnSpPr>
        <p:spPr bwMode="auto">
          <a:xfrm>
            <a:off x="2328863" y="5070475"/>
            <a:ext cx="96837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3" name="AutoShape 9"/>
          <p:cNvCxnSpPr>
            <a:cxnSpLocks noChangeShapeType="1"/>
            <a:stCxn id="6164" idx="3"/>
            <a:endCxn id="6165" idx="0"/>
          </p:cNvCxnSpPr>
          <p:nvPr/>
        </p:nvCxnSpPr>
        <p:spPr bwMode="auto">
          <a:xfrm flipH="1">
            <a:off x="3008313" y="5118100"/>
            <a:ext cx="225425" cy="6715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4" name="AutoShape 10"/>
          <p:cNvCxnSpPr>
            <a:cxnSpLocks noChangeShapeType="1"/>
            <a:stCxn id="6164" idx="5"/>
            <a:endCxn id="6166" idx="0"/>
          </p:cNvCxnSpPr>
          <p:nvPr/>
        </p:nvCxnSpPr>
        <p:spPr bwMode="auto">
          <a:xfrm>
            <a:off x="3536950" y="5118100"/>
            <a:ext cx="130175" cy="6604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5" name="AutoShape 11"/>
          <p:cNvCxnSpPr>
            <a:cxnSpLocks noChangeShapeType="1"/>
            <a:stCxn id="6163" idx="3"/>
            <a:endCxn id="6174" idx="0"/>
          </p:cNvCxnSpPr>
          <p:nvPr/>
        </p:nvCxnSpPr>
        <p:spPr bwMode="auto">
          <a:xfrm flipH="1">
            <a:off x="1816100" y="5070475"/>
            <a:ext cx="209550" cy="7159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6" name="AutoShape 12"/>
          <p:cNvCxnSpPr>
            <a:cxnSpLocks noChangeShapeType="1"/>
            <a:stCxn id="6168" idx="3"/>
            <a:endCxn id="6169" idx="0"/>
          </p:cNvCxnSpPr>
          <p:nvPr/>
        </p:nvCxnSpPr>
        <p:spPr bwMode="auto">
          <a:xfrm>
            <a:off x="5446713" y="4038600"/>
            <a:ext cx="457200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7" name="AutoShape 13"/>
          <p:cNvCxnSpPr>
            <a:cxnSpLocks noChangeShapeType="1"/>
            <a:stCxn id="6168" idx="5"/>
            <a:endCxn id="6170" idx="0"/>
          </p:cNvCxnSpPr>
          <p:nvPr/>
        </p:nvCxnSpPr>
        <p:spPr bwMode="auto">
          <a:xfrm flipH="1">
            <a:off x="4635500" y="4038600"/>
            <a:ext cx="506413" cy="7540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8" name="AutoShape 14"/>
          <p:cNvCxnSpPr>
            <a:cxnSpLocks noChangeShapeType="1"/>
            <a:stCxn id="6169" idx="5"/>
            <a:endCxn id="6171" idx="0"/>
          </p:cNvCxnSpPr>
          <p:nvPr/>
        </p:nvCxnSpPr>
        <p:spPr bwMode="auto">
          <a:xfrm flipH="1">
            <a:off x="5599113" y="5118100"/>
            <a:ext cx="152400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9" name="AutoShape 15"/>
          <p:cNvCxnSpPr>
            <a:cxnSpLocks noChangeShapeType="1"/>
            <a:stCxn id="6170" idx="3"/>
            <a:endCxn id="6173" idx="0"/>
          </p:cNvCxnSpPr>
          <p:nvPr/>
        </p:nvCxnSpPr>
        <p:spPr bwMode="auto">
          <a:xfrm>
            <a:off x="4787900" y="5118100"/>
            <a:ext cx="125413" cy="6810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60" name="AutoShape 16"/>
          <p:cNvCxnSpPr>
            <a:cxnSpLocks noChangeShapeType="1"/>
            <a:stCxn id="6170" idx="5"/>
            <a:endCxn id="6172" idx="0"/>
          </p:cNvCxnSpPr>
          <p:nvPr/>
        </p:nvCxnSpPr>
        <p:spPr bwMode="auto">
          <a:xfrm flipH="1">
            <a:off x="4303713" y="5118100"/>
            <a:ext cx="179387" cy="669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cxnSp>
      <p:sp>
        <p:nvSpPr>
          <p:cNvPr id="6161" name="Oval 17"/>
          <p:cNvSpPr>
            <a:spLocks noChangeAspect="1" noChangeArrowheads="1"/>
          </p:cNvSpPr>
          <p:nvPr/>
        </p:nvSpPr>
        <p:spPr bwMode="auto">
          <a:xfrm>
            <a:off x="3810000" y="3033713"/>
            <a:ext cx="430213" cy="36353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1600" b="1">
                <a:latin typeface="Courier New" pitchFamily="49" charset="0"/>
              </a:rPr>
              <a:t>06</a:t>
            </a:r>
            <a:endParaRPr lang="en-US" sz="1600"/>
          </a:p>
        </p:txBody>
      </p:sp>
      <p:sp>
        <p:nvSpPr>
          <p:cNvPr id="6162" name="Oval 18"/>
          <p:cNvSpPr>
            <a:spLocks noChangeAspect="1" noChangeArrowheads="1"/>
          </p:cNvSpPr>
          <p:nvPr/>
        </p:nvSpPr>
        <p:spPr bwMode="auto">
          <a:xfrm>
            <a:off x="2563813" y="3648075"/>
            <a:ext cx="430212" cy="36353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1600" b="1">
                <a:latin typeface="Courier New" pitchFamily="49" charset="0"/>
              </a:rPr>
              <a:t>14</a:t>
            </a:r>
            <a:endParaRPr lang="en-US" sz="1600"/>
          </a:p>
        </p:txBody>
      </p:sp>
      <p:sp>
        <p:nvSpPr>
          <p:cNvPr id="6163" name="Oval 19"/>
          <p:cNvSpPr>
            <a:spLocks noChangeAspect="1" noChangeArrowheads="1"/>
          </p:cNvSpPr>
          <p:nvPr/>
        </p:nvSpPr>
        <p:spPr bwMode="auto">
          <a:xfrm>
            <a:off x="1962150" y="4752975"/>
            <a:ext cx="430213" cy="36353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1600" b="1">
                <a:latin typeface="Courier New" pitchFamily="49" charset="0"/>
              </a:rPr>
              <a:t>78</a:t>
            </a:r>
            <a:endParaRPr lang="en-US" sz="1600"/>
          </a:p>
        </p:txBody>
      </p:sp>
      <p:sp>
        <p:nvSpPr>
          <p:cNvPr id="6164" name="Oval 20"/>
          <p:cNvSpPr>
            <a:spLocks noChangeAspect="1" noChangeArrowheads="1"/>
          </p:cNvSpPr>
          <p:nvPr/>
        </p:nvSpPr>
        <p:spPr bwMode="auto">
          <a:xfrm>
            <a:off x="3170238" y="4800600"/>
            <a:ext cx="430212" cy="36353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1600" b="1">
                <a:latin typeface="Courier New" pitchFamily="49" charset="0"/>
              </a:rPr>
              <a:t>18</a:t>
            </a:r>
            <a:endParaRPr lang="en-US" sz="1600"/>
          </a:p>
        </p:txBody>
      </p:sp>
      <p:sp>
        <p:nvSpPr>
          <p:cNvPr id="6165" name="Oval 21"/>
          <p:cNvSpPr>
            <a:spLocks noChangeAspect="1" noChangeArrowheads="1"/>
          </p:cNvSpPr>
          <p:nvPr/>
        </p:nvSpPr>
        <p:spPr bwMode="auto">
          <a:xfrm>
            <a:off x="2792413" y="5797550"/>
            <a:ext cx="430212" cy="36353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1600" b="1">
                <a:latin typeface="Courier New" pitchFamily="49" charset="0"/>
              </a:rPr>
              <a:t>81</a:t>
            </a:r>
            <a:endParaRPr lang="en-US" sz="1600"/>
          </a:p>
        </p:txBody>
      </p:sp>
      <p:sp>
        <p:nvSpPr>
          <p:cNvPr id="6166" name="Oval 22"/>
          <p:cNvSpPr>
            <a:spLocks noChangeAspect="1" noChangeArrowheads="1"/>
          </p:cNvSpPr>
          <p:nvPr/>
        </p:nvSpPr>
        <p:spPr bwMode="auto">
          <a:xfrm>
            <a:off x="3451225" y="5786438"/>
            <a:ext cx="430213" cy="36353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1600" b="1">
                <a:latin typeface="Courier New" pitchFamily="49" charset="0"/>
              </a:rPr>
              <a:t>77</a:t>
            </a:r>
            <a:endParaRPr lang="en-US" sz="1600"/>
          </a:p>
        </p:txBody>
      </p:sp>
      <p:sp>
        <p:nvSpPr>
          <p:cNvPr id="6167" name="Oval 23"/>
          <p:cNvSpPr>
            <a:spLocks noChangeAspect="1" noChangeArrowheads="1"/>
          </p:cNvSpPr>
          <p:nvPr/>
        </p:nvSpPr>
        <p:spPr bwMode="auto">
          <a:xfrm>
            <a:off x="2209800" y="5786438"/>
            <a:ext cx="430213" cy="36353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1600" b="1">
                <a:latin typeface="Courier New" pitchFamily="49" charset="0"/>
              </a:rPr>
              <a:t>91</a:t>
            </a:r>
            <a:endParaRPr lang="en-US" sz="1600"/>
          </a:p>
        </p:txBody>
      </p:sp>
      <p:sp>
        <p:nvSpPr>
          <p:cNvPr id="6168" name="Oval 24"/>
          <p:cNvSpPr>
            <a:spLocks noChangeAspect="1" noChangeArrowheads="1"/>
          </p:cNvSpPr>
          <p:nvPr/>
        </p:nvSpPr>
        <p:spPr bwMode="auto">
          <a:xfrm flipH="1">
            <a:off x="5078413" y="3721100"/>
            <a:ext cx="430212" cy="36353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1600" b="1">
                <a:latin typeface="Courier New" pitchFamily="49" charset="0"/>
              </a:rPr>
              <a:t>45</a:t>
            </a:r>
            <a:endParaRPr lang="en-US" sz="1600"/>
          </a:p>
        </p:txBody>
      </p:sp>
      <p:sp>
        <p:nvSpPr>
          <p:cNvPr id="6169" name="Oval 25"/>
          <p:cNvSpPr>
            <a:spLocks noChangeAspect="1" noChangeArrowheads="1"/>
          </p:cNvSpPr>
          <p:nvPr/>
        </p:nvSpPr>
        <p:spPr bwMode="auto">
          <a:xfrm flipH="1">
            <a:off x="5688013" y="4800600"/>
            <a:ext cx="430212" cy="36353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1600" b="1">
                <a:latin typeface="Courier New" pitchFamily="49" charset="0"/>
              </a:rPr>
              <a:t>53</a:t>
            </a:r>
            <a:endParaRPr lang="en-US" sz="1600"/>
          </a:p>
        </p:txBody>
      </p:sp>
      <p:sp>
        <p:nvSpPr>
          <p:cNvPr id="6170" name="Oval 26"/>
          <p:cNvSpPr>
            <a:spLocks noChangeAspect="1" noChangeArrowheads="1"/>
          </p:cNvSpPr>
          <p:nvPr/>
        </p:nvSpPr>
        <p:spPr bwMode="auto">
          <a:xfrm flipH="1">
            <a:off x="4419600" y="4800600"/>
            <a:ext cx="430213" cy="36353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1600" b="1">
                <a:latin typeface="Courier New" pitchFamily="49" charset="0"/>
              </a:rPr>
              <a:t>47</a:t>
            </a:r>
            <a:endParaRPr lang="en-US" sz="1600"/>
          </a:p>
        </p:txBody>
      </p:sp>
      <p:sp>
        <p:nvSpPr>
          <p:cNvPr id="6171" name="Oval 27"/>
          <p:cNvSpPr>
            <a:spLocks noChangeAspect="1" noChangeArrowheads="1"/>
          </p:cNvSpPr>
          <p:nvPr/>
        </p:nvSpPr>
        <p:spPr bwMode="auto">
          <a:xfrm flipH="1">
            <a:off x="5383213" y="5807075"/>
            <a:ext cx="430212" cy="36353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1600" b="1">
                <a:latin typeface="Courier New" pitchFamily="49" charset="0"/>
              </a:rPr>
              <a:t>64</a:t>
            </a:r>
            <a:endParaRPr lang="en-US" sz="1600"/>
          </a:p>
        </p:txBody>
      </p:sp>
      <p:sp>
        <p:nvSpPr>
          <p:cNvPr id="6172" name="Oval 28"/>
          <p:cNvSpPr>
            <a:spLocks noChangeAspect="1" noChangeArrowheads="1"/>
          </p:cNvSpPr>
          <p:nvPr/>
        </p:nvSpPr>
        <p:spPr bwMode="auto">
          <a:xfrm flipH="1">
            <a:off x="4087813" y="5795963"/>
            <a:ext cx="430212" cy="363537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1600" b="1">
                <a:latin typeface="Courier New" pitchFamily="49" charset="0"/>
              </a:rPr>
              <a:t>84</a:t>
            </a:r>
            <a:endParaRPr lang="en-US" sz="1600"/>
          </a:p>
        </p:txBody>
      </p:sp>
      <p:sp>
        <p:nvSpPr>
          <p:cNvPr id="6173" name="Oval 29"/>
          <p:cNvSpPr>
            <a:spLocks noChangeAspect="1" noChangeArrowheads="1"/>
          </p:cNvSpPr>
          <p:nvPr/>
        </p:nvSpPr>
        <p:spPr bwMode="auto">
          <a:xfrm flipH="1">
            <a:off x="4697413" y="5807075"/>
            <a:ext cx="430212" cy="36353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1600" b="1">
                <a:latin typeface="Courier New" pitchFamily="49" charset="0"/>
              </a:rPr>
              <a:t>99</a:t>
            </a:r>
            <a:endParaRPr lang="en-US" sz="1600"/>
          </a:p>
        </p:txBody>
      </p:sp>
      <p:sp>
        <p:nvSpPr>
          <p:cNvPr id="6174" name="Oval 30"/>
          <p:cNvSpPr>
            <a:spLocks noChangeAspect="1" noChangeArrowheads="1"/>
          </p:cNvSpPr>
          <p:nvPr/>
        </p:nvSpPr>
        <p:spPr bwMode="auto">
          <a:xfrm>
            <a:off x="1600200" y="5794375"/>
            <a:ext cx="430213" cy="36353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 eaLnBrk="0" hangingPunct="0"/>
            <a:r>
              <a:rPr lang="en-US" sz="1600" b="1">
                <a:latin typeface="Courier New" pitchFamily="49" charset="0"/>
              </a:rPr>
              <a:t>83</a:t>
            </a:r>
            <a:endParaRPr lang="en-US" sz="1600"/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3924300" y="3429000"/>
            <a:ext cx="304800" cy="3667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rtl="0" eaLnBrk="0" hangingPunct="0">
              <a:spcBef>
                <a:spcPct val="50000"/>
              </a:spcBef>
            </a:pPr>
            <a:r>
              <a:rPr kumimoji="1" lang="en-US" b="1">
                <a:solidFill>
                  <a:srgbClr val="0066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2627313" y="4062413"/>
            <a:ext cx="304800" cy="3667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rtl="0" eaLnBrk="0" hangingPunct="0">
              <a:spcBef>
                <a:spcPct val="50000"/>
              </a:spcBef>
            </a:pPr>
            <a:r>
              <a:rPr kumimoji="1" lang="en-US" b="1">
                <a:solidFill>
                  <a:srgbClr val="0066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5148263" y="4133850"/>
            <a:ext cx="304800" cy="3667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rtl="0" eaLnBrk="0" hangingPunct="0">
              <a:spcBef>
                <a:spcPct val="50000"/>
              </a:spcBef>
            </a:pPr>
            <a:r>
              <a:rPr kumimoji="1" lang="en-US" b="1">
                <a:solidFill>
                  <a:srgbClr val="0066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2009775" y="5157788"/>
            <a:ext cx="258763" cy="3667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rtl="0" eaLnBrk="0" hangingPunct="0">
              <a:spcBef>
                <a:spcPct val="50000"/>
              </a:spcBef>
            </a:pPr>
            <a:r>
              <a:rPr kumimoji="1" lang="en-US" b="1">
                <a:solidFill>
                  <a:srgbClr val="006600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3203575" y="5229225"/>
            <a:ext cx="304800" cy="3667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rtl="0" eaLnBrk="0" hangingPunct="0">
              <a:spcBef>
                <a:spcPct val="50000"/>
              </a:spcBef>
            </a:pPr>
            <a:r>
              <a:rPr kumimoji="1" lang="en-US" b="1">
                <a:solidFill>
                  <a:srgbClr val="006600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4479925" y="5222875"/>
            <a:ext cx="304800" cy="3667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rtl="0" eaLnBrk="0" hangingPunct="0">
              <a:spcBef>
                <a:spcPct val="50000"/>
              </a:spcBef>
            </a:pPr>
            <a:r>
              <a:rPr kumimoji="1" lang="en-US" b="1">
                <a:solidFill>
                  <a:srgbClr val="006600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5765800" y="5229225"/>
            <a:ext cx="304800" cy="3667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rtl="0" eaLnBrk="0" hangingPunct="0">
              <a:spcBef>
                <a:spcPct val="50000"/>
              </a:spcBef>
            </a:pPr>
            <a:r>
              <a:rPr kumimoji="1" lang="en-US" b="1">
                <a:solidFill>
                  <a:srgbClr val="006600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1619250" y="6205538"/>
            <a:ext cx="304800" cy="3667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rtl="0" eaLnBrk="0" hangingPunct="0">
              <a:spcBef>
                <a:spcPct val="50000"/>
              </a:spcBef>
            </a:pPr>
            <a:r>
              <a:rPr kumimoji="1" lang="en-US" b="1">
                <a:solidFill>
                  <a:srgbClr val="006600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2268538" y="6205538"/>
            <a:ext cx="304800" cy="3667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rtl="0" eaLnBrk="0" hangingPunct="0">
              <a:spcBef>
                <a:spcPct val="50000"/>
              </a:spcBef>
            </a:pPr>
            <a:r>
              <a:rPr kumimoji="1" lang="en-US" b="1">
                <a:solidFill>
                  <a:srgbClr val="006600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2771775" y="6205538"/>
            <a:ext cx="473075" cy="3667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rtl="0" eaLnBrk="0" hangingPunct="0">
              <a:spcBef>
                <a:spcPct val="50000"/>
              </a:spcBef>
            </a:pPr>
            <a:r>
              <a:rPr kumimoji="1" lang="en-US" b="1">
                <a:solidFill>
                  <a:srgbClr val="006600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3448050" y="6172200"/>
            <a:ext cx="498475" cy="366713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rtl="0" eaLnBrk="0" hangingPunct="0">
              <a:spcBef>
                <a:spcPct val="50000"/>
              </a:spcBef>
            </a:pPr>
            <a:r>
              <a:rPr kumimoji="1" lang="en-US" b="1">
                <a:solidFill>
                  <a:srgbClr val="006600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6186" name="Text Box 42"/>
          <p:cNvSpPr txBox="1">
            <a:spLocks noChangeArrowheads="1"/>
          </p:cNvSpPr>
          <p:nvPr/>
        </p:nvSpPr>
        <p:spPr bwMode="auto">
          <a:xfrm>
            <a:off x="4098925" y="6205538"/>
            <a:ext cx="473075" cy="3667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rtl="0" eaLnBrk="0" hangingPunct="0">
              <a:spcBef>
                <a:spcPct val="50000"/>
              </a:spcBef>
            </a:pPr>
            <a:r>
              <a:rPr kumimoji="1" lang="en-US" b="1">
                <a:solidFill>
                  <a:srgbClr val="006600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4714875" y="6215063"/>
            <a:ext cx="498475" cy="3667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rtl="0" eaLnBrk="0" hangingPunct="0">
              <a:spcBef>
                <a:spcPct val="50000"/>
              </a:spcBef>
            </a:pPr>
            <a:r>
              <a:rPr kumimoji="1" lang="en-US" b="1">
                <a:solidFill>
                  <a:srgbClr val="006600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5399088" y="6215063"/>
            <a:ext cx="473075" cy="366712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rtl="0" eaLnBrk="0" hangingPunct="0">
              <a:spcBef>
                <a:spcPct val="50000"/>
              </a:spcBef>
            </a:pPr>
            <a:r>
              <a:rPr kumimoji="1" lang="en-US" b="1">
                <a:solidFill>
                  <a:srgbClr val="006600"/>
                </a:solidFill>
                <a:latin typeface="Courier New" pitchFamily="49" charset="0"/>
              </a:rPr>
              <a:t>14</a:t>
            </a: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99"/>
                </a:solidFill>
              </a:rPr>
              <a:t>Array Representation of a Binary Heap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77888"/>
            <a:ext cx="8229600" cy="1471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 heap is a dynamic data structure that is represented and manipulated more efficiently using an array.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Since a heap is a complete binary tree, its node values can be stored in an array, without any gaps, in a breadth-first order</a:t>
            </a: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252413" y="2703513"/>
            <a:ext cx="3311525" cy="2017712"/>
            <a:chOff x="159" y="1706"/>
            <a:chExt cx="2086" cy="1271"/>
          </a:xfrm>
        </p:grpSpPr>
        <p:sp>
          <p:nvSpPr>
            <p:cNvPr id="7216" name="Oval 4"/>
            <p:cNvSpPr>
              <a:spLocks noChangeArrowheads="1"/>
            </p:cNvSpPr>
            <p:nvPr/>
          </p:nvSpPr>
          <p:spPr bwMode="auto">
            <a:xfrm>
              <a:off x="749" y="197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21</a:t>
              </a:r>
            </a:p>
          </p:txBody>
        </p:sp>
        <p:sp>
          <p:nvSpPr>
            <p:cNvPr id="7217" name="Oval 5"/>
            <p:cNvSpPr>
              <a:spLocks noChangeArrowheads="1"/>
            </p:cNvSpPr>
            <p:nvPr/>
          </p:nvSpPr>
          <p:spPr bwMode="auto">
            <a:xfrm>
              <a:off x="385" y="2341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24</a:t>
              </a:r>
            </a:p>
          </p:txBody>
        </p:sp>
        <p:sp>
          <p:nvSpPr>
            <p:cNvPr id="7218" name="Oval 6"/>
            <p:cNvSpPr>
              <a:spLocks noChangeArrowheads="1"/>
            </p:cNvSpPr>
            <p:nvPr/>
          </p:nvSpPr>
          <p:spPr bwMode="auto">
            <a:xfrm>
              <a:off x="159" y="2749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65</a:t>
              </a:r>
            </a:p>
          </p:txBody>
        </p:sp>
        <p:sp>
          <p:nvSpPr>
            <p:cNvPr id="7219" name="Oval 7"/>
            <p:cNvSpPr>
              <a:spLocks noChangeArrowheads="1"/>
            </p:cNvSpPr>
            <p:nvPr/>
          </p:nvSpPr>
          <p:spPr bwMode="auto">
            <a:xfrm>
              <a:off x="521" y="2749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26</a:t>
              </a:r>
            </a:p>
          </p:txBody>
        </p:sp>
        <p:sp>
          <p:nvSpPr>
            <p:cNvPr id="7220" name="Oval 8"/>
            <p:cNvSpPr>
              <a:spLocks noChangeArrowheads="1"/>
            </p:cNvSpPr>
            <p:nvPr/>
          </p:nvSpPr>
          <p:spPr bwMode="auto">
            <a:xfrm>
              <a:off x="884" y="275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32</a:t>
              </a:r>
            </a:p>
          </p:txBody>
        </p:sp>
        <p:sp>
          <p:nvSpPr>
            <p:cNvPr id="7221" name="Oval 9"/>
            <p:cNvSpPr>
              <a:spLocks noChangeArrowheads="1"/>
            </p:cNvSpPr>
            <p:nvPr/>
          </p:nvSpPr>
          <p:spPr bwMode="auto">
            <a:xfrm>
              <a:off x="1021" y="2341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31</a:t>
              </a:r>
            </a:p>
          </p:txBody>
        </p:sp>
        <p:sp>
          <p:nvSpPr>
            <p:cNvPr id="7222" name="Oval 10"/>
            <p:cNvSpPr>
              <a:spLocks noChangeArrowheads="1"/>
            </p:cNvSpPr>
            <p:nvPr/>
          </p:nvSpPr>
          <p:spPr bwMode="auto">
            <a:xfrm>
              <a:off x="1429" y="2341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19</a:t>
              </a:r>
            </a:p>
          </p:txBody>
        </p:sp>
        <p:sp>
          <p:nvSpPr>
            <p:cNvPr id="7223" name="Oval 11"/>
            <p:cNvSpPr>
              <a:spLocks noChangeArrowheads="1"/>
            </p:cNvSpPr>
            <p:nvPr/>
          </p:nvSpPr>
          <p:spPr bwMode="auto">
            <a:xfrm>
              <a:off x="1655" y="1979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16</a:t>
              </a:r>
            </a:p>
          </p:txBody>
        </p:sp>
        <p:sp>
          <p:nvSpPr>
            <p:cNvPr id="7224" name="Oval 12"/>
            <p:cNvSpPr>
              <a:spLocks noChangeArrowheads="1"/>
            </p:cNvSpPr>
            <p:nvPr/>
          </p:nvSpPr>
          <p:spPr bwMode="auto">
            <a:xfrm>
              <a:off x="1928" y="2341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68</a:t>
              </a:r>
            </a:p>
          </p:txBody>
        </p:sp>
        <p:cxnSp>
          <p:nvCxnSpPr>
            <p:cNvPr id="7225" name="AutoShape 13"/>
            <p:cNvCxnSpPr>
              <a:cxnSpLocks noChangeShapeType="1"/>
              <a:stCxn id="7234" idx="2"/>
              <a:endCxn id="7216" idx="7"/>
            </p:cNvCxnSpPr>
            <p:nvPr/>
          </p:nvCxnSpPr>
          <p:spPr bwMode="auto">
            <a:xfrm flipH="1">
              <a:off x="1020" y="1820"/>
              <a:ext cx="181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226" name="AutoShape 14"/>
            <p:cNvCxnSpPr>
              <a:cxnSpLocks noChangeShapeType="1"/>
              <a:stCxn id="7234" idx="6"/>
              <a:endCxn id="7223" idx="1"/>
            </p:cNvCxnSpPr>
            <p:nvPr/>
          </p:nvCxnSpPr>
          <p:spPr bwMode="auto">
            <a:xfrm>
              <a:off x="1518" y="1820"/>
              <a:ext cx="183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227" name="AutoShape 15"/>
            <p:cNvCxnSpPr>
              <a:cxnSpLocks noChangeShapeType="1"/>
              <a:stCxn id="7216" idx="3"/>
              <a:endCxn id="7217" idx="7"/>
            </p:cNvCxnSpPr>
            <p:nvPr/>
          </p:nvCxnSpPr>
          <p:spPr bwMode="auto">
            <a:xfrm flipH="1">
              <a:off x="656" y="2172"/>
              <a:ext cx="139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228" name="AutoShape 16"/>
            <p:cNvCxnSpPr>
              <a:cxnSpLocks noChangeShapeType="1"/>
              <a:stCxn id="7217" idx="3"/>
              <a:endCxn id="7218" idx="0"/>
            </p:cNvCxnSpPr>
            <p:nvPr/>
          </p:nvCxnSpPr>
          <p:spPr bwMode="auto">
            <a:xfrm flipH="1">
              <a:off x="318" y="2535"/>
              <a:ext cx="113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229" name="AutoShape 17"/>
            <p:cNvCxnSpPr>
              <a:cxnSpLocks noChangeShapeType="1"/>
              <a:stCxn id="7216" idx="5"/>
              <a:endCxn id="7221" idx="1"/>
            </p:cNvCxnSpPr>
            <p:nvPr/>
          </p:nvCxnSpPr>
          <p:spPr bwMode="auto">
            <a:xfrm>
              <a:off x="1020" y="2172"/>
              <a:ext cx="47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230" name="AutoShape 18"/>
            <p:cNvCxnSpPr>
              <a:cxnSpLocks noChangeShapeType="1"/>
              <a:stCxn id="7223" idx="3"/>
              <a:endCxn id="7222" idx="0"/>
            </p:cNvCxnSpPr>
            <p:nvPr/>
          </p:nvCxnSpPr>
          <p:spPr bwMode="auto">
            <a:xfrm flipH="1">
              <a:off x="1588" y="2173"/>
              <a:ext cx="113" cy="1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231" name="AutoShape 19"/>
            <p:cNvCxnSpPr>
              <a:cxnSpLocks noChangeShapeType="1"/>
              <a:stCxn id="7223" idx="5"/>
              <a:endCxn id="7224" idx="0"/>
            </p:cNvCxnSpPr>
            <p:nvPr/>
          </p:nvCxnSpPr>
          <p:spPr bwMode="auto">
            <a:xfrm>
              <a:off x="1926" y="2173"/>
              <a:ext cx="161" cy="1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232" name="AutoShape 20"/>
            <p:cNvCxnSpPr>
              <a:cxnSpLocks noChangeShapeType="1"/>
              <a:stCxn id="7221" idx="3"/>
              <a:endCxn id="7220" idx="0"/>
            </p:cNvCxnSpPr>
            <p:nvPr/>
          </p:nvCxnSpPr>
          <p:spPr bwMode="auto">
            <a:xfrm flipH="1">
              <a:off x="1043" y="2535"/>
              <a:ext cx="24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233" name="AutoShape 21"/>
            <p:cNvCxnSpPr>
              <a:cxnSpLocks noChangeShapeType="1"/>
              <a:stCxn id="7217" idx="5"/>
              <a:endCxn id="7219" idx="0"/>
            </p:cNvCxnSpPr>
            <p:nvPr/>
          </p:nvCxnSpPr>
          <p:spPr bwMode="auto">
            <a:xfrm>
              <a:off x="656" y="2535"/>
              <a:ext cx="24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234" name="Oval 22"/>
            <p:cNvSpPr>
              <a:spLocks noChangeArrowheads="1"/>
            </p:cNvSpPr>
            <p:nvPr/>
          </p:nvSpPr>
          <p:spPr bwMode="auto">
            <a:xfrm>
              <a:off x="1201" y="1706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ctr"/>
              <a:r>
                <a:rPr lang="en-US" sz="2000"/>
                <a:t>13</a:t>
              </a:r>
            </a:p>
          </p:txBody>
        </p:sp>
      </p:grpSp>
      <p:graphicFrame>
        <p:nvGraphicFramePr>
          <p:cNvPr id="32791" name="Group 23"/>
          <p:cNvGraphicFramePr>
            <a:graphicFrameLocks noGrp="1"/>
          </p:cNvGraphicFramePr>
          <p:nvPr/>
        </p:nvGraphicFramePr>
        <p:xfrm>
          <a:off x="4173538" y="4141788"/>
          <a:ext cx="4646612" cy="367920"/>
        </p:xfrm>
        <a:graphic>
          <a:graphicData uri="http://schemas.openxmlformats.org/drawingml/2006/table">
            <a:tbl>
              <a:tblPr rtl="1"/>
              <a:tblGrid>
                <a:gridCol w="46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15" name="Group 47"/>
          <p:cNvGraphicFramePr>
            <a:graphicFrameLocks noGrp="1"/>
          </p:cNvGraphicFramePr>
          <p:nvPr/>
        </p:nvGraphicFramePr>
        <p:xfrm>
          <a:off x="3741738" y="4502150"/>
          <a:ext cx="4646612" cy="367920"/>
        </p:xfrm>
        <a:graphic>
          <a:graphicData uri="http://schemas.openxmlformats.org/drawingml/2006/table">
            <a:tbl>
              <a:tblPr rtl="1"/>
              <a:tblGrid>
                <a:gridCol w="46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59" name="Group 91"/>
          <p:cNvGraphicFramePr>
            <a:graphicFrameLocks noGrp="1"/>
          </p:cNvGraphicFramePr>
          <p:nvPr/>
        </p:nvGraphicFramePr>
        <p:xfrm>
          <a:off x="3708400" y="4141788"/>
          <a:ext cx="503238" cy="365760"/>
        </p:xfrm>
        <a:graphic>
          <a:graphicData uri="http://schemas.openxmlformats.org/drawingml/2006/table">
            <a:tbl>
              <a:tblPr rtl="1"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1" name="Group 103"/>
          <p:cNvGraphicFramePr>
            <a:graphicFrameLocks noGrp="1"/>
          </p:cNvGraphicFramePr>
          <p:nvPr/>
        </p:nvGraphicFramePr>
        <p:xfrm>
          <a:off x="8316913" y="4502150"/>
          <a:ext cx="503237" cy="365760"/>
        </p:xfrm>
        <a:graphic>
          <a:graphicData uri="http://schemas.openxmlformats.org/drawingml/2006/table">
            <a:tbl>
              <a:tblPr rtl="1"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15" name="Rectangle 100"/>
          <p:cNvSpPr>
            <a:spLocks noChangeArrowheads="1"/>
          </p:cNvSpPr>
          <p:nvPr/>
        </p:nvSpPr>
        <p:spPr bwMode="auto">
          <a:xfrm>
            <a:off x="468313" y="5076825"/>
            <a:ext cx="8229600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rtl="0">
              <a:spcBef>
                <a:spcPct val="20000"/>
              </a:spcBef>
              <a:buFontTx/>
              <a:buChar char="•"/>
            </a:pPr>
            <a:r>
              <a:rPr lang="en-US" sz="2000" dirty="0"/>
              <a:t>The root is array[1].</a:t>
            </a:r>
          </a:p>
          <a:p>
            <a:pPr marL="342900" indent="-342900" rtl="0">
              <a:spcBef>
                <a:spcPct val="20000"/>
              </a:spcBef>
              <a:buFontTx/>
              <a:buChar char="•"/>
            </a:pPr>
            <a:r>
              <a:rPr lang="en-US" sz="2000" dirty="0"/>
              <a:t>The parent of array[</a:t>
            </a:r>
            <a:r>
              <a:rPr lang="en-US" sz="2000" dirty="0" err="1"/>
              <a:t>i</a:t>
            </a:r>
            <a:r>
              <a:rPr lang="en-US" sz="2000" dirty="0"/>
              <a:t>] is array[</a:t>
            </a:r>
            <a:r>
              <a:rPr lang="en-US" sz="2000" dirty="0" err="1"/>
              <a:t>i</a:t>
            </a:r>
            <a:r>
              <a:rPr lang="en-US" sz="2000" dirty="0"/>
              <a:t>/2], where </a:t>
            </a:r>
            <a:r>
              <a:rPr lang="en-US" sz="2000" dirty="0" err="1"/>
              <a:t>i</a:t>
            </a:r>
            <a:r>
              <a:rPr lang="en-US" sz="2000" dirty="0"/>
              <a:t> &gt; 1</a:t>
            </a:r>
          </a:p>
          <a:p>
            <a:pPr marL="342900" indent="-342900" rtl="0">
              <a:spcBef>
                <a:spcPct val="20000"/>
              </a:spcBef>
              <a:buFontTx/>
              <a:buChar char="•"/>
            </a:pPr>
            <a:r>
              <a:rPr lang="en-US" sz="2000" dirty="0"/>
              <a:t>The left child, if any, of array[</a:t>
            </a:r>
            <a:r>
              <a:rPr lang="en-US" sz="2000" dirty="0" err="1"/>
              <a:t>i</a:t>
            </a:r>
            <a:r>
              <a:rPr lang="en-US" sz="2000" dirty="0"/>
              <a:t>] is array[2i].</a:t>
            </a:r>
          </a:p>
          <a:p>
            <a:pPr marL="342900" indent="-342900" rtl="0">
              <a:spcBef>
                <a:spcPct val="20000"/>
              </a:spcBef>
              <a:buFontTx/>
              <a:buChar char="•"/>
            </a:pPr>
            <a:r>
              <a:rPr lang="en-US" sz="2000" dirty="0"/>
              <a:t>The right child, if any, of array[</a:t>
            </a:r>
            <a:r>
              <a:rPr lang="en-US" sz="2000" dirty="0" err="1"/>
              <a:t>i</a:t>
            </a:r>
            <a:r>
              <a:rPr lang="en-US" sz="2000" dirty="0"/>
              <a:t>] is array[2i+1]. </a:t>
            </a:r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99"/>
                </a:solidFill>
              </a:rPr>
              <a:t>MinHeap insertion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91150"/>
          </a:xfrm>
        </p:spPr>
        <p:txBody>
          <a:bodyPr/>
          <a:lstStyle/>
          <a:p>
            <a:pPr marL="838200" lvl="1" indent="-381000" eaLnBrk="1" hangingPunct="1">
              <a:buFontTx/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marL="381000" indent="-381000" eaLnBrk="1" hangingPunct="1">
              <a:buFontTx/>
              <a:buNone/>
            </a:pPr>
            <a:r>
              <a:rPr lang="en-US" sz="2800"/>
              <a:t>Process of swapping an element with its parent, in order to restore the heap order property is called percolate up.</a:t>
            </a:r>
          </a:p>
          <a:p>
            <a:pPr marL="381000" indent="-381000" eaLnBrk="1" hangingPunct="1">
              <a:buFontTx/>
              <a:buNone/>
            </a:pPr>
            <a:endParaRPr lang="en-US" sz="2800"/>
          </a:p>
          <a:p>
            <a:pPr marL="381000" indent="-381000" eaLnBrk="1" hangingPunct="1">
              <a:buFontTx/>
              <a:buNone/>
            </a:pPr>
            <a:r>
              <a:rPr lang="en-US" sz="2800"/>
              <a:t>The steps for insertion are: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2800"/>
              <a:t>Insert the key at the end of the heap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2800"/>
              <a:t>As long as the heap order property is violated, percolate up</a:t>
            </a:r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99"/>
                </a:solidFill>
              </a:rPr>
              <a:t>MinHeap Insertion Example</a:t>
            </a: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252413" y="1557338"/>
            <a:ext cx="3311525" cy="2017712"/>
            <a:chOff x="159" y="981"/>
            <a:chExt cx="2086" cy="1271"/>
          </a:xfrm>
        </p:grpSpPr>
        <p:sp>
          <p:nvSpPr>
            <p:cNvPr id="9294" name="Oval 4"/>
            <p:cNvSpPr>
              <a:spLocks noChangeArrowheads="1"/>
            </p:cNvSpPr>
            <p:nvPr/>
          </p:nvSpPr>
          <p:spPr bwMode="auto">
            <a:xfrm>
              <a:off x="749" y="125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21</a:t>
              </a:r>
            </a:p>
          </p:txBody>
        </p:sp>
        <p:sp>
          <p:nvSpPr>
            <p:cNvPr id="9295" name="Oval 5"/>
            <p:cNvSpPr>
              <a:spLocks noChangeArrowheads="1"/>
            </p:cNvSpPr>
            <p:nvPr/>
          </p:nvSpPr>
          <p:spPr bwMode="auto">
            <a:xfrm>
              <a:off x="385" y="1616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24</a:t>
              </a:r>
            </a:p>
          </p:txBody>
        </p:sp>
        <p:sp>
          <p:nvSpPr>
            <p:cNvPr id="9296" name="Oval 6"/>
            <p:cNvSpPr>
              <a:spLocks noChangeArrowheads="1"/>
            </p:cNvSpPr>
            <p:nvPr/>
          </p:nvSpPr>
          <p:spPr bwMode="auto">
            <a:xfrm>
              <a:off x="159" y="202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65</a:t>
              </a:r>
            </a:p>
          </p:txBody>
        </p:sp>
        <p:sp>
          <p:nvSpPr>
            <p:cNvPr id="9297" name="Oval 7"/>
            <p:cNvSpPr>
              <a:spLocks noChangeArrowheads="1"/>
            </p:cNvSpPr>
            <p:nvPr/>
          </p:nvSpPr>
          <p:spPr bwMode="auto">
            <a:xfrm>
              <a:off x="521" y="202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26</a:t>
              </a:r>
            </a:p>
          </p:txBody>
        </p:sp>
        <p:sp>
          <p:nvSpPr>
            <p:cNvPr id="9298" name="Oval 8"/>
            <p:cNvSpPr>
              <a:spLocks noChangeArrowheads="1"/>
            </p:cNvSpPr>
            <p:nvPr/>
          </p:nvSpPr>
          <p:spPr bwMode="auto">
            <a:xfrm>
              <a:off x="884" y="2025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32</a:t>
              </a:r>
            </a:p>
          </p:txBody>
        </p:sp>
        <p:sp>
          <p:nvSpPr>
            <p:cNvPr id="9299" name="Oval 9"/>
            <p:cNvSpPr>
              <a:spLocks noChangeArrowheads="1"/>
            </p:cNvSpPr>
            <p:nvPr/>
          </p:nvSpPr>
          <p:spPr bwMode="auto">
            <a:xfrm>
              <a:off x="1021" y="1616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31</a:t>
              </a:r>
            </a:p>
          </p:txBody>
        </p:sp>
        <p:sp>
          <p:nvSpPr>
            <p:cNvPr id="9300" name="Oval 10"/>
            <p:cNvSpPr>
              <a:spLocks noChangeArrowheads="1"/>
            </p:cNvSpPr>
            <p:nvPr/>
          </p:nvSpPr>
          <p:spPr bwMode="auto">
            <a:xfrm>
              <a:off x="1429" y="1616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19</a:t>
              </a:r>
            </a:p>
          </p:txBody>
        </p:sp>
        <p:sp>
          <p:nvSpPr>
            <p:cNvPr id="9301" name="Oval 11"/>
            <p:cNvSpPr>
              <a:spLocks noChangeArrowheads="1"/>
            </p:cNvSpPr>
            <p:nvPr/>
          </p:nvSpPr>
          <p:spPr bwMode="auto">
            <a:xfrm>
              <a:off x="1655" y="125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16</a:t>
              </a:r>
            </a:p>
          </p:txBody>
        </p:sp>
        <p:sp>
          <p:nvSpPr>
            <p:cNvPr id="9302" name="Oval 12"/>
            <p:cNvSpPr>
              <a:spLocks noChangeArrowheads="1"/>
            </p:cNvSpPr>
            <p:nvPr/>
          </p:nvSpPr>
          <p:spPr bwMode="auto">
            <a:xfrm>
              <a:off x="1928" y="1616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68</a:t>
              </a:r>
            </a:p>
          </p:txBody>
        </p:sp>
        <p:cxnSp>
          <p:nvCxnSpPr>
            <p:cNvPr id="9303" name="AutoShape 13"/>
            <p:cNvCxnSpPr>
              <a:cxnSpLocks noChangeShapeType="1"/>
              <a:stCxn id="9312" idx="2"/>
              <a:endCxn id="9294" idx="7"/>
            </p:cNvCxnSpPr>
            <p:nvPr/>
          </p:nvCxnSpPr>
          <p:spPr bwMode="auto">
            <a:xfrm flipH="1">
              <a:off x="1020" y="1095"/>
              <a:ext cx="181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04" name="AutoShape 14"/>
            <p:cNvCxnSpPr>
              <a:cxnSpLocks noChangeShapeType="1"/>
              <a:stCxn id="9312" idx="6"/>
              <a:endCxn id="9301" idx="1"/>
            </p:cNvCxnSpPr>
            <p:nvPr/>
          </p:nvCxnSpPr>
          <p:spPr bwMode="auto">
            <a:xfrm>
              <a:off x="1518" y="1095"/>
              <a:ext cx="183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05" name="AutoShape 15"/>
            <p:cNvCxnSpPr>
              <a:cxnSpLocks noChangeShapeType="1"/>
              <a:stCxn id="9294" idx="3"/>
              <a:endCxn id="9295" idx="7"/>
            </p:cNvCxnSpPr>
            <p:nvPr/>
          </p:nvCxnSpPr>
          <p:spPr bwMode="auto">
            <a:xfrm flipH="1">
              <a:off x="656" y="1447"/>
              <a:ext cx="139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06" name="AutoShape 16"/>
            <p:cNvCxnSpPr>
              <a:cxnSpLocks noChangeShapeType="1"/>
              <a:stCxn id="9295" idx="3"/>
              <a:endCxn id="9296" idx="0"/>
            </p:cNvCxnSpPr>
            <p:nvPr/>
          </p:nvCxnSpPr>
          <p:spPr bwMode="auto">
            <a:xfrm flipH="1">
              <a:off x="318" y="1810"/>
              <a:ext cx="113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07" name="AutoShape 17"/>
            <p:cNvCxnSpPr>
              <a:cxnSpLocks noChangeShapeType="1"/>
              <a:stCxn id="9294" idx="5"/>
              <a:endCxn id="9299" idx="1"/>
            </p:cNvCxnSpPr>
            <p:nvPr/>
          </p:nvCxnSpPr>
          <p:spPr bwMode="auto">
            <a:xfrm>
              <a:off x="1020" y="1447"/>
              <a:ext cx="47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08" name="AutoShape 18"/>
            <p:cNvCxnSpPr>
              <a:cxnSpLocks noChangeShapeType="1"/>
              <a:stCxn id="9301" idx="3"/>
              <a:endCxn id="9300" idx="0"/>
            </p:cNvCxnSpPr>
            <p:nvPr/>
          </p:nvCxnSpPr>
          <p:spPr bwMode="auto">
            <a:xfrm flipH="1">
              <a:off x="1588" y="1448"/>
              <a:ext cx="113" cy="1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09" name="AutoShape 19"/>
            <p:cNvCxnSpPr>
              <a:cxnSpLocks noChangeShapeType="1"/>
              <a:stCxn id="9301" idx="5"/>
              <a:endCxn id="9302" idx="0"/>
            </p:cNvCxnSpPr>
            <p:nvPr/>
          </p:nvCxnSpPr>
          <p:spPr bwMode="auto">
            <a:xfrm>
              <a:off x="1926" y="1448"/>
              <a:ext cx="161" cy="1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10" name="AutoShape 20"/>
            <p:cNvCxnSpPr>
              <a:cxnSpLocks noChangeShapeType="1"/>
              <a:stCxn id="9299" idx="3"/>
              <a:endCxn id="9298" idx="0"/>
            </p:cNvCxnSpPr>
            <p:nvPr/>
          </p:nvCxnSpPr>
          <p:spPr bwMode="auto">
            <a:xfrm flipH="1">
              <a:off x="1043" y="1810"/>
              <a:ext cx="24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11" name="AutoShape 21"/>
            <p:cNvCxnSpPr>
              <a:cxnSpLocks noChangeShapeType="1"/>
              <a:stCxn id="9295" idx="5"/>
              <a:endCxn id="9297" idx="0"/>
            </p:cNvCxnSpPr>
            <p:nvPr/>
          </p:nvCxnSpPr>
          <p:spPr bwMode="auto">
            <a:xfrm>
              <a:off x="656" y="1810"/>
              <a:ext cx="24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312" name="Oval 22"/>
            <p:cNvSpPr>
              <a:spLocks noChangeArrowheads="1"/>
            </p:cNvSpPr>
            <p:nvPr/>
          </p:nvSpPr>
          <p:spPr bwMode="auto">
            <a:xfrm>
              <a:off x="1201" y="981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ctr"/>
              <a:r>
                <a:rPr lang="en-US" sz="2000"/>
                <a:t>13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924300" y="1982788"/>
            <a:ext cx="1655763" cy="366712"/>
            <a:chOff x="2472" y="1249"/>
            <a:chExt cx="1043" cy="231"/>
          </a:xfrm>
        </p:grpSpPr>
        <p:sp>
          <p:nvSpPr>
            <p:cNvPr id="9292" name="Line 23"/>
            <p:cNvSpPr>
              <a:spLocks noChangeShapeType="1"/>
            </p:cNvSpPr>
            <p:nvPr/>
          </p:nvSpPr>
          <p:spPr bwMode="auto">
            <a:xfrm>
              <a:off x="2472" y="1480"/>
              <a:ext cx="104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Text Box 24"/>
            <p:cNvSpPr txBox="1">
              <a:spLocks noChangeArrowheads="1"/>
            </p:cNvSpPr>
            <p:nvPr/>
          </p:nvSpPr>
          <p:spPr bwMode="auto">
            <a:xfrm>
              <a:off x="2562" y="1249"/>
              <a:ext cx="8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0">
                <a:spcBef>
                  <a:spcPct val="50000"/>
                </a:spcBef>
              </a:pPr>
              <a:r>
                <a:rPr lang="en-US"/>
                <a:t>Insert 18</a:t>
              </a:r>
            </a:p>
          </p:txBody>
        </p:sp>
      </p:grp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5508625" y="1557338"/>
            <a:ext cx="3311525" cy="2017712"/>
            <a:chOff x="3470" y="981"/>
            <a:chExt cx="2086" cy="1271"/>
          </a:xfrm>
        </p:grpSpPr>
        <p:sp>
          <p:nvSpPr>
            <p:cNvPr id="9271" name="Oval 26"/>
            <p:cNvSpPr>
              <a:spLocks noChangeArrowheads="1"/>
            </p:cNvSpPr>
            <p:nvPr/>
          </p:nvSpPr>
          <p:spPr bwMode="auto">
            <a:xfrm>
              <a:off x="4060" y="125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21</a:t>
              </a:r>
            </a:p>
          </p:txBody>
        </p:sp>
        <p:sp>
          <p:nvSpPr>
            <p:cNvPr id="9272" name="Oval 27"/>
            <p:cNvSpPr>
              <a:spLocks noChangeArrowheads="1"/>
            </p:cNvSpPr>
            <p:nvPr/>
          </p:nvSpPr>
          <p:spPr bwMode="auto">
            <a:xfrm>
              <a:off x="3696" y="1616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24</a:t>
              </a:r>
            </a:p>
          </p:txBody>
        </p:sp>
        <p:sp>
          <p:nvSpPr>
            <p:cNvPr id="9273" name="Oval 28"/>
            <p:cNvSpPr>
              <a:spLocks noChangeArrowheads="1"/>
            </p:cNvSpPr>
            <p:nvPr/>
          </p:nvSpPr>
          <p:spPr bwMode="auto">
            <a:xfrm>
              <a:off x="3470" y="202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65</a:t>
              </a:r>
            </a:p>
          </p:txBody>
        </p:sp>
        <p:sp>
          <p:nvSpPr>
            <p:cNvPr id="9274" name="Oval 29"/>
            <p:cNvSpPr>
              <a:spLocks noChangeArrowheads="1"/>
            </p:cNvSpPr>
            <p:nvPr/>
          </p:nvSpPr>
          <p:spPr bwMode="auto">
            <a:xfrm>
              <a:off x="3832" y="202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26</a:t>
              </a:r>
            </a:p>
          </p:txBody>
        </p:sp>
        <p:sp>
          <p:nvSpPr>
            <p:cNvPr id="9275" name="Oval 30"/>
            <p:cNvSpPr>
              <a:spLocks noChangeArrowheads="1"/>
            </p:cNvSpPr>
            <p:nvPr/>
          </p:nvSpPr>
          <p:spPr bwMode="auto">
            <a:xfrm>
              <a:off x="4195" y="2025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32</a:t>
              </a:r>
            </a:p>
          </p:txBody>
        </p:sp>
        <p:sp>
          <p:nvSpPr>
            <p:cNvPr id="9276" name="Oval 31"/>
            <p:cNvSpPr>
              <a:spLocks noChangeArrowheads="1"/>
            </p:cNvSpPr>
            <p:nvPr/>
          </p:nvSpPr>
          <p:spPr bwMode="auto">
            <a:xfrm>
              <a:off x="4332" y="1616"/>
              <a:ext cx="31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31</a:t>
              </a:r>
            </a:p>
          </p:txBody>
        </p:sp>
        <p:sp>
          <p:nvSpPr>
            <p:cNvPr id="9277" name="Oval 32"/>
            <p:cNvSpPr>
              <a:spLocks noChangeArrowheads="1"/>
            </p:cNvSpPr>
            <p:nvPr/>
          </p:nvSpPr>
          <p:spPr bwMode="auto">
            <a:xfrm>
              <a:off x="4740" y="1616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19</a:t>
              </a:r>
            </a:p>
          </p:txBody>
        </p:sp>
        <p:sp>
          <p:nvSpPr>
            <p:cNvPr id="9278" name="Oval 33"/>
            <p:cNvSpPr>
              <a:spLocks noChangeArrowheads="1"/>
            </p:cNvSpPr>
            <p:nvPr/>
          </p:nvSpPr>
          <p:spPr bwMode="auto">
            <a:xfrm>
              <a:off x="4966" y="125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16</a:t>
              </a:r>
            </a:p>
          </p:txBody>
        </p:sp>
        <p:sp>
          <p:nvSpPr>
            <p:cNvPr id="9279" name="Oval 34"/>
            <p:cNvSpPr>
              <a:spLocks noChangeArrowheads="1"/>
            </p:cNvSpPr>
            <p:nvPr/>
          </p:nvSpPr>
          <p:spPr bwMode="auto">
            <a:xfrm>
              <a:off x="5239" y="1616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68</a:t>
              </a:r>
            </a:p>
          </p:txBody>
        </p:sp>
        <p:cxnSp>
          <p:nvCxnSpPr>
            <p:cNvPr id="9280" name="AutoShape 35"/>
            <p:cNvCxnSpPr>
              <a:cxnSpLocks noChangeShapeType="1"/>
              <a:stCxn id="9289" idx="2"/>
              <a:endCxn id="9271" idx="7"/>
            </p:cNvCxnSpPr>
            <p:nvPr/>
          </p:nvCxnSpPr>
          <p:spPr bwMode="auto">
            <a:xfrm flipH="1">
              <a:off x="4331" y="1095"/>
              <a:ext cx="181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81" name="AutoShape 36"/>
            <p:cNvCxnSpPr>
              <a:cxnSpLocks noChangeShapeType="1"/>
              <a:stCxn id="9289" idx="6"/>
              <a:endCxn id="9278" idx="1"/>
            </p:cNvCxnSpPr>
            <p:nvPr/>
          </p:nvCxnSpPr>
          <p:spPr bwMode="auto">
            <a:xfrm>
              <a:off x="4829" y="1095"/>
              <a:ext cx="183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82" name="AutoShape 37"/>
            <p:cNvCxnSpPr>
              <a:cxnSpLocks noChangeShapeType="1"/>
              <a:stCxn id="9271" idx="3"/>
              <a:endCxn id="9272" idx="7"/>
            </p:cNvCxnSpPr>
            <p:nvPr/>
          </p:nvCxnSpPr>
          <p:spPr bwMode="auto">
            <a:xfrm flipH="1">
              <a:off x="3967" y="1447"/>
              <a:ext cx="139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83" name="AutoShape 38"/>
            <p:cNvCxnSpPr>
              <a:cxnSpLocks noChangeShapeType="1"/>
              <a:stCxn id="9272" idx="3"/>
              <a:endCxn id="9273" idx="0"/>
            </p:cNvCxnSpPr>
            <p:nvPr/>
          </p:nvCxnSpPr>
          <p:spPr bwMode="auto">
            <a:xfrm flipH="1">
              <a:off x="3629" y="1810"/>
              <a:ext cx="113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84" name="AutoShape 39"/>
            <p:cNvCxnSpPr>
              <a:cxnSpLocks noChangeShapeType="1"/>
              <a:stCxn id="9271" idx="5"/>
              <a:endCxn id="9276" idx="1"/>
            </p:cNvCxnSpPr>
            <p:nvPr/>
          </p:nvCxnSpPr>
          <p:spPr bwMode="auto">
            <a:xfrm>
              <a:off x="4331" y="1447"/>
              <a:ext cx="47" cy="1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85" name="AutoShape 40"/>
            <p:cNvCxnSpPr>
              <a:cxnSpLocks noChangeShapeType="1"/>
              <a:stCxn id="9278" idx="3"/>
              <a:endCxn id="9277" idx="0"/>
            </p:cNvCxnSpPr>
            <p:nvPr/>
          </p:nvCxnSpPr>
          <p:spPr bwMode="auto">
            <a:xfrm flipH="1">
              <a:off x="4899" y="1448"/>
              <a:ext cx="113" cy="1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86" name="AutoShape 41"/>
            <p:cNvCxnSpPr>
              <a:cxnSpLocks noChangeShapeType="1"/>
              <a:stCxn id="9278" idx="5"/>
              <a:endCxn id="9279" idx="0"/>
            </p:cNvCxnSpPr>
            <p:nvPr/>
          </p:nvCxnSpPr>
          <p:spPr bwMode="auto">
            <a:xfrm>
              <a:off x="5237" y="1448"/>
              <a:ext cx="161" cy="1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87" name="AutoShape 42"/>
            <p:cNvCxnSpPr>
              <a:cxnSpLocks noChangeShapeType="1"/>
              <a:stCxn id="9276" idx="3"/>
            </p:cNvCxnSpPr>
            <p:nvPr/>
          </p:nvCxnSpPr>
          <p:spPr bwMode="auto">
            <a:xfrm flipH="1">
              <a:off x="4354" y="1822"/>
              <a:ext cx="24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88" name="AutoShape 43"/>
            <p:cNvCxnSpPr>
              <a:cxnSpLocks noChangeShapeType="1"/>
              <a:stCxn id="9272" idx="5"/>
              <a:endCxn id="9274" idx="0"/>
            </p:cNvCxnSpPr>
            <p:nvPr/>
          </p:nvCxnSpPr>
          <p:spPr bwMode="auto">
            <a:xfrm>
              <a:off x="3967" y="1810"/>
              <a:ext cx="24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289" name="Oval 44"/>
            <p:cNvSpPr>
              <a:spLocks noChangeArrowheads="1"/>
            </p:cNvSpPr>
            <p:nvPr/>
          </p:nvSpPr>
          <p:spPr bwMode="auto">
            <a:xfrm>
              <a:off x="4512" y="981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ctr"/>
              <a:r>
                <a:rPr lang="en-US" sz="2000"/>
                <a:t>13</a:t>
              </a:r>
            </a:p>
          </p:txBody>
        </p:sp>
        <p:sp>
          <p:nvSpPr>
            <p:cNvPr id="9290" name="Oval 45"/>
            <p:cNvSpPr>
              <a:spLocks noChangeArrowheads="1"/>
            </p:cNvSpPr>
            <p:nvPr/>
          </p:nvSpPr>
          <p:spPr bwMode="auto">
            <a:xfrm>
              <a:off x="4558" y="2024"/>
              <a:ext cx="31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18</a:t>
              </a:r>
            </a:p>
          </p:txBody>
        </p:sp>
        <p:cxnSp>
          <p:nvCxnSpPr>
            <p:cNvPr id="9291" name="AutoShape 46"/>
            <p:cNvCxnSpPr>
              <a:cxnSpLocks noChangeShapeType="1"/>
              <a:stCxn id="9276" idx="5"/>
              <a:endCxn id="9290" idx="0"/>
            </p:cNvCxnSpPr>
            <p:nvPr/>
          </p:nvCxnSpPr>
          <p:spPr bwMode="auto">
            <a:xfrm>
              <a:off x="4603" y="1822"/>
              <a:ext cx="114" cy="1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9222" name="Line 47"/>
          <p:cNvSpPr>
            <a:spLocks noChangeShapeType="1"/>
          </p:cNvSpPr>
          <p:nvPr/>
        </p:nvSpPr>
        <p:spPr bwMode="auto">
          <a:xfrm>
            <a:off x="8243888" y="3213100"/>
            <a:ext cx="0" cy="11525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3" name="Text Box 48"/>
          <p:cNvSpPr txBox="1">
            <a:spLocks noChangeArrowheads="1"/>
          </p:cNvSpPr>
          <p:nvPr/>
        </p:nvSpPr>
        <p:spPr bwMode="auto">
          <a:xfrm>
            <a:off x="6804025" y="3716338"/>
            <a:ext cx="1655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/>
              <a:t>Percolate up</a:t>
            </a:r>
          </a:p>
        </p:txBody>
      </p: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5508625" y="4365625"/>
            <a:ext cx="3311525" cy="2017713"/>
            <a:chOff x="3470" y="2750"/>
            <a:chExt cx="2086" cy="1271"/>
          </a:xfrm>
        </p:grpSpPr>
        <p:sp>
          <p:nvSpPr>
            <p:cNvPr id="9250" name="Oval 51"/>
            <p:cNvSpPr>
              <a:spLocks noChangeArrowheads="1"/>
            </p:cNvSpPr>
            <p:nvPr/>
          </p:nvSpPr>
          <p:spPr bwMode="auto">
            <a:xfrm>
              <a:off x="4060" y="3022"/>
              <a:ext cx="31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21</a:t>
              </a:r>
            </a:p>
          </p:txBody>
        </p:sp>
        <p:sp>
          <p:nvSpPr>
            <p:cNvPr id="9251" name="Oval 52"/>
            <p:cNvSpPr>
              <a:spLocks noChangeArrowheads="1"/>
            </p:cNvSpPr>
            <p:nvPr/>
          </p:nvSpPr>
          <p:spPr bwMode="auto">
            <a:xfrm>
              <a:off x="3696" y="3385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24</a:t>
              </a:r>
            </a:p>
          </p:txBody>
        </p:sp>
        <p:sp>
          <p:nvSpPr>
            <p:cNvPr id="9252" name="Oval 53"/>
            <p:cNvSpPr>
              <a:spLocks noChangeArrowheads="1"/>
            </p:cNvSpPr>
            <p:nvPr/>
          </p:nvSpPr>
          <p:spPr bwMode="auto">
            <a:xfrm>
              <a:off x="3470" y="379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65</a:t>
              </a:r>
            </a:p>
          </p:txBody>
        </p:sp>
        <p:sp>
          <p:nvSpPr>
            <p:cNvPr id="9253" name="Oval 54"/>
            <p:cNvSpPr>
              <a:spLocks noChangeArrowheads="1"/>
            </p:cNvSpPr>
            <p:nvPr/>
          </p:nvSpPr>
          <p:spPr bwMode="auto">
            <a:xfrm>
              <a:off x="3832" y="379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26</a:t>
              </a:r>
            </a:p>
          </p:txBody>
        </p:sp>
        <p:sp>
          <p:nvSpPr>
            <p:cNvPr id="9254" name="Oval 55"/>
            <p:cNvSpPr>
              <a:spLocks noChangeArrowheads="1"/>
            </p:cNvSpPr>
            <p:nvPr/>
          </p:nvSpPr>
          <p:spPr bwMode="auto">
            <a:xfrm>
              <a:off x="4195" y="379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32</a:t>
              </a:r>
            </a:p>
          </p:txBody>
        </p:sp>
        <p:sp>
          <p:nvSpPr>
            <p:cNvPr id="9255" name="Oval 56"/>
            <p:cNvSpPr>
              <a:spLocks noChangeArrowheads="1"/>
            </p:cNvSpPr>
            <p:nvPr/>
          </p:nvSpPr>
          <p:spPr bwMode="auto">
            <a:xfrm>
              <a:off x="4332" y="3385"/>
              <a:ext cx="31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18</a:t>
              </a:r>
            </a:p>
          </p:txBody>
        </p:sp>
        <p:sp>
          <p:nvSpPr>
            <p:cNvPr id="9256" name="Oval 57"/>
            <p:cNvSpPr>
              <a:spLocks noChangeArrowheads="1"/>
            </p:cNvSpPr>
            <p:nvPr/>
          </p:nvSpPr>
          <p:spPr bwMode="auto">
            <a:xfrm>
              <a:off x="4740" y="3385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19</a:t>
              </a:r>
            </a:p>
          </p:txBody>
        </p:sp>
        <p:sp>
          <p:nvSpPr>
            <p:cNvPr id="9257" name="Oval 58"/>
            <p:cNvSpPr>
              <a:spLocks noChangeArrowheads="1"/>
            </p:cNvSpPr>
            <p:nvPr/>
          </p:nvSpPr>
          <p:spPr bwMode="auto">
            <a:xfrm>
              <a:off x="4966" y="302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16</a:t>
              </a:r>
            </a:p>
          </p:txBody>
        </p:sp>
        <p:sp>
          <p:nvSpPr>
            <p:cNvPr id="9258" name="Oval 59"/>
            <p:cNvSpPr>
              <a:spLocks noChangeArrowheads="1"/>
            </p:cNvSpPr>
            <p:nvPr/>
          </p:nvSpPr>
          <p:spPr bwMode="auto">
            <a:xfrm>
              <a:off x="5239" y="3385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68</a:t>
              </a:r>
            </a:p>
          </p:txBody>
        </p:sp>
        <p:cxnSp>
          <p:nvCxnSpPr>
            <p:cNvPr id="9259" name="AutoShape 60"/>
            <p:cNvCxnSpPr>
              <a:cxnSpLocks noChangeShapeType="1"/>
              <a:stCxn id="9268" idx="2"/>
              <a:endCxn id="9250" idx="7"/>
            </p:cNvCxnSpPr>
            <p:nvPr/>
          </p:nvCxnSpPr>
          <p:spPr bwMode="auto">
            <a:xfrm flipH="1">
              <a:off x="4331" y="2864"/>
              <a:ext cx="181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60" name="AutoShape 61"/>
            <p:cNvCxnSpPr>
              <a:cxnSpLocks noChangeShapeType="1"/>
              <a:stCxn id="9268" idx="6"/>
              <a:endCxn id="9257" idx="1"/>
            </p:cNvCxnSpPr>
            <p:nvPr/>
          </p:nvCxnSpPr>
          <p:spPr bwMode="auto">
            <a:xfrm>
              <a:off x="4829" y="2864"/>
              <a:ext cx="183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61" name="AutoShape 62"/>
            <p:cNvCxnSpPr>
              <a:cxnSpLocks noChangeShapeType="1"/>
              <a:stCxn id="9250" idx="3"/>
              <a:endCxn id="9251" idx="7"/>
            </p:cNvCxnSpPr>
            <p:nvPr/>
          </p:nvCxnSpPr>
          <p:spPr bwMode="auto">
            <a:xfrm flipH="1">
              <a:off x="3967" y="3228"/>
              <a:ext cx="139" cy="1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62" name="AutoShape 63"/>
            <p:cNvCxnSpPr>
              <a:cxnSpLocks noChangeShapeType="1"/>
              <a:stCxn id="9251" idx="3"/>
              <a:endCxn id="9252" idx="0"/>
            </p:cNvCxnSpPr>
            <p:nvPr/>
          </p:nvCxnSpPr>
          <p:spPr bwMode="auto">
            <a:xfrm flipH="1">
              <a:off x="3629" y="3579"/>
              <a:ext cx="113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63" name="AutoShape 64"/>
            <p:cNvCxnSpPr>
              <a:cxnSpLocks noChangeShapeType="1"/>
              <a:stCxn id="9250" idx="5"/>
              <a:endCxn id="9255" idx="1"/>
            </p:cNvCxnSpPr>
            <p:nvPr/>
          </p:nvCxnSpPr>
          <p:spPr bwMode="auto">
            <a:xfrm>
              <a:off x="4331" y="3228"/>
              <a:ext cx="47" cy="17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64" name="AutoShape 65"/>
            <p:cNvCxnSpPr>
              <a:cxnSpLocks noChangeShapeType="1"/>
              <a:stCxn id="9257" idx="3"/>
              <a:endCxn id="9256" idx="0"/>
            </p:cNvCxnSpPr>
            <p:nvPr/>
          </p:nvCxnSpPr>
          <p:spPr bwMode="auto">
            <a:xfrm flipH="1">
              <a:off x="4899" y="3217"/>
              <a:ext cx="113" cy="1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65" name="AutoShape 66"/>
            <p:cNvCxnSpPr>
              <a:cxnSpLocks noChangeShapeType="1"/>
              <a:stCxn id="9257" idx="5"/>
              <a:endCxn id="9258" idx="0"/>
            </p:cNvCxnSpPr>
            <p:nvPr/>
          </p:nvCxnSpPr>
          <p:spPr bwMode="auto">
            <a:xfrm>
              <a:off x="5237" y="3217"/>
              <a:ext cx="161" cy="1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66" name="AutoShape 67"/>
            <p:cNvCxnSpPr>
              <a:cxnSpLocks noChangeShapeType="1"/>
              <a:stCxn id="9255" idx="3"/>
            </p:cNvCxnSpPr>
            <p:nvPr/>
          </p:nvCxnSpPr>
          <p:spPr bwMode="auto">
            <a:xfrm flipH="1">
              <a:off x="4354" y="3591"/>
              <a:ext cx="24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67" name="AutoShape 68"/>
            <p:cNvCxnSpPr>
              <a:cxnSpLocks noChangeShapeType="1"/>
              <a:stCxn id="9251" idx="5"/>
              <a:endCxn id="9253" idx="0"/>
            </p:cNvCxnSpPr>
            <p:nvPr/>
          </p:nvCxnSpPr>
          <p:spPr bwMode="auto">
            <a:xfrm>
              <a:off x="3967" y="3579"/>
              <a:ext cx="24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268" name="Oval 69"/>
            <p:cNvSpPr>
              <a:spLocks noChangeArrowheads="1"/>
            </p:cNvSpPr>
            <p:nvPr/>
          </p:nvSpPr>
          <p:spPr bwMode="auto">
            <a:xfrm>
              <a:off x="4512" y="275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ctr"/>
              <a:r>
                <a:rPr lang="en-US" sz="2000"/>
                <a:t>13</a:t>
              </a:r>
            </a:p>
          </p:txBody>
        </p:sp>
        <p:sp>
          <p:nvSpPr>
            <p:cNvPr id="9269" name="Oval 70"/>
            <p:cNvSpPr>
              <a:spLocks noChangeArrowheads="1"/>
            </p:cNvSpPr>
            <p:nvPr/>
          </p:nvSpPr>
          <p:spPr bwMode="auto">
            <a:xfrm>
              <a:off x="4558" y="379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31</a:t>
              </a:r>
            </a:p>
          </p:txBody>
        </p:sp>
        <p:cxnSp>
          <p:nvCxnSpPr>
            <p:cNvPr id="9270" name="AutoShape 71"/>
            <p:cNvCxnSpPr>
              <a:cxnSpLocks noChangeShapeType="1"/>
              <a:stCxn id="9255" idx="5"/>
              <a:endCxn id="9269" idx="0"/>
            </p:cNvCxnSpPr>
            <p:nvPr/>
          </p:nvCxnSpPr>
          <p:spPr bwMode="auto">
            <a:xfrm>
              <a:off x="4603" y="3591"/>
              <a:ext cx="114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72"/>
          <p:cNvGrpSpPr>
            <a:grpSpLocks/>
          </p:cNvGrpSpPr>
          <p:nvPr/>
        </p:nvGrpSpPr>
        <p:grpSpPr bwMode="auto">
          <a:xfrm flipH="1">
            <a:off x="3779838" y="4933950"/>
            <a:ext cx="2016125" cy="366713"/>
            <a:chOff x="2472" y="1249"/>
            <a:chExt cx="1043" cy="231"/>
          </a:xfrm>
        </p:grpSpPr>
        <p:sp>
          <p:nvSpPr>
            <p:cNvPr id="9248" name="Line 73"/>
            <p:cNvSpPr>
              <a:spLocks noChangeShapeType="1"/>
            </p:cNvSpPr>
            <p:nvPr/>
          </p:nvSpPr>
          <p:spPr bwMode="auto">
            <a:xfrm>
              <a:off x="2472" y="1480"/>
              <a:ext cx="104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Text Box 74"/>
            <p:cNvSpPr txBox="1">
              <a:spLocks noChangeArrowheads="1"/>
            </p:cNvSpPr>
            <p:nvPr/>
          </p:nvSpPr>
          <p:spPr bwMode="auto">
            <a:xfrm>
              <a:off x="2563" y="1249"/>
              <a:ext cx="8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0">
                <a:spcBef>
                  <a:spcPct val="50000"/>
                </a:spcBef>
              </a:pPr>
              <a:r>
                <a:rPr lang="en-US"/>
                <a:t>Percolate up</a:t>
              </a:r>
            </a:p>
          </p:txBody>
        </p:sp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250825" y="4365625"/>
            <a:ext cx="3311525" cy="2017713"/>
            <a:chOff x="158" y="2750"/>
            <a:chExt cx="2086" cy="1271"/>
          </a:xfrm>
        </p:grpSpPr>
        <p:sp>
          <p:nvSpPr>
            <p:cNvPr id="9227" name="Oval 75"/>
            <p:cNvSpPr>
              <a:spLocks noChangeArrowheads="1"/>
            </p:cNvSpPr>
            <p:nvPr/>
          </p:nvSpPr>
          <p:spPr bwMode="auto">
            <a:xfrm>
              <a:off x="748" y="302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18</a:t>
              </a:r>
            </a:p>
          </p:txBody>
        </p:sp>
        <p:sp>
          <p:nvSpPr>
            <p:cNvPr id="9228" name="Oval 76"/>
            <p:cNvSpPr>
              <a:spLocks noChangeArrowheads="1"/>
            </p:cNvSpPr>
            <p:nvPr/>
          </p:nvSpPr>
          <p:spPr bwMode="auto">
            <a:xfrm>
              <a:off x="384" y="3385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24</a:t>
              </a:r>
            </a:p>
          </p:txBody>
        </p:sp>
        <p:sp>
          <p:nvSpPr>
            <p:cNvPr id="9229" name="Oval 77"/>
            <p:cNvSpPr>
              <a:spLocks noChangeArrowheads="1"/>
            </p:cNvSpPr>
            <p:nvPr/>
          </p:nvSpPr>
          <p:spPr bwMode="auto">
            <a:xfrm>
              <a:off x="158" y="379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65</a:t>
              </a:r>
            </a:p>
          </p:txBody>
        </p:sp>
        <p:sp>
          <p:nvSpPr>
            <p:cNvPr id="9230" name="Oval 78"/>
            <p:cNvSpPr>
              <a:spLocks noChangeArrowheads="1"/>
            </p:cNvSpPr>
            <p:nvPr/>
          </p:nvSpPr>
          <p:spPr bwMode="auto">
            <a:xfrm>
              <a:off x="520" y="379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26</a:t>
              </a:r>
            </a:p>
          </p:txBody>
        </p:sp>
        <p:sp>
          <p:nvSpPr>
            <p:cNvPr id="9231" name="Oval 79"/>
            <p:cNvSpPr>
              <a:spLocks noChangeArrowheads="1"/>
            </p:cNvSpPr>
            <p:nvPr/>
          </p:nvSpPr>
          <p:spPr bwMode="auto">
            <a:xfrm>
              <a:off x="883" y="379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32</a:t>
              </a:r>
            </a:p>
          </p:txBody>
        </p:sp>
        <p:sp>
          <p:nvSpPr>
            <p:cNvPr id="9232" name="Oval 80"/>
            <p:cNvSpPr>
              <a:spLocks noChangeArrowheads="1"/>
            </p:cNvSpPr>
            <p:nvPr/>
          </p:nvSpPr>
          <p:spPr bwMode="auto">
            <a:xfrm>
              <a:off x="1020" y="3385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21</a:t>
              </a:r>
            </a:p>
          </p:txBody>
        </p:sp>
        <p:sp>
          <p:nvSpPr>
            <p:cNvPr id="9233" name="Oval 81"/>
            <p:cNvSpPr>
              <a:spLocks noChangeArrowheads="1"/>
            </p:cNvSpPr>
            <p:nvPr/>
          </p:nvSpPr>
          <p:spPr bwMode="auto">
            <a:xfrm>
              <a:off x="1428" y="3385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19</a:t>
              </a:r>
            </a:p>
          </p:txBody>
        </p:sp>
        <p:sp>
          <p:nvSpPr>
            <p:cNvPr id="9234" name="Oval 82"/>
            <p:cNvSpPr>
              <a:spLocks noChangeArrowheads="1"/>
            </p:cNvSpPr>
            <p:nvPr/>
          </p:nvSpPr>
          <p:spPr bwMode="auto">
            <a:xfrm>
              <a:off x="1654" y="302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16</a:t>
              </a:r>
            </a:p>
          </p:txBody>
        </p:sp>
        <p:sp>
          <p:nvSpPr>
            <p:cNvPr id="9235" name="Oval 83"/>
            <p:cNvSpPr>
              <a:spLocks noChangeArrowheads="1"/>
            </p:cNvSpPr>
            <p:nvPr/>
          </p:nvSpPr>
          <p:spPr bwMode="auto">
            <a:xfrm>
              <a:off x="1927" y="3385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68</a:t>
              </a:r>
            </a:p>
          </p:txBody>
        </p:sp>
        <p:cxnSp>
          <p:nvCxnSpPr>
            <p:cNvPr id="9236" name="AutoShape 84"/>
            <p:cNvCxnSpPr>
              <a:cxnSpLocks noChangeShapeType="1"/>
              <a:stCxn id="9245" idx="2"/>
              <a:endCxn id="9227" idx="7"/>
            </p:cNvCxnSpPr>
            <p:nvPr/>
          </p:nvCxnSpPr>
          <p:spPr bwMode="auto">
            <a:xfrm flipH="1">
              <a:off x="1019" y="2864"/>
              <a:ext cx="181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37" name="AutoShape 85"/>
            <p:cNvCxnSpPr>
              <a:cxnSpLocks noChangeShapeType="1"/>
              <a:stCxn id="9245" idx="6"/>
              <a:endCxn id="9234" idx="1"/>
            </p:cNvCxnSpPr>
            <p:nvPr/>
          </p:nvCxnSpPr>
          <p:spPr bwMode="auto">
            <a:xfrm>
              <a:off x="1517" y="2864"/>
              <a:ext cx="183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38" name="AutoShape 86"/>
            <p:cNvCxnSpPr>
              <a:cxnSpLocks noChangeShapeType="1"/>
              <a:stCxn id="9227" idx="3"/>
              <a:endCxn id="9228" idx="7"/>
            </p:cNvCxnSpPr>
            <p:nvPr/>
          </p:nvCxnSpPr>
          <p:spPr bwMode="auto">
            <a:xfrm flipH="1">
              <a:off x="655" y="3216"/>
              <a:ext cx="139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39" name="AutoShape 87"/>
            <p:cNvCxnSpPr>
              <a:cxnSpLocks noChangeShapeType="1"/>
              <a:stCxn id="9228" idx="3"/>
              <a:endCxn id="9229" idx="0"/>
            </p:cNvCxnSpPr>
            <p:nvPr/>
          </p:nvCxnSpPr>
          <p:spPr bwMode="auto">
            <a:xfrm flipH="1">
              <a:off x="317" y="3579"/>
              <a:ext cx="113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40" name="AutoShape 88"/>
            <p:cNvCxnSpPr>
              <a:cxnSpLocks noChangeShapeType="1"/>
              <a:stCxn id="9227" idx="5"/>
              <a:endCxn id="9232" idx="1"/>
            </p:cNvCxnSpPr>
            <p:nvPr/>
          </p:nvCxnSpPr>
          <p:spPr bwMode="auto">
            <a:xfrm>
              <a:off x="1019" y="3216"/>
              <a:ext cx="47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41" name="AutoShape 89"/>
            <p:cNvCxnSpPr>
              <a:cxnSpLocks noChangeShapeType="1"/>
              <a:stCxn id="9234" idx="3"/>
              <a:endCxn id="9233" idx="0"/>
            </p:cNvCxnSpPr>
            <p:nvPr/>
          </p:nvCxnSpPr>
          <p:spPr bwMode="auto">
            <a:xfrm flipH="1">
              <a:off x="1587" y="3217"/>
              <a:ext cx="113" cy="1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42" name="AutoShape 90"/>
            <p:cNvCxnSpPr>
              <a:cxnSpLocks noChangeShapeType="1"/>
              <a:stCxn id="9234" idx="5"/>
              <a:endCxn id="9235" idx="0"/>
            </p:cNvCxnSpPr>
            <p:nvPr/>
          </p:nvCxnSpPr>
          <p:spPr bwMode="auto">
            <a:xfrm>
              <a:off x="1925" y="3217"/>
              <a:ext cx="161" cy="1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43" name="AutoShape 91"/>
            <p:cNvCxnSpPr>
              <a:cxnSpLocks noChangeShapeType="1"/>
              <a:stCxn id="9232" idx="3"/>
              <a:endCxn id="9231" idx="0"/>
            </p:cNvCxnSpPr>
            <p:nvPr/>
          </p:nvCxnSpPr>
          <p:spPr bwMode="auto">
            <a:xfrm flipH="1">
              <a:off x="1042" y="3579"/>
              <a:ext cx="24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44" name="AutoShape 92"/>
            <p:cNvCxnSpPr>
              <a:cxnSpLocks noChangeShapeType="1"/>
              <a:stCxn id="9228" idx="5"/>
              <a:endCxn id="9230" idx="0"/>
            </p:cNvCxnSpPr>
            <p:nvPr/>
          </p:nvCxnSpPr>
          <p:spPr bwMode="auto">
            <a:xfrm>
              <a:off x="655" y="3579"/>
              <a:ext cx="24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245" name="Oval 93"/>
            <p:cNvSpPr>
              <a:spLocks noChangeArrowheads="1"/>
            </p:cNvSpPr>
            <p:nvPr/>
          </p:nvSpPr>
          <p:spPr bwMode="auto">
            <a:xfrm>
              <a:off x="1200" y="275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ctr"/>
              <a:r>
                <a:rPr lang="en-US" sz="2000"/>
                <a:t>13</a:t>
              </a:r>
            </a:p>
          </p:txBody>
        </p:sp>
        <p:sp>
          <p:nvSpPr>
            <p:cNvPr id="9246" name="Oval 94"/>
            <p:cNvSpPr>
              <a:spLocks noChangeArrowheads="1"/>
            </p:cNvSpPr>
            <p:nvPr/>
          </p:nvSpPr>
          <p:spPr bwMode="auto">
            <a:xfrm>
              <a:off x="1248" y="379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31</a:t>
              </a:r>
            </a:p>
          </p:txBody>
        </p:sp>
        <p:cxnSp>
          <p:nvCxnSpPr>
            <p:cNvPr id="9247" name="AutoShape 95"/>
            <p:cNvCxnSpPr>
              <a:cxnSpLocks noChangeShapeType="1"/>
              <a:stCxn id="9232" idx="5"/>
              <a:endCxn id="9246" idx="0"/>
            </p:cNvCxnSpPr>
            <p:nvPr/>
          </p:nvCxnSpPr>
          <p:spPr bwMode="auto">
            <a:xfrm>
              <a:off x="1291" y="3579"/>
              <a:ext cx="116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715963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99"/>
                </a:solidFill>
              </a:rPr>
              <a:t>MinHeap deletion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6237287"/>
          </a:xfrm>
        </p:spPr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en-US" sz="2800" dirty="0"/>
              <a:t>Process of swapping an element with its child, in order to  restore the heap order property is called percolate down</a:t>
            </a:r>
          </a:p>
          <a:p>
            <a:pPr marL="381000" indent="-381000" eaLnBrk="1" hangingPunct="1">
              <a:buFontTx/>
              <a:buNone/>
            </a:pPr>
            <a:endParaRPr lang="en-US" sz="2800" dirty="0"/>
          </a:p>
          <a:p>
            <a:pPr marL="381000" indent="-381000" eaLnBrk="1" hangingPunct="1">
              <a:buFontTx/>
              <a:buNone/>
            </a:pPr>
            <a:r>
              <a:rPr lang="en-US" sz="2800" dirty="0"/>
              <a:t>The steps for deletion are: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2800" dirty="0"/>
              <a:t>Replace the key at the root by the key of the last leaf node.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2800" dirty="0"/>
              <a:t>Delete the last leaf node.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sz="2800" dirty="0"/>
              <a:t>As long as the heap order property is violated, percolate down.</a:t>
            </a:r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noFill/>
        </p:spPr>
        <p:txBody>
          <a:bodyPr/>
          <a:lstStyle/>
          <a:p>
            <a:pPr eaLnBrk="1" hangingPunct="1"/>
            <a:r>
              <a:rPr lang="en-US">
                <a:solidFill>
                  <a:srgbClr val="000099"/>
                </a:solidFill>
              </a:rPr>
              <a:t>MinHeap Deletion Example</a:t>
            </a:r>
          </a:p>
        </p:txBody>
      </p:sp>
      <p:sp>
        <p:nvSpPr>
          <p:cNvPr id="11267" name="Line 25"/>
          <p:cNvSpPr>
            <a:spLocks noChangeShapeType="1"/>
          </p:cNvSpPr>
          <p:nvPr/>
        </p:nvSpPr>
        <p:spPr bwMode="auto">
          <a:xfrm>
            <a:off x="3924300" y="2133600"/>
            <a:ext cx="165576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Text Box 26"/>
          <p:cNvSpPr txBox="1">
            <a:spLocks noChangeArrowheads="1"/>
          </p:cNvSpPr>
          <p:nvPr/>
        </p:nvSpPr>
        <p:spPr bwMode="auto">
          <a:xfrm>
            <a:off x="3779838" y="1773238"/>
            <a:ext cx="18716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/>
              <a:t>delete last node</a:t>
            </a:r>
          </a:p>
        </p:txBody>
      </p:sp>
      <p:grpSp>
        <p:nvGrpSpPr>
          <p:cNvPr id="2" name="Group 165"/>
          <p:cNvGrpSpPr>
            <a:grpSpLocks/>
          </p:cNvGrpSpPr>
          <p:nvPr/>
        </p:nvGrpSpPr>
        <p:grpSpPr bwMode="auto">
          <a:xfrm>
            <a:off x="5435600" y="4148138"/>
            <a:ext cx="3455988" cy="2520950"/>
            <a:chOff x="3424" y="2613"/>
            <a:chExt cx="2177" cy="1588"/>
          </a:xfrm>
        </p:grpSpPr>
        <p:sp>
          <p:nvSpPr>
            <p:cNvPr id="11340" name="Oval 116"/>
            <p:cNvSpPr>
              <a:spLocks noChangeArrowheads="1"/>
            </p:cNvSpPr>
            <p:nvPr/>
          </p:nvSpPr>
          <p:spPr bwMode="auto">
            <a:xfrm>
              <a:off x="4014" y="3067"/>
              <a:ext cx="31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31</a:t>
              </a:r>
            </a:p>
          </p:txBody>
        </p:sp>
        <p:sp>
          <p:nvSpPr>
            <p:cNvPr id="11341" name="Oval 117"/>
            <p:cNvSpPr>
              <a:spLocks noChangeArrowheads="1"/>
            </p:cNvSpPr>
            <p:nvPr/>
          </p:nvSpPr>
          <p:spPr bwMode="auto">
            <a:xfrm>
              <a:off x="3651" y="352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24</a:t>
              </a:r>
            </a:p>
          </p:txBody>
        </p:sp>
        <p:sp>
          <p:nvSpPr>
            <p:cNvPr id="11342" name="Oval 118"/>
            <p:cNvSpPr>
              <a:spLocks noChangeArrowheads="1"/>
            </p:cNvSpPr>
            <p:nvPr/>
          </p:nvSpPr>
          <p:spPr bwMode="auto">
            <a:xfrm>
              <a:off x="3424" y="397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65</a:t>
              </a:r>
            </a:p>
          </p:txBody>
        </p:sp>
        <p:sp>
          <p:nvSpPr>
            <p:cNvPr id="11343" name="Oval 119"/>
            <p:cNvSpPr>
              <a:spLocks noChangeArrowheads="1"/>
            </p:cNvSpPr>
            <p:nvPr/>
          </p:nvSpPr>
          <p:spPr bwMode="auto">
            <a:xfrm>
              <a:off x="3787" y="397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26</a:t>
              </a:r>
            </a:p>
          </p:txBody>
        </p:sp>
        <p:sp>
          <p:nvSpPr>
            <p:cNvPr id="11344" name="Oval 120"/>
            <p:cNvSpPr>
              <a:spLocks noChangeArrowheads="1"/>
            </p:cNvSpPr>
            <p:nvPr/>
          </p:nvSpPr>
          <p:spPr bwMode="auto">
            <a:xfrm>
              <a:off x="4150" y="397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32</a:t>
              </a:r>
            </a:p>
          </p:txBody>
        </p:sp>
        <p:sp>
          <p:nvSpPr>
            <p:cNvPr id="11345" name="Oval 121"/>
            <p:cNvSpPr>
              <a:spLocks noChangeArrowheads="1"/>
            </p:cNvSpPr>
            <p:nvPr/>
          </p:nvSpPr>
          <p:spPr bwMode="auto">
            <a:xfrm>
              <a:off x="4287" y="3520"/>
              <a:ext cx="31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21</a:t>
              </a:r>
            </a:p>
          </p:txBody>
        </p:sp>
        <p:sp>
          <p:nvSpPr>
            <p:cNvPr id="11346" name="Oval 122"/>
            <p:cNvSpPr>
              <a:spLocks noChangeArrowheads="1"/>
            </p:cNvSpPr>
            <p:nvPr/>
          </p:nvSpPr>
          <p:spPr bwMode="auto">
            <a:xfrm>
              <a:off x="4785" y="352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23</a:t>
              </a:r>
            </a:p>
          </p:txBody>
        </p:sp>
        <p:sp>
          <p:nvSpPr>
            <p:cNvPr id="11347" name="Oval 123"/>
            <p:cNvSpPr>
              <a:spLocks noChangeArrowheads="1"/>
            </p:cNvSpPr>
            <p:nvPr/>
          </p:nvSpPr>
          <p:spPr bwMode="auto">
            <a:xfrm>
              <a:off x="4966" y="306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19</a:t>
              </a:r>
            </a:p>
          </p:txBody>
        </p:sp>
        <p:sp>
          <p:nvSpPr>
            <p:cNvPr id="11348" name="Oval 124"/>
            <p:cNvSpPr>
              <a:spLocks noChangeArrowheads="1"/>
            </p:cNvSpPr>
            <p:nvPr/>
          </p:nvSpPr>
          <p:spPr bwMode="auto">
            <a:xfrm>
              <a:off x="5284" y="352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68</a:t>
              </a:r>
            </a:p>
          </p:txBody>
        </p:sp>
        <p:cxnSp>
          <p:nvCxnSpPr>
            <p:cNvPr id="11349" name="AutoShape 125"/>
            <p:cNvCxnSpPr>
              <a:cxnSpLocks noChangeShapeType="1"/>
              <a:stCxn id="11358" idx="2"/>
              <a:endCxn id="11340" idx="7"/>
            </p:cNvCxnSpPr>
            <p:nvPr/>
          </p:nvCxnSpPr>
          <p:spPr bwMode="auto">
            <a:xfrm flipH="1">
              <a:off x="4285" y="2727"/>
              <a:ext cx="227" cy="3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50" name="AutoShape 126"/>
            <p:cNvCxnSpPr>
              <a:cxnSpLocks noChangeShapeType="1"/>
              <a:stCxn id="11358" idx="6"/>
              <a:endCxn id="11347" idx="1"/>
            </p:cNvCxnSpPr>
            <p:nvPr/>
          </p:nvCxnSpPr>
          <p:spPr bwMode="auto">
            <a:xfrm>
              <a:off x="4829" y="2727"/>
              <a:ext cx="183" cy="3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51" name="AutoShape 127"/>
            <p:cNvCxnSpPr>
              <a:cxnSpLocks noChangeShapeType="1"/>
              <a:stCxn id="11340" idx="3"/>
              <a:endCxn id="11341" idx="7"/>
            </p:cNvCxnSpPr>
            <p:nvPr/>
          </p:nvCxnSpPr>
          <p:spPr bwMode="auto">
            <a:xfrm flipH="1">
              <a:off x="3922" y="3273"/>
              <a:ext cx="138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52" name="AutoShape 128"/>
            <p:cNvCxnSpPr>
              <a:cxnSpLocks noChangeShapeType="1"/>
              <a:stCxn id="11341" idx="3"/>
              <a:endCxn id="11342" idx="0"/>
            </p:cNvCxnSpPr>
            <p:nvPr/>
          </p:nvCxnSpPr>
          <p:spPr bwMode="auto">
            <a:xfrm flipH="1">
              <a:off x="3583" y="3714"/>
              <a:ext cx="114" cy="2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53" name="AutoShape 129"/>
            <p:cNvCxnSpPr>
              <a:cxnSpLocks noChangeShapeType="1"/>
              <a:stCxn id="11340" idx="5"/>
              <a:endCxn id="11345" idx="1"/>
            </p:cNvCxnSpPr>
            <p:nvPr/>
          </p:nvCxnSpPr>
          <p:spPr bwMode="auto">
            <a:xfrm>
              <a:off x="4285" y="3273"/>
              <a:ext cx="48" cy="26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54" name="AutoShape 130"/>
            <p:cNvCxnSpPr>
              <a:cxnSpLocks noChangeShapeType="1"/>
              <a:stCxn id="11347" idx="3"/>
              <a:endCxn id="11346" idx="0"/>
            </p:cNvCxnSpPr>
            <p:nvPr/>
          </p:nvCxnSpPr>
          <p:spPr bwMode="auto">
            <a:xfrm flipH="1">
              <a:off x="4944" y="3262"/>
              <a:ext cx="68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55" name="AutoShape 131"/>
            <p:cNvCxnSpPr>
              <a:cxnSpLocks noChangeShapeType="1"/>
              <a:stCxn id="11347" idx="5"/>
              <a:endCxn id="11348" idx="0"/>
            </p:cNvCxnSpPr>
            <p:nvPr/>
          </p:nvCxnSpPr>
          <p:spPr bwMode="auto">
            <a:xfrm>
              <a:off x="5237" y="3262"/>
              <a:ext cx="206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56" name="AutoShape 132"/>
            <p:cNvCxnSpPr>
              <a:cxnSpLocks noChangeShapeType="1"/>
              <a:stCxn id="11345" idx="3"/>
              <a:endCxn id="11344" idx="0"/>
            </p:cNvCxnSpPr>
            <p:nvPr/>
          </p:nvCxnSpPr>
          <p:spPr bwMode="auto">
            <a:xfrm flipH="1">
              <a:off x="4309" y="3726"/>
              <a:ext cx="24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57" name="AutoShape 133"/>
            <p:cNvCxnSpPr>
              <a:cxnSpLocks noChangeShapeType="1"/>
              <a:stCxn id="11341" idx="5"/>
              <a:endCxn id="11343" idx="0"/>
            </p:cNvCxnSpPr>
            <p:nvPr/>
          </p:nvCxnSpPr>
          <p:spPr bwMode="auto">
            <a:xfrm>
              <a:off x="3922" y="3714"/>
              <a:ext cx="24" cy="2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358" name="Oval 134"/>
            <p:cNvSpPr>
              <a:spLocks noChangeArrowheads="1"/>
            </p:cNvSpPr>
            <p:nvPr/>
          </p:nvSpPr>
          <p:spPr bwMode="auto">
            <a:xfrm>
              <a:off x="4512" y="261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ctr"/>
              <a:r>
                <a:rPr lang="en-US" sz="2000"/>
                <a:t>18</a:t>
              </a:r>
            </a:p>
          </p:txBody>
        </p:sp>
      </p:grpSp>
      <p:grpSp>
        <p:nvGrpSpPr>
          <p:cNvPr id="3" name="Group 164"/>
          <p:cNvGrpSpPr>
            <a:grpSpLocks/>
          </p:cNvGrpSpPr>
          <p:nvPr/>
        </p:nvGrpSpPr>
        <p:grpSpPr bwMode="auto">
          <a:xfrm>
            <a:off x="179388" y="4148138"/>
            <a:ext cx="3455987" cy="2520950"/>
            <a:chOff x="113" y="2613"/>
            <a:chExt cx="2177" cy="1588"/>
          </a:xfrm>
        </p:grpSpPr>
        <p:sp>
          <p:nvSpPr>
            <p:cNvPr id="11321" name="Oval 135"/>
            <p:cNvSpPr>
              <a:spLocks noChangeArrowheads="1"/>
            </p:cNvSpPr>
            <p:nvPr/>
          </p:nvSpPr>
          <p:spPr bwMode="auto">
            <a:xfrm>
              <a:off x="703" y="3067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21</a:t>
              </a:r>
            </a:p>
          </p:txBody>
        </p:sp>
        <p:sp>
          <p:nvSpPr>
            <p:cNvPr id="11322" name="Oval 136"/>
            <p:cNvSpPr>
              <a:spLocks noChangeArrowheads="1"/>
            </p:cNvSpPr>
            <p:nvPr/>
          </p:nvSpPr>
          <p:spPr bwMode="auto">
            <a:xfrm>
              <a:off x="340" y="352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24</a:t>
              </a:r>
            </a:p>
          </p:txBody>
        </p:sp>
        <p:sp>
          <p:nvSpPr>
            <p:cNvPr id="11323" name="Oval 137"/>
            <p:cNvSpPr>
              <a:spLocks noChangeArrowheads="1"/>
            </p:cNvSpPr>
            <p:nvPr/>
          </p:nvSpPr>
          <p:spPr bwMode="auto">
            <a:xfrm>
              <a:off x="113" y="397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65</a:t>
              </a:r>
            </a:p>
          </p:txBody>
        </p:sp>
        <p:sp>
          <p:nvSpPr>
            <p:cNvPr id="11324" name="Oval 138"/>
            <p:cNvSpPr>
              <a:spLocks noChangeArrowheads="1"/>
            </p:cNvSpPr>
            <p:nvPr/>
          </p:nvSpPr>
          <p:spPr bwMode="auto">
            <a:xfrm>
              <a:off x="476" y="397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26</a:t>
              </a:r>
            </a:p>
          </p:txBody>
        </p:sp>
        <p:sp>
          <p:nvSpPr>
            <p:cNvPr id="11325" name="Oval 139"/>
            <p:cNvSpPr>
              <a:spLocks noChangeArrowheads="1"/>
            </p:cNvSpPr>
            <p:nvPr/>
          </p:nvSpPr>
          <p:spPr bwMode="auto">
            <a:xfrm>
              <a:off x="839" y="397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32</a:t>
              </a:r>
            </a:p>
          </p:txBody>
        </p:sp>
        <p:sp>
          <p:nvSpPr>
            <p:cNvPr id="11326" name="Oval 140"/>
            <p:cNvSpPr>
              <a:spLocks noChangeArrowheads="1"/>
            </p:cNvSpPr>
            <p:nvPr/>
          </p:nvSpPr>
          <p:spPr bwMode="auto">
            <a:xfrm>
              <a:off x="976" y="352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31</a:t>
              </a:r>
            </a:p>
          </p:txBody>
        </p:sp>
        <p:sp>
          <p:nvSpPr>
            <p:cNvPr id="11327" name="Oval 141"/>
            <p:cNvSpPr>
              <a:spLocks noChangeArrowheads="1"/>
            </p:cNvSpPr>
            <p:nvPr/>
          </p:nvSpPr>
          <p:spPr bwMode="auto">
            <a:xfrm>
              <a:off x="1474" y="352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23</a:t>
              </a:r>
            </a:p>
          </p:txBody>
        </p:sp>
        <p:sp>
          <p:nvSpPr>
            <p:cNvPr id="11328" name="Oval 142"/>
            <p:cNvSpPr>
              <a:spLocks noChangeArrowheads="1"/>
            </p:cNvSpPr>
            <p:nvPr/>
          </p:nvSpPr>
          <p:spPr bwMode="auto">
            <a:xfrm>
              <a:off x="1655" y="306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19</a:t>
              </a:r>
            </a:p>
          </p:txBody>
        </p:sp>
        <p:sp>
          <p:nvSpPr>
            <p:cNvPr id="11329" name="Oval 143"/>
            <p:cNvSpPr>
              <a:spLocks noChangeArrowheads="1"/>
            </p:cNvSpPr>
            <p:nvPr/>
          </p:nvSpPr>
          <p:spPr bwMode="auto">
            <a:xfrm>
              <a:off x="1973" y="352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68</a:t>
              </a:r>
            </a:p>
          </p:txBody>
        </p:sp>
        <p:cxnSp>
          <p:nvCxnSpPr>
            <p:cNvPr id="11330" name="AutoShape 144"/>
            <p:cNvCxnSpPr>
              <a:cxnSpLocks noChangeShapeType="1"/>
              <a:stCxn id="11339" idx="2"/>
              <a:endCxn id="11321" idx="7"/>
            </p:cNvCxnSpPr>
            <p:nvPr/>
          </p:nvCxnSpPr>
          <p:spPr bwMode="auto">
            <a:xfrm flipH="1">
              <a:off x="974" y="2727"/>
              <a:ext cx="227" cy="3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31" name="AutoShape 145"/>
            <p:cNvCxnSpPr>
              <a:cxnSpLocks noChangeShapeType="1"/>
              <a:stCxn id="11339" idx="6"/>
              <a:endCxn id="11328" idx="1"/>
            </p:cNvCxnSpPr>
            <p:nvPr/>
          </p:nvCxnSpPr>
          <p:spPr bwMode="auto">
            <a:xfrm>
              <a:off x="1518" y="2727"/>
              <a:ext cx="183" cy="3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32" name="AutoShape 146"/>
            <p:cNvCxnSpPr>
              <a:cxnSpLocks noChangeShapeType="1"/>
              <a:stCxn id="11321" idx="3"/>
              <a:endCxn id="11322" idx="7"/>
            </p:cNvCxnSpPr>
            <p:nvPr/>
          </p:nvCxnSpPr>
          <p:spPr bwMode="auto">
            <a:xfrm flipH="1">
              <a:off x="611" y="3261"/>
              <a:ext cx="138" cy="2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33" name="AutoShape 147"/>
            <p:cNvCxnSpPr>
              <a:cxnSpLocks noChangeShapeType="1"/>
              <a:stCxn id="11322" idx="3"/>
              <a:endCxn id="11323" idx="0"/>
            </p:cNvCxnSpPr>
            <p:nvPr/>
          </p:nvCxnSpPr>
          <p:spPr bwMode="auto">
            <a:xfrm flipH="1">
              <a:off x="272" y="3714"/>
              <a:ext cx="114" cy="2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34" name="AutoShape 148"/>
            <p:cNvCxnSpPr>
              <a:cxnSpLocks noChangeShapeType="1"/>
              <a:stCxn id="11321" idx="5"/>
              <a:endCxn id="11326" idx="1"/>
            </p:cNvCxnSpPr>
            <p:nvPr/>
          </p:nvCxnSpPr>
          <p:spPr bwMode="auto">
            <a:xfrm>
              <a:off x="974" y="3261"/>
              <a:ext cx="48" cy="2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35" name="AutoShape 149"/>
            <p:cNvCxnSpPr>
              <a:cxnSpLocks noChangeShapeType="1"/>
              <a:stCxn id="11328" idx="3"/>
              <a:endCxn id="11327" idx="0"/>
            </p:cNvCxnSpPr>
            <p:nvPr/>
          </p:nvCxnSpPr>
          <p:spPr bwMode="auto">
            <a:xfrm flipH="1">
              <a:off x="1633" y="3262"/>
              <a:ext cx="68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36" name="AutoShape 150"/>
            <p:cNvCxnSpPr>
              <a:cxnSpLocks noChangeShapeType="1"/>
              <a:stCxn id="11328" idx="5"/>
              <a:endCxn id="11329" idx="0"/>
            </p:cNvCxnSpPr>
            <p:nvPr/>
          </p:nvCxnSpPr>
          <p:spPr bwMode="auto">
            <a:xfrm>
              <a:off x="1926" y="3262"/>
              <a:ext cx="206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37" name="AutoShape 151"/>
            <p:cNvCxnSpPr>
              <a:cxnSpLocks noChangeShapeType="1"/>
              <a:stCxn id="11326" idx="3"/>
              <a:endCxn id="11325" idx="0"/>
            </p:cNvCxnSpPr>
            <p:nvPr/>
          </p:nvCxnSpPr>
          <p:spPr bwMode="auto">
            <a:xfrm flipH="1">
              <a:off x="998" y="3714"/>
              <a:ext cx="24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38" name="AutoShape 152"/>
            <p:cNvCxnSpPr>
              <a:cxnSpLocks noChangeShapeType="1"/>
              <a:stCxn id="11322" idx="5"/>
              <a:endCxn id="11324" idx="0"/>
            </p:cNvCxnSpPr>
            <p:nvPr/>
          </p:nvCxnSpPr>
          <p:spPr bwMode="auto">
            <a:xfrm>
              <a:off x="611" y="3714"/>
              <a:ext cx="24" cy="2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339" name="Oval 153"/>
            <p:cNvSpPr>
              <a:spLocks noChangeArrowheads="1"/>
            </p:cNvSpPr>
            <p:nvPr/>
          </p:nvSpPr>
          <p:spPr bwMode="auto">
            <a:xfrm>
              <a:off x="1201" y="261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ctr"/>
              <a:r>
                <a:rPr lang="en-US" sz="2000"/>
                <a:t>18</a:t>
              </a:r>
            </a:p>
          </p:txBody>
        </p:sp>
      </p:grpSp>
      <p:grpSp>
        <p:nvGrpSpPr>
          <p:cNvPr id="4" name="Group 162"/>
          <p:cNvGrpSpPr>
            <a:grpSpLocks/>
          </p:cNvGrpSpPr>
          <p:nvPr/>
        </p:nvGrpSpPr>
        <p:grpSpPr bwMode="auto">
          <a:xfrm>
            <a:off x="179388" y="981075"/>
            <a:ext cx="4608512" cy="3030538"/>
            <a:chOff x="113" y="618"/>
            <a:chExt cx="2903" cy="1909"/>
          </a:xfrm>
        </p:grpSpPr>
        <p:sp>
          <p:nvSpPr>
            <p:cNvPr id="11296" name="Oval 5"/>
            <p:cNvSpPr>
              <a:spLocks noChangeArrowheads="1"/>
            </p:cNvSpPr>
            <p:nvPr/>
          </p:nvSpPr>
          <p:spPr bwMode="auto">
            <a:xfrm>
              <a:off x="703" y="1117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18</a:t>
              </a:r>
            </a:p>
          </p:txBody>
        </p:sp>
        <p:sp>
          <p:nvSpPr>
            <p:cNvPr id="11297" name="Oval 6"/>
            <p:cNvSpPr>
              <a:spLocks noChangeArrowheads="1"/>
            </p:cNvSpPr>
            <p:nvPr/>
          </p:nvSpPr>
          <p:spPr bwMode="auto">
            <a:xfrm>
              <a:off x="340" y="157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24</a:t>
              </a:r>
            </a:p>
          </p:txBody>
        </p:sp>
        <p:sp>
          <p:nvSpPr>
            <p:cNvPr id="11298" name="Oval 7"/>
            <p:cNvSpPr>
              <a:spLocks noChangeArrowheads="1"/>
            </p:cNvSpPr>
            <p:nvPr/>
          </p:nvSpPr>
          <p:spPr bwMode="auto">
            <a:xfrm>
              <a:off x="113" y="202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65</a:t>
              </a:r>
            </a:p>
          </p:txBody>
        </p:sp>
        <p:sp>
          <p:nvSpPr>
            <p:cNvPr id="11299" name="Oval 8"/>
            <p:cNvSpPr>
              <a:spLocks noChangeArrowheads="1"/>
            </p:cNvSpPr>
            <p:nvPr/>
          </p:nvSpPr>
          <p:spPr bwMode="auto">
            <a:xfrm>
              <a:off x="476" y="202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26</a:t>
              </a:r>
            </a:p>
          </p:txBody>
        </p:sp>
        <p:sp>
          <p:nvSpPr>
            <p:cNvPr id="11300" name="Oval 9"/>
            <p:cNvSpPr>
              <a:spLocks noChangeArrowheads="1"/>
            </p:cNvSpPr>
            <p:nvPr/>
          </p:nvSpPr>
          <p:spPr bwMode="auto">
            <a:xfrm>
              <a:off x="839" y="202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32</a:t>
              </a:r>
            </a:p>
          </p:txBody>
        </p:sp>
        <p:sp>
          <p:nvSpPr>
            <p:cNvPr id="11301" name="Oval 10"/>
            <p:cNvSpPr>
              <a:spLocks noChangeArrowheads="1"/>
            </p:cNvSpPr>
            <p:nvPr/>
          </p:nvSpPr>
          <p:spPr bwMode="auto">
            <a:xfrm>
              <a:off x="976" y="157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21</a:t>
              </a:r>
            </a:p>
          </p:txBody>
        </p:sp>
        <p:sp>
          <p:nvSpPr>
            <p:cNvPr id="11302" name="Oval 11"/>
            <p:cNvSpPr>
              <a:spLocks noChangeArrowheads="1"/>
            </p:cNvSpPr>
            <p:nvPr/>
          </p:nvSpPr>
          <p:spPr bwMode="auto">
            <a:xfrm>
              <a:off x="1474" y="157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23</a:t>
              </a:r>
            </a:p>
          </p:txBody>
        </p:sp>
        <p:sp>
          <p:nvSpPr>
            <p:cNvPr id="11303" name="Oval 12"/>
            <p:cNvSpPr>
              <a:spLocks noChangeArrowheads="1"/>
            </p:cNvSpPr>
            <p:nvPr/>
          </p:nvSpPr>
          <p:spPr bwMode="auto">
            <a:xfrm>
              <a:off x="1655" y="111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19</a:t>
              </a:r>
            </a:p>
          </p:txBody>
        </p:sp>
        <p:sp>
          <p:nvSpPr>
            <p:cNvPr id="11304" name="Oval 13"/>
            <p:cNvSpPr>
              <a:spLocks noChangeArrowheads="1"/>
            </p:cNvSpPr>
            <p:nvPr/>
          </p:nvSpPr>
          <p:spPr bwMode="auto">
            <a:xfrm>
              <a:off x="1973" y="157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68</a:t>
              </a:r>
            </a:p>
          </p:txBody>
        </p:sp>
        <p:cxnSp>
          <p:nvCxnSpPr>
            <p:cNvPr id="11305" name="AutoShape 14"/>
            <p:cNvCxnSpPr>
              <a:cxnSpLocks noChangeShapeType="1"/>
              <a:stCxn id="11314" idx="2"/>
              <a:endCxn id="11296" idx="7"/>
            </p:cNvCxnSpPr>
            <p:nvPr/>
          </p:nvCxnSpPr>
          <p:spPr bwMode="auto">
            <a:xfrm flipH="1">
              <a:off x="974" y="777"/>
              <a:ext cx="227" cy="3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06" name="AutoShape 15"/>
            <p:cNvCxnSpPr>
              <a:cxnSpLocks noChangeShapeType="1"/>
              <a:stCxn id="11314" idx="6"/>
              <a:endCxn id="11303" idx="1"/>
            </p:cNvCxnSpPr>
            <p:nvPr/>
          </p:nvCxnSpPr>
          <p:spPr bwMode="auto">
            <a:xfrm>
              <a:off x="1518" y="777"/>
              <a:ext cx="183" cy="3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07" name="AutoShape 16"/>
            <p:cNvCxnSpPr>
              <a:cxnSpLocks noChangeShapeType="1"/>
              <a:stCxn id="11296" idx="3"/>
              <a:endCxn id="11297" idx="7"/>
            </p:cNvCxnSpPr>
            <p:nvPr/>
          </p:nvCxnSpPr>
          <p:spPr bwMode="auto">
            <a:xfrm flipH="1">
              <a:off x="611" y="1311"/>
              <a:ext cx="138" cy="2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08" name="AutoShape 17"/>
            <p:cNvCxnSpPr>
              <a:cxnSpLocks noChangeShapeType="1"/>
              <a:stCxn id="11297" idx="3"/>
              <a:endCxn id="11298" idx="0"/>
            </p:cNvCxnSpPr>
            <p:nvPr/>
          </p:nvCxnSpPr>
          <p:spPr bwMode="auto">
            <a:xfrm flipH="1">
              <a:off x="272" y="1764"/>
              <a:ext cx="114" cy="2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09" name="AutoShape 18"/>
            <p:cNvCxnSpPr>
              <a:cxnSpLocks noChangeShapeType="1"/>
              <a:stCxn id="11296" idx="5"/>
              <a:endCxn id="11301" idx="1"/>
            </p:cNvCxnSpPr>
            <p:nvPr/>
          </p:nvCxnSpPr>
          <p:spPr bwMode="auto">
            <a:xfrm>
              <a:off x="974" y="1311"/>
              <a:ext cx="48" cy="2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10" name="AutoShape 19"/>
            <p:cNvCxnSpPr>
              <a:cxnSpLocks noChangeShapeType="1"/>
              <a:stCxn id="11303" idx="3"/>
              <a:endCxn id="11302" idx="0"/>
            </p:cNvCxnSpPr>
            <p:nvPr/>
          </p:nvCxnSpPr>
          <p:spPr bwMode="auto">
            <a:xfrm flipH="1">
              <a:off x="1633" y="1312"/>
              <a:ext cx="68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11" name="AutoShape 20"/>
            <p:cNvCxnSpPr>
              <a:cxnSpLocks noChangeShapeType="1"/>
              <a:stCxn id="11303" idx="5"/>
              <a:endCxn id="11304" idx="0"/>
            </p:cNvCxnSpPr>
            <p:nvPr/>
          </p:nvCxnSpPr>
          <p:spPr bwMode="auto">
            <a:xfrm>
              <a:off x="1926" y="1312"/>
              <a:ext cx="206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12" name="AutoShape 21"/>
            <p:cNvCxnSpPr>
              <a:cxnSpLocks noChangeShapeType="1"/>
              <a:stCxn id="11301" idx="3"/>
              <a:endCxn id="11300" idx="0"/>
            </p:cNvCxnSpPr>
            <p:nvPr/>
          </p:nvCxnSpPr>
          <p:spPr bwMode="auto">
            <a:xfrm flipH="1">
              <a:off x="998" y="1764"/>
              <a:ext cx="24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13" name="AutoShape 22"/>
            <p:cNvCxnSpPr>
              <a:cxnSpLocks noChangeShapeType="1"/>
              <a:stCxn id="11297" idx="5"/>
              <a:endCxn id="11299" idx="0"/>
            </p:cNvCxnSpPr>
            <p:nvPr/>
          </p:nvCxnSpPr>
          <p:spPr bwMode="auto">
            <a:xfrm>
              <a:off x="611" y="1764"/>
              <a:ext cx="24" cy="2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314" name="Oval 23"/>
            <p:cNvSpPr>
              <a:spLocks noChangeArrowheads="1"/>
            </p:cNvSpPr>
            <p:nvPr/>
          </p:nvSpPr>
          <p:spPr bwMode="auto">
            <a:xfrm>
              <a:off x="1201" y="66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ctr"/>
              <a:r>
                <a:rPr lang="en-US" sz="2000"/>
                <a:t>13</a:t>
              </a:r>
            </a:p>
          </p:txBody>
        </p:sp>
        <p:sp>
          <p:nvSpPr>
            <p:cNvPr id="11315" name="Oval 95"/>
            <p:cNvSpPr>
              <a:spLocks noChangeArrowheads="1"/>
            </p:cNvSpPr>
            <p:nvPr/>
          </p:nvSpPr>
          <p:spPr bwMode="auto">
            <a:xfrm>
              <a:off x="1202" y="202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31</a:t>
              </a:r>
            </a:p>
          </p:txBody>
        </p:sp>
        <p:cxnSp>
          <p:nvCxnSpPr>
            <p:cNvPr id="11316" name="AutoShape 96"/>
            <p:cNvCxnSpPr>
              <a:cxnSpLocks noChangeShapeType="1"/>
              <a:stCxn id="11301" idx="5"/>
              <a:endCxn id="11315" idx="0"/>
            </p:cNvCxnSpPr>
            <p:nvPr/>
          </p:nvCxnSpPr>
          <p:spPr bwMode="auto">
            <a:xfrm>
              <a:off x="1247" y="1764"/>
              <a:ext cx="114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317" name="Line 154"/>
            <p:cNvSpPr>
              <a:spLocks noChangeShapeType="1"/>
            </p:cNvSpPr>
            <p:nvPr/>
          </p:nvSpPr>
          <p:spPr bwMode="auto">
            <a:xfrm flipH="1" flipV="1">
              <a:off x="1383" y="981"/>
              <a:ext cx="46" cy="9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8" name="Line 155"/>
            <p:cNvSpPr>
              <a:spLocks noChangeShapeType="1"/>
            </p:cNvSpPr>
            <p:nvPr/>
          </p:nvSpPr>
          <p:spPr bwMode="auto">
            <a:xfrm flipH="1">
              <a:off x="1202" y="618"/>
              <a:ext cx="272" cy="31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9" name="Text Box 156"/>
            <p:cNvSpPr txBox="1">
              <a:spLocks noChangeArrowheads="1"/>
            </p:cNvSpPr>
            <p:nvPr/>
          </p:nvSpPr>
          <p:spPr bwMode="auto">
            <a:xfrm>
              <a:off x="1655" y="663"/>
              <a:ext cx="13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0">
                <a:spcBef>
                  <a:spcPct val="50000"/>
                </a:spcBef>
              </a:pPr>
              <a:r>
                <a:rPr lang="en-US"/>
                <a:t>Delete min element</a:t>
              </a:r>
            </a:p>
          </p:txBody>
        </p:sp>
        <p:sp>
          <p:nvSpPr>
            <p:cNvPr id="11320" name="Text Box 157"/>
            <p:cNvSpPr txBox="1">
              <a:spLocks noChangeArrowheads="1"/>
            </p:cNvSpPr>
            <p:nvPr/>
          </p:nvSpPr>
          <p:spPr bwMode="auto">
            <a:xfrm>
              <a:off x="295" y="2296"/>
              <a:ext cx="204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0">
                <a:spcBef>
                  <a:spcPct val="50000"/>
                </a:spcBef>
              </a:pPr>
              <a:r>
                <a:rPr lang="en-US"/>
                <a:t>Replace by value of last node</a:t>
              </a:r>
            </a:p>
          </p:txBody>
        </p:sp>
      </p:grpSp>
      <p:sp>
        <p:nvSpPr>
          <p:cNvPr id="11272" name="Line 158"/>
          <p:cNvSpPr>
            <a:spLocks noChangeShapeType="1"/>
          </p:cNvSpPr>
          <p:nvPr/>
        </p:nvSpPr>
        <p:spPr bwMode="auto">
          <a:xfrm>
            <a:off x="3851275" y="5013325"/>
            <a:ext cx="17287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Text Box 159"/>
          <p:cNvSpPr txBox="1">
            <a:spLocks noChangeArrowheads="1"/>
          </p:cNvSpPr>
          <p:nvPr/>
        </p:nvSpPr>
        <p:spPr bwMode="auto">
          <a:xfrm>
            <a:off x="3851275" y="4646613"/>
            <a:ext cx="2017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/>
              <a:t>Percolate down</a:t>
            </a:r>
          </a:p>
        </p:txBody>
      </p:sp>
      <p:sp>
        <p:nvSpPr>
          <p:cNvPr id="11274" name="Line 160"/>
          <p:cNvSpPr>
            <a:spLocks noChangeShapeType="1"/>
          </p:cNvSpPr>
          <p:nvPr/>
        </p:nvSpPr>
        <p:spPr bwMode="auto">
          <a:xfrm flipV="1">
            <a:off x="8101013" y="2997200"/>
            <a:ext cx="0" cy="1439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163"/>
          <p:cNvGrpSpPr>
            <a:grpSpLocks/>
          </p:cNvGrpSpPr>
          <p:nvPr/>
        </p:nvGrpSpPr>
        <p:grpSpPr bwMode="auto">
          <a:xfrm>
            <a:off x="5437188" y="1052513"/>
            <a:ext cx="3455987" cy="2959100"/>
            <a:chOff x="3425" y="663"/>
            <a:chExt cx="2177" cy="1864"/>
          </a:xfrm>
        </p:grpSpPr>
        <p:sp>
          <p:nvSpPr>
            <p:cNvPr id="11276" name="Oval 97"/>
            <p:cNvSpPr>
              <a:spLocks noChangeArrowheads="1"/>
            </p:cNvSpPr>
            <p:nvPr/>
          </p:nvSpPr>
          <p:spPr bwMode="auto">
            <a:xfrm>
              <a:off x="4015" y="1117"/>
              <a:ext cx="31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18</a:t>
              </a:r>
            </a:p>
          </p:txBody>
        </p:sp>
        <p:sp>
          <p:nvSpPr>
            <p:cNvPr id="11277" name="Oval 98"/>
            <p:cNvSpPr>
              <a:spLocks noChangeArrowheads="1"/>
            </p:cNvSpPr>
            <p:nvPr/>
          </p:nvSpPr>
          <p:spPr bwMode="auto">
            <a:xfrm>
              <a:off x="3652" y="157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24</a:t>
              </a:r>
            </a:p>
          </p:txBody>
        </p:sp>
        <p:sp>
          <p:nvSpPr>
            <p:cNvPr id="11278" name="Oval 99"/>
            <p:cNvSpPr>
              <a:spLocks noChangeArrowheads="1"/>
            </p:cNvSpPr>
            <p:nvPr/>
          </p:nvSpPr>
          <p:spPr bwMode="auto">
            <a:xfrm>
              <a:off x="3425" y="202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65</a:t>
              </a:r>
            </a:p>
          </p:txBody>
        </p:sp>
        <p:sp>
          <p:nvSpPr>
            <p:cNvPr id="11279" name="Oval 100"/>
            <p:cNvSpPr>
              <a:spLocks noChangeArrowheads="1"/>
            </p:cNvSpPr>
            <p:nvPr/>
          </p:nvSpPr>
          <p:spPr bwMode="auto">
            <a:xfrm>
              <a:off x="3788" y="202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26</a:t>
              </a:r>
            </a:p>
          </p:txBody>
        </p:sp>
        <p:sp>
          <p:nvSpPr>
            <p:cNvPr id="11280" name="Oval 101"/>
            <p:cNvSpPr>
              <a:spLocks noChangeArrowheads="1"/>
            </p:cNvSpPr>
            <p:nvPr/>
          </p:nvSpPr>
          <p:spPr bwMode="auto">
            <a:xfrm>
              <a:off x="4151" y="202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32</a:t>
              </a:r>
            </a:p>
          </p:txBody>
        </p:sp>
        <p:sp>
          <p:nvSpPr>
            <p:cNvPr id="11281" name="Oval 102"/>
            <p:cNvSpPr>
              <a:spLocks noChangeArrowheads="1"/>
            </p:cNvSpPr>
            <p:nvPr/>
          </p:nvSpPr>
          <p:spPr bwMode="auto">
            <a:xfrm>
              <a:off x="4288" y="157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21</a:t>
              </a:r>
            </a:p>
          </p:txBody>
        </p:sp>
        <p:sp>
          <p:nvSpPr>
            <p:cNvPr id="11282" name="Oval 103"/>
            <p:cNvSpPr>
              <a:spLocks noChangeArrowheads="1"/>
            </p:cNvSpPr>
            <p:nvPr/>
          </p:nvSpPr>
          <p:spPr bwMode="auto">
            <a:xfrm>
              <a:off x="4786" y="157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23</a:t>
              </a:r>
            </a:p>
          </p:txBody>
        </p:sp>
        <p:sp>
          <p:nvSpPr>
            <p:cNvPr id="11283" name="Oval 104"/>
            <p:cNvSpPr>
              <a:spLocks noChangeArrowheads="1"/>
            </p:cNvSpPr>
            <p:nvPr/>
          </p:nvSpPr>
          <p:spPr bwMode="auto">
            <a:xfrm>
              <a:off x="4967" y="111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19</a:t>
              </a:r>
            </a:p>
          </p:txBody>
        </p:sp>
        <p:sp>
          <p:nvSpPr>
            <p:cNvPr id="11284" name="Oval 105"/>
            <p:cNvSpPr>
              <a:spLocks noChangeArrowheads="1"/>
            </p:cNvSpPr>
            <p:nvPr/>
          </p:nvSpPr>
          <p:spPr bwMode="auto">
            <a:xfrm>
              <a:off x="5285" y="157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r"/>
              <a:r>
                <a:rPr lang="en-US"/>
                <a:t>68</a:t>
              </a:r>
            </a:p>
          </p:txBody>
        </p:sp>
        <p:cxnSp>
          <p:nvCxnSpPr>
            <p:cNvPr id="11285" name="AutoShape 106"/>
            <p:cNvCxnSpPr>
              <a:cxnSpLocks noChangeShapeType="1"/>
              <a:stCxn id="11294" idx="2"/>
              <a:endCxn id="11276" idx="7"/>
            </p:cNvCxnSpPr>
            <p:nvPr/>
          </p:nvCxnSpPr>
          <p:spPr bwMode="auto">
            <a:xfrm flipH="1">
              <a:off x="4286" y="777"/>
              <a:ext cx="215" cy="36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86" name="AutoShape 107"/>
            <p:cNvCxnSpPr>
              <a:cxnSpLocks noChangeShapeType="1"/>
              <a:stCxn id="11294" idx="6"/>
              <a:endCxn id="11283" idx="1"/>
            </p:cNvCxnSpPr>
            <p:nvPr/>
          </p:nvCxnSpPr>
          <p:spPr bwMode="auto">
            <a:xfrm>
              <a:off x="4842" y="777"/>
              <a:ext cx="171" cy="3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87" name="AutoShape 108"/>
            <p:cNvCxnSpPr>
              <a:cxnSpLocks noChangeShapeType="1"/>
              <a:stCxn id="11276" idx="3"/>
              <a:endCxn id="11277" idx="7"/>
            </p:cNvCxnSpPr>
            <p:nvPr/>
          </p:nvCxnSpPr>
          <p:spPr bwMode="auto">
            <a:xfrm flipH="1">
              <a:off x="3923" y="1323"/>
              <a:ext cx="138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88" name="AutoShape 109"/>
            <p:cNvCxnSpPr>
              <a:cxnSpLocks noChangeShapeType="1"/>
              <a:stCxn id="11277" idx="3"/>
              <a:endCxn id="11278" idx="0"/>
            </p:cNvCxnSpPr>
            <p:nvPr/>
          </p:nvCxnSpPr>
          <p:spPr bwMode="auto">
            <a:xfrm flipH="1">
              <a:off x="3584" y="1764"/>
              <a:ext cx="114" cy="2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89" name="AutoShape 110"/>
            <p:cNvCxnSpPr>
              <a:cxnSpLocks noChangeShapeType="1"/>
              <a:stCxn id="11276" idx="5"/>
              <a:endCxn id="11281" idx="1"/>
            </p:cNvCxnSpPr>
            <p:nvPr/>
          </p:nvCxnSpPr>
          <p:spPr bwMode="auto">
            <a:xfrm>
              <a:off x="4286" y="1323"/>
              <a:ext cx="48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90" name="AutoShape 111"/>
            <p:cNvCxnSpPr>
              <a:cxnSpLocks noChangeShapeType="1"/>
              <a:stCxn id="11283" idx="3"/>
              <a:endCxn id="11282" idx="0"/>
            </p:cNvCxnSpPr>
            <p:nvPr/>
          </p:nvCxnSpPr>
          <p:spPr bwMode="auto">
            <a:xfrm flipH="1">
              <a:off x="4945" y="1312"/>
              <a:ext cx="68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91" name="AutoShape 112"/>
            <p:cNvCxnSpPr>
              <a:cxnSpLocks noChangeShapeType="1"/>
              <a:stCxn id="11283" idx="5"/>
              <a:endCxn id="11284" idx="0"/>
            </p:cNvCxnSpPr>
            <p:nvPr/>
          </p:nvCxnSpPr>
          <p:spPr bwMode="auto">
            <a:xfrm>
              <a:off x="5238" y="1312"/>
              <a:ext cx="206" cy="2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92" name="AutoShape 113"/>
            <p:cNvCxnSpPr>
              <a:cxnSpLocks noChangeShapeType="1"/>
              <a:stCxn id="11281" idx="3"/>
              <a:endCxn id="11280" idx="0"/>
            </p:cNvCxnSpPr>
            <p:nvPr/>
          </p:nvCxnSpPr>
          <p:spPr bwMode="auto">
            <a:xfrm flipH="1">
              <a:off x="4310" y="1764"/>
              <a:ext cx="24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93" name="AutoShape 114"/>
            <p:cNvCxnSpPr>
              <a:cxnSpLocks noChangeShapeType="1"/>
              <a:stCxn id="11277" idx="5"/>
              <a:endCxn id="11279" idx="0"/>
            </p:cNvCxnSpPr>
            <p:nvPr/>
          </p:nvCxnSpPr>
          <p:spPr bwMode="auto">
            <a:xfrm>
              <a:off x="3923" y="1764"/>
              <a:ext cx="24" cy="2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294" name="Oval 115"/>
            <p:cNvSpPr>
              <a:spLocks noChangeArrowheads="1"/>
            </p:cNvSpPr>
            <p:nvPr/>
          </p:nvSpPr>
          <p:spPr bwMode="auto">
            <a:xfrm>
              <a:off x="4513" y="663"/>
              <a:ext cx="317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pPr algn="ctr"/>
              <a:r>
                <a:rPr lang="en-US" sz="2000"/>
                <a:t>31</a:t>
              </a:r>
            </a:p>
          </p:txBody>
        </p:sp>
        <p:sp>
          <p:nvSpPr>
            <p:cNvPr id="11295" name="Text Box 161"/>
            <p:cNvSpPr txBox="1">
              <a:spLocks noChangeArrowheads="1"/>
            </p:cNvSpPr>
            <p:nvPr/>
          </p:nvSpPr>
          <p:spPr bwMode="auto">
            <a:xfrm>
              <a:off x="3878" y="2296"/>
              <a:ext cx="12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Percolate down</a:t>
              </a:r>
            </a:p>
          </p:txBody>
        </p:sp>
      </p:grp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 learn about basics of priority queue and binary heap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1625"/>
      </p:ext>
    </p:extLst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Priority Queue is an extension of </a:t>
            </a:r>
            <a:r>
              <a:rPr lang="en-US" sz="2400" dirty="0">
                <a:hlinkClick r:id="rId2"/>
              </a:rPr>
              <a:t>queue </a:t>
            </a:r>
            <a:r>
              <a:rPr lang="en-US" sz="2400" dirty="0"/>
              <a:t>with following properties.</a:t>
            </a:r>
          </a:p>
          <a:p>
            <a:r>
              <a:rPr lang="en-US" sz="2400" dirty="0"/>
              <a:t>Every item has a priority associated with it.</a:t>
            </a:r>
          </a:p>
          <a:p>
            <a:r>
              <a:rPr lang="en-US" sz="2400" dirty="0"/>
              <a:t>An element with high priority is </a:t>
            </a:r>
            <a:r>
              <a:rPr lang="en-US" sz="2400" dirty="0" err="1"/>
              <a:t>dequeued</a:t>
            </a:r>
            <a:r>
              <a:rPr lang="en-US" sz="2400" dirty="0"/>
              <a:t> before an element with low priority.</a:t>
            </a:r>
          </a:p>
          <a:p>
            <a:r>
              <a:rPr lang="en-US" sz="2400" dirty="0"/>
              <a:t>If two elements have the same priority, they are served according to their order in the queue.</a:t>
            </a:r>
          </a:p>
          <a:p>
            <a:r>
              <a:rPr lang="en-US" sz="2400" dirty="0"/>
              <a:t>A typical priority queue supports following operations.</a:t>
            </a:r>
            <a:br>
              <a:rPr lang="en-US" sz="2400" dirty="0"/>
            </a:br>
            <a:r>
              <a:rPr lang="en-US" sz="2400" b="1" dirty="0"/>
              <a:t>insert(item, priority): </a:t>
            </a:r>
            <a:r>
              <a:rPr lang="en-US" sz="2400" dirty="0"/>
              <a:t>Inserts an item with given priority.</a:t>
            </a:r>
            <a:br>
              <a:rPr lang="en-US" sz="2400" dirty="0"/>
            </a:br>
            <a:r>
              <a:rPr lang="en-US" sz="2400" b="1" dirty="0" err="1"/>
              <a:t>getHighestPriority</a:t>
            </a:r>
            <a:r>
              <a:rPr lang="en-US" sz="2400" b="1" dirty="0"/>
              <a:t>():</a:t>
            </a:r>
            <a:r>
              <a:rPr lang="en-US" sz="2400" dirty="0"/>
              <a:t> Returns the highest priority item.</a:t>
            </a:r>
            <a:br>
              <a:rPr lang="en-US" sz="2400" dirty="0"/>
            </a:br>
            <a:r>
              <a:rPr lang="en-US" sz="2400" b="1" dirty="0" err="1"/>
              <a:t>deleteHighestPriority</a:t>
            </a:r>
            <a:r>
              <a:rPr lang="en-US" sz="2400" b="1" dirty="0"/>
              <a:t>(): </a:t>
            </a:r>
            <a:r>
              <a:rPr lang="en-US" sz="2400" dirty="0"/>
              <a:t>Removes the highest priority item.</a:t>
            </a:r>
          </a:p>
        </p:txBody>
      </p:sp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081088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000099"/>
                </a:solidFill>
              </a:rPr>
              <a:t>Heap Applications: Priority Queue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052513"/>
            <a:ext cx="8964612" cy="5805487"/>
          </a:xfrm>
        </p:spPr>
        <p:txBody>
          <a:bodyPr/>
          <a:lstStyle/>
          <a:p>
            <a:pPr eaLnBrk="1" hangingPunct="1"/>
            <a:r>
              <a:rPr lang="en-US" sz="2800"/>
              <a:t>Heap used </a:t>
            </a:r>
          </a:p>
          <a:p>
            <a:pPr lvl="1" eaLnBrk="1" hangingPunct="1"/>
            <a:r>
              <a:rPr lang="en-US" sz="2800"/>
              <a:t>as the underlying implementation of a priority queue.</a:t>
            </a:r>
          </a:p>
          <a:p>
            <a:pPr eaLnBrk="1" hangingPunct="1"/>
            <a:r>
              <a:rPr lang="en-US" sz="2800"/>
              <a:t>A priority queue is a data structure in which the items to be inserted have associated priorities.</a:t>
            </a:r>
          </a:p>
          <a:p>
            <a:pPr eaLnBrk="1" hangingPunct="1"/>
            <a:r>
              <a:rPr lang="en-US" sz="2800"/>
              <a:t>Items are withdrawn from a priority queue in order of their priorities, starting with the highest priority item first.</a:t>
            </a:r>
          </a:p>
          <a:p>
            <a:pPr eaLnBrk="1" hangingPunct="1"/>
            <a:r>
              <a:rPr lang="en-US" sz="2800"/>
              <a:t>Priority queues are often used </a:t>
            </a:r>
          </a:p>
          <a:p>
            <a:pPr lvl="1" eaLnBrk="1" hangingPunct="1"/>
            <a:r>
              <a:rPr lang="en-US" sz="2800"/>
              <a:t>resource management, </a:t>
            </a:r>
          </a:p>
          <a:p>
            <a:pPr lvl="1" eaLnBrk="1" hangingPunct="1"/>
            <a:r>
              <a:rPr lang="en-US" sz="2800"/>
              <a:t>implementation of some algorithms (e.g., some graph algorithms, some backtracking algorithms</a:t>
            </a:r>
            <a:r>
              <a:rPr lang="en-US" sz="2400"/>
              <a:t>).</a:t>
            </a:r>
          </a:p>
        </p:txBody>
      </p:sp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229600" cy="633412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99"/>
                </a:solidFill>
              </a:rPr>
              <a:t>Priority Queue - Enqueue Algorithm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3188" y="908050"/>
            <a:ext cx="6500812" cy="5949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priorityQueueEnque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priorityQ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ueue,e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priorityQueue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is full) 	return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PQueueFull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Insert e at the end of the             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priorityQueue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While(e is not in the root node and e &lt; parent(e))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    swap(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e,parent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(e));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1008063" y="1500188"/>
            <a:ext cx="5762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cxnSp>
        <p:nvCxnSpPr>
          <p:cNvPr id="14341" name="AutoShape 6"/>
          <p:cNvCxnSpPr>
            <a:cxnSpLocks noChangeShapeType="1"/>
            <a:stCxn id="14340" idx="5"/>
            <a:endCxn id="14344" idx="0"/>
          </p:cNvCxnSpPr>
          <p:nvPr/>
        </p:nvCxnSpPr>
        <p:spPr bwMode="auto">
          <a:xfrm>
            <a:off x="1500188" y="1992313"/>
            <a:ext cx="444500" cy="44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42" name="AutoShape 7"/>
          <p:cNvCxnSpPr>
            <a:cxnSpLocks noChangeShapeType="1"/>
            <a:stCxn id="14340" idx="3"/>
            <a:endCxn id="14343" idx="0"/>
          </p:cNvCxnSpPr>
          <p:nvPr/>
        </p:nvCxnSpPr>
        <p:spPr bwMode="auto">
          <a:xfrm flipH="1">
            <a:off x="647700" y="1992313"/>
            <a:ext cx="444500" cy="444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71438" y="2436813"/>
            <a:ext cx="1150937" cy="792162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Heap</a:t>
            </a:r>
          </a:p>
        </p:txBody>
      </p:sp>
      <p:sp>
        <p:nvSpPr>
          <p:cNvPr id="14344" name="AutoShape 10"/>
          <p:cNvSpPr>
            <a:spLocks noChangeArrowheads="1"/>
          </p:cNvSpPr>
          <p:nvPr/>
        </p:nvSpPr>
        <p:spPr bwMode="auto">
          <a:xfrm>
            <a:off x="1368425" y="2436813"/>
            <a:ext cx="1150938" cy="792162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Heap</a:t>
            </a:r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71438" y="3371850"/>
            <a:ext cx="23764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/>
              <a:t>X is the element with highest priority</a:t>
            </a:r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922337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99"/>
                </a:solidFill>
              </a:rPr>
              <a:t>Priority Queue - Enqueue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71563"/>
            <a:ext cx="8858250" cy="5572125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priorityQueueDequeue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priorityQueue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Extract the highest priority element from the root;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If(root is a leaf node)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{ delete root ; return; }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Copy the element from the last leaf to the root;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delete last leaf;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p = root;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while(p is not a leaf node and p &gt; any of its 		                                         children)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swap p with the smaller child;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return;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85225" cy="417512"/>
          </a:xfrm>
        </p:spPr>
        <p:txBody>
          <a:bodyPr/>
          <a:lstStyle/>
          <a:p>
            <a:pPr eaLnBrk="1" hangingPunct="1"/>
            <a:r>
              <a:rPr lang="en-US" sz="2600">
                <a:solidFill>
                  <a:srgbClr val="000099"/>
                </a:solidFill>
              </a:rPr>
              <a:t>Priority Queue Declaration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545138"/>
          </a:xfrm>
        </p:spPr>
        <p:txBody>
          <a:bodyPr/>
          <a:lstStyle/>
          <a:p>
            <a:pPr>
              <a:buNone/>
            </a:pP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PQ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[100];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size;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ctptr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init(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PQ *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p,int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s)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p-&gt;size=s;   p-&gt;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ctptr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=0;  p-&gt;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[0]=-10;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sz="2800" dirty="0"/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633412"/>
          </a:xfrm>
        </p:spPr>
        <p:txBody>
          <a:bodyPr/>
          <a:lstStyle/>
          <a:p>
            <a:pPr algn="l" eaLnBrk="1" hangingPunct="1"/>
            <a:r>
              <a:rPr lang="en-US" dirty="0">
                <a:solidFill>
                  <a:srgbClr val="000099"/>
                </a:solidFill>
              </a:rPr>
              <a:t>Insertion into Priority Queue using </a:t>
            </a:r>
            <a:r>
              <a:rPr lang="en-US" dirty="0" err="1">
                <a:solidFill>
                  <a:srgbClr val="000099"/>
                </a:solidFill>
              </a:rPr>
              <a:t>minheap</a:t>
            </a:r>
            <a:r>
              <a:rPr lang="en-US" dirty="0">
                <a:solidFill>
                  <a:srgbClr val="000099"/>
                </a:solidFill>
              </a:rPr>
              <a:t> property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446713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insert(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PQ *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p,int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d)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i,j,t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p-&gt;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ctptr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   p-&gt;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[p-&gt;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ctptr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]=d;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for(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=p-&gt;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ctptr;p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/2]&gt;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d;i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/2)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{  	p-&gt;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]=p-&gt;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/2];     p-&gt;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/2]=d;   }    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display(struct PQ *p)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 for(int j=0;j&lt;p-&gt;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ctptr;j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    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cs typeface="+mn-cs"/>
              </a:rPr>
              <a:t>     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("\n Data = %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d",p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[j]);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99"/>
            <a:ext cx="8229600" cy="922337"/>
          </a:xfrm>
        </p:spPr>
        <p:txBody>
          <a:bodyPr/>
          <a:lstStyle/>
          <a:p>
            <a:r>
              <a:rPr lang="en-US" dirty="0"/>
              <a:t>main()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1483678"/>
            <a:ext cx="8229600" cy="5111898"/>
          </a:xfrm>
        </p:spPr>
        <p:txBody>
          <a:bodyPr/>
          <a:lstStyle/>
          <a:p>
            <a:pPr>
              <a:buNone/>
            </a:pP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main(void) 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PQ *p;   p=(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PQ*)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malloc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sizeof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PQ));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init(p,10);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insert(p,14);    insert(p,16);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insert(p,22);    insert(p,11);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insert(p,9);      insert(p,18);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insert(p,10);    insert(p,7);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insert(p,4);    insert(p,1);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return 0;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2875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99"/>
                </a:solidFill>
              </a:rPr>
              <a:t>Deletemin in a binary heap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7250"/>
            <a:ext cx="8472488" cy="5876925"/>
          </a:xfrm>
        </p:spPr>
        <p:txBody>
          <a:bodyPr/>
          <a:lstStyle/>
          <a:p>
            <a:pPr>
              <a:buNone/>
            </a:pP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del(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PQ *p)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pPr>
              <a:buNone/>
            </a:pP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min,last,i,j,child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min=p-&gt;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[1];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cs typeface="+mn-cs"/>
              </a:rPr>
              <a:t>P-&gt;</a:t>
            </a:r>
            <a:r>
              <a:rPr lang="en-US" sz="2800" dirty="0" err="1">
                <a:solidFill>
                  <a:schemeClr val="tx1"/>
                </a:solidFill>
                <a:latin typeface="+mn-lt"/>
                <a:cs typeface="+mn-cs"/>
              </a:rPr>
              <a:t>elt</a:t>
            </a:r>
            <a:r>
              <a:rPr lang="en-US" sz="2800" dirty="0">
                <a:solidFill>
                  <a:schemeClr val="tx1"/>
                </a:solidFill>
                <a:latin typeface="+mn-lt"/>
                <a:cs typeface="+mn-cs"/>
              </a:rPr>
              <a:t>[1]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=p-&gt;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[p-&gt;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ctptr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p-&gt;</a:t>
            </a: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ctptr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--;</a:t>
            </a:r>
          </a:p>
        </p:txBody>
      </p:sp>
    </p:spTree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922337"/>
          </a:xfrm>
        </p:spPr>
        <p:txBody>
          <a:bodyPr/>
          <a:lstStyle/>
          <a:p>
            <a:r>
              <a:rPr lang="en-US">
                <a:solidFill>
                  <a:srgbClr val="000099"/>
                </a:solidFill>
              </a:rPr>
              <a:t>Deletemin in a binary heap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0" y="1000125"/>
            <a:ext cx="9144000" cy="5572125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for(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=1;2*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&lt;=p-&gt;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ctptr;i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=child)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{      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child=2*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  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   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if(p-&gt;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[child]&lt;p-&gt;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|| p-&gt;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[child+1]&lt;p-&gt;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   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if(p-&gt;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[child+1]&lt;p-&gt;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[child])  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child++;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 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if(p-&gt;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]&gt;p-&gt;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[child])   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{ t=p-&gt;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      p-&gt;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]=p-&gt;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[child];      p-&gt;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[child]=t;  }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  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  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min;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   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priority queue?</a:t>
            </a:r>
          </a:p>
          <a:p>
            <a:r>
              <a:rPr lang="en-US" dirty="0"/>
              <a:t>How priority queue is applicable in operating system in computers?</a:t>
            </a:r>
          </a:p>
          <a:p>
            <a:r>
              <a:rPr lang="en-US" dirty="0"/>
              <a:t>What is binary min-heap?</a:t>
            </a:r>
          </a:p>
          <a:p>
            <a:r>
              <a:rPr lang="en-US" dirty="0"/>
              <a:t>Why linked list is not suitable </a:t>
            </a:r>
            <a:r>
              <a:rPr lang="en-US"/>
              <a:t>for binary heap?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participants will be able to</a:t>
            </a:r>
          </a:p>
          <a:p>
            <a:pPr lvl="1"/>
            <a:r>
              <a:rPr lang="en-US" dirty="0"/>
              <a:t>Understand the basics of priority queue and binary heap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3779"/>
      </p:ext>
    </p:extLst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dirty="0">
                <a:solidFill>
                  <a:srgbClr val="0000FF"/>
                </a:solidFill>
                <a:ea typeface="+mn-ea"/>
              </a:rPr>
              <a:t>Basics of Priority Queue and Binary Heap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2400" dirty="0">
                <a:solidFill>
                  <a:srgbClr val="0000FF"/>
                </a:solidFill>
                <a:ea typeface="+mn-ea"/>
              </a:rPr>
              <a:t>Min heap property and Max heap property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sz="2400" dirty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/>
              <a:t>Basics of Priority Queue and Binary Heap</a:t>
            </a:r>
          </a:p>
          <a:p>
            <a:pPr lvl="1">
              <a:buFont typeface="Arial" pitchFamily="34" charset="0"/>
              <a:buChar char="•"/>
            </a:pPr>
            <a:r>
              <a:rPr lang="en-IN" dirty="0"/>
              <a:t>Min heap property and Max heap property</a:t>
            </a:r>
          </a:p>
        </p:txBody>
      </p:sp>
    </p:spTree>
    <p:extLst>
      <p:ext uri="{BB962C8B-B14F-4D97-AF65-F5344CB8AC3E}">
        <p14:creationId xmlns:p14="http://schemas.microsoft.com/office/powerpoint/2010/main" val="1426215993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Priority Queue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79051" y="3201997"/>
            <a:ext cx="2386013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>
                <a:latin typeface="PMingLiU"/>
                <a:cs typeface="PMingLiU"/>
              </a:rPr>
              <a:t>Dr. B. </a:t>
            </a:r>
            <a:r>
              <a:rPr lang="en-IN" sz="2100" b="1" spc="142" dirty="0" err="1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Priority Queue is an extension of </a:t>
            </a:r>
            <a:r>
              <a:rPr lang="en-US" sz="2400" dirty="0">
                <a:hlinkClick r:id="rId2"/>
              </a:rPr>
              <a:t>queue </a:t>
            </a:r>
            <a:r>
              <a:rPr lang="en-US" sz="2400" dirty="0"/>
              <a:t>with following properties.</a:t>
            </a:r>
          </a:p>
          <a:p>
            <a:r>
              <a:rPr lang="en-US" sz="2400" dirty="0"/>
              <a:t>Every item has a priority associated with it.</a:t>
            </a:r>
          </a:p>
          <a:p>
            <a:r>
              <a:rPr lang="en-US" sz="2400" dirty="0"/>
              <a:t>An element with high priority is </a:t>
            </a:r>
            <a:r>
              <a:rPr lang="en-US" sz="2400" dirty="0" err="1"/>
              <a:t>dequeued</a:t>
            </a:r>
            <a:r>
              <a:rPr lang="en-US" sz="2400" dirty="0"/>
              <a:t> before an element with low priority.</a:t>
            </a:r>
          </a:p>
          <a:p>
            <a:r>
              <a:rPr lang="en-US" sz="2400" dirty="0"/>
              <a:t>If two elements have the same priority, they are served according to their order in the queue.</a:t>
            </a:r>
          </a:p>
          <a:p>
            <a:r>
              <a:rPr lang="en-US" sz="2400" dirty="0"/>
              <a:t>A typical priority queue supports following operations.</a:t>
            </a:r>
            <a:br>
              <a:rPr lang="en-US" sz="2400" dirty="0"/>
            </a:br>
            <a:r>
              <a:rPr lang="en-US" sz="2400" b="1" dirty="0"/>
              <a:t>insert(item, priority): </a:t>
            </a:r>
            <a:r>
              <a:rPr lang="en-US" sz="2400" dirty="0"/>
              <a:t>Inserts an item with given priority.</a:t>
            </a:r>
            <a:br>
              <a:rPr lang="en-US" sz="2400" dirty="0"/>
            </a:br>
            <a:r>
              <a:rPr lang="en-US" sz="2400" b="1" dirty="0" err="1"/>
              <a:t>getHighestPriority</a:t>
            </a:r>
            <a:r>
              <a:rPr lang="en-US" sz="2400" b="1" dirty="0"/>
              <a:t>():</a:t>
            </a:r>
            <a:r>
              <a:rPr lang="en-US" sz="2400" dirty="0"/>
              <a:t> Returns the highest priority item.</a:t>
            </a:r>
            <a:br>
              <a:rPr lang="en-US" sz="2400" dirty="0"/>
            </a:br>
            <a:r>
              <a:rPr lang="en-US" sz="2400" b="1" dirty="0" err="1"/>
              <a:t>deleteHighestPriority</a:t>
            </a:r>
            <a:r>
              <a:rPr lang="en-US" sz="2400" b="1" dirty="0"/>
              <a:t>(): </a:t>
            </a:r>
            <a:r>
              <a:rPr lang="en-US" sz="2400" dirty="0"/>
              <a:t>Removes the highest priority item.</a:t>
            </a: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Priority Queue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 is implemented using array</a:t>
            </a:r>
          </a:p>
          <a:p>
            <a:pPr lvl="1"/>
            <a:r>
              <a:rPr lang="en-US" sz="2400" dirty="0" err="1"/>
              <a:t>Enqueue</a:t>
            </a:r>
            <a:r>
              <a:rPr lang="en-US" sz="2400" dirty="0"/>
              <a:t>/Insert operation</a:t>
            </a:r>
          </a:p>
          <a:p>
            <a:pPr lvl="2"/>
            <a:r>
              <a:rPr lang="en-US" sz="2400" dirty="0"/>
              <a:t>Element can be inserted into the PQ by O(1) time</a:t>
            </a:r>
          </a:p>
          <a:p>
            <a:pPr lvl="1"/>
            <a:r>
              <a:rPr lang="en-US" sz="2400" dirty="0" err="1"/>
              <a:t>Dequeue</a:t>
            </a:r>
            <a:r>
              <a:rPr lang="en-US" sz="2400" dirty="0"/>
              <a:t>/</a:t>
            </a:r>
            <a:r>
              <a:rPr lang="en-US" sz="2400" dirty="0" err="1"/>
              <a:t>getHighestPriority</a:t>
            </a:r>
            <a:r>
              <a:rPr lang="en-US" sz="2400" dirty="0"/>
              <a:t> </a:t>
            </a:r>
          </a:p>
          <a:p>
            <a:pPr lvl="2"/>
            <a:r>
              <a:rPr lang="en-US" sz="2400" dirty="0"/>
              <a:t>Search through the elements to find the element with highest priority</a:t>
            </a:r>
          </a:p>
          <a:p>
            <a:pPr lvl="2"/>
            <a:r>
              <a:rPr lang="en-US" sz="2400" dirty="0"/>
              <a:t>Shift the elements</a:t>
            </a:r>
          </a:p>
          <a:p>
            <a:pPr lvl="2"/>
            <a:r>
              <a:rPr lang="en-US" sz="2400" dirty="0"/>
              <a:t>Takes O(n) time</a:t>
            </a: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Priority Queue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 is implemented using linked list</a:t>
            </a:r>
          </a:p>
          <a:p>
            <a:pPr lvl="1"/>
            <a:r>
              <a:rPr lang="en-US" sz="2400" dirty="0" err="1"/>
              <a:t>Enqueue</a:t>
            </a:r>
            <a:r>
              <a:rPr lang="en-US" sz="2400" dirty="0"/>
              <a:t>/Insert operation</a:t>
            </a:r>
          </a:p>
          <a:p>
            <a:pPr lvl="2"/>
            <a:r>
              <a:rPr lang="en-US" sz="2400" dirty="0"/>
              <a:t>Element can be inserted into the PQ by O(1) time</a:t>
            </a:r>
          </a:p>
          <a:p>
            <a:pPr lvl="1"/>
            <a:r>
              <a:rPr lang="en-US" sz="2400" dirty="0" err="1"/>
              <a:t>Dequeue</a:t>
            </a:r>
            <a:r>
              <a:rPr lang="en-US" sz="2400" dirty="0"/>
              <a:t>/</a:t>
            </a:r>
            <a:r>
              <a:rPr lang="en-US" sz="2400" dirty="0" err="1"/>
              <a:t>getHighestPriority</a:t>
            </a:r>
            <a:r>
              <a:rPr lang="en-US" sz="2400" dirty="0"/>
              <a:t> </a:t>
            </a:r>
          </a:p>
          <a:p>
            <a:pPr lvl="2"/>
            <a:r>
              <a:rPr lang="en-US" sz="2400" dirty="0"/>
              <a:t>Search through the elements to find the element with highest priority</a:t>
            </a:r>
          </a:p>
          <a:p>
            <a:pPr lvl="2"/>
            <a:r>
              <a:rPr lang="en-US" sz="2400" dirty="0"/>
              <a:t>Shift the elements – will not be there</a:t>
            </a:r>
          </a:p>
          <a:p>
            <a:pPr lvl="2"/>
            <a:r>
              <a:rPr lang="en-US" sz="2400" dirty="0"/>
              <a:t>Takes O(n) time</a:t>
            </a:r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Priority Queue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 is implemented using heap</a:t>
            </a:r>
          </a:p>
          <a:p>
            <a:pPr lvl="1"/>
            <a:r>
              <a:rPr lang="en-US" sz="2400" dirty="0" err="1"/>
              <a:t>Enqueue</a:t>
            </a:r>
            <a:r>
              <a:rPr lang="en-US" sz="2400" dirty="0"/>
              <a:t>/Insert operation</a:t>
            </a:r>
          </a:p>
          <a:p>
            <a:pPr lvl="2"/>
            <a:r>
              <a:rPr lang="en-US" sz="2400" dirty="0"/>
              <a:t>Element can be inserted into the PQ by O(log n) time</a:t>
            </a:r>
          </a:p>
          <a:p>
            <a:pPr lvl="1"/>
            <a:r>
              <a:rPr lang="en-US" sz="2400" dirty="0" err="1"/>
              <a:t>Dequeue</a:t>
            </a:r>
            <a:r>
              <a:rPr lang="en-US" sz="2400" dirty="0"/>
              <a:t>/</a:t>
            </a:r>
            <a:r>
              <a:rPr lang="en-US" sz="2400" dirty="0" err="1"/>
              <a:t>getHighestPriority</a:t>
            </a:r>
            <a:r>
              <a:rPr lang="en-US" sz="2400" dirty="0"/>
              <a:t> </a:t>
            </a:r>
          </a:p>
          <a:p>
            <a:pPr lvl="2"/>
            <a:r>
              <a:rPr lang="en-US" sz="2400" dirty="0"/>
              <a:t>Retrieve the </a:t>
            </a:r>
            <a:r>
              <a:rPr lang="en-US" sz="2400" dirty="0" err="1"/>
              <a:t>froot</a:t>
            </a:r>
            <a:r>
              <a:rPr lang="en-US" sz="2400" dirty="0"/>
              <a:t> which takes O(1) time</a:t>
            </a: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4829</TotalTime>
  <Words>1911</Words>
  <Application>Microsoft Office PowerPoint</Application>
  <PresentationFormat>On-screen Show (4:3)</PresentationFormat>
  <Paragraphs>409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PMingLiU</vt:lpstr>
      <vt:lpstr>Arial</vt:lpstr>
      <vt:lpstr>Calibri</vt:lpstr>
      <vt:lpstr>Century</vt:lpstr>
      <vt:lpstr>Comic Sans MS</vt:lpstr>
      <vt:lpstr>Courier New</vt:lpstr>
      <vt:lpstr>Tahoma</vt:lpstr>
      <vt:lpstr>Times New Roman</vt:lpstr>
      <vt:lpstr>SASEPresentation</vt:lpstr>
      <vt:lpstr>DATA STRUCTURES</vt:lpstr>
      <vt:lpstr>Session Objectives</vt:lpstr>
      <vt:lpstr>Session Outcomes</vt:lpstr>
      <vt:lpstr>Agenda</vt:lpstr>
      <vt:lpstr>Priority Queue</vt:lpstr>
      <vt:lpstr>Priority Queue</vt:lpstr>
      <vt:lpstr>Priority Queue Implementation</vt:lpstr>
      <vt:lpstr>Priority Queue Implementation</vt:lpstr>
      <vt:lpstr>Priority Queue Implementation</vt:lpstr>
      <vt:lpstr>Binary Heap</vt:lpstr>
      <vt:lpstr>Max Heap and Min Heap?</vt:lpstr>
      <vt:lpstr>MinHeap and non-MinHeap examples</vt:lpstr>
      <vt:lpstr>MaxHeap and non-MaxHeap examples</vt:lpstr>
      <vt:lpstr>Binary Heaps:  Array Implementation</vt:lpstr>
      <vt:lpstr>Array Representation of a Binary Heap</vt:lpstr>
      <vt:lpstr>MinHeap insertion</vt:lpstr>
      <vt:lpstr>MinHeap Insertion Example</vt:lpstr>
      <vt:lpstr>MinHeap deletion</vt:lpstr>
      <vt:lpstr>MinHeap Deletion Example</vt:lpstr>
      <vt:lpstr>Priority Queue</vt:lpstr>
      <vt:lpstr>Heap Applications: Priority Queue</vt:lpstr>
      <vt:lpstr>Priority Queue - Enqueue Algorithm</vt:lpstr>
      <vt:lpstr>Priority Queue - Enqueue Algorithm</vt:lpstr>
      <vt:lpstr>Priority Queue Declaration</vt:lpstr>
      <vt:lpstr>Insertion into Priority Queue using minheap property</vt:lpstr>
      <vt:lpstr>main() function</vt:lpstr>
      <vt:lpstr>Deletemin in a binary heap</vt:lpstr>
      <vt:lpstr>Deletemin in a binary heap</vt:lpstr>
      <vt:lpstr>Simple questions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sharan ramesh</cp:lastModifiedBy>
  <cp:revision>451</cp:revision>
  <dcterms:created xsi:type="dcterms:W3CDTF">2016-10-25T05:26:29Z</dcterms:created>
  <dcterms:modified xsi:type="dcterms:W3CDTF">2021-11-18T10:01:48Z</dcterms:modified>
</cp:coreProperties>
</file>