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260" r:id="rId2"/>
    <p:sldId id="349" r:id="rId3"/>
    <p:sldId id="350" r:id="rId4"/>
    <p:sldId id="351" r:id="rId5"/>
    <p:sldId id="352" r:id="rId6"/>
    <p:sldId id="399" r:id="rId7"/>
    <p:sldId id="400" r:id="rId8"/>
    <p:sldId id="401" r:id="rId9"/>
    <p:sldId id="409" r:id="rId10"/>
    <p:sldId id="410" r:id="rId11"/>
    <p:sldId id="411" r:id="rId12"/>
    <p:sldId id="412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3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12/6/2021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17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4984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</p:spPr>
        <p:txBody>
          <a:bodyPr wrap="none" lIns="91431" tIns="45716" rIns="91431" bIns="45716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03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Single source Shortest Path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99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3600" u="sng">
                <a:solidFill>
                  <a:srgbClr val="000000"/>
                </a:solidFill>
                <a:latin typeface="Verdana" pitchFamily="32" charset="0"/>
              </a:rPr>
              <a:t>Table Initialization Routine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void inittable(Vertex start, int numvertex)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{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int i;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for(i=0;i&lt;numvertex;i++)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{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	vertex[i].known = false;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	vertex[i].dist = 9999;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	vertex[i].path = -1;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}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	vertex[start].dist = 0;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339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8013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r>
              <a:rPr lang="nl-NL" sz="2000">
                <a:solidFill>
                  <a:schemeClr val="tx1"/>
                </a:solidFill>
              </a:rPr>
              <a:t>void dijkstra( Vertex s )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	while( there is an unknown distance vertex )</a:t>
            </a:r>
          </a:p>
          <a:p>
            <a:r>
              <a:rPr lang="en-US" sz="2000">
                <a:solidFill>
                  <a:schemeClr val="tx1"/>
                </a:solidFill>
              </a:rPr>
              <a:t>	{</a:t>
            </a:r>
          </a:p>
          <a:p>
            <a:r>
              <a:rPr lang="en-US" sz="2000">
                <a:solidFill>
                  <a:schemeClr val="tx1"/>
                </a:solidFill>
              </a:rPr>
              <a:t>		Vertex v = smallest unknown distance vertex;</a:t>
            </a:r>
          </a:p>
          <a:p>
            <a:r>
              <a:rPr lang="en-US" sz="2000">
                <a:solidFill>
                  <a:schemeClr val="tx1"/>
                </a:solidFill>
              </a:rPr>
              <a:t>		v.known = true;</a:t>
            </a:r>
          </a:p>
          <a:p>
            <a:r>
              <a:rPr lang="en-US" sz="2000">
                <a:solidFill>
                  <a:schemeClr val="tx1"/>
                </a:solidFill>
              </a:rPr>
              <a:t>		for each Vertex w adjacent to v</a:t>
            </a:r>
          </a:p>
          <a:p>
            <a:r>
              <a:rPr lang="en-US" sz="2000">
                <a:solidFill>
                  <a:schemeClr val="tx1"/>
                </a:solidFill>
              </a:rPr>
              <a:t>			if( !w.known )</a:t>
            </a:r>
          </a:p>
          <a:p>
            <a:r>
              <a:rPr lang="en-US" sz="2000">
                <a:solidFill>
                  <a:schemeClr val="tx1"/>
                </a:solidFill>
              </a:rPr>
              <a:t>			{</a:t>
            </a:r>
          </a:p>
          <a:p>
            <a:r>
              <a:rPr lang="en-US" sz="2000">
                <a:solidFill>
                  <a:schemeClr val="tx1"/>
                </a:solidFill>
              </a:rPr>
              <a:t>				int c</a:t>
            </a:r>
            <a:r>
              <a:rPr lang="en-US" sz="2000" baseline="-25000">
                <a:solidFill>
                  <a:schemeClr val="tx1"/>
                </a:solidFill>
              </a:rPr>
              <a:t>vw</a:t>
            </a:r>
            <a:r>
              <a:rPr lang="en-US" sz="2000">
                <a:solidFill>
                  <a:schemeClr val="tx1"/>
                </a:solidFill>
              </a:rPr>
              <a:t> = cost of edge from v to w;</a:t>
            </a:r>
          </a:p>
          <a:p>
            <a:r>
              <a:rPr lang="en-US" sz="2000">
                <a:solidFill>
                  <a:schemeClr val="tx1"/>
                </a:solidFill>
              </a:rPr>
              <a:t>				if( v.dist + c</a:t>
            </a:r>
            <a:r>
              <a:rPr lang="en-US" sz="2000" baseline="-25000">
                <a:solidFill>
                  <a:schemeClr val="tx1"/>
                </a:solidFill>
              </a:rPr>
              <a:t>vw</a:t>
            </a:r>
            <a:r>
              <a:rPr lang="en-US" sz="2000">
                <a:solidFill>
                  <a:schemeClr val="tx1"/>
                </a:solidFill>
              </a:rPr>
              <a:t> &lt; w.dist )</a:t>
            </a:r>
          </a:p>
          <a:p>
            <a:r>
              <a:rPr lang="en-US" sz="2000">
                <a:solidFill>
                  <a:schemeClr val="tx1"/>
                </a:solidFill>
              </a:rPr>
              <a:t>				{</a:t>
            </a:r>
          </a:p>
          <a:p>
            <a:r>
              <a:rPr lang="en-US" sz="2000">
                <a:solidFill>
                  <a:schemeClr val="tx1"/>
                </a:solidFill>
              </a:rPr>
              <a:t>					w.dist  = v.dist + c</a:t>
            </a:r>
            <a:r>
              <a:rPr lang="en-US" sz="2000" baseline="-25000">
                <a:solidFill>
                  <a:schemeClr val="tx1"/>
                </a:solidFill>
              </a:rPr>
              <a:t>vw</a:t>
            </a:r>
            <a:r>
              <a:rPr lang="en-US" sz="2000">
                <a:solidFill>
                  <a:schemeClr val="tx1"/>
                </a:solidFill>
              </a:rPr>
              <a:t> ;</a:t>
            </a:r>
          </a:p>
          <a:p>
            <a:r>
              <a:rPr lang="en-US" sz="2000">
                <a:solidFill>
                  <a:schemeClr val="tx1"/>
                </a:solidFill>
              </a:rPr>
              <a:t>					w.path = v;</a:t>
            </a:r>
          </a:p>
          <a:p>
            <a:r>
              <a:rPr lang="en-US" sz="2000">
                <a:solidFill>
                  <a:schemeClr val="tx1"/>
                </a:solidFill>
              </a:rPr>
              <a:t>				}</a:t>
            </a:r>
          </a:p>
          <a:p>
            <a:r>
              <a:rPr lang="en-US" sz="2000">
                <a:solidFill>
                  <a:schemeClr val="tx1"/>
                </a:solidFill>
              </a:rPr>
              <a:t>			}</a:t>
            </a:r>
          </a:p>
          <a:p>
            <a:r>
              <a:rPr lang="en-US" sz="2000">
                <a:solidFill>
                  <a:schemeClr val="tx1"/>
                </a:solidFill>
              </a:rPr>
              <a:t>	}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  <a:endParaRPr lang="en-US" sz="2000">
              <a:solidFill>
                <a:schemeClr val="tx1"/>
              </a:solidFill>
              <a:latin typeface="Verdana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2000" u="sng">
                <a:solidFill>
                  <a:srgbClr val="000000"/>
                </a:solidFill>
                <a:latin typeface="Verdana" pitchFamily="32" charset="0"/>
              </a:rPr>
              <a:t>Pseudocode for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23690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28013" cy="640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3000">
                <a:solidFill>
                  <a:schemeClr val="tx1"/>
                </a:solidFill>
              </a:rPr>
              <a:t>Printing Path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void printPath( Vertex v )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	if( v.path != -1 )</a:t>
            </a:r>
          </a:p>
          <a:p>
            <a:r>
              <a:rPr lang="en-US" sz="2000">
                <a:solidFill>
                  <a:schemeClr val="tx1"/>
                </a:solidFill>
              </a:rPr>
              <a:t>	{</a:t>
            </a:r>
          </a:p>
          <a:p>
            <a:r>
              <a:rPr lang="en-US" sz="2000">
                <a:solidFill>
                  <a:schemeClr val="tx1"/>
                </a:solidFill>
              </a:rPr>
              <a:t>		printPath( v.path );</a:t>
            </a:r>
          </a:p>
          <a:p>
            <a:r>
              <a:rPr lang="en-US" sz="2000">
                <a:solidFill>
                  <a:schemeClr val="tx1"/>
                </a:solidFill>
              </a:rPr>
              <a:t>		cout &lt;&lt; " to ";</a:t>
            </a:r>
          </a:p>
          <a:p>
            <a:r>
              <a:rPr lang="en-US" sz="2000">
                <a:solidFill>
                  <a:schemeClr val="tx1"/>
                </a:solidFill>
              </a:rPr>
              <a:t>	}</a:t>
            </a:r>
          </a:p>
          <a:p>
            <a:r>
              <a:rPr lang="en-US" sz="2000">
                <a:solidFill>
                  <a:schemeClr val="tx1"/>
                </a:solidFill>
              </a:rPr>
              <a:t>	cout &lt;&lt; v;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  <a:endParaRPr lang="en-US" sz="2000">
              <a:solidFill>
                <a:schemeClr val="tx1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9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2800" u="sng">
                <a:solidFill>
                  <a:srgbClr val="000000"/>
                </a:solidFill>
                <a:latin typeface="Verdana" pitchFamily="32" charset="0"/>
              </a:rPr>
              <a:t>Initial Configuration of table used in Dijkstra’s algorithm</a:t>
            </a:r>
          </a:p>
        </p:txBody>
      </p:sp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2057400" y="1828800"/>
          <a:ext cx="5334000" cy="3612924"/>
        </p:xfrm>
        <a:graphic>
          <a:graphicData uri="http://schemas.openxmlformats.org/drawingml/2006/table">
            <a:tbl>
              <a:tblPr/>
              <a:tblGrid>
                <a:gridCol w="12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4000" u="sng">
                <a:solidFill>
                  <a:srgbClr val="000000"/>
                </a:solidFill>
                <a:latin typeface="Times New Roman" pitchFamily="16" charset="0"/>
              </a:rPr>
              <a:t>After</a:t>
            </a:r>
            <a:r>
              <a:rPr lang="en-US" sz="4000" u="sng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is declared known</a:t>
            </a:r>
          </a:p>
        </p:txBody>
      </p:sp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1905000" y="1752600"/>
          <a:ext cx="5257800" cy="3612924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∞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4000" u="sng">
                <a:solidFill>
                  <a:srgbClr val="000000"/>
                </a:solidFill>
                <a:latin typeface="Times New Roman" pitchFamily="16" charset="0"/>
              </a:rPr>
              <a:t>After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4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is declared known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1828800" y="1676400"/>
          <a:ext cx="5486400" cy="3732213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9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4000" u="sng">
                <a:solidFill>
                  <a:srgbClr val="000000"/>
                </a:solidFill>
                <a:latin typeface="Times New Roman" pitchFamily="16" charset="0"/>
              </a:rPr>
              <a:t>After</a:t>
            </a:r>
            <a:r>
              <a:rPr lang="en-US" sz="4000" u="sng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is declared known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1905000" y="1600200"/>
          <a:ext cx="5411788" cy="3732213"/>
        </p:xfrm>
        <a:graphic>
          <a:graphicData uri="http://schemas.openxmlformats.org/drawingml/2006/table">
            <a:tbl>
              <a:tblPr/>
              <a:tblGrid>
                <a:gridCol w="131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9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3200" u="sng">
                <a:solidFill>
                  <a:srgbClr val="000000"/>
                </a:solidFill>
                <a:latin typeface="Times New Roman" pitchFamily="16" charset="0"/>
              </a:rPr>
              <a:t>After</a:t>
            </a:r>
            <a:r>
              <a:rPr lang="en-US" sz="3200" u="sng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3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and then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are declared known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1676400" y="1676400"/>
          <a:ext cx="5486400" cy="3808413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8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3200" u="sng">
                <a:solidFill>
                  <a:srgbClr val="000000"/>
                </a:solidFill>
                <a:latin typeface="Times New Roman" pitchFamily="16" charset="0"/>
              </a:rPr>
              <a:t>After</a:t>
            </a:r>
            <a:r>
              <a:rPr lang="en-US" sz="3200" u="sng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32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7 </a:t>
            </a:r>
            <a:r>
              <a:rPr lang="en-US" sz="32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is declared known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1752600" y="1524000"/>
          <a:ext cx="5487988" cy="4267200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6106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2800" u="sng">
                <a:solidFill>
                  <a:srgbClr val="000000"/>
                </a:solidFill>
                <a:latin typeface="Times New Roman" pitchFamily="16" charset="0"/>
              </a:rPr>
              <a:t>After</a:t>
            </a:r>
            <a:r>
              <a:rPr lang="en-US" sz="2800" u="sng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8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V</a:t>
            </a:r>
            <a:r>
              <a:rPr lang="en-US" sz="2800" u="sng" baseline="-30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6 </a:t>
            </a:r>
            <a:r>
              <a:rPr lang="en-US" sz="2800" u="sng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is declared known and algorithm terminates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1676400" y="1676400"/>
          <a:ext cx="5792788" cy="3960813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Known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Dv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Pv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0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-1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2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3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6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7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1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 Unicode MS" pitchFamily="32" charset="0"/>
                        </a:rPr>
                        <a:t>5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Times New Roman" pitchFamily="16" charset="0"/>
                        </a:rPr>
                        <a:t>4</a:t>
                      </a:r>
                    </a:p>
                  </a:txBody>
                  <a:tcPr marL="90000" marR="90000" marT="62000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single source shortest path algorithm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shortest path from a given source to all other vertices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2" charset="0"/>
              </a:rPr>
              <a:t>The single source shortest path problem was solved using </a:t>
            </a:r>
            <a:r>
              <a:rPr lang="en-US" dirty="0" err="1" smtClean="0">
                <a:solidFill>
                  <a:schemeClr val="tx1"/>
                </a:solidFill>
                <a:latin typeface="Verdana" pitchFamily="32" charset="0"/>
              </a:rPr>
              <a:t>Dijkstra’s</a:t>
            </a:r>
            <a:r>
              <a:rPr lang="en-US" dirty="0" smtClean="0">
                <a:solidFill>
                  <a:schemeClr val="tx1"/>
                </a:solidFill>
                <a:latin typeface="Verdana" pitchFamily="32" charset="0"/>
              </a:rPr>
              <a:t> Algorithm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2" charset="0"/>
              </a:rPr>
              <a:t> Graph can be easily represented using adjacency matrix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2" charset="0"/>
              </a:rPr>
              <a:t> The shortest path is printed by backtracking the path using the recursive function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single source shortest path algorithm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To find shortest path from a given source to all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Dijkstra’s</a:t>
            </a:r>
            <a:r>
              <a:rPr lang="en-IN" dirty="0" smtClean="0">
                <a:solidFill>
                  <a:schemeClr val="bg1"/>
                </a:solidFill>
              </a:rPr>
              <a:t>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167" y="3201997"/>
            <a:ext cx="2548898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381000"/>
            <a:ext cx="8229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3200" b="1">
                <a:solidFill>
                  <a:srgbClr val="000000"/>
                </a:solidFill>
                <a:latin typeface="Verdana" pitchFamily="32" charset="0"/>
              </a:rPr>
              <a:t>Session Outcomes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868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6868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To find the shortest path from a vertex to every other vertex in the Graph</a:t>
            </a:r>
          </a:p>
          <a:p>
            <a:pPr marL="1085850" lvl="1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Dijkstra’s Algorithm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To represent the graph using adjacency matrix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04800" y="431800"/>
            <a:ext cx="8229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2800" u="sng">
                <a:solidFill>
                  <a:srgbClr val="000000"/>
                </a:solidFill>
                <a:latin typeface="Verdana" pitchFamily="32" charset="0"/>
              </a:rPr>
              <a:t>Definitions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Weighted graph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Weighted path length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Unweighted path length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u="sng">
                <a:solidFill>
                  <a:srgbClr val="000000"/>
                </a:solidFill>
                <a:latin typeface="Verdana" pitchFamily="32" charset="0"/>
              </a:rPr>
              <a:t>Single Source Shortest Path Problem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Given input weighted graph, G=(V,E) and a distinguished vertex, s, find the shortest weighted path from s to every other vertex in G</a:t>
            </a: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>
              <a:solidFill>
                <a:srgbClr val="000000"/>
              </a:solidFill>
              <a:latin typeface="Verdana" pitchFamily="32" charset="0"/>
            </a:endParaRPr>
          </a:p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u="sng">
                <a:solidFill>
                  <a:srgbClr val="000000"/>
                </a:solidFill>
                <a:latin typeface="Verdana" pitchFamily="32" charset="0"/>
              </a:rPr>
              <a:t>Shortest Path Algorithm</a:t>
            </a:r>
          </a:p>
          <a:p>
            <a:pPr marL="739775" lvl="1" indent="-282575" eaLnBrk="0" hangingPunct="0">
              <a:spcBef>
                <a:spcPts val="700"/>
              </a:spcBef>
              <a:buFont typeface="Times New Roman" pitchFamily="16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</a:rPr>
              <a:t>Dijkstra’s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108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 algn="ctr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4000" b="1" u="sng">
                <a:solidFill>
                  <a:srgbClr val="000000"/>
                </a:solidFill>
                <a:latin typeface="Verdana" pitchFamily="32" charset="0"/>
              </a:rPr>
              <a:t>Dijkstra’s Algorithm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447800"/>
            <a:ext cx="6931025" cy="3806825"/>
            <a:chOff x="768" y="912"/>
            <a:chExt cx="4366" cy="2398"/>
          </a:xfrm>
        </p:grpSpPr>
        <p:sp>
          <p:nvSpPr>
            <p:cNvPr id="6148" name="Oval 3"/>
            <p:cNvSpPr>
              <a:spLocks noChangeArrowheads="1"/>
            </p:cNvSpPr>
            <p:nvPr/>
          </p:nvSpPr>
          <p:spPr bwMode="auto">
            <a:xfrm>
              <a:off x="1632" y="912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149" name="Oval 4"/>
            <p:cNvSpPr>
              <a:spLocks noChangeArrowheads="1"/>
            </p:cNvSpPr>
            <p:nvPr/>
          </p:nvSpPr>
          <p:spPr bwMode="auto">
            <a:xfrm>
              <a:off x="768" y="1920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2736" y="1920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1680" y="2784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3792" y="2832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4656" y="1920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3744" y="960"/>
              <a:ext cx="478" cy="478"/>
            </a:xfrm>
            <a:prstGeom prst="ellipse">
              <a:avLst/>
            </a:prstGeom>
            <a:solidFill>
              <a:srgbClr val="00B8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FFFFFF"/>
                  </a:solidFill>
                </a:rPr>
                <a:t>V</a:t>
              </a:r>
              <a:r>
                <a:rPr lang="en-US" baseline="-25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2094" y="1155"/>
              <a:ext cx="167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H="1">
              <a:off x="3166" y="1392"/>
              <a:ext cx="674" cy="6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4176" y="1344"/>
              <a:ext cx="622" cy="6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3216" y="2160"/>
              <a:ext cx="143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1246" y="2160"/>
              <a:ext cx="149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056" y="2400"/>
              <a:ext cx="718" cy="52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 flipH="1">
              <a:off x="2110" y="2352"/>
              <a:ext cx="722" cy="57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 flipH="1">
              <a:off x="2110" y="3072"/>
              <a:ext cx="168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4222" y="2400"/>
              <a:ext cx="626" cy="52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H="1">
              <a:off x="1102" y="1296"/>
              <a:ext cx="578" cy="6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2016" y="1326"/>
              <a:ext cx="814" cy="67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766" cy="57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1248" y="1440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168" name="Text Box 23"/>
            <p:cNvSpPr txBox="1">
              <a:spLocks noChangeArrowheads="1"/>
            </p:cNvSpPr>
            <p:nvPr/>
          </p:nvSpPr>
          <p:spPr bwMode="auto">
            <a:xfrm>
              <a:off x="2832" y="960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69" name="Text Box 24"/>
            <p:cNvSpPr txBox="1">
              <a:spLocks noChangeArrowheads="1"/>
            </p:cNvSpPr>
            <p:nvPr/>
          </p:nvSpPr>
          <p:spPr bwMode="auto">
            <a:xfrm>
              <a:off x="2352" y="2448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70" name="Text Box 25"/>
            <p:cNvSpPr txBox="1">
              <a:spLocks noChangeArrowheads="1"/>
            </p:cNvSpPr>
            <p:nvPr/>
          </p:nvSpPr>
          <p:spPr bwMode="auto">
            <a:xfrm>
              <a:off x="4608" y="2592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171" name="Text Box 26"/>
            <p:cNvSpPr txBox="1">
              <a:spLocks noChangeArrowheads="1"/>
            </p:cNvSpPr>
            <p:nvPr/>
          </p:nvSpPr>
          <p:spPr bwMode="auto">
            <a:xfrm>
              <a:off x="4464" y="1440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2208" y="1584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73" name="Text Box 28"/>
            <p:cNvSpPr txBox="1">
              <a:spLocks noChangeArrowheads="1"/>
            </p:cNvSpPr>
            <p:nvPr/>
          </p:nvSpPr>
          <p:spPr bwMode="auto">
            <a:xfrm>
              <a:off x="2880" y="2880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74" name="Text Box 29"/>
            <p:cNvSpPr txBox="1">
              <a:spLocks noChangeArrowheads="1"/>
            </p:cNvSpPr>
            <p:nvPr/>
          </p:nvSpPr>
          <p:spPr bwMode="auto">
            <a:xfrm>
              <a:off x="1152" y="2592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175" name="Text Box 30"/>
            <p:cNvSpPr txBox="1">
              <a:spLocks noChangeArrowheads="1"/>
            </p:cNvSpPr>
            <p:nvPr/>
          </p:nvSpPr>
          <p:spPr bwMode="auto">
            <a:xfrm>
              <a:off x="3312" y="1488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176" name="Text Box 31"/>
            <p:cNvSpPr txBox="1">
              <a:spLocks noChangeArrowheads="1"/>
            </p:cNvSpPr>
            <p:nvPr/>
          </p:nvSpPr>
          <p:spPr bwMode="auto">
            <a:xfrm>
              <a:off x="3840" y="1968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77" name="Text Box 32"/>
            <p:cNvSpPr txBox="1">
              <a:spLocks noChangeArrowheads="1"/>
            </p:cNvSpPr>
            <p:nvPr/>
          </p:nvSpPr>
          <p:spPr bwMode="auto">
            <a:xfrm>
              <a:off x="1824" y="1968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78" name="Text Box 33"/>
            <p:cNvSpPr txBox="1">
              <a:spLocks noChangeArrowheads="1"/>
            </p:cNvSpPr>
            <p:nvPr/>
          </p:nvSpPr>
          <p:spPr bwMode="auto">
            <a:xfrm>
              <a:off x="3456" y="2457"/>
              <a:ext cx="43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8013" cy="908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057400" indent="-225425">
              <a:buClrTx/>
              <a:buFontTx/>
              <a:buNone/>
              <a:tabLst>
                <a:tab pos="2057400" algn="l"/>
                <a:tab pos="2505075" algn="l"/>
                <a:tab pos="2954338" algn="l"/>
                <a:tab pos="3403600" algn="l"/>
                <a:tab pos="3852863" algn="l"/>
                <a:tab pos="4302125" algn="l"/>
                <a:tab pos="4751388" algn="l"/>
                <a:tab pos="5200650" algn="l"/>
                <a:tab pos="5649913" algn="l"/>
                <a:tab pos="6099175" algn="l"/>
                <a:tab pos="6548438" algn="l"/>
                <a:tab pos="6997700" algn="l"/>
                <a:tab pos="7446963" algn="l"/>
                <a:tab pos="7896225" algn="l"/>
                <a:tab pos="8345488" algn="l"/>
                <a:tab pos="8794750" algn="l"/>
                <a:tab pos="9244013" algn="l"/>
                <a:tab pos="9693275" algn="l"/>
                <a:tab pos="10142538" algn="l"/>
                <a:tab pos="10591800" algn="l"/>
                <a:tab pos="11041063" algn="l"/>
              </a:tabLst>
            </a:pPr>
            <a:r>
              <a:rPr lang="en-US" sz="3600" u="sng">
                <a:solidFill>
                  <a:srgbClr val="000000"/>
                </a:solidFill>
                <a:latin typeface="Verdana" pitchFamily="32" charset="0"/>
              </a:rPr>
              <a:t>Declarations for Dijkstra’s algorithm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Verdana" pitchFamily="32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table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{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	bool known;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Verdana" pitchFamily="32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 pitchFamily="32" charset="0"/>
              </a:rPr>
              <a:t>dist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; 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  vertex path; 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};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Verdana" pitchFamily="32" charset="0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graph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{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Verdana" pitchFamily="32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Verdana" pitchFamily="32" charset="0"/>
              </a:rPr>
              <a:t>adj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[20][20]; 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Verdana" pitchFamily="32" charset="0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latin typeface="Verdana" pitchFamily="32" charset="0"/>
              </a:rPr>
              <a:t> table </a:t>
            </a: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vertex[20];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itchFamily="32" charset="0"/>
              </a:rPr>
              <a:t>};</a:t>
            </a:r>
          </a:p>
          <a:p>
            <a:pPr marL="342900" indent="-339725">
              <a:lnSpc>
                <a:spcPct val="8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4118</TotalTime>
  <Words>575</Words>
  <Application>Microsoft Office PowerPoint</Application>
  <PresentationFormat>On-screen Show (4:3)</PresentationFormat>
  <Paragraphs>355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Calibri</vt:lpstr>
      <vt:lpstr>Century</vt:lpstr>
      <vt:lpstr>Comic Sans MS</vt:lpstr>
      <vt:lpstr>PMingLiU</vt:lpstr>
      <vt:lpstr>Tahoma</vt:lpstr>
      <vt:lpstr>Times New Roman</vt:lpstr>
      <vt:lpstr>Verdana</vt:lpstr>
      <vt:lpstr>SASEPresentation</vt:lpstr>
      <vt:lpstr>DATA STRUCTURES</vt:lpstr>
      <vt:lpstr>Session Objectives</vt:lpstr>
      <vt:lpstr>Session Outcomes</vt:lpstr>
      <vt:lpstr>Agenda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445</cp:revision>
  <dcterms:created xsi:type="dcterms:W3CDTF">2016-10-25T05:26:29Z</dcterms:created>
  <dcterms:modified xsi:type="dcterms:W3CDTF">2021-12-06T06:08:04Z</dcterms:modified>
</cp:coreProperties>
</file>