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8"/>
  </p:notesMasterIdLst>
  <p:handoutMasterIdLst>
    <p:handoutMasterId r:id="rId19"/>
  </p:handoutMasterIdLst>
  <p:sldIdLst>
    <p:sldId id="260" r:id="rId2"/>
    <p:sldId id="349" r:id="rId3"/>
    <p:sldId id="350" r:id="rId4"/>
    <p:sldId id="351" r:id="rId5"/>
    <p:sldId id="352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39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2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10/24/2020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All Pairs Shortest Path Algorithm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2017931"/>
          <a:ext cx="1981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4495800" y="2017931"/>
          <a:ext cx="1981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63947" y="131091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Pre. Matrix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82501" y="1295400"/>
            <a:ext cx="256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(2)</a:t>
            </a:r>
            <a:r>
              <a:rPr lang="en-US" dirty="0" smtClean="0"/>
              <a:t> – Intermediate Vertex</a:t>
            </a:r>
            <a:endParaRPr lang="en-US" dirty="0"/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2286000" y="4541520"/>
          <a:ext cx="1981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4495800" y="4541520"/>
          <a:ext cx="1981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48200" y="40081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Pre. Matrix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67696" y="3818989"/>
            <a:ext cx="237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(3)</a:t>
            </a:r>
            <a:r>
              <a:rPr lang="en-US" dirty="0" smtClean="0"/>
              <a:t> – Intermediate Vertex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Distance &amp; Predecessor Matrix Updations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How to find shortest path between any pair of vertices?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446"/>
            <a:ext cx="8229600" cy="555295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700" dirty="0" smtClean="0">
                <a:solidFill>
                  <a:srgbClr val="FF0000"/>
                </a:solidFill>
              </a:rPr>
              <a:t>Algorithm:</a:t>
            </a:r>
          </a:p>
          <a:p>
            <a:pPr>
              <a:buNone/>
            </a:pPr>
            <a:r>
              <a:rPr lang="en-US" sz="3600" dirty="0"/>
              <a:t>Path(</a:t>
            </a:r>
            <a:r>
              <a:rPr lang="en-US" sz="3600" dirty="0" err="1"/>
              <a:t>i,j</a:t>
            </a:r>
            <a:r>
              <a:rPr lang="en-US" sz="3600" dirty="0"/>
              <a:t>) 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{</a:t>
            </a:r>
          </a:p>
          <a:p>
            <a:pPr>
              <a:buNone/>
            </a:pPr>
            <a:r>
              <a:rPr lang="en-US" sz="3600" dirty="0" smtClean="0"/>
              <a:t>     t=0</a:t>
            </a:r>
            <a:endParaRPr lang="en-US" sz="3600" dirty="0"/>
          </a:p>
          <a:p>
            <a:pPr>
              <a:buNone/>
            </a:pPr>
            <a:r>
              <a:rPr lang="en-US" sz="3600" dirty="0" smtClean="0"/>
              <a:t>	if </a:t>
            </a:r>
            <a:r>
              <a:rPr lang="en-US" sz="3600" dirty="0" err="1"/>
              <a:t>pred</a:t>
            </a:r>
            <a:r>
              <a:rPr lang="en-US" sz="3600" dirty="0"/>
              <a:t>[</a:t>
            </a:r>
            <a:r>
              <a:rPr lang="en-US" sz="3600" dirty="0" err="1"/>
              <a:t>i,j</a:t>
            </a:r>
            <a:r>
              <a:rPr lang="en-US" sz="3600" dirty="0"/>
              <a:t>] = </a:t>
            </a:r>
            <a:r>
              <a:rPr lang="en-US" sz="3600" dirty="0" smtClean="0"/>
              <a:t>0 			// </a:t>
            </a:r>
            <a:r>
              <a:rPr lang="en-US" sz="3600" dirty="0"/>
              <a:t>path is a single </a:t>
            </a:r>
            <a:r>
              <a:rPr lang="en-US" sz="3600" dirty="0" smtClean="0"/>
              <a:t>edge</a:t>
            </a:r>
          </a:p>
          <a:p>
            <a:pPr>
              <a:buNone/>
            </a:pPr>
            <a:r>
              <a:rPr lang="en-US" sz="3600" dirty="0" smtClean="0"/>
              <a:t>       {</a:t>
            </a:r>
            <a:endParaRPr lang="en-US" sz="3600" dirty="0"/>
          </a:p>
          <a:p>
            <a:pPr>
              <a:buNone/>
            </a:pPr>
            <a:r>
              <a:rPr lang="en-US" sz="3600" dirty="0" smtClean="0"/>
              <a:t>	   output </a:t>
            </a:r>
            <a:r>
              <a:rPr lang="en-US" sz="3600" dirty="0" err="1" smtClean="0"/>
              <a:t>Pred</a:t>
            </a:r>
            <a:r>
              <a:rPr lang="en-US" sz="3600" dirty="0" smtClean="0"/>
              <a:t>(</a:t>
            </a:r>
            <a:r>
              <a:rPr lang="en-US" sz="3600" dirty="0" err="1" smtClean="0"/>
              <a:t>i,j</a:t>
            </a:r>
            <a:r>
              <a:rPr lang="en-US" sz="3600" dirty="0" smtClean="0"/>
              <a:t>)</a:t>
            </a:r>
          </a:p>
          <a:p>
            <a:pPr>
              <a:buNone/>
            </a:pPr>
            <a:r>
              <a:rPr lang="en-US" sz="3600" dirty="0" smtClean="0"/>
              <a:t>	   t+=Dist(</a:t>
            </a:r>
            <a:r>
              <a:rPr lang="en-US" sz="3600" dirty="0" err="1" smtClean="0"/>
              <a:t>i,j</a:t>
            </a:r>
            <a:r>
              <a:rPr lang="en-US" sz="3600" dirty="0" smtClean="0"/>
              <a:t>)</a:t>
            </a:r>
          </a:p>
          <a:p>
            <a:pPr>
              <a:buNone/>
            </a:pPr>
            <a:r>
              <a:rPr lang="en-US" sz="3600" dirty="0" smtClean="0"/>
              <a:t>         output t</a:t>
            </a:r>
          </a:p>
          <a:p>
            <a:pPr>
              <a:buNone/>
            </a:pPr>
            <a:r>
              <a:rPr lang="en-US" sz="3600" dirty="0" smtClean="0"/>
              <a:t>      }</a:t>
            </a:r>
          </a:p>
          <a:p>
            <a:pPr>
              <a:buNone/>
            </a:pPr>
            <a:r>
              <a:rPr lang="en-US" sz="3600" dirty="0" smtClean="0"/>
              <a:t>	else </a:t>
            </a:r>
          </a:p>
          <a:p>
            <a:pPr>
              <a:buNone/>
            </a:pPr>
            <a:r>
              <a:rPr lang="en-US" sz="3600" dirty="0" smtClean="0"/>
              <a:t>	{ 					// </a:t>
            </a:r>
            <a:r>
              <a:rPr lang="en-US" sz="3600" dirty="0"/>
              <a:t>path goes </a:t>
            </a:r>
            <a:r>
              <a:rPr lang="en-US" sz="3600" dirty="0" smtClean="0"/>
              <a:t>through</a:t>
            </a:r>
            <a:endParaRPr lang="en-US" sz="3600" dirty="0"/>
          </a:p>
          <a:p>
            <a:pPr>
              <a:buNone/>
            </a:pPr>
            <a:r>
              <a:rPr lang="en-US" sz="3600" dirty="0" smtClean="0"/>
              <a:t>		Path(</a:t>
            </a:r>
            <a:r>
              <a:rPr lang="en-US" sz="3600" dirty="0" err="1" smtClean="0"/>
              <a:t>i</a:t>
            </a:r>
            <a:r>
              <a:rPr lang="en-US" sz="3600" dirty="0"/>
              <a:t>, </a:t>
            </a:r>
            <a:r>
              <a:rPr lang="en-US" sz="3600" dirty="0" err="1" smtClean="0"/>
              <a:t>pred</a:t>
            </a:r>
            <a:r>
              <a:rPr lang="en-US" sz="3600" dirty="0" smtClean="0"/>
              <a:t>[</a:t>
            </a:r>
            <a:r>
              <a:rPr lang="en-US" sz="3600" dirty="0" err="1" smtClean="0"/>
              <a:t>I,j</a:t>
            </a:r>
            <a:r>
              <a:rPr lang="en-US" sz="3600" dirty="0" smtClean="0"/>
              <a:t>]); </a:t>
            </a:r>
            <a:r>
              <a:rPr lang="en-US" sz="3600" dirty="0"/>
              <a:t>// print path from </a:t>
            </a:r>
            <a:r>
              <a:rPr lang="en-US" sz="3600" dirty="0" err="1"/>
              <a:t>i</a:t>
            </a:r>
            <a:r>
              <a:rPr lang="en-US" sz="3600" dirty="0"/>
              <a:t> to </a:t>
            </a:r>
            <a:r>
              <a:rPr lang="en-US" sz="3600" dirty="0" err="1"/>
              <a:t>pred</a:t>
            </a:r>
            <a:endParaRPr lang="en-US" sz="3600" dirty="0"/>
          </a:p>
          <a:p>
            <a:pPr>
              <a:buNone/>
            </a:pPr>
            <a:r>
              <a:rPr lang="en-US" sz="3600" dirty="0" smtClean="0"/>
              <a:t>		Path(</a:t>
            </a:r>
            <a:r>
              <a:rPr lang="en-US" sz="3600" dirty="0" err="1" smtClean="0"/>
              <a:t>pred</a:t>
            </a:r>
            <a:r>
              <a:rPr lang="en-US" sz="3600" dirty="0" smtClean="0"/>
              <a:t>[</a:t>
            </a:r>
            <a:r>
              <a:rPr lang="en-US" sz="3600" dirty="0" err="1" smtClean="0"/>
              <a:t>I,j</a:t>
            </a:r>
            <a:r>
              <a:rPr lang="en-US" sz="3600" dirty="0" smtClean="0"/>
              <a:t>], </a:t>
            </a:r>
            <a:r>
              <a:rPr lang="en-US" sz="3600" dirty="0"/>
              <a:t>j); // print path from </a:t>
            </a:r>
            <a:r>
              <a:rPr lang="en-US" sz="3600" dirty="0" err="1"/>
              <a:t>pred</a:t>
            </a:r>
            <a:r>
              <a:rPr lang="en-US" sz="3600" dirty="0"/>
              <a:t> to j</a:t>
            </a:r>
          </a:p>
          <a:p>
            <a:pPr>
              <a:buNone/>
            </a:pPr>
            <a:r>
              <a:rPr lang="en-US" sz="3600" dirty="0" smtClean="0"/>
              <a:t>	}</a:t>
            </a:r>
            <a:endParaRPr lang="en-US" sz="3600" dirty="0"/>
          </a:p>
          <a:p>
            <a:pPr>
              <a:buNone/>
            </a:pPr>
            <a:r>
              <a:rPr lang="en-US" sz="3600" dirty="0" smtClean="0"/>
              <a:t>}</a:t>
            </a:r>
            <a:endParaRPr lang="en-US" sz="3600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– Shortest path from vertex 2 to vertex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2..3 		path(2,3)	</a:t>
            </a:r>
            <a:r>
              <a:rPr lang="en-US" dirty="0" err="1" smtClean="0"/>
              <a:t>pred</a:t>
            </a:r>
            <a:r>
              <a:rPr lang="en-US" dirty="0" smtClean="0"/>
              <a:t>(2,3) =4</a:t>
            </a:r>
          </a:p>
          <a:p>
            <a:pPr>
              <a:buNone/>
            </a:pPr>
            <a:r>
              <a:rPr lang="en-US" dirty="0" smtClean="0"/>
              <a:t>2..4..3	path(2,4)	</a:t>
            </a:r>
            <a:r>
              <a:rPr lang="en-US" dirty="0" err="1" smtClean="0"/>
              <a:t>pred</a:t>
            </a:r>
            <a:r>
              <a:rPr lang="en-US" dirty="0" smtClean="0"/>
              <a:t>(2,4) =5</a:t>
            </a:r>
          </a:p>
          <a:p>
            <a:pPr>
              <a:buNone/>
            </a:pPr>
            <a:r>
              <a:rPr lang="en-US" dirty="0" smtClean="0"/>
              <a:t>2..5..4..3	path(2,5) 	</a:t>
            </a:r>
            <a:r>
              <a:rPr lang="en-US" dirty="0" err="1" smtClean="0"/>
              <a:t>pred</a:t>
            </a:r>
            <a:r>
              <a:rPr lang="en-US" dirty="0" smtClean="0"/>
              <a:t>(2,5) = nil output(2,5)</a:t>
            </a:r>
          </a:p>
          <a:p>
            <a:pPr>
              <a:buNone/>
            </a:pPr>
            <a:r>
              <a:rPr lang="en-US" dirty="0" smtClean="0"/>
              <a:t>25..4..3	path(5,4)	</a:t>
            </a:r>
            <a:r>
              <a:rPr lang="en-US" dirty="0" err="1" smtClean="0"/>
              <a:t>pred</a:t>
            </a:r>
            <a:r>
              <a:rPr lang="en-US" dirty="0" smtClean="0"/>
              <a:t>(5,4) =nil output(5,4)</a:t>
            </a:r>
          </a:p>
          <a:p>
            <a:pPr>
              <a:buNone/>
            </a:pPr>
            <a:r>
              <a:rPr lang="en-US" dirty="0" smtClean="0"/>
              <a:t>254..3	path(4,3)	</a:t>
            </a:r>
            <a:r>
              <a:rPr lang="en-US" dirty="0" err="1" smtClean="0"/>
              <a:t>pred</a:t>
            </a:r>
            <a:r>
              <a:rPr lang="en-US" dirty="0" smtClean="0"/>
              <a:t>(4,3)=nil output(4,3)</a:t>
            </a:r>
          </a:p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So Path is 2</a:t>
            </a:r>
            <a:r>
              <a:rPr lang="en-US" dirty="0" smtClean="0">
                <a:solidFill>
                  <a:srgbClr val="0033CC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33CC"/>
                </a:solidFill>
              </a:rPr>
              <a:t>5</a:t>
            </a:r>
            <a:r>
              <a:rPr lang="en-US" dirty="0" smtClean="0">
                <a:solidFill>
                  <a:srgbClr val="0033CC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r>
              <a:rPr lang="en-US" dirty="0" smtClean="0">
                <a:solidFill>
                  <a:srgbClr val="0033CC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33CC"/>
                </a:solidFill>
              </a:rPr>
              <a:t>3</a:t>
            </a:r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362200" y="2362200"/>
            <a:ext cx="457200" cy="457200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886200" y="1752600"/>
            <a:ext cx="457200" cy="457200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029200" y="2438400"/>
            <a:ext cx="457200" cy="457200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733800" y="3276600"/>
            <a:ext cx="457200" cy="457200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6" idx="7"/>
            <a:endCxn id="37" idx="2"/>
          </p:cNvCxnSpPr>
          <p:nvPr/>
        </p:nvCxnSpPr>
        <p:spPr>
          <a:xfrm rot="5400000" flipH="1" flipV="1">
            <a:off x="3095345" y="1638301"/>
            <a:ext cx="447955" cy="11337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6"/>
            <a:endCxn id="38" idx="1"/>
          </p:cNvCxnSpPr>
          <p:nvPr/>
        </p:nvCxnSpPr>
        <p:spPr>
          <a:xfrm>
            <a:off x="4343400" y="1981200"/>
            <a:ext cx="752755" cy="5241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7"/>
            <a:endCxn id="38" idx="3"/>
          </p:cNvCxnSpPr>
          <p:nvPr/>
        </p:nvCxnSpPr>
        <p:spPr>
          <a:xfrm rot="5400000" flipH="1" flipV="1">
            <a:off x="4352645" y="2600045"/>
            <a:ext cx="514910" cy="9721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5"/>
            <a:endCxn id="39" idx="1"/>
          </p:cNvCxnSpPr>
          <p:nvPr/>
        </p:nvCxnSpPr>
        <p:spPr>
          <a:xfrm rot="16200000" flipH="1">
            <a:off x="2981045" y="2523845"/>
            <a:ext cx="591110" cy="104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0"/>
            <a:endCxn id="37" idx="4"/>
          </p:cNvCxnSpPr>
          <p:nvPr/>
        </p:nvCxnSpPr>
        <p:spPr>
          <a:xfrm rot="5400000" flipH="1" flipV="1">
            <a:off x="3505200" y="2667000"/>
            <a:ext cx="10668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8" idx="0"/>
            <a:endCxn id="37" idx="0"/>
          </p:cNvCxnSpPr>
          <p:nvPr/>
        </p:nvCxnSpPr>
        <p:spPr>
          <a:xfrm rot="16200000" flipV="1">
            <a:off x="4343400" y="1524000"/>
            <a:ext cx="685800" cy="1143000"/>
          </a:xfrm>
          <a:prstGeom prst="curvedConnector3">
            <a:avLst>
              <a:gd name="adj1" fmla="val 13333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37" idx="7"/>
            <a:endCxn id="39" idx="7"/>
          </p:cNvCxnSpPr>
          <p:nvPr/>
        </p:nvCxnSpPr>
        <p:spPr>
          <a:xfrm rot="16200000" flipH="1" flipV="1">
            <a:off x="3438245" y="2505355"/>
            <a:ext cx="1524000" cy="152400"/>
          </a:xfrm>
          <a:prstGeom prst="curvedConnector5">
            <a:avLst>
              <a:gd name="adj1" fmla="val 26928"/>
              <a:gd name="adj2" fmla="val -87995"/>
              <a:gd name="adj3" fmla="val 65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48000" y="1905000"/>
            <a:ext cx="381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3048000" y="3048000"/>
            <a:ext cx="381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>
            <a:off x="3733800" y="2450068"/>
            <a:ext cx="381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4419600" y="2373868"/>
            <a:ext cx="381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5029200" y="1447800"/>
            <a:ext cx="381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91" name="TextBox 90"/>
          <p:cNvSpPr txBox="1"/>
          <p:nvPr/>
        </p:nvSpPr>
        <p:spPr>
          <a:xfrm>
            <a:off x="4572000" y="2971800"/>
            <a:ext cx="381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1840468"/>
            <a:ext cx="381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Solution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Shortest path for 1 to 2</a:t>
            </a:r>
          </a:p>
          <a:p>
            <a:pPr lvl="1"/>
            <a:r>
              <a:rPr lang="en-IN" sz="2400" dirty="0" smtClean="0"/>
              <a:t>Path(1,2) = null, so it outputs 1,2 this is the path, distance from dist matrix is 4</a:t>
            </a:r>
          </a:p>
          <a:p>
            <a:pPr lvl="1"/>
            <a:r>
              <a:rPr lang="en-IN" sz="2400" dirty="0" smtClean="0"/>
              <a:t>So path(1,2) will give 1,2 and 4 </a:t>
            </a:r>
            <a:endParaRPr lang="en-IN" sz="2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57400" y="1524000"/>
          <a:ext cx="19812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∞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∞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∞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199" y="1002268"/>
            <a:ext cx="22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Dist. matrix - Final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0" y="1524000"/>
          <a:ext cx="19812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FF00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FF00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FF006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99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Pre. Matrix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Solution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IN" sz="2800" dirty="0" smtClean="0"/>
              <a:t>Shortest path for 1 to 3</a:t>
            </a:r>
          </a:p>
          <a:p>
            <a:pPr lvl="1"/>
            <a:r>
              <a:rPr lang="en-IN" sz="2400" dirty="0" smtClean="0"/>
              <a:t>Path(1,3) != null, 1..4..3</a:t>
            </a:r>
          </a:p>
          <a:p>
            <a:pPr lvl="1"/>
            <a:r>
              <a:rPr lang="en-IN" sz="2400" dirty="0" smtClean="0"/>
              <a:t>Calls path(1,4) = null, outputs 14..3</a:t>
            </a:r>
          </a:p>
          <a:p>
            <a:pPr lvl="1"/>
            <a:r>
              <a:rPr lang="en-IN" sz="2400" dirty="0" smtClean="0"/>
              <a:t>Calls path (4,3) = null, outputs 143</a:t>
            </a:r>
          </a:p>
          <a:p>
            <a:r>
              <a:rPr lang="en-IN" sz="2800" dirty="0" smtClean="0"/>
              <a:t>Shortest path for 14</a:t>
            </a:r>
          </a:p>
          <a:p>
            <a:pPr lvl="1"/>
            <a:r>
              <a:rPr lang="en-IN" sz="2400" dirty="0" smtClean="0"/>
              <a:t>Path(1,4) = null, so it outputs 1,4 this is the path, distance from dist matrix is 4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find shortest path between any pair of vertices in a given Graph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about </a:t>
            </a:r>
            <a:r>
              <a:rPr lang="en-US" dirty="0" smtClean="0">
                <a:solidFill>
                  <a:schemeClr val="tx1"/>
                </a:solidFill>
              </a:rPr>
              <a:t>All Pairs Shortest Path Algorithm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</a:t>
            </a:r>
            <a:r>
              <a:rPr lang="en-US" dirty="0" smtClean="0"/>
              <a:t>to find the shortest path between any pair of vertices in a Graph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154366" cy="4906963"/>
          </a:xfrm>
        </p:spPr>
        <p:txBody>
          <a:bodyPr/>
          <a:lstStyle/>
          <a:p>
            <a:pPr lvl="1" algn="just">
              <a:buFont typeface="Arial" pitchFamily="34" charset="0"/>
              <a:buChar char="•"/>
            </a:pPr>
            <a:r>
              <a:rPr lang="en-IN" dirty="0" smtClean="0"/>
              <a:t>To find shortest path between any pair of vertices in a given Graph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All Pairs Shortest Path Algorithm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All-Pairs Shortest Path Problem </a:t>
            </a:r>
            <a:r>
              <a:rPr lang="en-US" dirty="0" smtClean="0"/>
              <a:t>asks to find the length of the shortest path between any pair of vertices in G.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 is an </a:t>
            </a:r>
            <a:r>
              <a:rPr lang="en-US" dirty="0" smtClean="0">
                <a:solidFill>
                  <a:srgbClr val="FF0000"/>
                </a:solidFill>
              </a:rPr>
              <a:t>All-Pairs Shortest Path Problem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Floyd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Warshall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838200"/>
            <a:ext cx="8229600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Floyd_Warshall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(Graph G)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pt-BR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for each vertex V</a:t>
            </a:r>
          </a:p>
          <a:p>
            <a:r>
              <a:rPr lang="pt-BR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d[i][j]=0</a:t>
            </a:r>
          </a:p>
          <a:p>
            <a:r>
              <a:rPr lang="pt-BR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for each edge (u,v)</a:t>
            </a:r>
          </a:p>
          <a:p>
            <a:r>
              <a:rPr lang="pt-BR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d[i][j]=weight(u,v)</a:t>
            </a:r>
            <a:endParaRPr lang="pt-BR" sz="2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for </a:t>
            </a:r>
            <a:r>
              <a:rPr lang="en-US" sz="24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= 1 to n do 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				// 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</a:p>
          <a:p>
            <a:r>
              <a:rPr lang="pt-BR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for </a:t>
            </a:r>
            <a:r>
              <a:rPr lang="pt-BR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j = 1 to n do </a:t>
            </a:r>
            <a:endParaRPr lang="pt-BR" sz="24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pred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 for </a:t>
            </a:r>
            <a:r>
              <a:rPr lang="en-US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k = 1 to n do </a:t>
            </a:r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			// </a:t>
            </a:r>
            <a:r>
              <a:rPr lang="en-US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use intermediates {1..k}</a:t>
            </a:r>
          </a:p>
          <a:p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 for </a:t>
            </a:r>
            <a:r>
              <a:rPr lang="en-US" sz="24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= 1 to n </a:t>
            </a:r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do			// </a:t>
            </a:r>
            <a:r>
              <a:rPr lang="en-US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...from </a:t>
            </a:r>
            <a:r>
              <a:rPr lang="en-US" sz="24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l-PL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pl-PL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j = 1 to n do </a:t>
            </a:r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pl-PL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pl-PL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...to j</a:t>
            </a:r>
          </a:p>
          <a:p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  if (d[</a:t>
            </a:r>
            <a:r>
              <a:rPr lang="en-US" sz="24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] &gt; (</a:t>
            </a:r>
            <a:r>
              <a:rPr lang="en-US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d[</a:t>
            </a:r>
            <a:r>
              <a:rPr lang="en-US" sz="24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i,k</a:t>
            </a:r>
            <a:r>
              <a:rPr lang="en-US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] + d[</a:t>
            </a:r>
            <a:r>
              <a:rPr lang="en-US" sz="24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k,j</a:t>
            </a:r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])) </a:t>
            </a:r>
            <a:r>
              <a:rPr lang="en-US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    d[</a:t>
            </a:r>
            <a:r>
              <a:rPr lang="en-US" sz="24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] = d[</a:t>
            </a:r>
            <a:r>
              <a:rPr lang="en-US" sz="24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i,k</a:t>
            </a:r>
            <a:r>
              <a:rPr lang="en-US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] + d[</a:t>
            </a:r>
            <a:r>
              <a:rPr lang="en-US" sz="24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k,j</a:t>
            </a:r>
            <a:r>
              <a:rPr lang="en-US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		// </a:t>
            </a:r>
            <a:r>
              <a:rPr lang="en-US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new shorter path length</a:t>
            </a:r>
          </a:p>
          <a:p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pred</a:t>
            </a:r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] = k </a:t>
            </a:r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	}</a:t>
            </a:r>
            <a:endParaRPr lang="en-US" sz="2400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}		</a:t>
            </a:r>
            <a:endParaRPr lang="en-US" sz="2400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grpSp>
        <p:nvGrpSpPr>
          <p:cNvPr id="2" name="Group 44"/>
          <p:cNvGrpSpPr/>
          <p:nvPr/>
        </p:nvGrpSpPr>
        <p:grpSpPr>
          <a:xfrm>
            <a:off x="2133600" y="2819400"/>
            <a:ext cx="4038600" cy="2514600"/>
            <a:chOff x="1828800" y="2590800"/>
            <a:chExt cx="4038600" cy="2133600"/>
          </a:xfrm>
        </p:grpSpPr>
        <p:sp>
          <p:nvSpPr>
            <p:cNvPr id="5" name="Oval 4"/>
            <p:cNvSpPr/>
            <p:nvPr/>
          </p:nvSpPr>
          <p:spPr>
            <a:xfrm>
              <a:off x="1828800" y="3429000"/>
              <a:ext cx="685800" cy="6096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81400" y="2590800"/>
              <a:ext cx="685800" cy="6096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181600" y="3429000"/>
              <a:ext cx="685800" cy="6096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0"/>
              <a:endCxn id="6" idx="2"/>
            </p:cNvCxnSpPr>
            <p:nvPr/>
          </p:nvCxnSpPr>
          <p:spPr>
            <a:xfrm flipV="1">
              <a:off x="2171700" y="2895600"/>
              <a:ext cx="140970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</p:cNvCxnSpPr>
            <p:nvPr/>
          </p:nvCxnSpPr>
          <p:spPr>
            <a:xfrm flipH="1">
              <a:off x="2514600" y="3111126"/>
              <a:ext cx="1167233" cy="4702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6"/>
              <a:endCxn id="7" idx="2"/>
            </p:cNvCxnSpPr>
            <p:nvPr/>
          </p:nvCxnSpPr>
          <p:spPr>
            <a:xfrm>
              <a:off x="2514600" y="3733800"/>
              <a:ext cx="2667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7" idx="4"/>
              <a:endCxn id="5" idx="5"/>
            </p:cNvCxnSpPr>
            <p:nvPr/>
          </p:nvCxnSpPr>
          <p:spPr>
            <a:xfrm rot="5400000" flipH="1">
              <a:off x="3924697" y="2438797"/>
              <a:ext cx="89274" cy="3110333"/>
            </a:xfrm>
            <a:prstGeom prst="curvedConnector3">
              <a:avLst>
                <a:gd name="adj1" fmla="val -256066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6" idx="6"/>
              <a:endCxn id="7" idx="1"/>
            </p:cNvCxnSpPr>
            <p:nvPr/>
          </p:nvCxnSpPr>
          <p:spPr>
            <a:xfrm>
              <a:off x="4267200" y="2895600"/>
              <a:ext cx="1014833" cy="6226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590800" y="2743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24400" y="2819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4200" y="3276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3800" y="4355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67200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09600" y="1383268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– Distance Matrix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Predecessor Matrix with the intermediate information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8200" y="2743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Sample Graph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Distance &amp; Predecessor Matrix </a:t>
            </a:r>
            <a:r>
              <a:rPr lang="en-US" sz="3200" dirty="0" err="1" smtClean="0"/>
              <a:t>Updations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752600"/>
          <a:ext cx="1981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∞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230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(0)</a:t>
            </a:r>
            <a:r>
              <a:rPr lang="en-US" dirty="0" smtClean="0"/>
              <a:t> - Initial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724400" y="1752600"/>
          <a:ext cx="1981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63655" y="1112520"/>
            <a:ext cx="248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r>
              <a:rPr lang="en-US" baseline="30000" dirty="0" smtClean="0"/>
              <a:t>(1)</a:t>
            </a:r>
            <a:r>
              <a:rPr lang="en-US" dirty="0" smtClean="0"/>
              <a:t> – Intermediate Vertex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3581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403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4050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143000" y="3830598"/>
            <a:ext cx="152400" cy="2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7800" y="3842266"/>
            <a:ext cx="76200" cy="27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6000" y="3581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403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1200" y="4050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209800" y="3830598"/>
            <a:ext cx="152400" cy="2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14600" y="3842266"/>
            <a:ext cx="76200" cy="27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6600" y="3581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403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71800" y="4050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200400" y="3830598"/>
            <a:ext cx="152400" cy="2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05200" y="3842266"/>
            <a:ext cx="76200" cy="27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192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5029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4400" y="5040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143000" y="4821198"/>
            <a:ext cx="152400" cy="2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47800" y="4832866"/>
            <a:ext cx="76200" cy="27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622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590800" y="5029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57400" y="5040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286000" y="4821198"/>
            <a:ext cx="152400" cy="2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90800" y="4832866"/>
            <a:ext cx="76200" cy="27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766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05200" y="5029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971800" y="5040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3200400" y="4821198"/>
            <a:ext cx="152400" cy="2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05200" y="4832866"/>
            <a:ext cx="76200" cy="27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9200" y="563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447800" y="609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4400" y="6107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143000" y="5887998"/>
            <a:ext cx="152400" cy="2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7800" y="5899666"/>
            <a:ext cx="76200" cy="27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62200" y="563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609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57400" y="6107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2286000" y="5887998"/>
            <a:ext cx="152400" cy="2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90800" y="5899666"/>
            <a:ext cx="76200" cy="27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6600" y="563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505200" y="609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71800" y="6107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200400" y="5887998"/>
            <a:ext cx="152400" cy="2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505200" y="5899666"/>
            <a:ext cx="76200" cy="27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86200" y="35814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Considering Intermediate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Vertex 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21530" y="4231081"/>
            <a:ext cx="43057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D(3,2) &gt; D(3,1)+D(1,2)</a:t>
            </a:r>
          </a:p>
          <a:p>
            <a:pPr fontAlgn="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∞ &gt; 10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64" name="Content Placeholder 3"/>
          <p:cNvGraphicFramePr>
            <a:graphicFrameLocks/>
          </p:cNvGraphicFramePr>
          <p:nvPr/>
        </p:nvGraphicFramePr>
        <p:xfrm>
          <a:off x="2362200" y="1752600"/>
          <a:ext cx="1981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Content Placeholder 3"/>
          <p:cNvGraphicFramePr>
            <a:graphicFrameLocks/>
          </p:cNvGraphicFramePr>
          <p:nvPr/>
        </p:nvGraphicFramePr>
        <p:xfrm>
          <a:off x="7010400" y="1752600"/>
          <a:ext cx="1981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514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Pre. Matrix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2390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Pre. Matrix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3933</TotalTime>
  <Words>566</Words>
  <Application>Microsoft Office PowerPoint</Application>
  <PresentationFormat>On-screen Show (4:3)</PresentationFormat>
  <Paragraphs>256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SASEPresentation</vt:lpstr>
      <vt:lpstr>DATA STRUCTURES</vt:lpstr>
      <vt:lpstr>Session Objectives</vt:lpstr>
      <vt:lpstr>Session Outcomes</vt:lpstr>
      <vt:lpstr>Agenda</vt:lpstr>
      <vt:lpstr>All Pairs Shortest Path Algorithm</vt:lpstr>
      <vt:lpstr>Floyd Warshall Algorithm</vt:lpstr>
      <vt:lpstr>Floyd Warshall Algorithm</vt:lpstr>
      <vt:lpstr>Floyd Warshall Algorithm</vt:lpstr>
      <vt:lpstr>Distance &amp; Predecessor Matrix Updations</vt:lpstr>
      <vt:lpstr>Slide 10</vt:lpstr>
      <vt:lpstr>How to find shortest path between any pair of vertices?</vt:lpstr>
      <vt:lpstr>Example – Shortest path from vertex 2 to vertex 3</vt:lpstr>
      <vt:lpstr>Excercise</vt:lpstr>
      <vt:lpstr>Solution </vt:lpstr>
      <vt:lpstr>Solution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Prabavathy</cp:lastModifiedBy>
  <cp:revision>447</cp:revision>
  <dcterms:created xsi:type="dcterms:W3CDTF">2016-10-25T05:26:29Z</dcterms:created>
  <dcterms:modified xsi:type="dcterms:W3CDTF">2020-10-24T04:19:59Z</dcterms:modified>
</cp:coreProperties>
</file>