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0"/>
  </p:notesMasterIdLst>
  <p:handoutMasterIdLst>
    <p:handoutMasterId r:id="rId21"/>
  </p:handoutMasterIdLst>
  <p:sldIdLst>
    <p:sldId id="260" r:id="rId2"/>
    <p:sldId id="349" r:id="rId3"/>
    <p:sldId id="350" r:id="rId4"/>
    <p:sldId id="351" r:id="rId5"/>
    <p:sldId id="352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3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10/24/2020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24-10-2020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71563" y="653143"/>
            <a:ext cx="4286250" cy="326571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ChangeArrowheads="1"/>
          </p:cNvSpPr>
          <p:nvPr>
            <p:ph type="body" idx="1"/>
          </p:nvPr>
        </p:nvSpPr>
        <p:spPr>
          <a:xfrm>
            <a:off x="642938" y="4136572"/>
            <a:ext cx="5143500" cy="391885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60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2"/>
          <p:cNvSpPr>
            <a:spLocks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4588" y="693738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>
            <a:spLocks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71563" y="653143"/>
            <a:ext cx="4286250" cy="326571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3" name="Rectangle 2"/>
          <p:cNvSpPr>
            <a:spLocks noChangeArrowheads="1"/>
          </p:cNvSpPr>
          <p:nvPr>
            <p:ph type="body" idx="1"/>
          </p:nvPr>
        </p:nvSpPr>
        <p:spPr>
          <a:xfrm>
            <a:off x="642938" y="4136572"/>
            <a:ext cx="5143500" cy="391885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489" y="0"/>
            <a:ext cx="1488" cy="15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7" name="Rectangle 2"/>
          <p:cNvSpPr>
            <a:spLocks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489" y="0"/>
            <a:ext cx="1488" cy="15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Rectangle 2"/>
          <p:cNvSpPr>
            <a:spLocks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3175"/>
            <a:ext cx="2130425" cy="3667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3175"/>
            <a:ext cx="2130425" cy="3667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57130-1ED1-4465-9721-B323F5D26D7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37000"/>
            <a:ext cx="4037012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3175"/>
            <a:ext cx="2130425" cy="3667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3175"/>
            <a:ext cx="2130425" cy="3667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C4DB7-D4F9-4648-A154-5AE0FB4E9EE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3175"/>
            <a:ext cx="2130425" cy="3667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3175"/>
            <a:ext cx="2130425" cy="3667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569C2-E0A0-43A3-AF77-A5FD4393432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8013" cy="1311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8013" cy="4524375"/>
          </a:xfrm>
        </p:spPr>
        <p:txBody>
          <a:bodyPr/>
          <a:lstStyle/>
          <a:p>
            <a:pPr lvl="0"/>
            <a:endParaRPr lang="en-IN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Topological Ordering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3225"/>
            <a:ext cx="8229600" cy="8763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/>
              <a:t>Input – Directed Acyclic Graph - G1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78063" y="1828800"/>
            <a:ext cx="4237037" cy="3197225"/>
            <a:chOff x="1435" y="1152"/>
            <a:chExt cx="2669" cy="2014"/>
          </a:xfrm>
        </p:grpSpPr>
        <p:sp>
          <p:nvSpPr>
            <p:cNvPr id="8196" name="Oval 3"/>
            <p:cNvSpPr>
              <a:spLocks noChangeArrowheads="1"/>
            </p:cNvSpPr>
            <p:nvPr/>
          </p:nvSpPr>
          <p:spPr bwMode="auto">
            <a:xfrm>
              <a:off x="3135" y="1152"/>
              <a:ext cx="401" cy="391"/>
            </a:xfrm>
            <a:prstGeom prst="ellipse">
              <a:avLst/>
            </a:prstGeom>
            <a:solidFill>
              <a:srgbClr val="729FCF"/>
            </a:solidFill>
            <a:ln w="9360">
              <a:solidFill>
                <a:srgbClr val="3465A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V2</a:t>
              </a:r>
            </a:p>
          </p:txBody>
        </p:sp>
        <p:sp>
          <p:nvSpPr>
            <p:cNvPr id="8197" name="Oval 4"/>
            <p:cNvSpPr>
              <a:spLocks noChangeArrowheads="1"/>
            </p:cNvSpPr>
            <p:nvPr/>
          </p:nvSpPr>
          <p:spPr bwMode="auto">
            <a:xfrm>
              <a:off x="1956" y="1152"/>
              <a:ext cx="401" cy="391"/>
            </a:xfrm>
            <a:prstGeom prst="ellipse">
              <a:avLst/>
            </a:prstGeom>
            <a:solidFill>
              <a:srgbClr val="729FCF"/>
            </a:solidFill>
            <a:ln w="9360">
              <a:solidFill>
                <a:srgbClr val="3465A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8198" name="Oval 5"/>
            <p:cNvSpPr>
              <a:spLocks noChangeArrowheads="1"/>
            </p:cNvSpPr>
            <p:nvPr/>
          </p:nvSpPr>
          <p:spPr bwMode="auto">
            <a:xfrm>
              <a:off x="1435" y="2028"/>
              <a:ext cx="401" cy="391"/>
            </a:xfrm>
            <a:prstGeom prst="ellipse">
              <a:avLst/>
            </a:prstGeom>
            <a:solidFill>
              <a:srgbClr val="729FCF"/>
            </a:solidFill>
            <a:ln w="9360">
              <a:solidFill>
                <a:srgbClr val="3465A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V3</a:t>
              </a:r>
            </a:p>
          </p:txBody>
        </p:sp>
        <p:sp>
          <p:nvSpPr>
            <p:cNvPr id="8199" name="Oval 6"/>
            <p:cNvSpPr>
              <a:spLocks noChangeArrowheads="1"/>
            </p:cNvSpPr>
            <p:nvPr/>
          </p:nvSpPr>
          <p:spPr bwMode="auto">
            <a:xfrm>
              <a:off x="2523" y="2002"/>
              <a:ext cx="401" cy="391"/>
            </a:xfrm>
            <a:prstGeom prst="ellipse">
              <a:avLst/>
            </a:prstGeom>
            <a:solidFill>
              <a:srgbClr val="729FCF"/>
            </a:solidFill>
            <a:ln w="9360">
              <a:solidFill>
                <a:srgbClr val="3465A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V4</a:t>
              </a:r>
            </a:p>
          </p:txBody>
        </p:sp>
        <p:sp>
          <p:nvSpPr>
            <p:cNvPr id="8200" name="Oval 7"/>
            <p:cNvSpPr>
              <a:spLocks noChangeArrowheads="1"/>
            </p:cNvSpPr>
            <p:nvPr/>
          </p:nvSpPr>
          <p:spPr bwMode="auto">
            <a:xfrm>
              <a:off x="3703" y="2002"/>
              <a:ext cx="401" cy="391"/>
            </a:xfrm>
            <a:prstGeom prst="ellipse">
              <a:avLst/>
            </a:prstGeom>
            <a:solidFill>
              <a:srgbClr val="729FCF"/>
            </a:solidFill>
            <a:ln w="9360">
              <a:solidFill>
                <a:srgbClr val="3465A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V5</a:t>
              </a:r>
            </a:p>
          </p:txBody>
        </p:sp>
        <p:sp>
          <p:nvSpPr>
            <p:cNvPr id="8201" name="Oval 8"/>
            <p:cNvSpPr>
              <a:spLocks noChangeArrowheads="1"/>
            </p:cNvSpPr>
            <p:nvPr/>
          </p:nvSpPr>
          <p:spPr bwMode="auto">
            <a:xfrm>
              <a:off x="3135" y="2775"/>
              <a:ext cx="401" cy="391"/>
            </a:xfrm>
            <a:prstGeom prst="ellipse">
              <a:avLst/>
            </a:prstGeom>
            <a:solidFill>
              <a:srgbClr val="729FCF"/>
            </a:solidFill>
            <a:ln w="9360">
              <a:solidFill>
                <a:srgbClr val="3465A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V7</a:t>
              </a:r>
            </a:p>
          </p:txBody>
        </p:sp>
        <p:sp>
          <p:nvSpPr>
            <p:cNvPr id="8202" name="Oval 9"/>
            <p:cNvSpPr>
              <a:spLocks noChangeArrowheads="1"/>
            </p:cNvSpPr>
            <p:nvPr/>
          </p:nvSpPr>
          <p:spPr bwMode="auto">
            <a:xfrm>
              <a:off x="1956" y="2775"/>
              <a:ext cx="401" cy="391"/>
            </a:xfrm>
            <a:prstGeom prst="ellipse">
              <a:avLst/>
            </a:prstGeom>
            <a:solidFill>
              <a:srgbClr val="729FCF"/>
            </a:solidFill>
            <a:ln w="9360">
              <a:solidFill>
                <a:srgbClr val="3465AF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V6</a:t>
              </a:r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>
              <a:off x="2359" y="1348"/>
              <a:ext cx="774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2246" y="1505"/>
              <a:ext cx="403" cy="5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 flipH="1">
              <a:off x="1668" y="1479"/>
              <a:ext cx="348" cy="54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 flipH="1">
              <a:off x="1836" y="2199"/>
              <a:ext cx="687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 flipH="1">
              <a:off x="2878" y="1545"/>
              <a:ext cx="463" cy="5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3494" y="1479"/>
              <a:ext cx="434" cy="52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16"/>
            <p:cNvSpPr>
              <a:spLocks noChangeShapeType="1"/>
            </p:cNvSpPr>
            <p:nvPr/>
          </p:nvSpPr>
          <p:spPr bwMode="auto">
            <a:xfrm flipH="1">
              <a:off x="2925" y="2199"/>
              <a:ext cx="77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 flipH="1">
              <a:off x="2357" y="2985"/>
              <a:ext cx="77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>
              <a:off x="2846" y="2356"/>
              <a:ext cx="516" cy="44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 flipH="1">
              <a:off x="2256" y="2356"/>
              <a:ext cx="348" cy="44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1613" y="2421"/>
              <a:ext cx="401" cy="43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H="1">
              <a:off x="3454" y="2395"/>
              <a:ext cx="405" cy="45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393825" y="-131763"/>
            <a:ext cx="8229600" cy="581026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smtClean="0"/>
              <a:t>Indegree Table for G1</a:t>
            </a: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44450" y="14288"/>
          <a:ext cx="2513013" cy="3020456"/>
        </p:xfrm>
        <a:graphic>
          <a:graphicData uri="http://schemas.openxmlformats.org/drawingml/2006/table">
            <a:tbl>
              <a:tblPr/>
              <a:tblGrid>
                <a:gridCol w="906463"/>
                <a:gridCol w="16065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Vertex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Adj. Vertices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V1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V2,V3,V4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V2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V4,V5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V3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V6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V4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V3,V6,V7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V5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V4,V7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V6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-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V7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V6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35" name="Group 19"/>
          <p:cNvGraphicFramePr>
            <a:graphicFrameLocks noGrp="1"/>
          </p:cNvGraphicFramePr>
          <p:nvPr/>
        </p:nvGraphicFramePr>
        <p:xfrm>
          <a:off x="944563" y="3108325"/>
          <a:ext cx="7467600" cy="3208318"/>
        </p:xfrm>
        <a:graphic>
          <a:graphicData uri="http://schemas.openxmlformats.org/drawingml/2006/table">
            <a:tbl>
              <a:tblPr/>
              <a:tblGrid>
                <a:gridCol w="860425"/>
                <a:gridCol w="944562"/>
                <a:gridCol w="942975"/>
                <a:gridCol w="942975"/>
                <a:gridCol w="946150"/>
                <a:gridCol w="942975"/>
                <a:gridCol w="942975"/>
                <a:gridCol w="944563"/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Vertex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Init.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V1-Adj.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DejaVu Sans" charset="0"/>
                        </a:rPr>
                        <a:t>V2-Adj.</a:t>
                      </a:r>
                    </a:p>
                  </a:txBody>
                  <a:tcPr marL="90000" marR="90000" marT="630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V5-Adj.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V4-Adj.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V3-Adj.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V7-Adj.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V1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V2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V3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V4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V5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V6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V7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9212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DejaVu Sans" charset="0"/>
                      </a:endParaRPr>
                    </a:p>
                  </a:txBody>
                  <a:tcPr marL="90000" marR="90000" marT="6498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301" name="Line 84"/>
          <p:cNvSpPr>
            <a:spLocks noChangeShapeType="1"/>
          </p:cNvSpPr>
          <p:nvPr/>
        </p:nvSpPr>
        <p:spPr bwMode="auto">
          <a:xfrm>
            <a:off x="3382963" y="1058863"/>
            <a:ext cx="4754562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02" name="Line 85"/>
          <p:cNvSpPr>
            <a:spLocks noChangeShapeType="1"/>
          </p:cNvSpPr>
          <p:nvPr/>
        </p:nvSpPr>
        <p:spPr bwMode="auto">
          <a:xfrm>
            <a:off x="3382963" y="1527175"/>
            <a:ext cx="47545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03" name="Text Box 86"/>
          <p:cNvSpPr txBox="1">
            <a:spLocks noChangeArrowheads="1"/>
          </p:cNvSpPr>
          <p:nvPr/>
        </p:nvSpPr>
        <p:spPr bwMode="auto">
          <a:xfrm>
            <a:off x="5303838" y="549275"/>
            <a:ext cx="14636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Queue Q</a:t>
            </a:r>
          </a:p>
        </p:txBody>
      </p:sp>
      <p:sp>
        <p:nvSpPr>
          <p:cNvPr id="9304" name="Text Box 87"/>
          <p:cNvSpPr txBox="1">
            <a:spLocks noChangeArrowheads="1"/>
          </p:cNvSpPr>
          <p:nvPr/>
        </p:nvSpPr>
        <p:spPr bwMode="auto">
          <a:xfrm>
            <a:off x="4486275" y="2468563"/>
            <a:ext cx="19208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Indegree Table</a:t>
            </a:r>
          </a:p>
        </p:txBody>
      </p:sp>
      <p:sp>
        <p:nvSpPr>
          <p:cNvPr id="9305" name="Line 88"/>
          <p:cNvSpPr>
            <a:spLocks noChangeShapeType="1"/>
          </p:cNvSpPr>
          <p:nvPr/>
        </p:nvSpPr>
        <p:spPr bwMode="auto">
          <a:xfrm>
            <a:off x="3382963" y="1058863"/>
            <a:ext cx="1587" cy="468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06" name="Line 89"/>
          <p:cNvSpPr>
            <a:spLocks noChangeShapeType="1"/>
          </p:cNvSpPr>
          <p:nvPr/>
        </p:nvSpPr>
        <p:spPr bwMode="auto">
          <a:xfrm>
            <a:off x="3887788" y="1058863"/>
            <a:ext cx="1587" cy="468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07" name="Text Box 90"/>
          <p:cNvSpPr txBox="1">
            <a:spLocks noChangeArrowheads="1"/>
          </p:cNvSpPr>
          <p:nvPr/>
        </p:nvSpPr>
        <p:spPr bwMode="auto">
          <a:xfrm>
            <a:off x="3406775" y="1147763"/>
            <a:ext cx="5492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V1</a:t>
            </a:r>
          </a:p>
        </p:txBody>
      </p:sp>
      <p:sp>
        <p:nvSpPr>
          <p:cNvPr id="9308" name="Line 91"/>
          <p:cNvSpPr>
            <a:spLocks noChangeShapeType="1"/>
          </p:cNvSpPr>
          <p:nvPr/>
        </p:nvSpPr>
        <p:spPr bwMode="auto">
          <a:xfrm>
            <a:off x="4427538" y="1058863"/>
            <a:ext cx="1587" cy="468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09" name="Text Box 92"/>
          <p:cNvSpPr txBox="1">
            <a:spLocks noChangeArrowheads="1"/>
          </p:cNvSpPr>
          <p:nvPr/>
        </p:nvSpPr>
        <p:spPr bwMode="auto">
          <a:xfrm>
            <a:off x="6430963" y="1147763"/>
            <a:ext cx="5492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V6</a:t>
            </a:r>
          </a:p>
        </p:txBody>
      </p:sp>
      <p:sp>
        <p:nvSpPr>
          <p:cNvPr id="9310" name="Line 93"/>
          <p:cNvSpPr>
            <a:spLocks noChangeShapeType="1"/>
          </p:cNvSpPr>
          <p:nvPr/>
        </p:nvSpPr>
        <p:spPr bwMode="auto">
          <a:xfrm>
            <a:off x="4930775" y="1058863"/>
            <a:ext cx="1588" cy="468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1" name="Text Box 94"/>
          <p:cNvSpPr txBox="1">
            <a:spLocks noChangeArrowheads="1"/>
          </p:cNvSpPr>
          <p:nvPr/>
        </p:nvSpPr>
        <p:spPr bwMode="auto">
          <a:xfrm>
            <a:off x="3911600" y="1147763"/>
            <a:ext cx="5492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V2</a:t>
            </a:r>
          </a:p>
        </p:txBody>
      </p:sp>
      <p:sp>
        <p:nvSpPr>
          <p:cNvPr id="9312" name="Line 95"/>
          <p:cNvSpPr>
            <a:spLocks noChangeShapeType="1"/>
          </p:cNvSpPr>
          <p:nvPr/>
        </p:nvSpPr>
        <p:spPr bwMode="auto">
          <a:xfrm flipH="1">
            <a:off x="3563938" y="1147763"/>
            <a:ext cx="188912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3" name="Text Box 96"/>
          <p:cNvSpPr txBox="1">
            <a:spLocks noChangeArrowheads="1"/>
          </p:cNvSpPr>
          <p:nvPr/>
        </p:nvSpPr>
        <p:spPr bwMode="auto">
          <a:xfrm>
            <a:off x="4414838" y="1147763"/>
            <a:ext cx="5492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V5</a:t>
            </a:r>
          </a:p>
        </p:txBody>
      </p:sp>
      <p:sp>
        <p:nvSpPr>
          <p:cNvPr id="9314" name="Line 97"/>
          <p:cNvSpPr>
            <a:spLocks noChangeShapeType="1"/>
          </p:cNvSpPr>
          <p:nvPr/>
        </p:nvSpPr>
        <p:spPr bwMode="auto">
          <a:xfrm flipH="1">
            <a:off x="4067175" y="1147763"/>
            <a:ext cx="188913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5" name="Line 98"/>
          <p:cNvSpPr>
            <a:spLocks noChangeShapeType="1"/>
          </p:cNvSpPr>
          <p:nvPr/>
        </p:nvSpPr>
        <p:spPr bwMode="auto">
          <a:xfrm flipH="1">
            <a:off x="4572000" y="1147763"/>
            <a:ext cx="188913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6" name="Text Box 99"/>
          <p:cNvSpPr txBox="1">
            <a:spLocks noChangeArrowheads="1"/>
          </p:cNvSpPr>
          <p:nvPr/>
        </p:nvSpPr>
        <p:spPr bwMode="auto">
          <a:xfrm>
            <a:off x="4954588" y="1147763"/>
            <a:ext cx="5492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V4</a:t>
            </a:r>
          </a:p>
        </p:txBody>
      </p:sp>
      <p:sp>
        <p:nvSpPr>
          <p:cNvPr id="9317" name="Line 100"/>
          <p:cNvSpPr>
            <a:spLocks noChangeShapeType="1"/>
          </p:cNvSpPr>
          <p:nvPr/>
        </p:nvSpPr>
        <p:spPr bwMode="auto">
          <a:xfrm>
            <a:off x="5435600" y="1058863"/>
            <a:ext cx="1588" cy="468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8" name="Line 101"/>
          <p:cNvSpPr>
            <a:spLocks noChangeShapeType="1"/>
          </p:cNvSpPr>
          <p:nvPr/>
        </p:nvSpPr>
        <p:spPr bwMode="auto">
          <a:xfrm flipH="1">
            <a:off x="5075238" y="1112838"/>
            <a:ext cx="188912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" name="Line 102"/>
          <p:cNvSpPr>
            <a:spLocks noChangeShapeType="1"/>
          </p:cNvSpPr>
          <p:nvPr/>
        </p:nvSpPr>
        <p:spPr bwMode="auto">
          <a:xfrm>
            <a:off x="5943600" y="1058863"/>
            <a:ext cx="1588" cy="468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" name="Line 103"/>
          <p:cNvSpPr>
            <a:spLocks noChangeShapeType="1"/>
          </p:cNvSpPr>
          <p:nvPr/>
        </p:nvSpPr>
        <p:spPr bwMode="auto">
          <a:xfrm>
            <a:off x="6411913" y="1058863"/>
            <a:ext cx="1587" cy="468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1" name="Line 104"/>
          <p:cNvSpPr>
            <a:spLocks noChangeShapeType="1"/>
          </p:cNvSpPr>
          <p:nvPr/>
        </p:nvSpPr>
        <p:spPr bwMode="auto">
          <a:xfrm>
            <a:off x="6915150" y="1058863"/>
            <a:ext cx="1588" cy="4683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2" name="Line 105"/>
          <p:cNvSpPr>
            <a:spLocks noChangeShapeType="1"/>
          </p:cNvSpPr>
          <p:nvPr/>
        </p:nvSpPr>
        <p:spPr bwMode="auto">
          <a:xfrm flipH="1">
            <a:off x="5580063" y="1112838"/>
            <a:ext cx="188912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3" name="Line 106"/>
          <p:cNvSpPr>
            <a:spLocks noChangeShapeType="1"/>
          </p:cNvSpPr>
          <p:nvPr/>
        </p:nvSpPr>
        <p:spPr bwMode="auto">
          <a:xfrm flipH="1">
            <a:off x="6119813" y="1112838"/>
            <a:ext cx="188912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4" name="Line 107"/>
          <p:cNvSpPr>
            <a:spLocks noChangeShapeType="1"/>
          </p:cNvSpPr>
          <p:nvPr/>
        </p:nvSpPr>
        <p:spPr bwMode="auto">
          <a:xfrm flipH="1">
            <a:off x="6586538" y="1112838"/>
            <a:ext cx="188912" cy="3651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5" name="Text Box 108"/>
          <p:cNvSpPr txBox="1">
            <a:spLocks noChangeArrowheads="1"/>
          </p:cNvSpPr>
          <p:nvPr/>
        </p:nvSpPr>
        <p:spPr bwMode="auto">
          <a:xfrm>
            <a:off x="5422900" y="1147763"/>
            <a:ext cx="5492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V3</a:t>
            </a:r>
          </a:p>
        </p:txBody>
      </p:sp>
      <p:sp>
        <p:nvSpPr>
          <p:cNvPr id="9326" name="Text Box 109"/>
          <p:cNvSpPr txBox="1">
            <a:spLocks noChangeArrowheads="1"/>
          </p:cNvSpPr>
          <p:nvPr/>
        </p:nvSpPr>
        <p:spPr bwMode="auto">
          <a:xfrm>
            <a:off x="5927725" y="1147763"/>
            <a:ext cx="5492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V7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smtClean="0">
                <a:solidFill>
                  <a:srgbClr val="FF0000"/>
                </a:solidFill>
              </a:rPr>
              <a:t>Topological Sort is not unique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91513" cy="1323975"/>
          </a:xfrm>
        </p:spPr>
        <p:txBody>
          <a:bodyPr/>
          <a:lstStyle/>
          <a:p>
            <a:pPr marL="339725" indent="-339725" eaLnBrk="1" hangingPunct="1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smtClean="0"/>
              <a:t>Topological sort is not unique.</a:t>
            </a:r>
          </a:p>
          <a:p>
            <a:pPr marL="339725" indent="-339725" eaLnBrk="1" hangingPunct="1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000" smtClean="0"/>
          </a:p>
          <a:p>
            <a:pPr marL="339725" indent="-339725" eaLnBrk="1" hangingPunct="1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smtClean="0"/>
              <a:t>The following are all topological sort of the graph below: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3141663"/>
            <a:ext cx="7591425" cy="2828925"/>
            <a:chOff x="476" y="1979"/>
            <a:chExt cx="4782" cy="1782"/>
          </a:xfrm>
        </p:grpSpPr>
        <p:pic>
          <p:nvPicPr>
            <p:cNvPr id="1024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6" y="2069"/>
              <a:ext cx="2436" cy="16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2894" y="1979"/>
              <a:ext cx="2364" cy="14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s1 = {a, b, c, d, e, f, g, h, i}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b="1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s2 = {a, c, b, f, e, d, h, g, i}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b="1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s3 = {a, b, d, c, e, g, f, h, i}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b="1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s4 = {a, c, f, b, e, h, d, g, i}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etc.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8013" cy="854075"/>
          </a:xfrm>
        </p:spPr>
        <p:txBody>
          <a:bodyPr/>
          <a:lstStyle/>
          <a:p>
            <a:pPr algn="l" eaLnBrk="1" hangingPunct="1"/>
            <a:r>
              <a:rPr lang="en-US" sz="2800" u="sng" smtClean="0"/>
              <a:t>Example 1-An Acyclic Graph</a:t>
            </a:r>
          </a:p>
        </p:txBody>
      </p:sp>
      <p:sp>
        <p:nvSpPr>
          <p:cNvPr id="11267" name="Oval 4"/>
          <p:cNvSpPr>
            <a:spLocks noChangeArrowheads="1"/>
          </p:cNvSpPr>
          <p:nvPr/>
        </p:nvSpPr>
        <p:spPr bwMode="auto">
          <a:xfrm>
            <a:off x="2590800" y="14478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11268" name="Oval 7"/>
          <p:cNvSpPr>
            <a:spLocks noChangeArrowheads="1"/>
          </p:cNvSpPr>
          <p:nvPr/>
        </p:nvSpPr>
        <p:spPr bwMode="auto">
          <a:xfrm>
            <a:off x="1219200" y="30480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11269" name="Oval 8"/>
          <p:cNvSpPr>
            <a:spLocks noChangeArrowheads="1"/>
          </p:cNvSpPr>
          <p:nvPr/>
        </p:nvSpPr>
        <p:spPr bwMode="auto">
          <a:xfrm>
            <a:off x="4343400" y="30480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11270" name="Oval 9"/>
          <p:cNvSpPr>
            <a:spLocks noChangeArrowheads="1"/>
          </p:cNvSpPr>
          <p:nvPr/>
        </p:nvSpPr>
        <p:spPr bwMode="auto">
          <a:xfrm>
            <a:off x="2667000" y="44196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sp>
        <p:nvSpPr>
          <p:cNvPr id="11271" name="Oval 10"/>
          <p:cNvSpPr>
            <a:spLocks noChangeArrowheads="1"/>
          </p:cNvSpPr>
          <p:nvPr/>
        </p:nvSpPr>
        <p:spPr bwMode="auto">
          <a:xfrm>
            <a:off x="6019800" y="44958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11272" name="Oval 11"/>
          <p:cNvSpPr>
            <a:spLocks noChangeArrowheads="1"/>
          </p:cNvSpPr>
          <p:nvPr/>
        </p:nvSpPr>
        <p:spPr bwMode="auto">
          <a:xfrm>
            <a:off x="7391400" y="30480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sp>
        <p:nvSpPr>
          <p:cNvPr id="11273" name="Oval 12"/>
          <p:cNvSpPr>
            <a:spLocks noChangeArrowheads="1"/>
          </p:cNvSpPr>
          <p:nvPr/>
        </p:nvSpPr>
        <p:spPr bwMode="auto">
          <a:xfrm>
            <a:off x="5943600" y="15240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1274" name="Line 14"/>
          <p:cNvSpPr>
            <a:spLocks noChangeShapeType="1"/>
          </p:cNvSpPr>
          <p:nvPr/>
        </p:nvSpPr>
        <p:spPr bwMode="auto">
          <a:xfrm>
            <a:off x="3324225" y="1833563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5"/>
          <p:cNvSpPr>
            <a:spLocks noChangeShapeType="1"/>
          </p:cNvSpPr>
          <p:nvPr/>
        </p:nvSpPr>
        <p:spPr bwMode="auto">
          <a:xfrm flipH="1">
            <a:off x="5029200" y="22098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6"/>
          <p:cNvSpPr>
            <a:spLocks noChangeShapeType="1"/>
          </p:cNvSpPr>
          <p:nvPr/>
        </p:nvSpPr>
        <p:spPr bwMode="auto">
          <a:xfrm>
            <a:off x="6629400" y="2133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7"/>
          <p:cNvSpPr>
            <a:spLocks noChangeShapeType="1"/>
          </p:cNvSpPr>
          <p:nvPr/>
        </p:nvSpPr>
        <p:spPr bwMode="auto">
          <a:xfrm>
            <a:off x="5105400" y="3429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 flipH="1">
            <a:off x="1981200" y="3429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>
            <a:off x="1676400" y="3810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 flipH="1">
            <a:off x="3352800" y="37338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21"/>
          <p:cNvSpPr>
            <a:spLocks noChangeShapeType="1"/>
          </p:cNvSpPr>
          <p:nvPr/>
        </p:nvSpPr>
        <p:spPr bwMode="auto">
          <a:xfrm flipH="1">
            <a:off x="3352800" y="4876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 flipH="1">
            <a:off x="6705600" y="3810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23"/>
          <p:cNvSpPr>
            <a:spLocks noChangeShapeType="1"/>
          </p:cNvSpPr>
          <p:nvPr/>
        </p:nvSpPr>
        <p:spPr bwMode="auto">
          <a:xfrm flipH="1">
            <a:off x="1752600" y="20574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24"/>
          <p:cNvSpPr>
            <a:spLocks noChangeShapeType="1"/>
          </p:cNvSpPr>
          <p:nvPr/>
        </p:nvSpPr>
        <p:spPr bwMode="auto">
          <a:xfrm>
            <a:off x="3200400" y="2105025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25"/>
          <p:cNvSpPr>
            <a:spLocks noChangeShapeType="1"/>
          </p:cNvSpPr>
          <p:nvPr/>
        </p:nvSpPr>
        <p:spPr bwMode="auto">
          <a:xfrm>
            <a:off x="4953000" y="37338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7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8013" cy="647700"/>
          </a:xfrm>
        </p:spPr>
        <p:txBody>
          <a:bodyPr/>
          <a:lstStyle/>
          <a:p>
            <a:pPr algn="l" eaLnBrk="1" hangingPunct="1"/>
            <a:r>
              <a:rPr lang="en-US" sz="2000" u="sng" smtClean="0"/>
              <a:t>Result of applying Toposort to the graph shown in previous slide</a:t>
            </a:r>
          </a:p>
        </p:txBody>
      </p:sp>
      <p:graphicFrame>
        <p:nvGraphicFramePr>
          <p:cNvPr id="16965" name="Group 581"/>
          <p:cNvGraphicFramePr>
            <a:graphicFrameLocks noGrp="1"/>
          </p:cNvGraphicFramePr>
          <p:nvPr>
            <p:ph idx="1"/>
          </p:nvPr>
        </p:nvGraphicFramePr>
        <p:xfrm>
          <a:off x="533400" y="914400"/>
          <a:ext cx="7848600" cy="4835843"/>
        </p:xfrm>
        <a:graphic>
          <a:graphicData uri="http://schemas.openxmlformats.org/drawingml/2006/table">
            <a:tbl>
              <a:tblPr/>
              <a:tblGrid>
                <a:gridCol w="1371600"/>
                <a:gridCol w="825500"/>
                <a:gridCol w="942975"/>
                <a:gridCol w="941388"/>
                <a:gridCol w="941387"/>
                <a:gridCol w="941388"/>
                <a:gridCol w="942975"/>
                <a:gridCol w="941387"/>
              </a:tblGrid>
              <a:tr h="6667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Indegree Before Dequeue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Vertex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III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VII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Enqueue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3 ,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Dequeue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8013" cy="723900"/>
          </a:xfrm>
        </p:spPr>
        <p:txBody>
          <a:bodyPr/>
          <a:lstStyle/>
          <a:p>
            <a:pPr eaLnBrk="1" hangingPunct="1"/>
            <a:r>
              <a:rPr lang="en-US" sz="3200" u="sng" smtClean="0"/>
              <a:t>Example 2-An Acyclic Graph</a:t>
            </a:r>
          </a:p>
        </p:txBody>
      </p:sp>
      <p:sp>
        <p:nvSpPr>
          <p:cNvPr id="13315" name="Oval 4"/>
          <p:cNvSpPr>
            <a:spLocks noChangeArrowheads="1"/>
          </p:cNvSpPr>
          <p:nvPr/>
        </p:nvSpPr>
        <p:spPr bwMode="auto">
          <a:xfrm>
            <a:off x="2590800" y="14478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1219200" y="30480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4343400" y="30480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2667000" y="44196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6019800" y="44958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7391400" y="30480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5943600" y="1524000"/>
            <a:ext cx="762000" cy="7620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3324225" y="1833563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 flipH="1">
            <a:off x="5029200" y="22098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6629400" y="2133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>
            <a:off x="5105400" y="3429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H="1">
            <a:off x="1981200" y="3429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1676400" y="3810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3352800" y="37338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 flipH="1">
            <a:off x="3352800" y="4876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 flipH="1">
            <a:off x="6705600" y="3810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 flipH="1">
            <a:off x="1752600" y="20574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>
            <a:off x="3200400" y="2105025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4953000" y="37338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8013" cy="723900"/>
          </a:xfrm>
        </p:spPr>
        <p:txBody>
          <a:bodyPr/>
          <a:lstStyle/>
          <a:p>
            <a:pPr eaLnBrk="1" hangingPunct="1"/>
            <a:r>
              <a:rPr lang="en-US" sz="2000" u="sng" smtClean="0"/>
              <a:t>Result of applying Toposort to the graph shown in previous slide</a:t>
            </a:r>
          </a:p>
        </p:txBody>
      </p:sp>
      <p:graphicFrame>
        <p:nvGraphicFramePr>
          <p:cNvPr id="19569" name="Group 11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8013" cy="4577081"/>
        </p:xfrm>
        <a:graphic>
          <a:graphicData uri="http://schemas.openxmlformats.org/drawingml/2006/table">
            <a:tbl>
              <a:tblPr/>
              <a:tblGrid>
                <a:gridCol w="1438275"/>
                <a:gridCol w="865188"/>
                <a:gridCol w="989012"/>
                <a:gridCol w="985838"/>
                <a:gridCol w="987425"/>
                <a:gridCol w="987425"/>
                <a:gridCol w="987425"/>
                <a:gridCol w="987425"/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Indegree Before Dequeue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Vertex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III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IV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VII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Enqueue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4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3 ,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Dequeue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4648200"/>
            <a:ext cx="9220200" cy="1066800"/>
          </a:xfrm>
        </p:spPr>
        <p:txBody>
          <a:bodyPr/>
          <a:lstStyle/>
          <a:p>
            <a:pPr algn="l" eaLnBrk="1" hangingPunct="1"/>
            <a:r>
              <a:rPr lang="en-US" sz="2000" b="1" smtClean="0">
                <a:solidFill>
                  <a:schemeClr val="tx1"/>
                </a:solidFill>
              </a:rPr>
              <a:t/>
            </a:r>
            <a:br>
              <a:rPr lang="en-US" sz="2000" b="1" smtClean="0">
                <a:solidFill>
                  <a:schemeClr val="tx1"/>
                </a:solidFill>
              </a:rPr>
            </a:br>
            <a:r>
              <a:rPr lang="en-US" sz="2000" b="1" smtClean="0">
                <a:solidFill>
                  <a:schemeClr val="tx1"/>
                </a:solidFill>
              </a:rPr>
              <a:t>List the order in which the nodes of the directed graph G</a:t>
            </a:r>
            <a:r>
              <a:rPr lang="en-US" sz="2000" b="1" baseline="-25000" smtClean="0">
                <a:solidFill>
                  <a:schemeClr val="tx1"/>
                </a:solidFill>
              </a:rPr>
              <a:t>B</a:t>
            </a:r>
            <a:r>
              <a:rPr lang="en-US" sz="2000" b="1" smtClean="0">
                <a:solidFill>
                  <a:schemeClr val="tx1"/>
                </a:solidFill>
              </a:rPr>
              <a:t> are visited by topological order traversal that starts from vertex a.</a:t>
            </a:r>
            <a:br>
              <a:rPr lang="en-US" sz="2000" b="1" smtClean="0">
                <a:solidFill>
                  <a:schemeClr val="tx1"/>
                </a:solidFill>
              </a:rPr>
            </a:br>
            <a:endParaRPr lang="en-US" sz="2000" b="1" smtClean="0">
              <a:solidFill>
                <a:schemeClr val="tx1"/>
              </a:solidFill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1295400"/>
            <a:ext cx="3733800" cy="2819400"/>
          </a:xfrm>
        </p:spPr>
      </p:pic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04800" y="3810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>
                <a:solidFill>
                  <a:schemeClr val="tx1"/>
                </a:solidFill>
              </a:rPr>
              <a:t>Exercise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</a:t>
            </a:r>
            <a:r>
              <a:rPr lang="en-US" dirty="0" smtClean="0"/>
              <a:t>O</a:t>
            </a:r>
            <a:r>
              <a:rPr lang="en-US" dirty="0" smtClean="0"/>
              <a:t>rdering </a:t>
            </a:r>
            <a:r>
              <a:rPr lang="en-US" dirty="0" smtClean="0"/>
              <a:t>of vertices of the Graph using Topological sort </a:t>
            </a: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</a:t>
            </a:r>
            <a:r>
              <a:rPr lang="en-US" dirty="0" smtClean="0">
                <a:solidFill>
                  <a:schemeClr val="tx1"/>
                </a:solidFill>
              </a:rPr>
              <a:t>topological ordering algorithm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 smtClean="0"/>
              <a:t>the ordering of vertices of the Graph using Topological sort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To find the order of vertices using Topological sort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Topological Sorting Algorithm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CA" sz="4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Topological sort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have a </a:t>
            </a:r>
            <a:r>
              <a:rPr lang="en-CA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of tasks </a:t>
            </a: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CA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of dependencies (precedence constraints) </a:t>
            </a: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form “task A must be done before task B”</a:t>
            </a:r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CA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Topological sort</a:t>
            </a: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An ordering of the tasks that conforms with the given dependencies</a:t>
            </a:r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CA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Find a topological sort of the tasks or decide that there is no such ordering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CA" sz="4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 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CA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Scheduling</a:t>
            </a: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When scheduling </a:t>
            </a:r>
            <a:r>
              <a:rPr lang="en-CA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 graphs</a:t>
            </a: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distributed systems, usually we first need to </a:t>
            </a:r>
            <a:r>
              <a:rPr lang="en-CA" sz="28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 the tasks topologically</a:t>
            </a: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CA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...and then assign them to resources (the most efficient scheduling is an NP-complete problem)</a:t>
            </a:r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CA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 during compilation to order modules/libraries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3429000" y="4786313"/>
            <a:ext cx="571500" cy="428625"/>
          </a:xfrm>
          <a:prstGeom prst="ellipse">
            <a:avLst/>
          </a:prstGeom>
          <a:gradFill rotWithShape="0">
            <a:gsLst>
              <a:gs pos="0">
                <a:srgbClr val="E5EEFF"/>
              </a:gs>
              <a:gs pos="100000">
                <a:srgbClr val="A3C4FF"/>
              </a:gs>
            </a:gsLst>
            <a:lin ang="162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CA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4000500" y="4143375"/>
            <a:ext cx="571500" cy="428625"/>
          </a:xfrm>
          <a:prstGeom prst="ellipse">
            <a:avLst/>
          </a:prstGeom>
          <a:gradFill rotWithShape="0">
            <a:gsLst>
              <a:gs pos="0">
                <a:srgbClr val="E5EEFF"/>
              </a:gs>
              <a:gs pos="100000">
                <a:srgbClr val="A3C4FF"/>
              </a:gs>
            </a:gsLst>
            <a:lin ang="162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CA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5286375" y="4143375"/>
            <a:ext cx="571500" cy="428625"/>
          </a:xfrm>
          <a:prstGeom prst="ellipse">
            <a:avLst/>
          </a:prstGeom>
          <a:gradFill rotWithShape="0">
            <a:gsLst>
              <a:gs pos="0">
                <a:srgbClr val="E5EEFF"/>
              </a:gs>
              <a:gs pos="100000">
                <a:srgbClr val="A3C4FF"/>
              </a:gs>
            </a:gsLst>
            <a:lin ang="162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CA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643438" y="4786313"/>
            <a:ext cx="571500" cy="428625"/>
          </a:xfrm>
          <a:prstGeom prst="ellipse">
            <a:avLst/>
          </a:prstGeom>
          <a:gradFill rotWithShape="0">
            <a:gsLst>
              <a:gs pos="0">
                <a:srgbClr val="E5EEFF"/>
              </a:gs>
              <a:gs pos="100000">
                <a:srgbClr val="A3C4FF"/>
              </a:gs>
            </a:gsLst>
            <a:lin ang="162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CA" b="1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5857875" y="4786313"/>
            <a:ext cx="571500" cy="428625"/>
          </a:xfrm>
          <a:prstGeom prst="ellipse">
            <a:avLst/>
          </a:prstGeom>
          <a:gradFill rotWithShape="0">
            <a:gsLst>
              <a:gs pos="0">
                <a:srgbClr val="E5EEFF"/>
              </a:gs>
              <a:gs pos="100000">
                <a:srgbClr val="A3C4FF"/>
              </a:gs>
            </a:gsLst>
            <a:lin ang="162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CA" b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4071938" y="5429250"/>
            <a:ext cx="571500" cy="428625"/>
          </a:xfrm>
          <a:prstGeom prst="ellipse">
            <a:avLst/>
          </a:prstGeom>
          <a:gradFill rotWithShape="0">
            <a:gsLst>
              <a:gs pos="0">
                <a:srgbClr val="E5EEFF"/>
              </a:gs>
              <a:gs pos="100000">
                <a:srgbClr val="A3C4FF"/>
              </a:gs>
            </a:gsLst>
            <a:lin ang="162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CA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4071938" y="6143625"/>
            <a:ext cx="571500" cy="428625"/>
          </a:xfrm>
          <a:prstGeom prst="ellipse">
            <a:avLst/>
          </a:prstGeom>
          <a:gradFill rotWithShape="0">
            <a:gsLst>
              <a:gs pos="0">
                <a:srgbClr val="E5EEFF"/>
              </a:gs>
              <a:gs pos="100000">
                <a:srgbClr val="A3C4FF"/>
              </a:gs>
            </a:gsLst>
            <a:lin ang="16200000" scaled="1"/>
          </a:gra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CA" b="1">
                <a:solidFill>
                  <a:srgbClr val="000000"/>
                </a:solidFill>
              </a:rPr>
              <a:t>e</a:t>
            </a:r>
          </a:p>
        </p:txBody>
      </p:sp>
      <p:cxnSp>
        <p:nvCxnSpPr>
          <p:cNvPr id="5130" name="AutoShape 10"/>
          <p:cNvCxnSpPr>
            <a:cxnSpLocks noChangeShapeType="1"/>
            <a:stCxn id="5124" idx="3"/>
            <a:endCxn id="5123" idx="0"/>
          </p:cNvCxnSpPr>
          <p:nvPr/>
        </p:nvCxnSpPr>
        <p:spPr bwMode="auto">
          <a:xfrm flipH="1">
            <a:off x="3714750" y="4510088"/>
            <a:ext cx="368300" cy="277812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</p:cxnSp>
      <p:cxnSp>
        <p:nvCxnSpPr>
          <p:cNvPr id="5131" name="AutoShape 11"/>
          <p:cNvCxnSpPr>
            <a:cxnSpLocks noChangeShapeType="1"/>
            <a:stCxn id="5124" idx="5"/>
            <a:endCxn id="5126" idx="0"/>
          </p:cNvCxnSpPr>
          <p:nvPr/>
        </p:nvCxnSpPr>
        <p:spPr bwMode="auto">
          <a:xfrm>
            <a:off x="4487863" y="4510088"/>
            <a:ext cx="441325" cy="277812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</p:cxnSp>
      <p:cxnSp>
        <p:nvCxnSpPr>
          <p:cNvPr id="5132" name="AutoShape 12"/>
          <p:cNvCxnSpPr>
            <a:cxnSpLocks noChangeShapeType="1"/>
            <a:stCxn id="5125" idx="3"/>
            <a:endCxn id="5126" idx="0"/>
          </p:cNvCxnSpPr>
          <p:nvPr/>
        </p:nvCxnSpPr>
        <p:spPr bwMode="auto">
          <a:xfrm flipH="1">
            <a:off x="4929188" y="4510088"/>
            <a:ext cx="439737" cy="277812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</p:cxnSp>
      <p:cxnSp>
        <p:nvCxnSpPr>
          <p:cNvPr id="5133" name="AutoShape 13"/>
          <p:cNvCxnSpPr>
            <a:cxnSpLocks noChangeShapeType="1"/>
            <a:stCxn id="5125" idx="5"/>
            <a:endCxn id="5127" idx="0"/>
          </p:cNvCxnSpPr>
          <p:nvPr/>
        </p:nvCxnSpPr>
        <p:spPr bwMode="auto">
          <a:xfrm>
            <a:off x="5773738" y="4510088"/>
            <a:ext cx="369887" cy="277812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</p:cxnSp>
      <p:cxnSp>
        <p:nvCxnSpPr>
          <p:cNvPr id="5134" name="AutoShape 14"/>
          <p:cNvCxnSpPr>
            <a:cxnSpLocks noChangeShapeType="1"/>
            <a:stCxn id="5123" idx="5"/>
            <a:endCxn id="5128" idx="0"/>
          </p:cNvCxnSpPr>
          <p:nvPr/>
        </p:nvCxnSpPr>
        <p:spPr bwMode="auto">
          <a:xfrm>
            <a:off x="3917950" y="5153025"/>
            <a:ext cx="441325" cy="277813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</p:cxnSp>
      <p:cxnSp>
        <p:nvCxnSpPr>
          <p:cNvPr id="5135" name="AutoShape 15"/>
          <p:cNvCxnSpPr>
            <a:cxnSpLocks noChangeShapeType="1"/>
            <a:stCxn id="5126" idx="3"/>
            <a:endCxn id="5128" idx="0"/>
          </p:cNvCxnSpPr>
          <p:nvPr/>
        </p:nvCxnSpPr>
        <p:spPr bwMode="auto">
          <a:xfrm flipH="1">
            <a:off x="4357688" y="5153025"/>
            <a:ext cx="368300" cy="277813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</p:cxnSp>
      <p:cxnSp>
        <p:nvCxnSpPr>
          <p:cNvPr id="5136" name="AutoShape 16"/>
          <p:cNvCxnSpPr>
            <a:cxnSpLocks noChangeShapeType="1"/>
            <a:stCxn id="5128" idx="4"/>
            <a:endCxn id="5129" idx="0"/>
          </p:cNvCxnSpPr>
          <p:nvPr/>
        </p:nvCxnSpPr>
        <p:spPr bwMode="auto">
          <a:xfrm>
            <a:off x="4357688" y="5857875"/>
            <a:ext cx="1587" cy="285750"/>
          </a:xfrm>
          <a:prstGeom prst="straightConnector1">
            <a:avLst/>
          </a:prstGeom>
          <a:noFill/>
          <a:ln w="25560" cap="sq">
            <a:solidFill>
              <a:srgbClr val="4F81BD"/>
            </a:solidFill>
            <a:miter lim="800000"/>
            <a:headEnd/>
            <a:tailEnd type="triangle" w="med" len="med"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8013" cy="190500"/>
          </a:xfrm>
        </p:spPr>
        <p:txBody>
          <a:bodyPr/>
          <a:lstStyle/>
          <a:p>
            <a:pPr algn="l" eaLnBrk="1" hangingPunct="1"/>
            <a:r>
              <a:rPr lang="en-US" sz="2400" u="sng" smtClean="0"/>
              <a:t>Pseudocode to perform Topological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"/>
            <a:ext cx="8228013" cy="5829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void topologicalsort (graph g)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{ 	int counter=0, i = 0;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vertex v,w;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queue&lt;vertex&gt;  q(num_vertex);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for each vertex v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		if(indegree[v]==0)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			q.enqueue(v);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while(!q.isempty())	{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		v=q.dequeue();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		toposort[i++]= v;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		++counter;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		for each w adjacent to v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			if(--indegree[w]==0)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				q.enqueue(w);	}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	if(counter!=numvertex)  Error(“Graph is cyclic”);</a:t>
            </a:r>
          </a:p>
          <a:p>
            <a:pPr eaLnBrk="1" hangingPunct="1">
              <a:lnSpc>
                <a:spcPct val="80000"/>
              </a:lnSpc>
              <a:buFont typeface="Times New Roman" pitchFamily="16" charset="0"/>
              <a:buNone/>
            </a:pPr>
            <a:r>
              <a:rPr lang="en-US" sz="2400" smtClean="0"/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778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smtClean="0">
                <a:solidFill>
                  <a:srgbClr val="FF0000"/>
                </a:solidFill>
              </a:rPr>
              <a:t>Definition of Topological Sort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18487" cy="1757362"/>
          </a:xfrm>
        </p:spPr>
        <p:txBody>
          <a:bodyPr/>
          <a:lstStyle/>
          <a:p>
            <a:pPr marL="339725" indent="-339725" eaLnBrk="1" hangingPunct="1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smtClean="0"/>
              <a:t>Topological sort is a method of arranging the vertices in a directed acyclic graph (DAG), as a sequence, such that no vertex appear in the sequence before its predecessor.</a:t>
            </a:r>
          </a:p>
          <a:p>
            <a:pPr marL="339725" indent="-339725" eaLnBrk="1" hangingPunct="1"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1400" smtClean="0"/>
          </a:p>
          <a:p>
            <a:pPr marL="339725" indent="-339725" eaLnBrk="1" hangingPunct="1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smtClean="0"/>
              <a:t>The graph in (a) can be topologically sorted as in (b)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881063" y="5876925"/>
            <a:ext cx="5000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(a)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9500"/>
            <a:ext cx="3040063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575" y="2968625"/>
            <a:ext cx="5940425" cy="3889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4284663" y="5876925"/>
            <a:ext cx="46355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3059113" y="4221163"/>
            <a:ext cx="576262" cy="1587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3930</TotalTime>
  <Words>683</Words>
  <Application>Microsoft Office PowerPoint</Application>
  <PresentationFormat>On-screen Show (4:3)</PresentationFormat>
  <Paragraphs>328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SASEPresentation</vt:lpstr>
      <vt:lpstr>DATA STRUCTURES</vt:lpstr>
      <vt:lpstr>Session Objectives</vt:lpstr>
      <vt:lpstr>Session Outcomes</vt:lpstr>
      <vt:lpstr>Agenda</vt:lpstr>
      <vt:lpstr>Topological Sorting Algorithm</vt:lpstr>
      <vt:lpstr>Slide 6</vt:lpstr>
      <vt:lpstr>Slide 7</vt:lpstr>
      <vt:lpstr>Pseudocode to perform Topological Sort</vt:lpstr>
      <vt:lpstr>Definition of Topological Sort</vt:lpstr>
      <vt:lpstr>Input – Directed Acyclic Graph - G1</vt:lpstr>
      <vt:lpstr>Indegree Table for G1</vt:lpstr>
      <vt:lpstr>Topological Sort is not unique</vt:lpstr>
      <vt:lpstr>Example 1-An Acyclic Graph</vt:lpstr>
      <vt:lpstr>Result of applying Toposort to the graph shown in previous slide</vt:lpstr>
      <vt:lpstr>Example 2-An Acyclic Graph</vt:lpstr>
      <vt:lpstr>Result of applying Toposort to the graph shown in previous slide</vt:lpstr>
      <vt:lpstr> List the order in which the nodes of the directed graph GB are visited by topological order traversal that starts from vertex a.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445</cp:revision>
  <dcterms:created xsi:type="dcterms:W3CDTF">2016-10-25T05:26:29Z</dcterms:created>
  <dcterms:modified xsi:type="dcterms:W3CDTF">2020-10-24T08:10:56Z</dcterms:modified>
</cp:coreProperties>
</file>