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Sabari" userId="a4c9c8dec5225880" providerId="LiveId" clId="{AD1574EC-E9D4-4AB3-92B5-8C23B0F2D117}"/>
    <pc:docChg chg="modSld">
      <pc:chgData name="mr. Sabari" userId="a4c9c8dec5225880" providerId="LiveId" clId="{AD1574EC-E9D4-4AB3-92B5-8C23B0F2D117}" dt="2022-05-31T02:11:40.194" v="3" actId="20577"/>
      <pc:docMkLst>
        <pc:docMk/>
      </pc:docMkLst>
      <pc:sldChg chg="modSp mod">
        <pc:chgData name="mr. Sabari" userId="a4c9c8dec5225880" providerId="LiveId" clId="{AD1574EC-E9D4-4AB3-92B5-8C23B0F2D117}" dt="2022-05-25T08:56:55.401" v="0" actId="20577"/>
        <pc:sldMkLst>
          <pc:docMk/>
          <pc:sldMk cId="207451216" sldId="260"/>
        </pc:sldMkLst>
        <pc:spChg chg="mod">
          <ac:chgData name="mr. Sabari" userId="a4c9c8dec5225880" providerId="LiveId" clId="{AD1574EC-E9D4-4AB3-92B5-8C23B0F2D117}" dt="2022-05-25T08:56:55.401" v="0" actId="20577"/>
          <ac:spMkLst>
            <pc:docMk/>
            <pc:sldMk cId="207451216" sldId="260"/>
            <ac:spMk id="3" creationId="{66F070AD-DA76-48E7-B804-BD5F3046E741}"/>
          </ac:spMkLst>
        </pc:spChg>
      </pc:sldChg>
      <pc:sldChg chg="modSp mod">
        <pc:chgData name="mr. Sabari" userId="a4c9c8dec5225880" providerId="LiveId" clId="{AD1574EC-E9D4-4AB3-92B5-8C23B0F2D117}" dt="2022-05-27T09:31:40.937" v="2" actId="20577"/>
        <pc:sldMkLst>
          <pc:docMk/>
          <pc:sldMk cId="9332828" sldId="267"/>
        </pc:sldMkLst>
        <pc:spChg chg="mod">
          <ac:chgData name="mr. Sabari" userId="a4c9c8dec5225880" providerId="LiveId" clId="{AD1574EC-E9D4-4AB3-92B5-8C23B0F2D117}" dt="2022-05-27T09:31:40.937" v="2" actId="20577"/>
          <ac:spMkLst>
            <pc:docMk/>
            <pc:sldMk cId="9332828" sldId="267"/>
            <ac:spMk id="3" creationId="{64D9142E-0C0F-4C0B-A2A7-9FA06BCAADFB}"/>
          </ac:spMkLst>
        </pc:spChg>
      </pc:sldChg>
      <pc:sldChg chg="modSp mod">
        <pc:chgData name="mr. Sabari" userId="a4c9c8dec5225880" providerId="LiveId" clId="{AD1574EC-E9D4-4AB3-92B5-8C23B0F2D117}" dt="2022-05-31T02:11:40.194" v="3" actId="20577"/>
        <pc:sldMkLst>
          <pc:docMk/>
          <pc:sldMk cId="591049439" sldId="269"/>
        </pc:sldMkLst>
        <pc:spChg chg="mod">
          <ac:chgData name="mr. Sabari" userId="a4c9c8dec5225880" providerId="LiveId" clId="{AD1574EC-E9D4-4AB3-92B5-8C23B0F2D117}" dt="2022-05-31T02:11:40.194" v="3" actId="20577"/>
          <ac:spMkLst>
            <pc:docMk/>
            <pc:sldMk cId="591049439" sldId="269"/>
            <ac:spMk id="2" creationId="{71ADAF39-B5E4-4A7E-B801-B169A46B3D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0EB0-CF36-4E50-9037-69584466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7631-A282-4960-A390-82F98F0A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895D-CD4A-4813-B785-41429BCF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3A1E-3CA7-4A19-A554-D143221C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2B33-3C12-4BF1-8F57-A04BB90B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BC13-0FE4-41CA-AAAA-C5AF6E83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FED3-B565-412D-AF6D-8B18033F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3420-DF7C-4C11-8C62-9989ACE0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2FCD-84CC-4F77-BB7F-FCA06B86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8C32-A57F-42DD-A853-6FFA6D79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BE2A0-3A6C-4497-973D-4C3A4D56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59A24-8AD7-4327-A8AF-D6DEC733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D3DE-F728-4717-AF22-76AB8176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F96D-30CE-4C33-8053-ABA913A2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BDED-4DE4-447A-BE60-4E18A07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5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129-4F7E-4599-AFD0-325D765C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8A88-5428-4E6C-9E9E-BEDFE7DA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CB95-6E50-46FE-A6CB-35DD9B7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56F9-EE85-4FE4-8BA6-46385A74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64A5-ADFA-4ABE-B28C-057861B3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61B-B581-4B28-BC0E-6E8C6E21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70FC5-EE03-4696-9CAB-BC4223B5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F0EA-3022-4636-81F2-BDE96E3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4CCB-4B34-408C-A289-1B7EB933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27E41-B4AE-44B6-95E5-D72769A4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6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AE64-76D6-4E88-A9BD-0B84A407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8139-F5DC-431F-8AEC-79592DF0C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322E-919E-43BD-93A9-41DF5B9B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01BA5-3ED8-42E4-9984-40FCF7E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5CB0-D6DD-4C7C-920A-76E00467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A4B6-E257-4DA6-8E60-4527153A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F52-1B62-4268-8083-24B4D0A8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C56B-7717-4D08-90E8-CFAB60D8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36F32-6D0F-4CC8-91F4-CB81654B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1396D-3B0E-4BC1-8DB4-B1A184417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34A77-6A04-4830-A828-EC3B76C16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17A5D-71A1-4A67-965E-F532924A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93EB1-AF25-4545-A5E5-E593CE78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05E0-B761-444C-B1DD-160033CA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7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F753-1C79-4CCE-859F-3662A5D7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CAFA9-383A-44DB-84AA-0CBF9046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92B5C-BB38-4FF2-9B85-60E4A196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C16D-D8C7-41DD-A653-2B2E36E7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5D858-B856-4557-A198-CC6F1A34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B7AF-B4C4-4F67-831C-BC173181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69773-6115-455C-9665-E0947FAC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468-1668-408C-8636-AF404B9A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B55A-48CE-48B7-8006-06892352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616-B476-4C7D-BD0F-C70554B8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927B-CA7C-43CB-978E-F5287F1C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4B386-1680-4132-8627-DBF20E98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6098-CC37-49BA-842C-D113BDC8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57B-B27E-44A4-AE54-3565475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5BB3D-76B3-4F49-8B00-B6F393270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5ADF6-6726-4029-91D8-4DED3057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704A-2C87-44AB-83F1-23A5D090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68FD3-36EF-4965-87E1-EC8AB81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87E4-AE64-44AC-8E59-F7F26FF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190E4-CFDF-45C5-AEFB-298E0CB4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5F65-857B-4994-B860-9F232B589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61EC-E081-4F62-AA62-041A78942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02E9-D353-4287-9243-923A95656EE5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DED-8C6D-4FA6-9517-3287BADF9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8F39-8B66-43BC-9672-A9209381F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3023-840B-4566-9754-699683854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1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E6109-CE71-456A-A9F9-FD4A3D10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179549"/>
            <a:ext cx="9236026" cy="2633918"/>
          </a:xfrm>
        </p:spPr>
        <p:txBody>
          <a:bodyPr anchor="b">
            <a:normAutofit/>
          </a:bodyPr>
          <a:lstStyle/>
          <a:p>
            <a:pPr algn="l"/>
            <a:r>
              <a:rPr lang="en-US" sz="4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 MALWARE DETECTION USING</a:t>
            </a:r>
            <a:r>
              <a:rPr lang="en-US" sz="4600" b="1" spc="-43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 LEARNING</a:t>
            </a:r>
            <a:br>
              <a:rPr lang="en-IN" sz="4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A856B-D0E0-4212-B227-9574020F7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029" y="4761724"/>
            <a:ext cx="9003022" cy="1410476"/>
          </a:xfrm>
        </p:spPr>
        <p:txBody>
          <a:bodyPr>
            <a:normAutofit lnSpcReduction="10000"/>
          </a:bodyPr>
          <a:lstStyle/>
          <a:p>
            <a:r>
              <a:rPr lang="en-IN" sz="1800" b="1" dirty="0"/>
              <a:t>Sabari Raja</a:t>
            </a:r>
          </a:p>
          <a:p>
            <a:r>
              <a:rPr lang="en-IN" sz="1800" b="1" dirty="0"/>
              <a:t>10582377</a:t>
            </a:r>
          </a:p>
          <a:p>
            <a:r>
              <a:rPr lang="en-IN" sz="1800" b="1" dirty="0"/>
              <a:t>M.Sc. In Data Analytics</a:t>
            </a:r>
          </a:p>
          <a:p>
            <a:r>
              <a:rPr lang="en-IN" sz="1800" b="1" dirty="0"/>
              <a:t>Supervisor: Shubham Sharma</a:t>
            </a:r>
          </a:p>
          <a:p>
            <a:pPr algn="l"/>
            <a:endParaRPr lang="en-IN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D33A08-7F34-485D-98FD-59F18473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04" y="192331"/>
            <a:ext cx="1643132" cy="11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FD50D0-1315-48C4-BB87-7646B049A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83E95F-11F0-4EF3-B911-EC4A265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4A5621C8-F0D7-4928-9BC5-B15B318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F55EE6D-8E4E-47F0-B7BC-D45AECE4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C2EC5D6B-2D05-4DDF-9E09-8814EA49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F7890FC4-3706-4665-B92A-D37982414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29EAEC-4EE8-4823-BBB4-9012708C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23C302-B475-443D-809F-5FD4760E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800" spc="-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 OF</a:t>
            </a:r>
            <a:r>
              <a:rPr lang="en-US" sz="2800" spc="-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</a:t>
            </a:r>
            <a:r>
              <a:rPr lang="en-US" sz="2800" spc="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 USING MACHINE LEARNING ALGORITHM</a:t>
            </a:r>
            <a:br>
              <a:rPr lang="en-IN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5890D-7568-4824-6E47-DF3AB4AD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385635" cy="336384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A5CD170B-94A1-4B43-8E93-D48F5A66B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538" y="2543176"/>
            <a:ext cx="3673575" cy="3461384"/>
          </a:xfrm>
          <a:prstGeom prst="rect">
            <a:avLst/>
          </a:prstGeom>
        </p:spPr>
      </p:pic>
      <p:pic>
        <p:nvPicPr>
          <p:cNvPr id="5" name="image16.png">
            <a:extLst>
              <a:ext uri="{FF2B5EF4-FFF2-40B4-BE49-F238E27FC236}">
                <a16:creationId xmlns:a16="http://schemas.microsoft.com/office/drawing/2014/main" id="{E4A698AC-F789-4EBB-8167-EB2E422FD9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378076"/>
            <a:ext cx="4038862" cy="362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D5A2-3384-4273-9B04-071CE28F185F}"/>
              </a:ext>
            </a:extLst>
          </p:cNvPr>
          <p:cNvSpPr txBox="1"/>
          <p:nvPr/>
        </p:nvSpPr>
        <p:spPr>
          <a:xfrm>
            <a:off x="7719190" y="6222285"/>
            <a:ext cx="24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(e)Stacking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48228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ADAF39-B5E4-4A7E-B801-B169A46B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09" y="558915"/>
            <a:ext cx="10306520" cy="1325563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1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REPRESENTATION OF A CONFUSION MATRIX USING DEEP LEARNING</a:t>
            </a:r>
            <a:r>
              <a:rPr lang="en-US" sz="3100" b="1" spc="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br>
              <a:rPr lang="en-IN" sz="2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E97E4-7F0B-449C-B061-FC135BB12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628" y="2543175"/>
            <a:ext cx="4734492" cy="36791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8A688-CAC6-4444-A9BE-4E947A88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2443393"/>
            <a:ext cx="4364129" cy="36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EB05-4A2E-4BBB-9BA8-F99D8DA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GRAPHICAL USER INTERFACE</a:t>
            </a:r>
            <a:endParaRPr lang="en-IN" dirty="0"/>
          </a:p>
        </p:txBody>
      </p:sp>
      <p:pic>
        <p:nvPicPr>
          <p:cNvPr id="5" name="image21.jpeg" descr="Qr code  Description automatically generated with medium confidence">
            <a:extLst>
              <a:ext uri="{FF2B5EF4-FFF2-40B4-BE49-F238E27FC236}">
                <a16:creationId xmlns:a16="http://schemas.microsoft.com/office/drawing/2014/main" id="{F3FD8A45-B5A5-49BF-B08E-BECCF87021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26771"/>
            <a:ext cx="5181600" cy="3404039"/>
          </a:xfrm>
          <a:prstGeom prst="rect">
            <a:avLst/>
          </a:prstGeom>
        </p:spPr>
      </p:pic>
      <p:pic>
        <p:nvPicPr>
          <p:cNvPr id="6" name="image22.jpeg" descr="Graphical user interface  Description automatically generated">
            <a:extLst>
              <a:ext uri="{FF2B5EF4-FFF2-40B4-BE49-F238E27FC236}">
                <a16:creationId xmlns:a16="http://schemas.microsoft.com/office/drawing/2014/main" id="{D6623C01-D763-4DD0-B82B-C937A935D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1926771"/>
            <a:ext cx="5181600" cy="3443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B52A7-1639-4123-8CB3-F1D79F368A12}"/>
              </a:ext>
            </a:extLst>
          </p:cNvPr>
          <p:cNvSpPr txBox="1"/>
          <p:nvPr/>
        </p:nvSpPr>
        <p:spPr>
          <a:xfrm>
            <a:off x="1926772" y="5889172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30FC5-6018-4748-9FA5-0886193E94EE}"/>
              </a:ext>
            </a:extLst>
          </p:cNvPr>
          <p:cNvSpPr txBox="1"/>
          <p:nvPr/>
        </p:nvSpPr>
        <p:spPr>
          <a:xfrm>
            <a:off x="7783286" y="5910943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6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32E5B-0FFB-4042-9C07-9406FB1E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CONCLUSIONS</a:t>
            </a:r>
            <a:br>
              <a:rPr lang="en-IN" sz="4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142E-0C0F-4C0B-A2A7-9FA06BCA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relevant features were selected for attribute classification and the dataset was trained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tested on 80 percent and 20 percent of the raw data so obtained from the repository.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the thesis was later followed by successfully gathering 20,000 PE files and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extracting attributes from them so that they could further undergo the process of algorithmic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addition to this, I have implemented my thesis using four machine learning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algorithms, one stacking algorithm and two deep learning models. amongst the four machine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models, gradient boosting provided better accuracy.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owever, the implementation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99%.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CEB25-E8CC-4D3D-A6E8-E8E8BA15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2800" b="1" spc="-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br>
              <a:rPr lang="en-IN" sz="19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3B06-441A-427C-BAF9-7735FE0D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177800" marR="307975">
              <a:spcBef>
                <a:spcPts val="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future,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same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extended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 features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 complex models with highest possible accuracy. 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307975">
              <a:spcBef>
                <a:spcPts val="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addition to this, the same model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tested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 using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deep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that could in turn benefit the model by making it fully automated in nature while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features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attaining high accuracy.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9557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CDFA-AE39-4264-A7A9-825F3A1B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6758-77AF-4686-A51A-E11A8410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is not a specific type of software; it is just a code developed to execute malicious activities.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can be used to do harmful operations such as spyware, Trojan horses, backdoors, rootkits, and so on.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ITU (International Telecommunication Union) statistics, by the end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2020, two-thirds of the world's population will have connection to the web. All the users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Internet are generally in a vulnerable state, due to multiple cybercriminals making use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hacking methodologies.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are used to majorly target and damage the normal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and execution of a programming service in a computer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796CE-0F35-499F-8BF1-28DF5977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ABF7-F037-403F-B3CF-FFFEE147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stands for Portable Executable. PE is a format used by files this kind of file format is used by windows applications. They are mostly used for executable object code, DLLs, FON font files, and core dumps.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 file format is used by the Windows operating system to run applications that are made up of wrapped executable codes.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6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564AF-DBD6-483E-9A9C-88EAFF85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AIM AND OBJECTIVE</a:t>
            </a:r>
            <a:endParaRPr lang="en-IN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6C9B-5C3E-48B7-99F2-737B8D71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aim of the thesis is to detect the presence of malware in PE files and further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benign.</a:t>
            </a:r>
          </a:p>
          <a:p>
            <a:pPr marL="342900" marR="173990" lvl="0" indent="-342900">
              <a:spcBef>
                <a:spcPts val="45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malware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server system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3990" lvl="0" indent="-342900">
              <a:spcBef>
                <a:spcPts val="45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4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4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4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24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achieve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73990" lvl="0" indent="-342900">
              <a:spcBef>
                <a:spcPts val="45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A469-1EA3-42C8-A9F0-EC4088BA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</a:t>
            </a:r>
            <a:r>
              <a:rPr lang="en-US" sz="2800" b="1" spc="-1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br>
              <a:rPr lang="en-IN" sz="4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70AD-DA76-48E7-B804-BD5F3046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376030"/>
          </a:xfrm>
        </p:spPr>
        <p:txBody>
          <a:bodyPr anchor="ctr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Schultz and 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Eskin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(2001) dedicated his work into developing an automated framework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17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17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17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7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7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17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String. 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this successfully, he made use of a malware dataset and divided that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further two subsets that were majorly categorized as training and testing. 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later stages the author proposed to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the model using three machine learning based algorithms such as NB, multiple NB,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Ripper. 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performed these algorithms on a dataset containing a total of 4266 samples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wherein 1000 amongst these were benign. The author accomplished a total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of 97.1% with his proposed system.</a:t>
            </a:r>
          </a:p>
          <a:p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Khodamoradi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(2015) the author developed a heuristic-based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model that was based on the metamorphic encryption technique and made use of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features for analysis. 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static features included opcodes and API files that were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further disassembled using IDA pro. In the next stage, all the static features were extracted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same opcode.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accomplish a higher level of accuracy, the author proposed to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concept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six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including random forest and NB.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4EC03-CAB6-46A3-AA1A-645C5419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2800" spc="-1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IN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9F19-83F5-41EC-95F8-81C44DE8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177800" marR="177165">
              <a:spcBef>
                <a:spcPts val="15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Q.K.A. Mirza (2018) wherein the author proposed solutions</a:t>
            </a:r>
            <a:r>
              <a:rPr lang="en-US" sz="2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1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malware</a:t>
            </a:r>
            <a:r>
              <a:rPr lang="en-US" sz="21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1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1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en-US" sz="21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methods.</a:t>
            </a:r>
            <a:r>
              <a:rPr lang="en-US" sz="21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1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1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later</a:t>
            </a:r>
            <a:r>
              <a:rPr lang="en-US" sz="21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stages,</a:t>
            </a:r>
            <a:r>
              <a:rPr lang="en-US" sz="21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1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en-US" sz="21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21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IN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classify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malwares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benign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ware.</a:t>
            </a:r>
            <a:endParaRPr lang="en-IN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Z.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2019)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Malware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investigated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and deep learning models. They likewise utilized certain technology to develop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models, such as fixing the dispute of class imbalance, cross-validation, and so on.</a:t>
            </a:r>
          </a:p>
          <a:p>
            <a:pPr>
              <a:spcBef>
                <a:spcPts val="10"/>
              </a:spcBef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malware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analysis,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likelihood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and unsupervised learning. </a:t>
            </a:r>
          </a:p>
          <a:p>
            <a:pPr>
              <a:spcBef>
                <a:spcPts val="10"/>
              </a:spcBef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2019) Evaluated three types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malware detection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methods: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signature-based,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behavior-based,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heuristic-based.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methods, as well as dynamic and hybrid malware detection systems</a:t>
            </a:r>
            <a:endParaRPr lang="en-IN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515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04E298-C215-4A10-9D17-73255B82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METHODOLOGY</a:t>
            </a:r>
            <a:r>
              <a:rPr lang="en-US" sz="2800" kern="1200" spc="-5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C8038-1FC9-41E1-AA4A-25AEF82B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5233"/>
            <a:ext cx="10515599" cy="23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8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F3448-7700-4534-942C-693F0A10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</a:t>
            </a:r>
            <a:r>
              <a:rPr lang="en-US" sz="2800" b="1" spc="-1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2800" b="1" spc="-2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2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br>
              <a:rPr lang="en-IN" sz="37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81E3-D0E1-4713-A206-11A3E65A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160552"/>
          </a:xfrm>
        </p:spPr>
        <p:txBody>
          <a:bodyPr anchor="ctr">
            <a:normAutofit fontScale="92500" lnSpcReduction="10000"/>
          </a:bodyPr>
          <a:lstStyle/>
          <a:p>
            <a:pPr marR="173355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3355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analysis section is divided into two sections</a:t>
            </a:r>
            <a:r>
              <a:rPr lang="en-US" sz="20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being generated using machine learning and deep learning, respectively. The thesis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implemented using four machine learning algorithms namely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AdaBoost</a:t>
            </a:r>
            <a:endParaRPr lang="en-IN" sz="20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lvl="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Gradient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Boosting</a:t>
            </a:r>
          </a:p>
          <a:p>
            <a:pPr lvl="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Random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Forest</a:t>
            </a:r>
            <a:endParaRPr lang="en-IN" sz="20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lvl="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Logistic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Regression</a:t>
            </a:r>
          </a:p>
          <a:p>
            <a:pPr lvl="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Stacking algorithm</a:t>
            </a:r>
          </a:p>
          <a:p>
            <a:pPr marL="0" lvl="0" indent="0">
              <a:spcBef>
                <a:spcPts val="15"/>
              </a:spcBef>
              <a:spcAft>
                <a:spcPts val="0"/>
              </a:spcAft>
              <a:buSzPts val="1200"/>
              <a:buNone/>
              <a:tabLst>
                <a:tab pos="635635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that makes use of Random Forest and AdaBoost as base classifiers and Decision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 as the Meta classifier. The second half of the implementation is conducted using deep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 namely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CNN</a:t>
            </a:r>
            <a:endParaRPr lang="en-IN" sz="20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lvl="0"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6356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LSTM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spcBef>
                <a:spcPts val="55"/>
              </a:spcBef>
              <a:buNone/>
            </a:pP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2271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B90D3-E159-4451-818D-E5C1BDDB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ACCURACY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3CD131-85A7-444E-BBB0-19647138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D2995521-6AFC-4ED5-A199-7F7F771AB4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1" b="393"/>
          <a:stretch/>
        </p:blipFill>
        <p:spPr>
          <a:xfrm>
            <a:off x="1424904" y="2378076"/>
            <a:ext cx="4802404" cy="38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8496</TotalTime>
  <Words>979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PE MALWARE DETECTION USING ENSEMBLE LEARNING </vt:lpstr>
      <vt:lpstr>INTRODUCTION</vt:lpstr>
      <vt:lpstr>INTRODUCTION</vt:lpstr>
      <vt:lpstr>RESEARCH AIM AND OBJECTIVE</vt:lpstr>
      <vt:lpstr> LITERATURE REVIEW </vt:lpstr>
      <vt:lpstr>LITERATURE REVIEW</vt:lpstr>
      <vt:lpstr>METHODOLOGY </vt:lpstr>
      <vt:lpstr> EXPERIMENTAL ANALYSIS AND RESULTS </vt:lpstr>
      <vt:lpstr>ACCURACY ANALYSIS</vt:lpstr>
      <vt:lpstr>VISUAL REPRESENTATION OF A CONFUSION MATRIX USING MACHINE LEARNING ALGORITHM </vt:lpstr>
      <vt:lpstr> VISUAL REPRESENTATION OF A CONFUSION MATRIX USING DEEP LEARNING ALGORITHMS </vt:lpstr>
      <vt:lpstr>FINAL GRAPHICAL USER INTERFACE</vt:lpstr>
      <vt:lpstr> CONCLUSIONS </vt:lpstr>
      <vt:lpstr>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 MALWARE DETECTION USING ENSEMBLE LEARNING </dc:title>
  <dc:creator>mr. Sabari</dc:creator>
  <cp:lastModifiedBy>mr. Sabari</cp:lastModifiedBy>
  <cp:revision>2</cp:revision>
  <dcterms:created xsi:type="dcterms:W3CDTF">2022-05-23T09:04:26Z</dcterms:created>
  <dcterms:modified xsi:type="dcterms:W3CDTF">2022-05-31T02:11:49Z</dcterms:modified>
</cp:coreProperties>
</file>