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9"/>
  </p:notesMasterIdLst>
  <p:sldIdLst>
    <p:sldId id="290" r:id="rId2"/>
    <p:sldId id="286" r:id="rId3"/>
    <p:sldId id="287" r:id="rId4"/>
    <p:sldId id="350" r:id="rId5"/>
    <p:sldId id="363" r:id="rId6"/>
    <p:sldId id="366" r:id="rId7"/>
    <p:sldId id="373" r:id="rId8"/>
    <p:sldId id="374" r:id="rId9"/>
    <p:sldId id="375" r:id="rId10"/>
    <p:sldId id="369" r:id="rId11"/>
    <p:sldId id="370" r:id="rId12"/>
    <p:sldId id="376" r:id="rId13"/>
    <p:sldId id="371" r:id="rId14"/>
    <p:sldId id="372" r:id="rId15"/>
    <p:sldId id="310" r:id="rId16"/>
    <p:sldId id="299" r:id="rId17"/>
    <p:sldId id="33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C2636EC-1FFB-4FF7-A2EA-838644E2F055}"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E168F9BA-C2D5-462E-8421-7B2ABA7F3A3D}">
      <dgm:prSet/>
      <dgm:spPr/>
      <dgm:t>
        <a:bodyPr/>
        <a:lstStyle/>
        <a:p>
          <a:r>
            <a:rPr lang="en-US" dirty="0"/>
            <a:t>Research Questions</a:t>
          </a:r>
        </a:p>
      </dgm:t>
    </dgm:pt>
    <dgm:pt modelId="{6A2CB104-BE03-4573-841C-7E95815676E0}" type="parTrans" cxnId="{793CA1A3-8DB7-4293-89C1-135D22F75219}">
      <dgm:prSet/>
      <dgm:spPr/>
      <dgm:t>
        <a:bodyPr/>
        <a:lstStyle/>
        <a:p>
          <a:endParaRPr lang="en-US"/>
        </a:p>
      </dgm:t>
    </dgm:pt>
    <dgm:pt modelId="{33A91DB4-C243-4C4A-9238-C928F6909FEC}" type="sibTrans" cxnId="{793CA1A3-8DB7-4293-89C1-135D22F75219}">
      <dgm:prSet/>
      <dgm:spPr/>
      <dgm:t>
        <a:bodyPr/>
        <a:lstStyle/>
        <a:p>
          <a:endParaRPr lang="en-US"/>
        </a:p>
      </dgm:t>
    </dgm:pt>
    <dgm:pt modelId="{A378546E-C338-4BFE-B800-384ACA8C52F2}">
      <dgm:prSet/>
      <dgm:spPr/>
      <dgm:t>
        <a:bodyPr/>
        <a:lstStyle/>
        <a:p>
          <a:r>
            <a:rPr lang="en-US" dirty="0"/>
            <a:t>Literature Survey</a:t>
          </a:r>
        </a:p>
      </dgm:t>
    </dgm:pt>
    <dgm:pt modelId="{9007C936-151C-4AA3-B491-C4BA07E9F222}" type="parTrans" cxnId="{10B084C6-F86D-448C-BCB5-88EAEE5083F6}">
      <dgm:prSet/>
      <dgm:spPr/>
      <dgm:t>
        <a:bodyPr/>
        <a:lstStyle/>
        <a:p>
          <a:endParaRPr lang="en-US"/>
        </a:p>
      </dgm:t>
    </dgm:pt>
    <dgm:pt modelId="{73456A55-A4A0-44CB-ACA8-A459756C4E37}" type="sibTrans" cxnId="{10B084C6-F86D-448C-BCB5-88EAEE5083F6}">
      <dgm:prSet/>
      <dgm:spPr/>
      <dgm:t>
        <a:bodyPr/>
        <a:lstStyle/>
        <a:p>
          <a:endParaRPr lang="en-US"/>
        </a:p>
      </dgm:t>
    </dgm:pt>
    <dgm:pt modelId="{D1219C55-EB69-4FD2-9FE1-2B0494724561}">
      <dgm:prSet/>
      <dgm:spPr/>
      <dgm:t>
        <a:bodyPr/>
        <a:lstStyle/>
        <a:p>
          <a:r>
            <a:rPr lang="en-US" dirty="0"/>
            <a:t>Findings</a:t>
          </a:r>
        </a:p>
      </dgm:t>
    </dgm:pt>
    <dgm:pt modelId="{841628FB-580C-4FC8-8A7C-A463E2845A1C}" type="parTrans" cxnId="{A204E8AA-D78E-466A-AE91-3034311CCE7A}">
      <dgm:prSet/>
      <dgm:spPr/>
      <dgm:t>
        <a:bodyPr/>
        <a:lstStyle/>
        <a:p>
          <a:endParaRPr lang="en-US"/>
        </a:p>
      </dgm:t>
    </dgm:pt>
    <dgm:pt modelId="{F31CD4D0-1E49-46F9-8C1B-D9663BB55A02}" type="sibTrans" cxnId="{A204E8AA-D78E-466A-AE91-3034311CCE7A}">
      <dgm:prSet/>
      <dgm:spPr/>
      <dgm:t>
        <a:bodyPr/>
        <a:lstStyle/>
        <a:p>
          <a:endParaRPr lang="en-US"/>
        </a:p>
      </dgm:t>
    </dgm:pt>
    <dgm:pt modelId="{C8276032-65AD-4B12-A768-F03B3C4B21F9}">
      <dgm:prSet/>
      <dgm:spPr/>
      <dgm:t>
        <a:bodyPr/>
        <a:lstStyle/>
        <a:p>
          <a:r>
            <a:rPr lang="en-US" dirty="0"/>
            <a:t>Conclusion</a:t>
          </a:r>
        </a:p>
      </dgm:t>
    </dgm:pt>
    <dgm:pt modelId="{79D66B3C-8F7E-4BEC-8820-F9CDCEC8F3D4}" type="parTrans" cxnId="{0069B07D-E298-4D99-BC3F-3B28AF60CD92}">
      <dgm:prSet/>
      <dgm:spPr/>
      <dgm:t>
        <a:bodyPr/>
        <a:lstStyle/>
        <a:p>
          <a:endParaRPr lang="en-US"/>
        </a:p>
      </dgm:t>
    </dgm:pt>
    <dgm:pt modelId="{5611B876-45D9-4E8C-8561-3ED67CE4DE82}" type="sibTrans" cxnId="{0069B07D-E298-4D99-BC3F-3B28AF60CD92}">
      <dgm:prSet/>
      <dgm:spPr/>
      <dgm:t>
        <a:bodyPr/>
        <a:lstStyle/>
        <a:p>
          <a:endParaRPr lang="en-US"/>
        </a:p>
      </dgm:t>
    </dgm:pt>
    <dgm:pt modelId="{719596B1-1F2C-41A2-95F7-4F44D41E8049}">
      <dgm:prSet/>
      <dgm:spPr/>
      <dgm:t>
        <a:bodyPr/>
        <a:lstStyle/>
        <a:p>
          <a:r>
            <a:rPr lang="en-US" dirty="0"/>
            <a:t>References</a:t>
          </a:r>
        </a:p>
      </dgm:t>
    </dgm:pt>
    <dgm:pt modelId="{A40E9021-F2F5-4812-A22E-E1F62ECC98BF}" type="parTrans" cxnId="{B2BAE8A9-686C-40B9-A35A-436359656F9C}">
      <dgm:prSet/>
      <dgm:spPr/>
      <dgm:t>
        <a:bodyPr/>
        <a:lstStyle/>
        <a:p>
          <a:endParaRPr lang="en-US"/>
        </a:p>
      </dgm:t>
    </dgm:pt>
    <dgm:pt modelId="{3957B9BA-7D1B-4599-B5D8-13FE34748149}" type="sibTrans" cxnId="{B2BAE8A9-686C-40B9-A35A-436359656F9C}">
      <dgm:prSet/>
      <dgm:spPr/>
      <dgm:t>
        <a:bodyPr/>
        <a:lstStyle/>
        <a:p>
          <a:endParaRPr lang="en-US"/>
        </a:p>
      </dgm:t>
    </dgm:pt>
    <dgm:pt modelId="{F27150CA-1229-4804-9174-F17AD823A129}">
      <dgm:prSet/>
      <dgm:spPr/>
      <dgm:t>
        <a:bodyPr/>
        <a:lstStyle/>
        <a:p>
          <a:r>
            <a:rPr lang="en-US" dirty="0"/>
            <a:t>Introduction</a:t>
          </a:r>
        </a:p>
      </dgm:t>
    </dgm:pt>
    <dgm:pt modelId="{351D4686-DC92-4B39-8B8A-3A69261740FD}" type="parTrans" cxnId="{63D0063E-4873-4F9E-BC09-88C4DE13A938}">
      <dgm:prSet/>
      <dgm:spPr/>
      <dgm:t>
        <a:bodyPr/>
        <a:lstStyle/>
        <a:p>
          <a:endParaRPr lang="en-IN"/>
        </a:p>
      </dgm:t>
    </dgm:pt>
    <dgm:pt modelId="{B1943E11-0DFE-4E18-9BBD-3D07EE2B5CA6}" type="sibTrans" cxnId="{63D0063E-4873-4F9E-BC09-88C4DE13A938}">
      <dgm:prSet/>
      <dgm:spPr/>
      <dgm:t>
        <a:bodyPr/>
        <a:lstStyle/>
        <a:p>
          <a:endParaRPr lang="en-IN"/>
        </a:p>
      </dgm:t>
    </dgm:pt>
    <dgm:pt modelId="{A0959FF8-0FC5-4D53-A7B6-4B3977764ED4}">
      <dgm:prSet/>
      <dgm:spPr/>
      <dgm:t>
        <a:bodyPr/>
        <a:lstStyle/>
        <a:p>
          <a:r>
            <a:rPr lang="en-US" dirty="0"/>
            <a:t>Problem Statement</a:t>
          </a:r>
        </a:p>
      </dgm:t>
    </dgm:pt>
    <dgm:pt modelId="{78800FD4-6C26-4EBC-83B6-A1BEF429153D}" type="parTrans" cxnId="{EFD5F83F-3339-4D21-A015-216150629BCB}">
      <dgm:prSet/>
      <dgm:spPr/>
      <dgm:t>
        <a:bodyPr/>
        <a:lstStyle/>
        <a:p>
          <a:endParaRPr lang="en-IN"/>
        </a:p>
      </dgm:t>
    </dgm:pt>
    <dgm:pt modelId="{88DF4865-9844-4CE3-988C-26A0E1C6D9B7}" type="sibTrans" cxnId="{EFD5F83F-3339-4D21-A015-216150629BCB}">
      <dgm:prSet/>
      <dgm:spPr/>
      <dgm:t>
        <a:bodyPr/>
        <a:lstStyle/>
        <a:p>
          <a:endParaRPr lang="en-IN"/>
        </a:p>
      </dgm:t>
    </dgm:pt>
    <dgm:pt modelId="{ED15BFE2-585A-43F2-B344-57A2ADD2A541}">
      <dgm:prSet/>
      <dgm:spPr/>
      <dgm:t>
        <a:bodyPr/>
        <a:lstStyle/>
        <a:p>
          <a:r>
            <a:rPr lang="en-US" dirty="0"/>
            <a:t>Enhancement</a:t>
          </a:r>
        </a:p>
      </dgm:t>
    </dgm:pt>
    <dgm:pt modelId="{AC29BEAD-675C-41C3-A5DC-B05F2E77A569}" type="parTrans" cxnId="{23EB0582-40E6-47AD-8922-DD1BB48B90C3}">
      <dgm:prSet/>
      <dgm:spPr/>
      <dgm:t>
        <a:bodyPr/>
        <a:lstStyle/>
        <a:p>
          <a:endParaRPr lang="en-IN"/>
        </a:p>
      </dgm:t>
    </dgm:pt>
    <dgm:pt modelId="{0CE282C1-F47F-4432-B47D-154D4024AA70}" type="sibTrans" cxnId="{23EB0582-40E6-47AD-8922-DD1BB48B90C3}">
      <dgm:prSet/>
      <dgm:spPr/>
      <dgm:t>
        <a:bodyPr/>
        <a:lstStyle/>
        <a:p>
          <a:endParaRPr lang="en-IN"/>
        </a:p>
      </dgm:t>
    </dgm:pt>
    <dgm:pt modelId="{D9313651-30FF-4586-84C8-EF651C3AA38E}">
      <dgm:prSet/>
      <dgm:spPr/>
      <dgm:t>
        <a:bodyPr/>
        <a:lstStyle/>
        <a:p>
          <a:r>
            <a:rPr lang="en-US" dirty="0"/>
            <a:t>Future Scope</a:t>
          </a:r>
        </a:p>
      </dgm:t>
    </dgm:pt>
    <dgm:pt modelId="{1E11ABC7-466B-4C01-888A-5CA1839049A2}" type="parTrans" cxnId="{A8610B74-BDD4-48D8-A7F4-2A7AEC8D28BA}">
      <dgm:prSet/>
      <dgm:spPr/>
      <dgm:t>
        <a:bodyPr/>
        <a:lstStyle/>
        <a:p>
          <a:endParaRPr lang="en-IN"/>
        </a:p>
      </dgm:t>
    </dgm:pt>
    <dgm:pt modelId="{6B2C82A7-0D27-444A-8421-FE429F33C824}" type="sibTrans" cxnId="{A8610B74-BDD4-48D8-A7F4-2A7AEC8D28BA}">
      <dgm:prSet/>
      <dgm:spPr/>
      <dgm:t>
        <a:bodyPr/>
        <a:lstStyle/>
        <a:p>
          <a:endParaRPr lang="en-IN"/>
        </a:p>
      </dgm:t>
    </dgm:pt>
    <dgm:pt modelId="{C07DA688-BA78-48CE-BBC1-4463330A0586}" type="pres">
      <dgm:prSet presAssocID="{DC2636EC-1FFB-4FF7-A2EA-838644E2F055}" presName="vert0" presStyleCnt="0">
        <dgm:presLayoutVars>
          <dgm:dir/>
          <dgm:animOne val="branch"/>
          <dgm:animLvl val="lvl"/>
        </dgm:presLayoutVars>
      </dgm:prSet>
      <dgm:spPr/>
    </dgm:pt>
    <dgm:pt modelId="{452CE0BC-E845-46F6-879A-68F9E797A069}" type="pres">
      <dgm:prSet presAssocID="{F27150CA-1229-4804-9174-F17AD823A129}" presName="thickLine" presStyleLbl="alignNode1" presStyleIdx="0" presStyleCnt="9"/>
      <dgm:spPr/>
    </dgm:pt>
    <dgm:pt modelId="{D3D6A3BD-42C4-44FF-80D1-8E1FDE5163A9}" type="pres">
      <dgm:prSet presAssocID="{F27150CA-1229-4804-9174-F17AD823A129}" presName="horz1" presStyleCnt="0"/>
      <dgm:spPr/>
    </dgm:pt>
    <dgm:pt modelId="{E4305AE7-3536-4473-AC95-B1755A8C2B75}" type="pres">
      <dgm:prSet presAssocID="{F27150CA-1229-4804-9174-F17AD823A129}" presName="tx1" presStyleLbl="revTx" presStyleIdx="0" presStyleCnt="9"/>
      <dgm:spPr/>
    </dgm:pt>
    <dgm:pt modelId="{F327B5B6-F696-42C5-82D5-98177C481427}" type="pres">
      <dgm:prSet presAssocID="{F27150CA-1229-4804-9174-F17AD823A129}" presName="vert1" presStyleCnt="0"/>
      <dgm:spPr/>
    </dgm:pt>
    <dgm:pt modelId="{ADE718DA-AF12-4A29-8C09-8043EB8E4B5D}" type="pres">
      <dgm:prSet presAssocID="{A0959FF8-0FC5-4D53-A7B6-4B3977764ED4}" presName="thickLine" presStyleLbl="alignNode1" presStyleIdx="1" presStyleCnt="9"/>
      <dgm:spPr/>
    </dgm:pt>
    <dgm:pt modelId="{09ECC695-D68A-40A1-8DEC-0910A00E7FB0}" type="pres">
      <dgm:prSet presAssocID="{A0959FF8-0FC5-4D53-A7B6-4B3977764ED4}" presName="horz1" presStyleCnt="0"/>
      <dgm:spPr/>
    </dgm:pt>
    <dgm:pt modelId="{7B299FB8-396F-47EF-BF29-8877F1F3FF02}" type="pres">
      <dgm:prSet presAssocID="{A0959FF8-0FC5-4D53-A7B6-4B3977764ED4}" presName="tx1" presStyleLbl="revTx" presStyleIdx="1" presStyleCnt="9"/>
      <dgm:spPr/>
    </dgm:pt>
    <dgm:pt modelId="{609C5EB2-D174-4B02-B996-3050E68C4018}" type="pres">
      <dgm:prSet presAssocID="{A0959FF8-0FC5-4D53-A7B6-4B3977764ED4}" presName="vert1" presStyleCnt="0"/>
      <dgm:spPr/>
    </dgm:pt>
    <dgm:pt modelId="{BDE60D48-23DB-455F-B410-02FF2ED044DB}" type="pres">
      <dgm:prSet presAssocID="{E168F9BA-C2D5-462E-8421-7B2ABA7F3A3D}" presName="thickLine" presStyleLbl="alignNode1" presStyleIdx="2" presStyleCnt="9"/>
      <dgm:spPr/>
    </dgm:pt>
    <dgm:pt modelId="{B7DA7CB4-214A-4F67-AF30-40A6897327AB}" type="pres">
      <dgm:prSet presAssocID="{E168F9BA-C2D5-462E-8421-7B2ABA7F3A3D}" presName="horz1" presStyleCnt="0"/>
      <dgm:spPr/>
    </dgm:pt>
    <dgm:pt modelId="{E3C59992-ADF8-479F-9995-8C98EE198436}" type="pres">
      <dgm:prSet presAssocID="{E168F9BA-C2D5-462E-8421-7B2ABA7F3A3D}" presName="tx1" presStyleLbl="revTx" presStyleIdx="2" presStyleCnt="9"/>
      <dgm:spPr/>
    </dgm:pt>
    <dgm:pt modelId="{BAC1CDAC-DE4C-46ED-BFDB-C4666C3F537A}" type="pres">
      <dgm:prSet presAssocID="{E168F9BA-C2D5-462E-8421-7B2ABA7F3A3D}" presName="vert1" presStyleCnt="0"/>
      <dgm:spPr/>
    </dgm:pt>
    <dgm:pt modelId="{3F4DD9C8-B180-46D2-9B81-400FA3D3914A}" type="pres">
      <dgm:prSet presAssocID="{A378546E-C338-4BFE-B800-384ACA8C52F2}" presName="thickLine" presStyleLbl="alignNode1" presStyleIdx="3" presStyleCnt="9"/>
      <dgm:spPr/>
    </dgm:pt>
    <dgm:pt modelId="{8FBD3EE8-13B9-4E0C-9C72-DC744855C604}" type="pres">
      <dgm:prSet presAssocID="{A378546E-C338-4BFE-B800-384ACA8C52F2}" presName="horz1" presStyleCnt="0"/>
      <dgm:spPr/>
    </dgm:pt>
    <dgm:pt modelId="{FB9FC0A0-0C50-4D5D-A421-88C63A50FE72}" type="pres">
      <dgm:prSet presAssocID="{A378546E-C338-4BFE-B800-384ACA8C52F2}" presName="tx1" presStyleLbl="revTx" presStyleIdx="3" presStyleCnt="9"/>
      <dgm:spPr/>
    </dgm:pt>
    <dgm:pt modelId="{36EEC9B9-00AA-4215-BC56-E3073363AAEE}" type="pres">
      <dgm:prSet presAssocID="{A378546E-C338-4BFE-B800-384ACA8C52F2}" presName="vert1" presStyleCnt="0"/>
      <dgm:spPr/>
    </dgm:pt>
    <dgm:pt modelId="{11037F45-FF3E-444E-8ABA-300888CE3E15}" type="pres">
      <dgm:prSet presAssocID="{D1219C55-EB69-4FD2-9FE1-2B0494724561}" presName="thickLine" presStyleLbl="alignNode1" presStyleIdx="4" presStyleCnt="9"/>
      <dgm:spPr/>
    </dgm:pt>
    <dgm:pt modelId="{E17D8A0E-E255-472A-9C27-A00A66FD4DEC}" type="pres">
      <dgm:prSet presAssocID="{D1219C55-EB69-4FD2-9FE1-2B0494724561}" presName="horz1" presStyleCnt="0"/>
      <dgm:spPr/>
    </dgm:pt>
    <dgm:pt modelId="{4A2B625D-72BC-40A7-BF62-479845A7859E}" type="pres">
      <dgm:prSet presAssocID="{D1219C55-EB69-4FD2-9FE1-2B0494724561}" presName="tx1" presStyleLbl="revTx" presStyleIdx="4" presStyleCnt="9"/>
      <dgm:spPr/>
    </dgm:pt>
    <dgm:pt modelId="{CF51575D-F1B8-4290-8752-A12E8CAE661A}" type="pres">
      <dgm:prSet presAssocID="{D1219C55-EB69-4FD2-9FE1-2B0494724561}" presName="vert1" presStyleCnt="0"/>
      <dgm:spPr/>
    </dgm:pt>
    <dgm:pt modelId="{8EBA3C04-A4C1-4AD4-A3F9-AB061A8A38F4}" type="pres">
      <dgm:prSet presAssocID="{ED15BFE2-585A-43F2-B344-57A2ADD2A541}" presName="thickLine" presStyleLbl="alignNode1" presStyleIdx="5" presStyleCnt="9"/>
      <dgm:spPr/>
    </dgm:pt>
    <dgm:pt modelId="{5E0B51F8-12EE-402E-8418-533B7A88A7B5}" type="pres">
      <dgm:prSet presAssocID="{ED15BFE2-585A-43F2-B344-57A2ADD2A541}" presName="horz1" presStyleCnt="0"/>
      <dgm:spPr/>
    </dgm:pt>
    <dgm:pt modelId="{58FDD5B0-6493-4A27-9B8E-09520B0CDC2D}" type="pres">
      <dgm:prSet presAssocID="{ED15BFE2-585A-43F2-B344-57A2ADD2A541}" presName="tx1" presStyleLbl="revTx" presStyleIdx="5" presStyleCnt="9"/>
      <dgm:spPr/>
    </dgm:pt>
    <dgm:pt modelId="{083E6073-1208-44F6-BC89-71ADA7BE98D5}" type="pres">
      <dgm:prSet presAssocID="{ED15BFE2-585A-43F2-B344-57A2ADD2A541}" presName="vert1" presStyleCnt="0"/>
      <dgm:spPr/>
    </dgm:pt>
    <dgm:pt modelId="{80E67EC6-4412-459C-B32F-F20601DA75C3}" type="pres">
      <dgm:prSet presAssocID="{D9313651-30FF-4586-84C8-EF651C3AA38E}" presName="thickLine" presStyleLbl="alignNode1" presStyleIdx="6" presStyleCnt="9"/>
      <dgm:spPr/>
    </dgm:pt>
    <dgm:pt modelId="{4B6337DC-EC28-449A-BE5D-BDFD4C003D9F}" type="pres">
      <dgm:prSet presAssocID="{D9313651-30FF-4586-84C8-EF651C3AA38E}" presName="horz1" presStyleCnt="0"/>
      <dgm:spPr/>
    </dgm:pt>
    <dgm:pt modelId="{A4067644-AC91-4F32-BCA6-3F393590D664}" type="pres">
      <dgm:prSet presAssocID="{D9313651-30FF-4586-84C8-EF651C3AA38E}" presName="tx1" presStyleLbl="revTx" presStyleIdx="6" presStyleCnt="9"/>
      <dgm:spPr/>
    </dgm:pt>
    <dgm:pt modelId="{3730C93C-BF3E-4A42-B5B3-196F208F5F09}" type="pres">
      <dgm:prSet presAssocID="{D9313651-30FF-4586-84C8-EF651C3AA38E}" presName="vert1" presStyleCnt="0"/>
      <dgm:spPr/>
    </dgm:pt>
    <dgm:pt modelId="{42D31672-1682-4875-A641-C9F343F2CE1E}" type="pres">
      <dgm:prSet presAssocID="{C8276032-65AD-4B12-A768-F03B3C4B21F9}" presName="thickLine" presStyleLbl="alignNode1" presStyleIdx="7" presStyleCnt="9"/>
      <dgm:spPr/>
    </dgm:pt>
    <dgm:pt modelId="{4E8582AB-BF12-4DE2-ACAD-A4E7EC3ABDBB}" type="pres">
      <dgm:prSet presAssocID="{C8276032-65AD-4B12-A768-F03B3C4B21F9}" presName="horz1" presStyleCnt="0"/>
      <dgm:spPr/>
    </dgm:pt>
    <dgm:pt modelId="{836320A0-E230-4907-B90C-9145B2F7181A}" type="pres">
      <dgm:prSet presAssocID="{C8276032-65AD-4B12-A768-F03B3C4B21F9}" presName="tx1" presStyleLbl="revTx" presStyleIdx="7" presStyleCnt="9"/>
      <dgm:spPr/>
    </dgm:pt>
    <dgm:pt modelId="{5CEDFF9A-EB02-477C-9086-C4BED0C83BB4}" type="pres">
      <dgm:prSet presAssocID="{C8276032-65AD-4B12-A768-F03B3C4B21F9}" presName="vert1" presStyleCnt="0"/>
      <dgm:spPr/>
    </dgm:pt>
    <dgm:pt modelId="{429FA667-8FF3-4775-9D4B-98838733B02A}" type="pres">
      <dgm:prSet presAssocID="{719596B1-1F2C-41A2-95F7-4F44D41E8049}" presName="thickLine" presStyleLbl="alignNode1" presStyleIdx="8" presStyleCnt="9"/>
      <dgm:spPr/>
    </dgm:pt>
    <dgm:pt modelId="{D4B14A55-F524-451F-9F07-803A3B22EC8B}" type="pres">
      <dgm:prSet presAssocID="{719596B1-1F2C-41A2-95F7-4F44D41E8049}" presName="horz1" presStyleCnt="0"/>
      <dgm:spPr/>
    </dgm:pt>
    <dgm:pt modelId="{5AF14401-C6CB-4B3F-9066-B192110A39F6}" type="pres">
      <dgm:prSet presAssocID="{719596B1-1F2C-41A2-95F7-4F44D41E8049}" presName="tx1" presStyleLbl="revTx" presStyleIdx="8" presStyleCnt="9"/>
      <dgm:spPr/>
    </dgm:pt>
    <dgm:pt modelId="{E32EBA7F-DC95-44DE-B78E-2B922E2741DA}" type="pres">
      <dgm:prSet presAssocID="{719596B1-1F2C-41A2-95F7-4F44D41E8049}" presName="vert1" presStyleCnt="0"/>
      <dgm:spPr/>
    </dgm:pt>
  </dgm:ptLst>
  <dgm:cxnLst>
    <dgm:cxn modelId="{D46D4414-7276-42DD-8C0D-3AB0B2D1CA04}" type="presOf" srcId="{719596B1-1F2C-41A2-95F7-4F44D41E8049}" destId="{5AF14401-C6CB-4B3F-9066-B192110A39F6}" srcOrd="0" destOrd="0" presId="urn:microsoft.com/office/officeart/2008/layout/LinedList"/>
    <dgm:cxn modelId="{0130FD1A-6A3F-4B3A-85C8-1402F4CBF863}" type="presOf" srcId="{C8276032-65AD-4B12-A768-F03B3C4B21F9}" destId="{836320A0-E230-4907-B90C-9145B2F7181A}" srcOrd="0" destOrd="0" presId="urn:microsoft.com/office/officeart/2008/layout/LinedList"/>
    <dgm:cxn modelId="{63D0063E-4873-4F9E-BC09-88C4DE13A938}" srcId="{DC2636EC-1FFB-4FF7-A2EA-838644E2F055}" destId="{F27150CA-1229-4804-9174-F17AD823A129}" srcOrd="0" destOrd="0" parTransId="{351D4686-DC92-4B39-8B8A-3A69261740FD}" sibTransId="{B1943E11-0DFE-4E18-9BBD-3D07EE2B5CA6}"/>
    <dgm:cxn modelId="{EFD5F83F-3339-4D21-A015-216150629BCB}" srcId="{DC2636EC-1FFB-4FF7-A2EA-838644E2F055}" destId="{A0959FF8-0FC5-4D53-A7B6-4B3977764ED4}" srcOrd="1" destOrd="0" parTransId="{78800FD4-6C26-4EBC-83B6-A1BEF429153D}" sibTransId="{88DF4865-9844-4CE3-988C-26A0E1C6D9B7}"/>
    <dgm:cxn modelId="{83F4674C-2BF8-474B-AA72-7CB6D76853EC}" type="presOf" srcId="{A0959FF8-0FC5-4D53-A7B6-4B3977764ED4}" destId="{7B299FB8-396F-47EF-BF29-8877F1F3FF02}" srcOrd="0" destOrd="0" presId="urn:microsoft.com/office/officeart/2008/layout/LinedList"/>
    <dgm:cxn modelId="{BA757A4D-5BF7-4D56-B48F-8334C2F51460}" type="presOf" srcId="{A378546E-C338-4BFE-B800-384ACA8C52F2}" destId="{FB9FC0A0-0C50-4D5D-A421-88C63A50FE72}" srcOrd="0" destOrd="0" presId="urn:microsoft.com/office/officeart/2008/layout/LinedList"/>
    <dgm:cxn modelId="{83D0274E-1760-43F4-83C1-0554FA404764}" type="presOf" srcId="{E168F9BA-C2D5-462E-8421-7B2ABA7F3A3D}" destId="{E3C59992-ADF8-479F-9995-8C98EE198436}" srcOrd="0" destOrd="0" presId="urn:microsoft.com/office/officeart/2008/layout/LinedList"/>
    <dgm:cxn modelId="{0D989770-6AAC-449C-85DF-C85D964D2A11}" type="presOf" srcId="{DC2636EC-1FFB-4FF7-A2EA-838644E2F055}" destId="{C07DA688-BA78-48CE-BBC1-4463330A0586}" srcOrd="0" destOrd="0" presId="urn:microsoft.com/office/officeart/2008/layout/LinedList"/>
    <dgm:cxn modelId="{1468D252-C5D4-4D90-B456-7B00064AFEAD}" type="presOf" srcId="{D9313651-30FF-4586-84C8-EF651C3AA38E}" destId="{A4067644-AC91-4F32-BCA6-3F393590D664}" srcOrd="0" destOrd="0" presId="urn:microsoft.com/office/officeart/2008/layout/LinedList"/>
    <dgm:cxn modelId="{A8610B74-BDD4-48D8-A7F4-2A7AEC8D28BA}" srcId="{DC2636EC-1FFB-4FF7-A2EA-838644E2F055}" destId="{D9313651-30FF-4586-84C8-EF651C3AA38E}" srcOrd="6" destOrd="0" parTransId="{1E11ABC7-466B-4C01-888A-5CA1839049A2}" sibTransId="{6B2C82A7-0D27-444A-8421-FE429F33C824}"/>
    <dgm:cxn modelId="{0069B07D-E298-4D99-BC3F-3B28AF60CD92}" srcId="{DC2636EC-1FFB-4FF7-A2EA-838644E2F055}" destId="{C8276032-65AD-4B12-A768-F03B3C4B21F9}" srcOrd="7" destOrd="0" parTransId="{79D66B3C-8F7E-4BEC-8820-F9CDCEC8F3D4}" sibTransId="{5611B876-45D9-4E8C-8561-3ED67CE4DE82}"/>
    <dgm:cxn modelId="{23EB0582-40E6-47AD-8922-DD1BB48B90C3}" srcId="{DC2636EC-1FFB-4FF7-A2EA-838644E2F055}" destId="{ED15BFE2-585A-43F2-B344-57A2ADD2A541}" srcOrd="5" destOrd="0" parTransId="{AC29BEAD-675C-41C3-A5DC-B05F2E77A569}" sibTransId="{0CE282C1-F47F-4432-B47D-154D4024AA70}"/>
    <dgm:cxn modelId="{793CA1A3-8DB7-4293-89C1-135D22F75219}" srcId="{DC2636EC-1FFB-4FF7-A2EA-838644E2F055}" destId="{E168F9BA-C2D5-462E-8421-7B2ABA7F3A3D}" srcOrd="2" destOrd="0" parTransId="{6A2CB104-BE03-4573-841C-7E95815676E0}" sibTransId="{33A91DB4-C243-4C4A-9238-C928F6909FEC}"/>
    <dgm:cxn modelId="{B810DFA5-37D9-48D3-9BF5-57A4DA378B6B}" type="presOf" srcId="{F27150CA-1229-4804-9174-F17AD823A129}" destId="{E4305AE7-3536-4473-AC95-B1755A8C2B75}" srcOrd="0" destOrd="0" presId="urn:microsoft.com/office/officeart/2008/layout/LinedList"/>
    <dgm:cxn modelId="{B2BAE8A9-686C-40B9-A35A-436359656F9C}" srcId="{DC2636EC-1FFB-4FF7-A2EA-838644E2F055}" destId="{719596B1-1F2C-41A2-95F7-4F44D41E8049}" srcOrd="8" destOrd="0" parTransId="{A40E9021-F2F5-4812-A22E-E1F62ECC98BF}" sibTransId="{3957B9BA-7D1B-4599-B5D8-13FE34748149}"/>
    <dgm:cxn modelId="{A204E8AA-D78E-466A-AE91-3034311CCE7A}" srcId="{DC2636EC-1FFB-4FF7-A2EA-838644E2F055}" destId="{D1219C55-EB69-4FD2-9FE1-2B0494724561}" srcOrd="4" destOrd="0" parTransId="{841628FB-580C-4FC8-8A7C-A463E2845A1C}" sibTransId="{F31CD4D0-1E49-46F9-8C1B-D9663BB55A02}"/>
    <dgm:cxn modelId="{AEF98BC3-B490-45B7-BA4D-636F13D052F1}" type="presOf" srcId="{D1219C55-EB69-4FD2-9FE1-2B0494724561}" destId="{4A2B625D-72BC-40A7-BF62-479845A7859E}" srcOrd="0" destOrd="0" presId="urn:microsoft.com/office/officeart/2008/layout/LinedList"/>
    <dgm:cxn modelId="{10B084C6-F86D-448C-BCB5-88EAEE5083F6}" srcId="{DC2636EC-1FFB-4FF7-A2EA-838644E2F055}" destId="{A378546E-C338-4BFE-B800-384ACA8C52F2}" srcOrd="3" destOrd="0" parTransId="{9007C936-151C-4AA3-B491-C4BA07E9F222}" sibTransId="{73456A55-A4A0-44CB-ACA8-A459756C4E37}"/>
    <dgm:cxn modelId="{87B426EF-27D5-4D77-A835-3E74460563AE}" type="presOf" srcId="{ED15BFE2-585A-43F2-B344-57A2ADD2A541}" destId="{58FDD5B0-6493-4A27-9B8E-09520B0CDC2D}" srcOrd="0" destOrd="0" presId="urn:microsoft.com/office/officeart/2008/layout/LinedList"/>
    <dgm:cxn modelId="{D714A92A-0271-4BCC-88D4-FE294824420F}" type="presParOf" srcId="{C07DA688-BA78-48CE-BBC1-4463330A0586}" destId="{452CE0BC-E845-46F6-879A-68F9E797A069}" srcOrd="0" destOrd="0" presId="urn:microsoft.com/office/officeart/2008/layout/LinedList"/>
    <dgm:cxn modelId="{93FE5244-377E-4F8B-AE33-6C25F3977CF6}" type="presParOf" srcId="{C07DA688-BA78-48CE-BBC1-4463330A0586}" destId="{D3D6A3BD-42C4-44FF-80D1-8E1FDE5163A9}" srcOrd="1" destOrd="0" presId="urn:microsoft.com/office/officeart/2008/layout/LinedList"/>
    <dgm:cxn modelId="{9A578149-1ED1-42B1-8E62-BA6C0805CA8B}" type="presParOf" srcId="{D3D6A3BD-42C4-44FF-80D1-8E1FDE5163A9}" destId="{E4305AE7-3536-4473-AC95-B1755A8C2B75}" srcOrd="0" destOrd="0" presId="urn:microsoft.com/office/officeart/2008/layout/LinedList"/>
    <dgm:cxn modelId="{896337A3-8D8B-43C4-8D27-9D0A0C5F9E94}" type="presParOf" srcId="{D3D6A3BD-42C4-44FF-80D1-8E1FDE5163A9}" destId="{F327B5B6-F696-42C5-82D5-98177C481427}" srcOrd="1" destOrd="0" presId="urn:microsoft.com/office/officeart/2008/layout/LinedList"/>
    <dgm:cxn modelId="{E60297EE-D3B0-41BC-B002-7FA084940F22}" type="presParOf" srcId="{C07DA688-BA78-48CE-BBC1-4463330A0586}" destId="{ADE718DA-AF12-4A29-8C09-8043EB8E4B5D}" srcOrd="2" destOrd="0" presId="urn:microsoft.com/office/officeart/2008/layout/LinedList"/>
    <dgm:cxn modelId="{03DA1676-691A-4BB1-A6B6-58278EAD0597}" type="presParOf" srcId="{C07DA688-BA78-48CE-BBC1-4463330A0586}" destId="{09ECC695-D68A-40A1-8DEC-0910A00E7FB0}" srcOrd="3" destOrd="0" presId="urn:microsoft.com/office/officeart/2008/layout/LinedList"/>
    <dgm:cxn modelId="{6A57B16C-4CDE-475D-9A57-D7442436DFB5}" type="presParOf" srcId="{09ECC695-D68A-40A1-8DEC-0910A00E7FB0}" destId="{7B299FB8-396F-47EF-BF29-8877F1F3FF02}" srcOrd="0" destOrd="0" presId="urn:microsoft.com/office/officeart/2008/layout/LinedList"/>
    <dgm:cxn modelId="{253E59CD-D4E6-4A00-9688-0ECD167B6CDE}" type="presParOf" srcId="{09ECC695-D68A-40A1-8DEC-0910A00E7FB0}" destId="{609C5EB2-D174-4B02-B996-3050E68C4018}" srcOrd="1" destOrd="0" presId="urn:microsoft.com/office/officeart/2008/layout/LinedList"/>
    <dgm:cxn modelId="{3C8DCEA9-2DCA-4923-8825-F96FC7E9FB55}" type="presParOf" srcId="{C07DA688-BA78-48CE-BBC1-4463330A0586}" destId="{BDE60D48-23DB-455F-B410-02FF2ED044DB}" srcOrd="4" destOrd="0" presId="urn:microsoft.com/office/officeart/2008/layout/LinedList"/>
    <dgm:cxn modelId="{9C80CE09-966A-4A81-93E1-F9B3FB12301A}" type="presParOf" srcId="{C07DA688-BA78-48CE-BBC1-4463330A0586}" destId="{B7DA7CB4-214A-4F67-AF30-40A6897327AB}" srcOrd="5" destOrd="0" presId="urn:microsoft.com/office/officeart/2008/layout/LinedList"/>
    <dgm:cxn modelId="{A1CE33E8-6F75-4C7A-9D7E-C34392713E82}" type="presParOf" srcId="{B7DA7CB4-214A-4F67-AF30-40A6897327AB}" destId="{E3C59992-ADF8-479F-9995-8C98EE198436}" srcOrd="0" destOrd="0" presId="urn:microsoft.com/office/officeart/2008/layout/LinedList"/>
    <dgm:cxn modelId="{F5F8A642-9453-4523-89D4-B6C867808A5A}" type="presParOf" srcId="{B7DA7CB4-214A-4F67-AF30-40A6897327AB}" destId="{BAC1CDAC-DE4C-46ED-BFDB-C4666C3F537A}" srcOrd="1" destOrd="0" presId="urn:microsoft.com/office/officeart/2008/layout/LinedList"/>
    <dgm:cxn modelId="{61D130DE-6018-4B27-B5F3-3109C822E3D1}" type="presParOf" srcId="{C07DA688-BA78-48CE-BBC1-4463330A0586}" destId="{3F4DD9C8-B180-46D2-9B81-400FA3D3914A}" srcOrd="6" destOrd="0" presId="urn:microsoft.com/office/officeart/2008/layout/LinedList"/>
    <dgm:cxn modelId="{8AEC5F87-9ECA-4F6C-9FBC-E9674652D085}" type="presParOf" srcId="{C07DA688-BA78-48CE-BBC1-4463330A0586}" destId="{8FBD3EE8-13B9-4E0C-9C72-DC744855C604}" srcOrd="7" destOrd="0" presId="urn:microsoft.com/office/officeart/2008/layout/LinedList"/>
    <dgm:cxn modelId="{54283C1B-CA73-4DB9-8A75-B852CA4A042B}" type="presParOf" srcId="{8FBD3EE8-13B9-4E0C-9C72-DC744855C604}" destId="{FB9FC0A0-0C50-4D5D-A421-88C63A50FE72}" srcOrd="0" destOrd="0" presId="urn:microsoft.com/office/officeart/2008/layout/LinedList"/>
    <dgm:cxn modelId="{203AE00B-1A4C-47D0-8D87-68A91520101E}" type="presParOf" srcId="{8FBD3EE8-13B9-4E0C-9C72-DC744855C604}" destId="{36EEC9B9-00AA-4215-BC56-E3073363AAEE}" srcOrd="1" destOrd="0" presId="urn:microsoft.com/office/officeart/2008/layout/LinedList"/>
    <dgm:cxn modelId="{EB438476-5BEE-45C9-A521-C8D451FA163A}" type="presParOf" srcId="{C07DA688-BA78-48CE-BBC1-4463330A0586}" destId="{11037F45-FF3E-444E-8ABA-300888CE3E15}" srcOrd="8" destOrd="0" presId="urn:microsoft.com/office/officeart/2008/layout/LinedList"/>
    <dgm:cxn modelId="{F1FC3C18-673D-44FC-AA35-2FE30FDFFEE9}" type="presParOf" srcId="{C07DA688-BA78-48CE-BBC1-4463330A0586}" destId="{E17D8A0E-E255-472A-9C27-A00A66FD4DEC}" srcOrd="9" destOrd="0" presId="urn:microsoft.com/office/officeart/2008/layout/LinedList"/>
    <dgm:cxn modelId="{247415F7-06BD-427B-B9EA-1929C5FB71FF}" type="presParOf" srcId="{E17D8A0E-E255-472A-9C27-A00A66FD4DEC}" destId="{4A2B625D-72BC-40A7-BF62-479845A7859E}" srcOrd="0" destOrd="0" presId="urn:microsoft.com/office/officeart/2008/layout/LinedList"/>
    <dgm:cxn modelId="{FB5738E3-4A1E-4D95-AD75-EB5C12D8A008}" type="presParOf" srcId="{E17D8A0E-E255-472A-9C27-A00A66FD4DEC}" destId="{CF51575D-F1B8-4290-8752-A12E8CAE661A}" srcOrd="1" destOrd="0" presId="urn:microsoft.com/office/officeart/2008/layout/LinedList"/>
    <dgm:cxn modelId="{2B2A2400-9E88-410E-AC9D-02AF40358FCD}" type="presParOf" srcId="{C07DA688-BA78-48CE-BBC1-4463330A0586}" destId="{8EBA3C04-A4C1-4AD4-A3F9-AB061A8A38F4}" srcOrd="10" destOrd="0" presId="urn:microsoft.com/office/officeart/2008/layout/LinedList"/>
    <dgm:cxn modelId="{604A7203-DEC2-4237-8DBE-AB0D678153C7}" type="presParOf" srcId="{C07DA688-BA78-48CE-BBC1-4463330A0586}" destId="{5E0B51F8-12EE-402E-8418-533B7A88A7B5}" srcOrd="11" destOrd="0" presId="urn:microsoft.com/office/officeart/2008/layout/LinedList"/>
    <dgm:cxn modelId="{F355B691-A0B6-4576-A779-B5AFA18DAB7B}" type="presParOf" srcId="{5E0B51F8-12EE-402E-8418-533B7A88A7B5}" destId="{58FDD5B0-6493-4A27-9B8E-09520B0CDC2D}" srcOrd="0" destOrd="0" presId="urn:microsoft.com/office/officeart/2008/layout/LinedList"/>
    <dgm:cxn modelId="{4667F31A-0539-4EA2-8B18-A42725CE1897}" type="presParOf" srcId="{5E0B51F8-12EE-402E-8418-533B7A88A7B5}" destId="{083E6073-1208-44F6-BC89-71ADA7BE98D5}" srcOrd="1" destOrd="0" presId="urn:microsoft.com/office/officeart/2008/layout/LinedList"/>
    <dgm:cxn modelId="{5D9BB8EA-874E-498F-AA63-85268FA02304}" type="presParOf" srcId="{C07DA688-BA78-48CE-BBC1-4463330A0586}" destId="{80E67EC6-4412-459C-B32F-F20601DA75C3}" srcOrd="12" destOrd="0" presId="urn:microsoft.com/office/officeart/2008/layout/LinedList"/>
    <dgm:cxn modelId="{574C964F-4BC3-4871-ADFA-F71C4FB11DD5}" type="presParOf" srcId="{C07DA688-BA78-48CE-BBC1-4463330A0586}" destId="{4B6337DC-EC28-449A-BE5D-BDFD4C003D9F}" srcOrd="13" destOrd="0" presId="urn:microsoft.com/office/officeart/2008/layout/LinedList"/>
    <dgm:cxn modelId="{C82604A5-8020-440C-8342-A0DD54A756F1}" type="presParOf" srcId="{4B6337DC-EC28-449A-BE5D-BDFD4C003D9F}" destId="{A4067644-AC91-4F32-BCA6-3F393590D664}" srcOrd="0" destOrd="0" presId="urn:microsoft.com/office/officeart/2008/layout/LinedList"/>
    <dgm:cxn modelId="{F60FDDF1-D956-4105-A9E3-F343E11D5CFC}" type="presParOf" srcId="{4B6337DC-EC28-449A-BE5D-BDFD4C003D9F}" destId="{3730C93C-BF3E-4A42-B5B3-196F208F5F09}" srcOrd="1" destOrd="0" presId="urn:microsoft.com/office/officeart/2008/layout/LinedList"/>
    <dgm:cxn modelId="{2C0A2925-054D-478B-A869-B1B119EDB3C5}" type="presParOf" srcId="{C07DA688-BA78-48CE-BBC1-4463330A0586}" destId="{42D31672-1682-4875-A641-C9F343F2CE1E}" srcOrd="14" destOrd="0" presId="urn:microsoft.com/office/officeart/2008/layout/LinedList"/>
    <dgm:cxn modelId="{2716AE18-8BB4-4386-8143-11FB1BF27F45}" type="presParOf" srcId="{C07DA688-BA78-48CE-BBC1-4463330A0586}" destId="{4E8582AB-BF12-4DE2-ACAD-A4E7EC3ABDBB}" srcOrd="15" destOrd="0" presId="urn:microsoft.com/office/officeart/2008/layout/LinedList"/>
    <dgm:cxn modelId="{43AFED85-6CB8-4363-BFE7-58CC55289609}" type="presParOf" srcId="{4E8582AB-BF12-4DE2-ACAD-A4E7EC3ABDBB}" destId="{836320A0-E230-4907-B90C-9145B2F7181A}" srcOrd="0" destOrd="0" presId="urn:microsoft.com/office/officeart/2008/layout/LinedList"/>
    <dgm:cxn modelId="{47AB755C-2265-408B-9C9C-3DC736943F6D}" type="presParOf" srcId="{4E8582AB-BF12-4DE2-ACAD-A4E7EC3ABDBB}" destId="{5CEDFF9A-EB02-477C-9086-C4BED0C83BB4}" srcOrd="1" destOrd="0" presId="urn:microsoft.com/office/officeart/2008/layout/LinedList"/>
    <dgm:cxn modelId="{F66ADC9C-C770-4209-B45F-D1AFE1A4CB07}" type="presParOf" srcId="{C07DA688-BA78-48CE-BBC1-4463330A0586}" destId="{429FA667-8FF3-4775-9D4B-98838733B02A}" srcOrd="16" destOrd="0" presId="urn:microsoft.com/office/officeart/2008/layout/LinedList"/>
    <dgm:cxn modelId="{8D07DDBD-3410-466A-890F-38024985BFC0}" type="presParOf" srcId="{C07DA688-BA78-48CE-BBC1-4463330A0586}" destId="{D4B14A55-F524-451F-9F07-803A3B22EC8B}" srcOrd="17" destOrd="0" presId="urn:microsoft.com/office/officeart/2008/layout/LinedList"/>
    <dgm:cxn modelId="{40AB93A9-1BEE-4226-99F8-1EFA7DC3F6D3}" type="presParOf" srcId="{D4B14A55-F524-451F-9F07-803A3B22EC8B}" destId="{5AF14401-C6CB-4B3F-9066-B192110A39F6}" srcOrd="0" destOrd="0" presId="urn:microsoft.com/office/officeart/2008/layout/LinedList"/>
    <dgm:cxn modelId="{C2DF4AFF-3EEF-46CF-91D1-EDAFCB3D7919}" type="presParOf" srcId="{D4B14A55-F524-451F-9F07-803A3B22EC8B}" destId="{E32EBA7F-DC95-44DE-B78E-2B922E2741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CE0BC-E845-46F6-879A-68F9E797A069}">
      <dsp:nvSpPr>
        <dsp:cNvPr id="0" name=""/>
        <dsp:cNvSpPr/>
      </dsp:nvSpPr>
      <dsp:spPr>
        <a:xfrm>
          <a:off x="0" y="5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05AE7-3536-4473-AC95-B1755A8C2B75}">
      <dsp:nvSpPr>
        <dsp:cNvPr id="0" name=""/>
        <dsp:cNvSpPr/>
      </dsp:nvSpPr>
      <dsp:spPr>
        <a:xfrm>
          <a:off x="0" y="569"/>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0" y="569"/>
        <a:ext cx="10515600" cy="518251"/>
      </dsp:txXfrm>
    </dsp:sp>
    <dsp:sp modelId="{ADE718DA-AF12-4A29-8C09-8043EB8E4B5D}">
      <dsp:nvSpPr>
        <dsp:cNvPr id="0" name=""/>
        <dsp:cNvSpPr/>
      </dsp:nvSpPr>
      <dsp:spPr>
        <a:xfrm>
          <a:off x="0" y="51882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99FB8-396F-47EF-BF29-8877F1F3FF02}">
      <dsp:nvSpPr>
        <dsp:cNvPr id="0" name=""/>
        <dsp:cNvSpPr/>
      </dsp:nvSpPr>
      <dsp:spPr>
        <a:xfrm>
          <a:off x="0" y="518821"/>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Problem Statement</a:t>
          </a:r>
        </a:p>
      </dsp:txBody>
      <dsp:txXfrm>
        <a:off x="0" y="518821"/>
        <a:ext cx="10515600" cy="518251"/>
      </dsp:txXfrm>
    </dsp:sp>
    <dsp:sp modelId="{BDE60D48-23DB-455F-B410-02FF2ED044DB}">
      <dsp:nvSpPr>
        <dsp:cNvPr id="0" name=""/>
        <dsp:cNvSpPr/>
      </dsp:nvSpPr>
      <dsp:spPr>
        <a:xfrm>
          <a:off x="0" y="103707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59992-ADF8-479F-9995-8C98EE198436}">
      <dsp:nvSpPr>
        <dsp:cNvPr id="0" name=""/>
        <dsp:cNvSpPr/>
      </dsp:nvSpPr>
      <dsp:spPr>
        <a:xfrm>
          <a:off x="0" y="1037072"/>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Research Questions</a:t>
          </a:r>
        </a:p>
      </dsp:txBody>
      <dsp:txXfrm>
        <a:off x="0" y="1037072"/>
        <a:ext cx="10515600" cy="518251"/>
      </dsp:txXfrm>
    </dsp:sp>
    <dsp:sp modelId="{3F4DD9C8-B180-46D2-9B81-400FA3D3914A}">
      <dsp:nvSpPr>
        <dsp:cNvPr id="0" name=""/>
        <dsp:cNvSpPr/>
      </dsp:nvSpPr>
      <dsp:spPr>
        <a:xfrm>
          <a:off x="0" y="15553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FC0A0-0C50-4D5D-A421-88C63A50FE72}">
      <dsp:nvSpPr>
        <dsp:cNvPr id="0" name=""/>
        <dsp:cNvSpPr/>
      </dsp:nvSpPr>
      <dsp:spPr>
        <a:xfrm>
          <a:off x="0" y="1555324"/>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Literature Survey</a:t>
          </a:r>
        </a:p>
      </dsp:txBody>
      <dsp:txXfrm>
        <a:off x="0" y="1555324"/>
        <a:ext cx="10515600" cy="518251"/>
      </dsp:txXfrm>
    </dsp:sp>
    <dsp:sp modelId="{11037F45-FF3E-444E-8ABA-300888CE3E15}">
      <dsp:nvSpPr>
        <dsp:cNvPr id="0" name=""/>
        <dsp:cNvSpPr/>
      </dsp:nvSpPr>
      <dsp:spPr>
        <a:xfrm>
          <a:off x="0" y="20735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B625D-72BC-40A7-BF62-479845A7859E}">
      <dsp:nvSpPr>
        <dsp:cNvPr id="0" name=""/>
        <dsp:cNvSpPr/>
      </dsp:nvSpPr>
      <dsp:spPr>
        <a:xfrm>
          <a:off x="0" y="2073576"/>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Findings</a:t>
          </a:r>
        </a:p>
      </dsp:txBody>
      <dsp:txXfrm>
        <a:off x="0" y="2073576"/>
        <a:ext cx="10515600" cy="518251"/>
      </dsp:txXfrm>
    </dsp:sp>
    <dsp:sp modelId="{8EBA3C04-A4C1-4AD4-A3F9-AB061A8A38F4}">
      <dsp:nvSpPr>
        <dsp:cNvPr id="0" name=""/>
        <dsp:cNvSpPr/>
      </dsp:nvSpPr>
      <dsp:spPr>
        <a:xfrm>
          <a:off x="0" y="259182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DD5B0-6493-4A27-9B8E-09520B0CDC2D}">
      <dsp:nvSpPr>
        <dsp:cNvPr id="0" name=""/>
        <dsp:cNvSpPr/>
      </dsp:nvSpPr>
      <dsp:spPr>
        <a:xfrm>
          <a:off x="0" y="2591827"/>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Enhancement</a:t>
          </a:r>
        </a:p>
      </dsp:txBody>
      <dsp:txXfrm>
        <a:off x="0" y="2591827"/>
        <a:ext cx="10515600" cy="518251"/>
      </dsp:txXfrm>
    </dsp:sp>
    <dsp:sp modelId="{80E67EC6-4412-459C-B32F-F20601DA75C3}">
      <dsp:nvSpPr>
        <dsp:cNvPr id="0" name=""/>
        <dsp:cNvSpPr/>
      </dsp:nvSpPr>
      <dsp:spPr>
        <a:xfrm>
          <a:off x="0" y="31100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067644-AC91-4F32-BCA6-3F393590D664}">
      <dsp:nvSpPr>
        <dsp:cNvPr id="0" name=""/>
        <dsp:cNvSpPr/>
      </dsp:nvSpPr>
      <dsp:spPr>
        <a:xfrm>
          <a:off x="0" y="3110079"/>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Future Scope</a:t>
          </a:r>
        </a:p>
      </dsp:txBody>
      <dsp:txXfrm>
        <a:off x="0" y="3110079"/>
        <a:ext cx="10515600" cy="518251"/>
      </dsp:txXfrm>
    </dsp:sp>
    <dsp:sp modelId="{42D31672-1682-4875-A641-C9F343F2CE1E}">
      <dsp:nvSpPr>
        <dsp:cNvPr id="0" name=""/>
        <dsp:cNvSpPr/>
      </dsp:nvSpPr>
      <dsp:spPr>
        <a:xfrm>
          <a:off x="0" y="36283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6320A0-E230-4907-B90C-9145B2F7181A}">
      <dsp:nvSpPr>
        <dsp:cNvPr id="0" name=""/>
        <dsp:cNvSpPr/>
      </dsp:nvSpPr>
      <dsp:spPr>
        <a:xfrm>
          <a:off x="0" y="3628331"/>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Conclusion</a:t>
          </a:r>
        </a:p>
      </dsp:txBody>
      <dsp:txXfrm>
        <a:off x="0" y="3628331"/>
        <a:ext cx="10515600" cy="518251"/>
      </dsp:txXfrm>
    </dsp:sp>
    <dsp:sp modelId="{429FA667-8FF3-4775-9D4B-98838733B02A}">
      <dsp:nvSpPr>
        <dsp:cNvPr id="0" name=""/>
        <dsp:cNvSpPr/>
      </dsp:nvSpPr>
      <dsp:spPr>
        <a:xfrm>
          <a:off x="0" y="414658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14401-C6CB-4B3F-9066-B192110A39F6}">
      <dsp:nvSpPr>
        <dsp:cNvPr id="0" name=""/>
        <dsp:cNvSpPr/>
      </dsp:nvSpPr>
      <dsp:spPr>
        <a:xfrm>
          <a:off x="0" y="4146582"/>
          <a:ext cx="10515600" cy="51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References</a:t>
          </a:r>
        </a:p>
      </dsp:txBody>
      <dsp:txXfrm>
        <a:off x="0" y="4146582"/>
        <a:ext cx="10515600" cy="5182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C0F1B-0AB0-4260-A5AB-F2D2129BC970}"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4CD03-2F95-4C99-B510-B02367899109}" type="slidenum">
              <a:rPr lang="en-IN" smtClean="0"/>
              <a:t>‹#›</a:t>
            </a:fld>
            <a:endParaRPr lang="en-IN"/>
          </a:p>
        </p:txBody>
      </p:sp>
    </p:spTree>
    <p:extLst>
      <p:ext uri="{BB962C8B-B14F-4D97-AF65-F5344CB8AC3E}">
        <p14:creationId xmlns:p14="http://schemas.microsoft.com/office/powerpoint/2010/main" val="561890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DA5A76-CF2B-4370-B733-79F4DF9A998E}" type="datetime1">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302658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E2598E-86BF-48DD-866A-72B3A7B33026}" type="datetime1">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308874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3E68B3-4E2A-42E7-B291-2557951D0539}" type="datetime1">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310664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B9FD73-5DCC-49D9-8AE5-E5565AED9310}" type="datetime1">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255536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BCD74-7CF1-4017-9478-CA0133D741D4}" type="datetime1">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156453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8C60C8-A5F4-4A1E-B1AE-5B5B925B3074}" type="datetime1">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79023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4FDB6FB-9180-452A-9DDA-41F2856A0EBA}" type="datetime1">
              <a:rPr lang="en-IN" smtClean="0"/>
              <a:t>07-02-2025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277298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2652901-9909-47E8-927E-F58A77636216}" type="datetime1">
              <a:rPr lang="en-IN" smtClean="0"/>
              <a:t>07-02-2025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199726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0D4CB-DAE4-4AF2-B88D-26E7D8E50D0F}" type="datetime1">
              <a:rPr lang="en-IN" smtClean="0"/>
              <a:t>07-02-2025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355739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F6D0C4-5576-4B3E-A4AC-6F916FABB313}" type="datetime1">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110064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14F86C-CC93-48AC-98BD-0AAC3361678F}" type="datetime1">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771E5B-7349-4C8A-B359-DDB7B4B69762}" type="slidenum">
              <a:rPr lang="en-IN" smtClean="0"/>
              <a:t>‹#›</a:t>
            </a:fld>
            <a:endParaRPr lang="en-IN"/>
          </a:p>
        </p:txBody>
      </p:sp>
    </p:spTree>
    <p:extLst>
      <p:ext uri="{BB962C8B-B14F-4D97-AF65-F5344CB8AC3E}">
        <p14:creationId xmlns:p14="http://schemas.microsoft.com/office/powerpoint/2010/main" val="249307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24299-5CFF-471D-A440-2AF3D15E58E4}" type="datetime1">
              <a:rPr lang="en-IN" smtClean="0"/>
              <a:t>07-02-2025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E5B-7349-4C8A-B359-DDB7B4B69762}" type="slidenum">
              <a:rPr lang="en-IN" smtClean="0"/>
              <a:t>‹#›</a:t>
            </a:fld>
            <a:endParaRPr lang="en-IN"/>
          </a:p>
        </p:txBody>
      </p:sp>
    </p:spTree>
    <p:extLst>
      <p:ext uri="{BB962C8B-B14F-4D97-AF65-F5344CB8AC3E}">
        <p14:creationId xmlns:p14="http://schemas.microsoft.com/office/powerpoint/2010/main" val="4208023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302" y="599866"/>
            <a:ext cx="7573298" cy="667305"/>
          </a:xfrm>
        </p:spPr>
        <p:txBody>
          <a:bodyPr>
            <a:normAutofit fontScale="90000"/>
          </a:bodyPr>
          <a:lstStyle/>
          <a:p>
            <a:pPr algn="ctr"/>
            <a:r>
              <a:rPr lang="en-IN" sz="2700" b="1" dirty="0">
                <a:solidFill>
                  <a:schemeClr val="accent6">
                    <a:lumMod val="75000"/>
                  </a:schemeClr>
                </a:solidFill>
                <a:latin typeface="Times New Roman" panose="02020603050405020304" pitchFamily="18" charset="0"/>
                <a:cs typeface="Times New Roman" panose="02020603050405020304" pitchFamily="18" charset="0"/>
              </a:rPr>
              <a:t>The 1</a:t>
            </a:r>
            <a:r>
              <a:rPr lang="en-IN" sz="2700" b="1" baseline="30000" dirty="0">
                <a:solidFill>
                  <a:schemeClr val="accent6">
                    <a:lumMod val="75000"/>
                  </a:schemeClr>
                </a:solidFill>
                <a:latin typeface="Times New Roman" panose="02020603050405020304" pitchFamily="18" charset="0"/>
                <a:cs typeface="Times New Roman" panose="02020603050405020304" pitchFamily="18" charset="0"/>
              </a:rPr>
              <a:t>st</a:t>
            </a:r>
            <a:r>
              <a:rPr lang="en-IN" sz="2700" b="1" dirty="0">
                <a:solidFill>
                  <a:schemeClr val="accent6">
                    <a:lumMod val="75000"/>
                  </a:schemeClr>
                </a:solidFill>
                <a:latin typeface="Times New Roman" panose="02020603050405020304" pitchFamily="18" charset="0"/>
                <a:cs typeface="Times New Roman" panose="02020603050405020304" pitchFamily="18" charset="0"/>
              </a:rPr>
              <a:t> International Conference on Sustainable Communication, Machine Intelligence and Metaverse (SCMIM-2025)</a:t>
            </a:r>
            <a:br>
              <a:rPr lang="en-IN" dirty="0"/>
            </a:br>
            <a:endParaRPr lang="en-IN" sz="3200" dirty="0">
              <a:solidFill>
                <a:srgbClr val="FF0000"/>
              </a:solidFill>
              <a:latin typeface="Aptos Narrow" panose="020B0004020202020204" pitchFamily="34" charset="0"/>
              <a:cs typeface="Arial" panose="020B0704020202020204" pitchFamily="34" charset="0"/>
            </a:endParaRPr>
          </a:p>
        </p:txBody>
      </p:sp>
      <p:pic>
        <p:nvPicPr>
          <p:cNvPr id="5" name="Picture 4"/>
          <p:cNvPicPr>
            <a:picLocks noChangeAspect="1"/>
          </p:cNvPicPr>
          <p:nvPr/>
        </p:nvPicPr>
        <p:blipFill>
          <a:blip r:embed="rId2"/>
          <a:stretch>
            <a:fillRect/>
          </a:stretch>
        </p:blipFill>
        <p:spPr>
          <a:xfrm>
            <a:off x="10732212" y="77858"/>
            <a:ext cx="1194920" cy="1237595"/>
          </a:xfrm>
          <a:prstGeom prst="rect">
            <a:avLst/>
          </a:prstGeom>
        </p:spPr>
      </p:pic>
      <p:pic>
        <p:nvPicPr>
          <p:cNvPr id="6" name="Picture 5"/>
          <p:cNvPicPr>
            <a:picLocks noChangeAspect="1"/>
          </p:cNvPicPr>
          <p:nvPr/>
        </p:nvPicPr>
        <p:blipFill>
          <a:blip r:embed="rId3"/>
          <a:stretch>
            <a:fillRect/>
          </a:stretch>
        </p:blipFill>
        <p:spPr>
          <a:xfrm>
            <a:off x="2394546" y="5419899"/>
            <a:ext cx="8382000" cy="1088966"/>
          </a:xfrm>
          <a:prstGeom prst="rect">
            <a:avLst/>
          </a:prstGeom>
        </p:spPr>
      </p:pic>
      <p:pic>
        <p:nvPicPr>
          <p:cNvPr id="7" name="Picture 6"/>
          <p:cNvPicPr>
            <a:picLocks noChangeAspect="1"/>
          </p:cNvPicPr>
          <p:nvPr/>
        </p:nvPicPr>
        <p:blipFill>
          <a:blip r:embed="rId4"/>
          <a:stretch>
            <a:fillRect/>
          </a:stretch>
        </p:blipFill>
        <p:spPr>
          <a:xfrm>
            <a:off x="5285161" y="6418660"/>
            <a:ext cx="1621677" cy="323116"/>
          </a:xfrm>
          <a:prstGeom prst="rect">
            <a:avLst/>
          </a:prstGeom>
        </p:spPr>
      </p:pic>
      <p:sp>
        <p:nvSpPr>
          <p:cNvPr id="8" name="TextBox 7"/>
          <p:cNvSpPr txBox="1"/>
          <p:nvPr/>
        </p:nvSpPr>
        <p:spPr>
          <a:xfrm>
            <a:off x="11645265" y="6341661"/>
            <a:ext cx="363894" cy="369332"/>
          </a:xfrm>
          <a:prstGeom prst="rect">
            <a:avLst/>
          </a:prstGeom>
          <a:noFill/>
        </p:spPr>
        <p:txBody>
          <a:bodyPr wrap="square" rtlCol="0">
            <a:spAutoFit/>
          </a:bodyPr>
          <a:lstStyle/>
          <a:p>
            <a:r>
              <a:rPr lang="en-IN" dirty="0"/>
              <a:t>  </a:t>
            </a:r>
          </a:p>
        </p:txBody>
      </p:sp>
      <p:sp>
        <p:nvSpPr>
          <p:cNvPr id="9" name="Text Placeholder 2"/>
          <p:cNvSpPr txBox="1"/>
          <p:nvPr/>
        </p:nvSpPr>
        <p:spPr>
          <a:xfrm>
            <a:off x="1412277" y="2814997"/>
            <a:ext cx="9432758" cy="8468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algn="ctr">
              <a:buFont typeface="Arial" panose="020B0704020202020204" pitchFamily="34" charset="0"/>
              <a:buNone/>
            </a:pPr>
            <a:endParaRPr lang="en-IN" sz="3600" dirty="0"/>
          </a:p>
        </p:txBody>
      </p:sp>
      <p:sp>
        <p:nvSpPr>
          <p:cNvPr id="10" name="object 2"/>
          <p:cNvSpPr txBox="1">
            <a:spLocks noGrp="1"/>
          </p:cNvSpPr>
          <p:nvPr/>
        </p:nvSpPr>
        <p:spPr>
          <a:xfrm>
            <a:off x="3427363" y="2245671"/>
            <a:ext cx="5194123" cy="219572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ts val="2795"/>
              </a:lnSpc>
              <a:spcBef>
                <a:spcPts val="100"/>
              </a:spcBef>
            </a:pPr>
            <a:r>
              <a:rPr sz="1800" b="1" spc="-5" dirty="0">
                <a:solidFill>
                  <a:schemeClr val="accent1">
                    <a:lumMod val="50000"/>
                  </a:schemeClr>
                </a:solidFill>
                <a:effectLst/>
                <a:latin typeface="Times New Roman" panose="02020603050405020304" pitchFamily="18" charset="0"/>
                <a:cs typeface="Times New Roman" panose="02020603050405020304" pitchFamily="18" charset="0"/>
              </a:rPr>
              <a:t>Presented </a:t>
            </a:r>
            <a:r>
              <a:rPr sz="1800" b="1" dirty="0">
                <a:solidFill>
                  <a:schemeClr val="accent1">
                    <a:lumMod val="50000"/>
                  </a:schemeClr>
                </a:solidFill>
                <a:effectLst/>
                <a:latin typeface="Times New Roman" panose="02020603050405020304" pitchFamily="18" charset="0"/>
                <a:cs typeface="Times New Roman" panose="02020603050405020304" pitchFamily="18" charset="0"/>
              </a:rPr>
              <a:t>by </a:t>
            </a:r>
          </a:p>
          <a:p>
            <a:pPr marL="12700" algn="ctr">
              <a:lnSpc>
                <a:spcPts val="2795"/>
              </a:lnSpc>
              <a:spcBef>
                <a:spcPts val="100"/>
              </a:spcBef>
            </a:pPr>
            <a:r>
              <a:rPr lang="en-US" sz="1800" b="1" dirty="0">
                <a:solidFill>
                  <a:schemeClr val="accent1">
                    <a:lumMod val="75000"/>
                  </a:schemeClr>
                </a:solidFill>
                <a:latin typeface="Times New Roman" panose="02020603050405020304" pitchFamily="18" charset="0"/>
                <a:cs typeface="Times New Roman" panose="02020603050405020304" pitchFamily="18" charset="0"/>
              </a:rPr>
              <a:t>Sabarna Sarkar</a:t>
            </a:r>
          </a:p>
          <a:p>
            <a:pPr marL="12700" algn="ctr">
              <a:lnSpc>
                <a:spcPts val="2795"/>
              </a:lnSpc>
              <a:spcBef>
                <a:spcPts val="100"/>
              </a:spcBef>
            </a:pPr>
            <a:r>
              <a:rPr lang="en-US" sz="1800" b="1" spc="-5" dirty="0">
                <a:solidFill>
                  <a:schemeClr val="accent1">
                    <a:lumMod val="75000"/>
                  </a:schemeClr>
                </a:solidFill>
                <a:latin typeface="Times New Roman" panose="02020603050405020304" pitchFamily="18" charset="0"/>
                <a:cs typeface="Times New Roman" panose="02020603050405020304" pitchFamily="18" charset="0"/>
              </a:rPr>
              <a:t>Saptarshi Roychowdhury</a:t>
            </a:r>
          </a:p>
          <a:p>
            <a:pPr marL="12700" algn="ctr">
              <a:lnSpc>
                <a:spcPts val="2795"/>
              </a:lnSpc>
              <a:spcBef>
                <a:spcPts val="100"/>
              </a:spcBef>
            </a:pPr>
            <a:r>
              <a:rPr lang="en-US" sz="1800" b="1" spc="-5" dirty="0">
                <a:solidFill>
                  <a:schemeClr val="accent1">
                    <a:lumMod val="75000"/>
                  </a:schemeClr>
                </a:solidFill>
                <a:effectLst/>
                <a:latin typeface="Times New Roman" panose="02020603050405020304" pitchFamily="18" charset="0"/>
                <a:cs typeface="Times New Roman" panose="02020603050405020304" pitchFamily="18" charset="0"/>
              </a:rPr>
              <a:t>Under the supervision of</a:t>
            </a:r>
          </a:p>
          <a:p>
            <a:pPr marL="12700" algn="ctr">
              <a:lnSpc>
                <a:spcPts val="2795"/>
              </a:lnSpc>
              <a:spcBef>
                <a:spcPts val="100"/>
              </a:spcBef>
            </a:pPr>
            <a:r>
              <a:rPr lang="en-US" sz="1800" b="1" spc="-5" dirty="0">
                <a:solidFill>
                  <a:schemeClr val="accent1">
                    <a:lumMod val="75000"/>
                  </a:schemeClr>
                </a:solidFill>
                <a:latin typeface="Times New Roman" panose="02020603050405020304" pitchFamily="18" charset="0"/>
                <a:cs typeface="Times New Roman" panose="02020603050405020304" pitchFamily="18" charset="0"/>
              </a:rPr>
              <a:t>Dr. Binod Kumar Singh</a:t>
            </a:r>
          </a:p>
          <a:p>
            <a:pPr marL="12700" algn="ctr">
              <a:lnSpc>
                <a:spcPts val="2795"/>
              </a:lnSpc>
              <a:spcBef>
                <a:spcPts val="100"/>
              </a:spcBef>
            </a:pPr>
            <a:r>
              <a:rPr lang="en-US" sz="1800" b="1" spc="-5" dirty="0">
                <a:solidFill>
                  <a:schemeClr val="accent1">
                    <a:lumMod val="75000"/>
                  </a:schemeClr>
                </a:solidFill>
                <a:effectLst/>
                <a:latin typeface="Times New Roman" panose="02020603050405020304" pitchFamily="18" charset="0"/>
                <a:cs typeface="Times New Roman" panose="02020603050405020304" pitchFamily="18" charset="0"/>
              </a:rPr>
              <a:t>Associate professor, Dept. of CSE</a:t>
            </a:r>
          </a:p>
        </p:txBody>
      </p:sp>
      <p:sp>
        <p:nvSpPr>
          <p:cNvPr id="3" name="Slide Number Placeholder 2">
            <a:extLst>
              <a:ext uri="{FF2B5EF4-FFF2-40B4-BE49-F238E27FC236}">
                <a16:creationId xmlns:a16="http://schemas.microsoft.com/office/drawing/2014/main" id="{2BD5041F-572C-0D93-E0C0-F50F616F1B57}"/>
              </a:ext>
            </a:extLst>
          </p:cNvPr>
          <p:cNvSpPr>
            <a:spLocks noGrp="1"/>
          </p:cNvSpPr>
          <p:nvPr>
            <p:ph type="sldNum" sz="quarter" idx="12"/>
          </p:nvPr>
        </p:nvSpPr>
        <p:spPr/>
        <p:txBody>
          <a:bodyPr/>
          <a:lstStyle/>
          <a:p>
            <a:fld id="{3A771E5B-7349-4C8A-B359-DDB7B4B69762}" type="slidenum">
              <a:rPr lang="en-IN" smtClean="0"/>
              <a:t>1</a:t>
            </a:fld>
            <a:endParaRPr lang="en-IN"/>
          </a:p>
        </p:txBody>
      </p:sp>
      <p:sp>
        <p:nvSpPr>
          <p:cNvPr id="11" name="TextBox 10">
            <a:extLst>
              <a:ext uri="{FF2B5EF4-FFF2-40B4-BE49-F238E27FC236}">
                <a16:creationId xmlns:a16="http://schemas.microsoft.com/office/drawing/2014/main" id="{E41374F2-0242-0D84-CA31-3782B52A422C}"/>
              </a:ext>
            </a:extLst>
          </p:cNvPr>
          <p:cNvSpPr txBox="1"/>
          <p:nvPr/>
        </p:nvSpPr>
        <p:spPr>
          <a:xfrm>
            <a:off x="1203649" y="1606450"/>
            <a:ext cx="9022702" cy="528350"/>
          </a:xfrm>
          <a:prstGeom prst="rect">
            <a:avLst/>
          </a:prstGeom>
          <a:noFill/>
        </p:spPr>
        <p:txBody>
          <a:bodyPr wrap="square">
            <a:spAutoFit/>
          </a:bodyPr>
          <a:lstStyle/>
          <a:p>
            <a:pPr indent="144145" algn="ctr">
              <a:lnSpc>
                <a:spcPts val="1740"/>
              </a:lnSpc>
              <a:spcAft>
                <a:spcPts val="2300"/>
              </a:spcAft>
              <a:tabLst>
                <a:tab pos="180340" algn="l"/>
              </a:tabLst>
            </a:pPr>
            <a:r>
              <a:rPr lang="en-US" sz="1800" b="1" dirty="0">
                <a:effectLst/>
                <a:latin typeface="Times" panose="02020603050405020304" pitchFamily="18" charset="0"/>
                <a:ea typeface="Malgun Gothic" panose="020B0503020000020004" pitchFamily="34" charset="-127"/>
                <a:cs typeface="Times New Roman" panose="02020603050405020304" pitchFamily="18" charset="0"/>
              </a:rPr>
              <a:t>A Systematic Literature Review on the Privacy and Security of Cloud-Integrated AI-Enabled Internet of Medical Things (IoMT)</a:t>
            </a:r>
            <a:endParaRPr lang="en-IN" sz="1800" b="1" dirty="0">
              <a:effectLst/>
              <a:latin typeface="Times" panose="02020603050405020304" pitchFamily="18" charset="0"/>
              <a:ea typeface="Malgun Gothic" panose="020B0503020000020004" pitchFamily="34" charset="-127"/>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F65B-969E-730B-8FED-8B17F4918EC6}"/>
              </a:ext>
            </a:extLst>
          </p:cNvPr>
          <p:cNvSpPr>
            <a:spLocks noGrp="1"/>
          </p:cNvSpPr>
          <p:nvPr>
            <p:ph type="title"/>
          </p:nvPr>
        </p:nvSpPr>
        <p:spPr>
          <a:xfrm>
            <a:off x="408990" y="136525"/>
            <a:ext cx="10515600" cy="1325563"/>
          </a:xfrm>
        </p:spPr>
        <p:txBody>
          <a:bodyPr>
            <a:normAutofit/>
          </a:bodyPr>
          <a:lstStyle/>
          <a:p>
            <a:r>
              <a:rPr lang="en-US" sz="3600" b="1" dirty="0">
                <a:solidFill>
                  <a:schemeClr val="accent6">
                    <a:lumMod val="75000"/>
                  </a:schemeClr>
                </a:solidFill>
                <a:latin typeface="Trebuchet MS" panose="020B0603020202020204" pitchFamily="34" charset="0"/>
              </a:rPr>
              <a:t>Findings</a:t>
            </a:r>
            <a:endParaRPr lang="en-IN" sz="3600" dirty="0"/>
          </a:p>
        </p:txBody>
      </p:sp>
      <p:sp>
        <p:nvSpPr>
          <p:cNvPr id="3" name="Slide Number Placeholder 2">
            <a:extLst>
              <a:ext uri="{FF2B5EF4-FFF2-40B4-BE49-F238E27FC236}">
                <a16:creationId xmlns:a16="http://schemas.microsoft.com/office/drawing/2014/main" id="{EE188E5A-A08A-13BD-DD49-8D96B49EBB19}"/>
              </a:ext>
            </a:extLst>
          </p:cNvPr>
          <p:cNvSpPr>
            <a:spLocks noGrp="1"/>
          </p:cNvSpPr>
          <p:nvPr>
            <p:ph type="sldNum" sz="quarter" idx="12"/>
          </p:nvPr>
        </p:nvSpPr>
        <p:spPr/>
        <p:txBody>
          <a:bodyPr/>
          <a:lstStyle/>
          <a:p>
            <a:fld id="{3A771E5B-7349-4C8A-B359-DDB7B4B69762}" type="slidenum">
              <a:rPr lang="en-IN" smtClean="0"/>
              <a:t>10</a:t>
            </a:fld>
            <a:endParaRPr lang="en-IN"/>
          </a:p>
        </p:txBody>
      </p:sp>
      <p:sp>
        <p:nvSpPr>
          <p:cNvPr id="5" name="TextBox 4">
            <a:extLst>
              <a:ext uri="{FF2B5EF4-FFF2-40B4-BE49-F238E27FC236}">
                <a16:creationId xmlns:a16="http://schemas.microsoft.com/office/drawing/2014/main" id="{BFC1DE46-7134-C01A-CEAF-7859737A3512}"/>
              </a:ext>
            </a:extLst>
          </p:cNvPr>
          <p:cNvSpPr txBox="1"/>
          <p:nvPr/>
        </p:nvSpPr>
        <p:spPr>
          <a:xfrm>
            <a:off x="800878" y="1462088"/>
            <a:ext cx="9304176"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b="1" dirty="0">
                <a:latin typeface="Times New Roman" panose="02020603050405020304" pitchFamily="18" charset="0"/>
                <a:cs typeface="Times New Roman" panose="02020603050405020304" pitchFamily="18" charset="0"/>
              </a:rPr>
              <a:t>Privacy Challenges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Unauthorized access to sensitive health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Lack of transparency in data sharing and usage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Insufficient encryption and anonymization techniques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nadequate mechanisms for data minimization to reduce sensitive data exposure</a:t>
            </a:r>
          </a:p>
          <a:p>
            <a:pPr marR="0" lvl="0" algn="l" defTabSz="914400" rtl="0" eaLnBrk="0" fontAlgn="base" latinLnBrk="0" hangingPunct="0">
              <a:lnSpc>
                <a:spcPct val="100000"/>
              </a:lnSpc>
              <a:spcBef>
                <a:spcPct val="0"/>
              </a:spcBef>
              <a:spcAft>
                <a:spcPct val="0"/>
              </a:spcAft>
              <a:buClrTx/>
              <a:buSzTx/>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b="1" dirty="0">
                <a:latin typeface="Times New Roman" panose="02020603050405020304" pitchFamily="18" charset="0"/>
                <a:cs typeface="Times New Roman" panose="02020603050405020304" pitchFamily="18" charset="0"/>
              </a:rPr>
              <a:t>Security Threats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Malware infections, phishing, and ransomware attacks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Man-in-the-Middle (MitM) attacks compromising device communications</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Distributed Denial of Service (DDoS) attacks disrupting healthcare services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Insider threats exploiting system vulnerabilities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Node injection and sinkhole attacks in IoMT networks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70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8468-2588-8263-2F69-ED21F52FA9B5}"/>
              </a:ext>
            </a:extLst>
          </p:cNvPr>
          <p:cNvSpPr>
            <a:spLocks noGrp="1"/>
          </p:cNvSpPr>
          <p:nvPr>
            <p:ph type="title"/>
          </p:nvPr>
        </p:nvSpPr>
        <p:spPr>
          <a:xfrm>
            <a:off x="408992" y="136525"/>
            <a:ext cx="10515600" cy="1325563"/>
          </a:xfrm>
        </p:spPr>
        <p:txBody>
          <a:bodyPr>
            <a:normAutofit/>
          </a:bodyPr>
          <a:lstStyle/>
          <a:p>
            <a:r>
              <a:rPr lang="en-US" sz="3600" b="1" dirty="0">
                <a:solidFill>
                  <a:schemeClr val="accent6">
                    <a:lumMod val="75000"/>
                  </a:schemeClr>
                </a:solidFill>
                <a:latin typeface="Trebuchet MS" panose="020B0603020202020204" pitchFamily="34" charset="0"/>
              </a:rPr>
              <a:t>Findings contd.</a:t>
            </a:r>
            <a:endParaRPr lang="en-IN" sz="3600" dirty="0"/>
          </a:p>
        </p:txBody>
      </p:sp>
      <p:sp>
        <p:nvSpPr>
          <p:cNvPr id="3" name="Slide Number Placeholder 2">
            <a:extLst>
              <a:ext uri="{FF2B5EF4-FFF2-40B4-BE49-F238E27FC236}">
                <a16:creationId xmlns:a16="http://schemas.microsoft.com/office/drawing/2014/main" id="{0558BC15-3163-0A48-5DF5-408296DCA6E4}"/>
              </a:ext>
            </a:extLst>
          </p:cNvPr>
          <p:cNvSpPr>
            <a:spLocks noGrp="1"/>
          </p:cNvSpPr>
          <p:nvPr>
            <p:ph type="sldNum" sz="quarter" idx="12"/>
          </p:nvPr>
        </p:nvSpPr>
        <p:spPr/>
        <p:txBody>
          <a:bodyPr/>
          <a:lstStyle/>
          <a:p>
            <a:fld id="{3A771E5B-7349-4C8A-B359-DDB7B4B69762}" type="slidenum">
              <a:rPr lang="en-IN" smtClean="0"/>
              <a:t>11</a:t>
            </a:fld>
            <a:endParaRPr lang="en-IN"/>
          </a:p>
        </p:txBody>
      </p:sp>
      <p:sp>
        <p:nvSpPr>
          <p:cNvPr id="5" name="TextBox 4">
            <a:extLst>
              <a:ext uri="{FF2B5EF4-FFF2-40B4-BE49-F238E27FC236}">
                <a16:creationId xmlns:a16="http://schemas.microsoft.com/office/drawing/2014/main" id="{1E67AA74-8A33-DEEE-16E0-5C6CDD4D23DA}"/>
              </a:ext>
            </a:extLst>
          </p:cNvPr>
          <p:cNvSpPr txBox="1"/>
          <p:nvPr/>
        </p:nvSpPr>
        <p:spPr>
          <a:xfrm>
            <a:off x="929174" y="1804740"/>
            <a:ext cx="8903736"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b="1" dirty="0">
                <a:latin typeface="Times New Roman" panose="02020603050405020304" pitchFamily="18" charset="0"/>
                <a:cs typeface="Times New Roman" panose="02020603050405020304" pitchFamily="18" charset="0"/>
              </a:rPr>
              <a:t>Key Gaps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Limited adoption of advanced technologies like blockchain and homomorphic encryption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Difficulty in balancing privacy, security, and system efficiency</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Inadequate regulatory compliance and lack of standardization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Poor interoperability among IoMT devices and platforms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Limited patient control over personal health data</a:t>
            </a:r>
          </a:p>
          <a:p>
            <a:pPr marR="0" lvl="0" algn="l" defTabSz="914400" rtl="0" eaLnBrk="0" fontAlgn="base" latinLnBrk="0" hangingPunct="0">
              <a:lnSpc>
                <a:spcPct val="100000"/>
              </a:lnSpc>
              <a:spcBef>
                <a:spcPct val="0"/>
              </a:spcBef>
              <a:spcAft>
                <a:spcPct val="0"/>
              </a:spcAft>
              <a:buClrTx/>
              <a:buSzTx/>
              <a:tabLst/>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77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4175-DDC1-8CB2-4264-F4D84367D946}"/>
              </a:ext>
            </a:extLst>
          </p:cNvPr>
          <p:cNvSpPr>
            <a:spLocks noGrp="1"/>
          </p:cNvSpPr>
          <p:nvPr>
            <p:ph type="title"/>
          </p:nvPr>
        </p:nvSpPr>
        <p:spPr>
          <a:xfrm>
            <a:off x="558284" y="327802"/>
            <a:ext cx="7167463" cy="978483"/>
          </a:xfrm>
        </p:spPr>
        <p:txBody>
          <a:bodyPr/>
          <a:lstStyle/>
          <a:p>
            <a:r>
              <a:rPr lang="en-US" sz="4400" b="1" dirty="0">
                <a:solidFill>
                  <a:schemeClr val="accent6">
                    <a:lumMod val="75000"/>
                  </a:schemeClr>
                </a:solidFill>
                <a:latin typeface="Trebuchet MS" panose="020B0603020202020204" pitchFamily="34" charset="0"/>
              </a:rPr>
              <a:t>Findings contd.</a:t>
            </a:r>
            <a:endParaRPr lang="en-IN" dirty="0"/>
          </a:p>
        </p:txBody>
      </p:sp>
      <p:sp>
        <p:nvSpPr>
          <p:cNvPr id="3" name="Slide Number Placeholder 2">
            <a:extLst>
              <a:ext uri="{FF2B5EF4-FFF2-40B4-BE49-F238E27FC236}">
                <a16:creationId xmlns:a16="http://schemas.microsoft.com/office/drawing/2014/main" id="{271E4B11-1D3F-C933-9E77-CCAC2375AF3B}"/>
              </a:ext>
            </a:extLst>
          </p:cNvPr>
          <p:cNvSpPr>
            <a:spLocks noGrp="1"/>
          </p:cNvSpPr>
          <p:nvPr>
            <p:ph type="sldNum" sz="quarter" idx="12"/>
          </p:nvPr>
        </p:nvSpPr>
        <p:spPr/>
        <p:txBody>
          <a:bodyPr/>
          <a:lstStyle/>
          <a:p>
            <a:fld id="{3A771E5B-7349-4C8A-B359-DDB7B4B69762}" type="slidenum">
              <a:rPr lang="en-IN" smtClean="0"/>
              <a:t>12</a:t>
            </a:fld>
            <a:endParaRPr lang="en-IN"/>
          </a:p>
        </p:txBody>
      </p:sp>
      <p:graphicFrame>
        <p:nvGraphicFramePr>
          <p:cNvPr id="4" name="Table 3">
            <a:extLst>
              <a:ext uri="{FF2B5EF4-FFF2-40B4-BE49-F238E27FC236}">
                <a16:creationId xmlns:a16="http://schemas.microsoft.com/office/drawing/2014/main" id="{42C5431F-5DD6-DB26-0E31-00A34AADFC59}"/>
              </a:ext>
            </a:extLst>
          </p:cNvPr>
          <p:cNvGraphicFramePr>
            <a:graphicFrameLocks noGrp="1"/>
          </p:cNvGraphicFramePr>
          <p:nvPr>
            <p:extLst>
              <p:ext uri="{D42A27DB-BD31-4B8C-83A1-F6EECF244321}">
                <p14:modId xmlns:p14="http://schemas.microsoft.com/office/powerpoint/2010/main" val="1637802758"/>
              </p:ext>
            </p:extLst>
          </p:nvPr>
        </p:nvGraphicFramePr>
        <p:xfrm>
          <a:off x="698242" y="1862716"/>
          <a:ext cx="10795516" cy="4346219"/>
        </p:xfrm>
        <a:graphic>
          <a:graphicData uri="http://schemas.openxmlformats.org/drawingml/2006/table">
            <a:tbl>
              <a:tblPr firstRow="1" firstCol="1" bandRow="1">
                <a:tableStyleId>{5C22544A-7EE6-4342-B048-85BDC9FD1C3A}</a:tableStyleId>
              </a:tblPr>
              <a:tblGrid>
                <a:gridCol w="1079098">
                  <a:extLst>
                    <a:ext uri="{9D8B030D-6E8A-4147-A177-3AD203B41FA5}">
                      <a16:colId xmlns:a16="http://schemas.microsoft.com/office/drawing/2014/main" val="3668739917"/>
                    </a:ext>
                  </a:extLst>
                </a:gridCol>
                <a:gridCol w="1079098">
                  <a:extLst>
                    <a:ext uri="{9D8B030D-6E8A-4147-A177-3AD203B41FA5}">
                      <a16:colId xmlns:a16="http://schemas.microsoft.com/office/drawing/2014/main" val="2611452686"/>
                    </a:ext>
                  </a:extLst>
                </a:gridCol>
                <a:gridCol w="1079098">
                  <a:extLst>
                    <a:ext uri="{9D8B030D-6E8A-4147-A177-3AD203B41FA5}">
                      <a16:colId xmlns:a16="http://schemas.microsoft.com/office/drawing/2014/main" val="2640546440"/>
                    </a:ext>
                  </a:extLst>
                </a:gridCol>
                <a:gridCol w="1079098">
                  <a:extLst>
                    <a:ext uri="{9D8B030D-6E8A-4147-A177-3AD203B41FA5}">
                      <a16:colId xmlns:a16="http://schemas.microsoft.com/office/drawing/2014/main" val="2252680077"/>
                    </a:ext>
                  </a:extLst>
                </a:gridCol>
                <a:gridCol w="1079098">
                  <a:extLst>
                    <a:ext uri="{9D8B030D-6E8A-4147-A177-3AD203B41FA5}">
                      <a16:colId xmlns:a16="http://schemas.microsoft.com/office/drawing/2014/main" val="849288296"/>
                    </a:ext>
                  </a:extLst>
                </a:gridCol>
                <a:gridCol w="1079098">
                  <a:extLst>
                    <a:ext uri="{9D8B030D-6E8A-4147-A177-3AD203B41FA5}">
                      <a16:colId xmlns:a16="http://schemas.microsoft.com/office/drawing/2014/main" val="2647704930"/>
                    </a:ext>
                  </a:extLst>
                </a:gridCol>
                <a:gridCol w="1079098">
                  <a:extLst>
                    <a:ext uri="{9D8B030D-6E8A-4147-A177-3AD203B41FA5}">
                      <a16:colId xmlns:a16="http://schemas.microsoft.com/office/drawing/2014/main" val="2881315544"/>
                    </a:ext>
                  </a:extLst>
                </a:gridCol>
                <a:gridCol w="1080610">
                  <a:extLst>
                    <a:ext uri="{9D8B030D-6E8A-4147-A177-3AD203B41FA5}">
                      <a16:colId xmlns:a16="http://schemas.microsoft.com/office/drawing/2014/main" val="1054184733"/>
                    </a:ext>
                  </a:extLst>
                </a:gridCol>
                <a:gridCol w="1080610">
                  <a:extLst>
                    <a:ext uri="{9D8B030D-6E8A-4147-A177-3AD203B41FA5}">
                      <a16:colId xmlns:a16="http://schemas.microsoft.com/office/drawing/2014/main" val="1338252791"/>
                    </a:ext>
                  </a:extLst>
                </a:gridCol>
                <a:gridCol w="1080610">
                  <a:extLst>
                    <a:ext uri="{9D8B030D-6E8A-4147-A177-3AD203B41FA5}">
                      <a16:colId xmlns:a16="http://schemas.microsoft.com/office/drawing/2014/main" val="3942550805"/>
                    </a:ext>
                  </a:extLst>
                </a:gridCol>
              </a:tblGrid>
              <a:tr h="677334">
                <a:tc>
                  <a:txBody>
                    <a:bodyPr/>
                    <a:lstStyle/>
                    <a:p>
                      <a:pPr indent="144145" algn="just">
                        <a:tabLst>
                          <a:tab pos="15240" algn="l"/>
                        </a:tabLst>
                      </a:pPr>
                      <a:r>
                        <a:rPr lang="en-US" sz="1100" dirty="0">
                          <a:effectLst/>
                        </a:rPr>
                        <a:t>Attacks </a:t>
                      </a:r>
                    </a:p>
                    <a:p>
                      <a:pPr indent="144145" algn="just">
                        <a:tabLst>
                          <a:tab pos="15240" algn="l"/>
                        </a:tabLst>
                      </a:pPr>
                      <a:r>
                        <a:rPr lang="en-US" sz="1100" dirty="0">
                          <a:effectLst/>
                        </a:rPr>
                        <a:t>Vs Issues</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Service</a:t>
                      </a:r>
                      <a:endParaRPr lang="en-IN" sz="1100" dirty="0">
                        <a:effectLst/>
                      </a:endParaRPr>
                    </a:p>
                    <a:p>
                      <a:pPr indent="144145" algn="just">
                        <a:tabLst>
                          <a:tab pos="15240" algn="l"/>
                        </a:tabLst>
                      </a:pPr>
                      <a:r>
                        <a:rPr lang="en-US" sz="1100" dirty="0">
                          <a:effectLst/>
                        </a:rPr>
                        <a:t>Unavailabiliy</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Data</a:t>
                      </a:r>
                      <a:endParaRPr lang="en-IN" sz="1100" dirty="0">
                        <a:effectLst/>
                      </a:endParaRPr>
                    </a:p>
                    <a:p>
                      <a:pPr indent="144145" algn="just">
                        <a:tabLst>
                          <a:tab pos="15240" algn="l"/>
                        </a:tabLst>
                      </a:pPr>
                      <a:r>
                        <a:rPr lang="en-US" sz="1100" dirty="0">
                          <a:effectLst/>
                        </a:rPr>
                        <a:t>Interception</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Unauthorized</a:t>
                      </a:r>
                      <a:endParaRPr lang="en-IN" sz="1100" dirty="0">
                        <a:effectLst/>
                      </a:endParaRPr>
                    </a:p>
                    <a:p>
                      <a:pPr indent="144145" algn="just">
                        <a:tabLst>
                          <a:tab pos="15240" algn="l"/>
                        </a:tabLst>
                      </a:pPr>
                      <a:r>
                        <a:rPr lang="en-US" sz="1100" dirty="0">
                          <a:effectLst/>
                        </a:rPr>
                        <a:t>Access</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Data</a:t>
                      </a:r>
                      <a:endParaRPr lang="en-IN" sz="1100" dirty="0">
                        <a:effectLst/>
                      </a:endParaRPr>
                    </a:p>
                    <a:p>
                      <a:pPr indent="144145" algn="just">
                        <a:tabLst>
                          <a:tab pos="15240" algn="l"/>
                        </a:tabLst>
                      </a:pPr>
                      <a:r>
                        <a:rPr lang="en-US" sz="1100" dirty="0">
                          <a:effectLst/>
                        </a:rPr>
                        <a:t>Manipulation</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Data </a:t>
                      </a:r>
                      <a:endParaRPr lang="en-IN" sz="1100" dirty="0">
                        <a:effectLst/>
                      </a:endParaRPr>
                    </a:p>
                    <a:p>
                      <a:pPr indent="144145" algn="just">
                        <a:tabLst>
                          <a:tab pos="15240" algn="l"/>
                        </a:tabLst>
                      </a:pPr>
                      <a:r>
                        <a:rPr lang="en-US" sz="1100" dirty="0">
                          <a:effectLst/>
                        </a:rPr>
                        <a:t>Corruption</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Data</a:t>
                      </a:r>
                      <a:endParaRPr lang="en-IN" sz="1100" dirty="0">
                        <a:effectLst/>
                      </a:endParaRPr>
                    </a:p>
                    <a:p>
                      <a:pPr indent="144145" algn="just">
                        <a:tabLst>
                          <a:tab pos="15240" algn="l"/>
                        </a:tabLst>
                      </a:pPr>
                      <a:r>
                        <a:rPr lang="en-US" sz="1100" dirty="0">
                          <a:effectLst/>
                        </a:rPr>
                        <a:t>Theft</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Privacy</a:t>
                      </a:r>
                      <a:endParaRPr lang="en-IN" sz="1100" dirty="0">
                        <a:effectLst/>
                      </a:endParaRPr>
                    </a:p>
                    <a:p>
                      <a:pPr indent="144145" algn="just">
                        <a:tabLst>
                          <a:tab pos="15240" algn="l"/>
                        </a:tabLst>
                      </a:pPr>
                      <a:r>
                        <a:rPr lang="en-US" sz="1100" dirty="0">
                          <a:effectLst/>
                        </a:rPr>
                        <a:t>Violation</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Service</a:t>
                      </a:r>
                      <a:endParaRPr lang="en-IN" sz="1100" dirty="0">
                        <a:effectLst/>
                      </a:endParaRPr>
                    </a:p>
                    <a:p>
                      <a:pPr indent="144145" algn="just">
                        <a:tabLst>
                          <a:tab pos="15240" algn="l"/>
                        </a:tabLst>
                      </a:pPr>
                      <a:r>
                        <a:rPr lang="en-US" sz="1100" dirty="0">
                          <a:effectLst/>
                        </a:rPr>
                        <a:t>Disruption</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100" dirty="0">
                          <a:effectLst/>
                        </a:rPr>
                        <a:t>Device</a:t>
                      </a:r>
                      <a:endParaRPr lang="en-IN" sz="1100" dirty="0">
                        <a:effectLst/>
                      </a:endParaRPr>
                    </a:p>
                    <a:p>
                      <a:pPr indent="144145" algn="just">
                        <a:tabLst>
                          <a:tab pos="15240" algn="l"/>
                        </a:tabLst>
                      </a:pPr>
                      <a:r>
                        <a:rPr lang="en-US" sz="1100" dirty="0">
                          <a:effectLst/>
                        </a:rPr>
                        <a:t>Malfunction</a:t>
                      </a:r>
                      <a:endParaRPr lang="en-IN" sz="11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25895581"/>
                  </a:ext>
                </a:extLst>
              </a:tr>
              <a:tr h="451556">
                <a:tc>
                  <a:txBody>
                    <a:bodyPr/>
                    <a:lstStyle/>
                    <a:p>
                      <a:pPr indent="144145" algn="just">
                        <a:tabLst>
                          <a:tab pos="15240" algn="l"/>
                        </a:tabLst>
                      </a:pPr>
                      <a:r>
                        <a:rPr lang="en-US" sz="1000" dirty="0">
                          <a:effectLst/>
                        </a:rPr>
                        <a:t>DoS/DDoS</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sym typeface="Wingdings" panose="05000000000000000000" pitchFamily="2" charset="2"/>
                        </a:rPr>
                        <a:t></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rPr>
                        <a:t> </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800" dirty="0">
                          <a:effectLst/>
                        </a:rPr>
                        <a:t> </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971165951"/>
                  </a:ext>
                </a:extLst>
              </a:tr>
              <a:tr h="282221">
                <a:tc>
                  <a:txBody>
                    <a:bodyPr/>
                    <a:lstStyle/>
                    <a:p>
                      <a:pPr indent="144145" algn="just">
                        <a:tabLst>
                          <a:tab pos="15240" algn="l"/>
                        </a:tabLst>
                      </a:pPr>
                      <a:r>
                        <a:rPr lang="en-US" sz="1000" dirty="0">
                          <a:effectLst/>
                        </a:rPr>
                        <a:t>MitM</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sym typeface="Wingdings" panose="05000000000000000000" pitchFamily="2" charset="2"/>
                        </a:rPr>
                        <a:t></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298185586"/>
                  </a:ext>
                </a:extLst>
              </a:tr>
              <a:tr h="282221">
                <a:tc>
                  <a:txBody>
                    <a:bodyPr/>
                    <a:lstStyle/>
                    <a:p>
                      <a:pPr indent="144145" algn="just">
                        <a:tabLst>
                          <a:tab pos="15240" algn="l"/>
                        </a:tabLst>
                      </a:pPr>
                      <a:r>
                        <a:rPr lang="en-US" sz="1000" dirty="0">
                          <a:effectLst/>
                        </a:rPr>
                        <a:t>Malware</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94747056"/>
                  </a:ext>
                </a:extLst>
              </a:tr>
              <a:tr h="451556">
                <a:tc>
                  <a:txBody>
                    <a:bodyPr/>
                    <a:lstStyle/>
                    <a:p>
                      <a:pPr indent="144145" algn="just">
                        <a:tabLst>
                          <a:tab pos="15240" algn="l"/>
                        </a:tabLst>
                      </a:pPr>
                      <a:r>
                        <a:rPr lang="en-US" sz="1000" dirty="0">
                          <a:effectLst/>
                        </a:rPr>
                        <a:t>Ransom-</a:t>
                      </a:r>
                      <a:endParaRPr lang="en-IN" sz="1000" dirty="0">
                        <a:effectLst/>
                      </a:endParaRPr>
                    </a:p>
                    <a:p>
                      <a:pPr indent="144145" algn="just">
                        <a:tabLst>
                          <a:tab pos="15240" algn="l"/>
                        </a:tabLst>
                      </a:pPr>
                      <a:r>
                        <a:rPr lang="en-US" sz="1000" dirty="0">
                          <a:effectLst/>
                        </a:rPr>
                        <a:t>ware</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3430696383"/>
                  </a:ext>
                </a:extLst>
              </a:tr>
              <a:tr h="282221">
                <a:tc>
                  <a:txBody>
                    <a:bodyPr/>
                    <a:lstStyle/>
                    <a:p>
                      <a:pPr indent="144145" algn="just">
                        <a:tabLst>
                          <a:tab pos="15240" algn="l"/>
                        </a:tabLst>
                      </a:pPr>
                      <a:r>
                        <a:rPr lang="en-US" sz="1000" dirty="0">
                          <a:effectLst/>
                        </a:rPr>
                        <a:t>Phishing</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sym typeface="Wingdings" panose="05000000000000000000" pitchFamily="2" charset="2"/>
                        </a:rPr>
                        <a:t></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602547146"/>
                  </a:ext>
                </a:extLst>
              </a:tr>
              <a:tr h="282221">
                <a:tc>
                  <a:txBody>
                    <a:bodyPr/>
                    <a:lstStyle/>
                    <a:p>
                      <a:pPr indent="144145" algn="just">
                        <a:tabLst>
                          <a:tab pos="15240" algn="l"/>
                        </a:tabLst>
                      </a:pPr>
                      <a:r>
                        <a:rPr lang="en-US" sz="1000" dirty="0">
                          <a:effectLst/>
                        </a:rPr>
                        <a:t>Replay</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3350594627"/>
                  </a:ext>
                </a:extLst>
              </a:tr>
              <a:tr h="451556">
                <a:tc>
                  <a:txBody>
                    <a:bodyPr/>
                    <a:lstStyle/>
                    <a:p>
                      <a:pPr indent="144145" algn="just">
                        <a:tabLst>
                          <a:tab pos="15240" algn="l"/>
                        </a:tabLst>
                      </a:pPr>
                      <a:r>
                        <a:rPr lang="en-US" sz="1000" dirty="0">
                          <a:effectLst/>
                        </a:rPr>
                        <a:t>SQL Injection</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798502063"/>
                  </a:ext>
                </a:extLst>
              </a:tr>
              <a:tr h="451556">
                <a:tc>
                  <a:txBody>
                    <a:bodyPr/>
                    <a:lstStyle/>
                    <a:p>
                      <a:pPr indent="144145" algn="just">
                        <a:tabLst>
                          <a:tab pos="15240" algn="l"/>
                        </a:tabLst>
                      </a:pPr>
                      <a:r>
                        <a:rPr lang="en-US" sz="1000" dirty="0">
                          <a:effectLst/>
                        </a:rPr>
                        <a:t>Insider Attack</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rPr>
                        <a:t> </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80915900"/>
                  </a:ext>
                </a:extLst>
              </a:tr>
              <a:tr h="282221">
                <a:tc>
                  <a:txBody>
                    <a:bodyPr/>
                    <a:lstStyle/>
                    <a:p>
                      <a:pPr indent="144145" algn="just">
                        <a:tabLst>
                          <a:tab pos="15240" algn="l"/>
                        </a:tabLst>
                      </a:pPr>
                      <a:r>
                        <a:rPr lang="en-US" sz="1000" dirty="0">
                          <a:effectLst/>
                        </a:rPr>
                        <a:t>Firmware</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rPr>
                        <a:t> </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3223965208"/>
                  </a:ext>
                </a:extLst>
              </a:tr>
              <a:tr h="451556">
                <a:tc>
                  <a:txBody>
                    <a:bodyPr/>
                    <a:lstStyle/>
                    <a:p>
                      <a:pPr indent="144145" algn="just">
                        <a:tabLst>
                          <a:tab pos="15240" algn="l"/>
                          <a:tab pos="323850" algn="l"/>
                        </a:tabLst>
                      </a:pPr>
                      <a:r>
                        <a:rPr lang="en-US" sz="1000" dirty="0">
                          <a:effectLst/>
                        </a:rPr>
                        <a:t>	Side</a:t>
                      </a:r>
                      <a:endParaRPr lang="en-IN" sz="1000" dirty="0">
                        <a:effectLst/>
                      </a:endParaRPr>
                    </a:p>
                    <a:p>
                      <a:pPr indent="144145" algn="just">
                        <a:tabLst>
                          <a:tab pos="15240" algn="l"/>
                          <a:tab pos="323850" algn="l"/>
                        </a:tabLst>
                      </a:pPr>
                      <a:r>
                        <a:rPr lang="en-US" sz="1000" dirty="0">
                          <a:effectLst/>
                        </a:rPr>
                        <a:t>Channel</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rPr>
                        <a:t> </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sym typeface="Wingdings" panose="05000000000000000000" pitchFamily="2" charset="2"/>
                        </a:rPr>
                        <a:t></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a:effectLst/>
                        </a:rPr>
                        <a:t> </a:t>
                      </a:r>
                      <a:endParaRPr lang="en-IN" sz="100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tc>
                  <a:txBody>
                    <a:bodyPr/>
                    <a:lstStyle/>
                    <a:p>
                      <a:pPr indent="144145" algn="just">
                        <a:tabLst>
                          <a:tab pos="15240" algn="l"/>
                        </a:tabLst>
                      </a:pPr>
                      <a:r>
                        <a:rPr lang="en-US" sz="1000" dirty="0">
                          <a:effectLst/>
                        </a:rPr>
                        <a:t> </a:t>
                      </a:r>
                      <a:endParaRPr lang="en-IN" sz="1000" dirty="0">
                        <a:effectLst/>
                        <a:latin typeface="Times" panose="02020603050405020304" pitchFamily="18"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99480195"/>
                  </a:ext>
                </a:extLst>
              </a:tr>
            </a:tbl>
          </a:graphicData>
        </a:graphic>
      </p:graphicFrame>
      <p:sp>
        <p:nvSpPr>
          <p:cNvPr id="8" name="TextBox 7">
            <a:extLst>
              <a:ext uri="{FF2B5EF4-FFF2-40B4-BE49-F238E27FC236}">
                <a16:creationId xmlns:a16="http://schemas.microsoft.com/office/drawing/2014/main" id="{41583A6C-41D8-0FAC-683E-6DA77B3234F5}"/>
              </a:ext>
            </a:extLst>
          </p:cNvPr>
          <p:cNvSpPr txBox="1"/>
          <p:nvPr/>
        </p:nvSpPr>
        <p:spPr>
          <a:xfrm>
            <a:off x="2200470" y="1306285"/>
            <a:ext cx="7167463" cy="369332"/>
          </a:xfrm>
          <a:prstGeom prst="rect">
            <a:avLst/>
          </a:prstGeom>
          <a:noFill/>
        </p:spPr>
        <p:txBody>
          <a:bodyPr wrap="square">
            <a:spAutoFit/>
          </a:bodyPr>
          <a:lstStyle/>
          <a:p>
            <a:r>
              <a:rPr lang="en-US" sz="1800" dirty="0">
                <a:effectLst/>
                <a:latin typeface="Times" panose="02020603050405020304" pitchFamily="18" charset="0"/>
                <a:ea typeface="Malgun Gothic" panose="020B0503020000020004" pitchFamily="34" charset="-127"/>
                <a:cs typeface="Times New Roman" panose="02020603050405020304" pitchFamily="18" charset="0"/>
              </a:rPr>
              <a:t>Table 2: Significant research findings on the Security and Privacy of IoMT</a:t>
            </a:r>
            <a:endParaRPr lang="en-IN" dirty="0"/>
          </a:p>
        </p:txBody>
      </p:sp>
    </p:spTree>
    <p:extLst>
      <p:ext uri="{BB962C8B-B14F-4D97-AF65-F5344CB8AC3E}">
        <p14:creationId xmlns:p14="http://schemas.microsoft.com/office/powerpoint/2010/main" val="126514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3BBB-D73E-D02F-D100-78BDADD49995}"/>
              </a:ext>
            </a:extLst>
          </p:cNvPr>
          <p:cNvSpPr>
            <a:spLocks noGrp="1"/>
          </p:cNvSpPr>
          <p:nvPr>
            <p:ph type="title"/>
          </p:nvPr>
        </p:nvSpPr>
        <p:spPr>
          <a:xfrm>
            <a:off x="452534" y="136525"/>
            <a:ext cx="10515600" cy="1325563"/>
          </a:xfrm>
        </p:spPr>
        <p:txBody>
          <a:bodyPr>
            <a:normAutofit/>
          </a:bodyPr>
          <a:lstStyle/>
          <a:p>
            <a:r>
              <a:rPr lang="en-US" sz="3600" b="1" dirty="0">
                <a:solidFill>
                  <a:schemeClr val="accent6">
                    <a:lumMod val="75000"/>
                  </a:schemeClr>
                </a:solidFill>
                <a:latin typeface="Trebuchet MS" panose="020B0603020202020204" pitchFamily="34" charset="0"/>
              </a:rPr>
              <a:t>Enhancement</a:t>
            </a:r>
            <a:endParaRPr lang="en-IN" sz="3600" dirty="0"/>
          </a:p>
        </p:txBody>
      </p:sp>
      <p:sp>
        <p:nvSpPr>
          <p:cNvPr id="3" name="Slide Number Placeholder 2">
            <a:extLst>
              <a:ext uri="{FF2B5EF4-FFF2-40B4-BE49-F238E27FC236}">
                <a16:creationId xmlns:a16="http://schemas.microsoft.com/office/drawing/2014/main" id="{42247918-3B17-63FE-3045-0AFFCFDEB1EF}"/>
              </a:ext>
            </a:extLst>
          </p:cNvPr>
          <p:cNvSpPr>
            <a:spLocks noGrp="1"/>
          </p:cNvSpPr>
          <p:nvPr>
            <p:ph type="sldNum" sz="quarter" idx="12"/>
          </p:nvPr>
        </p:nvSpPr>
        <p:spPr/>
        <p:txBody>
          <a:bodyPr/>
          <a:lstStyle/>
          <a:p>
            <a:fld id="{3A771E5B-7349-4C8A-B359-DDB7B4B69762}" type="slidenum">
              <a:rPr lang="en-IN" smtClean="0"/>
              <a:t>13</a:t>
            </a:fld>
            <a:endParaRPr lang="en-IN"/>
          </a:p>
        </p:txBody>
      </p:sp>
      <p:sp>
        <p:nvSpPr>
          <p:cNvPr id="5" name="TextBox 4">
            <a:extLst>
              <a:ext uri="{FF2B5EF4-FFF2-40B4-BE49-F238E27FC236}">
                <a16:creationId xmlns:a16="http://schemas.microsoft.com/office/drawing/2014/main" id="{2975FE1B-9D35-50F8-D872-ABEE6C8022BC}"/>
              </a:ext>
            </a:extLst>
          </p:cNvPr>
          <p:cNvSpPr txBox="1"/>
          <p:nvPr/>
        </p:nvSpPr>
        <p:spPr>
          <a:xfrm>
            <a:off x="610378" y="1166842"/>
            <a:ext cx="10504714"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Privacy Enhancements</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homomorphic encryption for secure data analysis.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Enable patient-controlled data-sharing mechanisms for greater transparency.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Adopt federated learning for privacy-preserving AI.</a:t>
            </a:r>
          </a:p>
          <a:p>
            <a:pPr lvl="1"/>
            <a:endParaRPr lang="en-IN"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Security Enhancements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blockchain for tamper-proof data sharing and audit trails.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AI-powered intrusion detection systems for real-time threat mitigation.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Introduce multi-factor authentication and access control mechanisms.</a:t>
            </a:r>
          </a:p>
          <a:p>
            <a:pPr lvl="1">
              <a:buFont typeface="Arial" panose="020B0604020202020204" pitchFamily="34" charset="0"/>
              <a:buChar char="•"/>
            </a:pPr>
            <a:endParaRPr lang="en-US" dirty="0"/>
          </a:p>
          <a:p>
            <a:pPr lvl="1"/>
            <a:r>
              <a:rPr lang="en-IN" b="1" dirty="0">
                <a:latin typeface="Times New Roman" panose="02020603050405020304" pitchFamily="18" charset="0"/>
                <a:cs typeface="Times New Roman" panose="02020603050405020304" pitchFamily="18" charset="0"/>
              </a:rPr>
              <a:t>Efficiency Balancing</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 IoMT devices using lightweight encryption and edge computing.</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Standardize IoMT protocols for seamless interoperability and compliance.</a:t>
            </a:r>
          </a:p>
          <a:p>
            <a:endParaRPr lang="en-US" dirty="0"/>
          </a:p>
        </p:txBody>
      </p:sp>
    </p:spTree>
    <p:extLst>
      <p:ext uri="{BB962C8B-B14F-4D97-AF65-F5344CB8AC3E}">
        <p14:creationId xmlns:p14="http://schemas.microsoft.com/office/powerpoint/2010/main" val="402447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9CF5-40AC-A0EC-C116-3DBE0D1B12F8}"/>
              </a:ext>
            </a:extLst>
          </p:cNvPr>
          <p:cNvSpPr>
            <a:spLocks noGrp="1"/>
          </p:cNvSpPr>
          <p:nvPr>
            <p:ph type="title"/>
          </p:nvPr>
        </p:nvSpPr>
        <p:spPr>
          <a:xfrm>
            <a:off x="479750" y="164571"/>
            <a:ext cx="10515600" cy="1325563"/>
          </a:xfrm>
        </p:spPr>
        <p:txBody>
          <a:bodyPr>
            <a:normAutofit/>
          </a:bodyPr>
          <a:lstStyle/>
          <a:p>
            <a:r>
              <a:rPr lang="en-US" sz="3600" b="1" dirty="0">
                <a:solidFill>
                  <a:schemeClr val="accent6">
                    <a:lumMod val="75000"/>
                  </a:schemeClr>
                </a:solidFill>
                <a:latin typeface="Trebuchet MS" panose="020B0603020202020204" pitchFamily="34" charset="0"/>
              </a:rPr>
              <a:t>Future Scope</a:t>
            </a:r>
            <a:endParaRPr lang="en-IN" sz="3600" dirty="0"/>
          </a:p>
        </p:txBody>
      </p:sp>
      <p:sp>
        <p:nvSpPr>
          <p:cNvPr id="3" name="Slide Number Placeholder 2">
            <a:extLst>
              <a:ext uri="{FF2B5EF4-FFF2-40B4-BE49-F238E27FC236}">
                <a16:creationId xmlns:a16="http://schemas.microsoft.com/office/drawing/2014/main" id="{2D152151-A8F4-7DF4-D1E5-2B8D3C1D4A1B}"/>
              </a:ext>
            </a:extLst>
          </p:cNvPr>
          <p:cNvSpPr>
            <a:spLocks noGrp="1"/>
          </p:cNvSpPr>
          <p:nvPr>
            <p:ph type="sldNum" sz="quarter" idx="12"/>
          </p:nvPr>
        </p:nvSpPr>
        <p:spPr/>
        <p:txBody>
          <a:bodyPr/>
          <a:lstStyle/>
          <a:p>
            <a:fld id="{3A771E5B-7349-4C8A-B359-DDB7B4B69762}" type="slidenum">
              <a:rPr lang="en-IN" smtClean="0"/>
              <a:t>14</a:t>
            </a:fld>
            <a:endParaRPr lang="en-IN"/>
          </a:p>
        </p:txBody>
      </p:sp>
      <p:sp>
        <p:nvSpPr>
          <p:cNvPr id="6" name="TextBox 5">
            <a:extLst>
              <a:ext uri="{FF2B5EF4-FFF2-40B4-BE49-F238E27FC236}">
                <a16:creationId xmlns:a16="http://schemas.microsoft.com/office/drawing/2014/main" id="{B2141136-B992-84BE-60F9-805C1D4462FB}"/>
              </a:ext>
            </a:extLst>
          </p:cNvPr>
          <p:cNvSpPr txBox="1"/>
          <p:nvPr/>
        </p:nvSpPr>
        <p:spPr>
          <a:xfrm>
            <a:off x="866193" y="1593797"/>
            <a:ext cx="9481456" cy="3693319"/>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Homomorphic Encryption</a:t>
            </a:r>
            <a:r>
              <a:rPr lang="en-US" dirty="0">
                <a:latin typeface="Times New Roman" panose="02020603050405020304" pitchFamily="18" charset="0"/>
                <a:cs typeface="Times New Roman" panose="02020603050405020304" pitchFamily="18" charset="0"/>
              </a:rPr>
              <a:t>: Enables secure computations on encrypted data, protecting patient privacy during analysis.</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Federated Learning</a:t>
            </a:r>
            <a:r>
              <a:rPr lang="en-US" dirty="0">
                <a:latin typeface="Times New Roman" panose="02020603050405020304" pitchFamily="18" charset="0"/>
                <a:cs typeface="Times New Roman" panose="02020603050405020304" pitchFamily="18" charset="0"/>
              </a:rPr>
              <a:t>: Preserves data privacy by enabling decentralized machine learning without sharing sensitive data.</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Blockchain Integration</a:t>
            </a:r>
            <a:r>
              <a:rPr lang="en-US" dirty="0">
                <a:latin typeface="Times New Roman" panose="02020603050405020304" pitchFamily="18" charset="0"/>
                <a:cs typeface="Times New Roman" panose="02020603050405020304" pitchFamily="18" charset="0"/>
              </a:rPr>
              <a:t>: Ensures tamper-proof audit trails and secure data sharing across IoMT ecosystems.</a:t>
            </a:r>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Quantum Cryptography</a:t>
            </a:r>
            <a:r>
              <a:rPr lang="en-IN" dirty="0">
                <a:latin typeface="Times New Roman" panose="02020603050405020304" pitchFamily="18" charset="0"/>
                <a:cs typeface="Times New Roman" panose="02020603050405020304" pitchFamily="18" charset="0"/>
              </a:rPr>
              <a:t>: Provides advanced encryption to safeguard IoMT systems against future computational threats.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57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53" y="462122"/>
            <a:ext cx="10515600" cy="633251"/>
          </a:xfrm>
        </p:spPr>
        <p:txBody>
          <a:bodyPr>
            <a:noAutofit/>
          </a:bodyPr>
          <a:lstStyle/>
          <a:p>
            <a:r>
              <a:rPr lang="en-IN" sz="3600" b="1" dirty="0">
                <a:solidFill>
                  <a:schemeClr val="accent6">
                    <a:lumMod val="75000"/>
                  </a:schemeClr>
                </a:solidFill>
                <a:latin typeface="Trebuchet MS" panose="020B0603020202020204" pitchFamily="34" charset="0"/>
              </a:rPr>
              <a:t>Conclusion</a:t>
            </a:r>
          </a:p>
        </p:txBody>
      </p:sp>
      <p:sp>
        <p:nvSpPr>
          <p:cNvPr id="3" name="Content Placeholder 2"/>
          <p:cNvSpPr>
            <a:spLocks noGrp="1"/>
          </p:cNvSpPr>
          <p:nvPr>
            <p:ph idx="1"/>
          </p:nvPr>
        </p:nvSpPr>
        <p:spPr>
          <a:xfrm>
            <a:off x="632927" y="1446413"/>
            <a:ext cx="10619792" cy="3965173"/>
          </a:xfrm>
        </p:spPr>
        <p:txBody>
          <a:bodyPr>
            <a:normAutofit/>
          </a:bodyPr>
          <a:lstStyle/>
          <a:p>
            <a:pPr marL="0" indent="0">
              <a:buNone/>
            </a:pPr>
            <a:endParaRPr lang="en-US" sz="2000" dirty="0"/>
          </a:p>
          <a:p>
            <a:pPr algn="just"/>
            <a:r>
              <a:rPr lang="en-US" sz="1800" dirty="0">
                <a:latin typeface="Times New Roman" panose="02020603050405020304" pitchFamily="18" charset="0"/>
                <a:cs typeface="Times New Roman" panose="02020603050405020304" pitchFamily="18" charset="0"/>
              </a:rPr>
              <a:t>The integration of cloud computing and AI with IoMT has revolutionized healthcare by enabling real-time monitoring, personalized treatments, and efficient data management.</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Despite these advancements, significant challenges such as data breaches, unauthorized access, and privacy concerns persist, posing risks to patient trust and system reliability.</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study systematically reviewed these challenges and highlighted innovative solutions, including blockchain, federated learning, and homomorphic encryption, to address privacy and security gaps.</a:t>
            </a:r>
          </a:p>
          <a:p>
            <a:pPr algn="just"/>
            <a:r>
              <a:rPr lang="en-US" sz="1800" dirty="0">
                <a:latin typeface="Times New Roman" panose="02020603050405020304" pitchFamily="18" charset="0"/>
                <a:cs typeface="Times New Roman" panose="02020603050405020304" pitchFamily="18" charset="0"/>
              </a:rPr>
              <a:t>Emphasizing robust security measures, privacy-preserving technologies, and regulatory compliance is crucial to fostering trust and ensuring the widespread adoption of IoMT systems.</a:t>
            </a:r>
          </a:p>
          <a:p>
            <a:pPr algn="just"/>
            <a:r>
              <a:rPr lang="en-US" sz="1800" dirty="0">
                <a:latin typeface="Times New Roman" panose="02020603050405020304" pitchFamily="18" charset="0"/>
                <a:cs typeface="Times New Roman" panose="02020603050405020304" pitchFamily="18" charset="0"/>
              </a:rPr>
              <a:t>By addressing these challenges and leveraging emerging technologies, IoMT can unlock its full potential in transforming healthcare delivery.</a:t>
            </a:r>
          </a:p>
        </p:txBody>
      </p:sp>
      <p:pic>
        <p:nvPicPr>
          <p:cNvPr id="4" name="Picture 3"/>
          <p:cNvPicPr>
            <a:picLocks noChangeAspect="1"/>
          </p:cNvPicPr>
          <p:nvPr/>
        </p:nvPicPr>
        <p:blipFill>
          <a:blip r:embed="rId2"/>
          <a:stretch>
            <a:fillRect/>
          </a:stretch>
        </p:blipFill>
        <p:spPr>
          <a:xfrm>
            <a:off x="5285161" y="6492875"/>
            <a:ext cx="1621677" cy="323116"/>
          </a:xfrm>
          <a:prstGeom prst="rect">
            <a:avLst/>
          </a:prstGeom>
        </p:spPr>
      </p:pic>
      <p:sp>
        <p:nvSpPr>
          <p:cNvPr id="5" name="Slide Number Placeholder 4">
            <a:extLst>
              <a:ext uri="{FF2B5EF4-FFF2-40B4-BE49-F238E27FC236}">
                <a16:creationId xmlns:a16="http://schemas.microsoft.com/office/drawing/2014/main" id="{38597964-D987-2E24-06B2-EFC45A9CB1C3}"/>
              </a:ext>
            </a:extLst>
          </p:cNvPr>
          <p:cNvSpPr>
            <a:spLocks noGrp="1"/>
          </p:cNvSpPr>
          <p:nvPr>
            <p:ph type="sldNum" sz="quarter" idx="12"/>
          </p:nvPr>
        </p:nvSpPr>
        <p:spPr/>
        <p:txBody>
          <a:bodyPr/>
          <a:lstStyle/>
          <a:p>
            <a:fld id="{3A771E5B-7349-4C8A-B359-DDB7B4B69762}"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271818"/>
            <a:ext cx="10515600" cy="633251"/>
          </a:xfrm>
        </p:spPr>
        <p:txBody>
          <a:bodyPr>
            <a:noAutofit/>
          </a:bodyPr>
          <a:lstStyle/>
          <a:p>
            <a:r>
              <a:rPr lang="en-IN" sz="3600" b="1" dirty="0">
                <a:solidFill>
                  <a:schemeClr val="accent6">
                    <a:lumMod val="75000"/>
                  </a:schemeClr>
                </a:solidFill>
                <a:latin typeface="Trebuchet MS" panose="020B0603020202020204" pitchFamily="34" charset="0"/>
              </a:rPr>
              <a:t>References</a:t>
            </a:r>
          </a:p>
        </p:txBody>
      </p:sp>
      <p:sp>
        <p:nvSpPr>
          <p:cNvPr id="3" name="Content Placeholder 2"/>
          <p:cNvSpPr>
            <a:spLocks noGrp="1"/>
          </p:cNvSpPr>
          <p:nvPr>
            <p:ph idx="1"/>
          </p:nvPr>
        </p:nvSpPr>
        <p:spPr>
          <a:xfrm>
            <a:off x="838199" y="1241637"/>
            <a:ext cx="10515600" cy="4674536"/>
          </a:xfrm>
        </p:spPr>
        <p:txBody>
          <a:bodyPr>
            <a:normAutofit fontScale="90000" lnSpcReduction="10000"/>
          </a:bodyPr>
          <a:lstStyle/>
          <a:p>
            <a:pPr marL="514350" indent="-514350" algn="just">
              <a:buFont typeface="+mj-lt"/>
              <a:buAutoNum type="arabicPeriod"/>
            </a:pPr>
            <a:r>
              <a:rPr lang="en-US" sz="1800" dirty="0">
                <a:effectLst/>
                <a:latin typeface="Times" panose="02020603050405020304" pitchFamily="18" charset="0"/>
                <a:ea typeface="Malgun Gothic" panose="020B0503020000020004" pitchFamily="34" charset="-127"/>
                <a:cs typeface="Times New Roman" panose="02020603050405020304" pitchFamily="18" charset="0"/>
              </a:rPr>
              <a:t>Choudhury, A.,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Roychowdhury</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S., Singh, B. K., &amp; Singh, T. P. Introduction to Digital Society: An Overview. Evolution of Digitized Societies Through Advanced Technologies, 1–6, (2022).</a:t>
            </a: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dirty="0">
                <a:effectLst/>
                <a:latin typeface="Times" panose="02020603050405020304" pitchFamily="18" charset="0"/>
                <a:ea typeface="Malgun Gothic" panose="020B0503020000020004" pitchFamily="34" charset="-127"/>
                <a:cs typeface="Times New Roman" panose="02020603050405020304" pitchFamily="18" charset="0"/>
              </a:rPr>
              <a:t>Paavola, J., &amp;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Ekqvist</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J. Privacy preserving and resilient cloudified IoT architecture to support eHealth systems. </a:t>
            </a:r>
            <a:r>
              <a:rPr lang="en-US" sz="1800" i="1" dirty="0">
                <a:effectLst/>
                <a:latin typeface="Times" panose="02020603050405020304" pitchFamily="18" charset="0"/>
                <a:ea typeface="Malgun Gothic" panose="020B0503020000020004" pitchFamily="34" charset="-127"/>
                <a:cs typeface="Times New Roman" panose="02020603050405020304" pitchFamily="18" charset="0"/>
              </a:rPr>
              <a:t>Interoperability, Safety and Security in IoT: Third International Conference, </a:t>
            </a:r>
            <a:r>
              <a:rPr lang="en-US" sz="1800" i="1" dirty="0" err="1">
                <a:effectLst/>
                <a:latin typeface="Times" panose="02020603050405020304" pitchFamily="18" charset="0"/>
                <a:ea typeface="Malgun Gothic" panose="020B0503020000020004" pitchFamily="34" charset="-127"/>
                <a:cs typeface="Times New Roman" panose="02020603050405020304" pitchFamily="18" charset="0"/>
              </a:rPr>
              <a:t>InterIoT</a:t>
            </a:r>
            <a:r>
              <a:rPr lang="en-US" sz="1800" i="1" dirty="0">
                <a:effectLst/>
                <a:latin typeface="Times" panose="02020603050405020304" pitchFamily="18" charset="0"/>
                <a:ea typeface="Malgun Gothic" panose="020B0503020000020004" pitchFamily="34" charset="-127"/>
                <a:cs typeface="Times New Roman" panose="02020603050405020304" pitchFamily="18" charset="0"/>
              </a:rPr>
              <a:t> 2017, and Fourth International Conference, </a:t>
            </a:r>
            <a:r>
              <a:rPr lang="en-US" sz="1800" i="1" dirty="0" err="1">
                <a:effectLst/>
                <a:latin typeface="Times" panose="02020603050405020304" pitchFamily="18" charset="0"/>
                <a:ea typeface="Malgun Gothic" panose="020B0503020000020004" pitchFamily="34" charset="-127"/>
                <a:cs typeface="Times New Roman" panose="02020603050405020304" pitchFamily="18" charset="0"/>
              </a:rPr>
              <a:t>SaSeIot</a:t>
            </a:r>
            <a:r>
              <a:rPr lang="en-US" sz="1800" i="1" dirty="0">
                <a:effectLst/>
                <a:latin typeface="Times" panose="02020603050405020304" pitchFamily="18" charset="0"/>
                <a:ea typeface="Malgun Gothic" panose="020B0503020000020004" pitchFamily="34" charset="-127"/>
                <a:cs typeface="Times New Roman" panose="02020603050405020304" pitchFamily="18" charset="0"/>
              </a:rPr>
              <a:t> 2017, Valencia, Spain, November 6-7, 2017, Proceedings 3</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134–143. Springer (2018).</a:t>
            </a: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Stellios</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I.,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Kotzanikolaou</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P.,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Psarakis</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M., Alcaraz, C., &amp; Lopez, J. A survey of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iot</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-enabled cyberattacks: Assessing attack paths to critical infrastructures and services. IEEE Communications Surveys &amp; Tutorials, 20(4), 3453–3495, (2018).</a:t>
            </a: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dirty="0">
                <a:effectLst/>
                <a:latin typeface="Times" panose="02020603050405020304" pitchFamily="18" charset="0"/>
                <a:ea typeface="Malgun Gothic" panose="020B0503020000020004" pitchFamily="34" charset="-127"/>
                <a:cs typeface="Times New Roman" panose="02020603050405020304" pitchFamily="18" charset="0"/>
              </a:rPr>
              <a:t>Roy, T., &amp; Nahid, M. M. The IoMT and cloud in Healthcare: Use, impact and efficiency of contemporary sensor devices used by patients and clinicians. Proceedings of the 2nd International Conference on Computing Advancements, 426–434, (2022).</a:t>
            </a:r>
            <a:r>
              <a:rPr lang="en-IN" sz="1600" dirty="0">
                <a:latin typeface="Times New Roman" panose="02020603050405020304" pitchFamily="18" charset="0"/>
                <a:cs typeface="Times New Roman" panose="02020603050405020304" pitchFamily="18" charset="0"/>
              </a:rPr>
              <a:t>.</a:t>
            </a:r>
          </a:p>
          <a:p>
            <a:pPr marL="514350" lvl="0" indent="-514350" algn="just">
              <a:buFont typeface="+mj-lt"/>
              <a:buAutoNum type="arabicPeriod"/>
            </a:pPr>
            <a:r>
              <a:rPr lang="en-US" sz="1800" dirty="0">
                <a:effectLst/>
                <a:latin typeface="Times" panose="02020603050405020304" pitchFamily="18" charset="0"/>
                <a:ea typeface="Malgun Gothic" panose="020B0503020000020004" pitchFamily="34" charset="-127"/>
                <a:cs typeface="Times New Roman" panose="02020603050405020304" pitchFamily="18" charset="0"/>
              </a:rPr>
              <a:t>Buchanan, W. J.,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Kwecka</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Z., &amp;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Ekonomou</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E. A privacy preserving method using privacy enhancing techniques for location-based services. Mobile Networks and Applications, 18, 728–737, (2013).</a:t>
            </a:r>
          </a:p>
          <a:p>
            <a:pPr marL="514350" lvl="0" indent="-514350" algn="just">
              <a:buFont typeface="+mj-lt"/>
              <a:buAutoNum type="arabicPeriod"/>
            </a:pPr>
            <a:r>
              <a:rPr lang="en-IN" sz="1800" dirty="0">
                <a:effectLst/>
                <a:latin typeface="Times" panose="02020603050405020304" pitchFamily="18" charset="0"/>
                <a:ea typeface="Malgun Gothic" panose="020B0503020000020004" pitchFamily="34" charset="-127"/>
                <a:cs typeface="Times New Roman" panose="02020603050405020304" pitchFamily="18" charset="0"/>
              </a:rPr>
              <a:t>Gentry, C., &amp; Halevi, S. Implementing gentry’s fully-homomorphic encryption scheme. </a:t>
            </a:r>
            <a:r>
              <a:rPr lang="en-IN" sz="1800" i="1" dirty="0">
                <a:effectLst/>
                <a:latin typeface="Times" panose="02020603050405020304" pitchFamily="18" charset="0"/>
                <a:ea typeface="Malgun Gothic" panose="020B0503020000020004" pitchFamily="34" charset="-127"/>
                <a:cs typeface="Times New Roman" panose="02020603050405020304" pitchFamily="18" charset="0"/>
              </a:rPr>
              <a:t>Annual International Conference on the Theory and Applications of Cryptographic Techniques</a:t>
            </a:r>
            <a:r>
              <a:rPr lang="en-IN" sz="1800" dirty="0">
                <a:effectLst/>
                <a:latin typeface="Times" panose="02020603050405020304" pitchFamily="18" charset="0"/>
                <a:ea typeface="Malgun Gothic" panose="020B0503020000020004" pitchFamily="34" charset="-127"/>
                <a:cs typeface="Times New Roman" panose="02020603050405020304" pitchFamily="18" charset="0"/>
              </a:rPr>
              <a:t>, 129–148. Springer, (2011). </a:t>
            </a:r>
          </a:p>
          <a:p>
            <a:pPr marL="514350" indent="-514350" algn="just">
              <a:buFont typeface="+mj-lt"/>
              <a:buAutoNum type="arabicPeriod"/>
            </a:pP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Arigbabu</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A. T., Olaniyi, O. O., </a:t>
            </a:r>
            <a:r>
              <a:rPr lang="en-US" sz="1800" dirty="0" err="1">
                <a:effectLst/>
                <a:latin typeface="Times" panose="02020603050405020304" pitchFamily="18" charset="0"/>
                <a:ea typeface="Malgun Gothic" panose="020B0503020000020004" pitchFamily="34" charset="-127"/>
                <a:cs typeface="Times New Roman" panose="02020603050405020304" pitchFamily="18" charset="0"/>
              </a:rPr>
              <a:t>Adigwe</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C. S., Adebiyi, O. O., &amp; Ajayi, S. A. Data governance in AI-enabled healthcare systems: A case of the project nightingale. </a:t>
            </a:r>
            <a:r>
              <a:rPr lang="en-US" sz="1800" i="1" dirty="0">
                <a:effectLst/>
                <a:latin typeface="Times" panose="02020603050405020304" pitchFamily="18" charset="0"/>
                <a:ea typeface="Malgun Gothic" panose="020B0503020000020004" pitchFamily="34" charset="-127"/>
                <a:cs typeface="Times New Roman" panose="02020603050405020304" pitchFamily="18" charset="0"/>
              </a:rPr>
              <a:t>Asian Journal of Research in Computer Science</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 </a:t>
            </a:r>
            <a:r>
              <a:rPr lang="en-US" sz="1800" i="1" dirty="0">
                <a:effectLst/>
                <a:latin typeface="Times" panose="02020603050405020304" pitchFamily="18" charset="0"/>
                <a:ea typeface="Malgun Gothic" panose="020B0503020000020004" pitchFamily="34" charset="-127"/>
                <a:cs typeface="Times New Roman" panose="02020603050405020304" pitchFamily="18" charset="0"/>
              </a:rPr>
              <a:t>17</a:t>
            </a:r>
            <a:r>
              <a:rPr lang="en-US" sz="1800" dirty="0">
                <a:effectLst/>
                <a:latin typeface="Times" panose="02020603050405020304" pitchFamily="18" charset="0"/>
                <a:ea typeface="Malgun Gothic" panose="020B0503020000020004" pitchFamily="34" charset="-127"/>
                <a:cs typeface="Times New Roman" panose="02020603050405020304" pitchFamily="18" charset="0"/>
              </a:rPr>
              <a:t>(5), 85–107, (2024).</a:t>
            </a:r>
            <a:endParaRPr lang="en-IN" sz="1800" dirty="0">
              <a:effectLst/>
              <a:latin typeface="Times" panose="02020603050405020304" pitchFamily="18" charset="0"/>
              <a:ea typeface="Malgun Gothic" panose="020B0503020000020004" pitchFamily="34" charset="-127"/>
              <a:cs typeface="Times New Roman" panose="02020603050405020304" pitchFamily="18" charset="0"/>
            </a:endParaRPr>
          </a:p>
          <a:p>
            <a:pPr marL="514350" lvl="0" indent="-51435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0" lvl="0" indent="0" algn="just">
              <a:buNone/>
            </a:pP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85161" y="6492875"/>
            <a:ext cx="1621677" cy="323116"/>
          </a:xfrm>
          <a:prstGeom prst="rect">
            <a:avLst/>
          </a:prstGeom>
        </p:spPr>
      </p:pic>
      <p:sp>
        <p:nvSpPr>
          <p:cNvPr id="5" name="TextBox 4"/>
          <p:cNvSpPr txBox="1"/>
          <p:nvPr/>
        </p:nvSpPr>
        <p:spPr>
          <a:xfrm>
            <a:off x="11224728" y="6372808"/>
            <a:ext cx="709126" cy="369332"/>
          </a:xfrm>
          <a:prstGeom prst="rect">
            <a:avLst/>
          </a:prstGeom>
          <a:noFill/>
        </p:spPr>
        <p:txBody>
          <a:bodyPr wrap="square" rtlCol="0">
            <a:spAutoFit/>
          </a:bodyPr>
          <a:lstStyle/>
          <a:p>
            <a:r>
              <a:rPr lang="en-IN" dirty="0"/>
              <a:t>   </a:t>
            </a:r>
          </a:p>
        </p:txBody>
      </p:sp>
      <p:sp>
        <p:nvSpPr>
          <p:cNvPr id="6" name="Slide Number Placeholder 5">
            <a:extLst>
              <a:ext uri="{FF2B5EF4-FFF2-40B4-BE49-F238E27FC236}">
                <a16:creationId xmlns:a16="http://schemas.microsoft.com/office/drawing/2014/main" id="{3E080C8C-9B57-9F18-AC54-9C9C2A107DD2}"/>
              </a:ext>
            </a:extLst>
          </p:cNvPr>
          <p:cNvSpPr>
            <a:spLocks noGrp="1"/>
          </p:cNvSpPr>
          <p:nvPr>
            <p:ph type="sldNum" sz="quarter" idx="12"/>
          </p:nvPr>
        </p:nvSpPr>
        <p:spPr/>
        <p:txBody>
          <a:bodyPr/>
          <a:lstStyle/>
          <a:p>
            <a:fld id="{3A771E5B-7349-4C8A-B359-DDB7B4B69762}"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4553" y="3009207"/>
            <a:ext cx="3906982" cy="769441"/>
          </a:xfrm>
          <a:prstGeom prst="rect">
            <a:avLst/>
          </a:prstGeom>
          <a:noFill/>
        </p:spPr>
        <p:txBody>
          <a:bodyPr wrap="square" rtlCol="0">
            <a:spAutoFit/>
          </a:bodyPr>
          <a:lstStyle/>
          <a:p>
            <a:r>
              <a:rPr lang="en-IN" sz="4400" dirty="0">
                <a:solidFill>
                  <a:schemeClr val="accent6"/>
                </a:solidFill>
                <a:latin typeface="MS Reference Sans Serif" panose="020B0604030504040204" pitchFamily="34" charset="0"/>
              </a:rPr>
              <a:t>Thank You</a:t>
            </a:r>
          </a:p>
        </p:txBody>
      </p:sp>
      <p:sp>
        <p:nvSpPr>
          <p:cNvPr id="2" name="Slide Number Placeholder 1">
            <a:extLst>
              <a:ext uri="{FF2B5EF4-FFF2-40B4-BE49-F238E27FC236}">
                <a16:creationId xmlns:a16="http://schemas.microsoft.com/office/drawing/2014/main" id="{BC2A0F27-20F6-1317-C3F4-D132D51852B4}"/>
              </a:ext>
            </a:extLst>
          </p:cNvPr>
          <p:cNvSpPr>
            <a:spLocks noGrp="1"/>
          </p:cNvSpPr>
          <p:nvPr>
            <p:ph type="sldNum" sz="quarter" idx="12"/>
          </p:nvPr>
        </p:nvSpPr>
        <p:spPr/>
        <p:txBody>
          <a:bodyPr/>
          <a:lstStyle/>
          <a:p>
            <a:fld id="{3A771E5B-7349-4C8A-B359-DDB7B4B69762}" type="slidenum">
              <a:rPr lang="en-IN" smtClean="0"/>
              <a:t>17</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8565"/>
          </a:xfrm>
        </p:spPr>
        <p:txBody>
          <a:bodyPr>
            <a:normAutofit/>
          </a:bodyPr>
          <a:lstStyle/>
          <a:p>
            <a:r>
              <a:rPr lang="en-IN" sz="3600" b="1" dirty="0">
                <a:solidFill>
                  <a:schemeClr val="accent6">
                    <a:lumMod val="75000"/>
                  </a:schemeClr>
                </a:solidFill>
                <a:latin typeface="Trebuchet MS" panose="020B0603020202020204" pitchFamily="34" charset="0"/>
              </a:rPr>
              <a:t>Contents</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2423918594"/>
              </p:ext>
            </p:extLst>
          </p:nvPr>
        </p:nvGraphicFramePr>
        <p:xfrm>
          <a:off x="838200" y="1390261"/>
          <a:ext cx="10515600" cy="466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black background with white text&#10;&#10;Description automatically generated"/>
          <p:cNvPicPr>
            <a:picLocks noChangeAspect="1"/>
          </p:cNvPicPr>
          <p:nvPr/>
        </p:nvPicPr>
        <p:blipFill>
          <a:blip r:embed="rId7"/>
          <a:stretch>
            <a:fillRect/>
          </a:stretch>
        </p:blipFill>
        <p:spPr>
          <a:xfrm>
            <a:off x="5285161" y="6492875"/>
            <a:ext cx="1621677" cy="323116"/>
          </a:xfrm>
          <a:prstGeom prst="rect">
            <a:avLst/>
          </a:prstGeom>
        </p:spPr>
      </p:pic>
      <p:sp>
        <p:nvSpPr>
          <p:cNvPr id="5" name="TextBox 4"/>
          <p:cNvSpPr txBox="1"/>
          <p:nvPr/>
        </p:nvSpPr>
        <p:spPr>
          <a:xfrm>
            <a:off x="11616613" y="6308209"/>
            <a:ext cx="363894" cy="369332"/>
          </a:xfrm>
          <a:prstGeom prst="rect">
            <a:avLst/>
          </a:prstGeom>
          <a:noFill/>
        </p:spPr>
        <p:txBody>
          <a:bodyPr wrap="square" rtlCol="0">
            <a:spAutoFit/>
          </a:bodyPr>
          <a:lstStyle/>
          <a:p>
            <a:r>
              <a:rPr lang="en-IN" dirty="0"/>
              <a:t>  </a:t>
            </a:r>
          </a:p>
        </p:txBody>
      </p:sp>
      <p:sp>
        <p:nvSpPr>
          <p:cNvPr id="3" name="Slide Number Placeholder 2">
            <a:extLst>
              <a:ext uri="{FF2B5EF4-FFF2-40B4-BE49-F238E27FC236}">
                <a16:creationId xmlns:a16="http://schemas.microsoft.com/office/drawing/2014/main" id="{50822BF8-0048-6887-A15D-DDCFB6AD2A0B}"/>
              </a:ext>
            </a:extLst>
          </p:cNvPr>
          <p:cNvSpPr>
            <a:spLocks noGrp="1"/>
          </p:cNvSpPr>
          <p:nvPr>
            <p:ph type="sldNum" sz="quarter" idx="12"/>
          </p:nvPr>
        </p:nvSpPr>
        <p:spPr/>
        <p:txBody>
          <a:bodyPr/>
          <a:lstStyle/>
          <a:p>
            <a:fld id="{3A771E5B-7349-4C8A-B359-DDB7B4B69762}"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254" y="267279"/>
            <a:ext cx="11071167" cy="707895"/>
          </a:xfrm>
        </p:spPr>
        <p:txBody>
          <a:bodyPr>
            <a:normAutofit/>
          </a:bodyPr>
          <a:lstStyle/>
          <a:p>
            <a:r>
              <a:rPr lang="en-IN" sz="4000" b="1" dirty="0">
                <a:solidFill>
                  <a:schemeClr val="accent6">
                    <a:lumMod val="75000"/>
                  </a:schemeClr>
                </a:solidFill>
                <a:latin typeface="Trebuchet MS" panose="020B0603020202020204" pitchFamily="34" charset="0"/>
              </a:rPr>
              <a:t> </a:t>
            </a:r>
            <a:r>
              <a:rPr lang="en-IN" sz="3600" b="1" dirty="0">
                <a:solidFill>
                  <a:schemeClr val="accent6">
                    <a:lumMod val="75000"/>
                  </a:schemeClr>
                </a:solidFill>
                <a:latin typeface="Trebuchet MS" panose="020B0603020202020204" pitchFamily="34" charset="0"/>
              </a:rPr>
              <a:t>Introduction</a:t>
            </a:r>
          </a:p>
        </p:txBody>
      </p:sp>
      <p:sp>
        <p:nvSpPr>
          <p:cNvPr id="3" name="Content Placeholder 2"/>
          <p:cNvSpPr>
            <a:spLocks noGrp="1"/>
          </p:cNvSpPr>
          <p:nvPr>
            <p:ph idx="1"/>
          </p:nvPr>
        </p:nvSpPr>
        <p:spPr>
          <a:xfrm>
            <a:off x="636669" y="1112118"/>
            <a:ext cx="10717132" cy="4795934"/>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   Internet of Things</a:t>
            </a:r>
          </a:p>
          <a:p>
            <a:pPr algn="just"/>
            <a:r>
              <a:rPr lang="en-US" sz="1800" dirty="0">
                <a:latin typeface="Times New Roman" panose="02020603050405020304" pitchFamily="18" charset="0"/>
                <a:cs typeface="Times New Roman" panose="02020603050405020304" pitchFamily="18" charset="0"/>
              </a:rPr>
              <a:t>The Internet of Things (IoT) system connects physical devices like sensors and actuators to the internet, enabling data exchange and remote control. It facilitates smarter environments across industries, enhancing efficiency and automation.</a:t>
            </a:r>
          </a:p>
          <a:p>
            <a:pPr algn="just"/>
            <a:r>
              <a:rPr lang="en-US" sz="1800" dirty="0">
                <a:latin typeface="Times New Roman" panose="02020603050405020304" pitchFamily="18" charset="0"/>
                <a:cs typeface="Times New Roman" panose="02020603050405020304" pitchFamily="18" charset="0"/>
              </a:rPr>
              <a:t>IoT systems enable seamless communication between devices, allowing real-time monitoring and data-driven decision-making. They are pivotal in transforming industries like healthcare, agriculture, and transportation through automation and connectivity.</a:t>
            </a:r>
          </a:p>
          <a:p>
            <a:pPr marL="0" indent="0" algn="just">
              <a:buNone/>
            </a:pPr>
            <a:r>
              <a:rPr lang="en-US" sz="2000" b="1" dirty="0">
                <a:solidFill>
                  <a:schemeClr val="accent2"/>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Overview of IoT Architecture</a:t>
            </a:r>
            <a:endParaRPr lang="en-IN"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Physical Layer</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Communication Layer</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Data Processing Layer</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Application Layer </a:t>
            </a:r>
          </a:p>
        </p:txBody>
      </p:sp>
      <p:pic>
        <p:nvPicPr>
          <p:cNvPr id="4" name="Picture 3"/>
          <p:cNvPicPr>
            <a:picLocks noChangeAspect="1"/>
          </p:cNvPicPr>
          <p:nvPr/>
        </p:nvPicPr>
        <p:blipFill>
          <a:blip r:embed="rId2"/>
          <a:stretch>
            <a:fillRect/>
          </a:stretch>
        </p:blipFill>
        <p:spPr>
          <a:xfrm>
            <a:off x="5285161" y="6492875"/>
            <a:ext cx="1621677" cy="323116"/>
          </a:xfrm>
          <a:prstGeom prst="rect">
            <a:avLst/>
          </a:prstGeom>
        </p:spPr>
      </p:pic>
      <p:sp>
        <p:nvSpPr>
          <p:cNvPr id="5" name="TextBox 4"/>
          <p:cNvSpPr txBox="1"/>
          <p:nvPr/>
        </p:nvSpPr>
        <p:spPr>
          <a:xfrm>
            <a:off x="11700588" y="6308209"/>
            <a:ext cx="363894" cy="369332"/>
          </a:xfrm>
          <a:prstGeom prst="rect">
            <a:avLst/>
          </a:prstGeom>
          <a:noFill/>
        </p:spPr>
        <p:txBody>
          <a:bodyPr wrap="square" rtlCol="0">
            <a:spAutoFit/>
          </a:bodyPr>
          <a:lstStyle/>
          <a:p>
            <a:r>
              <a:rPr lang="en-IN" dirty="0"/>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5595" y="3245605"/>
            <a:ext cx="3917960" cy="2500277"/>
          </a:xfrm>
          <a:prstGeom prst="rect">
            <a:avLst/>
          </a:prstGeom>
        </p:spPr>
      </p:pic>
      <p:sp>
        <p:nvSpPr>
          <p:cNvPr id="7" name="TextBox 6"/>
          <p:cNvSpPr txBox="1"/>
          <p:nvPr/>
        </p:nvSpPr>
        <p:spPr>
          <a:xfrm>
            <a:off x="5285161" y="5781034"/>
            <a:ext cx="6270171"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 1: IoT Architecture</a:t>
            </a:r>
          </a:p>
        </p:txBody>
      </p:sp>
      <p:sp>
        <p:nvSpPr>
          <p:cNvPr id="8" name="Slide Number Placeholder 7">
            <a:extLst>
              <a:ext uri="{FF2B5EF4-FFF2-40B4-BE49-F238E27FC236}">
                <a16:creationId xmlns:a16="http://schemas.microsoft.com/office/drawing/2014/main" id="{C4F06178-73B6-C5AC-D4B7-E9C121E6933F}"/>
              </a:ext>
            </a:extLst>
          </p:cNvPr>
          <p:cNvSpPr>
            <a:spLocks noGrp="1"/>
          </p:cNvSpPr>
          <p:nvPr>
            <p:ph type="sldNum" sz="quarter" idx="12"/>
          </p:nvPr>
        </p:nvSpPr>
        <p:spPr/>
        <p:txBody>
          <a:bodyPr/>
          <a:lstStyle/>
          <a:p>
            <a:fld id="{3A771E5B-7349-4C8A-B359-DDB7B4B69762}"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84" y="-174567"/>
            <a:ext cx="11037916" cy="1546167"/>
          </a:xfrm>
        </p:spPr>
        <p:txBody>
          <a:bodyPr>
            <a:normAutofit/>
          </a:bodyPr>
          <a:lstStyle/>
          <a:p>
            <a:r>
              <a:rPr lang="en-IN" sz="3200" b="1" dirty="0">
                <a:solidFill>
                  <a:schemeClr val="accent6">
                    <a:lumMod val="75000"/>
                  </a:schemeClr>
                </a:solidFill>
                <a:latin typeface="Trebuchet MS" panose="020B0603020202020204" pitchFamily="34" charset="0"/>
              </a:rPr>
              <a:t>  </a:t>
            </a:r>
            <a:r>
              <a:rPr lang="en-IN" sz="3600" b="1" dirty="0">
                <a:solidFill>
                  <a:schemeClr val="accent6">
                    <a:lumMod val="75000"/>
                  </a:schemeClr>
                </a:solidFill>
                <a:latin typeface="Trebuchet MS" panose="020B0603020202020204" pitchFamily="34" charset="0"/>
              </a:rPr>
              <a:t>Introduction</a:t>
            </a:r>
            <a:r>
              <a:rPr lang="en-IN" sz="3200" b="1" dirty="0">
                <a:solidFill>
                  <a:schemeClr val="accent6">
                    <a:lumMod val="75000"/>
                  </a:schemeClr>
                </a:solidFill>
                <a:latin typeface="Trebuchet MS" panose="020B0603020202020204" pitchFamily="34" charset="0"/>
              </a:rPr>
              <a:t> contd.</a:t>
            </a:r>
            <a:r>
              <a:rPr lang="en-IN" sz="3200" dirty="0"/>
              <a:t> </a:t>
            </a:r>
            <a:endParaRPr lang="en-IN" sz="3200" b="1" dirty="0">
              <a:solidFill>
                <a:schemeClr val="accent2"/>
              </a:solidFill>
              <a:latin typeface="Trebuchet MS" panose="020B0603020202020204" pitchFamily="34" charset="0"/>
            </a:endParaRPr>
          </a:p>
        </p:txBody>
      </p:sp>
      <p:sp>
        <p:nvSpPr>
          <p:cNvPr id="3" name="Content Placeholder 2"/>
          <p:cNvSpPr>
            <a:spLocks noGrp="1"/>
          </p:cNvSpPr>
          <p:nvPr>
            <p:ph idx="1"/>
          </p:nvPr>
        </p:nvSpPr>
        <p:spPr>
          <a:xfrm>
            <a:off x="609600" y="958619"/>
            <a:ext cx="10972800" cy="495300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Internet of Medical Things </a:t>
            </a:r>
          </a:p>
          <a:p>
            <a:pPr algn="just"/>
            <a:r>
              <a:rPr lang="en-US" sz="1800" dirty="0">
                <a:latin typeface="Times New Roman" panose="02020603050405020304" pitchFamily="18" charset="0"/>
                <a:cs typeface="Times New Roman" panose="02020603050405020304" pitchFamily="18" charset="0"/>
              </a:rPr>
              <a:t>The Internet of Medical Things (IoMT) system is a network of interconnected medical devices, software, and healthcare systems that collect, process, and transmit patient data in real-time. It integrates IoT with healthcare to enable remote monitoring, personalized treatment, and efficient healthcare delivery.</a:t>
            </a:r>
          </a:p>
          <a:p>
            <a:r>
              <a:rPr lang="en-US" sz="1800" dirty="0">
                <a:latin typeface="Times New Roman" panose="02020603050405020304" pitchFamily="18" charset="0"/>
                <a:cs typeface="Times New Roman" panose="02020603050405020304" pitchFamily="18" charset="0"/>
              </a:rPr>
              <a:t>These systems encompass a wide range of applications, including implantable medical devices (e.g., pacemakers and insulin pumps), wearable health monitors, hospital management systems, and tele-medicine platforms. </a:t>
            </a:r>
          </a:p>
          <a:p>
            <a:r>
              <a:rPr lang="en-US" sz="1800" dirty="0">
                <a:latin typeface="Times New Roman" panose="02020603050405020304" pitchFamily="18" charset="0"/>
                <a:cs typeface="Times New Roman" panose="02020603050405020304" pitchFamily="18" charset="0"/>
              </a:rPr>
              <a:t>AI integration with IoMT enhances healthcare by enabling real-time data analysis, predictive diagnostics, and personalized treatment plans. It leverages machine learning and advanced algorithms to improve decision-making and overall patient care.</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Unique Characteristics of IoMT </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Real-Time Data Processing Needs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Patient Safety Concerns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Sensitive Data Handling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 and Diverse User Base </a:t>
            </a:r>
            <a:r>
              <a:rPr lang="en-IN" sz="18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7417" y="3462258"/>
            <a:ext cx="4334265" cy="2793077"/>
          </a:xfrm>
          <a:prstGeom prst="rect">
            <a:avLst/>
          </a:prstGeom>
        </p:spPr>
      </p:pic>
      <p:sp>
        <p:nvSpPr>
          <p:cNvPr id="5" name="TextBox 4"/>
          <p:cNvSpPr txBox="1"/>
          <p:nvPr/>
        </p:nvSpPr>
        <p:spPr>
          <a:xfrm>
            <a:off x="5746865" y="6252358"/>
            <a:ext cx="5727469"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 2: IoMT Systems</a:t>
            </a:r>
          </a:p>
        </p:txBody>
      </p:sp>
      <p:pic>
        <p:nvPicPr>
          <p:cNvPr id="7" name="Picture 6" descr="A black background with white text&#10;&#10;Description automatically generated"/>
          <p:cNvPicPr>
            <a:picLocks noChangeAspect="1"/>
          </p:cNvPicPr>
          <p:nvPr/>
        </p:nvPicPr>
        <p:blipFill>
          <a:blip r:embed="rId3"/>
          <a:stretch>
            <a:fillRect/>
          </a:stretch>
        </p:blipFill>
        <p:spPr>
          <a:xfrm>
            <a:off x="5285161" y="6492875"/>
            <a:ext cx="1621677" cy="323116"/>
          </a:xfrm>
          <a:prstGeom prst="rect">
            <a:avLst/>
          </a:prstGeom>
        </p:spPr>
      </p:pic>
      <p:sp>
        <p:nvSpPr>
          <p:cNvPr id="6" name="Slide Number Placeholder 5">
            <a:extLst>
              <a:ext uri="{FF2B5EF4-FFF2-40B4-BE49-F238E27FC236}">
                <a16:creationId xmlns:a16="http://schemas.microsoft.com/office/drawing/2014/main" id="{0B84E895-C1D0-0E01-8F80-1E62B1430915}"/>
              </a:ext>
            </a:extLst>
          </p:cNvPr>
          <p:cNvSpPr>
            <a:spLocks noGrp="1"/>
          </p:cNvSpPr>
          <p:nvPr>
            <p:ph type="sldNum" sz="quarter" idx="12"/>
          </p:nvPr>
        </p:nvSpPr>
        <p:spPr/>
        <p:txBody>
          <a:bodyPr/>
          <a:lstStyle/>
          <a:p>
            <a:fld id="{3A771E5B-7349-4C8A-B359-DDB7B4B69762}" type="slidenum">
              <a:rPr lang="en-IN" smtClean="0"/>
              <a:t>4</a:t>
            </a:fld>
            <a:endParaRPr lang="en-IN"/>
          </a:p>
        </p:txBody>
      </p:sp>
    </p:spTree>
    <p:extLst>
      <p:ext uri="{BB962C8B-B14F-4D97-AF65-F5344CB8AC3E}">
        <p14:creationId xmlns:p14="http://schemas.microsoft.com/office/powerpoint/2010/main" val="265502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A4DD-25C1-5763-0EA6-C4261CE640C6}"/>
              </a:ext>
            </a:extLst>
          </p:cNvPr>
          <p:cNvSpPr>
            <a:spLocks noGrp="1"/>
          </p:cNvSpPr>
          <p:nvPr>
            <p:ph type="title"/>
          </p:nvPr>
        </p:nvSpPr>
        <p:spPr>
          <a:xfrm>
            <a:off x="520959" y="517741"/>
            <a:ext cx="10515600" cy="558606"/>
          </a:xfrm>
        </p:spPr>
        <p:txBody>
          <a:bodyPr>
            <a:noAutofit/>
          </a:bodyPr>
          <a:lstStyle/>
          <a:p>
            <a:r>
              <a:rPr lang="en-US" sz="3600" b="1" dirty="0">
                <a:solidFill>
                  <a:schemeClr val="accent6">
                    <a:lumMod val="75000"/>
                  </a:schemeClr>
                </a:solidFill>
                <a:latin typeface="Trebuchet MS" panose="020B0603020202020204" pitchFamily="34" charset="0"/>
              </a:rPr>
              <a:t>Problem Statement</a:t>
            </a:r>
            <a:endParaRPr lang="en-IN" sz="3600" dirty="0"/>
          </a:p>
        </p:txBody>
      </p:sp>
      <p:sp>
        <p:nvSpPr>
          <p:cNvPr id="3" name="Content Placeholder 2">
            <a:extLst>
              <a:ext uri="{FF2B5EF4-FFF2-40B4-BE49-F238E27FC236}">
                <a16:creationId xmlns:a16="http://schemas.microsoft.com/office/drawing/2014/main" id="{A5211C38-DDE6-DD9B-0DED-37429077CC81}"/>
              </a:ext>
            </a:extLst>
          </p:cNvPr>
          <p:cNvSpPr>
            <a:spLocks noGrp="1"/>
          </p:cNvSpPr>
          <p:nvPr>
            <p:ph idx="1"/>
          </p:nvPr>
        </p:nvSpPr>
        <p:spPr>
          <a:xfrm>
            <a:off x="838200" y="2360645"/>
            <a:ext cx="10515600" cy="558607"/>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A77FE0-EA32-287B-A7E3-ED140E287F91}"/>
              </a:ext>
            </a:extLst>
          </p:cNvPr>
          <p:cNvSpPr>
            <a:spLocks noGrp="1"/>
          </p:cNvSpPr>
          <p:nvPr>
            <p:ph type="sldNum" sz="quarter" idx="12"/>
          </p:nvPr>
        </p:nvSpPr>
        <p:spPr/>
        <p:txBody>
          <a:bodyPr/>
          <a:lstStyle/>
          <a:p>
            <a:fld id="{3A771E5B-7349-4C8A-B359-DDB7B4B69762}" type="slidenum">
              <a:rPr lang="en-IN" smtClean="0"/>
              <a:t>5</a:t>
            </a:fld>
            <a:endParaRPr lang="en-IN"/>
          </a:p>
        </p:txBody>
      </p:sp>
      <p:sp>
        <p:nvSpPr>
          <p:cNvPr id="6" name="Rectangle 2">
            <a:extLst>
              <a:ext uri="{FF2B5EF4-FFF2-40B4-BE49-F238E27FC236}">
                <a16:creationId xmlns:a16="http://schemas.microsoft.com/office/drawing/2014/main" id="{6948548C-D8FA-304D-1D6D-D668023C46C0}"/>
              </a:ext>
            </a:extLst>
          </p:cNvPr>
          <p:cNvSpPr>
            <a:spLocks noChangeArrowheads="1"/>
          </p:cNvSpPr>
          <p:nvPr/>
        </p:nvSpPr>
        <p:spPr bwMode="auto">
          <a:xfrm>
            <a:off x="520959" y="1374169"/>
            <a:ext cx="11262049"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The integration of cloud computing and AI into IoMT is revolutionizing healthcare by enabling efficient data management, real-time monitoring, and personalized treatments.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Significant privacy and security challenges, such as unauthorized access, data breaches, and data manipulation, threaten patient trust and IoMT adoption.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Existing solutions often struggle to balance robust security measures with efficient system performance.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Times New Roman" panose="02020603050405020304" pitchFamily="18" charset="0"/>
                <a:cs typeface="Times New Roman" panose="02020603050405020304" pitchFamily="18" charset="0"/>
              </a:rPr>
              <a:t>This paper addresses these challenges by identifying critical threats and proposing innovative technologies to enhance privacy and security in IoMT systems.</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31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C3BA-6619-57BA-AF85-F43F98B93038}"/>
              </a:ext>
            </a:extLst>
          </p:cNvPr>
          <p:cNvSpPr>
            <a:spLocks noGrp="1"/>
          </p:cNvSpPr>
          <p:nvPr>
            <p:ph type="ctrTitle"/>
          </p:nvPr>
        </p:nvSpPr>
        <p:spPr>
          <a:xfrm>
            <a:off x="-488302" y="130629"/>
            <a:ext cx="6295053" cy="1084004"/>
          </a:xfrm>
        </p:spPr>
        <p:txBody>
          <a:bodyPr>
            <a:normAutofit/>
          </a:bodyPr>
          <a:lstStyle/>
          <a:p>
            <a:r>
              <a:rPr lang="en-US" sz="3600" b="1" dirty="0">
                <a:solidFill>
                  <a:schemeClr val="accent6">
                    <a:lumMod val="75000"/>
                  </a:schemeClr>
                </a:solidFill>
                <a:latin typeface="Trebuchet MS" panose="020B0603020202020204" pitchFamily="34" charset="0"/>
              </a:rPr>
              <a:t>Research Questions</a:t>
            </a:r>
            <a:endParaRPr lang="en-IN" sz="3600" dirty="0"/>
          </a:p>
        </p:txBody>
      </p:sp>
      <p:sp>
        <p:nvSpPr>
          <p:cNvPr id="3" name="Subtitle 2">
            <a:extLst>
              <a:ext uri="{FF2B5EF4-FFF2-40B4-BE49-F238E27FC236}">
                <a16:creationId xmlns:a16="http://schemas.microsoft.com/office/drawing/2014/main" id="{547F65E0-F854-F1C8-6727-A11EBF60BF66}"/>
              </a:ext>
            </a:extLst>
          </p:cNvPr>
          <p:cNvSpPr>
            <a:spLocks noGrp="1"/>
          </p:cNvSpPr>
          <p:nvPr>
            <p:ph type="subTitle" idx="1"/>
          </p:nvPr>
        </p:nvSpPr>
        <p:spPr>
          <a:xfrm>
            <a:off x="559837" y="1595535"/>
            <a:ext cx="10793963" cy="3662265"/>
          </a:xfrm>
        </p:spPr>
        <p:txBody>
          <a:bodyPr>
            <a:normAutofit/>
          </a:bodyPr>
          <a:lstStyle/>
          <a:p>
            <a:pPr algn="just">
              <a:buFont typeface="+mj-lt"/>
              <a:buAutoNum type="arabicPeriod"/>
            </a:pPr>
            <a:r>
              <a:rPr lang="en-US" b="1" dirty="0">
                <a:latin typeface="Times New Roman" panose="02020603050405020304" pitchFamily="18" charset="0"/>
                <a:cs typeface="Times New Roman" panose="02020603050405020304" pitchFamily="18" charset="0"/>
              </a:rPr>
              <a:t>RQ1</a:t>
            </a:r>
            <a:r>
              <a:rPr lang="en-US" dirty="0">
                <a:latin typeface="Times New Roman" panose="02020603050405020304" pitchFamily="18" charset="0"/>
                <a:cs typeface="Times New Roman" panose="02020603050405020304" pitchFamily="18" charset="0"/>
              </a:rPr>
              <a:t>: How can privacy challenges in IoMT systems be effectively addressed to ensure data confidentiality and compliance with regulations?</a:t>
            </a:r>
          </a:p>
          <a:p>
            <a:pPr algn="just">
              <a:buFont typeface="+mj-lt"/>
              <a:buAutoNum type="arabicPeriod"/>
            </a:pPr>
            <a:r>
              <a:rPr lang="en-US" b="1" dirty="0">
                <a:latin typeface="Times New Roman" panose="02020603050405020304" pitchFamily="18" charset="0"/>
                <a:cs typeface="Times New Roman" panose="02020603050405020304" pitchFamily="18" charset="0"/>
              </a:rPr>
              <a:t>RQ2</a:t>
            </a:r>
            <a:r>
              <a:rPr lang="en-US" dirty="0">
                <a:latin typeface="Times New Roman" panose="02020603050405020304" pitchFamily="18" charset="0"/>
                <a:cs typeface="Times New Roman" panose="02020603050405020304" pitchFamily="18" charset="0"/>
              </a:rPr>
              <a:t>: What are the most critical security threats in IoMT systems, and how can emerging technologies mitigate these risks?</a:t>
            </a:r>
          </a:p>
          <a:p>
            <a:pPr algn="just">
              <a:buFont typeface="+mj-lt"/>
              <a:buAutoNum type="arabicPeriod"/>
            </a:pPr>
            <a:r>
              <a:rPr lang="en-US" b="1" dirty="0">
                <a:latin typeface="Times New Roman" panose="02020603050405020304" pitchFamily="18" charset="0"/>
                <a:cs typeface="Times New Roman" panose="02020603050405020304" pitchFamily="18" charset="0"/>
              </a:rPr>
              <a:t>RQ3</a:t>
            </a:r>
            <a:r>
              <a:rPr lang="en-US" dirty="0">
                <a:latin typeface="Times New Roman" panose="02020603050405020304" pitchFamily="18" charset="0"/>
                <a:cs typeface="Times New Roman" panose="02020603050405020304" pitchFamily="18" charset="0"/>
              </a:rPr>
              <a:t>: How can privacy and security be balanced in AI-enabled IoMT systems without compromising efficiency?</a:t>
            </a:r>
          </a:p>
          <a:p>
            <a:pPr algn="just">
              <a:buFont typeface="+mj-lt"/>
              <a:buAutoNum type="arabicPeriod"/>
            </a:pPr>
            <a:r>
              <a:rPr lang="en-US" b="1" dirty="0">
                <a:latin typeface="Times New Roman" panose="02020603050405020304" pitchFamily="18" charset="0"/>
                <a:cs typeface="Times New Roman" panose="02020603050405020304" pitchFamily="18" charset="0"/>
              </a:rPr>
              <a:t>RQ4</a:t>
            </a:r>
            <a:r>
              <a:rPr lang="en-US" dirty="0">
                <a:latin typeface="Times New Roman" panose="02020603050405020304" pitchFamily="18" charset="0"/>
                <a:cs typeface="Times New Roman" panose="02020603050405020304" pitchFamily="18" charset="0"/>
              </a:rPr>
              <a:t>: What future technologies can revolutionize privacy and security in IoMT systems?</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AE421D-FA41-52B9-3234-84E8521E2931}"/>
              </a:ext>
            </a:extLst>
          </p:cNvPr>
          <p:cNvSpPr>
            <a:spLocks noGrp="1"/>
          </p:cNvSpPr>
          <p:nvPr>
            <p:ph type="sldNum" sz="quarter" idx="12"/>
          </p:nvPr>
        </p:nvSpPr>
        <p:spPr/>
        <p:txBody>
          <a:bodyPr/>
          <a:lstStyle/>
          <a:p>
            <a:fld id="{3A771E5B-7349-4C8A-B359-DDB7B4B69762}" type="slidenum">
              <a:rPr lang="en-IN" smtClean="0"/>
              <a:t>6</a:t>
            </a:fld>
            <a:endParaRPr lang="en-IN"/>
          </a:p>
        </p:txBody>
      </p:sp>
    </p:spTree>
    <p:extLst>
      <p:ext uri="{BB962C8B-B14F-4D97-AF65-F5344CB8AC3E}">
        <p14:creationId xmlns:p14="http://schemas.microsoft.com/office/powerpoint/2010/main" val="411112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9333BE-C38D-4BAF-A79E-DACD3AA137A8}"/>
              </a:ext>
            </a:extLst>
          </p:cNvPr>
          <p:cNvSpPr>
            <a:spLocks noGrp="1"/>
          </p:cNvSpPr>
          <p:nvPr>
            <p:ph type="sldNum" sz="quarter" idx="12"/>
          </p:nvPr>
        </p:nvSpPr>
        <p:spPr/>
        <p:txBody>
          <a:bodyPr/>
          <a:lstStyle/>
          <a:p>
            <a:fld id="{3A771E5B-7349-4C8A-B359-DDB7B4B69762}" type="slidenum">
              <a:rPr lang="en-IN" smtClean="0"/>
              <a:t>7</a:t>
            </a:fld>
            <a:endParaRPr lang="en-IN"/>
          </a:p>
        </p:txBody>
      </p:sp>
      <p:graphicFrame>
        <p:nvGraphicFramePr>
          <p:cNvPr id="4" name="Table 3">
            <a:extLst>
              <a:ext uri="{FF2B5EF4-FFF2-40B4-BE49-F238E27FC236}">
                <a16:creationId xmlns:a16="http://schemas.microsoft.com/office/drawing/2014/main" id="{DBDC4D7D-7F3A-01A8-B299-4F91B09A0763}"/>
              </a:ext>
            </a:extLst>
          </p:cNvPr>
          <p:cNvGraphicFramePr>
            <a:graphicFrameLocks noGrp="1"/>
          </p:cNvGraphicFramePr>
          <p:nvPr>
            <p:extLst>
              <p:ext uri="{D42A27DB-BD31-4B8C-83A1-F6EECF244321}">
                <p14:modId xmlns:p14="http://schemas.microsoft.com/office/powerpoint/2010/main" val="531039309"/>
              </p:ext>
            </p:extLst>
          </p:nvPr>
        </p:nvGraphicFramePr>
        <p:xfrm>
          <a:off x="670644" y="1803553"/>
          <a:ext cx="10850712" cy="4539736"/>
        </p:xfrm>
        <a:graphic>
          <a:graphicData uri="http://schemas.openxmlformats.org/drawingml/2006/table">
            <a:tbl>
              <a:tblPr firstRow="1" bandRow="1">
                <a:tableStyleId>{93296810-A885-4BE3-A3E7-6D5BEEA58F35}</a:tableStyleId>
              </a:tblPr>
              <a:tblGrid>
                <a:gridCol w="1760855">
                  <a:extLst>
                    <a:ext uri="{9D8B030D-6E8A-4147-A177-3AD203B41FA5}">
                      <a16:colId xmlns:a16="http://schemas.microsoft.com/office/drawing/2014/main" val="4279380413"/>
                    </a:ext>
                  </a:extLst>
                </a:gridCol>
                <a:gridCol w="2634327">
                  <a:extLst>
                    <a:ext uri="{9D8B030D-6E8A-4147-A177-3AD203B41FA5}">
                      <a16:colId xmlns:a16="http://schemas.microsoft.com/office/drawing/2014/main" val="545693187"/>
                    </a:ext>
                  </a:extLst>
                </a:gridCol>
                <a:gridCol w="1242204">
                  <a:extLst>
                    <a:ext uri="{9D8B030D-6E8A-4147-A177-3AD203B41FA5}">
                      <a16:colId xmlns:a16="http://schemas.microsoft.com/office/drawing/2014/main" val="4119329954"/>
                    </a:ext>
                  </a:extLst>
                </a:gridCol>
                <a:gridCol w="2452280">
                  <a:extLst>
                    <a:ext uri="{9D8B030D-6E8A-4147-A177-3AD203B41FA5}">
                      <a16:colId xmlns:a16="http://schemas.microsoft.com/office/drawing/2014/main" val="2448545088"/>
                    </a:ext>
                  </a:extLst>
                </a:gridCol>
                <a:gridCol w="2761046">
                  <a:extLst>
                    <a:ext uri="{9D8B030D-6E8A-4147-A177-3AD203B41FA5}">
                      <a16:colId xmlns:a16="http://schemas.microsoft.com/office/drawing/2014/main" val="2986420942"/>
                    </a:ext>
                  </a:extLst>
                </a:gridCol>
              </a:tblGrid>
              <a:tr h="0">
                <a:tc>
                  <a:txBody>
                    <a:bodyPr/>
                    <a:lstStyle/>
                    <a:p>
                      <a:pPr algn="ctr"/>
                      <a:r>
                        <a:rPr lang="en-IN" sz="1600" dirty="0">
                          <a:latin typeface="Times New Roman" panose="02020603050405020304" pitchFamily="18" charset="0"/>
                          <a:cs typeface="Times New Roman" panose="02020603050405020304" pitchFamily="18" charset="0"/>
                        </a:rPr>
                        <a:t>Reference</a:t>
                      </a:r>
                    </a:p>
                  </a:txBody>
                  <a:tcPr/>
                </a:tc>
                <a:tc>
                  <a:txBody>
                    <a:bodyPr/>
                    <a:lstStyle/>
                    <a:p>
                      <a:pPr algn="ctr"/>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Year</a:t>
                      </a:r>
                    </a:p>
                  </a:txBody>
                  <a:tcPr/>
                </a:tc>
                <a:tc>
                  <a:txBody>
                    <a:bodyPr/>
                    <a:lstStyle/>
                    <a:p>
                      <a:pPr algn="ctr"/>
                      <a:r>
                        <a:rPr lang="en-IN" sz="1600" dirty="0">
                          <a:latin typeface="Times New Roman" panose="02020603050405020304" pitchFamily="18" charset="0"/>
                          <a:cs typeface="Times New Roman" panose="02020603050405020304" pitchFamily="18" charset="0"/>
                        </a:rPr>
                        <a:t>Journal Name</a:t>
                      </a:r>
                    </a:p>
                  </a:txBody>
                  <a:tcPr/>
                </a:tc>
                <a:tc>
                  <a:txBody>
                    <a:bodyPr/>
                    <a:lstStyle/>
                    <a:p>
                      <a:pPr algn="ctr"/>
                      <a:r>
                        <a:rPr lang="en-US" altLang="en-IN" sz="1600" dirty="0">
                          <a:latin typeface="Times New Roman" panose="02020603050405020304" pitchFamily="18" charset="0"/>
                          <a:cs typeface="Times New Roman" panose="02020603050405020304" pitchFamily="18" charset="0"/>
                        </a:rPr>
                        <a:t>Main Findings</a:t>
                      </a:r>
                    </a:p>
                  </a:txBody>
                  <a:tcPr/>
                </a:tc>
                <a:extLst>
                  <a:ext uri="{0D108BD9-81ED-4DB2-BD59-A6C34878D82A}">
                    <a16:rowId xmlns:a16="http://schemas.microsoft.com/office/drawing/2014/main" val="3584260774"/>
                  </a:ext>
                </a:extLst>
              </a:tr>
              <a:tr h="2102228">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Dimitris et. al.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Security in IoMT communications: A survey</a:t>
                      </a:r>
                      <a:endParaRPr lang="en-IN" sz="1600" dirty="0">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r>
                        <a:rPr lang="en-US" sz="16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Sensors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The study delves into the inherent security traits and constraints of IoMT-specific communication protocols by analyzing practical attacks.</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218772754"/>
                  </a:ext>
                </a:extLst>
              </a:tr>
              <a:tr h="21022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George et. al.</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Privacy for the Review of security and Internet of Medical Things (IoMT)</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2019</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Distributed Computing in Sensor Systems (DCOSS)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paper focuses on the healthcare domain's Connected Environment (CE). It covers protection mechanisms throughout the data lifecycle, from device to cloud (E2E)</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91411799"/>
                  </a:ext>
                </a:extLst>
              </a:tr>
            </a:tbl>
          </a:graphicData>
        </a:graphic>
      </p:graphicFrame>
      <p:sp>
        <p:nvSpPr>
          <p:cNvPr id="6" name="TextBox 5">
            <a:extLst>
              <a:ext uri="{FF2B5EF4-FFF2-40B4-BE49-F238E27FC236}">
                <a16:creationId xmlns:a16="http://schemas.microsoft.com/office/drawing/2014/main" id="{51972A4B-149C-1BE2-3E6E-0D96224059B5}"/>
              </a:ext>
            </a:extLst>
          </p:cNvPr>
          <p:cNvSpPr txBox="1"/>
          <p:nvPr/>
        </p:nvSpPr>
        <p:spPr>
          <a:xfrm>
            <a:off x="604158" y="514711"/>
            <a:ext cx="6097554" cy="584775"/>
          </a:xfrm>
          <a:prstGeom prst="rect">
            <a:avLst/>
          </a:prstGeom>
          <a:noFill/>
        </p:spPr>
        <p:txBody>
          <a:bodyPr wrap="square">
            <a:spAutoFit/>
          </a:bodyPr>
          <a:lstStyle/>
          <a:p>
            <a:r>
              <a:rPr kumimoji="0" lang="en-IN" sz="3200" b="1" i="0" u="none" strike="noStrike" kern="1200" cap="none" spc="0" normalizeH="0" baseline="0" noProof="0" dirty="0">
                <a:ln>
                  <a:noFill/>
                </a:ln>
                <a:solidFill>
                  <a:srgbClr val="70AD47">
                    <a:lumMod val="75000"/>
                  </a:srgbClr>
                </a:solidFill>
                <a:effectLst/>
                <a:uLnTx/>
                <a:uFillTx/>
                <a:latin typeface="Trebuchet MS" panose="020B0603020202020204" pitchFamily="34" charset="0"/>
                <a:ea typeface="+mj-ea"/>
                <a:cs typeface="+mj-cs"/>
              </a:rPr>
              <a:t>Literature Survey </a:t>
            </a:r>
            <a:endParaRPr lang="en-IN" dirty="0"/>
          </a:p>
        </p:txBody>
      </p:sp>
      <p:sp>
        <p:nvSpPr>
          <p:cNvPr id="8" name="TextBox 7">
            <a:extLst>
              <a:ext uri="{FF2B5EF4-FFF2-40B4-BE49-F238E27FC236}">
                <a16:creationId xmlns:a16="http://schemas.microsoft.com/office/drawing/2014/main" id="{2D3A0E30-F0DD-E9E5-430A-5DABD310B1A5}"/>
              </a:ext>
            </a:extLst>
          </p:cNvPr>
          <p:cNvSpPr txBox="1"/>
          <p:nvPr/>
        </p:nvSpPr>
        <p:spPr>
          <a:xfrm>
            <a:off x="670644" y="1266853"/>
            <a:ext cx="609755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Table 1: Literature Survey</a:t>
            </a:r>
          </a:p>
        </p:txBody>
      </p:sp>
    </p:spTree>
    <p:extLst>
      <p:ext uri="{BB962C8B-B14F-4D97-AF65-F5344CB8AC3E}">
        <p14:creationId xmlns:p14="http://schemas.microsoft.com/office/powerpoint/2010/main" val="145013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7EAC6F-87BB-7116-8C82-F185F7C133B3}"/>
              </a:ext>
            </a:extLst>
          </p:cNvPr>
          <p:cNvSpPr>
            <a:spLocks noGrp="1"/>
          </p:cNvSpPr>
          <p:nvPr>
            <p:ph type="sldNum" sz="quarter" idx="12"/>
          </p:nvPr>
        </p:nvSpPr>
        <p:spPr/>
        <p:txBody>
          <a:bodyPr/>
          <a:lstStyle/>
          <a:p>
            <a:fld id="{3A771E5B-7349-4C8A-B359-DDB7B4B69762}" type="slidenum">
              <a:rPr lang="en-IN" smtClean="0"/>
              <a:t>8</a:t>
            </a:fld>
            <a:endParaRPr lang="en-IN"/>
          </a:p>
        </p:txBody>
      </p:sp>
      <p:graphicFrame>
        <p:nvGraphicFramePr>
          <p:cNvPr id="3" name="Table 2">
            <a:extLst>
              <a:ext uri="{FF2B5EF4-FFF2-40B4-BE49-F238E27FC236}">
                <a16:creationId xmlns:a16="http://schemas.microsoft.com/office/drawing/2014/main" id="{61A3365E-5C10-6653-0066-B80D096F79FF}"/>
              </a:ext>
            </a:extLst>
          </p:cNvPr>
          <p:cNvGraphicFramePr>
            <a:graphicFrameLocks noGrp="1"/>
          </p:cNvGraphicFramePr>
          <p:nvPr>
            <p:extLst>
              <p:ext uri="{D42A27DB-BD31-4B8C-83A1-F6EECF244321}">
                <p14:modId xmlns:p14="http://schemas.microsoft.com/office/powerpoint/2010/main" val="2826737331"/>
              </p:ext>
            </p:extLst>
          </p:nvPr>
        </p:nvGraphicFramePr>
        <p:xfrm>
          <a:off x="838200" y="1172483"/>
          <a:ext cx="10458308" cy="4790196"/>
        </p:xfrm>
        <a:graphic>
          <a:graphicData uri="http://schemas.openxmlformats.org/drawingml/2006/table">
            <a:tbl>
              <a:tblPr firstRow="1" bandRow="1">
                <a:tableStyleId>{93296810-A885-4BE3-A3E7-6D5BEEA58F35}</a:tableStyleId>
              </a:tblPr>
              <a:tblGrid>
                <a:gridCol w="1588199">
                  <a:extLst>
                    <a:ext uri="{9D8B030D-6E8A-4147-A177-3AD203B41FA5}">
                      <a16:colId xmlns:a16="http://schemas.microsoft.com/office/drawing/2014/main" val="2068639520"/>
                    </a:ext>
                  </a:extLst>
                </a:gridCol>
                <a:gridCol w="2634524">
                  <a:extLst>
                    <a:ext uri="{9D8B030D-6E8A-4147-A177-3AD203B41FA5}">
                      <a16:colId xmlns:a16="http://schemas.microsoft.com/office/drawing/2014/main" val="2494104500"/>
                    </a:ext>
                  </a:extLst>
                </a:gridCol>
                <a:gridCol w="1090742">
                  <a:extLst>
                    <a:ext uri="{9D8B030D-6E8A-4147-A177-3AD203B41FA5}">
                      <a16:colId xmlns:a16="http://schemas.microsoft.com/office/drawing/2014/main" val="4077748942"/>
                    </a:ext>
                  </a:extLst>
                </a:gridCol>
                <a:gridCol w="2488586">
                  <a:extLst>
                    <a:ext uri="{9D8B030D-6E8A-4147-A177-3AD203B41FA5}">
                      <a16:colId xmlns:a16="http://schemas.microsoft.com/office/drawing/2014/main" val="4166119255"/>
                    </a:ext>
                  </a:extLst>
                </a:gridCol>
                <a:gridCol w="2656257">
                  <a:extLst>
                    <a:ext uri="{9D8B030D-6E8A-4147-A177-3AD203B41FA5}">
                      <a16:colId xmlns:a16="http://schemas.microsoft.com/office/drawing/2014/main" val="4169928114"/>
                    </a:ext>
                  </a:extLst>
                </a:gridCol>
              </a:tblGrid>
              <a:tr h="480328">
                <a:tc>
                  <a:txBody>
                    <a:bodyPr/>
                    <a:lstStyle/>
                    <a:p>
                      <a:pPr algn="ctr"/>
                      <a:r>
                        <a:rPr lang="en-IN" sz="1600" dirty="0">
                          <a:latin typeface="Times New Roman" panose="02020603050405020304" pitchFamily="18" charset="0"/>
                          <a:cs typeface="Times New Roman" panose="02020603050405020304" pitchFamily="18" charset="0"/>
                        </a:rPr>
                        <a:t>Reference</a:t>
                      </a:r>
                    </a:p>
                  </a:txBody>
                  <a:tcPr/>
                </a:tc>
                <a:tc>
                  <a:txBody>
                    <a:bodyPr/>
                    <a:lstStyle/>
                    <a:p>
                      <a:pPr algn="ctr"/>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Year</a:t>
                      </a:r>
                    </a:p>
                  </a:txBody>
                  <a:tcPr/>
                </a:tc>
                <a:tc>
                  <a:txBody>
                    <a:bodyPr/>
                    <a:lstStyle/>
                    <a:p>
                      <a:pPr algn="ctr"/>
                      <a:r>
                        <a:rPr lang="en-IN" sz="1600" dirty="0">
                          <a:latin typeface="Times New Roman" panose="02020603050405020304" pitchFamily="18" charset="0"/>
                          <a:cs typeface="Times New Roman" panose="02020603050405020304" pitchFamily="18" charset="0"/>
                        </a:rPr>
                        <a:t>Journal Name</a:t>
                      </a:r>
                    </a:p>
                  </a:txBody>
                  <a:tcPr/>
                </a:tc>
                <a:tc>
                  <a:txBody>
                    <a:bodyPr/>
                    <a:lstStyle/>
                    <a:p>
                      <a:pPr algn="ctr"/>
                      <a:r>
                        <a:rPr lang="en-US" altLang="en-IN" sz="1600" dirty="0">
                          <a:latin typeface="Times New Roman" panose="02020603050405020304" pitchFamily="18" charset="0"/>
                          <a:cs typeface="Times New Roman" panose="02020603050405020304" pitchFamily="18" charset="0"/>
                        </a:rPr>
                        <a:t>Main Findings</a:t>
                      </a:r>
                    </a:p>
                  </a:txBody>
                  <a:tcPr/>
                </a:tc>
                <a:extLst>
                  <a:ext uri="{0D108BD9-81ED-4DB2-BD59-A6C34878D82A}">
                    <a16:rowId xmlns:a16="http://schemas.microsoft.com/office/drawing/2014/main" val="416053643"/>
                  </a:ext>
                </a:extLst>
              </a:tr>
              <a:tr h="2154934">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Ioannis et al.</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A survey of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iot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-enabled cyberattacks: Assessing attack paths to critical infrastructures and services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2018</a:t>
                      </a:r>
                    </a:p>
                  </a:txBody>
                  <a:tcPr marL="68580" marR="68580" marT="0" marB="0"/>
                </a:tc>
                <a:tc>
                  <a:txBody>
                    <a:bodyPr/>
                    <a:lstStyle/>
                    <a:p>
                      <a:pPr algn="l"/>
                      <a:r>
                        <a:rPr lang="en-US" sz="1600" kern="1200" dirty="0">
                          <a:solidFill>
                            <a:schemeClr val="dk1"/>
                          </a:solidFill>
                          <a:effectLst/>
                          <a:latin typeface="Times New Roman" panose="02020603050405020304" pitchFamily="18" charset="0"/>
                          <a:ea typeface="+mn-ea"/>
                          <a:cs typeface="Times New Roman" panose="02020603050405020304" pitchFamily="18" charset="0"/>
                        </a:rPr>
                        <a:t>IEEE Communications Surveys &amp; Tutorials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paper focuses on categorizing IoT communication protocols in the context of their application in the IoMT.</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958292419"/>
                  </a:ext>
                </a:extLst>
              </a:tr>
              <a:tr h="2154934">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Da Yin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A DDoS attack detection and mitigation with software-defined Internet of Things framework</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2018</a:t>
                      </a:r>
                    </a:p>
                  </a:txBody>
                  <a:tcPr marL="68580" marR="6858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IEEE Access</a:t>
                      </a:r>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paper focused on detecting and mitigating DDoS attacks using the SD-IoT framework.</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052433"/>
                  </a:ext>
                </a:extLst>
              </a:tr>
            </a:tbl>
          </a:graphicData>
        </a:graphic>
      </p:graphicFrame>
      <p:sp>
        <p:nvSpPr>
          <p:cNvPr id="5" name="TextBox 4">
            <a:extLst>
              <a:ext uri="{FF2B5EF4-FFF2-40B4-BE49-F238E27FC236}">
                <a16:creationId xmlns:a16="http://schemas.microsoft.com/office/drawing/2014/main" id="{16C1A1A2-0B67-84AF-239B-CA752B060566}"/>
              </a:ext>
            </a:extLst>
          </p:cNvPr>
          <p:cNvSpPr txBox="1"/>
          <p:nvPr/>
        </p:nvSpPr>
        <p:spPr>
          <a:xfrm>
            <a:off x="744117" y="273289"/>
            <a:ext cx="609755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70AD47">
                    <a:lumMod val="75000"/>
                  </a:srgbClr>
                </a:solidFill>
                <a:effectLst/>
                <a:uLnTx/>
                <a:uFillTx/>
                <a:latin typeface="Trebuchet MS" panose="020B0603020202020204" pitchFamily="34" charset="0"/>
                <a:ea typeface="+mn-ea"/>
                <a:cs typeface="+mn-cs"/>
              </a:rPr>
              <a:t>Literature</a:t>
            </a:r>
            <a:r>
              <a:rPr kumimoji="0" lang="en-IN" sz="3200" b="1" i="0" u="none" strike="noStrike" kern="1200" cap="none" spc="0" normalizeH="0" baseline="0" noProof="0" dirty="0">
                <a:ln>
                  <a:noFill/>
                </a:ln>
                <a:solidFill>
                  <a:srgbClr val="70AD47">
                    <a:lumMod val="75000"/>
                  </a:srgbClr>
                </a:solidFill>
                <a:effectLst/>
                <a:uLnTx/>
                <a:uFillTx/>
                <a:latin typeface="Trebuchet MS" panose="020B0603020202020204" pitchFamily="34" charset="0"/>
                <a:ea typeface="+mn-ea"/>
                <a:cs typeface="+mn-cs"/>
              </a:rPr>
              <a:t> Survey</a:t>
            </a:r>
            <a:r>
              <a:rPr lang="en-IN" sz="3200" b="1" dirty="0">
                <a:solidFill>
                  <a:srgbClr val="70AD47">
                    <a:lumMod val="75000"/>
                  </a:srgbClr>
                </a:solidFill>
                <a:latin typeface="Trebuchet MS" panose="020B0603020202020204" pitchFamily="34" charset="0"/>
              </a:rPr>
              <a:t> contd.</a:t>
            </a:r>
            <a:r>
              <a:rPr kumimoji="0" lang="en-IN" sz="3200" b="1" i="0" u="none" strike="noStrike" kern="1200" cap="none" spc="0" normalizeH="0" baseline="0" noProof="0" dirty="0">
                <a:ln>
                  <a:noFill/>
                </a:ln>
                <a:solidFill>
                  <a:srgbClr val="70AD47">
                    <a:lumMod val="75000"/>
                  </a:srgbClr>
                </a:solidFill>
                <a:effectLst/>
                <a:uLnTx/>
                <a:uFillTx/>
                <a:latin typeface="Trebuchet MS" panose="020B0603020202020204" pitchFamily="34" charset="0"/>
                <a:ea typeface="+mn-ea"/>
                <a:cs typeface="+mn-cs"/>
              </a:rPr>
              <a:t> </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40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8CC777-4AAC-5D4A-8724-A92EC8E12F3D}"/>
              </a:ext>
            </a:extLst>
          </p:cNvPr>
          <p:cNvSpPr>
            <a:spLocks noGrp="1"/>
          </p:cNvSpPr>
          <p:nvPr>
            <p:ph type="sldNum" sz="quarter" idx="12"/>
          </p:nvPr>
        </p:nvSpPr>
        <p:spPr/>
        <p:txBody>
          <a:bodyPr/>
          <a:lstStyle/>
          <a:p>
            <a:fld id="{3A771E5B-7349-4C8A-B359-DDB7B4B69762}" type="slidenum">
              <a:rPr lang="en-IN" smtClean="0"/>
              <a:t>9</a:t>
            </a:fld>
            <a:endParaRPr lang="en-IN"/>
          </a:p>
        </p:txBody>
      </p:sp>
      <p:graphicFrame>
        <p:nvGraphicFramePr>
          <p:cNvPr id="3" name="Table 2">
            <a:extLst>
              <a:ext uri="{FF2B5EF4-FFF2-40B4-BE49-F238E27FC236}">
                <a16:creationId xmlns:a16="http://schemas.microsoft.com/office/drawing/2014/main" id="{EB16D3B9-F87B-2E07-78CF-508D127304A0}"/>
              </a:ext>
            </a:extLst>
          </p:cNvPr>
          <p:cNvGraphicFramePr>
            <a:graphicFrameLocks noGrp="1"/>
          </p:cNvGraphicFramePr>
          <p:nvPr>
            <p:extLst>
              <p:ext uri="{D42A27DB-BD31-4B8C-83A1-F6EECF244321}">
                <p14:modId xmlns:p14="http://schemas.microsoft.com/office/powerpoint/2010/main" val="1056349170"/>
              </p:ext>
            </p:extLst>
          </p:nvPr>
        </p:nvGraphicFramePr>
        <p:xfrm>
          <a:off x="753446" y="1293780"/>
          <a:ext cx="10600354" cy="4381144"/>
        </p:xfrm>
        <a:graphic>
          <a:graphicData uri="http://schemas.openxmlformats.org/drawingml/2006/table">
            <a:tbl>
              <a:tblPr firstRow="1" bandRow="1">
                <a:tableStyleId>{93296810-A885-4BE3-A3E7-6D5BEEA58F35}</a:tableStyleId>
              </a:tblPr>
              <a:tblGrid>
                <a:gridCol w="1717009">
                  <a:extLst>
                    <a:ext uri="{9D8B030D-6E8A-4147-A177-3AD203B41FA5}">
                      <a16:colId xmlns:a16="http://schemas.microsoft.com/office/drawing/2014/main" val="1059733841"/>
                    </a:ext>
                  </a:extLst>
                </a:gridCol>
                <a:gridCol w="1992227">
                  <a:extLst>
                    <a:ext uri="{9D8B030D-6E8A-4147-A177-3AD203B41FA5}">
                      <a16:colId xmlns:a16="http://schemas.microsoft.com/office/drawing/2014/main" val="3393534675"/>
                    </a:ext>
                  </a:extLst>
                </a:gridCol>
                <a:gridCol w="1427585">
                  <a:extLst>
                    <a:ext uri="{9D8B030D-6E8A-4147-A177-3AD203B41FA5}">
                      <a16:colId xmlns:a16="http://schemas.microsoft.com/office/drawing/2014/main" val="1509557317"/>
                    </a:ext>
                  </a:extLst>
                </a:gridCol>
                <a:gridCol w="2439680">
                  <a:extLst>
                    <a:ext uri="{9D8B030D-6E8A-4147-A177-3AD203B41FA5}">
                      <a16:colId xmlns:a16="http://schemas.microsoft.com/office/drawing/2014/main" val="3181180763"/>
                    </a:ext>
                  </a:extLst>
                </a:gridCol>
                <a:gridCol w="3023853">
                  <a:extLst>
                    <a:ext uri="{9D8B030D-6E8A-4147-A177-3AD203B41FA5}">
                      <a16:colId xmlns:a16="http://schemas.microsoft.com/office/drawing/2014/main" val="2709316620"/>
                    </a:ext>
                  </a:extLst>
                </a:gridCol>
              </a:tblGrid>
              <a:tr h="714894">
                <a:tc>
                  <a:txBody>
                    <a:bodyPr/>
                    <a:lstStyle/>
                    <a:p>
                      <a:pPr algn="ctr"/>
                      <a:r>
                        <a:rPr lang="en-IN" sz="1600" dirty="0">
                          <a:latin typeface="Times New Roman" panose="02020603050405020304" pitchFamily="18" charset="0"/>
                          <a:cs typeface="Times New Roman" panose="02020603050405020304" pitchFamily="18" charset="0"/>
                        </a:rPr>
                        <a:t>Reference</a:t>
                      </a:r>
                    </a:p>
                  </a:txBody>
                  <a:tcPr/>
                </a:tc>
                <a:tc>
                  <a:txBody>
                    <a:bodyPr/>
                    <a:lstStyle/>
                    <a:p>
                      <a:pPr algn="ctr"/>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Year</a:t>
                      </a:r>
                    </a:p>
                  </a:txBody>
                  <a:tcPr/>
                </a:tc>
                <a:tc>
                  <a:txBody>
                    <a:bodyPr/>
                    <a:lstStyle/>
                    <a:p>
                      <a:pPr algn="ctr"/>
                      <a:r>
                        <a:rPr lang="en-IN" sz="1600" dirty="0">
                          <a:latin typeface="Times New Roman" panose="02020603050405020304" pitchFamily="18" charset="0"/>
                          <a:cs typeface="Times New Roman" panose="02020603050405020304" pitchFamily="18" charset="0"/>
                        </a:rPr>
                        <a:t>Journal Name</a:t>
                      </a:r>
                    </a:p>
                  </a:txBody>
                  <a:tcPr/>
                </a:tc>
                <a:tc>
                  <a:txBody>
                    <a:bodyPr/>
                    <a:lstStyle/>
                    <a:p>
                      <a:pPr algn="ctr"/>
                      <a:r>
                        <a:rPr lang="en-US" altLang="en-IN" sz="1600" dirty="0">
                          <a:latin typeface="Times New Roman" panose="02020603050405020304" pitchFamily="18" charset="0"/>
                          <a:cs typeface="Times New Roman" panose="02020603050405020304" pitchFamily="18" charset="0"/>
                        </a:rPr>
                        <a:t>Main Findings</a:t>
                      </a:r>
                    </a:p>
                  </a:txBody>
                  <a:tcPr/>
                </a:tc>
                <a:extLst>
                  <a:ext uri="{0D108BD9-81ED-4DB2-BD59-A6C34878D82A}">
                    <a16:rowId xmlns:a16="http://schemas.microsoft.com/office/drawing/2014/main" val="937554103"/>
                  </a:ext>
                </a:extLst>
              </a:tr>
              <a:tr h="2012666">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S. M.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Riazul</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et. al.</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The internet of things for health care: a comprehensive survey</a:t>
                      </a:r>
                      <a:endParaRPr lang="en-IN" sz="1600" dirty="0">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2015</a:t>
                      </a:r>
                    </a:p>
                  </a:txBody>
                  <a:tcPr marL="68580" marR="6858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IEEE Access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paper introduces the Internet IoT as a transformative trend connecting smart devices across various sectors.</a:t>
                      </a:r>
                      <a:endParaRPr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58057399"/>
                  </a:ext>
                </a:extLst>
              </a:tr>
              <a:tr h="1653584">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Kuan Zhang et. al.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Sybil attacks and their defenses in the internet of things. </a:t>
                      </a:r>
                      <a:endParaRPr lang="en-IN" sz="1600" dirty="0">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2014</a:t>
                      </a:r>
                    </a:p>
                  </a:txBody>
                  <a:tcPr marL="68580" marR="6858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IEEE Internet of Things Journal</a:t>
                      </a:r>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paper focuses on a survey on Sybil's attacks and their defense.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4762392"/>
                  </a:ext>
                </a:extLst>
              </a:tr>
            </a:tbl>
          </a:graphicData>
        </a:graphic>
      </p:graphicFrame>
      <p:sp>
        <p:nvSpPr>
          <p:cNvPr id="5" name="TextBox 4">
            <a:extLst>
              <a:ext uri="{FF2B5EF4-FFF2-40B4-BE49-F238E27FC236}">
                <a16:creationId xmlns:a16="http://schemas.microsoft.com/office/drawing/2014/main" id="{ADDEBFEC-18E5-C05C-C35F-4F84A5A584B9}"/>
              </a:ext>
            </a:extLst>
          </p:cNvPr>
          <p:cNvSpPr txBox="1"/>
          <p:nvPr/>
        </p:nvSpPr>
        <p:spPr>
          <a:xfrm>
            <a:off x="753447" y="437868"/>
            <a:ext cx="609755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70AD47">
                    <a:lumMod val="75000"/>
                  </a:srgbClr>
                </a:solidFill>
                <a:effectLst/>
                <a:uLnTx/>
                <a:uFillTx/>
                <a:latin typeface="Trebuchet MS" panose="020B0603020202020204" pitchFamily="34" charset="0"/>
                <a:ea typeface="+mn-ea"/>
                <a:cs typeface="+mn-cs"/>
              </a:rPr>
              <a:t>Literature</a:t>
            </a:r>
            <a:r>
              <a:rPr kumimoji="0" lang="en-IN" sz="3200" b="1" i="0" u="none" strike="noStrike" kern="1200" cap="none" spc="0" normalizeH="0" baseline="0" noProof="0" dirty="0">
                <a:ln>
                  <a:noFill/>
                </a:ln>
                <a:solidFill>
                  <a:srgbClr val="70AD47">
                    <a:lumMod val="75000"/>
                  </a:srgbClr>
                </a:solidFill>
                <a:effectLst/>
                <a:uLnTx/>
                <a:uFillTx/>
                <a:latin typeface="Trebuchet MS" panose="020B0603020202020204" pitchFamily="34" charset="0"/>
                <a:ea typeface="+mn-ea"/>
                <a:cs typeface="+mn-cs"/>
              </a:rPr>
              <a:t> Survey contd. </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240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8449</TotalTime>
  <Words>1673</Words>
  <Application>Microsoft Office PowerPoint</Application>
  <PresentationFormat>Widescreen</PresentationFormat>
  <Paragraphs>309</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 Narrow</vt:lpstr>
      <vt:lpstr>Arial</vt:lpstr>
      <vt:lpstr>Calibri</vt:lpstr>
      <vt:lpstr>Calibri Light</vt:lpstr>
      <vt:lpstr>MS Reference Sans Serif</vt:lpstr>
      <vt:lpstr>Times</vt:lpstr>
      <vt:lpstr>Times New Roman</vt:lpstr>
      <vt:lpstr>Trebuchet MS</vt:lpstr>
      <vt:lpstr>Wingdings</vt:lpstr>
      <vt:lpstr>Office Theme</vt:lpstr>
      <vt:lpstr>The 1st International Conference on Sustainable Communication, Machine Intelligence and Metaverse (SCMIM-2025) </vt:lpstr>
      <vt:lpstr>Contents</vt:lpstr>
      <vt:lpstr> Introduction</vt:lpstr>
      <vt:lpstr>  Introduction contd. </vt:lpstr>
      <vt:lpstr>Problem Statement</vt:lpstr>
      <vt:lpstr>Research Questions</vt:lpstr>
      <vt:lpstr>PowerPoint Presentation</vt:lpstr>
      <vt:lpstr>PowerPoint Presentation</vt:lpstr>
      <vt:lpstr>PowerPoint Presentation</vt:lpstr>
      <vt:lpstr>Findings</vt:lpstr>
      <vt:lpstr>Findings contd.</vt:lpstr>
      <vt:lpstr>Findings contd.</vt:lpstr>
      <vt:lpstr>Enhancement</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Registration Seminar  Underwater Image Enhancement using Different Colour Spaces and Deep Learning</dc:title>
  <dc:creator>Uzra Rahman</dc:creator>
  <cp:lastModifiedBy>SABARNA SARKAR</cp:lastModifiedBy>
  <cp:revision>262</cp:revision>
  <dcterms:created xsi:type="dcterms:W3CDTF">2023-10-12T07:19:56Z</dcterms:created>
  <dcterms:modified xsi:type="dcterms:W3CDTF">2025-02-07T19:56:28Z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