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7" r:id="rId4"/>
    <p:sldId id="279" r:id="rId5"/>
    <p:sldId id="284" r:id="rId6"/>
    <p:sldId id="292" r:id="rId7"/>
    <p:sldId id="289" r:id="rId8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B62447-247E-4317-813D-8F2C05895EA9}" v="2" dt="2024-05-02T05:01:03.709"/>
    <p1510:client id="{CDCB9798-86A1-4FF6-86E3-E8D8E6C77A64}" v="5" dt="2024-05-01T15:55:06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26" autoAdjust="0"/>
    <p:restoredTop sz="87621" autoAdjust="0"/>
  </p:normalViewPr>
  <p:slideViewPr>
    <p:cSldViewPr>
      <p:cViewPr varScale="1">
        <p:scale>
          <a:sx n="95" d="100"/>
          <a:sy n="95" d="100"/>
        </p:scale>
        <p:origin x="547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9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8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9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9/8/2024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9/8/2024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71617" y="440089"/>
            <a:ext cx="8229600" cy="2038350"/>
          </a:xfrm>
        </p:spPr>
        <p:txBody>
          <a:bodyPr>
            <a:normAutofit fontScale="90000"/>
          </a:bodyPr>
          <a:lstStyle/>
          <a:p>
            <a:pPr algn="r"/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74074" y="4629150"/>
            <a:ext cx="6503225" cy="4227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22AIC14 : Internet of Things &amp; It’s Application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2589311"/>
            <a:ext cx="269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Guided By   :</a:t>
            </a:r>
          </a:p>
          <a:p>
            <a:r>
              <a:rPr lang="en-US" dirty="0"/>
              <a:t>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0" y="2555390"/>
            <a:ext cx="281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Sabarrish</a:t>
            </a:r>
            <a:r>
              <a:rPr lang="en-US" dirty="0"/>
              <a:t> A G(22AI044)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Sanjay S S(22AI045)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Santhiya S(22AI046)</a:t>
            </a:r>
          </a:p>
          <a:p>
            <a:r>
              <a:rPr lang="en-US" dirty="0"/>
              <a:t>   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17F5CA-F50F-09C9-4EC5-DD800E7E3176}"/>
              </a:ext>
            </a:extLst>
          </p:cNvPr>
          <p:cNvSpPr txBox="1"/>
          <p:nvPr/>
        </p:nvSpPr>
        <p:spPr>
          <a:xfrm>
            <a:off x="-678351" y="1127962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          </a:t>
            </a:r>
            <a:r>
              <a:rPr lang="en-IN" sz="4000" dirty="0">
                <a:latin typeface="Algerian" panose="04020705040A02060702" pitchFamily="82" charset="0"/>
              </a:rPr>
              <a:t>SELF WATERING SMART POT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854F2-0704-C52C-EF17-C049846048A1}"/>
              </a:ext>
            </a:extLst>
          </p:cNvPr>
          <p:cNvSpPr txBox="1"/>
          <p:nvPr/>
        </p:nvSpPr>
        <p:spPr>
          <a:xfrm>
            <a:off x="71617" y="4629150"/>
            <a:ext cx="198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NO:20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3E5362-A6CB-0C8F-1002-96D6C0A45BB3}"/>
              </a:ext>
            </a:extLst>
          </p:cNvPr>
          <p:cNvSpPr txBox="1"/>
          <p:nvPr/>
        </p:nvSpPr>
        <p:spPr>
          <a:xfrm>
            <a:off x="641684" y="1581150"/>
            <a:ext cx="830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This paper presents the design and development of a self-watering smart pot integrated with an IoT device to automate plant irrigation.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The IoT device allows users to remotely monitor and control the pot through a mobile or web application, providing notifications and insights about the plant’s health.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The smart pot enhances water efficiency by adjusting irrigation based on environmental condition.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This low-cost, easy-to-use system is suitable for both home gardeners and agricultural applications.</a:t>
            </a:r>
            <a:endParaRPr lang="en-I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E1CA09-A808-6FCC-EB88-94821084C24D}"/>
              </a:ext>
            </a:extLst>
          </p:cNvPr>
          <p:cNvSpPr txBox="1"/>
          <p:nvPr/>
        </p:nvSpPr>
        <p:spPr>
          <a:xfrm>
            <a:off x="457200" y="1733550"/>
            <a:ext cx="83058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The objective of this project is to create a self-watering smart pot that automatically waters plants based on soil moisture levels.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It will use sensors and an IoT device to monitor plant health and allow users to control and track watering remotely through a mobile or web app.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This project aims to simplify plant care for users while promoting sustainability and reducing the need for manual watering.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5A437C44-713F-19C4-A76D-81BB390D7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38550"/>
            <a:ext cx="8605058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The goal is to make plant care easier, save water, and ensure plants stay healthy without constant manual watering.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Required: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57200" y="1809750"/>
            <a:ext cx="3886200" cy="3200400"/>
          </a:xfrm>
        </p:spPr>
        <p:txBody>
          <a:bodyPr anchor="ctr"/>
          <a:lstStyle/>
          <a:p>
            <a:pPr marL="457200" lvl="1" indent="-457200">
              <a:buFont typeface="Courier New" panose="02070309020205020404" pitchFamily="49" charset="0"/>
              <a:buChar char="o"/>
            </a:pPr>
            <a:endParaRPr lang="en-US" altLang="x-none" dirty="0"/>
          </a:p>
          <a:p>
            <a:pPr marL="571500" lvl="1" indent="-571500">
              <a:buFont typeface="Courier New" panose="02070309020205020404" pitchFamily="49" charset="0"/>
              <a:buChar char="o"/>
            </a:pPr>
            <a:endParaRPr lang="en-US" sz="40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1015C1-1D91-4158-E67D-A9D81D3F4D0C}"/>
              </a:ext>
            </a:extLst>
          </p:cNvPr>
          <p:cNvSpPr txBox="1"/>
          <p:nvPr/>
        </p:nvSpPr>
        <p:spPr>
          <a:xfrm>
            <a:off x="469232" y="1809750"/>
            <a:ext cx="36455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0" i="0" dirty="0">
                <a:solidFill>
                  <a:srgbClr val="121212"/>
                </a:solidFill>
                <a:effectLst/>
                <a:latin typeface="Lato" panose="020F0502020204030204" pitchFamily="34" charset="0"/>
              </a:rPr>
              <a:t>ESP8266 </a:t>
            </a:r>
            <a:r>
              <a:rPr lang="en-IN" b="0" i="0" dirty="0" err="1">
                <a:solidFill>
                  <a:srgbClr val="121212"/>
                </a:solidFill>
                <a:effectLst/>
                <a:latin typeface="Lato" panose="020F0502020204030204" pitchFamily="34" charset="0"/>
              </a:rPr>
              <a:t>NodeMCU</a:t>
            </a:r>
            <a:r>
              <a:rPr lang="en-IN" b="0" i="0" dirty="0">
                <a:solidFill>
                  <a:srgbClr val="121212"/>
                </a:solidFill>
                <a:effectLst/>
                <a:latin typeface="Lato" panose="020F0502020204030204" pitchFamily="34" charset="0"/>
              </a:rPr>
              <a:t>                                               </a:t>
            </a:r>
          </a:p>
          <a:p>
            <a:endParaRPr lang="en-IN" b="0" i="0" dirty="0">
              <a:solidFill>
                <a:srgbClr val="121212"/>
              </a:solidFill>
              <a:effectLst/>
              <a:latin typeface="Lato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0" i="0" dirty="0">
                <a:solidFill>
                  <a:srgbClr val="121212"/>
                </a:solidFill>
                <a:effectLst/>
                <a:latin typeface="Lato" panose="020F0502020204030203" pitchFamily="34" charset="0"/>
              </a:rPr>
              <a:t>Capacitive soil moisture sensor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>
              <a:solidFill>
                <a:srgbClr val="121212"/>
              </a:solidFill>
              <a:latin typeface="Lato" panose="020F0502020204030203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0" i="0" dirty="0">
                <a:solidFill>
                  <a:srgbClr val="121212"/>
                </a:solidFill>
                <a:effectLst/>
                <a:latin typeface="Lato" panose="020F0502020204030203" pitchFamily="34" charset="0"/>
              </a:rPr>
              <a:t>DHT11 sensor module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>
              <a:solidFill>
                <a:srgbClr val="121212"/>
              </a:solidFill>
              <a:latin typeface="Lato" panose="020F0502020204030203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0" i="0" dirty="0">
                <a:solidFill>
                  <a:srgbClr val="121212"/>
                </a:solidFill>
                <a:effectLst/>
                <a:latin typeface="Lato" panose="020F0502020204030203" pitchFamily="34" charset="0"/>
              </a:rPr>
              <a:t>L293d motor driver/ relay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>
              <a:solidFill>
                <a:srgbClr val="121212"/>
              </a:solidFill>
              <a:latin typeface="Lato" panose="020F0502020204030203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0" i="0" dirty="0">
                <a:solidFill>
                  <a:srgbClr val="121212"/>
                </a:solidFill>
                <a:effectLst/>
                <a:latin typeface="Lato" panose="020F0502020204030203" pitchFamily="34" charset="0"/>
              </a:rPr>
              <a:t>5v mini water pump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AF77B-D0BE-6093-8149-DC4DFA2C3915}"/>
              </a:ext>
            </a:extLst>
          </p:cNvPr>
          <p:cNvSpPr txBox="1"/>
          <p:nvPr/>
        </p:nvSpPr>
        <p:spPr>
          <a:xfrm>
            <a:off x="4800602" y="1809750"/>
            <a:ext cx="403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Hose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0" i="0" dirty="0">
                <a:solidFill>
                  <a:srgbClr val="121212"/>
                </a:solidFill>
                <a:effectLst/>
                <a:latin typeface="Lato" panose="020F0502020204030203" pitchFamily="34" charset="0"/>
              </a:rPr>
              <a:t>7.4 volt battery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>
              <a:solidFill>
                <a:srgbClr val="121212"/>
              </a:solidFill>
              <a:latin typeface="Lato" panose="020F0502020204030203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0" i="0" dirty="0">
                <a:solidFill>
                  <a:srgbClr val="121212"/>
                </a:solidFill>
                <a:effectLst/>
                <a:latin typeface="Lato" panose="020F0502020204030203" pitchFamily="34" charset="0"/>
              </a:rPr>
              <a:t>Female header pins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>
              <a:solidFill>
                <a:srgbClr val="121212"/>
              </a:solidFill>
              <a:latin typeface="Lato" panose="020F0502020204030203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0" i="0" dirty="0">
                <a:solidFill>
                  <a:srgbClr val="121212"/>
                </a:solidFill>
                <a:effectLst/>
                <a:latin typeface="Lato" panose="020F0502020204030203" pitchFamily="34" charset="0"/>
              </a:rPr>
              <a:t>1N4007 diodes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>
              <a:solidFill>
                <a:srgbClr val="121212"/>
              </a:solidFill>
              <a:latin typeface="Lato" panose="020F0502020204030203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0" i="0" dirty="0">
                <a:solidFill>
                  <a:srgbClr val="121212"/>
                </a:solidFill>
                <a:effectLst/>
                <a:latin typeface="Lato" panose="020F0502020204030203" pitchFamily="34" charset="0"/>
              </a:rPr>
              <a:t>Common PCB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b="0" i="0" dirty="0">
              <a:solidFill>
                <a:srgbClr val="121212"/>
              </a:solidFill>
              <a:effectLst/>
              <a:latin typeface="Lato" panose="020F0502020204030203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>
              <a:solidFill>
                <a:srgbClr val="121212"/>
              </a:solidFill>
              <a:latin typeface="Lato" panose="020F0502020204030203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622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/>
          </p:cNvSpPr>
          <p:nvPr/>
        </p:nvSpPr>
        <p:spPr>
          <a:xfrm>
            <a:off x="76200" y="2887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Flow Diagram: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32F1E4-61BA-7DDC-E4E4-993F1BE209FC}"/>
              </a:ext>
            </a:extLst>
          </p:cNvPr>
          <p:cNvSpPr txBox="1"/>
          <p:nvPr/>
        </p:nvSpPr>
        <p:spPr>
          <a:xfrm>
            <a:off x="569495" y="528782"/>
            <a:ext cx="7696200" cy="3276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F3B7F2-61A9-FE14-433B-502448975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95776"/>
            <a:ext cx="2989095" cy="479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0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95300" y="492092"/>
            <a:ext cx="8153400" cy="100584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Implementation: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0B15A-DC3B-E994-351D-85EBE4407768}"/>
              </a:ext>
            </a:extLst>
          </p:cNvPr>
          <p:cNvSpPr txBox="1"/>
          <p:nvPr/>
        </p:nvSpPr>
        <p:spPr>
          <a:xfrm>
            <a:off x="252663" y="1276350"/>
            <a:ext cx="4319337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Hardware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For a self-watering smart pot, you would have physical sensors installed to monitor soil moisture levels and water availability. </a:t>
            </a:r>
          </a:p>
          <a:p>
            <a:pPr lvl="1"/>
            <a:endParaRPr lang="en-US" sz="20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Hardware components then transmit this data to a central control system or app, allowing for automatic watering adjustments based on the plant's needs.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048950-B4C4-42ED-D0FC-FD68715444EA}"/>
              </a:ext>
            </a:extLst>
          </p:cNvPr>
          <p:cNvSpPr txBox="1"/>
          <p:nvPr/>
        </p:nvSpPr>
        <p:spPr>
          <a:xfrm>
            <a:off x="4343400" y="1276350"/>
            <a:ext cx="472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Software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 dirty="0"/>
              <a:t>The software for a self-watering smart pot would include a app that displays real-time data from the sensors, such as soil moisture levels and water reservoir status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000" b="1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 dirty="0"/>
              <a:t>It would also feature controls for adjusting watering schedules and settings, notifications for when the water level is low or if maintenance is needed</a:t>
            </a:r>
            <a:endParaRPr lang="en-US" sz="2000" b="1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3818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60B0C2-85A4-0B53-0025-AFD236DD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2114550"/>
            <a:ext cx="2819400" cy="1005840"/>
          </a:xfrm>
        </p:spPr>
        <p:txBody>
          <a:bodyPr>
            <a:normAutofit/>
          </a:bodyPr>
          <a:lstStyle/>
          <a:p>
            <a:r>
              <a:rPr lang="en-IN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4404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374</Words>
  <Application>Microsoft Office PowerPoint</Application>
  <PresentationFormat>On-screen Show (16:9)</PresentationFormat>
  <Paragraphs>59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Algerian</vt:lpstr>
      <vt:lpstr>Arial</vt:lpstr>
      <vt:lpstr>Calibri</vt:lpstr>
      <vt:lpstr>Courier New</vt:lpstr>
      <vt:lpstr>Lato</vt:lpstr>
      <vt:lpstr>Tw Cen MT</vt:lpstr>
      <vt:lpstr>Wingdings</vt:lpstr>
      <vt:lpstr>Wingdings 2</vt:lpstr>
      <vt:lpstr>WidescreenPresentation</vt:lpstr>
      <vt:lpstr>          </vt:lpstr>
      <vt:lpstr>Abstract</vt:lpstr>
      <vt:lpstr>Objectives:</vt:lpstr>
      <vt:lpstr>Components Required:</vt:lpstr>
      <vt:lpstr>PowerPoint Presentation</vt:lpstr>
      <vt:lpstr>Implementation: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2015-08-10T20:36:54Z</dcterms:created>
  <dcterms:modified xsi:type="dcterms:W3CDTF">2024-09-08T17:07:45Z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