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A014-EDA8-4A02-817D-C7A2333C414F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1A4-BB5A-4D31-B39A-E7C017BAEB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59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C1A4-BB5A-4D31-B39A-E7C017BAEBA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12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8C1A4-BB5A-4D31-B39A-E7C017BAEBA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00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23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7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2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70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9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86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0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1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5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81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35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15AD-586F-40CA-A1BE-8343E393B786}" type="datetimeFigureOut">
              <a:rPr lang="it-IT" smtClean="0"/>
              <a:t>07/05/2018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007F-E2DE-4AA1-8B6C-7F6EDCABF7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53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847557" y="2579427"/>
            <a:ext cx="8496886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 smtClean="0">
                <a:solidFill>
                  <a:schemeClr val="bg1"/>
                </a:solidFill>
                <a:latin typeface="+mj-lt"/>
              </a:rPr>
              <a:t>AI, Machine Learning e </a:t>
            </a:r>
            <a:r>
              <a:rPr lang="it-IT" sz="6000" b="1" dirty="0" err="1" smtClean="0">
                <a:solidFill>
                  <a:schemeClr val="bg1"/>
                </a:solidFill>
                <a:latin typeface="+mj-lt"/>
              </a:rPr>
              <a:t>Deep</a:t>
            </a:r>
            <a:r>
              <a:rPr lang="it-IT" sz="6000" b="1" dirty="0" smtClean="0">
                <a:solidFill>
                  <a:schemeClr val="bg1"/>
                </a:solidFill>
                <a:latin typeface="+mj-lt"/>
              </a:rPr>
              <a:t> Learning</a:t>
            </a:r>
            <a:endParaRPr lang="it-IT" sz="6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76289" y="417331"/>
            <a:ext cx="943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Alcuni esempi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79" y="4087957"/>
            <a:ext cx="3902772" cy="241099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1" y="2010993"/>
            <a:ext cx="3018883" cy="260881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2" y="1155589"/>
            <a:ext cx="4890076" cy="2034348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82624" y="3243521"/>
            <a:ext cx="674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Classificazione di immagini, riconoscimento e localizzazione di oggetti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63183" y="1507260"/>
            <a:ext cx="36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Interpretazione di immagini medicali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376289" y="4878956"/>
            <a:ext cx="279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Creazione e interpretazione 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di immagini sismiche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30" y="3210344"/>
            <a:ext cx="3159306" cy="1558661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376289" y="417331"/>
            <a:ext cx="943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chemeClr val="bg1"/>
                </a:solidFill>
              </a:rPr>
              <a:t>Alcuni esempi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03" y="1082990"/>
            <a:ext cx="3224450" cy="169283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626" y="3541130"/>
            <a:ext cx="2714625" cy="16859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9" y="1995780"/>
            <a:ext cx="2360070" cy="180309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95" y="4384092"/>
            <a:ext cx="3609522" cy="203035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2090390" y="2897327"/>
            <a:ext cx="255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Riconoscimento facciale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67257" y="3893259"/>
            <a:ext cx="442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Interpretazione di discorsi e linguaggi naturali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096868" y="5402472"/>
            <a:ext cx="236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Prodotti raccomandati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9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2"/>
          <p:cNvSpPr txBox="1">
            <a:spLocks/>
          </p:cNvSpPr>
          <p:nvPr/>
        </p:nvSpPr>
        <p:spPr>
          <a:xfrm>
            <a:off x="1524000" y="3693130"/>
            <a:ext cx="9144000" cy="106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bg1"/>
                </a:solidFill>
              </a:rPr>
              <a:t>Il </a:t>
            </a:r>
            <a:r>
              <a:rPr lang="en-US" sz="2800" b="1" i="1" dirty="0" smtClean="0">
                <a:solidFill>
                  <a:schemeClr val="bg1"/>
                </a:solidFill>
              </a:rPr>
              <a:t>Machine Learning</a:t>
            </a:r>
            <a:r>
              <a:rPr lang="en-US" sz="2800" i="1" dirty="0" smtClean="0">
                <a:solidFill>
                  <a:schemeClr val="bg1"/>
                </a:solidFill>
              </a:rPr>
              <a:t> </a:t>
            </a:r>
            <a:r>
              <a:rPr lang="en-US" sz="2800" i="1" dirty="0" err="1" smtClean="0">
                <a:solidFill>
                  <a:schemeClr val="bg1"/>
                </a:solidFill>
              </a:rPr>
              <a:t>si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riferisce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all’abilità</a:t>
            </a:r>
            <a:r>
              <a:rPr lang="en-US" sz="2800" i="1" dirty="0" smtClean="0">
                <a:solidFill>
                  <a:schemeClr val="bg1"/>
                </a:solidFill>
              </a:rPr>
              <a:t> di </a:t>
            </a:r>
            <a:r>
              <a:rPr lang="en-US" sz="2800" i="1" dirty="0" err="1" smtClean="0">
                <a:solidFill>
                  <a:schemeClr val="bg1"/>
                </a:solidFill>
              </a:rPr>
              <a:t>una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macchina</a:t>
            </a:r>
            <a:r>
              <a:rPr lang="en-US" sz="2800" i="1" dirty="0" smtClean="0">
                <a:solidFill>
                  <a:schemeClr val="bg1"/>
                </a:solidFill>
              </a:rPr>
              <a:t> di “</a:t>
            </a:r>
            <a:r>
              <a:rPr lang="en-US" sz="2800" i="1" dirty="0" err="1" smtClean="0">
                <a:solidFill>
                  <a:schemeClr val="bg1"/>
                </a:solidFill>
              </a:rPr>
              <a:t>imparare</a:t>
            </a:r>
            <a:r>
              <a:rPr lang="en-US" sz="2800" i="1" dirty="0" smtClean="0">
                <a:solidFill>
                  <a:schemeClr val="bg1"/>
                </a:solidFill>
              </a:rPr>
              <a:t>”, in </a:t>
            </a:r>
            <a:r>
              <a:rPr lang="en-US" sz="2800" i="1" dirty="0" err="1" smtClean="0">
                <a:solidFill>
                  <a:schemeClr val="bg1"/>
                </a:solidFill>
              </a:rPr>
              <a:t>autonomia</a:t>
            </a:r>
            <a:r>
              <a:rPr lang="en-US" sz="2800" i="1" dirty="0" smtClean="0">
                <a:solidFill>
                  <a:schemeClr val="bg1"/>
                </a:solidFill>
              </a:rPr>
              <a:t>, da </a:t>
            </a:r>
            <a:r>
              <a:rPr lang="en-US" sz="2800" i="1" dirty="0" err="1" smtClean="0">
                <a:solidFill>
                  <a:schemeClr val="bg1"/>
                </a:solidFill>
              </a:rPr>
              <a:t>una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grande</a:t>
            </a:r>
            <a:r>
              <a:rPr lang="en-US" sz="2800" i="1" dirty="0" smtClean="0">
                <a:solidFill>
                  <a:schemeClr val="bg1"/>
                </a:solidFill>
              </a:rPr>
              <a:t> mole di </a:t>
            </a:r>
            <a:r>
              <a:rPr lang="en-US" sz="2800" i="1" dirty="0" err="1" smtClean="0">
                <a:solidFill>
                  <a:schemeClr val="bg1"/>
                </a:solidFill>
              </a:rPr>
              <a:t>dati</a:t>
            </a:r>
            <a:r>
              <a:rPr lang="en-US" sz="2800" i="1" dirty="0" smtClean="0">
                <a:solidFill>
                  <a:schemeClr val="bg1"/>
                </a:solidFill>
              </a:rPr>
              <a:t>.</a:t>
            </a:r>
            <a:endParaRPr lang="it-IT" sz="2800" i="1" dirty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1524000" y="1308295"/>
            <a:ext cx="9144000" cy="1688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err="1" smtClean="0">
                <a:solidFill>
                  <a:schemeClr val="bg1"/>
                </a:solidFill>
              </a:rPr>
              <a:t>L’</a:t>
            </a:r>
            <a:r>
              <a:rPr lang="en-US" sz="2800" b="1" i="1" dirty="0" err="1" smtClean="0">
                <a:solidFill>
                  <a:schemeClr val="bg1"/>
                </a:solidFill>
              </a:rPr>
              <a:t>Intelligenza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</a:rPr>
              <a:t>Artificiale</a:t>
            </a:r>
            <a:r>
              <a:rPr lang="en-US" sz="2800" b="1" i="1" dirty="0" smtClean="0">
                <a:solidFill>
                  <a:schemeClr val="bg1"/>
                </a:solidFill>
              </a:rPr>
              <a:t> (AI)</a:t>
            </a:r>
            <a:r>
              <a:rPr lang="en-US" sz="2800" i="1" dirty="0" smtClean="0">
                <a:solidFill>
                  <a:schemeClr val="bg1"/>
                </a:solidFill>
              </a:rPr>
              <a:t> é </a:t>
            </a:r>
            <a:r>
              <a:rPr lang="en-US" sz="2800" i="1" dirty="0" err="1" smtClean="0">
                <a:solidFill>
                  <a:schemeClr val="bg1"/>
                </a:solidFill>
              </a:rPr>
              <a:t>il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tentativo</a:t>
            </a:r>
            <a:r>
              <a:rPr lang="en-US" sz="2800" i="1" dirty="0" smtClean="0">
                <a:solidFill>
                  <a:schemeClr val="bg1"/>
                </a:solidFill>
              </a:rPr>
              <a:t> di </a:t>
            </a:r>
            <a:r>
              <a:rPr lang="en-US" sz="2800" i="1" dirty="0" err="1" smtClean="0">
                <a:solidFill>
                  <a:schemeClr val="bg1"/>
                </a:solidFill>
              </a:rPr>
              <a:t>replicare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l’intelligenza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umana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nei</a:t>
            </a:r>
            <a:r>
              <a:rPr lang="en-US" sz="2800" i="1" dirty="0" smtClean="0">
                <a:solidFill>
                  <a:schemeClr val="bg1"/>
                </a:solidFill>
              </a:rPr>
              <a:t> computer.</a:t>
            </a:r>
          </a:p>
          <a:p>
            <a:r>
              <a:rPr lang="en-US" sz="2800" i="1" dirty="0" smtClean="0">
                <a:solidFill>
                  <a:schemeClr val="bg1"/>
                </a:solidFill>
              </a:rPr>
              <a:t>Il computer </a:t>
            </a:r>
            <a:r>
              <a:rPr lang="en-US" sz="2800" i="1" dirty="0" err="1" smtClean="0">
                <a:solidFill>
                  <a:schemeClr val="bg1"/>
                </a:solidFill>
              </a:rPr>
              <a:t>agisce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seguendo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regole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codificate</a:t>
            </a:r>
            <a:r>
              <a:rPr lang="en-US" sz="2800" i="1" dirty="0" smtClean="0">
                <a:solidFill>
                  <a:schemeClr val="bg1"/>
                </a:solidFill>
              </a:rPr>
              <a:t> e </a:t>
            </a:r>
            <a:r>
              <a:rPr lang="en-US" sz="2800" i="1" dirty="0" err="1" smtClean="0">
                <a:solidFill>
                  <a:schemeClr val="bg1"/>
                </a:solidFill>
              </a:rPr>
              <a:t>stabilite</a:t>
            </a:r>
            <a:r>
              <a:rPr lang="en-US" sz="2800" i="1" dirty="0">
                <a:solidFill>
                  <a:schemeClr val="bg1"/>
                </a:solidFill>
              </a:rPr>
              <a:t>.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901" y="1438863"/>
            <a:ext cx="5178198" cy="3665399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3" name="CasellaDiTesto 2"/>
          <p:cNvSpPr txBox="1"/>
          <p:nvPr/>
        </p:nvSpPr>
        <p:spPr>
          <a:xfrm>
            <a:off x="1933433" y="313899"/>
            <a:ext cx="8325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Così come il cervello umano, anche le reti di apprendimento dei computer sono composte da neuroni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73374" y="5398229"/>
            <a:ext cx="10645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Le reti più semplici sono composte da due strati di neuroni: </a:t>
            </a:r>
          </a:p>
          <a:p>
            <a:r>
              <a:rPr lang="it-IT" sz="2400" dirty="0" smtClean="0">
                <a:solidFill>
                  <a:schemeClr val="bg1"/>
                </a:solidFill>
              </a:rPr>
              <a:t>il primo strato «assimila» gli input e ne passa una versione modificata allo strato finale che li interpreta per fornire un output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72" y="1438772"/>
            <a:ext cx="6417057" cy="396574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266967" y="5663821"/>
            <a:ext cx="965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</a:rPr>
              <a:t>Un maggior numero di neuroni permette un maggior numero di connessioni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524000" y="373276"/>
            <a:ext cx="9144000" cy="106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bg1"/>
                </a:solidFill>
              </a:rPr>
              <a:t>Il </a:t>
            </a:r>
            <a:r>
              <a:rPr lang="en-US" sz="2800" b="1" i="1" dirty="0" smtClean="0">
                <a:solidFill>
                  <a:schemeClr val="bg1"/>
                </a:solidFill>
              </a:rPr>
              <a:t>Deep Learning</a:t>
            </a:r>
            <a:r>
              <a:rPr lang="en-US" sz="2800" i="1" dirty="0" smtClean="0">
                <a:solidFill>
                  <a:schemeClr val="bg1"/>
                </a:solidFill>
              </a:rPr>
              <a:t> </a:t>
            </a:r>
            <a:r>
              <a:rPr lang="en-US" sz="2800" i="1" dirty="0" err="1" smtClean="0">
                <a:solidFill>
                  <a:schemeClr val="bg1"/>
                </a:solidFill>
              </a:rPr>
              <a:t>si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riferisce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all’uso</a:t>
            </a:r>
            <a:r>
              <a:rPr lang="en-US" sz="2800" i="1" dirty="0" smtClean="0">
                <a:solidFill>
                  <a:schemeClr val="bg1"/>
                </a:solidFill>
              </a:rPr>
              <a:t> di </a:t>
            </a:r>
            <a:r>
              <a:rPr lang="en-US" sz="2800" i="1" dirty="0" err="1" smtClean="0">
                <a:solidFill>
                  <a:schemeClr val="bg1"/>
                </a:solidFill>
              </a:rPr>
              <a:t>reti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più</a:t>
            </a:r>
            <a:r>
              <a:rPr lang="en-US" sz="2800" i="1" dirty="0" smtClean="0">
                <a:solidFill>
                  <a:schemeClr val="bg1"/>
                </a:solidFill>
              </a:rPr>
              <a:t> “</a:t>
            </a:r>
            <a:r>
              <a:rPr lang="en-US" sz="2800" i="1" dirty="0" err="1" smtClean="0">
                <a:solidFill>
                  <a:schemeClr val="bg1"/>
                </a:solidFill>
              </a:rPr>
              <a:t>profonde</a:t>
            </a:r>
            <a:r>
              <a:rPr lang="en-US" sz="2800" i="1" dirty="0" smtClean="0">
                <a:solidFill>
                  <a:schemeClr val="bg1"/>
                </a:solidFill>
              </a:rPr>
              <a:t>”, </a:t>
            </a:r>
            <a:r>
              <a:rPr lang="en-US" sz="2800" i="1" dirty="0" err="1" smtClean="0">
                <a:solidFill>
                  <a:schemeClr val="bg1"/>
                </a:solidFill>
              </a:rPr>
              <a:t>composta</a:t>
            </a:r>
            <a:r>
              <a:rPr lang="en-US" sz="2800" i="1" dirty="0" smtClean="0">
                <a:solidFill>
                  <a:schemeClr val="bg1"/>
                </a:solidFill>
              </a:rPr>
              <a:t> da </a:t>
            </a:r>
            <a:r>
              <a:rPr lang="en-US" sz="2800" i="1" dirty="0" err="1" smtClean="0">
                <a:solidFill>
                  <a:schemeClr val="bg1"/>
                </a:solidFill>
              </a:rPr>
              <a:t>più</a:t>
            </a:r>
            <a:r>
              <a:rPr lang="en-US" sz="2800" i="1" dirty="0" smtClean="0">
                <a:solidFill>
                  <a:schemeClr val="bg1"/>
                </a:solidFill>
              </a:rPr>
              <a:t> strati </a:t>
            </a:r>
            <a:r>
              <a:rPr lang="en-US" sz="2800" i="1" dirty="0" err="1" smtClean="0">
                <a:solidFill>
                  <a:schemeClr val="bg1"/>
                </a:solidFill>
              </a:rPr>
              <a:t>interni</a:t>
            </a:r>
            <a:r>
              <a:rPr lang="en-US" sz="2800" i="1" dirty="0" smtClean="0">
                <a:solidFill>
                  <a:schemeClr val="bg1"/>
                </a:solidFill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</a:rPr>
              <a:t>nascosti</a:t>
            </a:r>
            <a:endParaRPr lang="it-IT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3" y="365005"/>
            <a:ext cx="6073135" cy="308787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317912" y="272617"/>
            <a:ext cx="5760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Il </a:t>
            </a:r>
            <a:r>
              <a:rPr lang="it-IT" b="1" dirty="0" smtClean="0">
                <a:solidFill>
                  <a:schemeClr val="bg1"/>
                </a:solidFill>
              </a:rPr>
              <a:t>neurone artificiale</a:t>
            </a:r>
            <a:r>
              <a:rPr lang="it-IT" dirty="0" smtClean="0">
                <a:solidFill>
                  <a:schemeClr val="bg1"/>
                </a:solidFill>
              </a:rPr>
              <a:t> è composto da 3 elementi principali:</a:t>
            </a:r>
          </a:p>
          <a:p>
            <a:pPr marL="285750" indent="-285750" algn="just">
              <a:buFontTx/>
              <a:buChar char="-"/>
            </a:pPr>
            <a:r>
              <a:rPr lang="it-IT" dirty="0" smtClean="0">
                <a:solidFill>
                  <a:schemeClr val="bg1"/>
                </a:solidFill>
              </a:rPr>
              <a:t>le </a:t>
            </a:r>
            <a:r>
              <a:rPr lang="it-IT" b="1" dirty="0" smtClean="0">
                <a:solidFill>
                  <a:schemeClr val="bg1"/>
                </a:solidFill>
              </a:rPr>
              <a:t>sinapsi</a:t>
            </a:r>
            <a:r>
              <a:rPr lang="it-IT" dirty="0" smtClean="0">
                <a:solidFill>
                  <a:schemeClr val="bg1"/>
                </a:solidFill>
              </a:rPr>
              <a:t>, ovvero le connessioni ad altri neuroni, ciascuna caratterizzata da un </a:t>
            </a:r>
            <a:r>
              <a:rPr lang="it-IT" u="sng" dirty="0" smtClean="0">
                <a:solidFill>
                  <a:schemeClr val="bg1"/>
                </a:solidFill>
              </a:rPr>
              <a:t>peso </a:t>
            </a:r>
            <a:r>
              <a:rPr lang="it-IT" b="1" u="sng" dirty="0" smtClean="0">
                <a:solidFill>
                  <a:schemeClr val="bg1"/>
                </a:solidFill>
              </a:rPr>
              <a:t>w</a:t>
            </a:r>
            <a:r>
              <a:rPr lang="it-IT" dirty="0" smtClean="0">
                <a:solidFill>
                  <a:schemeClr val="bg1"/>
                </a:solidFill>
              </a:rPr>
              <a:t> (efficacia), positivo o negativo;</a:t>
            </a:r>
          </a:p>
          <a:p>
            <a:pPr marL="285750" indent="-285750" algn="just">
              <a:buFontTx/>
              <a:buChar char="-"/>
            </a:pPr>
            <a:r>
              <a:rPr lang="it-IT" dirty="0" smtClean="0">
                <a:solidFill>
                  <a:schemeClr val="bg1"/>
                </a:solidFill>
              </a:rPr>
              <a:t>un </a:t>
            </a:r>
            <a:r>
              <a:rPr lang="it-IT" b="1" dirty="0" smtClean="0">
                <a:solidFill>
                  <a:schemeClr val="bg1"/>
                </a:solidFill>
              </a:rPr>
              <a:t>sommatore ∑ </a:t>
            </a:r>
            <a:r>
              <a:rPr lang="it-IT" dirty="0" smtClean="0">
                <a:solidFill>
                  <a:schemeClr val="bg1"/>
                </a:solidFill>
              </a:rPr>
              <a:t>che somma i segnali in </a:t>
            </a:r>
            <a:r>
              <a:rPr lang="it-IT" u="sng" dirty="0" smtClean="0">
                <a:solidFill>
                  <a:schemeClr val="bg1"/>
                </a:solidFill>
              </a:rPr>
              <a:t>input </a:t>
            </a:r>
            <a:r>
              <a:rPr lang="it-IT" b="1" u="sng" dirty="0" smtClean="0">
                <a:solidFill>
                  <a:schemeClr val="bg1"/>
                </a:solidFill>
              </a:rPr>
              <a:t>x</a:t>
            </a:r>
            <a:r>
              <a:rPr lang="it-IT" dirty="0" smtClean="0">
                <a:solidFill>
                  <a:schemeClr val="bg1"/>
                </a:solidFill>
              </a:rPr>
              <a:t>, pesati dalle rispettive sinapsi, producendone una combinazione </a:t>
            </a:r>
            <a:r>
              <a:rPr lang="it-IT" dirty="0" err="1" smtClean="0">
                <a:solidFill>
                  <a:schemeClr val="bg1"/>
                </a:solidFill>
              </a:rPr>
              <a:t>linare</a:t>
            </a:r>
            <a:r>
              <a:rPr lang="it-IT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it-IT" dirty="0" smtClean="0">
                <a:solidFill>
                  <a:schemeClr val="bg1"/>
                </a:solidFill>
              </a:rPr>
              <a:t>una </a:t>
            </a:r>
            <a:r>
              <a:rPr lang="it-IT" b="1" dirty="0" smtClean="0">
                <a:solidFill>
                  <a:schemeClr val="bg1"/>
                </a:solidFill>
              </a:rPr>
              <a:t>funzione di attivazione ƒ </a:t>
            </a:r>
            <a:r>
              <a:rPr lang="it-IT" dirty="0" smtClean="0">
                <a:solidFill>
                  <a:schemeClr val="bg1"/>
                </a:solidFill>
              </a:rPr>
              <a:t>per limitare l’ampiezza degli </a:t>
            </a:r>
            <a:r>
              <a:rPr lang="it-IT" u="sng" dirty="0" smtClean="0">
                <a:solidFill>
                  <a:schemeClr val="bg1"/>
                </a:solidFill>
              </a:rPr>
              <a:t>output </a:t>
            </a:r>
            <a:r>
              <a:rPr lang="it-IT" b="1" u="sng" dirty="0" smtClean="0">
                <a:solidFill>
                  <a:schemeClr val="bg1"/>
                </a:solidFill>
              </a:rPr>
              <a:t>y</a:t>
            </a:r>
            <a:r>
              <a:rPr lang="it-IT" dirty="0" smtClean="0">
                <a:solidFill>
                  <a:schemeClr val="bg1"/>
                </a:solidFill>
              </a:rPr>
              <a:t> (tipicamente nell’intervallo [0,1] o [-1,1]) ;</a:t>
            </a:r>
          </a:p>
          <a:p>
            <a:pPr marL="285750" indent="-285750" algn="just">
              <a:buFontTx/>
              <a:buChar char="-"/>
            </a:pPr>
            <a:r>
              <a:rPr lang="it-IT" dirty="0" smtClean="0">
                <a:solidFill>
                  <a:schemeClr val="bg1"/>
                </a:solidFill>
              </a:rPr>
              <a:t>può essere previsto un </a:t>
            </a:r>
            <a:r>
              <a:rPr lang="it-IT" b="1" dirty="0" smtClean="0">
                <a:solidFill>
                  <a:schemeClr val="bg1"/>
                </a:solidFill>
              </a:rPr>
              <a:t>valore soglia b</a:t>
            </a:r>
            <a:r>
              <a:rPr lang="it-IT" dirty="0" smtClean="0">
                <a:solidFill>
                  <a:schemeClr val="bg1"/>
                </a:solidFill>
              </a:rPr>
              <a:t> per aumentare o diminuire il valore in ingresso alla funzione di attivazione;</a:t>
            </a:r>
            <a:endParaRPr lang="it-IT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47493" y="3688937"/>
                <a:ext cx="11697014" cy="63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smtClean="0">
                    <a:solidFill>
                      <a:schemeClr val="bg1"/>
                    </a:solidFill>
                  </a:rPr>
                  <a:t>Un </a:t>
                </a:r>
                <a:r>
                  <a:rPr lang="it-IT" u="sng" dirty="0" smtClean="0">
                    <a:solidFill>
                      <a:schemeClr val="bg1"/>
                    </a:solidFill>
                  </a:rPr>
                  <a:t>neurone artificiale k</a:t>
                </a:r>
                <a:r>
                  <a:rPr lang="it-IT" dirty="0" smtClean="0">
                    <a:solidFill>
                      <a:schemeClr val="bg1"/>
                    </a:solidFill>
                  </a:rPr>
                  <a:t> può essere quindi descritto in termini matematici come: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it-IT" sz="2800" dirty="0" smtClean="0">
                        <a:solidFill>
                          <a:schemeClr val="bg1"/>
                        </a:solidFill>
                      </a:rPr>
                      <m:t>ƒ</m:t>
                    </m:r>
                    <m:r>
                      <a:rPr lang="it-IT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it-IT" sz="2800" dirty="0" smtClean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3" y="3688937"/>
                <a:ext cx="11697014" cy="638938"/>
              </a:xfrm>
              <a:prstGeom prst="rect">
                <a:avLst/>
              </a:prstGeom>
              <a:blipFill rotWithShape="0">
                <a:blip r:embed="rId4"/>
                <a:stretch>
                  <a:fillRect t="-4762" b="-5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/>
          <p:cNvSpPr txBox="1"/>
          <p:nvPr/>
        </p:nvSpPr>
        <p:spPr>
          <a:xfrm>
            <a:off x="203833" y="5190423"/>
            <a:ext cx="1146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«Istruire» una macchina vuol dire fornirle in input un’enorme mole di dati completi di output, così che la macchina possa «imparare» dai suoi errori «correggersi» sempre di più.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58424" y="468298"/>
            <a:ext cx="11464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«Istruire» una macchina vuol dire fornirle in input un’enorme mole di dati completi di output, così che la macchina possa «imparare» dai suoi errori «correggersi» sempre di più.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Quest’attività è chiamata </a:t>
            </a:r>
            <a:r>
              <a:rPr lang="it-IT" b="1" dirty="0" smtClean="0">
                <a:solidFill>
                  <a:schemeClr val="bg1"/>
                </a:solidFill>
              </a:rPr>
              <a:t>training</a:t>
            </a:r>
            <a:r>
              <a:rPr lang="it-IT" dirty="0" smtClean="0">
                <a:solidFill>
                  <a:schemeClr val="bg1"/>
                </a:solidFill>
              </a:rPr>
              <a:t>, durante la quale la grande quantità di dati immessi viene ridotta in blocchi più piccoli.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Ciascun blocco viene letto dalla macchina che inizializza pesi e valori soglia in modo standard. 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Dopo che ciascun blocco è stato elaborato, l’output emesso viene confrontato con l’output reale: viene così calcolata la </a:t>
            </a:r>
            <a:r>
              <a:rPr lang="it-IT" b="1" dirty="0" smtClean="0">
                <a:solidFill>
                  <a:schemeClr val="bg1"/>
                </a:solidFill>
              </a:rPr>
              <a:t>funzione di costo</a:t>
            </a:r>
            <a:r>
              <a:rPr lang="it-IT" dirty="0" smtClean="0">
                <a:solidFill>
                  <a:schemeClr val="bg1"/>
                </a:solidFill>
              </a:rPr>
              <a:t>, ovvero una stima della distanza tra l’output atteso e l’output ottenuto.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Per migliorarsi, la macchina cerca di minimizzare questa funzione nelle iterazioni successive, ricalcolando pesi e valori soglia (</a:t>
            </a:r>
            <a:r>
              <a:rPr lang="it-IT" b="1" dirty="0" smtClean="0">
                <a:solidFill>
                  <a:schemeClr val="bg1"/>
                </a:solidFill>
              </a:rPr>
              <a:t>back-</a:t>
            </a:r>
            <a:r>
              <a:rPr lang="it-IT" b="1" dirty="0" err="1" smtClean="0">
                <a:solidFill>
                  <a:schemeClr val="bg1"/>
                </a:solidFill>
              </a:rPr>
              <a:t>propagation</a:t>
            </a:r>
            <a:r>
              <a:rPr lang="it-IT" dirty="0" smtClean="0">
                <a:solidFill>
                  <a:schemeClr val="bg1"/>
                </a:solidFill>
              </a:rPr>
              <a:t>). La velocità con cui questo può avvenire dipende dal </a:t>
            </a:r>
            <a:r>
              <a:rPr lang="it-IT" b="1" dirty="0" smtClean="0">
                <a:solidFill>
                  <a:schemeClr val="bg1"/>
                </a:solidFill>
              </a:rPr>
              <a:t>fattore di apprendimento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scelto: più alto è il fattore, più velocemente la macchina proverà a ridurre l’errore, a discapito di un’oscillazione del comportamento; più è basso, più lenta sarà la convergenza dei valori, ma più costante.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Il grande numero di dati presentati alla macchina potrebbe però essere troppo grande  e «sovra-istruire» la macchina(</a:t>
            </a:r>
            <a:r>
              <a:rPr lang="it-IT" dirty="0" err="1" smtClean="0">
                <a:solidFill>
                  <a:schemeClr val="bg1"/>
                </a:solidFill>
              </a:rPr>
              <a:t>overtraining</a:t>
            </a:r>
            <a:r>
              <a:rPr lang="it-IT" dirty="0" smtClean="0">
                <a:solidFill>
                  <a:schemeClr val="bg1"/>
                </a:solidFill>
              </a:rPr>
              <a:t> e </a:t>
            </a:r>
            <a:r>
              <a:rPr lang="it-IT" dirty="0" err="1" smtClean="0">
                <a:solidFill>
                  <a:schemeClr val="bg1"/>
                </a:solidFill>
              </a:rPr>
              <a:t>overfitting</a:t>
            </a:r>
            <a:r>
              <a:rPr lang="it-IT" dirty="0" smtClean="0">
                <a:solidFill>
                  <a:schemeClr val="bg1"/>
                </a:solidFill>
              </a:rPr>
              <a:t>), che non sarebbe più in grado di generalizzare correttamente la soluzione.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58425" y="3756564"/>
            <a:ext cx="36448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Esistono quindi criteri di arresto di questo sistema(</a:t>
            </a:r>
            <a:r>
              <a:rPr lang="it-IT" dirty="0" err="1" smtClean="0">
                <a:solidFill>
                  <a:schemeClr val="bg1"/>
                </a:solidFill>
              </a:rPr>
              <a:t>early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stopping</a:t>
            </a:r>
            <a:r>
              <a:rPr lang="it-IT" dirty="0" smtClean="0">
                <a:solidFill>
                  <a:schemeClr val="bg1"/>
                </a:solidFill>
              </a:rPr>
              <a:t>), che evitano problemi di </a:t>
            </a:r>
            <a:r>
              <a:rPr lang="it-IT" dirty="0" err="1" smtClean="0">
                <a:solidFill>
                  <a:schemeClr val="bg1"/>
                </a:solidFill>
              </a:rPr>
              <a:t>overtraining</a:t>
            </a:r>
            <a:r>
              <a:rPr lang="it-IT" dirty="0" smtClean="0">
                <a:solidFill>
                  <a:schemeClr val="bg1"/>
                </a:solidFill>
              </a:rPr>
              <a:t> arrestando il training al minimo dell’errore.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04" y="3883115"/>
            <a:ext cx="7621796" cy="26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92586" y="258048"/>
            <a:ext cx="112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A seconda dell’algoritmo scelto per il training, le reti neurali artificiali possono essere suddivise in: 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8" t="15090" r="7844" b="20624"/>
          <a:stretch/>
        </p:blipFill>
        <p:spPr>
          <a:xfrm>
            <a:off x="985789" y="1969477"/>
            <a:ext cx="4697559" cy="400395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376289" y="772174"/>
            <a:ext cx="943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</a:rPr>
              <a:t>Feed</a:t>
            </a:r>
            <a:r>
              <a:rPr lang="it-IT" sz="2400" b="1" dirty="0" smtClean="0">
                <a:solidFill>
                  <a:schemeClr val="bg1"/>
                </a:solidFill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</a:rPr>
              <a:t>Forward</a:t>
            </a:r>
            <a:r>
              <a:rPr lang="it-IT" sz="2400" b="1" dirty="0" smtClean="0">
                <a:solidFill>
                  <a:schemeClr val="bg1"/>
                </a:solidFill>
              </a:rPr>
              <a:t> Network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096000" y="2364938"/>
            <a:ext cx="5824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Le reti </a:t>
            </a:r>
            <a:r>
              <a:rPr lang="it-IT" dirty="0" err="1" smtClean="0">
                <a:solidFill>
                  <a:schemeClr val="bg1"/>
                </a:solidFill>
              </a:rPr>
              <a:t>Feed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Forward</a:t>
            </a:r>
            <a:r>
              <a:rPr lang="it-IT" dirty="0" smtClean="0">
                <a:solidFill>
                  <a:schemeClr val="bg1"/>
                </a:solidFill>
              </a:rPr>
              <a:t>, anche chiamate </a:t>
            </a:r>
            <a:r>
              <a:rPr lang="it-IT" dirty="0" err="1">
                <a:solidFill>
                  <a:schemeClr val="bg1"/>
                </a:solidFill>
              </a:rPr>
              <a:t>m</a:t>
            </a:r>
            <a:r>
              <a:rPr lang="it-IT" dirty="0" err="1" smtClean="0">
                <a:solidFill>
                  <a:schemeClr val="bg1"/>
                </a:solidFill>
              </a:rPr>
              <a:t>ultilayer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</a:t>
            </a:r>
            <a:r>
              <a:rPr lang="it-IT" dirty="0" err="1" smtClean="0">
                <a:solidFill>
                  <a:schemeClr val="bg1"/>
                </a:solidFill>
              </a:rPr>
              <a:t>erceptron</a:t>
            </a:r>
            <a:r>
              <a:rPr lang="it-IT" dirty="0" smtClean="0">
                <a:solidFill>
                  <a:schemeClr val="bg1"/>
                </a:solidFill>
              </a:rPr>
              <a:t>, sono caratterizzate da un andamento delle informazioni «a senso unico», ovvero solo in avanti.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I dati in input vengono processati da un primo strato di neuroni, il cui output diventa input per lo strato  successivo, e così via fino all’ultimo strato che emette l’output definitivo.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Questo tipo di rete non ha «memoria», ovvero per ogni input verrà calcolato un output senza alcuna dipendenza con input o output precedenti.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461175" y="1487057"/>
            <a:ext cx="1145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La rete neurale </a:t>
            </a:r>
            <a:r>
              <a:rPr lang="it-IT" dirty="0" err="1" smtClean="0">
                <a:solidFill>
                  <a:schemeClr val="bg1"/>
                </a:solidFill>
              </a:rPr>
              <a:t>convoluzionale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 è un tipo di </a:t>
            </a:r>
            <a:r>
              <a:rPr lang="it-IT" dirty="0" smtClean="0">
                <a:solidFill>
                  <a:schemeClr val="bg1"/>
                </a:solidFill>
              </a:rPr>
              <a:t>rete </a:t>
            </a:r>
            <a:r>
              <a:rPr lang="it-IT" dirty="0" err="1" smtClean="0">
                <a:solidFill>
                  <a:schemeClr val="bg1"/>
                </a:solidFill>
              </a:rPr>
              <a:t>Feed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Forward</a:t>
            </a:r>
            <a:r>
              <a:rPr lang="it-IT" dirty="0">
                <a:solidFill>
                  <a:schemeClr val="bg1"/>
                </a:solidFill>
              </a:rPr>
              <a:t> in cui il pattern di connettività tra i suoi neuroni è ispirato dall'organizzazione della corteccia visiva animale, i cui neuroni individuali sono disposti in maniera tale da rispondere alle regioni di sovrapposizione che </a:t>
            </a:r>
            <a:r>
              <a:rPr lang="it-IT" dirty="0" err="1">
                <a:solidFill>
                  <a:schemeClr val="bg1"/>
                </a:solidFill>
              </a:rPr>
              <a:t>tessellano</a:t>
            </a:r>
            <a:r>
              <a:rPr lang="it-IT" dirty="0">
                <a:solidFill>
                  <a:schemeClr val="bg1"/>
                </a:solidFill>
              </a:rPr>
              <a:t> il campo </a:t>
            </a:r>
            <a:r>
              <a:rPr lang="it-IT" dirty="0" smtClean="0">
                <a:solidFill>
                  <a:schemeClr val="bg1"/>
                </a:solidFill>
              </a:rPr>
              <a:t>visivo. 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Le </a:t>
            </a:r>
            <a:r>
              <a:rPr lang="it-IT" dirty="0">
                <a:solidFill>
                  <a:schemeClr val="bg1"/>
                </a:solidFill>
              </a:rPr>
              <a:t>reti </a:t>
            </a:r>
            <a:r>
              <a:rPr lang="it-IT" dirty="0" err="1">
                <a:solidFill>
                  <a:schemeClr val="bg1"/>
                </a:solidFill>
              </a:rPr>
              <a:t>convoluzionali</a:t>
            </a:r>
            <a:r>
              <a:rPr lang="it-IT" dirty="0">
                <a:solidFill>
                  <a:schemeClr val="bg1"/>
                </a:solidFill>
              </a:rPr>
              <a:t> sono ispirate da processi </a:t>
            </a:r>
            <a:r>
              <a:rPr lang="it-IT" dirty="0" smtClean="0">
                <a:solidFill>
                  <a:schemeClr val="bg1"/>
                </a:solidFill>
              </a:rPr>
              <a:t>biologici</a:t>
            </a:r>
            <a:r>
              <a:rPr lang="it-IT" dirty="0">
                <a:solidFill>
                  <a:schemeClr val="bg1"/>
                </a:solidFill>
              </a:rPr>
              <a:t> e sono variazioni di </a:t>
            </a:r>
            <a:r>
              <a:rPr lang="it-IT" dirty="0" err="1" smtClean="0">
                <a:solidFill>
                  <a:schemeClr val="bg1"/>
                </a:solidFill>
              </a:rPr>
              <a:t>percettroni</a:t>
            </a:r>
            <a:r>
              <a:rPr lang="it-IT" dirty="0">
                <a:solidFill>
                  <a:schemeClr val="bg1"/>
                </a:solidFill>
              </a:rPr>
              <a:t> multistrato progettate per usare al minimo la </a:t>
            </a:r>
            <a:r>
              <a:rPr lang="it-IT" dirty="0" err="1">
                <a:solidFill>
                  <a:schemeClr val="bg1"/>
                </a:solidFill>
              </a:rPr>
              <a:t>pre</a:t>
            </a:r>
            <a:r>
              <a:rPr lang="it-IT" dirty="0">
                <a:solidFill>
                  <a:schemeClr val="bg1"/>
                </a:solidFill>
              </a:rPr>
              <a:t>-elaborazione. Hanno diverse applicazioni nel riconoscimento di immagini e video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7" y="3361638"/>
            <a:ext cx="7530207" cy="305236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376289" y="772174"/>
            <a:ext cx="943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</a:rPr>
              <a:t>Convolutional</a:t>
            </a:r>
            <a:r>
              <a:rPr lang="it-IT" sz="2400" b="1" dirty="0" smtClean="0">
                <a:solidFill>
                  <a:schemeClr val="bg1"/>
                </a:solidFill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</a:rPr>
              <a:t>Neural</a:t>
            </a:r>
            <a:r>
              <a:rPr lang="it-IT" sz="2400" b="1" dirty="0" smtClean="0">
                <a:solidFill>
                  <a:schemeClr val="bg1"/>
                </a:solidFill>
              </a:rPr>
              <a:t> Network</a:t>
            </a:r>
            <a:endParaRPr lang="it-IT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t="10201" r="51245" b="20625"/>
          <a:stretch/>
        </p:blipFill>
        <p:spPr>
          <a:xfrm>
            <a:off x="532207" y="1604519"/>
            <a:ext cx="3330053" cy="31194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376289" y="772174"/>
            <a:ext cx="943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 smtClean="0">
                <a:solidFill>
                  <a:schemeClr val="bg1"/>
                </a:solidFill>
              </a:rPr>
              <a:t>Recurrent</a:t>
            </a:r>
            <a:r>
              <a:rPr lang="it-IT" sz="2400" b="1" dirty="0" smtClean="0">
                <a:solidFill>
                  <a:schemeClr val="bg1"/>
                </a:solidFill>
              </a:rPr>
              <a:t> </a:t>
            </a:r>
            <a:r>
              <a:rPr lang="it-IT" sz="2400" b="1" dirty="0" err="1" smtClean="0">
                <a:solidFill>
                  <a:schemeClr val="bg1"/>
                </a:solidFill>
              </a:rPr>
              <a:t>Neural</a:t>
            </a:r>
            <a:r>
              <a:rPr lang="it-IT" sz="2400" b="1" dirty="0" smtClean="0">
                <a:solidFill>
                  <a:schemeClr val="bg1"/>
                </a:solidFill>
              </a:rPr>
              <a:t> Network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367284" y="1830950"/>
            <a:ext cx="7356670" cy="173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Le reti neurali ricorrenti (RNN) sono così chiamate perché attuano lo stesso procedimento per ciascun elemento di una sequenza fornita in input, restituendo </a:t>
            </a:r>
            <a:r>
              <a:rPr lang="it-IT" dirty="0">
                <a:solidFill>
                  <a:schemeClr val="bg1"/>
                </a:solidFill>
              </a:rPr>
              <a:t>u</a:t>
            </a:r>
            <a:r>
              <a:rPr lang="it-IT" dirty="0" smtClean="0">
                <a:solidFill>
                  <a:schemeClr val="bg1"/>
                </a:solidFill>
              </a:rPr>
              <a:t>n output dipendente dalle computazioni precedenti.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Questa ciclicità permette alla rete una certa «memoria», utile per lo svolgimenti di alcuni compiti come il riconoscimento vocale.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44" y="4167244"/>
            <a:ext cx="5974910" cy="239748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32207" y="4858602"/>
            <a:ext cx="492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solidFill>
                  <a:schemeClr val="bg1"/>
                </a:solidFill>
              </a:rPr>
              <a:t>I neuroni di questo tipo di rete «trattengono» parte dell’output precedente per l’elaborazione del nuovo input.</a:t>
            </a:r>
          </a:p>
          <a:p>
            <a:pPr algn="just"/>
            <a:r>
              <a:rPr lang="it-IT" dirty="0" smtClean="0">
                <a:solidFill>
                  <a:schemeClr val="bg1"/>
                </a:solidFill>
              </a:rPr>
              <a:t>Ciò può essere visto come un evento ciclo, oppure 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come una serie di eventi successivi nel tempo.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543</Words>
  <Application>Microsoft Office PowerPoint</Application>
  <PresentationFormat>Widescreen</PresentationFormat>
  <Paragraphs>49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Contrader18008</dc:creator>
  <cp:lastModifiedBy>Contrader18008</cp:lastModifiedBy>
  <cp:revision>35</cp:revision>
  <dcterms:created xsi:type="dcterms:W3CDTF">2018-05-02T08:47:21Z</dcterms:created>
  <dcterms:modified xsi:type="dcterms:W3CDTF">2018-05-07T16:26:45Z</dcterms:modified>
</cp:coreProperties>
</file>