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6565-8381-4965-B8B6-A56EAB864DB9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9F36-74EF-4B2D-800E-FA8718DF6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29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6565-8381-4965-B8B6-A56EAB864DB9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9F36-74EF-4B2D-800E-FA8718DF6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53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6565-8381-4965-B8B6-A56EAB864DB9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9F36-74EF-4B2D-800E-FA8718DF6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91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6565-8381-4965-B8B6-A56EAB864DB9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9F36-74EF-4B2D-800E-FA8718DF6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3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6565-8381-4965-B8B6-A56EAB864DB9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9F36-74EF-4B2D-800E-FA8718DF6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33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6565-8381-4965-B8B6-A56EAB864DB9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9F36-74EF-4B2D-800E-FA8718DF6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096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6565-8381-4965-B8B6-A56EAB864DB9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9F36-74EF-4B2D-800E-FA8718DF6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60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6565-8381-4965-B8B6-A56EAB864DB9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9F36-74EF-4B2D-800E-FA8718DF6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46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6565-8381-4965-B8B6-A56EAB864DB9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9F36-74EF-4B2D-800E-FA8718DF6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65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6565-8381-4965-B8B6-A56EAB864DB9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9F36-74EF-4B2D-800E-FA8718DF6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36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6565-8381-4965-B8B6-A56EAB864DB9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9F36-74EF-4B2D-800E-FA8718DF6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2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7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6565-8381-4965-B8B6-A56EAB864DB9}" type="datetimeFigureOut">
              <a:rPr lang="it-IT" smtClean="0"/>
              <a:t>14/05/2018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9F36-74EF-4B2D-800E-FA8718DF6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52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l="-7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5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9" y="123903"/>
            <a:ext cx="7271843" cy="6665857"/>
          </a:xfrm>
          <a:prstGeom prst="rect">
            <a:avLst/>
          </a:prstGeo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3308442" y="365124"/>
            <a:ext cx="43888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 smtClean="0">
                <a:solidFill>
                  <a:schemeClr val="bg1"/>
                </a:solidFill>
              </a:rPr>
              <a:t>Spring MVC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</a:rPr>
              <a:t>Controller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874759" y="2030151"/>
            <a:ext cx="4107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@Controller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@</a:t>
            </a:r>
            <a:r>
              <a:rPr lang="it-IT" sz="2400" dirty="0" err="1" smtClean="0"/>
              <a:t>Autowired</a:t>
            </a: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@</a:t>
            </a:r>
            <a:r>
              <a:rPr lang="it-IT" sz="2400" dirty="0" err="1" smtClean="0"/>
              <a:t>RequestMapping</a:t>
            </a: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@</a:t>
            </a:r>
            <a:r>
              <a:rPr lang="it-IT" sz="2400" dirty="0" err="1" smtClean="0"/>
              <a:t>ModelAttribute</a:t>
            </a: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@</a:t>
            </a:r>
            <a:r>
              <a:rPr lang="it-IT" sz="2400" dirty="0" err="1" smtClean="0"/>
              <a:t>RequestParam</a:t>
            </a: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scope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2455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9710" y="105818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Spring </a:t>
            </a:r>
            <a:r>
              <a:rPr lang="it-IT" b="1" dirty="0" smtClean="0"/>
              <a:t>MVC - </a:t>
            </a:r>
            <a:r>
              <a:rPr lang="it-IT" dirty="0" smtClean="0"/>
              <a:t>Service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0" y="1301819"/>
            <a:ext cx="6451738" cy="4817965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7245823" y="2658740"/>
            <a:ext cx="41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@Service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@</a:t>
            </a:r>
            <a:r>
              <a:rPr lang="it-IT" sz="2400" dirty="0" err="1" smtClean="0"/>
              <a:t>Autowired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9876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05" y="1283670"/>
            <a:ext cx="6095286" cy="5257545"/>
          </a:xfrm>
          <a:prstGeom prst="rect">
            <a:avLst/>
          </a:prstGeom>
        </p:spPr>
      </p:pic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60105" y="108233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Spring </a:t>
            </a:r>
            <a:r>
              <a:rPr lang="it-IT" b="1" dirty="0" smtClean="0"/>
              <a:t>MVC - </a:t>
            </a:r>
            <a:r>
              <a:rPr lang="it-IT" dirty="0" err="1" smtClean="0"/>
              <a:t>Repository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095698" y="1952411"/>
            <a:ext cx="41079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@</a:t>
            </a:r>
            <a:r>
              <a:rPr lang="it-IT" sz="2400" dirty="0" err="1" smtClean="0"/>
              <a:t>Repository</a:t>
            </a:r>
            <a:endParaRPr lang="it-I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/>
              <a:t>Hibernate</a:t>
            </a:r>
            <a:r>
              <a:rPr lang="it-IT" sz="2400" dirty="0" smtClean="0"/>
              <a:t> e JPA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/>
              <a:t>count</a:t>
            </a:r>
            <a:r>
              <a:rPr lang="it-IT" sz="2400" dirty="0" smtClean="0"/>
              <a:t> e </a:t>
            </a:r>
            <a:r>
              <a:rPr lang="it-IT" sz="2400" dirty="0" err="1" smtClean="0"/>
              <a:t>countBy</a:t>
            </a:r>
            <a:endParaRPr lang="it-I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/>
              <a:t>save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/>
              <a:t>find</a:t>
            </a:r>
            <a:r>
              <a:rPr lang="it-IT" sz="2400" dirty="0" smtClean="0"/>
              <a:t> e </a:t>
            </a:r>
            <a:r>
              <a:rPr lang="it-IT" sz="2400" dirty="0" err="1" smtClean="0"/>
              <a:t>findBy</a:t>
            </a:r>
            <a:endParaRPr lang="it-I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delete e </a:t>
            </a:r>
            <a:r>
              <a:rPr lang="it-IT" sz="2400" dirty="0" err="1" smtClean="0"/>
              <a:t>deleteBy</a:t>
            </a:r>
            <a:endParaRPr lang="it-I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@</a:t>
            </a:r>
            <a:r>
              <a:rPr lang="it-IT" sz="2400" dirty="0" err="1" smtClean="0"/>
              <a:t>Modifying</a:t>
            </a:r>
            <a:endParaRPr lang="it-I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@Query</a:t>
            </a:r>
          </a:p>
        </p:txBody>
      </p:sp>
    </p:spTree>
    <p:extLst>
      <p:ext uri="{BB962C8B-B14F-4D97-AF65-F5344CB8AC3E}">
        <p14:creationId xmlns:p14="http://schemas.microsoft.com/office/powerpoint/2010/main" val="170921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061492"/>
            <a:ext cx="10515600" cy="3236984"/>
          </a:xfrm>
        </p:spPr>
        <p:txBody>
          <a:bodyPr>
            <a:normAutofit/>
          </a:bodyPr>
          <a:lstStyle/>
          <a:p>
            <a:pPr algn="just"/>
            <a:r>
              <a:rPr lang="it-IT" b="1" dirty="0"/>
              <a:t>Spring</a:t>
            </a:r>
            <a:r>
              <a:rPr lang="it-IT" dirty="0"/>
              <a:t> è un </a:t>
            </a:r>
            <a:r>
              <a:rPr lang="it-IT" b="1" dirty="0" err="1"/>
              <a:t>framework</a:t>
            </a:r>
            <a:r>
              <a:rPr lang="it-IT" dirty="0"/>
              <a:t> open source per lo sviluppo di applicazioni su piattaforma </a:t>
            </a:r>
            <a:r>
              <a:rPr lang="it-IT" dirty="0" smtClean="0"/>
              <a:t>Java «nato con l’intento di gestire la complessità nello sviluppo di applicazioni </a:t>
            </a:r>
            <a:r>
              <a:rPr lang="it-IT" dirty="0" err="1" smtClean="0"/>
              <a:t>enterprise</a:t>
            </a:r>
            <a:r>
              <a:rPr lang="it-IT" dirty="0" smtClean="0"/>
              <a:t>.»</a:t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89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518674"/>
            <a:ext cx="10515600" cy="1325563"/>
          </a:xfrm>
        </p:spPr>
        <p:txBody>
          <a:bodyPr/>
          <a:lstStyle/>
          <a:p>
            <a:pPr algn="ctr"/>
            <a:r>
              <a:rPr lang="it-IT" b="1" dirty="0" smtClean="0"/>
              <a:t>Spring è un </a:t>
            </a:r>
            <a:r>
              <a:rPr lang="it-IT" b="1" dirty="0" err="1" smtClean="0"/>
              <a:t>framework</a:t>
            </a:r>
            <a:r>
              <a:rPr lang="it-IT" b="1" dirty="0" smtClean="0"/>
              <a:t> “leggero”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979174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>
                <a:latin typeface="+mj-lt"/>
              </a:rPr>
              <a:t>e </a:t>
            </a:r>
            <a:r>
              <a:rPr lang="it-IT" dirty="0">
                <a:latin typeface="+mj-lt"/>
              </a:rPr>
              <a:t>grazie alla sua architettura estremamente modulare </a:t>
            </a:r>
            <a:r>
              <a:rPr lang="it-IT" dirty="0" smtClean="0">
                <a:latin typeface="+mj-lt"/>
              </a:rPr>
              <a:t>è </a:t>
            </a:r>
            <a:r>
              <a:rPr lang="it-IT" dirty="0">
                <a:latin typeface="+mj-lt"/>
              </a:rPr>
              <a:t>possibile utilizzarlo nella sua interezza o solo in parte. L’adozione di Spring in un progetto è </a:t>
            </a:r>
            <a:r>
              <a:rPr lang="it-IT" sz="3200" dirty="0">
                <a:latin typeface="+mj-lt"/>
              </a:rPr>
              <a:t>molto</a:t>
            </a:r>
            <a:r>
              <a:rPr lang="it-IT" dirty="0">
                <a:latin typeface="+mj-lt"/>
              </a:rPr>
              <a:t> semplice, può avvenire in maniera incrementale e non ne sconvolge l’architettura esistente. Questa sua peculiarità ne permette anche una facile integrazione con altri </a:t>
            </a:r>
            <a:r>
              <a:rPr lang="it-IT" dirty="0" err="1">
                <a:latin typeface="+mj-lt"/>
              </a:rPr>
              <a:t>framework</a:t>
            </a:r>
            <a:r>
              <a:rPr lang="it-IT" dirty="0">
                <a:latin typeface="+mj-lt"/>
              </a:rPr>
              <a:t> esistenti, come ad esempio </a:t>
            </a:r>
            <a:r>
              <a:rPr lang="it-IT" dirty="0" err="1">
                <a:latin typeface="+mj-lt"/>
              </a:rPr>
              <a:t>Angular</a:t>
            </a:r>
            <a:r>
              <a:rPr lang="it-IT" dirty="0">
                <a:latin typeface="+mj-lt"/>
              </a:rPr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67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3754" y="365125"/>
            <a:ext cx="11324492" cy="2105953"/>
          </a:xfrm>
        </p:spPr>
        <p:txBody>
          <a:bodyPr>
            <a:noAutofit/>
          </a:bodyPr>
          <a:lstStyle/>
          <a:p>
            <a:pPr algn="just"/>
            <a:r>
              <a:rPr lang="it-IT" sz="3200" dirty="0"/>
              <a:t>Uno dei principali vantaggi offerti da Spring è quello di poter </a:t>
            </a:r>
            <a:r>
              <a:rPr lang="it-IT" sz="3200" b="1" dirty="0"/>
              <a:t>escludere le parti del </a:t>
            </a:r>
            <a:r>
              <a:rPr lang="it-IT" sz="3200" b="1" dirty="0" err="1"/>
              <a:t>framework</a:t>
            </a:r>
            <a:r>
              <a:rPr lang="it-IT" sz="3200" b="1" dirty="0"/>
              <a:t> non necessarie all’applicazione</a:t>
            </a:r>
            <a:r>
              <a:rPr lang="it-IT" sz="3200" dirty="0"/>
              <a:t> che si sta sviluppando, includendo esclusivamente quelle utili. Questo è possibile grazie all’architettura modulare di Spring che è composta principalmente da cinque livelli.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527350"/>
            <a:ext cx="47625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Inversion</a:t>
            </a:r>
            <a:r>
              <a:rPr lang="it-IT" b="1" dirty="0"/>
              <a:t> of control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+mj-lt"/>
              </a:rPr>
              <a:t>Nella programmazione tradizionale la logica </a:t>
            </a:r>
            <a:r>
              <a:rPr lang="it-IT" sz="3200" dirty="0" smtClean="0">
                <a:latin typeface="+mj-lt"/>
              </a:rPr>
              <a:t>di </a:t>
            </a:r>
            <a:r>
              <a:rPr lang="it-IT" sz="3200" dirty="0">
                <a:latin typeface="+mj-lt"/>
              </a:rPr>
              <a:t>flusso è definita esplicitamente dallo sviluppatore, che si occupa tra le altre cose di tutte le operazioni di creazione, inizializzazione ed invocazione dei metodi degli oggetti. </a:t>
            </a:r>
            <a:endParaRPr lang="it-IT" sz="3200" dirty="0" smtClean="0">
              <a:latin typeface="+mj-lt"/>
            </a:endParaRPr>
          </a:p>
          <a:p>
            <a:pPr marL="0" indent="0">
              <a:buNone/>
            </a:pPr>
            <a:r>
              <a:rPr lang="it-IT" sz="3200" dirty="0" err="1" smtClean="0">
                <a:latin typeface="+mj-lt"/>
              </a:rPr>
              <a:t>IoC</a:t>
            </a:r>
            <a:r>
              <a:rPr lang="it-IT" sz="3200" dirty="0" smtClean="0">
                <a:latin typeface="+mj-lt"/>
              </a:rPr>
              <a:t> </a:t>
            </a:r>
            <a:r>
              <a:rPr lang="it-IT" sz="3200" dirty="0">
                <a:latin typeface="+mj-lt"/>
              </a:rPr>
              <a:t>invece inverte il control flow facendo in modo che non sia più lo sviluppatore a doversi preoccupare di questi aspetti, ma il </a:t>
            </a:r>
            <a:r>
              <a:rPr lang="it-IT" sz="3200" dirty="0" err="1" smtClean="0">
                <a:latin typeface="+mj-lt"/>
              </a:rPr>
              <a:t>framework</a:t>
            </a:r>
            <a:r>
              <a:rPr lang="it-IT" sz="3200" dirty="0" smtClean="0">
                <a:latin typeface="+mj-lt"/>
              </a:rPr>
              <a:t>.</a:t>
            </a:r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Dependecy</a:t>
            </a:r>
            <a:r>
              <a:rPr lang="it-IT" b="1" dirty="0"/>
              <a:t> </a:t>
            </a:r>
            <a:r>
              <a:rPr lang="it-IT" b="1" dirty="0" err="1"/>
              <a:t>injection</a:t>
            </a:r>
            <a:r>
              <a:rPr lang="it-IT" b="1" dirty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t-IT" sz="3200" dirty="0" err="1">
                <a:latin typeface="+mj-lt"/>
              </a:rPr>
              <a:t>Autoistanza</a:t>
            </a:r>
            <a:r>
              <a:rPr lang="it-IT" sz="3200" dirty="0">
                <a:latin typeface="+mj-lt"/>
              </a:rPr>
              <a:t> degli oggetti </a:t>
            </a:r>
            <a:r>
              <a:rPr lang="it-IT" sz="3200" dirty="0" err="1" smtClean="0">
                <a:latin typeface="+mj-lt"/>
              </a:rPr>
              <a:t>bean</a:t>
            </a:r>
            <a:r>
              <a:rPr lang="it-IT" sz="3200" dirty="0" smtClean="0">
                <a:latin typeface="+mj-lt"/>
              </a:rPr>
              <a:t> </a:t>
            </a:r>
            <a:r>
              <a:rPr lang="it-IT" sz="3200" dirty="0">
                <a:latin typeface="+mj-lt"/>
              </a:rPr>
              <a:t>(tramite file di </a:t>
            </a:r>
            <a:r>
              <a:rPr lang="it-IT" sz="3200" dirty="0" smtClean="0">
                <a:latin typeface="+mj-lt"/>
              </a:rPr>
              <a:t>configurazione </a:t>
            </a:r>
            <a:r>
              <a:rPr lang="it-IT" sz="3200" dirty="0">
                <a:latin typeface="+mj-lt"/>
              </a:rPr>
              <a:t>oppure tramite </a:t>
            </a:r>
            <a:r>
              <a:rPr lang="it-IT" sz="3200" dirty="0" smtClean="0">
                <a:latin typeface="+mj-lt"/>
              </a:rPr>
              <a:t>annotazioni @).</a:t>
            </a:r>
          </a:p>
          <a:p>
            <a:pPr marL="0" indent="0" algn="just">
              <a:buNone/>
            </a:pPr>
            <a:r>
              <a:rPr lang="it-IT" sz="3200" dirty="0" smtClean="0">
                <a:latin typeface="+mj-lt"/>
              </a:rPr>
              <a:t>L’idea </a:t>
            </a:r>
            <a:r>
              <a:rPr lang="it-IT" sz="3200" dirty="0">
                <a:latin typeface="+mj-lt"/>
              </a:rPr>
              <a:t>alla base della </a:t>
            </a:r>
            <a:r>
              <a:rPr lang="it-IT" sz="3200" dirty="0" err="1">
                <a:latin typeface="+mj-lt"/>
              </a:rPr>
              <a:t>Dependency</a:t>
            </a:r>
            <a:r>
              <a:rPr lang="it-IT" sz="3200" dirty="0">
                <a:latin typeface="+mj-lt"/>
              </a:rPr>
              <a:t> </a:t>
            </a:r>
            <a:r>
              <a:rPr lang="it-IT" sz="3200" dirty="0" err="1">
                <a:latin typeface="+mj-lt"/>
              </a:rPr>
              <a:t>Injection</a:t>
            </a:r>
            <a:r>
              <a:rPr lang="it-IT" sz="3200" dirty="0">
                <a:latin typeface="+mj-lt"/>
              </a:rPr>
              <a:t> è quella di avere un componente esterno (</a:t>
            </a:r>
            <a:r>
              <a:rPr lang="it-IT" sz="3200" dirty="0" err="1">
                <a:latin typeface="+mj-lt"/>
              </a:rPr>
              <a:t>assembler</a:t>
            </a:r>
            <a:r>
              <a:rPr lang="it-IT" sz="3200" dirty="0">
                <a:latin typeface="+mj-lt"/>
              </a:rPr>
              <a:t>) che si occupi della creazione degli oggetti e delle loro relative dipendenze e di assemblarle mediante l’utilizzo dell’</a:t>
            </a:r>
            <a:r>
              <a:rPr lang="it-IT" sz="3200" dirty="0" err="1">
                <a:latin typeface="+mj-lt"/>
              </a:rPr>
              <a:t>injection</a:t>
            </a:r>
            <a:r>
              <a:rPr lang="it-IT" sz="3200" dirty="0">
                <a:latin typeface="+mj-lt"/>
              </a:rPr>
              <a:t>. </a:t>
            </a:r>
            <a:endParaRPr lang="it-IT" sz="3200" dirty="0" smtClean="0">
              <a:latin typeface="+mj-lt"/>
            </a:endParaRPr>
          </a:p>
          <a:p>
            <a:pPr marL="0" indent="0" algn="just">
              <a:buNone/>
            </a:pPr>
            <a:r>
              <a:rPr lang="it-IT" sz="3200" dirty="0" smtClean="0">
                <a:latin typeface="+mj-lt"/>
              </a:rPr>
              <a:t>In </a:t>
            </a:r>
            <a:r>
              <a:rPr lang="it-IT" sz="3200" dirty="0">
                <a:latin typeface="+mj-lt"/>
              </a:rPr>
              <a:t>particolare esistono tre forme di </a:t>
            </a:r>
            <a:r>
              <a:rPr lang="it-IT" sz="3200" dirty="0" err="1">
                <a:latin typeface="+mj-lt"/>
              </a:rPr>
              <a:t>injection</a:t>
            </a:r>
            <a:r>
              <a:rPr lang="it-IT" sz="3200" dirty="0">
                <a:latin typeface="+mj-lt"/>
              </a:rPr>
              <a:t>:</a:t>
            </a:r>
          </a:p>
          <a:p>
            <a:pPr lvl="0"/>
            <a:r>
              <a:rPr lang="it-IT" sz="3200" b="1" dirty="0" err="1">
                <a:latin typeface="+mj-lt"/>
              </a:rPr>
              <a:t>Constructor</a:t>
            </a:r>
            <a:r>
              <a:rPr lang="it-IT" sz="3200" b="1" dirty="0">
                <a:latin typeface="+mj-lt"/>
              </a:rPr>
              <a:t> </a:t>
            </a:r>
            <a:r>
              <a:rPr lang="it-IT" sz="3200" b="1" dirty="0" err="1">
                <a:latin typeface="+mj-lt"/>
              </a:rPr>
              <a:t>Injection</a:t>
            </a:r>
            <a:r>
              <a:rPr lang="it-IT" sz="3200" dirty="0">
                <a:latin typeface="+mj-lt"/>
              </a:rPr>
              <a:t>, dove la dipendenza viene iniettata tramite l’argomento del costruttore</a:t>
            </a:r>
          </a:p>
          <a:p>
            <a:pPr lvl="0"/>
            <a:r>
              <a:rPr lang="it-IT" sz="3200" b="1" dirty="0">
                <a:latin typeface="+mj-lt"/>
              </a:rPr>
              <a:t>Setter </a:t>
            </a:r>
            <a:r>
              <a:rPr lang="it-IT" sz="3200" b="1" dirty="0" err="1">
                <a:latin typeface="+mj-lt"/>
              </a:rPr>
              <a:t>Injection</a:t>
            </a:r>
            <a:r>
              <a:rPr lang="it-IT" sz="3200" dirty="0">
                <a:latin typeface="+mj-lt"/>
              </a:rPr>
              <a:t>, dove la dipendenza viene iniettata attraverso un metodo “set”</a:t>
            </a:r>
          </a:p>
          <a:p>
            <a:pPr lvl="0"/>
            <a:r>
              <a:rPr lang="it-IT" sz="3200" b="1" dirty="0">
                <a:latin typeface="+mj-lt"/>
              </a:rPr>
              <a:t>Interface </a:t>
            </a:r>
            <a:r>
              <a:rPr lang="it-IT" sz="3200" b="1" dirty="0" err="1">
                <a:latin typeface="+mj-lt"/>
              </a:rPr>
              <a:t>Injection</a:t>
            </a:r>
            <a:r>
              <a:rPr lang="it-IT" sz="3200" dirty="0">
                <a:latin typeface="+mj-lt"/>
              </a:rPr>
              <a:t> che si basa sul </a:t>
            </a:r>
            <a:r>
              <a:rPr lang="it-IT" sz="3200" dirty="0" err="1">
                <a:latin typeface="+mj-lt"/>
              </a:rPr>
              <a:t>mapping</a:t>
            </a:r>
            <a:r>
              <a:rPr lang="it-IT" sz="3200" dirty="0">
                <a:latin typeface="+mj-lt"/>
              </a:rPr>
              <a:t> tra interfaccia e relativa implementazione (non utilizzato in Spring)</a:t>
            </a:r>
          </a:p>
        </p:txBody>
      </p:sp>
    </p:spTree>
    <p:extLst>
      <p:ext uri="{BB962C8B-B14F-4D97-AF65-F5344CB8AC3E}">
        <p14:creationId xmlns:p14="http://schemas.microsoft.com/office/powerpoint/2010/main" val="35161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Hibernate</a:t>
            </a:r>
            <a:r>
              <a:rPr lang="it-IT" b="1" dirty="0"/>
              <a:t> e JPA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97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b="1" dirty="0" smtClean="0">
                <a:latin typeface="+mj-lt"/>
              </a:rPr>
              <a:t>ORM (Object/</a:t>
            </a:r>
            <a:r>
              <a:rPr lang="it-IT" b="1" dirty="0" err="1" smtClean="0">
                <a:latin typeface="+mj-lt"/>
              </a:rPr>
              <a:t>Relational</a:t>
            </a:r>
            <a:r>
              <a:rPr lang="it-IT" b="1" dirty="0" smtClean="0">
                <a:latin typeface="+mj-lt"/>
              </a:rPr>
              <a:t> </a:t>
            </a:r>
            <a:r>
              <a:rPr lang="it-IT" b="1" dirty="0" err="1" smtClean="0">
                <a:latin typeface="+mj-lt"/>
              </a:rPr>
              <a:t>Mapping</a:t>
            </a:r>
            <a:r>
              <a:rPr lang="it-IT" b="1" dirty="0" smtClean="0">
                <a:latin typeface="+mj-lt"/>
              </a:rPr>
              <a:t>)</a:t>
            </a:r>
            <a:r>
              <a:rPr lang="it-IT" dirty="0" smtClean="0">
                <a:latin typeface="+mj-lt"/>
              </a:rPr>
              <a:t>,</a:t>
            </a:r>
            <a:r>
              <a:rPr lang="it-IT" b="1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repository</a:t>
            </a:r>
            <a:r>
              <a:rPr lang="it-IT" dirty="0" smtClean="0">
                <a:latin typeface="+mj-lt"/>
              </a:rPr>
              <a:t> con dialettica propria. Non c’è più connessione diretta al database, ma viene gestito da Spring con le </a:t>
            </a:r>
            <a:r>
              <a:rPr lang="it-IT" dirty="0" err="1" smtClean="0">
                <a:latin typeface="+mj-lt"/>
              </a:rPr>
              <a:t>application</a:t>
            </a:r>
            <a:r>
              <a:rPr lang="it-IT" dirty="0" smtClean="0">
                <a:latin typeface="+mj-lt"/>
              </a:rPr>
              <a:t> </a:t>
            </a:r>
            <a:r>
              <a:rPr lang="it-IT" dirty="0" err="1" smtClean="0">
                <a:latin typeface="+mj-lt"/>
              </a:rPr>
              <a:t>properties</a:t>
            </a:r>
            <a:r>
              <a:rPr lang="it-IT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it-IT" dirty="0" err="1" smtClean="0">
                <a:latin typeface="+mj-lt"/>
              </a:rPr>
              <a:t>Hibernate</a:t>
            </a:r>
            <a:r>
              <a:rPr lang="it-IT" dirty="0" smtClean="0">
                <a:latin typeface="+mj-lt"/>
              </a:rPr>
              <a:t> </a:t>
            </a:r>
            <a:r>
              <a:rPr lang="it-IT" dirty="0">
                <a:latin typeface="+mj-lt"/>
              </a:rPr>
              <a:t>semplifica </a:t>
            </a:r>
            <a:r>
              <a:rPr lang="it-IT" dirty="0" smtClean="0">
                <a:latin typeface="+mj-lt"/>
              </a:rPr>
              <a:t>l’accesso </a:t>
            </a:r>
            <a:r>
              <a:rPr lang="it-IT" dirty="0">
                <a:latin typeface="+mj-lt"/>
              </a:rPr>
              <a:t>al database, ancora più semplificato dall’uso di </a:t>
            </a:r>
            <a:r>
              <a:rPr lang="it-IT" dirty="0" err="1">
                <a:latin typeface="+mj-lt"/>
              </a:rPr>
              <a:t>annotations</a:t>
            </a:r>
            <a:r>
              <a:rPr lang="it-IT" dirty="0">
                <a:latin typeface="+mj-lt"/>
              </a:rPr>
              <a:t> JPA</a:t>
            </a:r>
            <a:r>
              <a:rPr lang="it-IT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it-IT" dirty="0" smtClean="0">
                <a:latin typeface="+mj-lt"/>
              </a:rPr>
              <a:t>@Component per dichiarare modelli</a:t>
            </a:r>
          </a:p>
          <a:p>
            <a:pPr marL="0" indent="0">
              <a:buNone/>
            </a:pPr>
            <a:r>
              <a:rPr lang="it-IT" dirty="0" smtClean="0">
                <a:latin typeface="+mj-lt"/>
              </a:rPr>
              <a:t>@</a:t>
            </a:r>
            <a:r>
              <a:rPr lang="it-IT" dirty="0" err="1" smtClean="0">
                <a:latin typeface="+mj-lt"/>
              </a:rPr>
              <a:t>Entity</a:t>
            </a:r>
            <a:r>
              <a:rPr lang="it-IT" dirty="0" smtClean="0">
                <a:latin typeface="+mj-lt"/>
              </a:rPr>
              <a:t> per dichiarare modelli presenti nel database in tabella @</a:t>
            </a:r>
            <a:r>
              <a:rPr lang="it-IT" dirty="0" err="1" smtClean="0">
                <a:latin typeface="+mj-lt"/>
              </a:rPr>
              <a:t>table</a:t>
            </a:r>
            <a:r>
              <a:rPr lang="it-IT" dirty="0" smtClean="0">
                <a:latin typeface="+mj-lt"/>
              </a:rPr>
              <a:t> e con campi @</a:t>
            </a:r>
            <a:r>
              <a:rPr lang="it-IT" dirty="0" err="1" smtClean="0">
                <a:latin typeface="+mj-lt"/>
              </a:rPr>
              <a:t>column</a:t>
            </a:r>
            <a:endParaRPr lang="it-IT" dirty="0" smtClean="0">
              <a:latin typeface="+mj-lt"/>
            </a:endParaRPr>
          </a:p>
          <a:p>
            <a:pPr marL="0" indent="0">
              <a:buNone/>
            </a:pPr>
            <a:r>
              <a:rPr lang="it-IT" dirty="0" smtClean="0">
                <a:latin typeface="+mj-lt"/>
              </a:rPr>
              <a:t>@</a:t>
            </a:r>
            <a:r>
              <a:rPr lang="it-IT" dirty="0" err="1" smtClean="0">
                <a:latin typeface="+mj-lt"/>
              </a:rPr>
              <a:t>Autowired</a:t>
            </a:r>
            <a:r>
              <a:rPr lang="it-IT" dirty="0" smtClean="0">
                <a:latin typeface="+mj-lt"/>
              </a:rPr>
              <a:t>: serve per oggetti @component o @</a:t>
            </a:r>
            <a:r>
              <a:rPr lang="it-IT" dirty="0" err="1" smtClean="0">
                <a:latin typeface="+mj-lt"/>
              </a:rPr>
              <a:t>entity</a:t>
            </a:r>
            <a:r>
              <a:rPr lang="it-IT" dirty="0" smtClean="0">
                <a:latin typeface="+mj-lt"/>
              </a:rPr>
              <a:t> e per usare servizi nei controller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33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@</a:t>
            </a:r>
            <a:r>
              <a:rPr lang="it-IT" b="1" dirty="0" err="1" smtClean="0"/>
              <a:t>Entity</a:t>
            </a:r>
            <a:r>
              <a:rPr lang="it-IT" b="1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5351585" cy="4504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>
                <a:latin typeface="+mj-lt"/>
              </a:rPr>
              <a:t>@</a:t>
            </a:r>
            <a:r>
              <a:rPr lang="it-IT" sz="2400" dirty="0" err="1">
                <a:latin typeface="+mj-lt"/>
              </a:rPr>
              <a:t>Table</a:t>
            </a:r>
            <a:r>
              <a:rPr lang="it-IT" sz="2400" dirty="0">
                <a:latin typeface="+mj-lt"/>
              </a:rPr>
              <a:t> nome tabella, eventuali indici</a:t>
            </a:r>
          </a:p>
          <a:p>
            <a:pPr marL="0" indent="0">
              <a:buNone/>
            </a:pPr>
            <a:r>
              <a:rPr lang="it-IT" sz="2400" dirty="0">
                <a:latin typeface="+mj-lt"/>
              </a:rPr>
              <a:t>@id </a:t>
            </a:r>
            <a:r>
              <a:rPr lang="it-IT" sz="2400" dirty="0" err="1">
                <a:latin typeface="+mj-lt"/>
              </a:rPr>
              <a:t>primary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key</a:t>
            </a:r>
            <a:r>
              <a:rPr lang="it-IT" sz="2400" dirty="0">
                <a:latin typeface="+mj-lt"/>
              </a:rPr>
              <a:t>, eventualmente </a:t>
            </a:r>
            <a:r>
              <a:rPr lang="it-IT" sz="2400" dirty="0" err="1">
                <a:latin typeface="+mj-lt"/>
              </a:rPr>
              <a:t>autogenerated</a:t>
            </a:r>
            <a:endParaRPr lang="it-IT" sz="2400" dirty="0">
              <a:latin typeface="+mj-lt"/>
            </a:endParaRPr>
          </a:p>
          <a:p>
            <a:pPr marL="0" indent="0">
              <a:buNone/>
            </a:pPr>
            <a:r>
              <a:rPr lang="it-IT" sz="2400" dirty="0">
                <a:latin typeface="+mj-lt"/>
              </a:rPr>
              <a:t>@</a:t>
            </a:r>
            <a:r>
              <a:rPr lang="it-IT" sz="2400" dirty="0" err="1">
                <a:latin typeface="+mj-lt"/>
              </a:rPr>
              <a:t>column</a:t>
            </a:r>
            <a:r>
              <a:rPr lang="it-IT" sz="2400" dirty="0">
                <a:latin typeface="+mj-lt"/>
              </a:rPr>
              <a:t> per indicare ogni campo, con lo stesso nome</a:t>
            </a:r>
          </a:p>
          <a:p>
            <a:pPr marL="0" indent="0">
              <a:buNone/>
            </a:pPr>
            <a:r>
              <a:rPr lang="it-IT" sz="2400" dirty="0">
                <a:latin typeface="+mj-lt"/>
              </a:rPr>
              <a:t>@</a:t>
            </a:r>
            <a:r>
              <a:rPr lang="it-IT" sz="2400" dirty="0" err="1">
                <a:latin typeface="+mj-lt"/>
              </a:rPr>
              <a:t>OneToMany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smtClean="0">
                <a:latin typeface="+mj-lt"/>
              </a:rPr>
              <a:t>o @</a:t>
            </a:r>
            <a:r>
              <a:rPr lang="it-IT" sz="2400" dirty="0" err="1" smtClean="0">
                <a:latin typeface="+mj-lt"/>
              </a:rPr>
              <a:t>ManyToOne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per indicare </a:t>
            </a:r>
            <a:r>
              <a:rPr lang="it-IT" sz="2400" dirty="0" err="1">
                <a:latin typeface="+mj-lt"/>
              </a:rPr>
              <a:t>foreing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key</a:t>
            </a:r>
            <a:r>
              <a:rPr lang="it-IT" sz="2400" dirty="0">
                <a:latin typeface="+mj-lt"/>
              </a:rPr>
              <a:t>, </a:t>
            </a:r>
            <a:r>
              <a:rPr lang="it-IT" sz="2400" dirty="0" err="1" smtClean="0">
                <a:latin typeface="+mj-lt"/>
              </a:rPr>
              <a:t>fetchType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lazy</a:t>
            </a:r>
            <a:r>
              <a:rPr lang="it-IT" sz="2400" dirty="0">
                <a:latin typeface="+mj-lt"/>
              </a:rPr>
              <a:t> o </a:t>
            </a:r>
            <a:r>
              <a:rPr lang="it-IT" sz="2400" dirty="0" err="1">
                <a:latin typeface="+mj-lt"/>
              </a:rPr>
              <a:t>eager</a:t>
            </a:r>
            <a:r>
              <a:rPr lang="it-IT" sz="2400" dirty="0">
                <a:latin typeface="+mj-lt"/>
              </a:rPr>
              <a:t> (cascata a chiamata o attiva</a:t>
            </a:r>
            <a:r>
              <a:rPr lang="it-IT" sz="2400" dirty="0" smtClean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it-IT" sz="2400" dirty="0" smtClean="0">
                <a:latin typeface="+mj-lt"/>
              </a:rPr>
              <a:t>@</a:t>
            </a:r>
            <a:r>
              <a:rPr lang="it-IT" sz="2400" dirty="0" err="1">
                <a:latin typeface="+mj-lt"/>
              </a:rPr>
              <a:t>joinColumn</a:t>
            </a:r>
            <a:r>
              <a:rPr lang="it-IT" sz="2400" dirty="0">
                <a:latin typeface="+mj-lt"/>
              </a:rPr>
              <a:t> per chiamare la colonna della tabella di join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41" y="141652"/>
            <a:ext cx="5611250" cy="6603805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8188179" y="365124"/>
            <a:ext cx="47233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 smtClean="0">
                <a:solidFill>
                  <a:schemeClr val="bg1"/>
                </a:solidFill>
              </a:rPr>
              <a:t>Spring MVC</a:t>
            </a:r>
            <a:br>
              <a:rPr lang="it-IT" b="1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Model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59" y="102285"/>
            <a:ext cx="10331355" cy="663691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88621" y="-61488"/>
            <a:ext cx="4388893" cy="1325563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</a:rPr>
              <a:t>Spring MVC - </a:t>
            </a:r>
            <a:r>
              <a:rPr lang="it-IT" dirty="0" err="1" smtClean="0">
                <a:solidFill>
                  <a:schemeClr val="bg1"/>
                </a:solidFill>
              </a:rPr>
              <a:t>View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892119" y="1023582"/>
            <a:ext cx="4107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bg1"/>
                </a:solidFill>
              </a:rPr>
              <a:t>JSP e JSTL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bg1"/>
                </a:solidFill>
              </a:rPr>
              <a:t>scope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52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425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Presentazione standard di PowerPoint</vt:lpstr>
      <vt:lpstr>Spring è un framework open source per lo sviluppo di applicazioni su piattaforma Java «nato con l’intento di gestire la complessità nello sviluppo di applicazioni enterprise.» </vt:lpstr>
      <vt:lpstr>Spring è un framework “leggero”</vt:lpstr>
      <vt:lpstr>Uno dei principali vantaggi offerti da Spring è quello di poter escludere le parti del framework non necessarie all’applicazione che si sta sviluppando, includendo esclusivamente quelle utili. Questo è possibile grazie all’architettura modulare di Spring che è composta principalmente da cinque livelli.</vt:lpstr>
      <vt:lpstr>Inversion of control</vt:lpstr>
      <vt:lpstr>Dependecy injection </vt:lpstr>
      <vt:lpstr>Hibernate e JPA</vt:lpstr>
      <vt:lpstr>@Entity </vt:lpstr>
      <vt:lpstr>Spring MVC - View</vt:lpstr>
      <vt:lpstr>Presentazione standard di PowerPoint</vt:lpstr>
      <vt:lpstr>Spring MVC - Service</vt:lpstr>
      <vt:lpstr>Spring MVC - Repository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Contrader18008</dc:creator>
  <cp:lastModifiedBy>Contrader18008</cp:lastModifiedBy>
  <cp:revision>11</cp:revision>
  <dcterms:created xsi:type="dcterms:W3CDTF">2018-05-14T07:35:21Z</dcterms:created>
  <dcterms:modified xsi:type="dcterms:W3CDTF">2018-05-14T15:28:30Z</dcterms:modified>
</cp:coreProperties>
</file>