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57"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93" r:id="rId28"/>
    <p:sldId id="294" r:id="rId29"/>
    <p:sldId id="295" r:id="rId30"/>
    <p:sldId id="282" r:id="rId31"/>
    <p:sldId id="283" r:id="rId32"/>
    <p:sldId id="284" r:id="rId33"/>
    <p:sldId id="285" r:id="rId34"/>
    <p:sldId id="286" r:id="rId35"/>
    <p:sldId id="287" r:id="rId36"/>
    <p:sldId id="288" r:id="rId37"/>
    <p:sldId id="289" r:id="rId38"/>
    <p:sldId id="290" r:id="rId39"/>
    <p:sldId id="291" r:id="rId40"/>
    <p:sldId id="292"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4660"/>
  </p:normalViewPr>
  <p:slideViewPr>
    <p:cSldViewPr snapToGrid="0">
      <p:cViewPr varScale="1">
        <p:scale>
          <a:sx n="111" d="100"/>
          <a:sy n="111"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36.xml"/><Relationship Id="rId1" Type="http://schemas.microsoft.com/office/2011/relationships/chartStyle" Target="style36.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strRef>
              <c:f>Sheet1!$A$2:$A$12</c:f>
              <c:strCache>
                <c:ptCount val="11"/>
                <c:pt idx="0">
                  <c:v>MergeSort</c:v>
                </c:pt>
                <c:pt idx="1">
                  <c:v>QuicksSort cu pivot mediana din 3</c:v>
                </c:pt>
                <c:pt idx="2">
                  <c:v>QuickSort cu pivot random</c:v>
                </c:pt>
                <c:pt idx="3">
                  <c:v>STL Sort</c:v>
                </c:pt>
                <c:pt idx="4">
                  <c:v>RadixSort in baza 10</c:v>
                </c:pt>
                <c:pt idx="5">
                  <c:v>RadixSort in baza 2^8</c:v>
                </c:pt>
                <c:pt idx="6">
                  <c:v>RadixSort in baza 2^8 cu operatii pe biti</c:v>
                </c:pt>
                <c:pt idx="7">
                  <c:v>RadixSort in baza 2^16</c:v>
                </c:pt>
                <c:pt idx="8">
                  <c:v>RadixSort in baza 2^16 cu operatii pe biti</c:v>
                </c:pt>
                <c:pt idx="9">
                  <c:v>ShellSort</c:v>
                </c:pt>
                <c:pt idx="10">
                  <c:v>BubbleSort</c:v>
                </c:pt>
              </c:strCache>
            </c:strRef>
          </c:cat>
          <c:val>
            <c:numRef>
              <c:f>Sheet1!$B$2:$B$12</c:f>
              <c:numCache>
                <c:formatCode>General</c:formatCode>
                <c:ptCount val="11"/>
                <c:pt idx="0">
                  <c:v>6.0099999999999997E-4</c:v>
                </c:pt>
                <c:pt idx="1">
                  <c:v>5.1900000000000001E-5</c:v>
                </c:pt>
                <c:pt idx="2" formatCode="0.00E+00">
                  <c:v>4.8099999999999997E-5</c:v>
                </c:pt>
                <c:pt idx="3" formatCode="0.00E+00">
                  <c:v>1.88E-5</c:v>
                </c:pt>
                <c:pt idx="4" formatCode="0.00E+00">
                  <c:v>9.0999999999999993E-6</c:v>
                </c:pt>
                <c:pt idx="5" formatCode="0.00E+00">
                  <c:v>1.24E-5</c:v>
                </c:pt>
                <c:pt idx="6" formatCode="0.00E+00">
                  <c:v>8.6999999999999997E-6</c:v>
                </c:pt>
                <c:pt idx="7">
                  <c:v>1.705E-4</c:v>
                </c:pt>
                <c:pt idx="8">
                  <c:v>1.6990000000000001E-4</c:v>
                </c:pt>
                <c:pt idx="9" formatCode="0.00E+00">
                  <c:v>2.1699999999999999E-5</c:v>
                </c:pt>
                <c:pt idx="10">
                  <c:v>2.6170000000000002E-4</c:v>
                </c:pt>
              </c:numCache>
            </c:numRef>
          </c:val>
          <c:extLst>
            <c:ext xmlns:c16="http://schemas.microsoft.com/office/drawing/2014/chart" uri="{C3380CC4-5D6E-409C-BE32-E72D297353CC}">
              <c16:uniqueId val="{00000000-CE17-4BBB-8C2F-0F5B913F2707}"/>
            </c:ext>
          </c:extLst>
        </c:ser>
        <c:dLbls>
          <c:showLegendKey val="0"/>
          <c:showVal val="0"/>
          <c:showCatName val="0"/>
          <c:showSerName val="0"/>
          <c:showPercent val="0"/>
          <c:showBubbleSize val="0"/>
        </c:dLbls>
        <c:gapWidth val="219"/>
        <c:overlap val="-27"/>
        <c:axId val="468801240"/>
        <c:axId val="468803208"/>
      </c:barChart>
      <c:catAx>
        <c:axId val="468801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3208"/>
        <c:crosses val="autoZero"/>
        <c:auto val="1"/>
        <c:lblAlgn val="ctr"/>
        <c:lblOffset val="100"/>
        <c:noMultiLvlLbl val="0"/>
      </c:catAx>
      <c:valAx>
        <c:axId val="468803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1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strRef>
              <c:f>Sheet1!$A$2:$A$11</c:f>
              <c:strCache>
                <c:ptCount val="10"/>
                <c:pt idx="0">
                  <c:v>MergeSort</c:v>
                </c:pt>
                <c:pt idx="1">
                  <c:v>QuicksSort cu pivot mediana din 3</c:v>
                </c:pt>
                <c:pt idx="2">
                  <c:v>QuickSort cu pivot random</c:v>
                </c:pt>
                <c:pt idx="3">
                  <c:v>STL Sort</c:v>
                </c:pt>
                <c:pt idx="4">
                  <c:v>RadixSort in baza 10</c:v>
                </c:pt>
                <c:pt idx="5">
                  <c:v>RadixSort in baza 2^8</c:v>
                </c:pt>
                <c:pt idx="6">
                  <c:v>RadixSort in baza 2^8 cu operatii pe biti</c:v>
                </c:pt>
                <c:pt idx="7">
                  <c:v>RadixSort in baza 2^16</c:v>
                </c:pt>
                <c:pt idx="8">
                  <c:v>RadixSort in baza 2^16 cu operatii pe biti</c:v>
                </c:pt>
                <c:pt idx="9">
                  <c:v>ShellSort</c:v>
                </c:pt>
              </c:strCache>
            </c:strRef>
          </c:cat>
          <c:val>
            <c:numRef>
              <c:f>Sheet1!$B$2:$B$11</c:f>
              <c:numCache>
                <c:formatCode>0.00E+00</c:formatCode>
                <c:ptCount val="10"/>
                <c:pt idx="0" formatCode="General">
                  <c:v>5.3997400000000001E-2</c:v>
                </c:pt>
                <c:pt idx="1">
                  <c:v>2.8905699999999999E-2</c:v>
                </c:pt>
                <c:pt idx="2">
                  <c:v>2.8765200000000001E-2</c:v>
                </c:pt>
                <c:pt idx="3">
                  <c:v>2.4634000000000001E-3</c:v>
                </c:pt>
                <c:pt idx="4">
                  <c:v>1.5713999999999999E-3</c:v>
                </c:pt>
                <c:pt idx="5">
                  <c:v>1.5547E-3</c:v>
                </c:pt>
                <c:pt idx="6">
                  <c:v>8.3310000000000003E-4</c:v>
                </c:pt>
                <c:pt idx="7" formatCode="General">
                  <c:v>1.4767000000000001E-3</c:v>
                </c:pt>
                <c:pt idx="8" formatCode="General">
                  <c:v>1.1842000000000001E-3</c:v>
                </c:pt>
                <c:pt idx="9">
                  <c:v>5.1348000000000001E-3</c:v>
                </c:pt>
              </c:numCache>
            </c:numRef>
          </c:val>
          <c:extLst>
            <c:ext xmlns:c16="http://schemas.microsoft.com/office/drawing/2014/chart" uri="{C3380CC4-5D6E-409C-BE32-E72D297353CC}">
              <c16:uniqueId val="{00000000-CE17-4BBB-8C2F-0F5B913F2707}"/>
            </c:ext>
          </c:extLst>
        </c:ser>
        <c:dLbls>
          <c:showLegendKey val="0"/>
          <c:showVal val="0"/>
          <c:showCatName val="0"/>
          <c:showSerName val="0"/>
          <c:showPercent val="0"/>
          <c:showBubbleSize val="0"/>
        </c:dLbls>
        <c:gapWidth val="219"/>
        <c:overlap val="-27"/>
        <c:axId val="468801240"/>
        <c:axId val="468803208"/>
      </c:barChart>
      <c:catAx>
        <c:axId val="468801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3208"/>
        <c:crosses val="autoZero"/>
        <c:auto val="1"/>
        <c:lblAlgn val="ctr"/>
        <c:lblOffset val="100"/>
        <c:noMultiLvlLbl val="0"/>
      </c:catAx>
      <c:valAx>
        <c:axId val="468803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1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strRef>
              <c:f>Sheet1!$A$2:$A$12</c:f>
              <c:strCache>
                <c:ptCount val="11"/>
                <c:pt idx="0">
                  <c:v>MergeSort</c:v>
                </c:pt>
                <c:pt idx="1">
                  <c:v>QuicksSort cu pivot mediana din 3</c:v>
                </c:pt>
                <c:pt idx="2">
                  <c:v>QuickSort cu pivot random</c:v>
                </c:pt>
                <c:pt idx="3">
                  <c:v>STL Sort</c:v>
                </c:pt>
                <c:pt idx="4">
                  <c:v>RadixSort in baza 10</c:v>
                </c:pt>
                <c:pt idx="5">
                  <c:v>RadixSort in baza 2^8</c:v>
                </c:pt>
                <c:pt idx="6">
                  <c:v>RadixSort in baza 2^8 cu operatii pe biti</c:v>
                </c:pt>
                <c:pt idx="7">
                  <c:v>RadixSort in baza 2^16</c:v>
                </c:pt>
                <c:pt idx="8">
                  <c:v>RadixSort in baza 2^16 cu operatii pe biti</c:v>
                </c:pt>
                <c:pt idx="9">
                  <c:v>ShellSort</c:v>
                </c:pt>
                <c:pt idx="10">
                  <c:v>BubbleSort</c:v>
                </c:pt>
              </c:strCache>
            </c:strRef>
          </c:cat>
          <c:val>
            <c:numRef>
              <c:f>Sheet1!$B$2:$B$12</c:f>
              <c:numCache>
                <c:formatCode>0.00E+00</c:formatCode>
                <c:ptCount val="11"/>
                <c:pt idx="0" formatCode="General">
                  <c:v>5.1665299999999997E-2</c:v>
                </c:pt>
                <c:pt idx="1">
                  <c:v>2.7730500000000002E-2</c:v>
                </c:pt>
                <c:pt idx="2">
                  <c:v>2.7880700000000001E-2</c:v>
                </c:pt>
                <c:pt idx="3">
                  <c:v>6.4099999999999997E-4</c:v>
                </c:pt>
                <c:pt idx="4">
                  <c:v>1.5809999999999999E-3</c:v>
                </c:pt>
                <c:pt idx="5">
                  <c:v>1.3684999999999999E-3</c:v>
                </c:pt>
                <c:pt idx="6">
                  <c:v>8.7480000000000001E-4</c:v>
                </c:pt>
                <c:pt idx="7" formatCode="General">
                  <c:v>1.4865E-3</c:v>
                </c:pt>
                <c:pt idx="8" formatCode="General">
                  <c:v>7.0350000000000002E-4</c:v>
                </c:pt>
                <c:pt idx="9">
                  <c:v>5.1348000000000001E-3</c:v>
                </c:pt>
                <c:pt idx="10">
                  <c:v>5.8799999999999999E-5</c:v>
                </c:pt>
              </c:numCache>
            </c:numRef>
          </c:val>
          <c:extLst>
            <c:ext xmlns:c16="http://schemas.microsoft.com/office/drawing/2014/chart" uri="{C3380CC4-5D6E-409C-BE32-E72D297353CC}">
              <c16:uniqueId val="{00000000-CE17-4BBB-8C2F-0F5B913F2707}"/>
            </c:ext>
          </c:extLst>
        </c:ser>
        <c:dLbls>
          <c:showLegendKey val="0"/>
          <c:showVal val="0"/>
          <c:showCatName val="0"/>
          <c:showSerName val="0"/>
          <c:showPercent val="0"/>
          <c:showBubbleSize val="0"/>
        </c:dLbls>
        <c:gapWidth val="219"/>
        <c:overlap val="-27"/>
        <c:axId val="468801240"/>
        <c:axId val="468803208"/>
      </c:barChart>
      <c:catAx>
        <c:axId val="468801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3208"/>
        <c:crosses val="autoZero"/>
        <c:auto val="1"/>
        <c:lblAlgn val="ctr"/>
        <c:lblOffset val="100"/>
        <c:noMultiLvlLbl val="0"/>
      </c:catAx>
      <c:valAx>
        <c:axId val="468803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1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strRef>
              <c:f>Sheet1!$A$2:$A$11</c:f>
              <c:strCache>
                <c:ptCount val="10"/>
                <c:pt idx="0">
                  <c:v>MergeSort</c:v>
                </c:pt>
                <c:pt idx="1">
                  <c:v>QuicksSort cu pivot mediana din 3</c:v>
                </c:pt>
                <c:pt idx="2">
                  <c:v>QuickSort cu pivot random</c:v>
                </c:pt>
                <c:pt idx="3">
                  <c:v>STL Sort</c:v>
                </c:pt>
                <c:pt idx="4">
                  <c:v>RadixSort in baza 10</c:v>
                </c:pt>
                <c:pt idx="5">
                  <c:v>RadixSort in baza 2^8</c:v>
                </c:pt>
                <c:pt idx="6">
                  <c:v>RadixSort in baza 2^8 cu operatii pe biti</c:v>
                </c:pt>
                <c:pt idx="7">
                  <c:v>RadixSort in baza 2^16</c:v>
                </c:pt>
                <c:pt idx="8">
                  <c:v>RadixSort in baza 2^16 cu operatii pe biti</c:v>
                </c:pt>
                <c:pt idx="9">
                  <c:v>ShellSort</c:v>
                </c:pt>
              </c:strCache>
            </c:strRef>
          </c:cat>
          <c:val>
            <c:numRef>
              <c:f>Sheet1!$B$2:$B$11</c:f>
              <c:numCache>
                <c:formatCode>0.00E+00</c:formatCode>
                <c:ptCount val="10"/>
                <c:pt idx="0" formatCode="General">
                  <c:v>5.1983500000000002E-2</c:v>
                </c:pt>
                <c:pt idx="1">
                  <c:v>2.7512700000000001E-2</c:v>
                </c:pt>
                <c:pt idx="2">
                  <c:v>2.7412700000000002E-2</c:v>
                </c:pt>
                <c:pt idx="3">
                  <c:v>6.1059999999999999E-4</c:v>
                </c:pt>
                <c:pt idx="4">
                  <c:v>1.5788E-3</c:v>
                </c:pt>
                <c:pt idx="5">
                  <c:v>1.3197E-3</c:v>
                </c:pt>
                <c:pt idx="6">
                  <c:v>9.7780000000000002E-4</c:v>
                </c:pt>
                <c:pt idx="7" formatCode="General">
                  <c:v>1.4695999999999999E-3</c:v>
                </c:pt>
                <c:pt idx="8" formatCode="General">
                  <c:v>7.9120000000000004E-4</c:v>
                </c:pt>
                <c:pt idx="9">
                  <c:v>1.0013000000000001E-3</c:v>
                </c:pt>
              </c:numCache>
            </c:numRef>
          </c:val>
          <c:extLst>
            <c:ext xmlns:c16="http://schemas.microsoft.com/office/drawing/2014/chart" uri="{C3380CC4-5D6E-409C-BE32-E72D297353CC}">
              <c16:uniqueId val="{00000000-CE17-4BBB-8C2F-0F5B913F2707}"/>
            </c:ext>
          </c:extLst>
        </c:ser>
        <c:dLbls>
          <c:showLegendKey val="0"/>
          <c:showVal val="0"/>
          <c:showCatName val="0"/>
          <c:showSerName val="0"/>
          <c:showPercent val="0"/>
          <c:showBubbleSize val="0"/>
        </c:dLbls>
        <c:gapWidth val="219"/>
        <c:overlap val="-27"/>
        <c:axId val="468801240"/>
        <c:axId val="468803208"/>
      </c:barChart>
      <c:catAx>
        <c:axId val="468801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3208"/>
        <c:crosses val="autoZero"/>
        <c:auto val="1"/>
        <c:lblAlgn val="ctr"/>
        <c:lblOffset val="100"/>
        <c:noMultiLvlLbl val="0"/>
      </c:catAx>
      <c:valAx>
        <c:axId val="468803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1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strRef>
              <c:f>Sheet1!$A$2:$A$11</c:f>
              <c:strCache>
                <c:ptCount val="10"/>
                <c:pt idx="0">
                  <c:v>MergeSort</c:v>
                </c:pt>
                <c:pt idx="1">
                  <c:v>QuicksSort cu pivot mediana din 3</c:v>
                </c:pt>
                <c:pt idx="2">
                  <c:v>QuickSort cu pivot random</c:v>
                </c:pt>
                <c:pt idx="3">
                  <c:v>STL Sort</c:v>
                </c:pt>
                <c:pt idx="4">
                  <c:v>RadixSort in baza 10</c:v>
                </c:pt>
                <c:pt idx="5">
                  <c:v>RadixSort in baza 2^8</c:v>
                </c:pt>
                <c:pt idx="6">
                  <c:v>RadixSort in baza 2^8 cu operatii pe biti</c:v>
                </c:pt>
                <c:pt idx="7">
                  <c:v>RadixSort in baza 2^16</c:v>
                </c:pt>
                <c:pt idx="8">
                  <c:v>RadixSort in baza 2^16 cu operatii pe biti</c:v>
                </c:pt>
                <c:pt idx="9">
                  <c:v>ShellSort</c:v>
                </c:pt>
              </c:strCache>
            </c:strRef>
          </c:cat>
          <c:val>
            <c:numRef>
              <c:f>Sheet1!$B$2:$B$11</c:f>
              <c:numCache>
                <c:formatCode>0.00E+00</c:formatCode>
                <c:ptCount val="10"/>
                <c:pt idx="0" formatCode="General">
                  <c:v>5.4515000000000001E-2</c:v>
                </c:pt>
                <c:pt idx="1">
                  <c:v>5.1494000000000002E-3</c:v>
                </c:pt>
                <c:pt idx="2">
                  <c:v>5.2595999999999997E-3</c:v>
                </c:pt>
                <c:pt idx="3">
                  <c:v>4.8625999999999999E-3</c:v>
                </c:pt>
                <c:pt idx="4">
                  <c:v>5.3949000000000002E-3</c:v>
                </c:pt>
                <c:pt idx="5">
                  <c:v>3.1657999999999999E-3</c:v>
                </c:pt>
                <c:pt idx="6">
                  <c:v>1.6019999999999999E-3</c:v>
                </c:pt>
                <c:pt idx="7" formatCode="General">
                  <c:v>1.9317E-3</c:v>
                </c:pt>
                <c:pt idx="8" formatCode="General">
                  <c:v>1.2944E-3</c:v>
                </c:pt>
                <c:pt idx="9">
                  <c:v>8.1867999999999993E-3</c:v>
                </c:pt>
              </c:numCache>
            </c:numRef>
          </c:val>
          <c:extLst>
            <c:ext xmlns:c16="http://schemas.microsoft.com/office/drawing/2014/chart" uri="{C3380CC4-5D6E-409C-BE32-E72D297353CC}">
              <c16:uniqueId val="{00000000-CE17-4BBB-8C2F-0F5B913F2707}"/>
            </c:ext>
          </c:extLst>
        </c:ser>
        <c:dLbls>
          <c:showLegendKey val="0"/>
          <c:showVal val="0"/>
          <c:showCatName val="0"/>
          <c:showSerName val="0"/>
          <c:showPercent val="0"/>
          <c:showBubbleSize val="0"/>
        </c:dLbls>
        <c:gapWidth val="219"/>
        <c:overlap val="-27"/>
        <c:axId val="468801240"/>
        <c:axId val="468803208"/>
      </c:barChart>
      <c:catAx>
        <c:axId val="468801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3208"/>
        <c:crosses val="autoZero"/>
        <c:auto val="1"/>
        <c:lblAlgn val="ctr"/>
        <c:lblOffset val="100"/>
        <c:noMultiLvlLbl val="0"/>
      </c:catAx>
      <c:valAx>
        <c:axId val="468803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1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strRef>
              <c:f>Sheet1!$A$2:$A$12</c:f>
              <c:strCache>
                <c:ptCount val="11"/>
                <c:pt idx="0">
                  <c:v>MergeSort</c:v>
                </c:pt>
                <c:pt idx="1">
                  <c:v>QuicksSort cu pivot mediana din 3</c:v>
                </c:pt>
                <c:pt idx="2">
                  <c:v>QuickSort cu pivot random</c:v>
                </c:pt>
                <c:pt idx="3">
                  <c:v>STL Sort</c:v>
                </c:pt>
                <c:pt idx="4">
                  <c:v>RadixSort in baza 10</c:v>
                </c:pt>
                <c:pt idx="5">
                  <c:v>RadixSort in baza 2^8</c:v>
                </c:pt>
                <c:pt idx="6">
                  <c:v>RadixSort in baza 2^8 cu operatii pe biti</c:v>
                </c:pt>
                <c:pt idx="7">
                  <c:v>RadixSort in baza 2^16</c:v>
                </c:pt>
                <c:pt idx="8">
                  <c:v>RadixSort in baza 2^16 cu operatii pe biti</c:v>
                </c:pt>
                <c:pt idx="9">
                  <c:v>ShellSort</c:v>
                </c:pt>
                <c:pt idx="10">
                  <c:v>BubbleSort</c:v>
                </c:pt>
              </c:strCache>
            </c:strRef>
          </c:cat>
          <c:val>
            <c:numRef>
              <c:f>Sheet1!$B$2:$B$12</c:f>
              <c:numCache>
                <c:formatCode>0.00E+00</c:formatCode>
                <c:ptCount val="11"/>
                <c:pt idx="0" formatCode="General">
                  <c:v>5.0616899999999999E-2</c:v>
                </c:pt>
                <c:pt idx="1">
                  <c:v>2.4223000000000001E-3</c:v>
                </c:pt>
                <c:pt idx="2">
                  <c:v>2.4202E-3</c:v>
                </c:pt>
                <c:pt idx="3">
                  <c:v>1.1263E-3</c:v>
                </c:pt>
                <c:pt idx="4">
                  <c:v>5.5836999999999996E-3</c:v>
                </c:pt>
                <c:pt idx="5">
                  <c:v>2.8898999999999999E-3</c:v>
                </c:pt>
                <c:pt idx="6">
                  <c:v>1.7440000000000001E-3</c:v>
                </c:pt>
                <c:pt idx="7" formatCode="General">
                  <c:v>2.0016000000000001E-3</c:v>
                </c:pt>
                <c:pt idx="8" formatCode="General">
                  <c:v>1.0268E-3</c:v>
                </c:pt>
                <c:pt idx="9">
                  <c:v>7.0589999999999997E-4</c:v>
                </c:pt>
                <c:pt idx="10">
                  <c:v>6.69E-5</c:v>
                </c:pt>
              </c:numCache>
            </c:numRef>
          </c:val>
          <c:extLst>
            <c:ext xmlns:c16="http://schemas.microsoft.com/office/drawing/2014/chart" uri="{C3380CC4-5D6E-409C-BE32-E72D297353CC}">
              <c16:uniqueId val="{00000000-CE17-4BBB-8C2F-0F5B913F2707}"/>
            </c:ext>
          </c:extLst>
        </c:ser>
        <c:dLbls>
          <c:showLegendKey val="0"/>
          <c:showVal val="0"/>
          <c:showCatName val="0"/>
          <c:showSerName val="0"/>
          <c:showPercent val="0"/>
          <c:showBubbleSize val="0"/>
        </c:dLbls>
        <c:gapWidth val="219"/>
        <c:overlap val="-27"/>
        <c:axId val="468801240"/>
        <c:axId val="468803208"/>
      </c:barChart>
      <c:catAx>
        <c:axId val="468801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3208"/>
        <c:crosses val="autoZero"/>
        <c:auto val="1"/>
        <c:lblAlgn val="ctr"/>
        <c:lblOffset val="100"/>
        <c:noMultiLvlLbl val="0"/>
      </c:catAx>
      <c:valAx>
        <c:axId val="468803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1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strRef>
              <c:f>Sheet1!$A$2:$A$11</c:f>
              <c:strCache>
                <c:ptCount val="10"/>
                <c:pt idx="0">
                  <c:v>MergeSort</c:v>
                </c:pt>
                <c:pt idx="1">
                  <c:v>QuicksSort cu pivot mediana din 3</c:v>
                </c:pt>
                <c:pt idx="2">
                  <c:v>QuickSort cu pivot random</c:v>
                </c:pt>
                <c:pt idx="3">
                  <c:v>STL Sort</c:v>
                </c:pt>
                <c:pt idx="4">
                  <c:v>RadixSort in baza 10</c:v>
                </c:pt>
                <c:pt idx="5">
                  <c:v>RadixSort in baza 2^8</c:v>
                </c:pt>
                <c:pt idx="6">
                  <c:v>RadixSort in baza 2^8 cu operatii pe biti</c:v>
                </c:pt>
                <c:pt idx="7">
                  <c:v>RadixSort in baza 2^16</c:v>
                </c:pt>
                <c:pt idx="8">
                  <c:v>RadixSort in baza 2^16 cu operatii pe biti</c:v>
                </c:pt>
                <c:pt idx="9">
                  <c:v>ShellSort</c:v>
                </c:pt>
              </c:strCache>
            </c:strRef>
          </c:cat>
          <c:val>
            <c:numRef>
              <c:f>Sheet1!$B$2:$B$11</c:f>
              <c:numCache>
                <c:formatCode>0.00E+00</c:formatCode>
                <c:ptCount val="10"/>
                <c:pt idx="0" formatCode="General">
                  <c:v>5.1433E-2</c:v>
                </c:pt>
                <c:pt idx="1">
                  <c:v>2.8590999999999998E-3</c:v>
                </c:pt>
                <c:pt idx="2">
                  <c:v>3.0238000000000001E-3</c:v>
                </c:pt>
                <c:pt idx="3">
                  <c:v>1.1287000000000001E-3</c:v>
                </c:pt>
                <c:pt idx="4">
                  <c:v>6.0365000000000002E-3</c:v>
                </c:pt>
                <c:pt idx="5">
                  <c:v>2.7601000000000001E-3</c:v>
                </c:pt>
                <c:pt idx="6">
                  <c:v>2.0798000000000001E-3</c:v>
                </c:pt>
                <c:pt idx="7" formatCode="General">
                  <c:v>1.9053E-3</c:v>
                </c:pt>
                <c:pt idx="8" formatCode="General">
                  <c:v>1.0047999999999999E-3</c:v>
                </c:pt>
                <c:pt idx="9">
                  <c:v>1.6884999999999999E-3</c:v>
                </c:pt>
              </c:numCache>
            </c:numRef>
          </c:val>
          <c:extLst>
            <c:ext xmlns:c16="http://schemas.microsoft.com/office/drawing/2014/chart" uri="{C3380CC4-5D6E-409C-BE32-E72D297353CC}">
              <c16:uniqueId val="{00000000-CE17-4BBB-8C2F-0F5B913F2707}"/>
            </c:ext>
          </c:extLst>
        </c:ser>
        <c:dLbls>
          <c:showLegendKey val="0"/>
          <c:showVal val="0"/>
          <c:showCatName val="0"/>
          <c:showSerName val="0"/>
          <c:showPercent val="0"/>
          <c:showBubbleSize val="0"/>
        </c:dLbls>
        <c:gapWidth val="219"/>
        <c:overlap val="-27"/>
        <c:axId val="468801240"/>
        <c:axId val="468803208"/>
      </c:barChart>
      <c:catAx>
        <c:axId val="468801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3208"/>
        <c:crosses val="autoZero"/>
        <c:auto val="1"/>
        <c:lblAlgn val="ctr"/>
        <c:lblOffset val="100"/>
        <c:noMultiLvlLbl val="0"/>
      </c:catAx>
      <c:valAx>
        <c:axId val="468803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1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strRef>
              <c:f>Sheet1!$A$2:$A$11</c:f>
              <c:strCache>
                <c:ptCount val="10"/>
                <c:pt idx="0">
                  <c:v>MergeSort</c:v>
                </c:pt>
                <c:pt idx="1">
                  <c:v>QuicksSort cu pivot mediana din 3</c:v>
                </c:pt>
                <c:pt idx="2">
                  <c:v>QuickSort cu pivot random</c:v>
                </c:pt>
                <c:pt idx="3">
                  <c:v>STL Sort</c:v>
                </c:pt>
                <c:pt idx="4">
                  <c:v>RadixSort in baza 10</c:v>
                </c:pt>
                <c:pt idx="5">
                  <c:v>RadixSort in baza 2^8</c:v>
                </c:pt>
                <c:pt idx="6">
                  <c:v>RadixSort in baza 2^8 cu operatii pe biti</c:v>
                </c:pt>
                <c:pt idx="7">
                  <c:v>RadixSort in baza 2^16</c:v>
                </c:pt>
                <c:pt idx="8">
                  <c:v>RadixSort in baza 2^16 cu operatii pe biti</c:v>
                </c:pt>
                <c:pt idx="9">
                  <c:v>ShellSort</c:v>
                </c:pt>
              </c:strCache>
            </c:strRef>
          </c:cat>
          <c:val>
            <c:numRef>
              <c:f>Sheet1!$B$2:$B$11</c:f>
              <c:numCache>
                <c:formatCode>0.00E+00</c:formatCode>
                <c:ptCount val="10"/>
                <c:pt idx="0" formatCode="General">
                  <c:v>5.5724599999999999E-2</c:v>
                </c:pt>
                <c:pt idx="1">
                  <c:v>5.1247999999999997E-3</c:v>
                </c:pt>
                <c:pt idx="2">
                  <c:v>5.2732999999999999E-3</c:v>
                </c:pt>
                <c:pt idx="3">
                  <c:v>4.8135000000000001E-3</c:v>
                </c:pt>
                <c:pt idx="4">
                  <c:v>4.3181000000000001E-3</c:v>
                </c:pt>
                <c:pt idx="5">
                  <c:v>2.7174999999999999E-3</c:v>
                </c:pt>
                <c:pt idx="6">
                  <c:v>1.9065E-3</c:v>
                </c:pt>
                <c:pt idx="7" formatCode="General">
                  <c:v>1.7745E-3</c:v>
                </c:pt>
                <c:pt idx="8" formatCode="General">
                  <c:v>8.8480000000000004E-4</c:v>
                </c:pt>
                <c:pt idx="9">
                  <c:v>8.1843999999999997E-3</c:v>
                </c:pt>
              </c:numCache>
            </c:numRef>
          </c:val>
          <c:extLst>
            <c:ext xmlns:c16="http://schemas.microsoft.com/office/drawing/2014/chart" uri="{C3380CC4-5D6E-409C-BE32-E72D297353CC}">
              <c16:uniqueId val="{00000000-CE17-4BBB-8C2F-0F5B913F2707}"/>
            </c:ext>
          </c:extLst>
        </c:ser>
        <c:dLbls>
          <c:showLegendKey val="0"/>
          <c:showVal val="0"/>
          <c:showCatName val="0"/>
          <c:showSerName val="0"/>
          <c:showPercent val="0"/>
          <c:showBubbleSize val="0"/>
        </c:dLbls>
        <c:gapWidth val="219"/>
        <c:overlap val="-27"/>
        <c:axId val="468801240"/>
        <c:axId val="468803208"/>
      </c:barChart>
      <c:catAx>
        <c:axId val="468801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3208"/>
        <c:crosses val="autoZero"/>
        <c:auto val="1"/>
        <c:lblAlgn val="ctr"/>
        <c:lblOffset val="100"/>
        <c:noMultiLvlLbl val="0"/>
      </c:catAx>
      <c:valAx>
        <c:axId val="468803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1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strRef>
              <c:f>Sheet1!$A$2:$A$12</c:f>
              <c:strCache>
                <c:ptCount val="11"/>
                <c:pt idx="0">
                  <c:v>MergeSort</c:v>
                </c:pt>
                <c:pt idx="1">
                  <c:v>QuicksSort cu pivot mediana din 3</c:v>
                </c:pt>
                <c:pt idx="2">
                  <c:v>QuickSort cu pivot random</c:v>
                </c:pt>
                <c:pt idx="3">
                  <c:v>STL Sort</c:v>
                </c:pt>
                <c:pt idx="4">
                  <c:v>RadixSort in baza 10</c:v>
                </c:pt>
                <c:pt idx="5">
                  <c:v>RadixSort in baza 2^8</c:v>
                </c:pt>
                <c:pt idx="6">
                  <c:v>RadixSort in baza 2^8 cu operatii pe biti</c:v>
                </c:pt>
                <c:pt idx="7">
                  <c:v>RadixSort in baza 2^16</c:v>
                </c:pt>
                <c:pt idx="8">
                  <c:v>RadixSort in baza 2^16 cu operatii pe biti</c:v>
                </c:pt>
                <c:pt idx="9">
                  <c:v>ShellSort</c:v>
                </c:pt>
                <c:pt idx="10">
                  <c:v>BubbleSort</c:v>
                </c:pt>
              </c:strCache>
            </c:strRef>
          </c:cat>
          <c:val>
            <c:numRef>
              <c:f>Sheet1!$B$2:$B$12</c:f>
              <c:numCache>
                <c:formatCode>0.00E+00</c:formatCode>
                <c:ptCount val="11"/>
                <c:pt idx="0" formatCode="General">
                  <c:v>5.0483E-2</c:v>
                </c:pt>
                <c:pt idx="1">
                  <c:v>2.4156999999999998E-3</c:v>
                </c:pt>
                <c:pt idx="2">
                  <c:v>2.4188E-3</c:v>
                </c:pt>
                <c:pt idx="3">
                  <c:v>1.1241000000000001E-3</c:v>
                </c:pt>
                <c:pt idx="4">
                  <c:v>4.7923999999999996E-3</c:v>
                </c:pt>
                <c:pt idx="5">
                  <c:v>2.7326E-3</c:v>
                </c:pt>
                <c:pt idx="6">
                  <c:v>1.9507000000000001E-3</c:v>
                </c:pt>
                <c:pt idx="7" formatCode="General">
                  <c:v>1.9239000000000001E-3</c:v>
                </c:pt>
                <c:pt idx="8" formatCode="General">
                  <c:v>1.018E-3</c:v>
                </c:pt>
                <c:pt idx="9">
                  <c:v>7.693E-4</c:v>
                </c:pt>
                <c:pt idx="10">
                  <c:v>9.0400000000000002E-5</c:v>
                </c:pt>
              </c:numCache>
            </c:numRef>
          </c:val>
          <c:extLst>
            <c:ext xmlns:c16="http://schemas.microsoft.com/office/drawing/2014/chart" uri="{C3380CC4-5D6E-409C-BE32-E72D297353CC}">
              <c16:uniqueId val="{00000000-CE17-4BBB-8C2F-0F5B913F2707}"/>
            </c:ext>
          </c:extLst>
        </c:ser>
        <c:dLbls>
          <c:showLegendKey val="0"/>
          <c:showVal val="0"/>
          <c:showCatName val="0"/>
          <c:showSerName val="0"/>
          <c:showPercent val="0"/>
          <c:showBubbleSize val="0"/>
        </c:dLbls>
        <c:gapWidth val="219"/>
        <c:overlap val="-27"/>
        <c:axId val="468801240"/>
        <c:axId val="468803208"/>
      </c:barChart>
      <c:catAx>
        <c:axId val="468801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3208"/>
        <c:crosses val="autoZero"/>
        <c:auto val="1"/>
        <c:lblAlgn val="ctr"/>
        <c:lblOffset val="100"/>
        <c:noMultiLvlLbl val="0"/>
      </c:catAx>
      <c:valAx>
        <c:axId val="468803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1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strRef>
              <c:f>Sheet1!$A$2:$A$11</c:f>
              <c:strCache>
                <c:ptCount val="10"/>
                <c:pt idx="0">
                  <c:v>MergeSort</c:v>
                </c:pt>
                <c:pt idx="1">
                  <c:v>QuicksSort cu pivot mediana din 3</c:v>
                </c:pt>
                <c:pt idx="2">
                  <c:v>QuickSort cu pivot random</c:v>
                </c:pt>
                <c:pt idx="3">
                  <c:v>STL Sort</c:v>
                </c:pt>
                <c:pt idx="4">
                  <c:v>RadixSort in baza 10</c:v>
                </c:pt>
                <c:pt idx="5">
                  <c:v>RadixSort in baza 2^8</c:v>
                </c:pt>
                <c:pt idx="6">
                  <c:v>RadixSort in baza 2^8 cu operatii pe biti</c:v>
                </c:pt>
                <c:pt idx="7">
                  <c:v>RadixSort in baza 2^16</c:v>
                </c:pt>
                <c:pt idx="8">
                  <c:v>RadixSort in baza 2^16 cu operatii pe biti</c:v>
                </c:pt>
                <c:pt idx="9">
                  <c:v>ShellSort</c:v>
                </c:pt>
              </c:strCache>
            </c:strRef>
          </c:cat>
          <c:val>
            <c:numRef>
              <c:f>Sheet1!$B$2:$B$11</c:f>
              <c:numCache>
                <c:formatCode>0.00E+00</c:formatCode>
                <c:ptCount val="10"/>
                <c:pt idx="0" formatCode="General">
                  <c:v>4.9372600000000003E-2</c:v>
                </c:pt>
                <c:pt idx="1">
                  <c:v>2.8463E-3</c:v>
                </c:pt>
                <c:pt idx="2">
                  <c:v>2.8992000000000002E-3</c:v>
                </c:pt>
                <c:pt idx="3">
                  <c:v>1.1157999999999999E-3</c:v>
                </c:pt>
                <c:pt idx="4">
                  <c:v>4.4758999999999997E-3</c:v>
                </c:pt>
                <c:pt idx="5">
                  <c:v>2.9049000000000002E-3</c:v>
                </c:pt>
                <c:pt idx="6">
                  <c:v>1.7626E-3</c:v>
                </c:pt>
                <c:pt idx="7" formatCode="General">
                  <c:v>1.7061000000000001E-3</c:v>
                </c:pt>
                <c:pt idx="8" formatCode="General">
                  <c:v>8.6490000000000004E-4</c:v>
                </c:pt>
                <c:pt idx="9">
                  <c:v>1.6991E-3</c:v>
                </c:pt>
              </c:numCache>
            </c:numRef>
          </c:val>
          <c:extLst>
            <c:ext xmlns:c16="http://schemas.microsoft.com/office/drawing/2014/chart" uri="{C3380CC4-5D6E-409C-BE32-E72D297353CC}">
              <c16:uniqueId val="{00000000-CE17-4BBB-8C2F-0F5B913F2707}"/>
            </c:ext>
          </c:extLst>
        </c:ser>
        <c:dLbls>
          <c:showLegendKey val="0"/>
          <c:showVal val="0"/>
          <c:showCatName val="0"/>
          <c:showSerName val="0"/>
          <c:showPercent val="0"/>
          <c:showBubbleSize val="0"/>
        </c:dLbls>
        <c:gapWidth val="219"/>
        <c:overlap val="-27"/>
        <c:axId val="468801240"/>
        <c:axId val="468803208"/>
      </c:barChart>
      <c:catAx>
        <c:axId val="468801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3208"/>
        <c:crosses val="autoZero"/>
        <c:auto val="1"/>
        <c:lblAlgn val="ctr"/>
        <c:lblOffset val="100"/>
        <c:noMultiLvlLbl val="0"/>
      </c:catAx>
      <c:valAx>
        <c:axId val="468803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1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strRef>
              <c:f>Sheet1!$A$2:$A$11</c:f>
              <c:strCache>
                <c:ptCount val="10"/>
                <c:pt idx="0">
                  <c:v>MergeSort</c:v>
                </c:pt>
                <c:pt idx="1">
                  <c:v>QuicksSort cu pivot mediana din 3</c:v>
                </c:pt>
                <c:pt idx="2">
                  <c:v>QuickSort cu pivot random</c:v>
                </c:pt>
                <c:pt idx="3">
                  <c:v>STL Sort</c:v>
                </c:pt>
                <c:pt idx="4">
                  <c:v>RadixSort in baza 10</c:v>
                </c:pt>
                <c:pt idx="5">
                  <c:v>RadixSort in baza 2^8</c:v>
                </c:pt>
                <c:pt idx="6">
                  <c:v>RadixSort in baza 2^8 cu operatii pe biti</c:v>
                </c:pt>
                <c:pt idx="7">
                  <c:v>RadixSort in baza 2^16</c:v>
                </c:pt>
                <c:pt idx="8">
                  <c:v>RadixSort in baza 2^16 cu operatii pe biti</c:v>
                </c:pt>
                <c:pt idx="9">
                  <c:v>ShellSort</c:v>
                </c:pt>
              </c:strCache>
            </c:strRef>
          </c:cat>
          <c:val>
            <c:numRef>
              <c:f>Sheet1!$B$2:$B$11</c:f>
              <c:numCache>
                <c:formatCode>0.00E+00</c:formatCode>
                <c:ptCount val="10"/>
                <c:pt idx="0" formatCode="General">
                  <c:v>0.55510499999999996</c:v>
                </c:pt>
                <c:pt idx="1">
                  <c:v>6.2102299999999999E-2</c:v>
                </c:pt>
                <c:pt idx="2">
                  <c:v>6.1936199999999997E-2</c:v>
                </c:pt>
                <c:pt idx="3">
                  <c:v>4.9747699999999999E-2</c:v>
                </c:pt>
                <c:pt idx="4">
                  <c:v>6.3080200000000003E-2</c:v>
                </c:pt>
                <c:pt idx="5">
                  <c:v>3.5070400000000002E-2</c:v>
                </c:pt>
                <c:pt idx="6">
                  <c:v>1.7626E-3</c:v>
                </c:pt>
                <c:pt idx="7" formatCode="General">
                  <c:v>1.9952000000000001E-2</c:v>
                </c:pt>
                <c:pt idx="8" formatCode="General">
                  <c:v>2.53058E-2</c:v>
                </c:pt>
                <c:pt idx="9">
                  <c:v>9.7562800000000005E-2</c:v>
                </c:pt>
              </c:numCache>
            </c:numRef>
          </c:val>
          <c:extLst>
            <c:ext xmlns:c16="http://schemas.microsoft.com/office/drawing/2014/chart" uri="{C3380CC4-5D6E-409C-BE32-E72D297353CC}">
              <c16:uniqueId val="{00000000-CE17-4BBB-8C2F-0F5B913F2707}"/>
            </c:ext>
          </c:extLst>
        </c:ser>
        <c:dLbls>
          <c:showLegendKey val="0"/>
          <c:showVal val="0"/>
          <c:showCatName val="0"/>
          <c:showSerName val="0"/>
          <c:showPercent val="0"/>
          <c:showBubbleSize val="0"/>
        </c:dLbls>
        <c:gapWidth val="219"/>
        <c:overlap val="-27"/>
        <c:axId val="468801240"/>
        <c:axId val="468803208"/>
      </c:barChart>
      <c:catAx>
        <c:axId val="468801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3208"/>
        <c:crosses val="autoZero"/>
        <c:auto val="1"/>
        <c:lblAlgn val="ctr"/>
        <c:lblOffset val="100"/>
        <c:noMultiLvlLbl val="0"/>
      </c:catAx>
      <c:valAx>
        <c:axId val="468803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1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strRef>
              <c:f>Sheet1!$A$2:$A$12</c:f>
              <c:strCache>
                <c:ptCount val="11"/>
                <c:pt idx="0">
                  <c:v>MergeSort</c:v>
                </c:pt>
                <c:pt idx="1">
                  <c:v>QuicksSort cu pivot mediana din 3</c:v>
                </c:pt>
                <c:pt idx="2">
                  <c:v>QuickSort cu pivot random</c:v>
                </c:pt>
                <c:pt idx="3">
                  <c:v>STL Sort</c:v>
                </c:pt>
                <c:pt idx="4">
                  <c:v>RadixSort in baza 10</c:v>
                </c:pt>
                <c:pt idx="5">
                  <c:v>RadixSort in baza 2^8</c:v>
                </c:pt>
                <c:pt idx="6">
                  <c:v>RadixSort in baza 2^8 cu operatii pe biti</c:v>
                </c:pt>
                <c:pt idx="7">
                  <c:v>RadixSort in baza 2^16</c:v>
                </c:pt>
                <c:pt idx="8">
                  <c:v>RadixSort in baza 2^16 cu operatii pe biti</c:v>
                </c:pt>
                <c:pt idx="9">
                  <c:v>ShellSort</c:v>
                </c:pt>
                <c:pt idx="10">
                  <c:v>BubbleSort</c:v>
                </c:pt>
              </c:strCache>
            </c:strRef>
          </c:cat>
          <c:val>
            <c:numRef>
              <c:f>Sheet1!$B$2:$B$12</c:f>
              <c:numCache>
                <c:formatCode>0.00E+00</c:formatCode>
                <c:ptCount val="11"/>
                <c:pt idx="0" formatCode="General">
                  <c:v>5.8250000000000001E-4</c:v>
                </c:pt>
                <c:pt idx="1">
                  <c:v>4.07E-5</c:v>
                </c:pt>
                <c:pt idx="2">
                  <c:v>3.8699999999999999E-5</c:v>
                </c:pt>
                <c:pt idx="3">
                  <c:v>5.8000000000000004E-6</c:v>
                </c:pt>
                <c:pt idx="4">
                  <c:v>8.6999999999999997E-6</c:v>
                </c:pt>
                <c:pt idx="5">
                  <c:v>1.26E-5</c:v>
                </c:pt>
                <c:pt idx="6">
                  <c:v>8.6999999999999997E-6</c:v>
                </c:pt>
                <c:pt idx="7" formatCode="General">
                  <c:v>1.716E-4</c:v>
                </c:pt>
                <c:pt idx="8" formatCode="General">
                  <c:v>1.652E-4</c:v>
                </c:pt>
                <c:pt idx="9">
                  <c:v>3.5999999999999998E-6</c:v>
                </c:pt>
                <c:pt idx="10">
                  <c:v>5.9999999999999997E-7</c:v>
                </c:pt>
              </c:numCache>
            </c:numRef>
          </c:val>
          <c:extLst>
            <c:ext xmlns:c16="http://schemas.microsoft.com/office/drawing/2014/chart" uri="{C3380CC4-5D6E-409C-BE32-E72D297353CC}">
              <c16:uniqueId val="{00000000-CE17-4BBB-8C2F-0F5B913F2707}"/>
            </c:ext>
          </c:extLst>
        </c:ser>
        <c:dLbls>
          <c:showLegendKey val="0"/>
          <c:showVal val="0"/>
          <c:showCatName val="0"/>
          <c:showSerName val="0"/>
          <c:showPercent val="0"/>
          <c:showBubbleSize val="0"/>
        </c:dLbls>
        <c:gapWidth val="219"/>
        <c:overlap val="-27"/>
        <c:axId val="468801240"/>
        <c:axId val="468803208"/>
      </c:barChart>
      <c:catAx>
        <c:axId val="468801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3208"/>
        <c:crosses val="autoZero"/>
        <c:auto val="1"/>
        <c:lblAlgn val="ctr"/>
        <c:lblOffset val="100"/>
        <c:noMultiLvlLbl val="0"/>
      </c:catAx>
      <c:valAx>
        <c:axId val="468803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1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strRef>
              <c:f>Sheet1!$A$2:$A$12</c:f>
              <c:strCache>
                <c:ptCount val="11"/>
                <c:pt idx="0">
                  <c:v>MergeSort</c:v>
                </c:pt>
                <c:pt idx="1">
                  <c:v>QuicksSort cu pivot mediana din 3</c:v>
                </c:pt>
                <c:pt idx="2">
                  <c:v>QuickSort cu pivot random</c:v>
                </c:pt>
                <c:pt idx="3">
                  <c:v>STL Sort</c:v>
                </c:pt>
                <c:pt idx="4">
                  <c:v>RadixSort in baza 10</c:v>
                </c:pt>
                <c:pt idx="5">
                  <c:v>RadixSort in baza 2^8</c:v>
                </c:pt>
                <c:pt idx="6">
                  <c:v>RadixSort in baza 2^8 cu operatii pe biti</c:v>
                </c:pt>
                <c:pt idx="7">
                  <c:v>RadixSort in baza 2^16</c:v>
                </c:pt>
                <c:pt idx="8">
                  <c:v>RadixSort in baza 2^16 cu operatii pe biti</c:v>
                </c:pt>
                <c:pt idx="9">
                  <c:v>ShellSort</c:v>
                </c:pt>
                <c:pt idx="10">
                  <c:v>BubbleSort</c:v>
                </c:pt>
              </c:strCache>
            </c:strRef>
          </c:cat>
          <c:val>
            <c:numRef>
              <c:f>Sheet1!$B$2:$B$12</c:f>
              <c:numCache>
                <c:formatCode>0.00E+00</c:formatCode>
                <c:ptCount val="11"/>
                <c:pt idx="0" formatCode="General">
                  <c:v>0.50895500000000005</c:v>
                </c:pt>
                <c:pt idx="1">
                  <c:v>3.2763899999999999E-2</c:v>
                </c:pt>
                <c:pt idx="2">
                  <c:v>3.73835E-2</c:v>
                </c:pt>
                <c:pt idx="3">
                  <c:v>1.10983E-2</c:v>
                </c:pt>
                <c:pt idx="4">
                  <c:v>6.2987399999999999E-2</c:v>
                </c:pt>
                <c:pt idx="5">
                  <c:v>3.5174700000000003E-2</c:v>
                </c:pt>
                <c:pt idx="6">
                  <c:v>2.5851599999999999E-2</c:v>
                </c:pt>
                <c:pt idx="7" formatCode="General">
                  <c:v>1.92774E-2</c:v>
                </c:pt>
                <c:pt idx="8" formatCode="General">
                  <c:v>1.129E-2</c:v>
                </c:pt>
                <c:pt idx="9">
                  <c:v>1.98932E-2</c:v>
                </c:pt>
                <c:pt idx="10" formatCode="General">
                  <c:v>7.2210000000000004E-4</c:v>
                </c:pt>
              </c:numCache>
            </c:numRef>
          </c:val>
          <c:extLst>
            <c:ext xmlns:c16="http://schemas.microsoft.com/office/drawing/2014/chart" uri="{C3380CC4-5D6E-409C-BE32-E72D297353CC}">
              <c16:uniqueId val="{00000000-CE17-4BBB-8C2F-0F5B913F2707}"/>
            </c:ext>
          </c:extLst>
        </c:ser>
        <c:dLbls>
          <c:showLegendKey val="0"/>
          <c:showVal val="0"/>
          <c:showCatName val="0"/>
          <c:showSerName val="0"/>
          <c:showPercent val="0"/>
          <c:showBubbleSize val="0"/>
        </c:dLbls>
        <c:gapWidth val="219"/>
        <c:overlap val="-27"/>
        <c:axId val="468801240"/>
        <c:axId val="468803208"/>
      </c:barChart>
      <c:catAx>
        <c:axId val="468801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3208"/>
        <c:crosses val="autoZero"/>
        <c:auto val="1"/>
        <c:lblAlgn val="ctr"/>
        <c:lblOffset val="100"/>
        <c:noMultiLvlLbl val="0"/>
      </c:catAx>
      <c:valAx>
        <c:axId val="468803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1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strRef>
              <c:f>Sheet1!$A$2:$A$11</c:f>
              <c:strCache>
                <c:ptCount val="10"/>
                <c:pt idx="0">
                  <c:v>MergeSort</c:v>
                </c:pt>
                <c:pt idx="1">
                  <c:v>QuicksSort cu pivot mediana din 3</c:v>
                </c:pt>
                <c:pt idx="2">
                  <c:v>QuickSort cu pivot random</c:v>
                </c:pt>
                <c:pt idx="3">
                  <c:v>STL Sort</c:v>
                </c:pt>
                <c:pt idx="4">
                  <c:v>RadixSort in baza 10</c:v>
                </c:pt>
                <c:pt idx="5">
                  <c:v>RadixSort in baza 2^8</c:v>
                </c:pt>
                <c:pt idx="6">
                  <c:v>RadixSort in baza 2^8 cu operatii pe biti</c:v>
                </c:pt>
                <c:pt idx="7">
                  <c:v>RadixSort in baza 2^16</c:v>
                </c:pt>
                <c:pt idx="8">
                  <c:v>RadixSort in baza 2^16 cu operatii pe biti</c:v>
                </c:pt>
                <c:pt idx="9">
                  <c:v>ShellSort</c:v>
                </c:pt>
              </c:strCache>
            </c:strRef>
          </c:cat>
          <c:val>
            <c:numRef>
              <c:f>Sheet1!$B$2:$B$11</c:f>
              <c:numCache>
                <c:formatCode>0.00E+00</c:formatCode>
                <c:ptCount val="10"/>
                <c:pt idx="0" formatCode="General">
                  <c:v>0.50197199999999997</c:v>
                </c:pt>
                <c:pt idx="1">
                  <c:v>3.3569799999999997E-2</c:v>
                </c:pt>
                <c:pt idx="2">
                  <c:v>3.5089099999999998E-2</c:v>
                </c:pt>
                <c:pt idx="3">
                  <c:v>1.1380299999999999E-2</c:v>
                </c:pt>
                <c:pt idx="4">
                  <c:v>3.5499599999999999E-2</c:v>
                </c:pt>
                <c:pt idx="5">
                  <c:v>3.5174700000000003E-2</c:v>
                </c:pt>
                <c:pt idx="6">
                  <c:v>2.62627E-2</c:v>
                </c:pt>
                <c:pt idx="7" formatCode="General">
                  <c:v>1.8923800000000001E-2</c:v>
                </c:pt>
                <c:pt idx="8" formatCode="General">
                  <c:v>1.1524700000000001E-2</c:v>
                </c:pt>
                <c:pt idx="9">
                  <c:v>2.2409999999999999E-2</c:v>
                </c:pt>
              </c:numCache>
            </c:numRef>
          </c:val>
          <c:extLst>
            <c:ext xmlns:c16="http://schemas.microsoft.com/office/drawing/2014/chart" uri="{C3380CC4-5D6E-409C-BE32-E72D297353CC}">
              <c16:uniqueId val="{00000000-CE17-4BBB-8C2F-0F5B913F2707}"/>
            </c:ext>
          </c:extLst>
        </c:ser>
        <c:dLbls>
          <c:showLegendKey val="0"/>
          <c:showVal val="0"/>
          <c:showCatName val="0"/>
          <c:showSerName val="0"/>
          <c:showPercent val="0"/>
          <c:showBubbleSize val="0"/>
        </c:dLbls>
        <c:gapWidth val="219"/>
        <c:overlap val="-27"/>
        <c:axId val="468801240"/>
        <c:axId val="468803208"/>
      </c:barChart>
      <c:catAx>
        <c:axId val="468801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3208"/>
        <c:crosses val="autoZero"/>
        <c:auto val="1"/>
        <c:lblAlgn val="ctr"/>
        <c:lblOffset val="100"/>
        <c:noMultiLvlLbl val="0"/>
      </c:catAx>
      <c:valAx>
        <c:axId val="468803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1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strRef>
              <c:f>Sheet1!$A$2:$A$11</c:f>
              <c:strCache>
                <c:ptCount val="10"/>
                <c:pt idx="0">
                  <c:v>MergeSort</c:v>
                </c:pt>
                <c:pt idx="1">
                  <c:v>QuicksSort cu pivot mediana din 3</c:v>
                </c:pt>
                <c:pt idx="2">
                  <c:v>QuickSort cu pivot random</c:v>
                </c:pt>
                <c:pt idx="3">
                  <c:v>STL Sort</c:v>
                </c:pt>
                <c:pt idx="4">
                  <c:v>RadixSort in baza 10</c:v>
                </c:pt>
                <c:pt idx="5">
                  <c:v>RadixSort in baza 2^8</c:v>
                </c:pt>
                <c:pt idx="6">
                  <c:v>RadixSort in baza 2^8 cu operatii pe biti</c:v>
                </c:pt>
                <c:pt idx="7">
                  <c:v>RadixSort in baza 2^16</c:v>
                </c:pt>
                <c:pt idx="8">
                  <c:v>RadixSort in baza 2^16 cu operatii pe biti</c:v>
                </c:pt>
                <c:pt idx="9">
                  <c:v>ShellSort</c:v>
                </c:pt>
              </c:strCache>
            </c:strRef>
          </c:cat>
          <c:val>
            <c:numRef>
              <c:f>Sheet1!$B$2:$B$11</c:f>
              <c:numCache>
                <c:formatCode>0.00E+00</c:formatCode>
                <c:ptCount val="10"/>
                <c:pt idx="0" formatCode="General">
                  <c:v>0.55624499999999999</c:v>
                </c:pt>
                <c:pt idx="1">
                  <c:v>6.0916900000000003E-2</c:v>
                </c:pt>
                <c:pt idx="2">
                  <c:v>6.1261999999999997E-2</c:v>
                </c:pt>
                <c:pt idx="3">
                  <c:v>4.9817699999999999E-2</c:v>
                </c:pt>
                <c:pt idx="4">
                  <c:v>6.4739000000000005E-2</c:v>
                </c:pt>
                <c:pt idx="5">
                  <c:v>3.4962100000000003E-2</c:v>
                </c:pt>
                <c:pt idx="6">
                  <c:v>2.4256699999999999E-2</c:v>
                </c:pt>
                <c:pt idx="7" formatCode="General">
                  <c:v>2.0209700000000001E-2</c:v>
                </c:pt>
                <c:pt idx="8" formatCode="General">
                  <c:v>1.6020300000000001E-2</c:v>
                </c:pt>
                <c:pt idx="9">
                  <c:v>9.9446499999999993E-2</c:v>
                </c:pt>
              </c:numCache>
            </c:numRef>
          </c:val>
          <c:extLst>
            <c:ext xmlns:c16="http://schemas.microsoft.com/office/drawing/2014/chart" uri="{C3380CC4-5D6E-409C-BE32-E72D297353CC}">
              <c16:uniqueId val="{00000000-CE17-4BBB-8C2F-0F5B913F2707}"/>
            </c:ext>
          </c:extLst>
        </c:ser>
        <c:dLbls>
          <c:showLegendKey val="0"/>
          <c:showVal val="0"/>
          <c:showCatName val="0"/>
          <c:showSerName val="0"/>
          <c:showPercent val="0"/>
          <c:showBubbleSize val="0"/>
        </c:dLbls>
        <c:gapWidth val="219"/>
        <c:overlap val="-27"/>
        <c:axId val="468801240"/>
        <c:axId val="468803208"/>
      </c:barChart>
      <c:catAx>
        <c:axId val="468801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3208"/>
        <c:crosses val="autoZero"/>
        <c:auto val="1"/>
        <c:lblAlgn val="ctr"/>
        <c:lblOffset val="100"/>
        <c:noMultiLvlLbl val="0"/>
      </c:catAx>
      <c:valAx>
        <c:axId val="468803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1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strRef>
              <c:f>Sheet1!$A$2:$A$12</c:f>
              <c:strCache>
                <c:ptCount val="11"/>
                <c:pt idx="0">
                  <c:v>MergeSort</c:v>
                </c:pt>
                <c:pt idx="1">
                  <c:v>QuicksSort cu pivot mediana din 3</c:v>
                </c:pt>
                <c:pt idx="2">
                  <c:v>QuickSort cu pivot random</c:v>
                </c:pt>
                <c:pt idx="3">
                  <c:v>STL Sort</c:v>
                </c:pt>
                <c:pt idx="4">
                  <c:v>RadixSort in baza 10</c:v>
                </c:pt>
                <c:pt idx="5">
                  <c:v>RadixSort in baza 2^8</c:v>
                </c:pt>
                <c:pt idx="6">
                  <c:v>RadixSort in baza 2^8 cu operatii pe biti</c:v>
                </c:pt>
                <c:pt idx="7">
                  <c:v>RadixSort in baza 2^16</c:v>
                </c:pt>
                <c:pt idx="8">
                  <c:v>RadixSort in baza 2^16 cu operatii pe biti</c:v>
                </c:pt>
                <c:pt idx="9">
                  <c:v>ShellSort</c:v>
                </c:pt>
                <c:pt idx="10">
                  <c:v>BubbleSort</c:v>
                </c:pt>
              </c:strCache>
            </c:strRef>
          </c:cat>
          <c:val>
            <c:numRef>
              <c:f>Sheet1!$B$2:$B$12</c:f>
              <c:numCache>
                <c:formatCode>0.00E+00</c:formatCode>
                <c:ptCount val="11"/>
                <c:pt idx="0" formatCode="General">
                  <c:v>0.50626099999999996</c:v>
                </c:pt>
                <c:pt idx="1">
                  <c:v>3.2818300000000002E-2</c:v>
                </c:pt>
                <c:pt idx="2">
                  <c:v>3.5186700000000001E-2</c:v>
                </c:pt>
                <c:pt idx="3">
                  <c:v>1.09967E-2</c:v>
                </c:pt>
                <c:pt idx="4">
                  <c:v>6.3268699999999997E-2</c:v>
                </c:pt>
                <c:pt idx="5">
                  <c:v>3.4862600000000001E-2</c:v>
                </c:pt>
                <c:pt idx="6">
                  <c:v>2.70753E-2</c:v>
                </c:pt>
                <c:pt idx="7" formatCode="General">
                  <c:v>1.9716000000000001E-2</c:v>
                </c:pt>
                <c:pt idx="8" formatCode="General">
                  <c:v>1.20775E-2</c:v>
                </c:pt>
                <c:pt idx="9">
                  <c:v>2.0695600000000001E-2</c:v>
                </c:pt>
                <c:pt idx="10" formatCode="General">
                  <c:v>7.0790000000000002E-4</c:v>
                </c:pt>
              </c:numCache>
            </c:numRef>
          </c:val>
          <c:extLst>
            <c:ext xmlns:c16="http://schemas.microsoft.com/office/drawing/2014/chart" uri="{C3380CC4-5D6E-409C-BE32-E72D297353CC}">
              <c16:uniqueId val="{00000000-CE17-4BBB-8C2F-0F5B913F2707}"/>
            </c:ext>
          </c:extLst>
        </c:ser>
        <c:dLbls>
          <c:showLegendKey val="0"/>
          <c:showVal val="0"/>
          <c:showCatName val="0"/>
          <c:showSerName val="0"/>
          <c:showPercent val="0"/>
          <c:showBubbleSize val="0"/>
        </c:dLbls>
        <c:gapWidth val="219"/>
        <c:overlap val="-27"/>
        <c:axId val="468801240"/>
        <c:axId val="468803208"/>
      </c:barChart>
      <c:catAx>
        <c:axId val="468801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3208"/>
        <c:crosses val="autoZero"/>
        <c:auto val="1"/>
        <c:lblAlgn val="ctr"/>
        <c:lblOffset val="100"/>
        <c:noMultiLvlLbl val="0"/>
      </c:catAx>
      <c:valAx>
        <c:axId val="468803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1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strRef>
              <c:f>Sheet1!$A$2:$A$11</c:f>
              <c:strCache>
                <c:ptCount val="10"/>
                <c:pt idx="0">
                  <c:v>MergeSort</c:v>
                </c:pt>
                <c:pt idx="1">
                  <c:v>QuicksSort cu pivot mediana din 3</c:v>
                </c:pt>
                <c:pt idx="2">
                  <c:v>QuickSort cu pivot random</c:v>
                </c:pt>
                <c:pt idx="3">
                  <c:v>STL Sort</c:v>
                </c:pt>
                <c:pt idx="4">
                  <c:v>RadixSort in baza 10</c:v>
                </c:pt>
                <c:pt idx="5">
                  <c:v>RadixSort in baza 2^8</c:v>
                </c:pt>
                <c:pt idx="6">
                  <c:v>RadixSort in baza 2^8 cu operatii pe biti</c:v>
                </c:pt>
                <c:pt idx="7">
                  <c:v>RadixSort in baza 2^16</c:v>
                </c:pt>
                <c:pt idx="8">
                  <c:v>RadixSort in baza 2^16 cu operatii pe biti</c:v>
                </c:pt>
                <c:pt idx="9">
                  <c:v>ShellSort</c:v>
                </c:pt>
              </c:strCache>
            </c:strRef>
          </c:cat>
          <c:val>
            <c:numRef>
              <c:f>Sheet1!$B$2:$B$11</c:f>
              <c:numCache>
                <c:formatCode>0.00E+00</c:formatCode>
                <c:ptCount val="10"/>
                <c:pt idx="0" formatCode="General">
                  <c:v>0.50055899999999998</c:v>
                </c:pt>
                <c:pt idx="1">
                  <c:v>3.3844600000000002E-2</c:v>
                </c:pt>
                <c:pt idx="2">
                  <c:v>3.51688E-2</c:v>
                </c:pt>
                <c:pt idx="3">
                  <c:v>1.1755399999999999E-2</c:v>
                </c:pt>
                <c:pt idx="4">
                  <c:v>7.4166599999999999E-2</c:v>
                </c:pt>
                <c:pt idx="5">
                  <c:v>3.4719800000000002E-2</c:v>
                </c:pt>
                <c:pt idx="6">
                  <c:v>2.4734300000000001E-2</c:v>
                </c:pt>
                <c:pt idx="7" formatCode="General">
                  <c:v>1.89789E-2</c:v>
                </c:pt>
                <c:pt idx="8" formatCode="General">
                  <c:v>1.18897E-2</c:v>
                </c:pt>
                <c:pt idx="9">
                  <c:v>2.3744000000000001E-2</c:v>
                </c:pt>
              </c:numCache>
            </c:numRef>
          </c:val>
          <c:extLst>
            <c:ext xmlns:c16="http://schemas.microsoft.com/office/drawing/2014/chart" uri="{C3380CC4-5D6E-409C-BE32-E72D297353CC}">
              <c16:uniqueId val="{00000000-CE17-4BBB-8C2F-0F5B913F2707}"/>
            </c:ext>
          </c:extLst>
        </c:ser>
        <c:dLbls>
          <c:showLegendKey val="0"/>
          <c:showVal val="0"/>
          <c:showCatName val="0"/>
          <c:showSerName val="0"/>
          <c:showPercent val="0"/>
          <c:showBubbleSize val="0"/>
        </c:dLbls>
        <c:gapWidth val="219"/>
        <c:overlap val="-27"/>
        <c:axId val="468801240"/>
        <c:axId val="468803208"/>
      </c:barChart>
      <c:catAx>
        <c:axId val="468801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3208"/>
        <c:crosses val="autoZero"/>
        <c:auto val="1"/>
        <c:lblAlgn val="ctr"/>
        <c:lblOffset val="100"/>
        <c:noMultiLvlLbl val="0"/>
      </c:catAx>
      <c:valAx>
        <c:axId val="468803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1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strRef>
              <c:f>Sheet1!$A$2:$A$9</c:f>
              <c:strCache>
                <c:ptCount val="8"/>
                <c:pt idx="0">
                  <c:v>MergeSort</c:v>
                </c:pt>
                <c:pt idx="1">
                  <c:v>STL Sort</c:v>
                </c:pt>
                <c:pt idx="2">
                  <c:v>RadixSort in baza 10</c:v>
                </c:pt>
                <c:pt idx="3">
                  <c:v>RadixSort in baza 2^8</c:v>
                </c:pt>
                <c:pt idx="4">
                  <c:v>RadixSort in baza 2^8 cu operatii pe biti</c:v>
                </c:pt>
                <c:pt idx="5">
                  <c:v>RadixSort in baza 2^16</c:v>
                </c:pt>
                <c:pt idx="6">
                  <c:v>RadixSort in baza 2^16 cu operatii pe biti</c:v>
                </c:pt>
                <c:pt idx="7">
                  <c:v>ShellSort</c:v>
                </c:pt>
              </c:strCache>
            </c:strRef>
          </c:cat>
          <c:val>
            <c:numRef>
              <c:f>Sheet1!$B$2:$B$9</c:f>
              <c:numCache>
                <c:formatCode>0.00E+00</c:formatCode>
                <c:ptCount val="8"/>
                <c:pt idx="0" formatCode="General">
                  <c:v>5.5624900000000004</c:v>
                </c:pt>
                <c:pt idx="1">
                  <c:v>0.27460800000000002</c:v>
                </c:pt>
                <c:pt idx="2">
                  <c:v>0.26309100000000002</c:v>
                </c:pt>
                <c:pt idx="3">
                  <c:v>0.17208200000000001</c:v>
                </c:pt>
                <c:pt idx="4">
                  <c:v>0.13490199999999999</c:v>
                </c:pt>
                <c:pt idx="5" formatCode="General">
                  <c:v>0.17100199999999999</c:v>
                </c:pt>
                <c:pt idx="6" formatCode="General">
                  <c:v>0.136266</c:v>
                </c:pt>
                <c:pt idx="7">
                  <c:v>0.99872399999999995</c:v>
                </c:pt>
              </c:numCache>
            </c:numRef>
          </c:val>
          <c:extLst>
            <c:ext xmlns:c16="http://schemas.microsoft.com/office/drawing/2014/chart" uri="{C3380CC4-5D6E-409C-BE32-E72D297353CC}">
              <c16:uniqueId val="{00000000-CE17-4BBB-8C2F-0F5B913F2707}"/>
            </c:ext>
          </c:extLst>
        </c:ser>
        <c:dLbls>
          <c:showLegendKey val="0"/>
          <c:showVal val="0"/>
          <c:showCatName val="0"/>
          <c:showSerName val="0"/>
          <c:showPercent val="0"/>
          <c:showBubbleSize val="0"/>
        </c:dLbls>
        <c:gapWidth val="219"/>
        <c:overlap val="-27"/>
        <c:axId val="468801240"/>
        <c:axId val="468803208"/>
      </c:barChart>
      <c:catAx>
        <c:axId val="468801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3208"/>
        <c:crosses val="autoZero"/>
        <c:auto val="1"/>
        <c:lblAlgn val="ctr"/>
        <c:lblOffset val="100"/>
        <c:noMultiLvlLbl val="0"/>
      </c:catAx>
      <c:valAx>
        <c:axId val="468803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1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strRef>
              <c:f>Sheet1!$A$2:$A$10</c:f>
              <c:strCache>
                <c:ptCount val="9"/>
                <c:pt idx="0">
                  <c:v>MergeSort</c:v>
                </c:pt>
                <c:pt idx="1">
                  <c:v>STL Sort</c:v>
                </c:pt>
                <c:pt idx="2">
                  <c:v>RadixSort in baza 10</c:v>
                </c:pt>
                <c:pt idx="3">
                  <c:v>RadixSort in baza 2^8</c:v>
                </c:pt>
                <c:pt idx="4">
                  <c:v>RadixSort in baza 2^8 cu operatii pe biti</c:v>
                </c:pt>
                <c:pt idx="5">
                  <c:v>RadixSort in baza 2^16</c:v>
                </c:pt>
                <c:pt idx="6">
                  <c:v>RadixSort in baza 2^16 cu operatii pe biti</c:v>
                </c:pt>
                <c:pt idx="7">
                  <c:v>ShellSort</c:v>
                </c:pt>
                <c:pt idx="8">
                  <c:v>BubbleSort</c:v>
                </c:pt>
              </c:strCache>
            </c:strRef>
          </c:cat>
          <c:val>
            <c:numRef>
              <c:f>Sheet1!$B$2:$B$10</c:f>
              <c:numCache>
                <c:formatCode>0.00E+00</c:formatCode>
                <c:ptCount val="9"/>
                <c:pt idx="0" formatCode="General">
                  <c:v>5.2558199999999999</c:v>
                </c:pt>
                <c:pt idx="1">
                  <c:v>0.111327</c:v>
                </c:pt>
                <c:pt idx="2">
                  <c:v>0.25948300000000002</c:v>
                </c:pt>
                <c:pt idx="3">
                  <c:v>0.175209</c:v>
                </c:pt>
                <c:pt idx="4">
                  <c:v>0.12759200000000001</c:v>
                </c:pt>
                <c:pt idx="5" formatCode="General">
                  <c:v>0.17324700000000001</c:v>
                </c:pt>
                <c:pt idx="6" formatCode="General">
                  <c:v>0.127994</c:v>
                </c:pt>
                <c:pt idx="7">
                  <c:v>0.29040199999999999</c:v>
                </c:pt>
                <c:pt idx="8" formatCode="General">
                  <c:v>7.0070999999999996E-3</c:v>
                </c:pt>
              </c:numCache>
            </c:numRef>
          </c:val>
          <c:extLst>
            <c:ext xmlns:c16="http://schemas.microsoft.com/office/drawing/2014/chart" uri="{C3380CC4-5D6E-409C-BE32-E72D297353CC}">
              <c16:uniqueId val="{00000000-CE17-4BBB-8C2F-0F5B913F2707}"/>
            </c:ext>
          </c:extLst>
        </c:ser>
        <c:dLbls>
          <c:showLegendKey val="0"/>
          <c:showVal val="0"/>
          <c:showCatName val="0"/>
          <c:showSerName val="0"/>
          <c:showPercent val="0"/>
          <c:showBubbleSize val="0"/>
        </c:dLbls>
        <c:gapWidth val="219"/>
        <c:overlap val="-27"/>
        <c:axId val="468801240"/>
        <c:axId val="468803208"/>
      </c:barChart>
      <c:catAx>
        <c:axId val="468801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3208"/>
        <c:crosses val="autoZero"/>
        <c:auto val="1"/>
        <c:lblAlgn val="ctr"/>
        <c:lblOffset val="100"/>
        <c:noMultiLvlLbl val="0"/>
      </c:catAx>
      <c:valAx>
        <c:axId val="468803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1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strRef>
              <c:f>Sheet1!$A$2:$A$9</c:f>
              <c:strCache>
                <c:ptCount val="8"/>
                <c:pt idx="0">
                  <c:v>MergeSort</c:v>
                </c:pt>
                <c:pt idx="1">
                  <c:v>STL Sort</c:v>
                </c:pt>
                <c:pt idx="2">
                  <c:v>RadixSort in baza 10</c:v>
                </c:pt>
                <c:pt idx="3">
                  <c:v>RadixSort in baza 2^8</c:v>
                </c:pt>
                <c:pt idx="4">
                  <c:v>RadixSort in baza 2^8 cu operatii pe biti</c:v>
                </c:pt>
                <c:pt idx="5">
                  <c:v>RadixSort in baza 2^16</c:v>
                </c:pt>
                <c:pt idx="6">
                  <c:v>RadixSort in baza 2^16 cu operatii pe biti</c:v>
                </c:pt>
                <c:pt idx="7">
                  <c:v>ShellSort</c:v>
                </c:pt>
              </c:strCache>
            </c:strRef>
          </c:cat>
          <c:val>
            <c:numRef>
              <c:f>Sheet1!$B$2:$B$9</c:f>
              <c:numCache>
                <c:formatCode>0.00E+00</c:formatCode>
                <c:ptCount val="8"/>
                <c:pt idx="0" formatCode="General">
                  <c:v>5.3012300000000003</c:v>
                </c:pt>
                <c:pt idx="1">
                  <c:v>0.135521</c:v>
                </c:pt>
                <c:pt idx="2">
                  <c:v>0.28556399999999998</c:v>
                </c:pt>
                <c:pt idx="3">
                  <c:v>0.16853199999999999</c:v>
                </c:pt>
                <c:pt idx="4">
                  <c:v>0.12565799999999999</c:v>
                </c:pt>
                <c:pt idx="5" formatCode="General">
                  <c:v>0.17446400000000001</c:v>
                </c:pt>
                <c:pt idx="6" formatCode="General">
                  <c:v>0.12475</c:v>
                </c:pt>
                <c:pt idx="7">
                  <c:v>0.33655099999999999</c:v>
                </c:pt>
              </c:numCache>
            </c:numRef>
          </c:val>
          <c:extLst>
            <c:ext xmlns:c16="http://schemas.microsoft.com/office/drawing/2014/chart" uri="{C3380CC4-5D6E-409C-BE32-E72D297353CC}">
              <c16:uniqueId val="{00000000-CE17-4BBB-8C2F-0F5B913F2707}"/>
            </c:ext>
          </c:extLst>
        </c:ser>
        <c:dLbls>
          <c:showLegendKey val="0"/>
          <c:showVal val="0"/>
          <c:showCatName val="0"/>
          <c:showSerName val="0"/>
          <c:showPercent val="0"/>
          <c:showBubbleSize val="0"/>
        </c:dLbls>
        <c:gapWidth val="219"/>
        <c:overlap val="-27"/>
        <c:axId val="468801240"/>
        <c:axId val="468803208"/>
      </c:barChart>
      <c:catAx>
        <c:axId val="468801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3208"/>
        <c:crosses val="autoZero"/>
        <c:auto val="1"/>
        <c:lblAlgn val="ctr"/>
        <c:lblOffset val="100"/>
        <c:noMultiLvlLbl val="0"/>
      </c:catAx>
      <c:valAx>
        <c:axId val="468803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1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strRef>
              <c:f>Sheet1!$A$2:$A$11</c:f>
              <c:strCache>
                <c:ptCount val="10"/>
                <c:pt idx="0">
                  <c:v>MergeSort</c:v>
                </c:pt>
                <c:pt idx="1">
                  <c:v>QuicksSort cu pivot mediana din 3</c:v>
                </c:pt>
                <c:pt idx="2">
                  <c:v>QuickSort cu pivot random</c:v>
                </c:pt>
                <c:pt idx="3">
                  <c:v>STL Sort</c:v>
                </c:pt>
                <c:pt idx="4">
                  <c:v>RadixSort in baza 10</c:v>
                </c:pt>
                <c:pt idx="5">
                  <c:v>RadixSort in baza 2^8</c:v>
                </c:pt>
                <c:pt idx="6">
                  <c:v>RadixSort in baza 2^8 cu operatii pe biti</c:v>
                </c:pt>
                <c:pt idx="7">
                  <c:v>RadixSort in baza 2^16</c:v>
                </c:pt>
                <c:pt idx="8">
                  <c:v>RadixSort in baza 2^16 cu operatii pe biti</c:v>
                </c:pt>
                <c:pt idx="9">
                  <c:v>ShellSort</c:v>
                </c:pt>
              </c:strCache>
            </c:strRef>
          </c:cat>
          <c:val>
            <c:numRef>
              <c:f>Sheet1!$B$2:$B$11</c:f>
              <c:numCache>
                <c:formatCode>0.00E+00</c:formatCode>
                <c:ptCount val="10"/>
                <c:pt idx="0" formatCode="General">
                  <c:v>5.8202999999999996</c:v>
                </c:pt>
                <c:pt idx="1">
                  <c:v>1.36555</c:v>
                </c:pt>
                <c:pt idx="2">
                  <c:v>1.36717</c:v>
                </c:pt>
                <c:pt idx="3">
                  <c:v>0.49128300000000003</c:v>
                </c:pt>
                <c:pt idx="4">
                  <c:v>0.65359999999999996</c:v>
                </c:pt>
                <c:pt idx="5">
                  <c:v>0.34589999999999999</c:v>
                </c:pt>
                <c:pt idx="6">
                  <c:v>0.24667700000000001</c:v>
                </c:pt>
                <c:pt idx="7" formatCode="General">
                  <c:v>0.215756</c:v>
                </c:pt>
                <c:pt idx="8" formatCode="General">
                  <c:v>0.155948</c:v>
                </c:pt>
                <c:pt idx="9">
                  <c:v>1.60415</c:v>
                </c:pt>
              </c:numCache>
            </c:numRef>
          </c:val>
          <c:extLst>
            <c:ext xmlns:c16="http://schemas.microsoft.com/office/drawing/2014/chart" uri="{C3380CC4-5D6E-409C-BE32-E72D297353CC}">
              <c16:uniqueId val="{00000000-CE17-4BBB-8C2F-0F5B913F2707}"/>
            </c:ext>
          </c:extLst>
        </c:ser>
        <c:dLbls>
          <c:showLegendKey val="0"/>
          <c:showVal val="0"/>
          <c:showCatName val="0"/>
          <c:showSerName val="0"/>
          <c:showPercent val="0"/>
          <c:showBubbleSize val="0"/>
        </c:dLbls>
        <c:gapWidth val="219"/>
        <c:overlap val="-27"/>
        <c:axId val="468801240"/>
        <c:axId val="468803208"/>
      </c:barChart>
      <c:catAx>
        <c:axId val="468801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3208"/>
        <c:crosses val="autoZero"/>
        <c:auto val="1"/>
        <c:lblAlgn val="ctr"/>
        <c:lblOffset val="100"/>
        <c:noMultiLvlLbl val="0"/>
      </c:catAx>
      <c:valAx>
        <c:axId val="468803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1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strRef>
              <c:f>Sheet1!$A$2:$A$12</c:f>
              <c:strCache>
                <c:ptCount val="10"/>
                <c:pt idx="0">
                  <c:v>MergeSort</c:v>
                </c:pt>
                <c:pt idx="1">
                  <c:v>QuicksSort cu pivot mediana din 3</c:v>
                </c:pt>
                <c:pt idx="2">
                  <c:v>QuickSort cu pivot random</c:v>
                </c:pt>
                <c:pt idx="3">
                  <c:v>STL Sort</c:v>
                </c:pt>
                <c:pt idx="4">
                  <c:v>RadixSort in baza 10</c:v>
                </c:pt>
                <c:pt idx="5">
                  <c:v>RadixSort in baza 2^8</c:v>
                </c:pt>
                <c:pt idx="6">
                  <c:v>RadixSort in baza 2^8 cu operatii pe biti</c:v>
                </c:pt>
                <c:pt idx="7">
                  <c:v>RadixSort in baza 2^16</c:v>
                </c:pt>
                <c:pt idx="8">
                  <c:v>RadixSort in baza 2^16 cu operatii pe biti</c:v>
                </c:pt>
                <c:pt idx="9">
                  <c:v>ShellSort</c:v>
                </c:pt>
              </c:strCache>
            </c:strRef>
          </c:cat>
          <c:val>
            <c:numRef>
              <c:f>Sheet1!$B$2:$B$12</c:f>
              <c:numCache>
                <c:formatCode>0.00E+00</c:formatCode>
                <c:ptCount val="11"/>
                <c:pt idx="0" formatCode="General">
                  <c:v>5.3062899999999997</c:v>
                </c:pt>
                <c:pt idx="1">
                  <c:v>1.1103499999999999</c:v>
                </c:pt>
                <c:pt idx="2">
                  <c:v>1.1388400000000001</c:v>
                </c:pt>
                <c:pt idx="3">
                  <c:v>0.116713</c:v>
                </c:pt>
                <c:pt idx="4">
                  <c:v>0.63757900000000001</c:v>
                </c:pt>
                <c:pt idx="5">
                  <c:v>0.355798</c:v>
                </c:pt>
                <c:pt idx="6">
                  <c:v>0.25137999999999999</c:v>
                </c:pt>
                <c:pt idx="7" formatCode="General">
                  <c:v>0.19369800000000001</c:v>
                </c:pt>
                <c:pt idx="8" formatCode="General">
                  <c:v>0.11788700000000001</c:v>
                </c:pt>
                <c:pt idx="9">
                  <c:v>0.27646700000000002</c:v>
                </c:pt>
                <c:pt idx="10" formatCode="General">
                  <c:v>1.23645E-2</c:v>
                </c:pt>
              </c:numCache>
            </c:numRef>
          </c:val>
          <c:extLst>
            <c:ext xmlns:c16="http://schemas.microsoft.com/office/drawing/2014/chart" uri="{C3380CC4-5D6E-409C-BE32-E72D297353CC}">
              <c16:uniqueId val="{00000000-CE17-4BBB-8C2F-0F5B913F2707}"/>
            </c:ext>
          </c:extLst>
        </c:ser>
        <c:dLbls>
          <c:showLegendKey val="0"/>
          <c:showVal val="0"/>
          <c:showCatName val="0"/>
          <c:showSerName val="0"/>
          <c:showPercent val="0"/>
          <c:showBubbleSize val="0"/>
        </c:dLbls>
        <c:gapWidth val="219"/>
        <c:overlap val="-27"/>
        <c:axId val="468801240"/>
        <c:axId val="468803208"/>
      </c:barChart>
      <c:catAx>
        <c:axId val="468801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3208"/>
        <c:crosses val="autoZero"/>
        <c:auto val="1"/>
        <c:lblAlgn val="ctr"/>
        <c:lblOffset val="100"/>
        <c:noMultiLvlLbl val="0"/>
      </c:catAx>
      <c:valAx>
        <c:axId val="468803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1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strRef>
              <c:f>Sheet1!$A$2:$A$12</c:f>
              <c:strCache>
                <c:ptCount val="11"/>
                <c:pt idx="0">
                  <c:v>MergeSort</c:v>
                </c:pt>
                <c:pt idx="1">
                  <c:v>QuicksSort cu pivot mediana din 3</c:v>
                </c:pt>
                <c:pt idx="2">
                  <c:v>QuickSort cu pivot random</c:v>
                </c:pt>
                <c:pt idx="3">
                  <c:v>STL Sort</c:v>
                </c:pt>
                <c:pt idx="4">
                  <c:v>RadixSort in baza 10</c:v>
                </c:pt>
                <c:pt idx="5">
                  <c:v>RadixSort in baza 2^8</c:v>
                </c:pt>
                <c:pt idx="6">
                  <c:v>RadixSort in baza 2^8 cu operatii pe biti</c:v>
                </c:pt>
                <c:pt idx="7">
                  <c:v>RadixSort in baza 2^16</c:v>
                </c:pt>
                <c:pt idx="8">
                  <c:v>RadixSort in baza 2^16 cu operatii pe biti</c:v>
                </c:pt>
                <c:pt idx="9">
                  <c:v>ShellSort</c:v>
                </c:pt>
                <c:pt idx="10">
                  <c:v>BubbleSort</c:v>
                </c:pt>
              </c:strCache>
            </c:strRef>
          </c:cat>
          <c:val>
            <c:numRef>
              <c:f>Sheet1!$B$2:$B$12</c:f>
              <c:numCache>
                <c:formatCode>0.00E+00</c:formatCode>
                <c:ptCount val="11"/>
                <c:pt idx="0" formatCode="General">
                  <c:v>5.6590000000000004E-4</c:v>
                </c:pt>
                <c:pt idx="1">
                  <c:v>4.0899999999999998E-5</c:v>
                </c:pt>
                <c:pt idx="2">
                  <c:v>3.9400000000000002E-5</c:v>
                </c:pt>
                <c:pt idx="3">
                  <c:v>5.8000000000000004E-6</c:v>
                </c:pt>
                <c:pt idx="4">
                  <c:v>8.6999999999999997E-6</c:v>
                </c:pt>
                <c:pt idx="5">
                  <c:v>1.27E-5</c:v>
                </c:pt>
                <c:pt idx="6">
                  <c:v>8.6999999999999997E-6</c:v>
                </c:pt>
                <c:pt idx="7" formatCode="General">
                  <c:v>1.741E-4</c:v>
                </c:pt>
                <c:pt idx="8" formatCode="General">
                  <c:v>1.629E-4</c:v>
                </c:pt>
                <c:pt idx="9">
                  <c:v>6.3999999999999997E-6</c:v>
                </c:pt>
                <c:pt idx="10">
                  <c:v>2.6190000000000002E-4</c:v>
                </c:pt>
              </c:numCache>
            </c:numRef>
          </c:val>
          <c:extLst>
            <c:ext xmlns:c16="http://schemas.microsoft.com/office/drawing/2014/chart" uri="{C3380CC4-5D6E-409C-BE32-E72D297353CC}">
              <c16:uniqueId val="{00000000-CE17-4BBB-8C2F-0F5B913F2707}"/>
            </c:ext>
          </c:extLst>
        </c:ser>
        <c:dLbls>
          <c:showLegendKey val="0"/>
          <c:showVal val="0"/>
          <c:showCatName val="0"/>
          <c:showSerName val="0"/>
          <c:showPercent val="0"/>
          <c:showBubbleSize val="0"/>
        </c:dLbls>
        <c:gapWidth val="219"/>
        <c:overlap val="-27"/>
        <c:axId val="468801240"/>
        <c:axId val="468803208"/>
      </c:barChart>
      <c:catAx>
        <c:axId val="468801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3208"/>
        <c:crosses val="autoZero"/>
        <c:auto val="1"/>
        <c:lblAlgn val="ctr"/>
        <c:lblOffset val="100"/>
        <c:noMultiLvlLbl val="0"/>
      </c:catAx>
      <c:valAx>
        <c:axId val="468803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1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strRef>
              <c:f>Sheet1!$A$2:$A$11</c:f>
              <c:strCache>
                <c:ptCount val="10"/>
                <c:pt idx="0">
                  <c:v>MergeSort</c:v>
                </c:pt>
                <c:pt idx="1">
                  <c:v>QuicksSort cu pivot mediana din 3</c:v>
                </c:pt>
                <c:pt idx="2">
                  <c:v>QuickSort cu pivot random</c:v>
                </c:pt>
                <c:pt idx="3">
                  <c:v>STL Sort</c:v>
                </c:pt>
                <c:pt idx="4">
                  <c:v>RadixSort in baza 10</c:v>
                </c:pt>
                <c:pt idx="5">
                  <c:v>RadixSort in baza 2^8</c:v>
                </c:pt>
                <c:pt idx="6">
                  <c:v>RadixSort in baza 2^8 cu operatii pe biti</c:v>
                </c:pt>
                <c:pt idx="7">
                  <c:v>RadixSort in baza 2^16</c:v>
                </c:pt>
                <c:pt idx="8">
                  <c:v>RadixSort in baza 2^16 cu operatii pe biti</c:v>
                </c:pt>
                <c:pt idx="9">
                  <c:v>ShellSort</c:v>
                </c:pt>
              </c:strCache>
            </c:strRef>
          </c:cat>
          <c:val>
            <c:numRef>
              <c:f>Sheet1!$B$2:$B$11</c:f>
              <c:numCache>
                <c:formatCode>0.00E+00</c:formatCode>
                <c:ptCount val="10"/>
                <c:pt idx="0" formatCode="General">
                  <c:v>5.2984999999999998</c:v>
                </c:pt>
                <c:pt idx="1">
                  <c:v>1.1265799999999999</c:v>
                </c:pt>
                <c:pt idx="2">
                  <c:v>1.1503699999999999</c:v>
                </c:pt>
                <c:pt idx="3">
                  <c:v>0.122554</c:v>
                </c:pt>
                <c:pt idx="4">
                  <c:v>0.65074600000000005</c:v>
                </c:pt>
                <c:pt idx="5">
                  <c:v>0.34540300000000002</c:v>
                </c:pt>
                <c:pt idx="6">
                  <c:v>0.25426100000000001</c:v>
                </c:pt>
                <c:pt idx="7" formatCode="General">
                  <c:v>0.19137299999999999</c:v>
                </c:pt>
                <c:pt idx="8" formatCode="General">
                  <c:v>0.119313</c:v>
                </c:pt>
                <c:pt idx="9">
                  <c:v>0.329731</c:v>
                </c:pt>
              </c:numCache>
            </c:numRef>
          </c:val>
          <c:extLst>
            <c:ext xmlns:c16="http://schemas.microsoft.com/office/drawing/2014/chart" uri="{C3380CC4-5D6E-409C-BE32-E72D297353CC}">
              <c16:uniqueId val="{00000000-CE17-4BBB-8C2F-0F5B913F2707}"/>
            </c:ext>
          </c:extLst>
        </c:ser>
        <c:dLbls>
          <c:showLegendKey val="0"/>
          <c:showVal val="0"/>
          <c:showCatName val="0"/>
          <c:showSerName val="0"/>
          <c:showPercent val="0"/>
          <c:showBubbleSize val="0"/>
        </c:dLbls>
        <c:gapWidth val="219"/>
        <c:overlap val="-27"/>
        <c:axId val="468801240"/>
        <c:axId val="468803208"/>
      </c:barChart>
      <c:catAx>
        <c:axId val="468801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3208"/>
        <c:crosses val="autoZero"/>
        <c:auto val="1"/>
        <c:lblAlgn val="ctr"/>
        <c:lblOffset val="100"/>
        <c:noMultiLvlLbl val="0"/>
      </c:catAx>
      <c:valAx>
        <c:axId val="468803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1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strRef>
              <c:f>Sheet1!$A$2:$A$11</c:f>
              <c:strCache>
                <c:ptCount val="10"/>
                <c:pt idx="0">
                  <c:v>MergeSort</c:v>
                </c:pt>
                <c:pt idx="1">
                  <c:v>QuicksSort cu pivot mediana din 3</c:v>
                </c:pt>
                <c:pt idx="2">
                  <c:v>QuickSort cu pivot random</c:v>
                </c:pt>
                <c:pt idx="3">
                  <c:v>STL Sort</c:v>
                </c:pt>
                <c:pt idx="4">
                  <c:v>RadixSort in baza 10</c:v>
                </c:pt>
                <c:pt idx="5">
                  <c:v>RadixSort in baza 2^8</c:v>
                </c:pt>
                <c:pt idx="6">
                  <c:v>RadixSort in baza 2^8 cu operatii pe biti</c:v>
                </c:pt>
                <c:pt idx="7">
                  <c:v>RadixSort in baza 2^16</c:v>
                </c:pt>
                <c:pt idx="8">
                  <c:v>RadixSort in baza 2^16 cu operatii pe biti</c:v>
                </c:pt>
                <c:pt idx="9">
                  <c:v>ShellSort</c:v>
                </c:pt>
              </c:strCache>
            </c:strRef>
          </c:cat>
          <c:val>
            <c:numRef>
              <c:f>Sheet1!$B$2:$B$11</c:f>
              <c:numCache>
                <c:formatCode>0.00E+00</c:formatCode>
                <c:ptCount val="10"/>
                <c:pt idx="0" formatCode="General">
                  <c:v>60.18</c:v>
                </c:pt>
                <c:pt idx="1">
                  <c:v>85.182500000000005</c:v>
                </c:pt>
                <c:pt idx="2">
                  <c:v>84.567300000000003</c:v>
                </c:pt>
                <c:pt idx="3">
                  <c:v>4.9498199999999999</c:v>
                </c:pt>
                <c:pt idx="4">
                  <c:v>6.7174100000000001</c:v>
                </c:pt>
                <c:pt idx="5">
                  <c:v>3.5859100000000002</c:v>
                </c:pt>
                <c:pt idx="6">
                  <c:v>2.5743200000000002</c:v>
                </c:pt>
                <c:pt idx="7" formatCode="General">
                  <c:v>2.6254400000000002</c:v>
                </c:pt>
                <c:pt idx="8" formatCode="General">
                  <c:v>2.2707199999999998</c:v>
                </c:pt>
                <c:pt idx="9">
                  <c:v>21.6709</c:v>
                </c:pt>
              </c:numCache>
            </c:numRef>
          </c:val>
          <c:extLst>
            <c:ext xmlns:c16="http://schemas.microsoft.com/office/drawing/2014/chart" uri="{C3380CC4-5D6E-409C-BE32-E72D297353CC}">
              <c16:uniqueId val="{00000000-CE17-4BBB-8C2F-0F5B913F2707}"/>
            </c:ext>
          </c:extLst>
        </c:ser>
        <c:dLbls>
          <c:showLegendKey val="0"/>
          <c:showVal val="0"/>
          <c:showCatName val="0"/>
          <c:showSerName val="0"/>
          <c:showPercent val="0"/>
          <c:showBubbleSize val="0"/>
        </c:dLbls>
        <c:gapWidth val="219"/>
        <c:overlap val="-27"/>
        <c:axId val="468801240"/>
        <c:axId val="468803208"/>
      </c:barChart>
      <c:catAx>
        <c:axId val="468801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3208"/>
        <c:crosses val="autoZero"/>
        <c:auto val="1"/>
        <c:lblAlgn val="ctr"/>
        <c:lblOffset val="100"/>
        <c:noMultiLvlLbl val="0"/>
      </c:catAx>
      <c:valAx>
        <c:axId val="468803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1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strRef>
              <c:f>Sheet1!$A$2:$A$12</c:f>
              <c:strCache>
                <c:ptCount val="11"/>
                <c:pt idx="0">
                  <c:v>MergeSort</c:v>
                </c:pt>
                <c:pt idx="1">
                  <c:v>QuicksSort cu pivot mediana din 3</c:v>
                </c:pt>
                <c:pt idx="2">
                  <c:v>QuickSort cu pivot random</c:v>
                </c:pt>
                <c:pt idx="3">
                  <c:v>STL Sort</c:v>
                </c:pt>
                <c:pt idx="4">
                  <c:v>RadixSort in baza 10</c:v>
                </c:pt>
                <c:pt idx="5">
                  <c:v>RadixSort in baza 2^8</c:v>
                </c:pt>
                <c:pt idx="6">
                  <c:v>RadixSort in baza 2^8 cu operatii pe biti</c:v>
                </c:pt>
                <c:pt idx="7">
                  <c:v>RadixSort in baza 2^16</c:v>
                </c:pt>
                <c:pt idx="8">
                  <c:v>RadixSort in baza 2^16 cu operatii pe biti</c:v>
                </c:pt>
                <c:pt idx="9">
                  <c:v>ShellSort</c:v>
                </c:pt>
                <c:pt idx="10">
                  <c:v>BubbleSort</c:v>
                </c:pt>
              </c:strCache>
            </c:strRef>
          </c:cat>
          <c:val>
            <c:numRef>
              <c:f>Sheet1!$B$2:$B$12</c:f>
              <c:numCache>
                <c:formatCode>0.00E+00</c:formatCode>
                <c:ptCount val="11"/>
                <c:pt idx="0" formatCode="General">
                  <c:v>54.669800000000002</c:v>
                </c:pt>
                <c:pt idx="1">
                  <c:v>82.404899999999998</c:v>
                </c:pt>
                <c:pt idx="2">
                  <c:v>82.9482</c:v>
                </c:pt>
                <c:pt idx="3">
                  <c:v>1.3586499999999999</c:v>
                </c:pt>
                <c:pt idx="4">
                  <c:v>6.6793500000000003</c:v>
                </c:pt>
                <c:pt idx="5">
                  <c:v>3.58066</c:v>
                </c:pt>
                <c:pt idx="6">
                  <c:v>2.5305499999999999</c:v>
                </c:pt>
                <c:pt idx="7" formatCode="General">
                  <c:v>2.0031599999999998</c:v>
                </c:pt>
                <c:pt idx="8" formatCode="General">
                  <c:v>1.2441800000000001</c:v>
                </c:pt>
                <c:pt idx="9">
                  <c:v>3.2260200000000001</c:v>
                </c:pt>
                <c:pt idx="10" formatCode="General">
                  <c:v>0.10009700000000001</c:v>
                </c:pt>
              </c:numCache>
            </c:numRef>
          </c:val>
          <c:extLst>
            <c:ext xmlns:c16="http://schemas.microsoft.com/office/drawing/2014/chart" uri="{C3380CC4-5D6E-409C-BE32-E72D297353CC}">
              <c16:uniqueId val="{00000000-CE17-4BBB-8C2F-0F5B913F2707}"/>
            </c:ext>
          </c:extLst>
        </c:ser>
        <c:dLbls>
          <c:showLegendKey val="0"/>
          <c:showVal val="0"/>
          <c:showCatName val="0"/>
          <c:showSerName val="0"/>
          <c:showPercent val="0"/>
          <c:showBubbleSize val="0"/>
        </c:dLbls>
        <c:gapWidth val="219"/>
        <c:overlap val="-27"/>
        <c:axId val="468801240"/>
        <c:axId val="468803208"/>
      </c:barChart>
      <c:catAx>
        <c:axId val="468801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3208"/>
        <c:crosses val="autoZero"/>
        <c:auto val="1"/>
        <c:lblAlgn val="ctr"/>
        <c:lblOffset val="100"/>
        <c:noMultiLvlLbl val="0"/>
      </c:catAx>
      <c:valAx>
        <c:axId val="468803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1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7542253241072139E-2"/>
          <c:y val="3.2533668098117564E-2"/>
          <c:w val="0.94856885787003897"/>
          <c:h val="0.77827318546507651"/>
        </c:manualLayout>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strRef>
              <c:f>Sheet1!$A$2:$A$11</c:f>
              <c:strCache>
                <c:ptCount val="10"/>
                <c:pt idx="0">
                  <c:v>MergeSort</c:v>
                </c:pt>
                <c:pt idx="1">
                  <c:v>QuicksSort cu pivot mediana din 3</c:v>
                </c:pt>
                <c:pt idx="2">
                  <c:v>QuickSort cu pivot random</c:v>
                </c:pt>
                <c:pt idx="3">
                  <c:v>STL Sort</c:v>
                </c:pt>
                <c:pt idx="4">
                  <c:v>RadixSort in baza 10</c:v>
                </c:pt>
                <c:pt idx="5">
                  <c:v>RadixSort in baza 2^8</c:v>
                </c:pt>
                <c:pt idx="6">
                  <c:v>RadixSort in baza 2^8 cu operatii pe biti</c:v>
                </c:pt>
                <c:pt idx="7">
                  <c:v>RadixSort in baza 2^16</c:v>
                </c:pt>
                <c:pt idx="8">
                  <c:v>RadixSort in baza 2^16 cu operatii pe biti</c:v>
                </c:pt>
                <c:pt idx="9">
                  <c:v>ShellSort</c:v>
                </c:pt>
              </c:strCache>
            </c:strRef>
          </c:cat>
          <c:val>
            <c:numRef>
              <c:f>Sheet1!$B$2:$B$11</c:f>
              <c:numCache>
                <c:formatCode>0.00E+00</c:formatCode>
                <c:ptCount val="10"/>
                <c:pt idx="0" formatCode="General">
                  <c:v>54.7438</c:v>
                </c:pt>
                <c:pt idx="1">
                  <c:v>82.5364</c:v>
                </c:pt>
                <c:pt idx="2">
                  <c:v>82.568200000000004</c:v>
                </c:pt>
                <c:pt idx="3">
                  <c:v>1.3621700000000001</c:v>
                </c:pt>
                <c:pt idx="4">
                  <c:v>6.5837500000000002</c:v>
                </c:pt>
                <c:pt idx="5">
                  <c:v>3.5114999999999998</c:v>
                </c:pt>
                <c:pt idx="6">
                  <c:v>2.5743200000000002</c:v>
                </c:pt>
                <c:pt idx="7" formatCode="General">
                  <c:v>1.9136599999999999</c:v>
                </c:pt>
                <c:pt idx="8" formatCode="General">
                  <c:v>1.1891700000000001</c:v>
                </c:pt>
                <c:pt idx="9">
                  <c:v>3.6425000000000001</c:v>
                </c:pt>
              </c:numCache>
            </c:numRef>
          </c:val>
          <c:extLst>
            <c:ext xmlns:c16="http://schemas.microsoft.com/office/drawing/2014/chart" uri="{C3380CC4-5D6E-409C-BE32-E72D297353CC}">
              <c16:uniqueId val="{00000000-CE17-4BBB-8C2F-0F5B913F2707}"/>
            </c:ext>
          </c:extLst>
        </c:ser>
        <c:dLbls>
          <c:showLegendKey val="0"/>
          <c:showVal val="0"/>
          <c:showCatName val="0"/>
          <c:showSerName val="0"/>
          <c:showPercent val="0"/>
          <c:showBubbleSize val="0"/>
        </c:dLbls>
        <c:gapWidth val="219"/>
        <c:overlap val="-27"/>
        <c:axId val="468801240"/>
        <c:axId val="468803208"/>
      </c:barChart>
      <c:catAx>
        <c:axId val="468801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3208"/>
        <c:crosses val="autoZero"/>
        <c:auto val="1"/>
        <c:lblAlgn val="ctr"/>
        <c:lblOffset val="100"/>
        <c:noMultiLvlLbl val="0"/>
      </c:catAx>
      <c:valAx>
        <c:axId val="468803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1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strRef>
              <c:f>Sheet1!$A$2:$A$11</c:f>
              <c:strCache>
                <c:ptCount val="10"/>
                <c:pt idx="0">
                  <c:v>MergeSort</c:v>
                </c:pt>
                <c:pt idx="1">
                  <c:v>QuicksSort cu pivot mediana din 3</c:v>
                </c:pt>
                <c:pt idx="2">
                  <c:v>QuickSort cu pivot random</c:v>
                </c:pt>
                <c:pt idx="3">
                  <c:v>STL Sort</c:v>
                </c:pt>
                <c:pt idx="4">
                  <c:v>RadixSort in baza 10</c:v>
                </c:pt>
                <c:pt idx="5">
                  <c:v>RadixSort in baza 2^8</c:v>
                </c:pt>
                <c:pt idx="6">
                  <c:v>RadixSort in baza 2^8 cu operatii pe biti</c:v>
                </c:pt>
                <c:pt idx="7">
                  <c:v>RadixSort in baza 2^16</c:v>
                </c:pt>
                <c:pt idx="8">
                  <c:v>RadixSort in baza 2^16 cu operatii pe biti</c:v>
                </c:pt>
                <c:pt idx="9">
                  <c:v>ShellSort</c:v>
                </c:pt>
              </c:strCache>
            </c:strRef>
          </c:cat>
          <c:val>
            <c:numRef>
              <c:f>Sheet1!$B$2:$B$11</c:f>
              <c:numCache>
                <c:formatCode>0.00E+00</c:formatCode>
                <c:ptCount val="10"/>
                <c:pt idx="0" formatCode="General">
                  <c:v>59.470999999999997</c:v>
                </c:pt>
                <c:pt idx="1">
                  <c:v>84.450900000000004</c:v>
                </c:pt>
                <c:pt idx="2">
                  <c:v>84.807100000000005</c:v>
                </c:pt>
                <c:pt idx="3">
                  <c:v>4.9389399999999997</c:v>
                </c:pt>
                <c:pt idx="4">
                  <c:v>6.6247999999999996</c:v>
                </c:pt>
                <c:pt idx="5">
                  <c:v>3.5488599999999999</c:v>
                </c:pt>
                <c:pt idx="6">
                  <c:v>2.5585800000000001</c:v>
                </c:pt>
                <c:pt idx="7" formatCode="General">
                  <c:v>2.5922999999999998</c:v>
                </c:pt>
                <c:pt idx="8" formatCode="General">
                  <c:v>2.1990699999999999</c:v>
                </c:pt>
                <c:pt idx="9">
                  <c:v>21.546500000000002</c:v>
                </c:pt>
              </c:numCache>
            </c:numRef>
          </c:val>
          <c:extLst>
            <c:ext xmlns:c16="http://schemas.microsoft.com/office/drawing/2014/chart" uri="{C3380CC4-5D6E-409C-BE32-E72D297353CC}">
              <c16:uniqueId val="{00000000-CE17-4BBB-8C2F-0F5B913F2707}"/>
            </c:ext>
          </c:extLst>
        </c:ser>
        <c:dLbls>
          <c:showLegendKey val="0"/>
          <c:showVal val="0"/>
          <c:showCatName val="0"/>
          <c:showSerName val="0"/>
          <c:showPercent val="0"/>
          <c:showBubbleSize val="0"/>
        </c:dLbls>
        <c:gapWidth val="219"/>
        <c:overlap val="-27"/>
        <c:axId val="468801240"/>
        <c:axId val="468803208"/>
      </c:barChart>
      <c:catAx>
        <c:axId val="468801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3208"/>
        <c:crosses val="autoZero"/>
        <c:auto val="1"/>
        <c:lblAlgn val="ctr"/>
        <c:lblOffset val="100"/>
        <c:noMultiLvlLbl val="0"/>
      </c:catAx>
      <c:valAx>
        <c:axId val="468803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1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strRef>
              <c:f>Sheet1!$A$2:$A$12</c:f>
              <c:strCache>
                <c:ptCount val="11"/>
                <c:pt idx="0">
                  <c:v>MergeSort</c:v>
                </c:pt>
                <c:pt idx="1">
                  <c:v>QuicksSort cu pivot mediana din 3</c:v>
                </c:pt>
                <c:pt idx="2">
                  <c:v>QuickSort cu pivot random</c:v>
                </c:pt>
                <c:pt idx="3">
                  <c:v>STL Sort</c:v>
                </c:pt>
                <c:pt idx="4">
                  <c:v>RadixSort in baza 10</c:v>
                </c:pt>
                <c:pt idx="5">
                  <c:v>RadixSort in baza 2^8</c:v>
                </c:pt>
                <c:pt idx="6">
                  <c:v>RadixSort in baza 2^8 cu operatii pe biti</c:v>
                </c:pt>
                <c:pt idx="7">
                  <c:v>RadixSort in baza 2^16</c:v>
                </c:pt>
                <c:pt idx="8">
                  <c:v>RadixSort in baza 2^16 cu operatii pe biti</c:v>
                </c:pt>
                <c:pt idx="9">
                  <c:v>ShellSort</c:v>
                </c:pt>
                <c:pt idx="10">
                  <c:v>BubbleSort</c:v>
                </c:pt>
              </c:strCache>
            </c:strRef>
          </c:cat>
          <c:val>
            <c:numRef>
              <c:f>Sheet1!$B$2:$B$12</c:f>
              <c:numCache>
                <c:formatCode>0.00E+00</c:formatCode>
                <c:ptCount val="11"/>
                <c:pt idx="0" formatCode="General">
                  <c:v>54.476300000000002</c:v>
                </c:pt>
                <c:pt idx="1">
                  <c:v>82.862899999999996</c:v>
                </c:pt>
                <c:pt idx="2">
                  <c:v>83.013900000000007</c:v>
                </c:pt>
                <c:pt idx="3">
                  <c:v>1.3747799999999999</c:v>
                </c:pt>
                <c:pt idx="4">
                  <c:v>6.67021</c:v>
                </c:pt>
                <c:pt idx="5">
                  <c:v>3.5818599999999998</c:v>
                </c:pt>
                <c:pt idx="6">
                  <c:v>2.55884</c:v>
                </c:pt>
                <c:pt idx="7" formatCode="General">
                  <c:v>1.9955400000000001</c:v>
                </c:pt>
                <c:pt idx="8" formatCode="General">
                  <c:v>1.24472</c:v>
                </c:pt>
                <c:pt idx="9">
                  <c:v>3.21122</c:v>
                </c:pt>
                <c:pt idx="10" formatCode="General">
                  <c:v>6.9145200000000004E-2</c:v>
                </c:pt>
              </c:numCache>
            </c:numRef>
          </c:val>
          <c:extLst>
            <c:ext xmlns:c16="http://schemas.microsoft.com/office/drawing/2014/chart" uri="{C3380CC4-5D6E-409C-BE32-E72D297353CC}">
              <c16:uniqueId val="{00000000-CE17-4BBB-8C2F-0F5B913F2707}"/>
            </c:ext>
          </c:extLst>
        </c:ser>
        <c:dLbls>
          <c:showLegendKey val="0"/>
          <c:showVal val="0"/>
          <c:showCatName val="0"/>
          <c:showSerName val="0"/>
          <c:showPercent val="0"/>
          <c:showBubbleSize val="0"/>
        </c:dLbls>
        <c:gapWidth val="219"/>
        <c:overlap val="-27"/>
        <c:axId val="468801240"/>
        <c:axId val="468803208"/>
      </c:barChart>
      <c:catAx>
        <c:axId val="468801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3208"/>
        <c:crosses val="autoZero"/>
        <c:auto val="1"/>
        <c:lblAlgn val="ctr"/>
        <c:lblOffset val="100"/>
        <c:noMultiLvlLbl val="0"/>
      </c:catAx>
      <c:valAx>
        <c:axId val="468803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1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strRef>
              <c:f>Sheet1!$A$2:$A$11</c:f>
              <c:strCache>
                <c:ptCount val="10"/>
                <c:pt idx="0">
                  <c:v>MergeSort</c:v>
                </c:pt>
                <c:pt idx="1">
                  <c:v>QuicksSort cu pivot mediana din 3</c:v>
                </c:pt>
                <c:pt idx="2">
                  <c:v>QuickSort cu pivot random</c:v>
                </c:pt>
                <c:pt idx="3">
                  <c:v>STL Sort</c:v>
                </c:pt>
                <c:pt idx="4">
                  <c:v>RadixSort in baza 10</c:v>
                </c:pt>
                <c:pt idx="5">
                  <c:v>RadixSort in baza 2^8</c:v>
                </c:pt>
                <c:pt idx="6">
                  <c:v>RadixSort in baza 2^8 cu operatii pe biti</c:v>
                </c:pt>
                <c:pt idx="7">
                  <c:v>RadixSort in baza 2^16</c:v>
                </c:pt>
                <c:pt idx="8">
                  <c:v>RadixSort in baza 2^16 cu operatii pe biti</c:v>
                </c:pt>
                <c:pt idx="9">
                  <c:v>ShellSort</c:v>
                </c:pt>
              </c:strCache>
            </c:strRef>
          </c:cat>
          <c:val>
            <c:numRef>
              <c:f>Sheet1!$B$2:$B$11</c:f>
              <c:numCache>
                <c:formatCode>0.00E+00</c:formatCode>
                <c:ptCount val="10"/>
                <c:pt idx="0" formatCode="General">
                  <c:v>54.737200000000001</c:v>
                </c:pt>
                <c:pt idx="1">
                  <c:v>82.3446</c:v>
                </c:pt>
                <c:pt idx="2">
                  <c:v>82.508099999999999</c:v>
                </c:pt>
                <c:pt idx="3">
                  <c:v>1.38144</c:v>
                </c:pt>
                <c:pt idx="4">
                  <c:v>6.6084699999999996</c:v>
                </c:pt>
                <c:pt idx="5">
                  <c:v>3.5275699999999999</c:v>
                </c:pt>
                <c:pt idx="6">
                  <c:v>2.4811800000000002</c:v>
                </c:pt>
                <c:pt idx="7" formatCode="General">
                  <c:v>1.9116200000000001</c:v>
                </c:pt>
                <c:pt idx="8" formatCode="General">
                  <c:v>1.1855899999999999</c:v>
                </c:pt>
                <c:pt idx="9">
                  <c:v>3.5522999999999998</c:v>
                </c:pt>
              </c:numCache>
            </c:numRef>
          </c:val>
          <c:extLst>
            <c:ext xmlns:c16="http://schemas.microsoft.com/office/drawing/2014/chart" uri="{C3380CC4-5D6E-409C-BE32-E72D297353CC}">
              <c16:uniqueId val="{00000000-CE17-4BBB-8C2F-0F5B913F2707}"/>
            </c:ext>
          </c:extLst>
        </c:ser>
        <c:dLbls>
          <c:showLegendKey val="0"/>
          <c:showVal val="0"/>
          <c:showCatName val="0"/>
          <c:showSerName val="0"/>
          <c:showPercent val="0"/>
          <c:showBubbleSize val="0"/>
        </c:dLbls>
        <c:gapWidth val="219"/>
        <c:overlap val="-27"/>
        <c:axId val="468801240"/>
        <c:axId val="468803208"/>
      </c:barChart>
      <c:catAx>
        <c:axId val="468801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3208"/>
        <c:crosses val="autoZero"/>
        <c:auto val="1"/>
        <c:lblAlgn val="ctr"/>
        <c:lblOffset val="100"/>
        <c:noMultiLvlLbl val="0"/>
      </c:catAx>
      <c:valAx>
        <c:axId val="468803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1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strRef>
              <c:f>Sheet1!$A$2:$A$12</c:f>
              <c:strCache>
                <c:ptCount val="11"/>
                <c:pt idx="0">
                  <c:v>MergeSort</c:v>
                </c:pt>
                <c:pt idx="1">
                  <c:v>QuicksSort cu pivot mediana din 3</c:v>
                </c:pt>
                <c:pt idx="2">
                  <c:v>QuickSort cu pivot random</c:v>
                </c:pt>
                <c:pt idx="3">
                  <c:v>STL Sort</c:v>
                </c:pt>
                <c:pt idx="4">
                  <c:v>RadixSort in baza 10</c:v>
                </c:pt>
                <c:pt idx="5">
                  <c:v>RadixSort in baza 2^8</c:v>
                </c:pt>
                <c:pt idx="6">
                  <c:v>RadixSort in baza 2^8 cu operatii pe biti</c:v>
                </c:pt>
                <c:pt idx="7">
                  <c:v>RadixSort in baza 2^16</c:v>
                </c:pt>
                <c:pt idx="8">
                  <c:v>RadixSort in baza 2^16 cu operatii pe biti</c:v>
                </c:pt>
                <c:pt idx="9">
                  <c:v>ShellSort</c:v>
                </c:pt>
                <c:pt idx="10">
                  <c:v>BubbleSort</c:v>
                </c:pt>
              </c:strCache>
            </c:strRef>
          </c:cat>
          <c:val>
            <c:numRef>
              <c:f>Sheet1!$B$2:$B$12</c:f>
              <c:numCache>
                <c:formatCode>0.00E+00</c:formatCode>
                <c:ptCount val="11"/>
                <c:pt idx="0" formatCode="General">
                  <c:v>5.7390000000000002E-4</c:v>
                </c:pt>
                <c:pt idx="1">
                  <c:v>3.4499999999999998E-5</c:v>
                </c:pt>
                <c:pt idx="2">
                  <c:v>3.3300000000000003E-5</c:v>
                </c:pt>
                <c:pt idx="3">
                  <c:v>2.9499999999999999E-5</c:v>
                </c:pt>
                <c:pt idx="4">
                  <c:v>4.71E-5</c:v>
                </c:pt>
                <c:pt idx="5">
                  <c:v>6.9499999999999995E-5</c:v>
                </c:pt>
                <c:pt idx="6">
                  <c:v>1.77E-5</c:v>
                </c:pt>
                <c:pt idx="7" formatCode="General">
                  <c:v>2.0550000000000001E-4</c:v>
                </c:pt>
                <c:pt idx="8" formatCode="General">
                  <c:v>1.6530000000000001E-4</c:v>
                </c:pt>
                <c:pt idx="9">
                  <c:v>4.4700000000000002E-5</c:v>
                </c:pt>
                <c:pt idx="10">
                  <c:v>5.8659999999999995E-4</c:v>
                </c:pt>
              </c:numCache>
            </c:numRef>
          </c:val>
          <c:extLst>
            <c:ext xmlns:c16="http://schemas.microsoft.com/office/drawing/2014/chart" uri="{C3380CC4-5D6E-409C-BE32-E72D297353CC}">
              <c16:uniqueId val="{00000000-CE17-4BBB-8C2F-0F5B913F2707}"/>
            </c:ext>
          </c:extLst>
        </c:ser>
        <c:dLbls>
          <c:showLegendKey val="0"/>
          <c:showVal val="0"/>
          <c:showCatName val="0"/>
          <c:showSerName val="0"/>
          <c:showPercent val="0"/>
          <c:showBubbleSize val="0"/>
        </c:dLbls>
        <c:gapWidth val="219"/>
        <c:overlap val="-27"/>
        <c:axId val="468801240"/>
        <c:axId val="468803208"/>
      </c:barChart>
      <c:catAx>
        <c:axId val="468801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3208"/>
        <c:crosses val="autoZero"/>
        <c:auto val="1"/>
        <c:lblAlgn val="ctr"/>
        <c:lblOffset val="100"/>
        <c:noMultiLvlLbl val="0"/>
      </c:catAx>
      <c:valAx>
        <c:axId val="468803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1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strRef>
              <c:f>Sheet1!$A$2:$A$12</c:f>
              <c:strCache>
                <c:ptCount val="11"/>
                <c:pt idx="0">
                  <c:v>MergeSort</c:v>
                </c:pt>
                <c:pt idx="1">
                  <c:v>QuicksSort cu pivot mediana din 3</c:v>
                </c:pt>
                <c:pt idx="2">
                  <c:v>QuickSort cu pivot random</c:v>
                </c:pt>
                <c:pt idx="3">
                  <c:v>STL Sort</c:v>
                </c:pt>
                <c:pt idx="4">
                  <c:v>RadixSort in baza 10</c:v>
                </c:pt>
                <c:pt idx="5">
                  <c:v>RadixSort in baza 2^8</c:v>
                </c:pt>
                <c:pt idx="6">
                  <c:v>RadixSort in baza 2^8 cu operatii pe biti</c:v>
                </c:pt>
                <c:pt idx="7">
                  <c:v>RadixSort in baza 2^16</c:v>
                </c:pt>
                <c:pt idx="8">
                  <c:v>RadixSort in baza 2^16 cu operatii pe biti</c:v>
                </c:pt>
                <c:pt idx="9">
                  <c:v>ShellSort</c:v>
                </c:pt>
                <c:pt idx="10">
                  <c:v>BubbleSort</c:v>
                </c:pt>
              </c:strCache>
            </c:strRef>
          </c:cat>
          <c:val>
            <c:numRef>
              <c:f>Sheet1!$B$2:$B$12</c:f>
              <c:numCache>
                <c:formatCode>0.00E+00</c:formatCode>
                <c:ptCount val="11"/>
                <c:pt idx="0" formatCode="General">
                  <c:v>5.9590000000000001E-4</c:v>
                </c:pt>
                <c:pt idx="1">
                  <c:v>1.01E-5</c:v>
                </c:pt>
                <c:pt idx="2">
                  <c:v>9.9000000000000001E-6</c:v>
                </c:pt>
                <c:pt idx="3">
                  <c:v>5.9000000000000003E-6</c:v>
                </c:pt>
                <c:pt idx="4">
                  <c:v>4.6300000000000001E-5</c:v>
                </c:pt>
                <c:pt idx="5">
                  <c:v>2.9499999999999999E-5</c:v>
                </c:pt>
                <c:pt idx="6">
                  <c:v>1.7399999999999999E-5</c:v>
                </c:pt>
                <c:pt idx="7" formatCode="General">
                  <c:v>1.7899999999999999E-4</c:v>
                </c:pt>
                <c:pt idx="8" formatCode="General">
                  <c:v>1.627E-4</c:v>
                </c:pt>
                <c:pt idx="9">
                  <c:v>3.5999999999999998E-6</c:v>
                </c:pt>
                <c:pt idx="10">
                  <c:v>5.9999999999999997E-7</c:v>
                </c:pt>
              </c:numCache>
            </c:numRef>
          </c:val>
          <c:extLst>
            <c:ext xmlns:c16="http://schemas.microsoft.com/office/drawing/2014/chart" uri="{C3380CC4-5D6E-409C-BE32-E72D297353CC}">
              <c16:uniqueId val="{00000000-CE17-4BBB-8C2F-0F5B913F2707}"/>
            </c:ext>
          </c:extLst>
        </c:ser>
        <c:dLbls>
          <c:showLegendKey val="0"/>
          <c:showVal val="0"/>
          <c:showCatName val="0"/>
          <c:showSerName val="0"/>
          <c:showPercent val="0"/>
          <c:showBubbleSize val="0"/>
        </c:dLbls>
        <c:gapWidth val="219"/>
        <c:overlap val="-27"/>
        <c:axId val="468801240"/>
        <c:axId val="468803208"/>
      </c:barChart>
      <c:catAx>
        <c:axId val="468801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3208"/>
        <c:crosses val="autoZero"/>
        <c:auto val="1"/>
        <c:lblAlgn val="ctr"/>
        <c:lblOffset val="100"/>
        <c:noMultiLvlLbl val="0"/>
      </c:catAx>
      <c:valAx>
        <c:axId val="468803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1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strRef>
              <c:f>Sheet1!$A$2:$A$12</c:f>
              <c:strCache>
                <c:ptCount val="11"/>
                <c:pt idx="0">
                  <c:v>MergeSort</c:v>
                </c:pt>
                <c:pt idx="1">
                  <c:v>QuicksSort cu pivot mediana din 3</c:v>
                </c:pt>
                <c:pt idx="2">
                  <c:v>QuickSort cu pivot random</c:v>
                </c:pt>
                <c:pt idx="3">
                  <c:v>STL Sort</c:v>
                </c:pt>
                <c:pt idx="4">
                  <c:v>RadixSort in baza 10</c:v>
                </c:pt>
                <c:pt idx="5">
                  <c:v>RadixSort in baza 2^8</c:v>
                </c:pt>
                <c:pt idx="6">
                  <c:v>RadixSort in baza 2^8 cu operatii pe biti</c:v>
                </c:pt>
                <c:pt idx="7">
                  <c:v>RadixSort in baza 2^16</c:v>
                </c:pt>
                <c:pt idx="8">
                  <c:v>RadixSort in baza 2^16 cu operatii pe biti</c:v>
                </c:pt>
                <c:pt idx="9">
                  <c:v>ShellSort</c:v>
                </c:pt>
                <c:pt idx="10">
                  <c:v>BubbleSort</c:v>
                </c:pt>
              </c:strCache>
            </c:strRef>
          </c:cat>
          <c:val>
            <c:numRef>
              <c:f>Sheet1!$B$2:$B$12</c:f>
              <c:numCache>
                <c:formatCode>0.00E+00</c:formatCode>
                <c:ptCount val="11"/>
                <c:pt idx="0" formatCode="General">
                  <c:v>5.4819999999999999E-4</c:v>
                </c:pt>
                <c:pt idx="1">
                  <c:v>1.8199999999999999E-5</c:v>
                </c:pt>
                <c:pt idx="2">
                  <c:v>1.73E-5</c:v>
                </c:pt>
                <c:pt idx="3">
                  <c:v>5.1000000000000003E-6</c:v>
                </c:pt>
                <c:pt idx="4">
                  <c:v>4.5800000000000002E-5</c:v>
                </c:pt>
                <c:pt idx="5">
                  <c:v>2.9200000000000002E-5</c:v>
                </c:pt>
                <c:pt idx="6">
                  <c:v>1.73E-5</c:v>
                </c:pt>
                <c:pt idx="7" formatCode="General">
                  <c:v>1.7770000000000001E-4</c:v>
                </c:pt>
                <c:pt idx="8" formatCode="General">
                  <c:v>1.651E-4</c:v>
                </c:pt>
                <c:pt idx="9">
                  <c:v>1.01E-5</c:v>
                </c:pt>
                <c:pt idx="10">
                  <c:v>6.4000000000000005E-4</c:v>
                </c:pt>
              </c:numCache>
            </c:numRef>
          </c:val>
          <c:extLst>
            <c:ext xmlns:c16="http://schemas.microsoft.com/office/drawing/2014/chart" uri="{C3380CC4-5D6E-409C-BE32-E72D297353CC}">
              <c16:uniqueId val="{00000000-CE17-4BBB-8C2F-0F5B913F2707}"/>
            </c:ext>
          </c:extLst>
        </c:ser>
        <c:dLbls>
          <c:showLegendKey val="0"/>
          <c:showVal val="0"/>
          <c:showCatName val="0"/>
          <c:showSerName val="0"/>
          <c:showPercent val="0"/>
          <c:showBubbleSize val="0"/>
        </c:dLbls>
        <c:gapWidth val="219"/>
        <c:overlap val="-27"/>
        <c:axId val="468801240"/>
        <c:axId val="468803208"/>
      </c:barChart>
      <c:catAx>
        <c:axId val="468801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3208"/>
        <c:crosses val="autoZero"/>
        <c:auto val="1"/>
        <c:lblAlgn val="ctr"/>
        <c:lblOffset val="100"/>
        <c:noMultiLvlLbl val="0"/>
      </c:catAx>
      <c:valAx>
        <c:axId val="468803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1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strRef>
              <c:f>Sheet1!$A$2:$A$12</c:f>
              <c:strCache>
                <c:ptCount val="11"/>
                <c:pt idx="0">
                  <c:v>MergeSort</c:v>
                </c:pt>
                <c:pt idx="1">
                  <c:v>QuicksSort cu pivot mediana din 3</c:v>
                </c:pt>
                <c:pt idx="2">
                  <c:v>QuickSort cu pivot random</c:v>
                </c:pt>
                <c:pt idx="3">
                  <c:v>STL Sort</c:v>
                </c:pt>
                <c:pt idx="4">
                  <c:v>RadixSort in baza 10</c:v>
                </c:pt>
                <c:pt idx="5">
                  <c:v>RadixSort in baza 2^8</c:v>
                </c:pt>
                <c:pt idx="6">
                  <c:v>RadixSort in baza 2^8 cu operatii pe biti</c:v>
                </c:pt>
                <c:pt idx="7">
                  <c:v>RadixSort in baza 2^16</c:v>
                </c:pt>
                <c:pt idx="8">
                  <c:v>RadixSort in baza 2^16 cu operatii pe biti</c:v>
                </c:pt>
                <c:pt idx="9">
                  <c:v>ShellSort</c:v>
                </c:pt>
                <c:pt idx="10">
                  <c:v>BubbleSort</c:v>
                </c:pt>
              </c:strCache>
            </c:strRef>
          </c:cat>
          <c:val>
            <c:numRef>
              <c:f>Sheet1!$B$2:$B$12</c:f>
              <c:numCache>
                <c:formatCode>0.00E+00</c:formatCode>
                <c:ptCount val="11"/>
                <c:pt idx="0" formatCode="General">
                  <c:v>5.9290000000000005E-4</c:v>
                </c:pt>
                <c:pt idx="1">
                  <c:v>3.2700000000000002E-5</c:v>
                </c:pt>
                <c:pt idx="2">
                  <c:v>3.2499999999999997E-5</c:v>
                </c:pt>
                <c:pt idx="3">
                  <c:v>2.8E-5</c:v>
                </c:pt>
                <c:pt idx="4">
                  <c:v>4.6600000000000001E-5</c:v>
                </c:pt>
                <c:pt idx="5">
                  <c:v>2.9300000000000001E-5</c:v>
                </c:pt>
                <c:pt idx="6">
                  <c:v>1.7399999999999999E-5</c:v>
                </c:pt>
                <c:pt idx="7" formatCode="General">
                  <c:v>1.7760000000000001E-4</c:v>
                </c:pt>
                <c:pt idx="8" formatCode="General">
                  <c:v>1.7909999999999999E-4</c:v>
                </c:pt>
                <c:pt idx="9">
                  <c:v>4.4799999999999998E-5</c:v>
                </c:pt>
                <c:pt idx="10">
                  <c:v>5.8640000000000005E-4</c:v>
                </c:pt>
              </c:numCache>
            </c:numRef>
          </c:val>
          <c:extLst>
            <c:ext xmlns:c16="http://schemas.microsoft.com/office/drawing/2014/chart" uri="{C3380CC4-5D6E-409C-BE32-E72D297353CC}">
              <c16:uniqueId val="{00000000-CE17-4BBB-8C2F-0F5B913F2707}"/>
            </c:ext>
          </c:extLst>
        </c:ser>
        <c:dLbls>
          <c:showLegendKey val="0"/>
          <c:showVal val="0"/>
          <c:showCatName val="0"/>
          <c:showSerName val="0"/>
          <c:showPercent val="0"/>
          <c:showBubbleSize val="0"/>
        </c:dLbls>
        <c:gapWidth val="219"/>
        <c:overlap val="-27"/>
        <c:axId val="468801240"/>
        <c:axId val="468803208"/>
      </c:barChart>
      <c:catAx>
        <c:axId val="468801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3208"/>
        <c:crosses val="autoZero"/>
        <c:auto val="1"/>
        <c:lblAlgn val="ctr"/>
        <c:lblOffset val="100"/>
        <c:noMultiLvlLbl val="0"/>
      </c:catAx>
      <c:valAx>
        <c:axId val="468803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1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strRef>
              <c:f>Sheet1!$A$2:$A$12</c:f>
              <c:strCache>
                <c:ptCount val="11"/>
                <c:pt idx="0">
                  <c:v>MergeSort</c:v>
                </c:pt>
                <c:pt idx="1">
                  <c:v>QuicksSort cu pivot mediana din 3</c:v>
                </c:pt>
                <c:pt idx="2">
                  <c:v>QuickSort cu pivot random</c:v>
                </c:pt>
                <c:pt idx="3">
                  <c:v>STL Sort</c:v>
                </c:pt>
                <c:pt idx="4">
                  <c:v>RadixSort in baza 10</c:v>
                </c:pt>
                <c:pt idx="5">
                  <c:v>RadixSort in baza 2^8</c:v>
                </c:pt>
                <c:pt idx="6">
                  <c:v>RadixSort in baza 2^8 cu operatii pe biti</c:v>
                </c:pt>
                <c:pt idx="7">
                  <c:v>RadixSort in baza 2^16</c:v>
                </c:pt>
                <c:pt idx="8">
                  <c:v>RadixSort in baza 2^16 cu operatii pe biti</c:v>
                </c:pt>
                <c:pt idx="9">
                  <c:v>ShellSort</c:v>
                </c:pt>
                <c:pt idx="10">
                  <c:v>BubbleSort</c:v>
                </c:pt>
              </c:strCache>
            </c:strRef>
          </c:cat>
          <c:val>
            <c:numRef>
              <c:f>Sheet1!$B$2:$B$12</c:f>
              <c:numCache>
                <c:formatCode>0.00E+00</c:formatCode>
                <c:ptCount val="11"/>
                <c:pt idx="0" formatCode="General">
                  <c:v>5.8319999999999997E-4</c:v>
                </c:pt>
                <c:pt idx="1">
                  <c:v>1.01E-5</c:v>
                </c:pt>
                <c:pt idx="2">
                  <c:v>1.04E-5</c:v>
                </c:pt>
                <c:pt idx="3">
                  <c:v>5.9000000000000003E-6</c:v>
                </c:pt>
                <c:pt idx="4">
                  <c:v>4.6E-5</c:v>
                </c:pt>
                <c:pt idx="5">
                  <c:v>3.3800000000000002E-5</c:v>
                </c:pt>
                <c:pt idx="6">
                  <c:v>2.12E-5</c:v>
                </c:pt>
                <c:pt idx="7" formatCode="General">
                  <c:v>1.7770000000000001E-4</c:v>
                </c:pt>
                <c:pt idx="8" formatCode="General">
                  <c:v>1.6430000000000001E-4</c:v>
                </c:pt>
                <c:pt idx="9">
                  <c:v>3.7000000000000002E-6</c:v>
                </c:pt>
                <c:pt idx="10">
                  <c:v>4.9999999999999998E-7</c:v>
                </c:pt>
              </c:numCache>
            </c:numRef>
          </c:val>
          <c:extLst>
            <c:ext xmlns:c16="http://schemas.microsoft.com/office/drawing/2014/chart" uri="{C3380CC4-5D6E-409C-BE32-E72D297353CC}">
              <c16:uniqueId val="{00000000-CE17-4BBB-8C2F-0F5B913F2707}"/>
            </c:ext>
          </c:extLst>
        </c:ser>
        <c:dLbls>
          <c:showLegendKey val="0"/>
          <c:showVal val="0"/>
          <c:showCatName val="0"/>
          <c:showSerName val="0"/>
          <c:showPercent val="0"/>
          <c:showBubbleSize val="0"/>
        </c:dLbls>
        <c:gapWidth val="219"/>
        <c:overlap val="-27"/>
        <c:axId val="468801240"/>
        <c:axId val="468803208"/>
      </c:barChart>
      <c:catAx>
        <c:axId val="468801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3208"/>
        <c:crosses val="autoZero"/>
        <c:auto val="1"/>
        <c:lblAlgn val="ctr"/>
        <c:lblOffset val="100"/>
        <c:noMultiLvlLbl val="0"/>
      </c:catAx>
      <c:valAx>
        <c:axId val="468803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1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Column1</c:v>
                </c:pt>
              </c:strCache>
            </c:strRef>
          </c:tx>
          <c:spPr>
            <a:solidFill>
              <a:schemeClr val="accent1"/>
            </a:solidFill>
            <a:ln>
              <a:noFill/>
            </a:ln>
            <a:effectLst/>
          </c:spPr>
          <c:invertIfNegative val="0"/>
          <c:cat>
            <c:strRef>
              <c:f>Sheet1!$A$2:$A$12</c:f>
              <c:strCache>
                <c:ptCount val="11"/>
                <c:pt idx="0">
                  <c:v>MergeSort</c:v>
                </c:pt>
                <c:pt idx="1">
                  <c:v>QuicksSort cu pivot mediana din 3</c:v>
                </c:pt>
                <c:pt idx="2">
                  <c:v>QuickSort cu pivot random</c:v>
                </c:pt>
                <c:pt idx="3">
                  <c:v>STL Sort</c:v>
                </c:pt>
                <c:pt idx="4">
                  <c:v>RadixSort in baza 10</c:v>
                </c:pt>
                <c:pt idx="5">
                  <c:v>RadixSort in baza 2^8</c:v>
                </c:pt>
                <c:pt idx="6">
                  <c:v>RadixSort in baza 2^8 cu operatii pe biti</c:v>
                </c:pt>
                <c:pt idx="7">
                  <c:v>RadixSort in baza 2^16</c:v>
                </c:pt>
                <c:pt idx="8">
                  <c:v>RadixSort in baza 2^16 cu operatii pe biti</c:v>
                </c:pt>
                <c:pt idx="9">
                  <c:v>ShellSort</c:v>
                </c:pt>
                <c:pt idx="10">
                  <c:v>BubbleSort</c:v>
                </c:pt>
              </c:strCache>
            </c:strRef>
          </c:cat>
          <c:val>
            <c:numRef>
              <c:f>Sheet1!$B$2:$B$12</c:f>
              <c:numCache>
                <c:formatCode>0.00E+00</c:formatCode>
                <c:ptCount val="11"/>
                <c:pt idx="0" formatCode="General">
                  <c:v>5.5960000000000005E-4</c:v>
                </c:pt>
                <c:pt idx="1">
                  <c:v>1.8E-5</c:v>
                </c:pt>
                <c:pt idx="2">
                  <c:v>1.7099999999999999E-5</c:v>
                </c:pt>
                <c:pt idx="3">
                  <c:v>4.8999999999999997E-6</c:v>
                </c:pt>
                <c:pt idx="4">
                  <c:v>4.6199999999999998E-5</c:v>
                </c:pt>
                <c:pt idx="5">
                  <c:v>3.0700000000000001E-5</c:v>
                </c:pt>
                <c:pt idx="6">
                  <c:v>1.9199999999999999E-5</c:v>
                </c:pt>
                <c:pt idx="7" formatCode="General">
                  <c:v>1.7640000000000001E-4</c:v>
                </c:pt>
                <c:pt idx="8" formatCode="General">
                  <c:v>1.6550000000000001E-4</c:v>
                </c:pt>
                <c:pt idx="9">
                  <c:v>9.9000000000000001E-6</c:v>
                </c:pt>
                <c:pt idx="10">
                  <c:v>6.4530000000000002E-4</c:v>
                </c:pt>
              </c:numCache>
            </c:numRef>
          </c:val>
          <c:extLst>
            <c:ext xmlns:c16="http://schemas.microsoft.com/office/drawing/2014/chart" uri="{C3380CC4-5D6E-409C-BE32-E72D297353CC}">
              <c16:uniqueId val="{00000000-CE17-4BBB-8C2F-0F5B913F2707}"/>
            </c:ext>
          </c:extLst>
        </c:ser>
        <c:dLbls>
          <c:showLegendKey val="0"/>
          <c:showVal val="0"/>
          <c:showCatName val="0"/>
          <c:showSerName val="0"/>
          <c:showPercent val="0"/>
          <c:showBubbleSize val="0"/>
        </c:dLbls>
        <c:gapWidth val="219"/>
        <c:overlap val="-27"/>
        <c:axId val="468801240"/>
        <c:axId val="468803208"/>
      </c:barChart>
      <c:catAx>
        <c:axId val="468801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3208"/>
        <c:crosses val="autoZero"/>
        <c:auto val="1"/>
        <c:lblAlgn val="ctr"/>
        <c:lblOffset val="100"/>
        <c:noMultiLvlLbl val="0"/>
      </c:catAx>
      <c:valAx>
        <c:axId val="468803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88012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3/14/2022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57D7DE-61AE-4BC6-A87E-9454F8FD646E}" type="datetimeFigureOut">
              <a:rPr lang="en-US" dirty="0"/>
              <a:t>3/14/2022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AAA0FC-AF95-454C-A4E6-937690C7EEE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3/14/2022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3/14/2022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3/14/2022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3/14/2022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3/14/2022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3/14/2022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3/14/2022</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3/14/2022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chart" Target="../charts/chart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038EF-AEAC-41DB-8EAC-270968665F1C}"/>
              </a:ext>
            </a:extLst>
          </p:cNvPr>
          <p:cNvSpPr>
            <a:spLocks noGrp="1"/>
          </p:cNvSpPr>
          <p:nvPr>
            <p:ph type="ctrTitle"/>
          </p:nvPr>
        </p:nvSpPr>
        <p:spPr>
          <a:xfrm>
            <a:off x="1097280" y="1246344"/>
            <a:ext cx="10058400" cy="2182656"/>
          </a:xfrm>
        </p:spPr>
        <p:txBody>
          <a:bodyPr/>
          <a:lstStyle/>
          <a:p>
            <a:pPr algn="ctr"/>
            <a:r>
              <a:rPr lang="ro-RO" dirty="0">
                <a:latin typeface="Times New Roman" panose="02020603050405020304" pitchFamily="18" charset="0"/>
                <a:cs typeface="Times New Roman" panose="02020603050405020304" pitchFamily="18" charset="0"/>
              </a:rPr>
              <a:t>SORTĂRI</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826616B-E24F-4118-82E5-4998506654EA}"/>
              </a:ext>
            </a:extLst>
          </p:cNvPr>
          <p:cNvSpPr>
            <a:spLocks noGrp="1"/>
          </p:cNvSpPr>
          <p:nvPr>
            <p:ph type="subTitle" idx="1"/>
          </p:nvPr>
        </p:nvSpPr>
        <p:spPr>
          <a:xfrm>
            <a:off x="1097280" y="4615132"/>
            <a:ext cx="10058400" cy="1009368"/>
          </a:xfrm>
        </p:spPr>
        <p:txBody>
          <a:bodyPr/>
          <a:lstStyle/>
          <a:p>
            <a:r>
              <a:rPr lang="ro-RO" dirty="0"/>
              <a:t>Sabău Eduard</a:t>
            </a:r>
          </a:p>
          <a:p>
            <a:r>
              <a:rPr lang="ro-RO" dirty="0"/>
              <a:t>Grupa 134</a:t>
            </a:r>
            <a:endParaRPr lang="en-US" dirty="0"/>
          </a:p>
        </p:txBody>
      </p:sp>
    </p:spTree>
    <p:extLst>
      <p:ext uri="{BB962C8B-B14F-4D97-AF65-F5344CB8AC3E}">
        <p14:creationId xmlns:p14="http://schemas.microsoft.com/office/powerpoint/2010/main" val="943496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C021-2E56-4DE4-87A6-322F6541B344}"/>
              </a:ext>
            </a:extLst>
          </p:cNvPr>
          <p:cNvSpPr>
            <a:spLocks noGrp="1"/>
          </p:cNvSpPr>
          <p:nvPr>
            <p:ph type="title"/>
          </p:nvPr>
        </p:nvSpPr>
        <p:spPr/>
        <p:txBody>
          <a:bodyPr>
            <a:normAutofit fontScale="90000"/>
          </a:bodyPr>
          <a:lstStyle/>
          <a:p>
            <a:r>
              <a:rPr lang="ro-RO" sz="3600" dirty="0">
                <a:solidFill>
                  <a:schemeClr val="accent4">
                    <a:lumMod val="60000"/>
                    <a:lumOff val="40000"/>
                  </a:schemeClr>
                </a:solidFill>
              </a:rPr>
              <a:t>Vector size = 1000</a:t>
            </a:r>
            <a:br>
              <a:rPr lang="ro-RO" sz="3600" dirty="0">
                <a:solidFill>
                  <a:schemeClr val="accent4">
                    <a:lumMod val="60000"/>
                    <a:lumOff val="40000"/>
                  </a:schemeClr>
                </a:solidFill>
              </a:rPr>
            </a:br>
            <a:r>
              <a:rPr lang="ro-RO" sz="3600" dirty="0">
                <a:solidFill>
                  <a:schemeClr val="accent4">
                    <a:lumMod val="60000"/>
                    <a:lumOff val="40000"/>
                  </a:schemeClr>
                </a:solidFill>
              </a:rPr>
              <a:t>Max Number = 100000000</a:t>
            </a:r>
            <a:br>
              <a:rPr lang="ro-RO" sz="3600" dirty="0">
                <a:solidFill>
                  <a:schemeClr val="accent4">
                    <a:lumMod val="60000"/>
                    <a:lumOff val="40000"/>
                  </a:schemeClr>
                </a:solidFill>
              </a:rPr>
            </a:br>
            <a:r>
              <a:rPr lang="ro-RO" sz="3600" dirty="0">
                <a:solidFill>
                  <a:schemeClr val="accent4">
                    <a:lumMod val="60000"/>
                    <a:lumOff val="40000"/>
                  </a:schemeClr>
                </a:solidFill>
              </a:rPr>
              <a:t>Elementele sunt </a:t>
            </a:r>
            <a:r>
              <a:rPr lang="en-US" sz="3600" dirty="0" err="1">
                <a:solidFill>
                  <a:schemeClr val="accent4">
                    <a:lumMod val="60000"/>
                    <a:lumOff val="40000"/>
                  </a:schemeClr>
                </a:solidFill>
              </a:rPr>
              <a:t>deja</a:t>
            </a:r>
            <a:r>
              <a:rPr lang="en-US" sz="3600" dirty="0">
                <a:solidFill>
                  <a:schemeClr val="accent4">
                    <a:lumMod val="60000"/>
                    <a:lumOff val="40000"/>
                  </a:schemeClr>
                </a:solidFill>
              </a:rPr>
              <a:t> </a:t>
            </a:r>
            <a:r>
              <a:rPr lang="en-US" sz="3600" dirty="0" err="1">
                <a:solidFill>
                  <a:schemeClr val="accent4">
                    <a:lumMod val="60000"/>
                    <a:lumOff val="40000"/>
                  </a:schemeClr>
                </a:solidFill>
              </a:rPr>
              <a:t>sortate</a:t>
            </a:r>
            <a:r>
              <a:rPr lang="en-US" sz="3600" dirty="0">
                <a:solidFill>
                  <a:schemeClr val="accent4">
                    <a:lumMod val="60000"/>
                    <a:lumOff val="40000"/>
                  </a:schemeClr>
                </a:solidFill>
              </a:rPr>
              <a:t> </a:t>
            </a:r>
            <a:r>
              <a:rPr lang="en-US" sz="3600" dirty="0" err="1">
                <a:solidFill>
                  <a:schemeClr val="accent4">
                    <a:lumMod val="60000"/>
                    <a:lumOff val="40000"/>
                  </a:schemeClr>
                </a:solidFill>
              </a:rPr>
              <a:t>cresc</a:t>
            </a:r>
            <a:r>
              <a:rPr lang="ro-RO" sz="3600" dirty="0">
                <a:solidFill>
                  <a:schemeClr val="accent4">
                    <a:lumMod val="60000"/>
                    <a:lumOff val="40000"/>
                  </a:schemeClr>
                </a:solidFill>
              </a:rPr>
              <a:t>ător.</a:t>
            </a:r>
            <a:endParaRPr lang="en-US" sz="3600" dirty="0">
              <a:solidFill>
                <a:schemeClr val="accent4">
                  <a:lumMod val="60000"/>
                  <a:lumOff val="40000"/>
                </a:schemeClr>
              </a:solidFill>
            </a:endParaRPr>
          </a:p>
        </p:txBody>
      </p:sp>
      <p:graphicFrame>
        <p:nvGraphicFramePr>
          <p:cNvPr id="14" name="Content Placeholder 13">
            <a:extLst>
              <a:ext uri="{FF2B5EF4-FFF2-40B4-BE49-F238E27FC236}">
                <a16:creationId xmlns:a16="http://schemas.microsoft.com/office/drawing/2014/main" id="{05C97008-FB7F-433D-8390-972398E07699}"/>
              </a:ext>
            </a:extLst>
          </p:cNvPr>
          <p:cNvGraphicFramePr>
            <a:graphicFrameLocks noGrp="1"/>
          </p:cNvGraphicFramePr>
          <p:nvPr>
            <p:ph idx="1"/>
            <p:extLst>
              <p:ext uri="{D42A27DB-BD31-4B8C-83A1-F6EECF244321}">
                <p14:modId xmlns:p14="http://schemas.microsoft.com/office/powerpoint/2010/main" val="4267678074"/>
              </p:ext>
            </p:extLst>
          </p:nvPr>
        </p:nvGraphicFramePr>
        <p:xfrm>
          <a:off x="1097280" y="2001539"/>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9777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C021-2E56-4DE4-87A6-322F6541B344}"/>
              </a:ext>
            </a:extLst>
          </p:cNvPr>
          <p:cNvSpPr>
            <a:spLocks noGrp="1"/>
          </p:cNvSpPr>
          <p:nvPr>
            <p:ph type="title"/>
          </p:nvPr>
        </p:nvSpPr>
        <p:spPr/>
        <p:txBody>
          <a:bodyPr>
            <a:normAutofit fontScale="90000"/>
          </a:bodyPr>
          <a:lstStyle/>
          <a:p>
            <a:r>
              <a:rPr lang="ro-RO" sz="3600" dirty="0">
                <a:solidFill>
                  <a:schemeClr val="accent4">
                    <a:lumMod val="60000"/>
                    <a:lumOff val="40000"/>
                  </a:schemeClr>
                </a:solidFill>
              </a:rPr>
              <a:t>Vector size = 1000</a:t>
            </a:r>
            <a:br>
              <a:rPr lang="ro-RO" sz="3600" dirty="0">
                <a:solidFill>
                  <a:schemeClr val="accent4">
                    <a:lumMod val="60000"/>
                    <a:lumOff val="40000"/>
                  </a:schemeClr>
                </a:solidFill>
              </a:rPr>
            </a:br>
            <a:r>
              <a:rPr lang="ro-RO" sz="3600" dirty="0">
                <a:solidFill>
                  <a:schemeClr val="accent4">
                    <a:lumMod val="60000"/>
                    <a:lumOff val="40000"/>
                  </a:schemeClr>
                </a:solidFill>
              </a:rPr>
              <a:t>Max Number = 100000000</a:t>
            </a:r>
            <a:br>
              <a:rPr lang="ro-RO" sz="3600" dirty="0">
                <a:solidFill>
                  <a:schemeClr val="accent4">
                    <a:lumMod val="60000"/>
                    <a:lumOff val="40000"/>
                  </a:schemeClr>
                </a:solidFill>
              </a:rPr>
            </a:br>
            <a:r>
              <a:rPr lang="ro-RO" sz="3600" dirty="0">
                <a:solidFill>
                  <a:schemeClr val="accent4">
                    <a:lumMod val="60000"/>
                    <a:lumOff val="40000"/>
                  </a:schemeClr>
                </a:solidFill>
              </a:rPr>
              <a:t>Elementele sunt în ordine descrescătoare.</a:t>
            </a:r>
            <a:endParaRPr lang="en-US" sz="3600" dirty="0">
              <a:solidFill>
                <a:schemeClr val="accent4">
                  <a:lumMod val="60000"/>
                  <a:lumOff val="40000"/>
                </a:schemeClr>
              </a:solidFill>
            </a:endParaRPr>
          </a:p>
        </p:txBody>
      </p:sp>
      <p:graphicFrame>
        <p:nvGraphicFramePr>
          <p:cNvPr id="14" name="Content Placeholder 13">
            <a:extLst>
              <a:ext uri="{FF2B5EF4-FFF2-40B4-BE49-F238E27FC236}">
                <a16:creationId xmlns:a16="http://schemas.microsoft.com/office/drawing/2014/main" id="{05C97008-FB7F-433D-8390-972398E07699}"/>
              </a:ext>
            </a:extLst>
          </p:cNvPr>
          <p:cNvGraphicFramePr>
            <a:graphicFrameLocks noGrp="1"/>
          </p:cNvGraphicFramePr>
          <p:nvPr>
            <p:ph idx="1"/>
            <p:extLst>
              <p:ext uri="{D42A27DB-BD31-4B8C-83A1-F6EECF244321}">
                <p14:modId xmlns:p14="http://schemas.microsoft.com/office/powerpoint/2010/main" val="3154617647"/>
              </p:ext>
            </p:extLst>
          </p:nvPr>
        </p:nvGraphicFramePr>
        <p:xfrm>
          <a:off x="1097280" y="2001539"/>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14343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C021-2E56-4DE4-87A6-322F6541B344}"/>
              </a:ext>
            </a:extLst>
          </p:cNvPr>
          <p:cNvSpPr>
            <a:spLocks noGrp="1"/>
          </p:cNvSpPr>
          <p:nvPr>
            <p:ph type="title"/>
          </p:nvPr>
        </p:nvSpPr>
        <p:spPr/>
        <p:txBody>
          <a:bodyPr>
            <a:normAutofit fontScale="90000"/>
          </a:bodyPr>
          <a:lstStyle/>
          <a:p>
            <a:r>
              <a:rPr lang="ro-RO" sz="3600" dirty="0">
                <a:solidFill>
                  <a:schemeClr val="accent4">
                    <a:lumMod val="60000"/>
                    <a:lumOff val="40000"/>
                  </a:schemeClr>
                </a:solidFill>
              </a:rPr>
              <a:t>Vector size = 100000 </a:t>
            </a:r>
            <a:br>
              <a:rPr lang="ro-RO" sz="3600" dirty="0">
                <a:solidFill>
                  <a:schemeClr val="accent4">
                    <a:lumMod val="60000"/>
                    <a:lumOff val="40000"/>
                  </a:schemeClr>
                </a:solidFill>
              </a:rPr>
            </a:br>
            <a:r>
              <a:rPr lang="ro-RO" sz="3600" dirty="0">
                <a:solidFill>
                  <a:schemeClr val="accent4">
                    <a:lumMod val="60000"/>
                    <a:lumOff val="40000"/>
                  </a:schemeClr>
                </a:solidFill>
              </a:rPr>
              <a:t>Max Number = 100</a:t>
            </a:r>
            <a:br>
              <a:rPr lang="ro-RO" sz="3600" dirty="0">
                <a:solidFill>
                  <a:schemeClr val="accent4">
                    <a:lumMod val="60000"/>
                    <a:lumOff val="40000"/>
                  </a:schemeClr>
                </a:solidFill>
              </a:rPr>
            </a:br>
            <a:r>
              <a:rPr lang="ro-RO" sz="3600" dirty="0">
                <a:solidFill>
                  <a:schemeClr val="accent4">
                    <a:lumMod val="60000"/>
                    <a:lumOff val="40000"/>
                  </a:schemeClr>
                </a:solidFill>
              </a:rPr>
              <a:t>Elementele sunt în ordine aleatorie.</a:t>
            </a:r>
            <a:endParaRPr lang="en-US" sz="3600" dirty="0">
              <a:solidFill>
                <a:schemeClr val="accent4">
                  <a:lumMod val="60000"/>
                  <a:lumOff val="40000"/>
                </a:schemeClr>
              </a:solidFill>
            </a:endParaRPr>
          </a:p>
        </p:txBody>
      </p:sp>
      <p:graphicFrame>
        <p:nvGraphicFramePr>
          <p:cNvPr id="14" name="Content Placeholder 13">
            <a:extLst>
              <a:ext uri="{FF2B5EF4-FFF2-40B4-BE49-F238E27FC236}">
                <a16:creationId xmlns:a16="http://schemas.microsoft.com/office/drawing/2014/main" id="{05C97008-FB7F-433D-8390-972398E07699}"/>
              </a:ext>
            </a:extLst>
          </p:cNvPr>
          <p:cNvGraphicFramePr>
            <a:graphicFrameLocks noGrp="1"/>
          </p:cNvGraphicFramePr>
          <p:nvPr>
            <p:ph idx="1"/>
            <p:extLst>
              <p:ext uri="{D42A27DB-BD31-4B8C-83A1-F6EECF244321}">
                <p14:modId xmlns:p14="http://schemas.microsoft.com/office/powerpoint/2010/main" val="1866400485"/>
              </p:ext>
            </p:extLst>
          </p:nvPr>
        </p:nvGraphicFramePr>
        <p:xfrm>
          <a:off x="1097280" y="2001539"/>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17352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C021-2E56-4DE4-87A6-322F6541B344}"/>
              </a:ext>
            </a:extLst>
          </p:cNvPr>
          <p:cNvSpPr>
            <a:spLocks noGrp="1"/>
          </p:cNvSpPr>
          <p:nvPr>
            <p:ph type="title"/>
          </p:nvPr>
        </p:nvSpPr>
        <p:spPr/>
        <p:txBody>
          <a:bodyPr>
            <a:normAutofit fontScale="90000"/>
          </a:bodyPr>
          <a:lstStyle/>
          <a:p>
            <a:r>
              <a:rPr lang="ro-RO" sz="3600" dirty="0">
                <a:solidFill>
                  <a:schemeClr val="accent4">
                    <a:lumMod val="60000"/>
                    <a:lumOff val="40000"/>
                  </a:schemeClr>
                </a:solidFill>
              </a:rPr>
              <a:t>Vector size = 100000 </a:t>
            </a:r>
            <a:br>
              <a:rPr lang="ro-RO" sz="3600" dirty="0">
                <a:solidFill>
                  <a:schemeClr val="accent4">
                    <a:lumMod val="60000"/>
                    <a:lumOff val="40000"/>
                  </a:schemeClr>
                </a:solidFill>
              </a:rPr>
            </a:br>
            <a:r>
              <a:rPr lang="ro-RO" sz="3600" dirty="0">
                <a:solidFill>
                  <a:schemeClr val="accent4">
                    <a:lumMod val="60000"/>
                    <a:lumOff val="40000"/>
                  </a:schemeClr>
                </a:solidFill>
              </a:rPr>
              <a:t>Max Number = 100</a:t>
            </a:r>
            <a:br>
              <a:rPr lang="ro-RO" sz="3600" dirty="0">
                <a:solidFill>
                  <a:schemeClr val="accent4">
                    <a:lumMod val="60000"/>
                    <a:lumOff val="40000"/>
                  </a:schemeClr>
                </a:solidFill>
              </a:rPr>
            </a:br>
            <a:r>
              <a:rPr lang="ro-RO" sz="3600" dirty="0">
                <a:solidFill>
                  <a:schemeClr val="accent4">
                    <a:lumMod val="60000"/>
                    <a:lumOff val="40000"/>
                  </a:schemeClr>
                </a:solidFill>
              </a:rPr>
              <a:t>Elementele sunt deja sortate crescător.</a:t>
            </a:r>
            <a:endParaRPr lang="en-US" sz="3600" dirty="0">
              <a:solidFill>
                <a:schemeClr val="accent4">
                  <a:lumMod val="60000"/>
                  <a:lumOff val="40000"/>
                </a:schemeClr>
              </a:solidFill>
            </a:endParaRPr>
          </a:p>
        </p:txBody>
      </p:sp>
      <p:graphicFrame>
        <p:nvGraphicFramePr>
          <p:cNvPr id="14" name="Content Placeholder 13">
            <a:extLst>
              <a:ext uri="{FF2B5EF4-FFF2-40B4-BE49-F238E27FC236}">
                <a16:creationId xmlns:a16="http://schemas.microsoft.com/office/drawing/2014/main" id="{05C97008-FB7F-433D-8390-972398E07699}"/>
              </a:ext>
            </a:extLst>
          </p:cNvPr>
          <p:cNvGraphicFramePr>
            <a:graphicFrameLocks noGrp="1"/>
          </p:cNvGraphicFramePr>
          <p:nvPr>
            <p:ph idx="1"/>
            <p:extLst>
              <p:ext uri="{D42A27DB-BD31-4B8C-83A1-F6EECF244321}">
                <p14:modId xmlns:p14="http://schemas.microsoft.com/office/powerpoint/2010/main" val="2099367626"/>
              </p:ext>
            </p:extLst>
          </p:nvPr>
        </p:nvGraphicFramePr>
        <p:xfrm>
          <a:off x="1097280" y="2001539"/>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7166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C021-2E56-4DE4-87A6-322F6541B344}"/>
              </a:ext>
            </a:extLst>
          </p:cNvPr>
          <p:cNvSpPr>
            <a:spLocks noGrp="1"/>
          </p:cNvSpPr>
          <p:nvPr>
            <p:ph type="title"/>
          </p:nvPr>
        </p:nvSpPr>
        <p:spPr/>
        <p:txBody>
          <a:bodyPr>
            <a:normAutofit fontScale="90000"/>
          </a:bodyPr>
          <a:lstStyle/>
          <a:p>
            <a:r>
              <a:rPr lang="ro-RO" sz="3600" dirty="0">
                <a:solidFill>
                  <a:schemeClr val="accent4">
                    <a:lumMod val="60000"/>
                    <a:lumOff val="40000"/>
                  </a:schemeClr>
                </a:solidFill>
              </a:rPr>
              <a:t>Vector size = 100000 </a:t>
            </a:r>
            <a:br>
              <a:rPr lang="ro-RO" sz="3600" dirty="0">
                <a:solidFill>
                  <a:schemeClr val="accent4">
                    <a:lumMod val="60000"/>
                    <a:lumOff val="40000"/>
                  </a:schemeClr>
                </a:solidFill>
              </a:rPr>
            </a:br>
            <a:r>
              <a:rPr lang="ro-RO" sz="3600" dirty="0">
                <a:solidFill>
                  <a:schemeClr val="accent4">
                    <a:lumMod val="60000"/>
                    <a:lumOff val="40000"/>
                  </a:schemeClr>
                </a:solidFill>
              </a:rPr>
              <a:t>Max Number = 100</a:t>
            </a:r>
            <a:br>
              <a:rPr lang="ro-RO" sz="3600" dirty="0">
                <a:solidFill>
                  <a:schemeClr val="accent4">
                    <a:lumMod val="60000"/>
                    <a:lumOff val="40000"/>
                  </a:schemeClr>
                </a:solidFill>
              </a:rPr>
            </a:br>
            <a:r>
              <a:rPr lang="ro-RO" sz="3600" dirty="0">
                <a:solidFill>
                  <a:schemeClr val="accent4">
                    <a:lumMod val="60000"/>
                    <a:lumOff val="40000"/>
                  </a:schemeClr>
                </a:solidFill>
              </a:rPr>
              <a:t>Elementele sunt în ordine descrescătoare.</a:t>
            </a:r>
            <a:endParaRPr lang="en-US" sz="3600" dirty="0">
              <a:solidFill>
                <a:schemeClr val="accent4">
                  <a:lumMod val="60000"/>
                  <a:lumOff val="40000"/>
                </a:schemeClr>
              </a:solidFill>
            </a:endParaRPr>
          </a:p>
        </p:txBody>
      </p:sp>
      <p:graphicFrame>
        <p:nvGraphicFramePr>
          <p:cNvPr id="14" name="Content Placeholder 13">
            <a:extLst>
              <a:ext uri="{FF2B5EF4-FFF2-40B4-BE49-F238E27FC236}">
                <a16:creationId xmlns:a16="http://schemas.microsoft.com/office/drawing/2014/main" id="{05C97008-FB7F-433D-8390-972398E07699}"/>
              </a:ext>
            </a:extLst>
          </p:cNvPr>
          <p:cNvGraphicFramePr>
            <a:graphicFrameLocks noGrp="1"/>
          </p:cNvGraphicFramePr>
          <p:nvPr>
            <p:ph idx="1"/>
            <p:extLst>
              <p:ext uri="{D42A27DB-BD31-4B8C-83A1-F6EECF244321}">
                <p14:modId xmlns:p14="http://schemas.microsoft.com/office/powerpoint/2010/main" val="2132381205"/>
              </p:ext>
            </p:extLst>
          </p:nvPr>
        </p:nvGraphicFramePr>
        <p:xfrm>
          <a:off x="1097280" y="2001539"/>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57206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C021-2E56-4DE4-87A6-322F6541B344}"/>
              </a:ext>
            </a:extLst>
          </p:cNvPr>
          <p:cNvSpPr>
            <a:spLocks noGrp="1"/>
          </p:cNvSpPr>
          <p:nvPr>
            <p:ph type="title"/>
          </p:nvPr>
        </p:nvSpPr>
        <p:spPr/>
        <p:txBody>
          <a:bodyPr>
            <a:normAutofit fontScale="90000"/>
          </a:bodyPr>
          <a:lstStyle/>
          <a:p>
            <a:r>
              <a:rPr lang="ro-RO" sz="3600" dirty="0">
                <a:solidFill>
                  <a:schemeClr val="accent4">
                    <a:lumMod val="60000"/>
                    <a:lumOff val="40000"/>
                  </a:schemeClr>
                </a:solidFill>
              </a:rPr>
              <a:t>Vector size = 100000 </a:t>
            </a:r>
            <a:br>
              <a:rPr lang="ro-RO" sz="3600" dirty="0">
                <a:solidFill>
                  <a:schemeClr val="accent4">
                    <a:lumMod val="60000"/>
                    <a:lumOff val="40000"/>
                  </a:schemeClr>
                </a:solidFill>
              </a:rPr>
            </a:br>
            <a:r>
              <a:rPr lang="ro-RO" sz="3600" dirty="0">
                <a:solidFill>
                  <a:schemeClr val="accent4">
                    <a:lumMod val="60000"/>
                    <a:lumOff val="40000"/>
                  </a:schemeClr>
                </a:solidFill>
              </a:rPr>
              <a:t>Max Number = 1000000</a:t>
            </a:r>
            <a:br>
              <a:rPr lang="ro-RO" sz="3600" dirty="0">
                <a:solidFill>
                  <a:schemeClr val="accent4">
                    <a:lumMod val="60000"/>
                    <a:lumOff val="40000"/>
                  </a:schemeClr>
                </a:solidFill>
              </a:rPr>
            </a:br>
            <a:r>
              <a:rPr lang="ro-RO" sz="3600" dirty="0">
                <a:solidFill>
                  <a:schemeClr val="accent4">
                    <a:lumMod val="60000"/>
                    <a:lumOff val="40000"/>
                  </a:schemeClr>
                </a:solidFill>
              </a:rPr>
              <a:t>Elementele sunt în ordine aleatorie.</a:t>
            </a:r>
            <a:endParaRPr lang="en-US" sz="3600" dirty="0">
              <a:solidFill>
                <a:schemeClr val="accent4">
                  <a:lumMod val="60000"/>
                  <a:lumOff val="40000"/>
                </a:schemeClr>
              </a:solidFill>
            </a:endParaRPr>
          </a:p>
        </p:txBody>
      </p:sp>
      <p:graphicFrame>
        <p:nvGraphicFramePr>
          <p:cNvPr id="14" name="Content Placeholder 13">
            <a:extLst>
              <a:ext uri="{FF2B5EF4-FFF2-40B4-BE49-F238E27FC236}">
                <a16:creationId xmlns:a16="http://schemas.microsoft.com/office/drawing/2014/main" id="{05C97008-FB7F-433D-8390-972398E07699}"/>
              </a:ext>
            </a:extLst>
          </p:cNvPr>
          <p:cNvGraphicFramePr>
            <a:graphicFrameLocks noGrp="1"/>
          </p:cNvGraphicFramePr>
          <p:nvPr>
            <p:ph idx="1"/>
            <p:extLst>
              <p:ext uri="{D42A27DB-BD31-4B8C-83A1-F6EECF244321}">
                <p14:modId xmlns:p14="http://schemas.microsoft.com/office/powerpoint/2010/main" val="2173722646"/>
              </p:ext>
            </p:extLst>
          </p:nvPr>
        </p:nvGraphicFramePr>
        <p:xfrm>
          <a:off x="1097280" y="2001539"/>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2541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C021-2E56-4DE4-87A6-322F6541B344}"/>
              </a:ext>
            </a:extLst>
          </p:cNvPr>
          <p:cNvSpPr>
            <a:spLocks noGrp="1"/>
          </p:cNvSpPr>
          <p:nvPr>
            <p:ph type="title"/>
          </p:nvPr>
        </p:nvSpPr>
        <p:spPr/>
        <p:txBody>
          <a:bodyPr>
            <a:normAutofit fontScale="90000"/>
          </a:bodyPr>
          <a:lstStyle/>
          <a:p>
            <a:r>
              <a:rPr lang="ro-RO" sz="3600" dirty="0">
                <a:solidFill>
                  <a:schemeClr val="accent4">
                    <a:lumMod val="60000"/>
                    <a:lumOff val="40000"/>
                  </a:schemeClr>
                </a:solidFill>
              </a:rPr>
              <a:t>Vector size = 100000 </a:t>
            </a:r>
            <a:br>
              <a:rPr lang="ro-RO" sz="3600" dirty="0">
                <a:solidFill>
                  <a:schemeClr val="accent4">
                    <a:lumMod val="60000"/>
                    <a:lumOff val="40000"/>
                  </a:schemeClr>
                </a:solidFill>
              </a:rPr>
            </a:br>
            <a:r>
              <a:rPr lang="ro-RO" sz="3600" dirty="0">
                <a:solidFill>
                  <a:schemeClr val="accent4">
                    <a:lumMod val="60000"/>
                    <a:lumOff val="40000"/>
                  </a:schemeClr>
                </a:solidFill>
              </a:rPr>
              <a:t>Max Number = 1000000</a:t>
            </a:r>
            <a:br>
              <a:rPr lang="ro-RO" sz="3600" dirty="0">
                <a:solidFill>
                  <a:schemeClr val="accent4">
                    <a:lumMod val="60000"/>
                    <a:lumOff val="40000"/>
                  </a:schemeClr>
                </a:solidFill>
              </a:rPr>
            </a:br>
            <a:r>
              <a:rPr lang="ro-RO" sz="3600" dirty="0">
                <a:solidFill>
                  <a:schemeClr val="accent4">
                    <a:lumMod val="60000"/>
                    <a:lumOff val="40000"/>
                  </a:schemeClr>
                </a:solidFill>
              </a:rPr>
              <a:t>Elementele sunt deja sortate crescător.</a:t>
            </a:r>
            <a:endParaRPr lang="en-US" sz="3600" dirty="0">
              <a:solidFill>
                <a:schemeClr val="accent4">
                  <a:lumMod val="60000"/>
                  <a:lumOff val="40000"/>
                </a:schemeClr>
              </a:solidFill>
            </a:endParaRPr>
          </a:p>
        </p:txBody>
      </p:sp>
      <p:graphicFrame>
        <p:nvGraphicFramePr>
          <p:cNvPr id="14" name="Content Placeholder 13">
            <a:extLst>
              <a:ext uri="{FF2B5EF4-FFF2-40B4-BE49-F238E27FC236}">
                <a16:creationId xmlns:a16="http://schemas.microsoft.com/office/drawing/2014/main" id="{05C97008-FB7F-433D-8390-972398E07699}"/>
              </a:ext>
            </a:extLst>
          </p:cNvPr>
          <p:cNvGraphicFramePr>
            <a:graphicFrameLocks noGrp="1"/>
          </p:cNvGraphicFramePr>
          <p:nvPr>
            <p:ph idx="1"/>
            <p:extLst>
              <p:ext uri="{D42A27DB-BD31-4B8C-83A1-F6EECF244321}">
                <p14:modId xmlns:p14="http://schemas.microsoft.com/office/powerpoint/2010/main" val="1374346999"/>
              </p:ext>
            </p:extLst>
          </p:nvPr>
        </p:nvGraphicFramePr>
        <p:xfrm>
          <a:off x="1097280" y="2001539"/>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76247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C021-2E56-4DE4-87A6-322F6541B344}"/>
              </a:ext>
            </a:extLst>
          </p:cNvPr>
          <p:cNvSpPr>
            <a:spLocks noGrp="1"/>
          </p:cNvSpPr>
          <p:nvPr>
            <p:ph type="title"/>
          </p:nvPr>
        </p:nvSpPr>
        <p:spPr/>
        <p:txBody>
          <a:bodyPr>
            <a:normAutofit fontScale="90000"/>
          </a:bodyPr>
          <a:lstStyle/>
          <a:p>
            <a:r>
              <a:rPr lang="ro-RO" sz="3600" dirty="0">
                <a:solidFill>
                  <a:schemeClr val="accent4">
                    <a:lumMod val="60000"/>
                    <a:lumOff val="40000"/>
                  </a:schemeClr>
                </a:solidFill>
              </a:rPr>
              <a:t>Vector size = 100000 </a:t>
            </a:r>
            <a:br>
              <a:rPr lang="ro-RO" sz="3600" dirty="0">
                <a:solidFill>
                  <a:schemeClr val="accent4">
                    <a:lumMod val="60000"/>
                    <a:lumOff val="40000"/>
                  </a:schemeClr>
                </a:solidFill>
              </a:rPr>
            </a:br>
            <a:r>
              <a:rPr lang="ro-RO" sz="3600" dirty="0">
                <a:solidFill>
                  <a:schemeClr val="accent4">
                    <a:lumMod val="60000"/>
                    <a:lumOff val="40000"/>
                  </a:schemeClr>
                </a:solidFill>
              </a:rPr>
              <a:t>Max Number = 1000000</a:t>
            </a:r>
            <a:br>
              <a:rPr lang="ro-RO" sz="3600" dirty="0">
                <a:solidFill>
                  <a:schemeClr val="accent4">
                    <a:lumMod val="60000"/>
                    <a:lumOff val="40000"/>
                  </a:schemeClr>
                </a:solidFill>
              </a:rPr>
            </a:br>
            <a:r>
              <a:rPr lang="ro-RO" sz="3600" dirty="0">
                <a:solidFill>
                  <a:schemeClr val="accent4">
                    <a:lumMod val="60000"/>
                    <a:lumOff val="40000"/>
                  </a:schemeClr>
                </a:solidFill>
              </a:rPr>
              <a:t>Elementele sunt în ordine descrescătoare.</a:t>
            </a:r>
            <a:endParaRPr lang="en-US" sz="3600" dirty="0">
              <a:solidFill>
                <a:schemeClr val="accent4">
                  <a:lumMod val="60000"/>
                  <a:lumOff val="40000"/>
                </a:schemeClr>
              </a:solidFill>
            </a:endParaRPr>
          </a:p>
        </p:txBody>
      </p:sp>
      <p:graphicFrame>
        <p:nvGraphicFramePr>
          <p:cNvPr id="14" name="Content Placeholder 13">
            <a:extLst>
              <a:ext uri="{FF2B5EF4-FFF2-40B4-BE49-F238E27FC236}">
                <a16:creationId xmlns:a16="http://schemas.microsoft.com/office/drawing/2014/main" id="{05C97008-FB7F-433D-8390-972398E07699}"/>
              </a:ext>
            </a:extLst>
          </p:cNvPr>
          <p:cNvGraphicFramePr>
            <a:graphicFrameLocks noGrp="1"/>
          </p:cNvGraphicFramePr>
          <p:nvPr>
            <p:ph idx="1"/>
            <p:extLst>
              <p:ext uri="{D42A27DB-BD31-4B8C-83A1-F6EECF244321}">
                <p14:modId xmlns:p14="http://schemas.microsoft.com/office/powerpoint/2010/main" val="3744774857"/>
              </p:ext>
            </p:extLst>
          </p:nvPr>
        </p:nvGraphicFramePr>
        <p:xfrm>
          <a:off x="1097280" y="2001539"/>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32912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C021-2E56-4DE4-87A6-322F6541B344}"/>
              </a:ext>
            </a:extLst>
          </p:cNvPr>
          <p:cNvSpPr>
            <a:spLocks noGrp="1"/>
          </p:cNvSpPr>
          <p:nvPr>
            <p:ph type="title"/>
          </p:nvPr>
        </p:nvSpPr>
        <p:spPr/>
        <p:txBody>
          <a:bodyPr>
            <a:normAutofit fontScale="90000"/>
          </a:bodyPr>
          <a:lstStyle/>
          <a:p>
            <a:r>
              <a:rPr lang="ro-RO" sz="3600" dirty="0">
                <a:solidFill>
                  <a:schemeClr val="accent4">
                    <a:lumMod val="60000"/>
                    <a:lumOff val="40000"/>
                  </a:schemeClr>
                </a:solidFill>
              </a:rPr>
              <a:t>Vector size = 100000 </a:t>
            </a:r>
            <a:br>
              <a:rPr lang="ro-RO" sz="3600" dirty="0">
                <a:solidFill>
                  <a:schemeClr val="accent4">
                    <a:lumMod val="60000"/>
                    <a:lumOff val="40000"/>
                  </a:schemeClr>
                </a:solidFill>
              </a:rPr>
            </a:br>
            <a:r>
              <a:rPr lang="ro-RO" sz="3600" dirty="0">
                <a:solidFill>
                  <a:schemeClr val="accent4">
                    <a:lumMod val="60000"/>
                    <a:lumOff val="40000"/>
                  </a:schemeClr>
                </a:solidFill>
              </a:rPr>
              <a:t>Max Number = 100000000</a:t>
            </a:r>
            <a:br>
              <a:rPr lang="ro-RO" sz="3600" dirty="0">
                <a:solidFill>
                  <a:schemeClr val="accent4">
                    <a:lumMod val="60000"/>
                    <a:lumOff val="40000"/>
                  </a:schemeClr>
                </a:solidFill>
              </a:rPr>
            </a:br>
            <a:r>
              <a:rPr lang="ro-RO" sz="3600" dirty="0">
                <a:solidFill>
                  <a:schemeClr val="accent4">
                    <a:lumMod val="60000"/>
                    <a:lumOff val="40000"/>
                  </a:schemeClr>
                </a:solidFill>
              </a:rPr>
              <a:t>Elementele sunt în ordine aleatorie.</a:t>
            </a:r>
            <a:endParaRPr lang="en-US" sz="3600" dirty="0">
              <a:solidFill>
                <a:schemeClr val="accent4">
                  <a:lumMod val="60000"/>
                  <a:lumOff val="40000"/>
                </a:schemeClr>
              </a:solidFill>
            </a:endParaRPr>
          </a:p>
        </p:txBody>
      </p:sp>
      <p:graphicFrame>
        <p:nvGraphicFramePr>
          <p:cNvPr id="14" name="Content Placeholder 13">
            <a:extLst>
              <a:ext uri="{FF2B5EF4-FFF2-40B4-BE49-F238E27FC236}">
                <a16:creationId xmlns:a16="http://schemas.microsoft.com/office/drawing/2014/main" id="{05C97008-FB7F-433D-8390-972398E07699}"/>
              </a:ext>
            </a:extLst>
          </p:cNvPr>
          <p:cNvGraphicFramePr>
            <a:graphicFrameLocks noGrp="1"/>
          </p:cNvGraphicFramePr>
          <p:nvPr>
            <p:ph idx="1"/>
            <p:extLst>
              <p:ext uri="{D42A27DB-BD31-4B8C-83A1-F6EECF244321}">
                <p14:modId xmlns:p14="http://schemas.microsoft.com/office/powerpoint/2010/main" val="2338219753"/>
              </p:ext>
            </p:extLst>
          </p:nvPr>
        </p:nvGraphicFramePr>
        <p:xfrm>
          <a:off x="1097280" y="2001539"/>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82420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C021-2E56-4DE4-87A6-322F6541B344}"/>
              </a:ext>
            </a:extLst>
          </p:cNvPr>
          <p:cNvSpPr>
            <a:spLocks noGrp="1"/>
          </p:cNvSpPr>
          <p:nvPr>
            <p:ph type="title"/>
          </p:nvPr>
        </p:nvSpPr>
        <p:spPr/>
        <p:txBody>
          <a:bodyPr>
            <a:normAutofit fontScale="90000"/>
          </a:bodyPr>
          <a:lstStyle/>
          <a:p>
            <a:r>
              <a:rPr lang="ro-RO" sz="3600" dirty="0">
                <a:solidFill>
                  <a:schemeClr val="accent4">
                    <a:lumMod val="60000"/>
                    <a:lumOff val="40000"/>
                  </a:schemeClr>
                </a:solidFill>
              </a:rPr>
              <a:t>Vector size = 100000 </a:t>
            </a:r>
            <a:br>
              <a:rPr lang="ro-RO" sz="3600" dirty="0">
                <a:solidFill>
                  <a:schemeClr val="accent4">
                    <a:lumMod val="60000"/>
                    <a:lumOff val="40000"/>
                  </a:schemeClr>
                </a:solidFill>
              </a:rPr>
            </a:br>
            <a:r>
              <a:rPr lang="ro-RO" sz="3600" dirty="0">
                <a:solidFill>
                  <a:schemeClr val="accent4">
                    <a:lumMod val="60000"/>
                    <a:lumOff val="40000"/>
                  </a:schemeClr>
                </a:solidFill>
              </a:rPr>
              <a:t>Max Number = 100000000</a:t>
            </a:r>
            <a:br>
              <a:rPr lang="ro-RO" sz="3600" dirty="0">
                <a:solidFill>
                  <a:schemeClr val="accent4">
                    <a:lumMod val="60000"/>
                    <a:lumOff val="40000"/>
                  </a:schemeClr>
                </a:solidFill>
              </a:rPr>
            </a:br>
            <a:r>
              <a:rPr lang="ro-RO" sz="3600" dirty="0">
                <a:solidFill>
                  <a:schemeClr val="accent4">
                    <a:lumMod val="60000"/>
                    <a:lumOff val="40000"/>
                  </a:schemeClr>
                </a:solidFill>
              </a:rPr>
              <a:t>Elementele sunt deja sortate crescător.</a:t>
            </a:r>
            <a:endParaRPr lang="en-US" sz="3600" dirty="0">
              <a:solidFill>
                <a:schemeClr val="accent4">
                  <a:lumMod val="60000"/>
                  <a:lumOff val="40000"/>
                </a:schemeClr>
              </a:solidFill>
            </a:endParaRPr>
          </a:p>
        </p:txBody>
      </p:sp>
      <p:graphicFrame>
        <p:nvGraphicFramePr>
          <p:cNvPr id="14" name="Content Placeholder 13">
            <a:extLst>
              <a:ext uri="{FF2B5EF4-FFF2-40B4-BE49-F238E27FC236}">
                <a16:creationId xmlns:a16="http://schemas.microsoft.com/office/drawing/2014/main" id="{05C97008-FB7F-433D-8390-972398E07699}"/>
              </a:ext>
            </a:extLst>
          </p:cNvPr>
          <p:cNvGraphicFramePr>
            <a:graphicFrameLocks noGrp="1"/>
          </p:cNvGraphicFramePr>
          <p:nvPr>
            <p:ph idx="1"/>
            <p:extLst>
              <p:ext uri="{D42A27DB-BD31-4B8C-83A1-F6EECF244321}">
                <p14:modId xmlns:p14="http://schemas.microsoft.com/office/powerpoint/2010/main" val="3497849399"/>
              </p:ext>
            </p:extLst>
          </p:nvPr>
        </p:nvGraphicFramePr>
        <p:xfrm>
          <a:off x="1097280" y="2001539"/>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08894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08D50-C3C2-4608-8B1B-E969C44E286C}"/>
              </a:ext>
            </a:extLst>
          </p:cNvPr>
          <p:cNvSpPr>
            <a:spLocks noGrp="1"/>
          </p:cNvSpPr>
          <p:nvPr>
            <p:ph type="title"/>
          </p:nvPr>
        </p:nvSpPr>
        <p:spPr/>
        <p:txBody>
          <a:bodyPr/>
          <a:lstStyle/>
          <a:p>
            <a:r>
              <a:rPr lang="ro-RO" dirty="0">
                <a:latin typeface="Times New Roman" panose="02020603050405020304" pitchFamily="18" charset="0"/>
                <a:cs typeface="Times New Roman" panose="02020603050405020304" pitchFamily="18" charset="0"/>
              </a:rPr>
              <a:t>Câteva observații</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C621DC-3F0D-4D7B-93E5-1C3BDCC026FC}"/>
              </a:ext>
            </a:extLst>
          </p:cNvPr>
          <p:cNvSpPr>
            <a:spLocks noGrp="1"/>
          </p:cNvSpPr>
          <p:nvPr>
            <p:ph idx="1"/>
          </p:nvPr>
        </p:nvSpPr>
        <p:spPr>
          <a:xfrm>
            <a:off x="1097280" y="2104844"/>
            <a:ext cx="10058400" cy="3764249"/>
          </a:xfrm>
        </p:spPr>
        <p:txBody>
          <a:bodyPr/>
          <a:lstStyle/>
          <a:p>
            <a:pPr lvl="1">
              <a:buFont typeface="Arial" panose="020B0604020202020204" pitchFamily="34" charset="0"/>
              <a:buChar char="•"/>
            </a:pPr>
            <a:r>
              <a:rPr lang="ro-RO" dirty="0"/>
              <a:t>Programul este rulat în Command Prompt-ul de la Windows cu flag-ul </a:t>
            </a:r>
            <a:r>
              <a:rPr lang="en-US" dirty="0"/>
              <a:t>“</a:t>
            </a:r>
            <a:r>
              <a:rPr lang="ro-RO" dirty="0"/>
              <a:t>-</a:t>
            </a:r>
            <a:r>
              <a:rPr lang="en-US" dirty="0"/>
              <a:t>O3”</a:t>
            </a:r>
            <a:r>
              <a:rPr lang="ro-RO" dirty="0"/>
              <a:t>, folosind g++.</a:t>
            </a:r>
          </a:p>
          <a:p>
            <a:pPr lvl="1">
              <a:buFont typeface="Arial" panose="020B0604020202020204" pitchFamily="34" charset="0"/>
              <a:buChar char="•"/>
            </a:pPr>
            <a:r>
              <a:rPr lang="ro-RO" dirty="0"/>
              <a:t>Programul utilizează vectori din STL.</a:t>
            </a:r>
          </a:p>
          <a:p>
            <a:pPr lvl="1">
              <a:buFont typeface="Arial" panose="020B0604020202020204" pitchFamily="34" charset="0"/>
              <a:buChar char="•"/>
            </a:pPr>
            <a:r>
              <a:rPr lang="ro-RO" dirty="0"/>
              <a:t>Pe testele cu Vector Size mai mare sau egal cu 10000, BubbleSort a fost rulat doar pentru cazul în care vectorul este sortat întrucât pentru celălalte cazuri ar dura prea mult, este foarte ineficient.</a:t>
            </a:r>
          </a:p>
          <a:p>
            <a:pPr lvl="1">
              <a:buFont typeface="Arial" panose="020B0604020202020204" pitchFamily="34" charset="0"/>
              <a:buChar char="•"/>
            </a:pPr>
            <a:r>
              <a:rPr lang="ro-RO" dirty="0"/>
              <a:t>Pe testele cu Vector Size mai mare sau egal cu 10000000 si Max Number mai mic sau egal cu 1000, QuickSort nu a fost rulat întrucât elementele ar fi prea apropiate și se va atinge limita de recursie.</a:t>
            </a:r>
          </a:p>
          <a:p>
            <a:pPr lvl="1">
              <a:buFont typeface="Arial" panose="020B0604020202020204" pitchFamily="34" charset="0"/>
              <a:buChar char="•"/>
            </a:pPr>
            <a:r>
              <a:rPr lang="ro-RO" dirty="0"/>
              <a:t>Quicksort este implementat cu două moduri de alegere a pivotului</a:t>
            </a:r>
            <a:r>
              <a:rPr lang="en-US" dirty="0"/>
              <a:t>: </a:t>
            </a:r>
            <a:r>
              <a:rPr lang="ro-RO" dirty="0"/>
              <a:t>mediana din 3 și un element ales aleatoriu din vector.</a:t>
            </a:r>
          </a:p>
          <a:p>
            <a:pPr lvl="1">
              <a:buFont typeface="Arial" panose="020B0604020202020204" pitchFamily="34" charset="0"/>
              <a:buChar char="•"/>
            </a:pPr>
            <a:r>
              <a:rPr lang="ro-RO" dirty="0"/>
              <a:t>RadixSort este implementat cu CountingSort în mai multe baze cu și fără operații pe biți pentru a observa mai bine diferențele.</a:t>
            </a:r>
          </a:p>
          <a:p>
            <a:pPr lvl="1">
              <a:buFont typeface="Arial" panose="020B0604020202020204" pitchFamily="34" charset="0"/>
              <a:buChar char="•"/>
            </a:pPr>
            <a:r>
              <a:rPr lang="ro-RO" dirty="0"/>
              <a:t>ShellSort este implementat cu gap-ul pornind de la n/2 + 1 pentru o complexitate mai bună.</a:t>
            </a:r>
          </a:p>
          <a:p>
            <a:pPr lvl="1">
              <a:buFont typeface="Arial" panose="020B0604020202020204" pitchFamily="34" charset="0"/>
              <a:buChar char="•"/>
            </a:pPr>
            <a:r>
              <a:rPr lang="ro-RO" dirty="0"/>
              <a:t>Timpul reprezentat pe chart-uri este măsurat în secunde.</a:t>
            </a:r>
          </a:p>
          <a:p>
            <a:pPr lvl="1">
              <a:buFont typeface="Arial" panose="020B0604020202020204" pitchFamily="34" charset="0"/>
              <a:buChar char="•"/>
            </a:pPr>
            <a:endParaRPr lang="ro-RO" dirty="0"/>
          </a:p>
          <a:p>
            <a:pPr marL="201168" lvl="1" indent="0">
              <a:buNone/>
            </a:pPr>
            <a:endParaRPr lang="ro-RO" dirty="0"/>
          </a:p>
          <a:p>
            <a:pPr marL="201168" lvl="1" indent="0">
              <a:buNone/>
            </a:pPr>
            <a:endParaRPr lang="en-US" dirty="0"/>
          </a:p>
        </p:txBody>
      </p:sp>
    </p:spTree>
    <p:extLst>
      <p:ext uri="{BB962C8B-B14F-4D97-AF65-F5344CB8AC3E}">
        <p14:creationId xmlns:p14="http://schemas.microsoft.com/office/powerpoint/2010/main" val="2527091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C021-2E56-4DE4-87A6-322F6541B344}"/>
              </a:ext>
            </a:extLst>
          </p:cNvPr>
          <p:cNvSpPr>
            <a:spLocks noGrp="1"/>
          </p:cNvSpPr>
          <p:nvPr>
            <p:ph type="title"/>
          </p:nvPr>
        </p:nvSpPr>
        <p:spPr/>
        <p:txBody>
          <a:bodyPr>
            <a:normAutofit fontScale="90000"/>
          </a:bodyPr>
          <a:lstStyle/>
          <a:p>
            <a:r>
              <a:rPr lang="ro-RO" sz="3600" dirty="0">
                <a:solidFill>
                  <a:schemeClr val="accent4">
                    <a:lumMod val="60000"/>
                    <a:lumOff val="40000"/>
                  </a:schemeClr>
                </a:solidFill>
              </a:rPr>
              <a:t>Vector size = 100000 </a:t>
            </a:r>
            <a:br>
              <a:rPr lang="ro-RO" sz="3600" dirty="0">
                <a:solidFill>
                  <a:schemeClr val="accent4">
                    <a:lumMod val="60000"/>
                    <a:lumOff val="40000"/>
                  </a:schemeClr>
                </a:solidFill>
              </a:rPr>
            </a:br>
            <a:r>
              <a:rPr lang="ro-RO" sz="3600" dirty="0">
                <a:solidFill>
                  <a:schemeClr val="accent4">
                    <a:lumMod val="60000"/>
                    <a:lumOff val="40000"/>
                  </a:schemeClr>
                </a:solidFill>
              </a:rPr>
              <a:t>Max Number = 100000000</a:t>
            </a:r>
            <a:br>
              <a:rPr lang="ro-RO" sz="3600" dirty="0">
                <a:solidFill>
                  <a:schemeClr val="accent4">
                    <a:lumMod val="60000"/>
                    <a:lumOff val="40000"/>
                  </a:schemeClr>
                </a:solidFill>
              </a:rPr>
            </a:br>
            <a:r>
              <a:rPr lang="ro-RO" sz="3600" dirty="0">
                <a:solidFill>
                  <a:schemeClr val="accent4">
                    <a:lumMod val="60000"/>
                    <a:lumOff val="40000"/>
                  </a:schemeClr>
                </a:solidFill>
              </a:rPr>
              <a:t>Elementele sunt în ordine descrescătoare.</a:t>
            </a:r>
            <a:endParaRPr lang="en-US" sz="3600" dirty="0">
              <a:solidFill>
                <a:schemeClr val="accent4">
                  <a:lumMod val="60000"/>
                  <a:lumOff val="40000"/>
                </a:schemeClr>
              </a:solidFill>
            </a:endParaRPr>
          </a:p>
        </p:txBody>
      </p:sp>
      <p:graphicFrame>
        <p:nvGraphicFramePr>
          <p:cNvPr id="14" name="Content Placeholder 13">
            <a:extLst>
              <a:ext uri="{FF2B5EF4-FFF2-40B4-BE49-F238E27FC236}">
                <a16:creationId xmlns:a16="http://schemas.microsoft.com/office/drawing/2014/main" id="{05C97008-FB7F-433D-8390-972398E07699}"/>
              </a:ext>
            </a:extLst>
          </p:cNvPr>
          <p:cNvGraphicFramePr>
            <a:graphicFrameLocks noGrp="1"/>
          </p:cNvGraphicFramePr>
          <p:nvPr>
            <p:ph idx="1"/>
            <p:extLst>
              <p:ext uri="{D42A27DB-BD31-4B8C-83A1-F6EECF244321}">
                <p14:modId xmlns:p14="http://schemas.microsoft.com/office/powerpoint/2010/main" val="1814471072"/>
              </p:ext>
            </p:extLst>
          </p:nvPr>
        </p:nvGraphicFramePr>
        <p:xfrm>
          <a:off x="1097280" y="2001539"/>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5239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C021-2E56-4DE4-87A6-322F6541B344}"/>
              </a:ext>
            </a:extLst>
          </p:cNvPr>
          <p:cNvSpPr>
            <a:spLocks noGrp="1"/>
          </p:cNvSpPr>
          <p:nvPr>
            <p:ph type="title"/>
          </p:nvPr>
        </p:nvSpPr>
        <p:spPr/>
        <p:txBody>
          <a:bodyPr>
            <a:normAutofit fontScale="90000"/>
          </a:bodyPr>
          <a:lstStyle/>
          <a:p>
            <a:r>
              <a:rPr lang="ro-RO" sz="3600" dirty="0">
                <a:solidFill>
                  <a:schemeClr val="accent4">
                    <a:lumMod val="60000"/>
                    <a:lumOff val="40000"/>
                  </a:schemeClr>
                </a:solidFill>
              </a:rPr>
              <a:t>Vector size = 1000000 </a:t>
            </a:r>
            <a:br>
              <a:rPr lang="ro-RO" sz="3600" dirty="0">
                <a:solidFill>
                  <a:schemeClr val="accent4">
                    <a:lumMod val="60000"/>
                    <a:lumOff val="40000"/>
                  </a:schemeClr>
                </a:solidFill>
              </a:rPr>
            </a:br>
            <a:r>
              <a:rPr lang="ro-RO" sz="3600" dirty="0">
                <a:solidFill>
                  <a:schemeClr val="accent4">
                    <a:lumMod val="60000"/>
                    <a:lumOff val="40000"/>
                  </a:schemeClr>
                </a:solidFill>
              </a:rPr>
              <a:t>Max Number = 1000000</a:t>
            </a:r>
            <a:br>
              <a:rPr lang="ro-RO" sz="3600" dirty="0">
                <a:solidFill>
                  <a:schemeClr val="accent4">
                    <a:lumMod val="60000"/>
                    <a:lumOff val="40000"/>
                  </a:schemeClr>
                </a:solidFill>
              </a:rPr>
            </a:br>
            <a:r>
              <a:rPr lang="ro-RO" sz="3600" dirty="0">
                <a:solidFill>
                  <a:schemeClr val="accent4">
                    <a:lumMod val="60000"/>
                    <a:lumOff val="40000"/>
                  </a:schemeClr>
                </a:solidFill>
              </a:rPr>
              <a:t>Elementele sunt în ordine descrescătoare.</a:t>
            </a:r>
            <a:endParaRPr lang="en-US" sz="3600" dirty="0">
              <a:solidFill>
                <a:schemeClr val="accent4">
                  <a:lumMod val="60000"/>
                  <a:lumOff val="40000"/>
                </a:schemeClr>
              </a:solidFill>
            </a:endParaRPr>
          </a:p>
        </p:txBody>
      </p:sp>
      <p:graphicFrame>
        <p:nvGraphicFramePr>
          <p:cNvPr id="14" name="Content Placeholder 13">
            <a:extLst>
              <a:ext uri="{FF2B5EF4-FFF2-40B4-BE49-F238E27FC236}">
                <a16:creationId xmlns:a16="http://schemas.microsoft.com/office/drawing/2014/main" id="{05C97008-FB7F-433D-8390-972398E07699}"/>
              </a:ext>
            </a:extLst>
          </p:cNvPr>
          <p:cNvGraphicFramePr>
            <a:graphicFrameLocks noGrp="1"/>
          </p:cNvGraphicFramePr>
          <p:nvPr>
            <p:ph idx="1"/>
            <p:extLst>
              <p:ext uri="{D42A27DB-BD31-4B8C-83A1-F6EECF244321}">
                <p14:modId xmlns:p14="http://schemas.microsoft.com/office/powerpoint/2010/main" val="2811053404"/>
              </p:ext>
            </p:extLst>
          </p:nvPr>
        </p:nvGraphicFramePr>
        <p:xfrm>
          <a:off x="1097280" y="2001539"/>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68412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C021-2E56-4DE4-87A6-322F6541B344}"/>
              </a:ext>
            </a:extLst>
          </p:cNvPr>
          <p:cNvSpPr>
            <a:spLocks noGrp="1"/>
          </p:cNvSpPr>
          <p:nvPr>
            <p:ph type="title"/>
          </p:nvPr>
        </p:nvSpPr>
        <p:spPr/>
        <p:txBody>
          <a:bodyPr>
            <a:normAutofit fontScale="90000"/>
          </a:bodyPr>
          <a:lstStyle/>
          <a:p>
            <a:r>
              <a:rPr lang="ro-RO" sz="3600" dirty="0">
                <a:solidFill>
                  <a:schemeClr val="accent4">
                    <a:lumMod val="60000"/>
                    <a:lumOff val="40000"/>
                  </a:schemeClr>
                </a:solidFill>
              </a:rPr>
              <a:t>Vector size = 1000000 </a:t>
            </a:r>
            <a:br>
              <a:rPr lang="ro-RO" sz="3600" dirty="0">
                <a:solidFill>
                  <a:schemeClr val="accent4">
                    <a:lumMod val="60000"/>
                    <a:lumOff val="40000"/>
                  </a:schemeClr>
                </a:solidFill>
              </a:rPr>
            </a:br>
            <a:r>
              <a:rPr lang="ro-RO" sz="3600" dirty="0">
                <a:solidFill>
                  <a:schemeClr val="accent4">
                    <a:lumMod val="60000"/>
                    <a:lumOff val="40000"/>
                  </a:schemeClr>
                </a:solidFill>
              </a:rPr>
              <a:t>Max Number = 1000000</a:t>
            </a:r>
            <a:br>
              <a:rPr lang="ro-RO" sz="3600" dirty="0">
                <a:solidFill>
                  <a:schemeClr val="accent4">
                    <a:lumMod val="60000"/>
                    <a:lumOff val="40000"/>
                  </a:schemeClr>
                </a:solidFill>
              </a:rPr>
            </a:br>
            <a:r>
              <a:rPr lang="ro-RO" sz="3600" dirty="0">
                <a:solidFill>
                  <a:schemeClr val="accent4">
                    <a:lumMod val="60000"/>
                    <a:lumOff val="40000"/>
                  </a:schemeClr>
                </a:solidFill>
              </a:rPr>
              <a:t>Elementele sunt deja sortate crescător.</a:t>
            </a:r>
            <a:endParaRPr lang="en-US" sz="3600" dirty="0">
              <a:solidFill>
                <a:schemeClr val="accent4">
                  <a:lumMod val="60000"/>
                  <a:lumOff val="40000"/>
                </a:schemeClr>
              </a:solidFill>
            </a:endParaRPr>
          </a:p>
        </p:txBody>
      </p:sp>
      <p:graphicFrame>
        <p:nvGraphicFramePr>
          <p:cNvPr id="14" name="Content Placeholder 13">
            <a:extLst>
              <a:ext uri="{FF2B5EF4-FFF2-40B4-BE49-F238E27FC236}">
                <a16:creationId xmlns:a16="http://schemas.microsoft.com/office/drawing/2014/main" id="{05C97008-FB7F-433D-8390-972398E07699}"/>
              </a:ext>
            </a:extLst>
          </p:cNvPr>
          <p:cNvGraphicFramePr>
            <a:graphicFrameLocks noGrp="1"/>
          </p:cNvGraphicFramePr>
          <p:nvPr>
            <p:ph idx="1"/>
            <p:extLst>
              <p:ext uri="{D42A27DB-BD31-4B8C-83A1-F6EECF244321}">
                <p14:modId xmlns:p14="http://schemas.microsoft.com/office/powerpoint/2010/main" val="3757724682"/>
              </p:ext>
            </p:extLst>
          </p:nvPr>
        </p:nvGraphicFramePr>
        <p:xfrm>
          <a:off x="1097280" y="2001539"/>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06394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C021-2E56-4DE4-87A6-322F6541B344}"/>
              </a:ext>
            </a:extLst>
          </p:cNvPr>
          <p:cNvSpPr>
            <a:spLocks noGrp="1"/>
          </p:cNvSpPr>
          <p:nvPr>
            <p:ph type="title"/>
          </p:nvPr>
        </p:nvSpPr>
        <p:spPr/>
        <p:txBody>
          <a:bodyPr>
            <a:normAutofit fontScale="90000"/>
          </a:bodyPr>
          <a:lstStyle/>
          <a:p>
            <a:r>
              <a:rPr lang="ro-RO" sz="3600" dirty="0">
                <a:solidFill>
                  <a:schemeClr val="accent4">
                    <a:lumMod val="60000"/>
                    <a:lumOff val="40000"/>
                  </a:schemeClr>
                </a:solidFill>
              </a:rPr>
              <a:t>Vector size = 1000000 </a:t>
            </a:r>
            <a:br>
              <a:rPr lang="ro-RO" sz="3600" dirty="0">
                <a:solidFill>
                  <a:schemeClr val="accent4">
                    <a:lumMod val="60000"/>
                    <a:lumOff val="40000"/>
                  </a:schemeClr>
                </a:solidFill>
              </a:rPr>
            </a:br>
            <a:r>
              <a:rPr lang="ro-RO" sz="3600" dirty="0">
                <a:solidFill>
                  <a:schemeClr val="accent4">
                    <a:lumMod val="60000"/>
                    <a:lumOff val="40000"/>
                  </a:schemeClr>
                </a:solidFill>
              </a:rPr>
              <a:t>Max Number = 1000000</a:t>
            </a:r>
            <a:br>
              <a:rPr lang="ro-RO" sz="3600" dirty="0">
                <a:solidFill>
                  <a:schemeClr val="accent4">
                    <a:lumMod val="60000"/>
                    <a:lumOff val="40000"/>
                  </a:schemeClr>
                </a:solidFill>
              </a:rPr>
            </a:br>
            <a:r>
              <a:rPr lang="ro-RO" sz="3600" dirty="0">
                <a:solidFill>
                  <a:schemeClr val="accent4">
                    <a:lumMod val="60000"/>
                    <a:lumOff val="40000"/>
                  </a:schemeClr>
                </a:solidFill>
              </a:rPr>
              <a:t>Elementele sunt în ordine descrescătoare.</a:t>
            </a:r>
            <a:endParaRPr lang="en-US" sz="3600" dirty="0">
              <a:solidFill>
                <a:schemeClr val="accent4">
                  <a:lumMod val="60000"/>
                  <a:lumOff val="40000"/>
                </a:schemeClr>
              </a:solidFill>
            </a:endParaRPr>
          </a:p>
        </p:txBody>
      </p:sp>
      <p:graphicFrame>
        <p:nvGraphicFramePr>
          <p:cNvPr id="14" name="Content Placeholder 13">
            <a:extLst>
              <a:ext uri="{FF2B5EF4-FFF2-40B4-BE49-F238E27FC236}">
                <a16:creationId xmlns:a16="http://schemas.microsoft.com/office/drawing/2014/main" id="{05C97008-FB7F-433D-8390-972398E07699}"/>
              </a:ext>
            </a:extLst>
          </p:cNvPr>
          <p:cNvGraphicFramePr>
            <a:graphicFrameLocks noGrp="1"/>
          </p:cNvGraphicFramePr>
          <p:nvPr>
            <p:ph idx="1"/>
            <p:extLst>
              <p:ext uri="{D42A27DB-BD31-4B8C-83A1-F6EECF244321}">
                <p14:modId xmlns:p14="http://schemas.microsoft.com/office/powerpoint/2010/main" val="502116824"/>
              </p:ext>
            </p:extLst>
          </p:nvPr>
        </p:nvGraphicFramePr>
        <p:xfrm>
          <a:off x="1097280" y="2001539"/>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34801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C021-2E56-4DE4-87A6-322F6541B344}"/>
              </a:ext>
            </a:extLst>
          </p:cNvPr>
          <p:cNvSpPr>
            <a:spLocks noGrp="1"/>
          </p:cNvSpPr>
          <p:nvPr>
            <p:ph type="title"/>
          </p:nvPr>
        </p:nvSpPr>
        <p:spPr/>
        <p:txBody>
          <a:bodyPr>
            <a:normAutofit fontScale="90000"/>
          </a:bodyPr>
          <a:lstStyle/>
          <a:p>
            <a:r>
              <a:rPr lang="ro-RO" sz="3600" dirty="0">
                <a:solidFill>
                  <a:schemeClr val="accent4">
                    <a:lumMod val="60000"/>
                    <a:lumOff val="40000"/>
                  </a:schemeClr>
                </a:solidFill>
              </a:rPr>
              <a:t>Vector size = 1000000 </a:t>
            </a:r>
            <a:br>
              <a:rPr lang="ro-RO" sz="3600" dirty="0">
                <a:solidFill>
                  <a:schemeClr val="accent4">
                    <a:lumMod val="60000"/>
                    <a:lumOff val="40000"/>
                  </a:schemeClr>
                </a:solidFill>
              </a:rPr>
            </a:br>
            <a:r>
              <a:rPr lang="ro-RO" sz="3600" dirty="0">
                <a:solidFill>
                  <a:schemeClr val="accent4">
                    <a:lumMod val="60000"/>
                    <a:lumOff val="40000"/>
                  </a:schemeClr>
                </a:solidFill>
              </a:rPr>
              <a:t>Max Number = 100000000</a:t>
            </a:r>
            <a:br>
              <a:rPr lang="ro-RO" sz="3600" dirty="0">
                <a:solidFill>
                  <a:schemeClr val="accent4">
                    <a:lumMod val="60000"/>
                    <a:lumOff val="40000"/>
                  </a:schemeClr>
                </a:solidFill>
              </a:rPr>
            </a:br>
            <a:r>
              <a:rPr lang="ro-RO" sz="3600" dirty="0">
                <a:solidFill>
                  <a:schemeClr val="accent4">
                    <a:lumMod val="60000"/>
                    <a:lumOff val="40000"/>
                  </a:schemeClr>
                </a:solidFill>
              </a:rPr>
              <a:t>Elementele sunt în ordine aleatorie.</a:t>
            </a:r>
            <a:endParaRPr lang="en-US" sz="3600" dirty="0">
              <a:solidFill>
                <a:schemeClr val="accent4">
                  <a:lumMod val="60000"/>
                  <a:lumOff val="40000"/>
                </a:schemeClr>
              </a:solidFill>
            </a:endParaRPr>
          </a:p>
        </p:txBody>
      </p:sp>
      <p:graphicFrame>
        <p:nvGraphicFramePr>
          <p:cNvPr id="14" name="Content Placeholder 13">
            <a:extLst>
              <a:ext uri="{FF2B5EF4-FFF2-40B4-BE49-F238E27FC236}">
                <a16:creationId xmlns:a16="http://schemas.microsoft.com/office/drawing/2014/main" id="{05C97008-FB7F-433D-8390-972398E07699}"/>
              </a:ext>
            </a:extLst>
          </p:cNvPr>
          <p:cNvGraphicFramePr>
            <a:graphicFrameLocks noGrp="1"/>
          </p:cNvGraphicFramePr>
          <p:nvPr>
            <p:ph idx="1"/>
            <p:extLst>
              <p:ext uri="{D42A27DB-BD31-4B8C-83A1-F6EECF244321}">
                <p14:modId xmlns:p14="http://schemas.microsoft.com/office/powerpoint/2010/main" val="1130030024"/>
              </p:ext>
            </p:extLst>
          </p:nvPr>
        </p:nvGraphicFramePr>
        <p:xfrm>
          <a:off x="1097280" y="2001539"/>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80391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C021-2E56-4DE4-87A6-322F6541B344}"/>
              </a:ext>
            </a:extLst>
          </p:cNvPr>
          <p:cNvSpPr>
            <a:spLocks noGrp="1"/>
          </p:cNvSpPr>
          <p:nvPr>
            <p:ph type="title"/>
          </p:nvPr>
        </p:nvSpPr>
        <p:spPr/>
        <p:txBody>
          <a:bodyPr>
            <a:normAutofit fontScale="90000"/>
          </a:bodyPr>
          <a:lstStyle/>
          <a:p>
            <a:r>
              <a:rPr lang="ro-RO" sz="3600" dirty="0">
                <a:solidFill>
                  <a:schemeClr val="accent4">
                    <a:lumMod val="60000"/>
                    <a:lumOff val="40000"/>
                  </a:schemeClr>
                </a:solidFill>
              </a:rPr>
              <a:t>Vector size = 1000000 </a:t>
            </a:r>
            <a:br>
              <a:rPr lang="ro-RO" sz="3600" dirty="0">
                <a:solidFill>
                  <a:schemeClr val="accent4">
                    <a:lumMod val="60000"/>
                    <a:lumOff val="40000"/>
                  </a:schemeClr>
                </a:solidFill>
              </a:rPr>
            </a:br>
            <a:r>
              <a:rPr lang="ro-RO" sz="3600" dirty="0">
                <a:solidFill>
                  <a:schemeClr val="accent4">
                    <a:lumMod val="60000"/>
                    <a:lumOff val="40000"/>
                  </a:schemeClr>
                </a:solidFill>
              </a:rPr>
              <a:t>Max Number = 100000000</a:t>
            </a:r>
            <a:br>
              <a:rPr lang="ro-RO" sz="3600" dirty="0">
                <a:solidFill>
                  <a:schemeClr val="accent4">
                    <a:lumMod val="60000"/>
                    <a:lumOff val="40000"/>
                  </a:schemeClr>
                </a:solidFill>
              </a:rPr>
            </a:br>
            <a:r>
              <a:rPr lang="ro-RO" sz="3600" dirty="0">
                <a:solidFill>
                  <a:schemeClr val="accent4">
                    <a:lumMod val="60000"/>
                    <a:lumOff val="40000"/>
                  </a:schemeClr>
                </a:solidFill>
              </a:rPr>
              <a:t>Elementele sunt deja sortate crescător.</a:t>
            </a:r>
            <a:endParaRPr lang="en-US" sz="3600" dirty="0">
              <a:solidFill>
                <a:schemeClr val="accent4">
                  <a:lumMod val="60000"/>
                  <a:lumOff val="40000"/>
                </a:schemeClr>
              </a:solidFill>
            </a:endParaRPr>
          </a:p>
        </p:txBody>
      </p:sp>
      <p:graphicFrame>
        <p:nvGraphicFramePr>
          <p:cNvPr id="14" name="Content Placeholder 13">
            <a:extLst>
              <a:ext uri="{FF2B5EF4-FFF2-40B4-BE49-F238E27FC236}">
                <a16:creationId xmlns:a16="http://schemas.microsoft.com/office/drawing/2014/main" id="{05C97008-FB7F-433D-8390-972398E07699}"/>
              </a:ext>
            </a:extLst>
          </p:cNvPr>
          <p:cNvGraphicFramePr>
            <a:graphicFrameLocks noGrp="1"/>
          </p:cNvGraphicFramePr>
          <p:nvPr>
            <p:ph idx="1"/>
            <p:extLst>
              <p:ext uri="{D42A27DB-BD31-4B8C-83A1-F6EECF244321}">
                <p14:modId xmlns:p14="http://schemas.microsoft.com/office/powerpoint/2010/main" val="647059784"/>
              </p:ext>
            </p:extLst>
          </p:nvPr>
        </p:nvGraphicFramePr>
        <p:xfrm>
          <a:off x="1097280" y="2001539"/>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14406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C021-2E56-4DE4-87A6-322F6541B344}"/>
              </a:ext>
            </a:extLst>
          </p:cNvPr>
          <p:cNvSpPr>
            <a:spLocks noGrp="1"/>
          </p:cNvSpPr>
          <p:nvPr>
            <p:ph type="title"/>
          </p:nvPr>
        </p:nvSpPr>
        <p:spPr/>
        <p:txBody>
          <a:bodyPr>
            <a:normAutofit fontScale="90000"/>
          </a:bodyPr>
          <a:lstStyle/>
          <a:p>
            <a:r>
              <a:rPr lang="ro-RO" sz="3600" dirty="0">
                <a:solidFill>
                  <a:schemeClr val="accent4">
                    <a:lumMod val="60000"/>
                    <a:lumOff val="40000"/>
                  </a:schemeClr>
                </a:solidFill>
              </a:rPr>
              <a:t>Vector size = 1000000 </a:t>
            </a:r>
            <a:br>
              <a:rPr lang="ro-RO" sz="3600" dirty="0">
                <a:solidFill>
                  <a:schemeClr val="accent4">
                    <a:lumMod val="60000"/>
                    <a:lumOff val="40000"/>
                  </a:schemeClr>
                </a:solidFill>
              </a:rPr>
            </a:br>
            <a:r>
              <a:rPr lang="ro-RO" sz="3600" dirty="0">
                <a:solidFill>
                  <a:schemeClr val="accent4">
                    <a:lumMod val="60000"/>
                    <a:lumOff val="40000"/>
                  </a:schemeClr>
                </a:solidFill>
              </a:rPr>
              <a:t>Max Number = 100000000</a:t>
            </a:r>
            <a:br>
              <a:rPr lang="ro-RO" sz="3600" dirty="0">
                <a:solidFill>
                  <a:schemeClr val="accent4">
                    <a:lumMod val="60000"/>
                    <a:lumOff val="40000"/>
                  </a:schemeClr>
                </a:solidFill>
              </a:rPr>
            </a:br>
            <a:r>
              <a:rPr lang="ro-RO" sz="3600" dirty="0">
                <a:solidFill>
                  <a:schemeClr val="accent4">
                    <a:lumMod val="60000"/>
                    <a:lumOff val="40000"/>
                  </a:schemeClr>
                </a:solidFill>
              </a:rPr>
              <a:t>Elementele sunt în ordine descrescătoare.</a:t>
            </a:r>
            <a:endParaRPr lang="en-US" sz="3600" dirty="0">
              <a:solidFill>
                <a:schemeClr val="accent4">
                  <a:lumMod val="60000"/>
                  <a:lumOff val="40000"/>
                </a:schemeClr>
              </a:solidFill>
            </a:endParaRPr>
          </a:p>
        </p:txBody>
      </p:sp>
      <p:graphicFrame>
        <p:nvGraphicFramePr>
          <p:cNvPr id="14" name="Content Placeholder 13">
            <a:extLst>
              <a:ext uri="{FF2B5EF4-FFF2-40B4-BE49-F238E27FC236}">
                <a16:creationId xmlns:a16="http://schemas.microsoft.com/office/drawing/2014/main" id="{05C97008-FB7F-433D-8390-972398E07699}"/>
              </a:ext>
            </a:extLst>
          </p:cNvPr>
          <p:cNvGraphicFramePr>
            <a:graphicFrameLocks noGrp="1"/>
          </p:cNvGraphicFramePr>
          <p:nvPr>
            <p:ph idx="1"/>
            <p:extLst>
              <p:ext uri="{D42A27DB-BD31-4B8C-83A1-F6EECF244321}">
                <p14:modId xmlns:p14="http://schemas.microsoft.com/office/powerpoint/2010/main" val="1134180977"/>
              </p:ext>
            </p:extLst>
          </p:nvPr>
        </p:nvGraphicFramePr>
        <p:xfrm>
          <a:off x="1097280" y="2001539"/>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9407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C021-2E56-4DE4-87A6-322F6541B344}"/>
              </a:ext>
            </a:extLst>
          </p:cNvPr>
          <p:cNvSpPr>
            <a:spLocks noGrp="1"/>
          </p:cNvSpPr>
          <p:nvPr>
            <p:ph type="title"/>
          </p:nvPr>
        </p:nvSpPr>
        <p:spPr/>
        <p:txBody>
          <a:bodyPr>
            <a:normAutofit fontScale="90000"/>
          </a:bodyPr>
          <a:lstStyle/>
          <a:p>
            <a:r>
              <a:rPr lang="ro-RO" sz="3600" dirty="0">
                <a:solidFill>
                  <a:schemeClr val="accent4">
                    <a:lumMod val="60000"/>
                    <a:lumOff val="40000"/>
                  </a:schemeClr>
                </a:solidFill>
              </a:rPr>
              <a:t>Vector size = 10000000 </a:t>
            </a:r>
            <a:br>
              <a:rPr lang="ro-RO" sz="3600" dirty="0">
                <a:solidFill>
                  <a:schemeClr val="accent4">
                    <a:lumMod val="60000"/>
                    <a:lumOff val="40000"/>
                  </a:schemeClr>
                </a:solidFill>
              </a:rPr>
            </a:br>
            <a:r>
              <a:rPr lang="ro-RO" sz="3600" dirty="0">
                <a:solidFill>
                  <a:schemeClr val="accent4">
                    <a:lumMod val="60000"/>
                    <a:lumOff val="40000"/>
                  </a:schemeClr>
                </a:solidFill>
              </a:rPr>
              <a:t>Max Number = 100</a:t>
            </a:r>
            <a:br>
              <a:rPr lang="ro-RO" sz="3600" dirty="0">
                <a:solidFill>
                  <a:schemeClr val="accent4">
                    <a:lumMod val="60000"/>
                    <a:lumOff val="40000"/>
                  </a:schemeClr>
                </a:solidFill>
              </a:rPr>
            </a:br>
            <a:r>
              <a:rPr lang="ro-RO" sz="3600" dirty="0">
                <a:solidFill>
                  <a:schemeClr val="accent4">
                    <a:lumMod val="60000"/>
                    <a:lumOff val="40000"/>
                  </a:schemeClr>
                </a:solidFill>
              </a:rPr>
              <a:t>Elementele sunt în ordine </a:t>
            </a:r>
            <a:r>
              <a:rPr lang="en-US" sz="3600" dirty="0" err="1">
                <a:solidFill>
                  <a:schemeClr val="accent4">
                    <a:lumMod val="60000"/>
                    <a:lumOff val="40000"/>
                  </a:schemeClr>
                </a:solidFill>
              </a:rPr>
              <a:t>aleatorie</a:t>
            </a:r>
            <a:r>
              <a:rPr lang="ro-RO" sz="3600" dirty="0">
                <a:solidFill>
                  <a:schemeClr val="accent4">
                    <a:lumMod val="60000"/>
                    <a:lumOff val="40000"/>
                  </a:schemeClr>
                </a:solidFill>
              </a:rPr>
              <a:t>.</a:t>
            </a:r>
            <a:endParaRPr lang="en-US" sz="3600" dirty="0">
              <a:solidFill>
                <a:schemeClr val="accent4">
                  <a:lumMod val="60000"/>
                  <a:lumOff val="40000"/>
                </a:schemeClr>
              </a:solidFill>
            </a:endParaRPr>
          </a:p>
        </p:txBody>
      </p:sp>
      <p:graphicFrame>
        <p:nvGraphicFramePr>
          <p:cNvPr id="14" name="Content Placeholder 13">
            <a:extLst>
              <a:ext uri="{FF2B5EF4-FFF2-40B4-BE49-F238E27FC236}">
                <a16:creationId xmlns:a16="http://schemas.microsoft.com/office/drawing/2014/main" id="{05C97008-FB7F-433D-8390-972398E07699}"/>
              </a:ext>
            </a:extLst>
          </p:cNvPr>
          <p:cNvGraphicFramePr>
            <a:graphicFrameLocks noGrp="1"/>
          </p:cNvGraphicFramePr>
          <p:nvPr>
            <p:ph idx="1"/>
            <p:extLst>
              <p:ext uri="{D42A27DB-BD31-4B8C-83A1-F6EECF244321}">
                <p14:modId xmlns:p14="http://schemas.microsoft.com/office/powerpoint/2010/main" val="712391665"/>
              </p:ext>
            </p:extLst>
          </p:nvPr>
        </p:nvGraphicFramePr>
        <p:xfrm>
          <a:off x="1097280" y="2001539"/>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88269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C021-2E56-4DE4-87A6-322F6541B344}"/>
              </a:ext>
            </a:extLst>
          </p:cNvPr>
          <p:cNvSpPr>
            <a:spLocks noGrp="1"/>
          </p:cNvSpPr>
          <p:nvPr>
            <p:ph type="title"/>
          </p:nvPr>
        </p:nvSpPr>
        <p:spPr/>
        <p:txBody>
          <a:bodyPr>
            <a:normAutofit fontScale="90000"/>
          </a:bodyPr>
          <a:lstStyle/>
          <a:p>
            <a:r>
              <a:rPr lang="ro-RO" sz="3600" dirty="0">
                <a:solidFill>
                  <a:schemeClr val="accent4">
                    <a:lumMod val="60000"/>
                    <a:lumOff val="40000"/>
                  </a:schemeClr>
                </a:solidFill>
              </a:rPr>
              <a:t>Vector size = 10000000 </a:t>
            </a:r>
            <a:br>
              <a:rPr lang="ro-RO" sz="3600" dirty="0">
                <a:solidFill>
                  <a:schemeClr val="accent4">
                    <a:lumMod val="60000"/>
                    <a:lumOff val="40000"/>
                  </a:schemeClr>
                </a:solidFill>
              </a:rPr>
            </a:br>
            <a:r>
              <a:rPr lang="ro-RO" sz="3600" dirty="0">
                <a:solidFill>
                  <a:schemeClr val="accent4">
                    <a:lumMod val="60000"/>
                    <a:lumOff val="40000"/>
                  </a:schemeClr>
                </a:solidFill>
              </a:rPr>
              <a:t>Max Number = 100</a:t>
            </a:r>
            <a:br>
              <a:rPr lang="ro-RO" sz="3600" dirty="0">
                <a:solidFill>
                  <a:schemeClr val="accent4">
                    <a:lumMod val="60000"/>
                    <a:lumOff val="40000"/>
                  </a:schemeClr>
                </a:solidFill>
              </a:rPr>
            </a:br>
            <a:r>
              <a:rPr lang="ro-RO" sz="3600" dirty="0">
                <a:solidFill>
                  <a:schemeClr val="accent4">
                    <a:lumMod val="60000"/>
                    <a:lumOff val="40000"/>
                  </a:schemeClr>
                </a:solidFill>
              </a:rPr>
              <a:t>Elementele sunt </a:t>
            </a:r>
            <a:r>
              <a:rPr lang="en-US" sz="3600" dirty="0" err="1">
                <a:solidFill>
                  <a:schemeClr val="accent4">
                    <a:lumMod val="60000"/>
                    <a:lumOff val="40000"/>
                  </a:schemeClr>
                </a:solidFill>
              </a:rPr>
              <a:t>deja</a:t>
            </a:r>
            <a:r>
              <a:rPr lang="en-US" sz="3600" dirty="0">
                <a:solidFill>
                  <a:schemeClr val="accent4">
                    <a:lumMod val="60000"/>
                    <a:lumOff val="40000"/>
                  </a:schemeClr>
                </a:solidFill>
              </a:rPr>
              <a:t> </a:t>
            </a:r>
            <a:r>
              <a:rPr lang="en-US" sz="3600" dirty="0" err="1">
                <a:solidFill>
                  <a:schemeClr val="accent4">
                    <a:lumMod val="60000"/>
                    <a:lumOff val="40000"/>
                  </a:schemeClr>
                </a:solidFill>
              </a:rPr>
              <a:t>sortate</a:t>
            </a:r>
            <a:r>
              <a:rPr lang="en-US" sz="3600" dirty="0">
                <a:solidFill>
                  <a:schemeClr val="accent4">
                    <a:lumMod val="60000"/>
                    <a:lumOff val="40000"/>
                  </a:schemeClr>
                </a:solidFill>
              </a:rPr>
              <a:t> </a:t>
            </a:r>
            <a:r>
              <a:rPr lang="en-US" sz="3600" dirty="0" err="1">
                <a:solidFill>
                  <a:schemeClr val="accent4">
                    <a:lumMod val="60000"/>
                    <a:lumOff val="40000"/>
                  </a:schemeClr>
                </a:solidFill>
              </a:rPr>
              <a:t>cresc</a:t>
            </a:r>
            <a:r>
              <a:rPr lang="ro-RO" sz="3600" dirty="0">
                <a:solidFill>
                  <a:schemeClr val="accent4">
                    <a:lumMod val="60000"/>
                    <a:lumOff val="40000"/>
                  </a:schemeClr>
                </a:solidFill>
              </a:rPr>
              <a:t>ător.</a:t>
            </a:r>
            <a:endParaRPr lang="en-US" sz="3600" dirty="0">
              <a:solidFill>
                <a:schemeClr val="accent4">
                  <a:lumMod val="60000"/>
                  <a:lumOff val="40000"/>
                </a:schemeClr>
              </a:solidFill>
            </a:endParaRPr>
          </a:p>
        </p:txBody>
      </p:sp>
      <p:graphicFrame>
        <p:nvGraphicFramePr>
          <p:cNvPr id="14" name="Content Placeholder 13">
            <a:extLst>
              <a:ext uri="{FF2B5EF4-FFF2-40B4-BE49-F238E27FC236}">
                <a16:creationId xmlns:a16="http://schemas.microsoft.com/office/drawing/2014/main" id="{05C97008-FB7F-433D-8390-972398E07699}"/>
              </a:ext>
            </a:extLst>
          </p:cNvPr>
          <p:cNvGraphicFramePr>
            <a:graphicFrameLocks noGrp="1"/>
          </p:cNvGraphicFramePr>
          <p:nvPr>
            <p:ph idx="1"/>
            <p:extLst>
              <p:ext uri="{D42A27DB-BD31-4B8C-83A1-F6EECF244321}">
                <p14:modId xmlns:p14="http://schemas.microsoft.com/office/powerpoint/2010/main" val="1562389725"/>
              </p:ext>
            </p:extLst>
          </p:nvPr>
        </p:nvGraphicFramePr>
        <p:xfrm>
          <a:off x="1097280" y="2001539"/>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170739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C021-2E56-4DE4-87A6-322F6541B344}"/>
              </a:ext>
            </a:extLst>
          </p:cNvPr>
          <p:cNvSpPr>
            <a:spLocks noGrp="1"/>
          </p:cNvSpPr>
          <p:nvPr>
            <p:ph type="title"/>
          </p:nvPr>
        </p:nvSpPr>
        <p:spPr/>
        <p:txBody>
          <a:bodyPr>
            <a:normAutofit fontScale="90000"/>
          </a:bodyPr>
          <a:lstStyle/>
          <a:p>
            <a:r>
              <a:rPr lang="ro-RO" sz="3600" dirty="0">
                <a:solidFill>
                  <a:schemeClr val="accent4">
                    <a:lumMod val="60000"/>
                    <a:lumOff val="40000"/>
                  </a:schemeClr>
                </a:solidFill>
              </a:rPr>
              <a:t>Vector size = 10000000 </a:t>
            </a:r>
            <a:br>
              <a:rPr lang="ro-RO" sz="3600" dirty="0">
                <a:solidFill>
                  <a:schemeClr val="accent4">
                    <a:lumMod val="60000"/>
                    <a:lumOff val="40000"/>
                  </a:schemeClr>
                </a:solidFill>
              </a:rPr>
            </a:br>
            <a:r>
              <a:rPr lang="ro-RO" sz="3600" dirty="0">
                <a:solidFill>
                  <a:schemeClr val="accent4">
                    <a:lumMod val="60000"/>
                    <a:lumOff val="40000"/>
                  </a:schemeClr>
                </a:solidFill>
              </a:rPr>
              <a:t>Max Number = 100</a:t>
            </a:r>
            <a:br>
              <a:rPr lang="ro-RO" sz="3600" dirty="0">
                <a:solidFill>
                  <a:schemeClr val="accent4">
                    <a:lumMod val="60000"/>
                    <a:lumOff val="40000"/>
                  </a:schemeClr>
                </a:solidFill>
              </a:rPr>
            </a:br>
            <a:r>
              <a:rPr lang="ro-RO" sz="3600" dirty="0">
                <a:solidFill>
                  <a:schemeClr val="accent4">
                    <a:lumMod val="60000"/>
                    <a:lumOff val="40000"/>
                  </a:schemeClr>
                </a:solidFill>
              </a:rPr>
              <a:t>Elementele sunt în ordine descrescătoare.</a:t>
            </a:r>
            <a:endParaRPr lang="en-US" sz="3600" dirty="0">
              <a:solidFill>
                <a:schemeClr val="accent4">
                  <a:lumMod val="60000"/>
                  <a:lumOff val="40000"/>
                </a:schemeClr>
              </a:solidFill>
            </a:endParaRPr>
          </a:p>
        </p:txBody>
      </p:sp>
      <p:graphicFrame>
        <p:nvGraphicFramePr>
          <p:cNvPr id="14" name="Content Placeholder 13">
            <a:extLst>
              <a:ext uri="{FF2B5EF4-FFF2-40B4-BE49-F238E27FC236}">
                <a16:creationId xmlns:a16="http://schemas.microsoft.com/office/drawing/2014/main" id="{05C97008-FB7F-433D-8390-972398E07699}"/>
              </a:ext>
            </a:extLst>
          </p:cNvPr>
          <p:cNvGraphicFramePr>
            <a:graphicFrameLocks noGrp="1"/>
          </p:cNvGraphicFramePr>
          <p:nvPr>
            <p:ph idx="1"/>
            <p:extLst>
              <p:ext uri="{D42A27DB-BD31-4B8C-83A1-F6EECF244321}">
                <p14:modId xmlns:p14="http://schemas.microsoft.com/office/powerpoint/2010/main" val="1475740607"/>
              </p:ext>
            </p:extLst>
          </p:nvPr>
        </p:nvGraphicFramePr>
        <p:xfrm>
          <a:off x="1097280" y="2001539"/>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37532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C021-2E56-4DE4-87A6-322F6541B344}"/>
              </a:ext>
            </a:extLst>
          </p:cNvPr>
          <p:cNvSpPr>
            <a:spLocks noGrp="1"/>
          </p:cNvSpPr>
          <p:nvPr>
            <p:ph type="title"/>
          </p:nvPr>
        </p:nvSpPr>
        <p:spPr/>
        <p:txBody>
          <a:bodyPr>
            <a:normAutofit fontScale="90000"/>
          </a:bodyPr>
          <a:lstStyle/>
          <a:p>
            <a:r>
              <a:rPr lang="ro-RO" sz="3600" dirty="0">
                <a:solidFill>
                  <a:schemeClr val="accent4">
                    <a:lumMod val="60000"/>
                    <a:lumOff val="40000"/>
                  </a:schemeClr>
                </a:solidFill>
              </a:rPr>
              <a:t>Vector size = 1000</a:t>
            </a:r>
            <a:br>
              <a:rPr lang="ro-RO" sz="3600" dirty="0">
                <a:solidFill>
                  <a:schemeClr val="accent4">
                    <a:lumMod val="60000"/>
                    <a:lumOff val="40000"/>
                  </a:schemeClr>
                </a:solidFill>
              </a:rPr>
            </a:br>
            <a:r>
              <a:rPr lang="ro-RO" sz="3600" dirty="0">
                <a:solidFill>
                  <a:schemeClr val="accent4">
                    <a:lumMod val="60000"/>
                    <a:lumOff val="40000"/>
                  </a:schemeClr>
                </a:solidFill>
              </a:rPr>
              <a:t>Max Number = 10</a:t>
            </a:r>
            <a:br>
              <a:rPr lang="ro-RO" sz="3600" dirty="0">
                <a:solidFill>
                  <a:schemeClr val="accent4">
                    <a:lumMod val="60000"/>
                    <a:lumOff val="40000"/>
                  </a:schemeClr>
                </a:solidFill>
              </a:rPr>
            </a:br>
            <a:r>
              <a:rPr lang="ro-RO" sz="3600" dirty="0">
                <a:solidFill>
                  <a:schemeClr val="accent4">
                    <a:lumMod val="60000"/>
                    <a:lumOff val="40000"/>
                  </a:schemeClr>
                </a:solidFill>
              </a:rPr>
              <a:t>Elementele sunt în ordine aleatorie.</a:t>
            </a:r>
            <a:endParaRPr lang="en-US" sz="3600" dirty="0">
              <a:solidFill>
                <a:schemeClr val="accent4">
                  <a:lumMod val="60000"/>
                  <a:lumOff val="40000"/>
                </a:schemeClr>
              </a:solidFill>
            </a:endParaRPr>
          </a:p>
        </p:txBody>
      </p:sp>
      <p:graphicFrame>
        <p:nvGraphicFramePr>
          <p:cNvPr id="14" name="Content Placeholder 13">
            <a:extLst>
              <a:ext uri="{FF2B5EF4-FFF2-40B4-BE49-F238E27FC236}">
                <a16:creationId xmlns:a16="http://schemas.microsoft.com/office/drawing/2014/main" id="{05C97008-FB7F-433D-8390-972398E07699}"/>
              </a:ext>
            </a:extLst>
          </p:cNvPr>
          <p:cNvGraphicFramePr>
            <a:graphicFrameLocks noGrp="1"/>
          </p:cNvGraphicFramePr>
          <p:nvPr>
            <p:ph idx="1"/>
            <p:extLst>
              <p:ext uri="{D42A27DB-BD31-4B8C-83A1-F6EECF244321}">
                <p14:modId xmlns:p14="http://schemas.microsoft.com/office/powerpoint/2010/main" val="2492010519"/>
              </p:ext>
            </p:extLst>
          </p:nvPr>
        </p:nvGraphicFramePr>
        <p:xfrm>
          <a:off x="1097280" y="2001539"/>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29305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C021-2E56-4DE4-87A6-322F6541B344}"/>
              </a:ext>
            </a:extLst>
          </p:cNvPr>
          <p:cNvSpPr>
            <a:spLocks noGrp="1"/>
          </p:cNvSpPr>
          <p:nvPr>
            <p:ph type="title"/>
          </p:nvPr>
        </p:nvSpPr>
        <p:spPr/>
        <p:txBody>
          <a:bodyPr>
            <a:normAutofit fontScale="90000"/>
          </a:bodyPr>
          <a:lstStyle/>
          <a:p>
            <a:r>
              <a:rPr lang="ro-RO" sz="3600" dirty="0">
                <a:solidFill>
                  <a:schemeClr val="accent4">
                    <a:lumMod val="60000"/>
                    <a:lumOff val="40000"/>
                  </a:schemeClr>
                </a:solidFill>
              </a:rPr>
              <a:t>Vector size = 10000000  </a:t>
            </a:r>
            <a:br>
              <a:rPr lang="ro-RO" sz="3600" dirty="0">
                <a:solidFill>
                  <a:schemeClr val="accent4">
                    <a:lumMod val="60000"/>
                    <a:lumOff val="40000"/>
                  </a:schemeClr>
                </a:solidFill>
              </a:rPr>
            </a:br>
            <a:r>
              <a:rPr lang="ro-RO" sz="3600" dirty="0">
                <a:solidFill>
                  <a:schemeClr val="accent4">
                    <a:lumMod val="60000"/>
                    <a:lumOff val="40000"/>
                  </a:schemeClr>
                </a:solidFill>
              </a:rPr>
              <a:t>Max Number = 10000000 </a:t>
            </a:r>
            <a:br>
              <a:rPr lang="ro-RO" sz="3600" dirty="0">
                <a:solidFill>
                  <a:schemeClr val="accent4">
                    <a:lumMod val="60000"/>
                    <a:lumOff val="40000"/>
                  </a:schemeClr>
                </a:solidFill>
              </a:rPr>
            </a:br>
            <a:r>
              <a:rPr lang="ro-RO" sz="3600" dirty="0">
                <a:solidFill>
                  <a:schemeClr val="accent4">
                    <a:lumMod val="60000"/>
                    <a:lumOff val="40000"/>
                  </a:schemeClr>
                </a:solidFill>
              </a:rPr>
              <a:t>Elementele sunt în ordine aleatorie.</a:t>
            </a:r>
            <a:endParaRPr lang="en-US" sz="3600" dirty="0">
              <a:solidFill>
                <a:schemeClr val="accent4">
                  <a:lumMod val="60000"/>
                  <a:lumOff val="40000"/>
                </a:schemeClr>
              </a:solidFill>
            </a:endParaRPr>
          </a:p>
        </p:txBody>
      </p:sp>
      <p:graphicFrame>
        <p:nvGraphicFramePr>
          <p:cNvPr id="14" name="Content Placeholder 13">
            <a:extLst>
              <a:ext uri="{FF2B5EF4-FFF2-40B4-BE49-F238E27FC236}">
                <a16:creationId xmlns:a16="http://schemas.microsoft.com/office/drawing/2014/main" id="{05C97008-FB7F-433D-8390-972398E07699}"/>
              </a:ext>
            </a:extLst>
          </p:cNvPr>
          <p:cNvGraphicFramePr>
            <a:graphicFrameLocks noGrp="1"/>
          </p:cNvGraphicFramePr>
          <p:nvPr>
            <p:ph idx="1"/>
            <p:extLst>
              <p:ext uri="{D42A27DB-BD31-4B8C-83A1-F6EECF244321}">
                <p14:modId xmlns:p14="http://schemas.microsoft.com/office/powerpoint/2010/main" val="3137346047"/>
              </p:ext>
            </p:extLst>
          </p:nvPr>
        </p:nvGraphicFramePr>
        <p:xfrm>
          <a:off x="1097280" y="2001539"/>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749554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C021-2E56-4DE4-87A6-322F6541B344}"/>
              </a:ext>
            </a:extLst>
          </p:cNvPr>
          <p:cNvSpPr>
            <a:spLocks noGrp="1"/>
          </p:cNvSpPr>
          <p:nvPr>
            <p:ph type="title"/>
          </p:nvPr>
        </p:nvSpPr>
        <p:spPr/>
        <p:txBody>
          <a:bodyPr>
            <a:normAutofit fontScale="90000"/>
          </a:bodyPr>
          <a:lstStyle/>
          <a:p>
            <a:r>
              <a:rPr lang="ro-RO" sz="3600" dirty="0">
                <a:solidFill>
                  <a:schemeClr val="accent4">
                    <a:lumMod val="60000"/>
                    <a:lumOff val="40000"/>
                  </a:schemeClr>
                </a:solidFill>
              </a:rPr>
              <a:t>Vector size = 10000000  </a:t>
            </a:r>
            <a:br>
              <a:rPr lang="ro-RO" sz="3600" dirty="0">
                <a:solidFill>
                  <a:schemeClr val="accent4">
                    <a:lumMod val="60000"/>
                    <a:lumOff val="40000"/>
                  </a:schemeClr>
                </a:solidFill>
              </a:rPr>
            </a:br>
            <a:r>
              <a:rPr lang="ro-RO" sz="3600" dirty="0">
                <a:solidFill>
                  <a:schemeClr val="accent4">
                    <a:lumMod val="60000"/>
                    <a:lumOff val="40000"/>
                  </a:schemeClr>
                </a:solidFill>
              </a:rPr>
              <a:t>Max Number = 10000000 </a:t>
            </a:r>
            <a:br>
              <a:rPr lang="ro-RO" sz="3600" dirty="0">
                <a:solidFill>
                  <a:schemeClr val="accent4">
                    <a:lumMod val="60000"/>
                    <a:lumOff val="40000"/>
                  </a:schemeClr>
                </a:solidFill>
              </a:rPr>
            </a:br>
            <a:r>
              <a:rPr lang="ro-RO" sz="3600" dirty="0">
                <a:solidFill>
                  <a:schemeClr val="accent4">
                    <a:lumMod val="60000"/>
                    <a:lumOff val="40000"/>
                  </a:schemeClr>
                </a:solidFill>
              </a:rPr>
              <a:t>Elementele sunt deja sortate crescător.</a:t>
            </a:r>
            <a:endParaRPr lang="en-US" sz="3600" dirty="0">
              <a:solidFill>
                <a:schemeClr val="accent4">
                  <a:lumMod val="60000"/>
                  <a:lumOff val="40000"/>
                </a:schemeClr>
              </a:solidFill>
            </a:endParaRPr>
          </a:p>
        </p:txBody>
      </p:sp>
      <p:graphicFrame>
        <p:nvGraphicFramePr>
          <p:cNvPr id="14" name="Content Placeholder 13">
            <a:extLst>
              <a:ext uri="{FF2B5EF4-FFF2-40B4-BE49-F238E27FC236}">
                <a16:creationId xmlns:a16="http://schemas.microsoft.com/office/drawing/2014/main" id="{05C97008-FB7F-433D-8390-972398E07699}"/>
              </a:ext>
            </a:extLst>
          </p:cNvPr>
          <p:cNvGraphicFramePr>
            <a:graphicFrameLocks noGrp="1"/>
          </p:cNvGraphicFramePr>
          <p:nvPr>
            <p:ph idx="1"/>
            <p:extLst>
              <p:ext uri="{D42A27DB-BD31-4B8C-83A1-F6EECF244321}">
                <p14:modId xmlns:p14="http://schemas.microsoft.com/office/powerpoint/2010/main" val="1716830864"/>
              </p:ext>
            </p:extLst>
          </p:nvPr>
        </p:nvGraphicFramePr>
        <p:xfrm>
          <a:off x="1097280" y="2001539"/>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556320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C021-2E56-4DE4-87A6-322F6541B344}"/>
              </a:ext>
            </a:extLst>
          </p:cNvPr>
          <p:cNvSpPr>
            <a:spLocks noGrp="1"/>
          </p:cNvSpPr>
          <p:nvPr>
            <p:ph type="title"/>
          </p:nvPr>
        </p:nvSpPr>
        <p:spPr/>
        <p:txBody>
          <a:bodyPr>
            <a:normAutofit fontScale="90000"/>
          </a:bodyPr>
          <a:lstStyle/>
          <a:p>
            <a:r>
              <a:rPr lang="ro-RO" sz="3600" dirty="0">
                <a:solidFill>
                  <a:schemeClr val="accent4">
                    <a:lumMod val="60000"/>
                    <a:lumOff val="40000"/>
                  </a:schemeClr>
                </a:solidFill>
              </a:rPr>
              <a:t>Vector size = 10000000  </a:t>
            </a:r>
            <a:br>
              <a:rPr lang="ro-RO" sz="3600" dirty="0">
                <a:solidFill>
                  <a:schemeClr val="accent4">
                    <a:lumMod val="60000"/>
                    <a:lumOff val="40000"/>
                  </a:schemeClr>
                </a:solidFill>
              </a:rPr>
            </a:br>
            <a:r>
              <a:rPr lang="ro-RO" sz="3600" dirty="0">
                <a:solidFill>
                  <a:schemeClr val="accent4">
                    <a:lumMod val="60000"/>
                    <a:lumOff val="40000"/>
                  </a:schemeClr>
                </a:solidFill>
              </a:rPr>
              <a:t>Max Number = 10000000 </a:t>
            </a:r>
            <a:br>
              <a:rPr lang="ro-RO" sz="3600" dirty="0">
                <a:solidFill>
                  <a:schemeClr val="accent4">
                    <a:lumMod val="60000"/>
                    <a:lumOff val="40000"/>
                  </a:schemeClr>
                </a:solidFill>
              </a:rPr>
            </a:br>
            <a:r>
              <a:rPr lang="ro-RO" sz="3600" dirty="0">
                <a:solidFill>
                  <a:schemeClr val="accent4">
                    <a:lumMod val="60000"/>
                    <a:lumOff val="40000"/>
                  </a:schemeClr>
                </a:solidFill>
              </a:rPr>
              <a:t>Elementele sunt în ordine descrescătoare.</a:t>
            </a:r>
            <a:endParaRPr lang="en-US" sz="3600" dirty="0">
              <a:solidFill>
                <a:schemeClr val="accent4">
                  <a:lumMod val="60000"/>
                  <a:lumOff val="40000"/>
                </a:schemeClr>
              </a:solidFill>
            </a:endParaRPr>
          </a:p>
        </p:txBody>
      </p:sp>
      <p:graphicFrame>
        <p:nvGraphicFramePr>
          <p:cNvPr id="14" name="Content Placeholder 13">
            <a:extLst>
              <a:ext uri="{FF2B5EF4-FFF2-40B4-BE49-F238E27FC236}">
                <a16:creationId xmlns:a16="http://schemas.microsoft.com/office/drawing/2014/main" id="{05C97008-FB7F-433D-8390-972398E07699}"/>
              </a:ext>
            </a:extLst>
          </p:cNvPr>
          <p:cNvGraphicFramePr>
            <a:graphicFrameLocks noGrp="1"/>
          </p:cNvGraphicFramePr>
          <p:nvPr>
            <p:ph idx="1"/>
            <p:extLst>
              <p:ext uri="{D42A27DB-BD31-4B8C-83A1-F6EECF244321}">
                <p14:modId xmlns:p14="http://schemas.microsoft.com/office/powerpoint/2010/main" val="817519293"/>
              </p:ext>
            </p:extLst>
          </p:nvPr>
        </p:nvGraphicFramePr>
        <p:xfrm>
          <a:off x="1097280" y="2001539"/>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554253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C021-2E56-4DE4-87A6-322F6541B344}"/>
              </a:ext>
            </a:extLst>
          </p:cNvPr>
          <p:cNvSpPr>
            <a:spLocks noGrp="1"/>
          </p:cNvSpPr>
          <p:nvPr>
            <p:ph type="title"/>
          </p:nvPr>
        </p:nvSpPr>
        <p:spPr/>
        <p:txBody>
          <a:bodyPr>
            <a:normAutofit fontScale="90000"/>
          </a:bodyPr>
          <a:lstStyle/>
          <a:p>
            <a:r>
              <a:rPr lang="ro-RO" sz="3600" dirty="0">
                <a:solidFill>
                  <a:schemeClr val="accent4">
                    <a:lumMod val="60000"/>
                    <a:lumOff val="40000"/>
                  </a:schemeClr>
                </a:solidFill>
              </a:rPr>
              <a:t>Vector size = 100000000   </a:t>
            </a:r>
            <a:br>
              <a:rPr lang="ro-RO" sz="3600" dirty="0">
                <a:solidFill>
                  <a:schemeClr val="accent4">
                    <a:lumMod val="60000"/>
                    <a:lumOff val="40000"/>
                  </a:schemeClr>
                </a:solidFill>
              </a:rPr>
            </a:br>
            <a:r>
              <a:rPr lang="ro-RO" sz="3600" dirty="0">
                <a:solidFill>
                  <a:schemeClr val="accent4">
                    <a:lumMod val="60000"/>
                    <a:lumOff val="40000"/>
                  </a:schemeClr>
                </a:solidFill>
              </a:rPr>
              <a:t>Max Number = 1000000 </a:t>
            </a:r>
            <a:br>
              <a:rPr lang="ro-RO" sz="3600" dirty="0">
                <a:solidFill>
                  <a:schemeClr val="accent4">
                    <a:lumMod val="60000"/>
                    <a:lumOff val="40000"/>
                  </a:schemeClr>
                </a:solidFill>
              </a:rPr>
            </a:br>
            <a:r>
              <a:rPr lang="ro-RO" sz="3600" dirty="0">
                <a:solidFill>
                  <a:schemeClr val="accent4">
                    <a:lumMod val="60000"/>
                    <a:lumOff val="40000"/>
                  </a:schemeClr>
                </a:solidFill>
              </a:rPr>
              <a:t>Elementele sunt în ordine aleatorie.</a:t>
            </a:r>
            <a:endParaRPr lang="en-US" sz="3600" dirty="0">
              <a:solidFill>
                <a:schemeClr val="accent4">
                  <a:lumMod val="60000"/>
                  <a:lumOff val="40000"/>
                </a:schemeClr>
              </a:solidFill>
            </a:endParaRPr>
          </a:p>
        </p:txBody>
      </p:sp>
      <p:graphicFrame>
        <p:nvGraphicFramePr>
          <p:cNvPr id="14" name="Content Placeholder 13">
            <a:extLst>
              <a:ext uri="{FF2B5EF4-FFF2-40B4-BE49-F238E27FC236}">
                <a16:creationId xmlns:a16="http://schemas.microsoft.com/office/drawing/2014/main" id="{05C97008-FB7F-433D-8390-972398E07699}"/>
              </a:ext>
            </a:extLst>
          </p:cNvPr>
          <p:cNvGraphicFramePr>
            <a:graphicFrameLocks noGrp="1"/>
          </p:cNvGraphicFramePr>
          <p:nvPr>
            <p:ph idx="1"/>
            <p:extLst>
              <p:ext uri="{D42A27DB-BD31-4B8C-83A1-F6EECF244321}">
                <p14:modId xmlns:p14="http://schemas.microsoft.com/office/powerpoint/2010/main" val="2224975488"/>
              </p:ext>
            </p:extLst>
          </p:nvPr>
        </p:nvGraphicFramePr>
        <p:xfrm>
          <a:off x="1097280" y="2001539"/>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107299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C021-2E56-4DE4-87A6-322F6541B344}"/>
              </a:ext>
            </a:extLst>
          </p:cNvPr>
          <p:cNvSpPr>
            <a:spLocks noGrp="1"/>
          </p:cNvSpPr>
          <p:nvPr>
            <p:ph type="title"/>
          </p:nvPr>
        </p:nvSpPr>
        <p:spPr/>
        <p:txBody>
          <a:bodyPr>
            <a:normAutofit fontScale="90000"/>
          </a:bodyPr>
          <a:lstStyle/>
          <a:p>
            <a:r>
              <a:rPr lang="ro-RO" sz="3600" dirty="0">
                <a:solidFill>
                  <a:schemeClr val="accent4">
                    <a:lumMod val="60000"/>
                    <a:lumOff val="40000"/>
                  </a:schemeClr>
                </a:solidFill>
              </a:rPr>
              <a:t>Vector size = 100000000   </a:t>
            </a:r>
            <a:br>
              <a:rPr lang="ro-RO" sz="3600" dirty="0">
                <a:solidFill>
                  <a:schemeClr val="accent4">
                    <a:lumMod val="60000"/>
                    <a:lumOff val="40000"/>
                  </a:schemeClr>
                </a:solidFill>
              </a:rPr>
            </a:br>
            <a:r>
              <a:rPr lang="ro-RO" sz="3600" dirty="0">
                <a:solidFill>
                  <a:schemeClr val="accent4">
                    <a:lumMod val="60000"/>
                    <a:lumOff val="40000"/>
                  </a:schemeClr>
                </a:solidFill>
              </a:rPr>
              <a:t>Max Number = 1000000 </a:t>
            </a:r>
            <a:br>
              <a:rPr lang="ro-RO" sz="3600" dirty="0">
                <a:solidFill>
                  <a:schemeClr val="accent4">
                    <a:lumMod val="60000"/>
                    <a:lumOff val="40000"/>
                  </a:schemeClr>
                </a:solidFill>
              </a:rPr>
            </a:br>
            <a:r>
              <a:rPr lang="ro-RO" sz="3600" dirty="0">
                <a:solidFill>
                  <a:schemeClr val="accent4">
                    <a:lumMod val="60000"/>
                    <a:lumOff val="40000"/>
                  </a:schemeClr>
                </a:solidFill>
              </a:rPr>
              <a:t>Elementele sunt deja sortate crescător.</a:t>
            </a:r>
            <a:endParaRPr lang="en-US" sz="3600" dirty="0">
              <a:solidFill>
                <a:schemeClr val="accent4">
                  <a:lumMod val="60000"/>
                  <a:lumOff val="40000"/>
                </a:schemeClr>
              </a:solidFill>
            </a:endParaRPr>
          </a:p>
        </p:txBody>
      </p:sp>
      <p:graphicFrame>
        <p:nvGraphicFramePr>
          <p:cNvPr id="14" name="Content Placeholder 13">
            <a:extLst>
              <a:ext uri="{FF2B5EF4-FFF2-40B4-BE49-F238E27FC236}">
                <a16:creationId xmlns:a16="http://schemas.microsoft.com/office/drawing/2014/main" id="{05C97008-FB7F-433D-8390-972398E07699}"/>
              </a:ext>
            </a:extLst>
          </p:cNvPr>
          <p:cNvGraphicFramePr>
            <a:graphicFrameLocks noGrp="1"/>
          </p:cNvGraphicFramePr>
          <p:nvPr>
            <p:ph idx="1"/>
            <p:extLst>
              <p:ext uri="{D42A27DB-BD31-4B8C-83A1-F6EECF244321}">
                <p14:modId xmlns:p14="http://schemas.microsoft.com/office/powerpoint/2010/main" val="3576292464"/>
              </p:ext>
            </p:extLst>
          </p:nvPr>
        </p:nvGraphicFramePr>
        <p:xfrm>
          <a:off x="1097280" y="2001539"/>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974304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C021-2E56-4DE4-87A6-322F6541B344}"/>
              </a:ext>
            </a:extLst>
          </p:cNvPr>
          <p:cNvSpPr>
            <a:spLocks noGrp="1"/>
          </p:cNvSpPr>
          <p:nvPr>
            <p:ph type="title"/>
          </p:nvPr>
        </p:nvSpPr>
        <p:spPr/>
        <p:txBody>
          <a:bodyPr>
            <a:normAutofit fontScale="90000"/>
          </a:bodyPr>
          <a:lstStyle/>
          <a:p>
            <a:r>
              <a:rPr lang="ro-RO" sz="3600" dirty="0">
                <a:solidFill>
                  <a:schemeClr val="accent4">
                    <a:lumMod val="60000"/>
                    <a:lumOff val="40000"/>
                  </a:schemeClr>
                </a:solidFill>
              </a:rPr>
              <a:t>Vector size = 100000000   </a:t>
            </a:r>
            <a:br>
              <a:rPr lang="ro-RO" sz="3600" dirty="0">
                <a:solidFill>
                  <a:schemeClr val="accent4">
                    <a:lumMod val="60000"/>
                    <a:lumOff val="40000"/>
                  </a:schemeClr>
                </a:solidFill>
              </a:rPr>
            </a:br>
            <a:r>
              <a:rPr lang="ro-RO" sz="3600" dirty="0">
                <a:solidFill>
                  <a:schemeClr val="accent4">
                    <a:lumMod val="60000"/>
                    <a:lumOff val="40000"/>
                  </a:schemeClr>
                </a:solidFill>
              </a:rPr>
              <a:t>Max Number = 1000000 </a:t>
            </a:r>
            <a:br>
              <a:rPr lang="ro-RO" sz="3600" dirty="0">
                <a:solidFill>
                  <a:schemeClr val="accent4">
                    <a:lumMod val="60000"/>
                    <a:lumOff val="40000"/>
                  </a:schemeClr>
                </a:solidFill>
              </a:rPr>
            </a:br>
            <a:r>
              <a:rPr lang="ro-RO" sz="3600" dirty="0">
                <a:solidFill>
                  <a:schemeClr val="accent4">
                    <a:lumMod val="60000"/>
                    <a:lumOff val="40000"/>
                  </a:schemeClr>
                </a:solidFill>
              </a:rPr>
              <a:t>Elementele sunt în ordine descrescătoare.</a:t>
            </a:r>
            <a:endParaRPr lang="en-US" sz="3600" dirty="0">
              <a:solidFill>
                <a:schemeClr val="accent4">
                  <a:lumMod val="60000"/>
                  <a:lumOff val="40000"/>
                </a:schemeClr>
              </a:solidFill>
            </a:endParaRPr>
          </a:p>
        </p:txBody>
      </p:sp>
      <p:graphicFrame>
        <p:nvGraphicFramePr>
          <p:cNvPr id="14" name="Content Placeholder 13">
            <a:extLst>
              <a:ext uri="{FF2B5EF4-FFF2-40B4-BE49-F238E27FC236}">
                <a16:creationId xmlns:a16="http://schemas.microsoft.com/office/drawing/2014/main" id="{05C97008-FB7F-433D-8390-972398E07699}"/>
              </a:ext>
            </a:extLst>
          </p:cNvPr>
          <p:cNvGraphicFramePr>
            <a:graphicFrameLocks noGrp="1"/>
          </p:cNvGraphicFramePr>
          <p:nvPr>
            <p:ph idx="1"/>
            <p:extLst>
              <p:ext uri="{D42A27DB-BD31-4B8C-83A1-F6EECF244321}">
                <p14:modId xmlns:p14="http://schemas.microsoft.com/office/powerpoint/2010/main" val="4204562310"/>
              </p:ext>
            </p:extLst>
          </p:nvPr>
        </p:nvGraphicFramePr>
        <p:xfrm>
          <a:off x="1097280" y="2001539"/>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956896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C021-2E56-4DE4-87A6-322F6541B344}"/>
              </a:ext>
            </a:extLst>
          </p:cNvPr>
          <p:cNvSpPr>
            <a:spLocks noGrp="1"/>
          </p:cNvSpPr>
          <p:nvPr>
            <p:ph type="title"/>
          </p:nvPr>
        </p:nvSpPr>
        <p:spPr/>
        <p:txBody>
          <a:bodyPr>
            <a:normAutofit fontScale="90000"/>
          </a:bodyPr>
          <a:lstStyle/>
          <a:p>
            <a:r>
              <a:rPr lang="ro-RO" sz="3600" dirty="0">
                <a:solidFill>
                  <a:schemeClr val="accent4">
                    <a:lumMod val="60000"/>
                    <a:lumOff val="40000"/>
                  </a:schemeClr>
                </a:solidFill>
              </a:rPr>
              <a:t>Vector size = 100000000   </a:t>
            </a:r>
            <a:br>
              <a:rPr lang="ro-RO" sz="3600" dirty="0">
                <a:solidFill>
                  <a:schemeClr val="accent4">
                    <a:lumMod val="60000"/>
                    <a:lumOff val="40000"/>
                  </a:schemeClr>
                </a:solidFill>
              </a:rPr>
            </a:br>
            <a:r>
              <a:rPr lang="ro-RO" sz="3600" dirty="0">
                <a:solidFill>
                  <a:schemeClr val="accent4">
                    <a:lumMod val="60000"/>
                    <a:lumOff val="40000"/>
                  </a:schemeClr>
                </a:solidFill>
              </a:rPr>
              <a:t>Max Number = 100000000 </a:t>
            </a:r>
            <a:br>
              <a:rPr lang="ro-RO" sz="3600" dirty="0">
                <a:solidFill>
                  <a:schemeClr val="accent4">
                    <a:lumMod val="60000"/>
                    <a:lumOff val="40000"/>
                  </a:schemeClr>
                </a:solidFill>
              </a:rPr>
            </a:br>
            <a:r>
              <a:rPr lang="ro-RO" sz="3600" dirty="0">
                <a:solidFill>
                  <a:schemeClr val="accent4">
                    <a:lumMod val="60000"/>
                    <a:lumOff val="40000"/>
                  </a:schemeClr>
                </a:solidFill>
              </a:rPr>
              <a:t>Elementele sunt în ordine aleatorie.</a:t>
            </a:r>
            <a:endParaRPr lang="en-US" sz="3600" dirty="0">
              <a:solidFill>
                <a:schemeClr val="accent4">
                  <a:lumMod val="60000"/>
                  <a:lumOff val="40000"/>
                </a:schemeClr>
              </a:solidFill>
            </a:endParaRPr>
          </a:p>
        </p:txBody>
      </p:sp>
      <p:graphicFrame>
        <p:nvGraphicFramePr>
          <p:cNvPr id="14" name="Content Placeholder 13">
            <a:extLst>
              <a:ext uri="{FF2B5EF4-FFF2-40B4-BE49-F238E27FC236}">
                <a16:creationId xmlns:a16="http://schemas.microsoft.com/office/drawing/2014/main" id="{05C97008-FB7F-433D-8390-972398E07699}"/>
              </a:ext>
            </a:extLst>
          </p:cNvPr>
          <p:cNvGraphicFramePr>
            <a:graphicFrameLocks noGrp="1"/>
          </p:cNvGraphicFramePr>
          <p:nvPr>
            <p:ph idx="1"/>
            <p:extLst>
              <p:ext uri="{D42A27DB-BD31-4B8C-83A1-F6EECF244321}">
                <p14:modId xmlns:p14="http://schemas.microsoft.com/office/powerpoint/2010/main" val="2690710771"/>
              </p:ext>
            </p:extLst>
          </p:nvPr>
        </p:nvGraphicFramePr>
        <p:xfrm>
          <a:off x="1097280" y="2001539"/>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8010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C021-2E56-4DE4-87A6-322F6541B344}"/>
              </a:ext>
            </a:extLst>
          </p:cNvPr>
          <p:cNvSpPr>
            <a:spLocks noGrp="1"/>
          </p:cNvSpPr>
          <p:nvPr>
            <p:ph type="title"/>
          </p:nvPr>
        </p:nvSpPr>
        <p:spPr/>
        <p:txBody>
          <a:bodyPr>
            <a:normAutofit fontScale="90000"/>
          </a:bodyPr>
          <a:lstStyle/>
          <a:p>
            <a:r>
              <a:rPr lang="ro-RO" sz="3600" dirty="0">
                <a:solidFill>
                  <a:schemeClr val="accent4">
                    <a:lumMod val="60000"/>
                    <a:lumOff val="40000"/>
                  </a:schemeClr>
                </a:solidFill>
              </a:rPr>
              <a:t>Vector size = 100000000   </a:t>
            </a:r>
            <a:br>
              <a:rPr lang="ro-RO" sz="3600" dirty="0">
                <a:solidFill>
                  <a:schemeClr val="accent4">
                    <a:lumMod val="60000"/>
                    <a:lumOff val="40000"/>
                  </a:schemeClr>
                </a:solidFill>
              </a:rPr>
            </a:br>
            <a:r>
              <a:rPr lang="ro-RO" sz="3600" dirty="0">
                <a:solidFill>
                  <a:schemeClr val="accent4">
                    <a:lumMod val="60000"/>
                    <a:lumOff val="40000"/>
                  </a:schemeClr>
                </a:solidFill>
              </a:rPr>
              <a:t>Max Number = 100000000 </a:t>
            </a:r>
            <a:br>
              <a:rPr lang="ro-RO" sz="3600" dirty="0">
                <a:solidFill>
                  <a:schemeClr val="accent4">
                    <a:lumMod val="60000"/>
                    <a:lumOff val="40000"/>
                  </a:schemeClr>
                </a:solidFill>
              </a:rPr>
            </a:br>
            <a:r>
              <a:rPr lang="ro-RO" sz="3600" dirty="0">
                <a:solidFill>
                  <a:schemeClr val="accent4">
                    <a:lumMod val="60000"/>
                    <a:lumOff val="40000"/>
                  </a:schemeClr>
                </a:solidFill>
              </a:rPr>
              <a:t>Elementele sunt deja sortate crescător.</a:t>
            </a:r>
            <a:endParaRPr lang="en-US" sz="3600" dirty="0">
              <a:solidFill>
                <a:schemeClr val="accent4">
                  <a:lumMod val="60000"/>
                  <a:lumOff val="40000"/>
                </a:schemeClr>
              </a:solidFill>
            </a:endParaRPr>
          </a:p>
        </p:txBody>
      </p:sp>
      <p:graphicFrame>
        <p:nvGraphicFramePr>
          <p:cNvPr id="14" name="Content Placeholder 13">
            <a:extLst>
              <a:ext uri="{FF2B5EF4-FFF2-40B4-BE49-F238E27FC236}">
                <a16:creationId xmlns:a16="http://schemas.microsoft.com/office/drawing/2014/main" id="{05C97008-FB7F-433D-8390-972398E07699}"/>
              </a:ext>
            </a:extLst>
          </p:cNvPr>
          <p:cNvGraphicFramePr>
            <a:graphicFrameLocks noGrp="1"/>
          </p:cNvGraphicFramePr>
          <p:nvPr>
            <p:ph idx="1"/>
            <p:extLst>
              <p:ext uri="{D42A27DB-BD31-4B8C-83A1-F6EECF244321}">
                <p14:modId xmlns:p14="http://schemas.microsoft.com/office/powerpoint/2010/main" val="953155831"/>
              </p:ext>
            </p:extLst>
          </p:nvPr>
        </p:nvGraphicFramePr>
        <p:xfrm>
          <a:off x="1097280" y="2001539"/>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675351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C021-2E56-4DE4-87A6-322F6541B344}"/>
              </a:ext>
            </a:extLst>
          </p:cNvPr>
          <p:cNvSpPr>
            <a:spLocks noGrp="1"/>
          </p:cNvSpPr>
          <p:nvPr>
            <p:ph type="title"/>
          </p:nvPr>
        </p:nvSpPr>
        <p:spPr/>
        <p:txBody>
          <a:bodyPr>
            <a:normAutofit fontScale="90000"/>
          </a:bodyPr>
          <a:lstStyle/>
          <a:p>
            <a:r>
              <a:rPr lang="ro-RO" sz="3600" dirty="0">
                <a:solidFill>
                  <a:schemeClr val="accent4">
                    <a:lumMod val="60000"/>
                    <a:lumOff val="40000"/>
                  </a:schemeClr>
                </a:solidFill>
              </a:rPr>
              <a:t>Vector size = 100000000   </a:t>
            </a:r>
            <a:br>
              <a:rPr lang="ro-RO" sz="3600" dirty="0">
                <a:solidFill>
                  <a:schemeClr val="accent4">
                    <a:lumMod val="60000"/>
                    <a:lumOff val="40000"/>
                  </a:schemeClr>
                </a:solidFill>
              </a:rPr>
            </a:br>
            <a:r>
              <a:rPr lang="ro-RO" sz="3600" dirty="0">
                <a:solidFill>
                  <a:schemeClr val="accent4">
                    <a:lumMod val="60000"/>
                    <a:lumOff val="40000"/>
                  </a:schemeClr>
                </a:solidFill>
              </a:rPr>
              <a:t>Max Number = 100000000 </a:t>
            </a:r>
            <a:br>
              <a:rPr lang="ro-RO" sz="3600" dirty="0">
                <a:solidFill>
                  <a:schemeClr val="accent4">
                    <a:lumMod val="60000"/>
                    <a:lumOff val="40000"/>
                  </a:schemeClr>
                </a:solidFill>
              </a:rPr>
            </a:br>
            <a:r>
              <a:rPr lang="ro-RO" sz="3600" dirty="0">
                <a:solidFill>
                  <a:schemeClr val="accent4">
                    <a:lumMod val="60000"/>
                    <a:lumOff val="40000"/>
                  </a:schemeClr>
                </a:solidFill>
              </a:rPr>
              <a:t>Elementele sunt în ordine descrescătoare.</a:t>
            </a:r>
            <a:endParaRPr lang="en-US" sz="3600" dirty="0">
              <a:solidFill>
                <a:schemeClr val="accent4">
                  <a:lumMod val="60000"/>
                  <a:lumOff val="40000"/>
                </a:schemeClr>
              </a:solidFill>
            </a:endParaRPr>
          </a:p>
        </p:txBody>
      </p:sp>
      <p:graphicFrame>
        <p:nvGraphicFramePr>
          <p:cNvPr id="14" name="Content Placeholder 13">
            <a:extLst>
              <a:ext uri="{FF2B5EF4-FFF2-40B4-BE49-F238E27FC236}">
                <a16:creationId xmlns:a16="http://schemas.microsoft.com/office/drawing/2014/main" id="{05C97008-FB7F-433D-8390-972398E07699}"/>
              </a:ext>
            </a:extLst>
          </p:cNvPr>
          <p:cNvGraphicFramePr>
            <a:graphicFrameLocks noGrp="1"/>
          </p:cNvGraphicFramePr>
          <p:nvPr>
            <p:ph idx="1"/>
            <p:extLst>
              <p:ext uri="{D42A27DB-BD31-4B8C-83A1-F6EECF244321}">
                <p14:modId xmlns:p14="http://schemas.microsoft.com/office/powerpoint/2010/main" val="1714707070"/>
              </p:ext>
            </p:extLst>
          </p:nvPr>
        </p:nvGraphicFramePr>
        <p:xfrm>
          <a:off x="1097280" y="2001539"/>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562476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7E788-D576-44F0-A1C4-A7B2C4CA766B}"/>
              </a:ext>
            </a:extLst>
          </p:cNvPr>
          <p:cNvSpPr>
            <a:spLocks noGrp="1"/>
          </p:cNvSpPr>
          <p:nvPr>
            <p:ph type="title"/>
          </p:nvPr>
        </p:nvSpPr>
        <p:spPr/>
        <p:txBody>
          <a:bodyPr/>
          <a:lstStyle/>
          <a:p>
            <a:r>
              <a:rPr lang="ro-RO" dirty="0"/>
              <a:t>Concluzii</a:t>
            </a:r>
            <a:endParaRPr lang="en-US" dirty="0"/>
          </a:p>
        </p:txBody>
      </p:sp>
      <p:sp>
        <p:nvSpPr>
          <p:cNvPr id="3" name="Content Placeholder 2">
            <a:extLst>
              <a:ext uri="{FF2B5EF4-FFF2-40B4-BE49-F238E27FC236}">
                <a16:creationId xmlns:a16="http://schemas.microsoft.com/office/drawing/2014/main" id="{4B7D5AA6-939C-46CD-8F88-37A16C5E3689}"/>
              </a:ext>
            </a:extLst>
          </p:cNvPr>
          <p:cNvSpPr>
            <a:spLocks noGrp="1"/>
          </p:cNvSpPr>
          <p:nvPr>
            <p:ph idx="1"/>
          </p:nvPr>
        </p:nvSpPr>
        <p:spPr>
          <a:xfrm>
            <a:off x="1097280" y="2113472"/>
            <a:ext cx="10058400" cy="3755622"/>
          </a:xfrm>
        </p:spPr>
        <p:txBody>
          <a:bodyPr/>
          <a:lstStyle/>
          <a:p>
            <a:pPr>
              <a:buFont typeface="Arial" panose="020B0604020202020204" pitchFamily="34" charset="0"/>
              <a:buChar char="•"/>
            </a:pPr>
            <a:r>
              <a:rPr lang="ro-RO" dirty="0"/>
              <a:t>MergeSort deși relativ încet, își dovedestște utilitatea prin timpii consistenți indiferent de datele de intrare. Pentru un număr foarte mare de elemente de sortat, MergeSort este algoritmul recomandat.</a:t>
            </a:r>
          </a:p>
          <a:p>
            <a:pPr>
              <a:buFont typeface="Arial" panose="020B0604020202020204" pitchFamily="34" charset="0"/>
              <a:buChar char="•"/>
            </a:pPr>
            <a:r>
              <a:rPr lang="ro-RO" dirty="0"/>
              <a:t>QuickSort este recomandat pentru teste cu puține date, dar de la 10 ⁸ elemente se dovedește a fi ineficient. De asemenea, trebuie utilizat cu atenție întrucât poate cauza probleme dacă vectorul are multe elemente cu valori egale.</a:t>
            </a:r>
          </a:p>
          <a:p>
            <a:pPr>
              <a:buFont typeface="Arial" panose="020B0604020202020204" pitchFamily="34" charset="0"/>
              <a:buChar char="•"/>
            </a:pPr>
            <a:r>
              <a:rPr lang="ro-RO" dirty="0"/>
              <a:t>BubbleSort este cel mai simplu de implementat algoritm dintre cei menționați, pentru teste cu puține date este mediocru, iar pentru multe elemente este un nu categoric. O particularitate este utilitatea lui pentru a sorta vectori aproape sortați sau de a detecta un număr mic de inversiuni într-un vector aproape sortat.</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505627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C021-2E56-4DE4-87A6-322F6541B344}"/>
              </a:ext>
            </a:extLst>
          </p:cNvPr>
          <p:cNvSpPr>
            <a:spLocks noGrp="1"/>
          </p:cNvSpPr>
          <p:nvPr>
            <p:ph type="title"/>
          </p:nvPr>
        </p:nvSpPr>
        <p:spPr/>
        <p:txBody>
          <a:bodyPr>
            <a:normAutofit fontScale="90000"/>
          </a:bodyPr>
          <a:lstStyle/>
          <a:p>
            <a:r>
              <a:rPr lang="ro-RO" sz="3600" dirty="0">
                <a:solidFill>
                  <a:schemeClr val="accent4">
                    <a:lumMod val="60000"/>
                    <a:lumOff val="40000"/>
                  </a:schemeClr>
                </a:solidFill>
              </a:rPr>
              <a:t>Vector size = 1000</a:t>
            </a:r>
            <a:br>
              <a:rPr lang="ro-RO" sz="3600" dirty="0">
                <a:solidFill>
                  <a:schemeClr val="accent4">
                    <a:lumMod val="60000"/>
                    <a:lumOff val="40000"/>
                  </a:schemeClr>
                </a:solidFill>
              </a:rPr>
            </a:br>
            <a:r>
              <a:rPr lang="ro-RO" sz="3600" dirty="0">
                <a:solidFill>
                  <a:schemeClr val="accent4">
                    <a:lumMod val="60000"/>
                    <a:lumOff val="40000"/>
                  </a:schemeClr>
                </a:solidFill>
              </a:rPr>
              <a:t>Max Number = 10</a:t>
            </a:r>
            <a:br>
              <a:rPr lang="ro-RO" sz="3600" dirty="0">
                <a:solidFill>
                  <a:schemeClr val="accent4">
                    <a:lumMod val="60000"/>
                    <a:lumOff val="40000"/>
                  </a:schemeClr>
                </a:solidFill>
              </a:rPr>
            </a:br>
            <a:r>
              <a:rPr lang="ro-RO" sz="3600" dirty="0">
                <a:solidFill>
                  <a:schemeClr val="accent4">
                    <a:lumMod val="60000"/>
                    <a:lumOff val="40000"/>
                  </a:schemeClr>
                </a:solidFill>
              </a:rPr>
              <a:t>Elementele sunt deja sortate crescător.</a:t>
            </a:r>
            <a:endParaRPr lang="en-US" sz="3600" dirty="0">
              <a:solidFill>
                <a:schemeClr val="accent4">
                  <a:lumMod val="60000"/>
                  <a:lumOff val="40000"/>
                </a:schemeClr>
              </a:solidFill>
            </a:endParaRPr>
          </a:p>
        </p:txBody>
      </p:sp>
      <p:graphicFrame>
        <p:nvGraphicFramePr>
          <p:cNvPr id="14" name="Content Placeholder 13">
            <a:extLst>
              <a:ext uri="{FF2B5EF4-FFF2-40B4-BE49-F238E27FC236}">
                <a16:creationId xmlns:a16="http://schemas.microsoft.com/office/drawing/2014/main" id="{05C97008-FB7F-433D-8390-972398E07699}"/>
              </a:ext>
            </a:extLst>
          </p:cNvPr>
          <p:cNvGraphicFramePr>
            <a:graphicFrameLocks noGrp="1"/>
          </p:cNvGraphicFramePr>
          <p:nvPr>
            <p:ph idx="1"/>
            <p:extLst>
              <p:ext uri="{D42A27DB-BD31-4B8C-83A1-F6EECF244321}">
                <p14:modId xmlns:p14="http://schemas.microsoft.com/office/powerpoint/2010/main" val="740007696"/>
              </p:ext>
            </p:extLst>
          </p:nvPr>
        </p:nvGraphicFramePr>
        <p:xfrm>
          <a:off x="1097280" y="2001539"/>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985538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7FFFE-9404-46C3-A304-F6E244F7BDBF}"/>
              </a:ext>
            </a:extLst>
          </p:cNvPr>
          <p:cNvSpPr>
            <a:spLocks noGrp="1"/>
          </p:cNvSpPr>
          <p:nvPr>
            <p:ph type="title"/>
          </p:nvPr>
        </p:nvSpPr>
        <p:spPr/>
        <p:txBody>
          <a:bodyPr/>
          <a:lstStyle/>
          <a:p>
            <a:r>
              <a:rPr lang="ro-RO" dirty="0"/>
              <a:t>Concluzii</a:t>
            </a:r>
            <a:endParaRPr lang="en-US" dirty="0"/>
          </a:p>
        </p:txBody>
      </p:sp>
      <p:sp>
        <p:nvSpPr>
          <p:cNvPr id="3" name="Content Placeholder 2">
            <a:extLst>
              <a:ext uri="{FF2B5EF4-FFF2-40B4-BE49-F238E27FC236}">
                <a16:creationId xmlns:a16="http://schemas.microsoft.com/office/drawing/2014/main" id="{FE50CEAF-1E3C-48D8-BA41-9F1AAACCAC35}"/>
              </a:ext>
            </a:extLst>
          </p:cNvPr>
          <p:cNvSpPr>
            <a:spLocks noGrp="1"/>
          </p:cNvSpPr>
          <p:nvPr>
            <p:ph idx="1"/>
          </p:nvPr>
        </p:nvSpPr>
        <p:spPr>
          <a:xfrm>
            <a:off x="1097280" y="2035834"/>
            <a:ext cx="10058400" cy="3833260"/>
          </a:xfrm>
        </p:spPr>
        <p:txBody>
          <a:bodyPr>
            <a:normAutofit lnSpcReduction="10000"/>
          </a:bodyPr>
          <a:lstStyle/>
          <a:p>
            <a:pPr>
              <a:buFont typeface="Arial" panose="020B0604020202020204" pitchFamily="34" charset="0"/>
              <a:buChar char="•"/>
            </a:pPr>
            <a:r>
              <a:rPr lang="ro-RO" dirty="0"/>
              <a:t>RadixSort este unul dintre cei mai eficienți algoritmi în ce privește timpul de execuție. Desigur, există si un trade-off, cum ar fi faptul că utilizează multă memorie suplimentară (Încă un vector de mărimea celui inițial si alt vector de mărimea bazei ce este aleasă pentru sortare) și faptul că poate fi utilizat doar pentru numere întregi. Se comportă foarte bine cu șiruri de caractere.</a:t>
            </a:r>
          </a:p>
          <a:p>
            <a:pPr>
              <a:buFont typeface="Arial" panose="020B0604020202020204" pitchFamily="34" charset="0"/>
              <a:buChar char="•"/>
            </a:pPr>
            <a:r>
              <a:rPr lang="ro-RO" dirty="0"/>
              <a:t>ShellSort se dovedește a fi un algoritm eficient din punct de vedere al timpului de execuție ce nu necesită memorie suplimentară. Pentru multe elemente nu este neapărat cea mai bună opțiune dar își face treaba. O particularitate utilă este faptul că devine din ce în ce mai eficient cu cât vectorul are elementele mai apropiate între ele. (De exemplu, majoritatea elementelor mari în partea dreaptă, iar cele mici în partea stangă, dar nu neapărat sortate)</a:t>
            </a:r>
          </a:p>
          <a:p>
            <a:pPr>
              <a:buFont typeface="Arial" panose="020B0604020202020204" pitchFamily="34" charset="0"/>
              <a:buChar char="•"/>
            </a:pPr>
            <a:r>
              <a:rPr lang="ro-RO" dirty="0"/>
              <a:t>STL Sort (Sort-ul nativ din C++) este de departe cel mai eficient dintre algoritmii prezentați, se comportă foarte bine în toate testele, deși uneori întrecut cu o diferență infimă de RadixSort. Se recomandă folosirea acestuia pentru majoritatea cazurilor în care nu se știu foarte multe despre datele prelucrate.</a:t>
            </a:r>
          </a:p>
          <a:p>
            <a:pPr marL="0" indent="0">
              <a:buNone/>
            </a:pPr>
            <a:endParaRPr lang="en-US" dirty="0"/>
          </a:p>
        </p:txBody>
      </p:sp>
    </p:spTree>
    <p:extLst>
      <p:ext uri="{BB962C8B-B14F-4D97-AF65-F5344CB8AC3E}">
        <p14:creationId xmlns:p14="http://schemas.microsoft.com/office/powerpoint/2010/main" val="799830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C021-2E56-4DE4-87A6-322F6541B344}"/>
              </a:ext>
            </a:extLst>
          </p:cNvPr>
          <p:cNvSpPr>
            <a:spLocks noGrp="1"/>
          </p:cNvSpPr>
          <p:nvPr>
            <p:ph type="title"/>
          </p:nvPr>
        </p:nvSpPr>
        <p:spPr/>
        <p:txBody>
          <a:bodyPr>
            <a:normAutofit fontScale="90000"/>
          </a:bodyPr>
          <a:lstStyle/>
          <a:p>
            <a:r>
              <a:rPr lang="ro-RO" sz="3600" dirty="0">
                <a:solidFill>
                  <a:schemeClr val="accent4">
                    <a:lumMod val="60000"/>
                    <a:lumOff val="40000"/>
                  </a:schemeClr>
                </a:solidFill>
              </a:rPr>
              <a:t>Vector size = 1000</a:t>
            </a:r>
            <a:br>
              <a:rPr lang="ro-RO" sz="3600" dirty="0">
                <a:solidFill>
                  <a:schemeClr val="accent4">
                    <a:lumMod val="60000"/>
                    <a:lumOff val="40000"/>
                  </a:schemeClr>
                </a:solidFill>
              </a:rPr>
            </a:br>
            <a:r>
              <a:rPr lang="ro-RO" sz="3600" dirty="0">
                <a:solidFill>
                  <a:schemeClr val="accent4">
                    <a:lumMod val="60000"/>
                    <a:lumOff val="40000"/>
                  </a:schemeClr>
                </a:solidFill>
              </a:rPr>
              <a:t>Max Number = 10</a:t>
            </a:r>
            <a:br>
              <a:rPr lang="ro-RO" sz="3600" dirty="0">
                <a:solidFill>
                  <a:schemeClr val="accent4">
                    <a:lumMod val="60000"/>
                    <a:lumOff val="40000"/>
                  </a:schemeClr>
                </a:solidFill>
              </a:rPr>
            </a:br>
            <a:r>
              <a:rPr lang="ro-RO" sz="3600" dirty="0">
                <a:solidFill>
                  <a:schemeClr val="accent4">
                    <a:lumMod val="60000"/>
                    <a:lumOff val="40000"/>
                  </a:schemeClr>
                </a:solidFill>
              </a:rPr>
              <a:t>Elementele sunt ordonate descrescător.</a:t>
            </a:r>
            <a:endParaRPr lang="en-US" sz="3600" dirty="0">
              <a:solidFill>
                <a:schemeClr val="accent4">
                  <a:lumMod val="60000"/>
                  <a:lumOff val="40000"/>
                </a:schemeClr>
              </a:solidFill>
            </a:endParaRPr>
          </a:p>
        </p:txBody>
      </p:sp>
      <p:graphicFrame>
        <p:nvGraphicFramePr>
          <p:cNvPr id="14" name="Content Placeholder 13">
            <a:extLst>
              <a:ext uri="{FF2B5EF4-FFF2-40B4-BE49-F238E27FC236}">
                <a16:creationId xmlns:a16="http://schemas.microsoft.com/office/drawing/2014/main" id="{05C97008-FB7F-433D-8390-972398E07699}"/>
              </a:ext>
            </a:extLst>
          </p:cNvPr>
          <p:cNvGraphicFramePr>
            <a:graphicFrameLocks noGrp="1"/>
          </p:cNvGraphicFramePr>
          <p:nvPr>
            <p:ph idx="1"/>
            <p:extLst>
              <p:ext uri="{D42A27DB-BD31-4B8C-83A1-F6EECF244321}">
                <p14:modId xmlns:p14="http://schemas.microsoft.com/office/powerpoint/2010/main" val="3525127676"/>
              </p:ext>
            </p:extLst>
          </p:nvPr>
        </p:nvGraphicFramePr>
        <p:xfrm>
          <a:off x="1097280" y="2001539"/>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51793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C021-2E56-4DE4-87A6-322F6541B344}"/>
              </a:ext>
            </a:extLst>
          </p:cNvPr>
          <p:cNvSpPr>
            <a:spLocks noGrp="1"/>
          </p:cNvSpPr>
          <p:nvPr>
            <p:ph type="title"/>
          </p:nvPr>
        </p:nvSpPr>
        <p:spPr/>
        <p:txBody>
          <a:bodyPr>
            <a:normAutofit fontScale="90000"/>
          </a:bodyPr>
          <a:lstStyle/>
          <a:p>
            <a:r>
              <a:rPr lang="ro-RO" sz="3600" dirty="0">
                <a:solidFill>
                  <a:schemeClr val="accent4">
                    <a:lumMod val="60000"/>
                    <a:lumOff val="40000"/>
                  </a:schemeClr>
                </a:solidFill>
              </a:rPr>
              <a:t>Vector size = 1000</a:t>
            </a:r>
            <a:br>
              <a:rPr lang="ro-RO" sz="3600" dirty="0">
                <a:solidFill>
                  <a:schemeClr val="accent4">
                    <a:lumMod val="60000"/>
                    <a:lumOff val="40000"/>
                  </a:schemeClr>
                </a:solidFill>
              </a:rPr>
            </a:br>
            <a:r>
              <a:rPr lang="ro-RO" sz="3600" dirty="0">
                <a:solidFill>
                  <a:schemeClr val="accent4">
                    <a:lumMod val="60000"/>
                    <a:lumOff val="40000"/>
                  </a:schemeClr>
                </a:solidFill>
              </a:rPr>
              <a:t>Max Number = 100000</a:t>
            </a:r>
            <a:br>
              <a:rPr lang="ro-RO" sz="3600" dirty="0">
                <a:solidFill>
                  <a:schemeClr val="accent4">
                    <a:lumMod val="60000"/>
                    <a:lumOff val="40000"/>
                  </a:schemeClr>
                </a:solidFill>
              </a:rPr>
            </a:br>
            <a:r>
              <a:rPr lang="ro-RO" sz="3600" dirty="0">
                <a:solidFill>
                  <a:schemeClr val="accent4">
                    <a:lumMod val="60000"/>
                    <a:lumOff val="40000"/>
                  </a:schemeClr>
                </a:solidFill>
              </a:rPr>
              <a:t>Elementele sunt în ordine aleatorie.</a:t>
            </a:r>
            <a:endParaRPr lang="en-US" sz="3600" dirty="0">
              <a:solidFill>
                <a:schemeClr val="accent4">
                  <a:lumMod val="60000"/>
                  <a:lumOff val="40000"/>
                </a:schemeClr>
              </a:solidFill>
            </a:endParaRPr>
          </a:p>
        </p:txBody>
      </p:sp>
      <p:graphicFrame>
        <p:nvGraphicFramePr>
          <p:cNvPr id="14" name="Content Placeholder 13">
            <a:extLst>
              <a:ext uri="{FF2B5EF4-FFF2-40B4-BE49-F238E27FC236}">
                <a16:creationId xmlns:a16="http://schemas.microsoft.com/office/drawing/2014/main" id="{05C97008-FB7F-433D-8390-972398E07699}"/>
              </a:ext>
            </a:extLst>
          </p:cNvPr>
          <p:cNvGraphicFramePr>
            <a:graphicFrameLocks noGrp="1"/>
          </p:cNvGraphicFramePr>
          <p:nvPr>
            <p:ph idx="1"/>
            <p:extLst>
              <p:ext uri="{D42A27DB-BD31-4B8C-83A1-F6EECF244321}">
                <p14:modId xmlns:p14="http://schemas.microsoft.com/office/powerpoint/2010/main" val="1317401821"/>
              </p:ext>
            </p:extLst>
          </p:nvPr>
        </p:nvGraphicFramePr>
        <p:xfrm>
          <a:off x="1097280" y="2001539"/>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96199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C021-2E56-4DE4-87A6-322F6541B344}"/>
              </a:ext>
            </a:extLst>
          </p:cNvPr>
          <p:cNvSpPr>
            <a:spLocks noGrp="1"/>
          </p:cNvSpPr>
          <p:nvPr>
            <p:ph type="title"/>
          </p:nvPr>
        </p:nvSpPr>
        <p:spPr/>
        <p:txBody>
          <a:bodyPr>
            <a:normAutofit fontScale="90000"/>
          </a:bodyPr>
          <a:lstStyle/>
          <a:p>
            <a:r>
              <a:rPr lang="ro-RO" sz="3600" dirty="0">
                <a:solidFill>
                  <a:schemeClr val="accent4">
                    <a:lumMod val="60000"/>
                    <a:lumOff val="40000"/>
                  </a:schemeClr>
                </a:solidFill>
              </a:rPr>
              <a:t>Vector size = 1000</a:t>
            </a:r>
            <a:br>
              <a:rPr lang="ro-RO" sz="3600" dirty="0">
                <a:solidFill>
                  <a:schemeClr val="accent4">
                    <a:lumMod val="60000"/>
                    <a:lumOff val="40000"/>
                  </a:schemeClr>
                </a:solidFill>
              </a:rPr>
            </a:br>
            <a:r>
              <a:rPr lang="ro-RO" sz="3600" dirty="0">
                <a:solidFill>
                  <a:schemeClr val="accent4">
                    <a:lumMod val="60000"/>
                    <a:lumOff val="40000"/>
                  </a:schemeClr>
                </a:solidFill>
              </a:rPr>
              <a:t>Max Number = 100000</a:t>
            </a:r>
            <a:br>
              <a:rPr lang="ro-RO" sz="3600" dirty="0">
                <a:solidFill>
                  <a:schemeClr val="accent4">
                    <a:lumMod val="60000"/>
                    <a:lumOff val="40000"/>
                  </a:schemeClr>
                </a:solidFill>
              </a:rPr>
            </a:br>
            <a:r>
              <a:rPr lang="ro-RO" sz="3600" dirty="0">
                <a:solidFill>
                  <a:schemeClr val="accent4">
                    <a:lumMod val="60000"/>
                    <a:lumOff val="40000"/>
                  </a:schemeClr>
                </a:solidFill>
              </a:rPr>
              <a:t>Elementele sunt deja sortate crescător.</a:t>
            </a:r>
            <a:endParaRPr lang="en-US" sz="3600" dirty="0">
              <a:solidFill>
                <a:schemeClr val="accent4">
                  <a:lumMod val="60000"/>
                  <a:lumOff val="40000"/>
                </a:schemeClr>
              </a:solidFill>
            </a:endParaRPr>
          </a:p>
        </p:txBody>
      </p:sp>
      <p:graphicFrame>
        <p:nvGraphicFramePr>
          <p:cNvPr id="14" name="Content Placeholder 13">
            <a:extLst>
              <a:ext uri="{FF2B5EF4-FFF2-40B4-BE49-F238E27FC236}">
                <a16:creationId xmlns:a16="http://schemas.microsoft.com/office/drawing/2014/main" id="{05C97008-FB7F-433D-8390-972398E07699}"/>
              </a:ext>
            </a:extLst>
          </p:cNvPr>
          <p:cNvGraphicFramePr>
            <a:graphicFrameLocks noGrp="1"/>
          </p:cNvGraphicFramePr>
          <p:nvPr>
            <p:ph idx="1"/>
            <p:extLst>
              <p:ext uri="{D42A27DB-BD31-4B8C-83A1-F6EECF244321}">
                <p14:modId xmlns:p14="http://schemas.microsoft.com/office/powerpoint/2010/main" val="3384078251"/>
              </p:ext>
            </p:extLst>
          </p:nvPr>
        </p:nvGraphicFramePr>
        <p:xfrm>
          <a:off x="1097280" y="2001539"/>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1427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C021-2E56-4DE4-87A6-322F6541B344}"/>
              </a:ext>
            </a:extLst>
          </p:cNvPr>
          <p:cNvSpPr>
            <a:spLocks noGrp="1"/>
          </p:cNvSpPr>
          <p:nvPr>
            <p:ph type="title"/>
          </p:nvPr>
        </p:nvSpPr>
        <p:spPr/>
        <p:txBody>
          <a:bodyPr>
            <a:normAutofit fontScale="90000"/>
          </a:bodyPr>
          <a:lstStyle/>
          <a:p>
            <a:r>
              <a:rPr lang="ro-RO" sz="3600" dirty="0">
                <a:solidFill>
                  <a:schemeClr val="accent4">
                    <a:lumMod val="60000"/>
                    <a:lumOff val="40000"/>
                  </a:schemeClr>
                </a:solidFill>
              </a:rPr>
              <a:t>Vector size = 1000</a:t>
            </a:r>
            <a:br>
              <a:rPr lang="ro-RO" sz="3600" dirty="0">
                <a:solidFill>
                  <a:schemeClr val="accent4">
                    <a:lumMod val="60000"/>
                    <a:lumOff val="40000"/>
                  </a:schemeClr>
                </a:solidFill>
              </a:rPr>
            </a:br>
            <a:r>
              <a:rPr lang="ro-RO" sz="3600" dirty="0">
                <a:solidFill>
                  <a:schemeClr val="accent4">
                    <a:lumMod val="60000"/>
                    <a:lumOff val="40000"/>
                  </a:schemeClr>
                </a:solidFill>
              </a:rPr>
              <a:t>Max Number = 100000</a:t>
            </a:r>
            <a:br>
              <a:rPr lang="ro-RO" sz="3600" dirty="0">
                <a:solidFill>
                  <a:schemeClr val="accent4">
                    <a:lumMod val="60000"/>
                    <a:lumOff val="40000"/>
                  </a:schemeClr>
                </a:solidFill>
              </a:rPr>
            </a:br>
            <a:r>
              <a:rPr lang="ro-RO" sz="3600" dirty="0">
                <a:solidFill>
                  <a:schemeClr val="accent4">
                    <a:lumMod val="60000"/>
                    <a:lumOff val="40000"/>
                  </a:schemeClr>
                </a:solidFill>
              </a:rPr>
              <a:t>Elementele sunt în ordine descrescătoare.</a:t>
            </a:r>
            <a:endParaRPr lang="en-US" sz="3600" dirty="0">
              <a:solidFill>
                <a:schemeClr val="accent4">
                  <a:lumMod val="60000"/>
                  <a:lumOff val="40000"/>
                </a:schemeClr>
              </a:solidFill>
            </a:endParaRPr>
          </a:p>
        </p:txBody>
      </p:sp>
      <p:graphicFrame>
        <p:nvGraphicFramePr>
          <p:cNvPr id="14" name="Content Placeholder 13">
            <a:extLst>
              <a:ext uri="{FF2B5EF4-FFF2-40B4-BE49-F238E27FC236}">
                <a16:creationId xmlns:a16="http://schemas.microsoft.com/office/drawing/2014/main" id="{05C97008-FB7F-433D-8390-972398E07699}"/>
              </a:ext>
            </a:extLst>
          </p:cNvPr>
          <p:cNvGraphicFramePr>
            <a:graphicFrameLocks noGrp="1"/>
          </p:cNvGraphicFramePr>
          <p:nvPr>
            <p:ph idx="1"/>
            <p:extLst>
              <p:ext uri="{D42A27DB-BD31-4B8C-83A1-F6EECF244321}">
                <p14:modId xmlns:p14="http://schemas.microsoft.com/office/powerpoint/2010/main" val="3254421452"/>
              </p:ext>
            </p:extLst>
          </p:nvPr>
        </p:nvGraphicFramePr>
        <p:xfrm>
          <a:off x="1097280" y="2001539"/>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9927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C021-2E56-4DE4-87A6-322F6541B344}"/>
              </a:ext>
            </a:extLst>
          </p:cNvPr>
          <p:cNvSpPr>
            <a:spLocks noGrp="1"/>
          </p:cNvSpPr>
          <p:nvPr>
            <p:ph type="title"/>
          </p:nvPr>
        </p:nvSpPr>
        <p:spPr/>
        <p:txBody>
          <a:bodyPr>
            <a:normAutofit fontScale="90000"/>
          </a:bodyPr>
          <a:lstStyle/>
          <a:p>
            <a:r>
              <a:rPr lang="ro-RO" sz="3600" dirty="0">
                <a:solidFill>
                  <a:schemeClr val="accent4">
                    <a:lumMod val="60000"/>
                    <a:lumOff val="40000"/>
                  </a:schemeClr>
                </a:solidFill>
              </a:rPr>
              <a:t>Vector size = 1000</a:t>
            </a:r>
            <a:br>
              <a:rPr lang="ro-RO" sz="3600" dirty="0">
                <a:solidFill>
                  <a:schemeClr val="accent4">
                    <a:lumMod val="60000"/>
                    <a:lumOff val="40000"/>
                  </a:schemeClr>
                </a:solidFill>
              </a:rPr>
            </a:br>
            <a:r>
              <a:rPr lang="ro-RO" sz="3600" dirty="0">
                <a:solidFill>
                  <a:schemeClr val="accent4">
                    <a:lumMod val="60000"/>
                    <a:lumOff val="40000"/>
                  </a:schemeClr>
                </a:solidFill>
              </a:rPr>
              <a:t>Max Number = 100000000</a:t>
            </a:r>
            <a:br>
              <a:rPr lang="ro-RO" sz="3600" dirty="0">
                <a:solidFill>
                  <a:schemeClr val="accent4">
                    <a:lumMod val="60000"/>
                    <a:lumOff val="40000"/>
                  </a:schemeClr>
                </a:solidFill>
              </a:rPr>
            </a:br>
            <a:r>
              <a:rPr lang="ro-RO" sz="3600" dirty="0">
                <a:solidFill>
                  <a:schemeClr val="accent4">
                    <a:lumMod val="60000"/>
                    <a:lumOff val="40000"/>
                  </a:schemeClr>
                </a:solidFill>
              </a:rPr>
              <a:t>Elementele sunt în ordine </a:t>
            </a:r>
            <a:r>
              <a:rPr lang="en-US" sz="3600" dirty="0" err="1">
                <a:solidFill>
                  <a:schemeClr val="accent4">
                    <a:lumMod val="60000"/>
                    <a:lumOff val="40000"/>
                  </a:schemeClr>
                </a:solidFill>
              </a:rPr>
              <a:t>aleatorie</a:t>
            </a:r>
            <a:r>
              <a:rPr lang="ro-RO" sz="3600" dirty="0">
                <a:solidFill>
                  <a:schemeClr val="accent4">
                    <a:lumMod val="60000"/>
                    <a:lumOff val="40000"/>
                  </a:schemeClr>
                </a:solidFill>
              </a:rPr>
              <a:t>.</a:t>
            </a:r>
            <a:endParaRPr lang="en-US" sz="3600" dirty="0">
              <a:solidFill>
                <a:schemeClr val="accent4">
                  <a:lumMod val="60000"/>
                  <a:lumOff val="40000"/>
                </a:schemeClr>
              </a:solidFill>
            </a:endParaRPr>
          </a:p>
        </p:txBody>
      </p:sp>
      <p:graphicFrame>
        <p:nvGraphicFramePr>
          <p:cNvPr id="14" name="Content Placeholder 13">
            <a:extLst>
              <a:ext uri="{FF2B5EF4-FFF2-40B4-BE49-F238E27FC236}">
                <a16:creationId xmlns:a16="http://schemas.microsoft.com/office/drawing/2014/main" id="{05C97008-FB7F-433D-8390-972398E07699}"/>
              </a:ext>
            </a:extLst>
          </p:cNvPr>
          <p:cNvGraphicFramePr>
            <a:graphicFrameLocks noGrp="1"/>
          </p:cNvGraphicFramePr>
          <p:nvPr>
            <p:ph idx="1"/>
            <p:extLst>
              <p:ext uri="{D42A27DB-BD31-4B8C-83A1-F6EECF244321}">
                <p14:modId xmlns:p14="http://schemas.microsoft.com/office/powerpoint/2010/main" val="2807831944"/>
              </p:ext>
            </p:extLst>
          </p:nvPr>
        </p:nvGraphicFramePr>
        <p:xfrm>
          <a:off x="1097280" y="2001539"/>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4006882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182</TotalTime>
  <Words>662</Words>
  <Application>Microsoft Office PowerPoint</Application>
  <PresentationFormat>Widescreen</PresentationFormat>
  <Paragraphs>57</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Times New Roman</vt:lpstr>
      <vt:lpstr>Retrospect</vt:lpstr>
      <vt:lpstr>SORTĂRI</vt:lpstr>
      <vt:lpstr>Câteva observații</vt:lpstr>
      <vt:lpstr>Vector size = 1000 Max Number = 10 Elementele sunt în ordine aleatorie.</vt:lpstr>
      <vt:lpstr>Vector size = 1000 Max Number = 10 Elementele sunt deja sortate crescător.</vt:lpstr>
      <vt:lpstr>Vector size = 1000 Max Number = 10 Elementele sunt ordonate descrescător.</vt:lpstr>
      <vt:lpstr>Vector size = 1000 Max Number = 100000 Elementele sunt în ordine aleatorie.</vt:lpstr>
      <vt:lpstr>Vector size = 1000 Max Number = 100000 Elementele sunt deja sortate crescător.</vt:lpstr>
      <vt:lpstr>Vector size = 1000 Max Number = 100000 Elementele sunt în ordine descrescătoare.</vt:lpstr>
      <vt:lpstr>Vector size = 1000 Max Number = 100000000 Elementele sunt în ordine aleatorie.</vt:lpstr>
      <vt:lpstr>Vector size = 1000 Max Number = 100000000 Elementele sunt deja sortate crescător.</vt:lpstr>
      <vt:lpstr>Vector size = 1000 Max Number = 100000000 Elementele sunt în ordine descrescătoare.</vt:lpstr>
      <vt:lpstr>Vector size = 100000  Max Number = 100 Elementele sunt în ordine aleatorie.</vt:lpstr>
      <vt:lpstr>Vector size = 100000  Max Number = 100 Elementele sunt deja sortate crescător.</vt:lpstr>
      <vt:lpstr>Vector size = 100000  Max Number = 100 Elementele sunt în ordine descrescătoare.</vt:lpstr>
      <vt:lpstr>Vector size = 100000  Max Number = 1000000 Elementele sunt în ordine aleatorie.</vt:lpstr>
      <vt:lpstr>Vector size = 100000  Max Number = 1000000 Elementele sunt deja sortate crescător.</vt:lpstr>
      <vt:lpstr>Vector size = 100000  Max Number = 1000000 Elementele sunt în ordine descrescătoare.</vt:lpstr>
      <vt:lpstr>Vector size = 100000  Max Number = 100000000 Elementele sunt în ordine aleatorie.</vt:lpstr>
      <vt:lpstr>Vector size = 100000  Max Number = 100000000 Elementele sunt deja sortate crescător.</vt:lpstr>
      <vt:lpstr>Vector size = 100000  Max Number = 100000000 Elementele sunt în ordine descrescătoare.</vt:lpstr>
      <vt:lpstr>Vector size = 1000000  Max Number = 1000000 Elementele sunt în ordine descrescătoare.</vt:lpstr>
      <vt:lpstr>Vector size = 1000000  Max Number = 1000000 Elementele sunt deja sortate crescător.</vt:lpstr>
      <vt:lpstr>Vector size = 1000000  Max Number = 1000000 Elementele sunt în ordine descrescătoare.</vt:lpstr>
      <vt:lpstr>Vector size = 1000000  Max Number = 100000000 Elementele sunt în ordine aleatorie.</vt:lpstr>
      <vt:lpstr>Vector size = 1000000  Max Number = 100000000 Elementele sunt deja sortate crescător.</vt:lpstr>
      <vt:lpstr>Vector size = 1000000  Max Number = 100000000 Elementele sunt în ordine descrescătoare.</vt:lpstr>
      <vt:lpstr>Vector size = 10000000  Max Number = 100 Elementele sunt în ordine aleatorie.</vt:lpstr>
      <vt:lpstr>Vector size = 10000000  Max Number = 100 Elementele sunt deja sortate crescător.</vt:lpstr>
      <vt:lpstr>Vector size = 10000000  Max Number = 100 Elementele sunt în ordine descrescătoare.</vt:lpstr>
      <vt:lpstr>Vector size = 10000000   Max Number = 10000000  Elementele sunt în ordine aleatorie.</vt:lpstr>
      <vt:lpstr>Vector size = 10000000   Max Number = 10000000  Elementele sunt deja sortate crescător.</vt:lpstr>
      <vt:lpstr>Vector size = 10000000   Max Number = 10000000  Elementele sunt în ordine descrescătoare.</vt:lpstr>
      <vt:lpstr>Vector size = 100000000    Max Number = 1000000  Elementele sunt în ordine aleatorie.</vt:lpstr>
      <vt:lpstr>Vector size = 100000000    Max Number = 1000000  Elementele sunt deja sortate crescător.</vt:lpstr>
      <vt:lpstr>Vector size = 100000000    Max Number = 1000000  Elementele sunt în ordine descrescătoare.</vt:lpstr>
      <vt:lpstr>Vector size = 100000000    Max Number = 100000000  Elementele sunt în ordine aleatorie.</vt:lpstr>
      <vt:lpstr>Vector size = 100000000    Max Number = 100000000  Elementele sunt deja sortate crescător.</vt:lpstr>
      <vt:lpstr>Vector size = 100000000    Max Number = 100000000  Elementele sunt în ordine descrescătoare.</vt:lpstr>
      <vt:lpstr>Concluzii</vt:lpstr>
      <vt:lpstr>Concluzii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SORTĂRI</dc:title>
  <dc:creator>Eduard Sabau</dc:creator>
  <cp:lastModifiedBy>Eduard Sabau</cp:lastModifiedBy>
  <cp:revision>19</cp:revision>
  <dcterms:created xsi:type="dcterms:W3CDTF">2022-03-14T16:46:36Z</dcterms:created>
  <dcterms:modified xsi:type="dcterms:W3CDTF">2022-03-14T19:49:02Z</dcterms:modified>
</cp:coreProperties>
</file>