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73" r:id="rId6"/>
    <p:sldId id="260" r:id="rId7"/>
    <p:sldId id="262" r:id="rId8"/>
    <p:sldId id="269" r:id="rId9"/>
    <p:sldId id="259" r:id="rId10"/>
    <p:sldId id="272" r:id="rId11"/>
    <p:sldId id="270" r:id="rId12"/>
    <p:sldId id="271" r:id="rId13"/>
    <p:sldId id="264" r:id="rId14"/>
    <p:sldId id="265" r:id="rId15"/>
    <p:sldId id="267" r:id="rId16"/>
    <p:sldId id="274" r:id="rId17"/>
    <p:sldId id="268" r:id="rId18"/>
    <p:sldId id="263" r:id="rId19"/>
  </p:sldIdLst>
  <p:sldSz cx="18288000" cy="10287000"/>
  <p:notesSz cx="6858000" cy="9144000"/>
  <p:embeddedFontLst>
    <p:embeddedFont>
      <p:font typeface="Bebas Neue Cyrillic" panose="02000506000000020004" pitchFamily="2" charset="0"/>
      <p:regular r:id="rId21"/>
    </p:embeddedFont>
    <p:embeddedFont>
      <p:font typeface="Times New Roman Bold" panose="02030802070405020303" pitchFamily="18" charset="7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 autoAdjust="0"/>
    <p:restoredTop sz="94653" autoAdjust="0"/>
  </p:normalViewPr>
  <p:slideViewPr>
    <p:cSldViewPr>
      <p:cViewPr varScale="1">
        <p:scale>
          <a:sx n="75" d="100"/>
          <a:sy n="75" d="100"/>
        </p:scale>
        <p:origin x="5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E10CF-DE92-469B-B69F-AC9460EAD105}" type="datetimeFigureOut">
              <a:rPr lang="en-IN" smtClean="0"/>
              <a:t>14/03/25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8E0A-AF6B-4E00-B412-BC9F98BFC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17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F8E0A-AF6B-4E00-B412-BC9F98BFC6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5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F8E0A-AF6B-4E00-B412-BC9F98BFC61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7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78336-59AA-F3B1-013B-6414B6955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60E36-2403-E17D-C030-8F03B8E9A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7C1A08-7C68-2470-4309-6806E409D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2409-1061-F95F-A15A-774EB9369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F8E0A-AF6B-4E00-B412-BC9F98BFC61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6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5B35-9271-5081-CFF7-E716028BA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52703-0DD2-6C79-BAF5-EAA07AB59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681FF-C253-024D-3594-D9EE7DC16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AF1BF-123C-BC27-DA70-0D52BB562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F8E0A-AF6B-4E00-B412-BC9F98BFC61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78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96685" y="3944638"/>
            <a:ext cx="1526784" cy="2390269"/>
          </a:xfrm>
          <a:custGeom>
            <a:avLst/>
            <a:gdLst/>
            <a:ahLst/>
            <a:cxnLst/>
            <a:rect l="l" t="t" r="r" b="b"/>
            <a:pathLst>
              <a:path w="1526784" h="2390269">
                <a:moveTo>
                  <a:pt x="0" y="0"/>
                </a:moveTo>
                <a:lnTo>
                  <a:pt x="1526785" y="0"/>
                </a:lnTo>
                <a:lnTo>
                  <a:pt x="1526785" y="2390268"/>
                </a:lnTo>
                <a:lnTo>
                  <a:pt x="0" y="2390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312780" y="4166590"/>
            <a:ext cx="9724227" cy="1746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8"/>
              </a:lnSpc>
              <a:spcBef>
                <a:spcPct val="0"/>
              </a:spcBef>
            </a:pPr>
            <a:r>
              <a:rPr lang="en-US" sz="50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ML Model for Detecting Suspicious Transactions</a:t>
            </a:r>
          </a:p>
        </p:txBody>
      </p:sp>
      <p:sp>
        <p:nvSpPr>
          <p:cNvPr id="4" name="Freeform 4"/>
          <p:cNvSpPr/>
          <p:nvPr/>
        </p:nvSpPr>
        <p:spPr>
          <a:xfrm>
            <a:off x="1741216" y="4182388"/>
            <a:ext cx="1223058" cy="1914768"/>
          </a:xfrm>
          <a:custGeom>
            <a:avLst/>
            <a:gdLst/>
            <a:ahLst/>
            <a:cxnLst/>
            <a:rect l="l" t="t" r="r" b="b"/>
            <a:pathLst>
              <a:path w="1223058" h="1914768">
                <a:moveTo>
                  <a:pt x="0" y="0"/>
                </a:moveTo>
                <a:lnTo>
                  <a:pt x="1223058" y="0"/>
                </a:lnTo>
                <a:lnTo>
                  <a:pt x="1223058" y="1914768"/>
                </a:lnTo>
                <a:lnTo>
                  <a:pt x="0" y="1914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929892" y="4264098"/>
            <a:ext cx="991095" cy="1551617"/>
          </a:xfrm>
          <a:custGeom>
            <a:avLst/>
            <a:gdLst/>
            <a:ahLst/>
            <a:cxnLst/>
            <a:rect l="l" t="t" r="r" b="b"/>
            <a:pathLst>
              <a:path w="991095" h="1551617">
                <a:moveTo>
                  <a:pt x="0" y="0"/>
                </a:moveTo>
                <a:lnTo>
                  <a:pt x="991095" y="0"/>
                </a:lnTo>
                <a:lnTo>
                  <a:pt x="991095" y="1551616"/>
                </a:lnTo>
                <a:lnTo>
                  <a:pt x="0" y="155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>
            <a:off x="14226319" y="3456952"/>
            <a:ext cx="1686430" cy="2640204"/>
          </a:xfrm>
          <a:custGeom>
            <a:avLst/>
            <a:gdLst/>
            <a:ahLst/>
            <a:cxnLst/>
            <a:rect l="l" t="t" r="r" b="b"/>
            <a:pathLst>
              <a:path w="1686430" h="2640204">
                <a:moveTo>
                  <a:pt x="0" y="0"/>
                </a:moveTo>
                <a:lnTo>
                  <a:pt x="1686430" y="0"/>
                </a:lnTo>
                <a:lnTo>
                  <a:pt x="1686430" y="2640204"/>
                </a:lnTo>
                <a:lnTo>
                  <a:pt x="0" y="2640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10800000">
            <a:off x="15593994" y="3805105"/>
            <a:ext cx="1401311" cy="2193833"/>
          </a:xfrm>
          <a:custGeom>
            <a:avLst/>
            <a:gdLst/>
            <a:ahLst/>
            <a:cxnLst/>
            <a:rect l="l" t="t" r="r" b="b"/>
            <a:pathLst>
              <a:path w="1401311" h="2193833">
                <a:moveTo>
                  <a:pt x="0" y="0"/>
                </a:moveTo>
                <a:lnTo>
                  <a:pt x="1401310" y="0"/>
                </a:lnTo>
                <a:lnTo>
                  <a:pt x="1401310" y="2193833"/>
                </a:lnTo>
                <a:lnTo>
                  <a:pt x="0" y="2193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6824495" y="3944638"/>
            <a:ext cx="1306495" cy="2045394"/>
          </a:xfrm>
          <a:custGeom>
            <a:avLst/>
            <a:gdLst/>
            <a:ahLst/>
            <a:cxnLst/>
            <a:rect l="l" t="t" r="r" b="b"/>
            <a:pathLst>
              <a:path w="1306495" h="2045394">
                <a:moveTo>
                  <a:pt x="0" y="0"/>
                </a:moveTo>
                <a:lnTo>
                  <a:pt x="1306495" y="0"/>
                </a:lnTo>
                <a:lnTo>
                  <a:pt x="1306495" y="2045394"/>
                </a:lnTo>
                <a:lnTo>
                  <a:pt x="0" y="2045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34C98-84B5-D552-A6A5-FDC43B937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40F2F31-CA28-1ABA-332C-5D4E2D9A8558}"/>
              </a:ext>
            </a:extLst>
          </p:cNvPr>
          <p:cNvSpPr txBox="1"/>
          <p:nvPr/>
        </p:nvSpPr>
        <p:spPr>
          <a:xfrm>
            <a:off x="-1752600" y="602741"/>
            <a:ext cx="9182429" cy="191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4"/>
              </a:lnSpc>
            </a:pPr>
            <a:r>
              <a:rPr lang="en-US" sz="5581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5581" b="1" u="sng" dirty="0">
                <a:solidFill>
                  <a:srgbClr val="0CC2E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SET</a:t>
            </a:r>
          </a:p>
          <a:p>
            <a:pPr algn="ctr">
              <a:lnSpc>
                <a:spcPts val="7814"/>
              </a:lnSpc>
              <a:spcBef>
                <a:spcPct val="0"/>
              </a:spcBef>
            </a:pPr>
            <a:endParaRPr lang="en-US" sz="5581" b="1" dirty="0">
              <a:solidFill>
                <a:srgbClr val="0CC2E6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pic>
        <p:nvPicPr>
          <p:cNvPr id="5" name="Picture 4" descr="A close up of a screen&#10;&#10;AI-generated content may be incorrect.">
            <a:extLst>
              <a:ext uri="{FF2B5EF4-FFF2-40B4-BE49-F238E27FC236}">
                <a16:creationId xmlns:a16="http://schemas.microsoft.com/office/drawing/2014/main" id="{1338E86A-5596-2D35-732B-3B3BD8CE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2" y="2133180"/>
            <a:ext cx="16309076" cy="4762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40E1D2-66FA-BCF6-0913-2A729E1208C9}"/>
              </a:ext>
            </a:extLst>
          </p:cNvPr>
          <p:cNvSpPr txBox="1"/>
          <p:nvPr/>
        </p:nvSpPr>
        <p:spPr>
          <a:xfrm>
            <a:off x="1219200" y="7122768"/>
            <a:ext cx="15468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dataset is a credit card fraud detection dataset with anonymized transaction features (V1–V28) derived from PCA. It includes the "Amount" column for transaction value and "Class" as the target (0 = legitimate, 1 = fraudulent). The goal is to build models for detecting fraudulent transactions.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8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05381-0601-5AC8-3AC7-67D458A83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592AAC7-E10C-2C6F-AF92-A07E654517F2}"/>
              </a:ext>
            </a:extLst>
          </p:cNvPr>
          <p:cNvSpPr txBox="1"/>
          <p:nvPr/>
        </p:nvSpPr>
        <p:spPr>
          <a:xfrm>
            <a:off x="-762000" y="602741"/>
            <a:ext cx="9182429" cy="191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4"/>
              </a:lnSpc>
            </a:pPr>
            <a:r>
              <a:rPr lang="en-US" sz="5581" b="1" u="sng" dirty="0">
                <a:solidFill>
                  <a:srgbClr val="0CC2E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MODELS USED</a:t>
            </a:r>
          </a:p>
          <a:p>
            <a:pPr algn="ctr">
              <a:lnSpc>
                <a:spcPts val="7814"/>
              </a:lnSpc>
              <a:spcBef>
                <a:spcPct val="0"/>
              </a:spcBef>
            </a:pPr>
            <a:endParaRPr lang="en-US" sz="5581" b="1" dirty="0">
              <a:solidFill>
                <a:srgbClr val="0CC2E6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CE58D52-4912-715C-67A7-005A48030C3E}"/>
              </a:ext>
            </a:extLst>
          </p:cNvPr>
          <p:cNvSpPr txBox="1"/>
          <p:nvPr/>
        </p:nvSpPr>
        <p:spPr>
          <a:xfrm>
            <a:off x="0" y="1561850"/>
            <a:ext cx="18135600" cy="1408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9693" lvl="1">
              <a:lnSpc>
                <a:spcPts val="5913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</a:p>
          <a:p>
            <a:pPr marL="299693" lvl="1">
              <a:lnSpc>
                <a:spcPts val="5913"/>
              </a:lnSpc>
            </a:pP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7D3DA3-7D0E-8023-170F-AF4FEE70F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85" y="1404015"/>
            <a:ext cx="1675243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Logistic Regression</a:t>
            </a: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: A linear model for binary classification that estimates the probability of a class using a logistic function.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Random Forest Classifier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ensemble learning method that constructs multiple decision trees and aggregates their outputs to enhance accuracy and reduce overfitting.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 Tree Classifier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deep learning model composed of multiple neuron layers that capture complex fraud patterns through non-linear transformation</a:t>
            </a: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XGB Classifier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advanced gradient boosting algorithm that iteratively builds decision trees to optimize fraud detection performance while handling class imbalance effectively.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9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4A4C2-3A84-0625-E1E0-6AD99076F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1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10287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1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28055" cy="10287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2AE43CF9-B120-9AC5-20F4-AD6AB7636C7E}"/>
              </a:ext>
            </a:extLst>
          </p:cNvPr>
          <p:cNvSpPr txBox="1"/>
          <p:nvPr/>
        </p:nvSpPr>
        <p:spPr>
          <a:xfrm>
            <a:off x="658369" y="1289304"/>
            <a:ext cx="7249203" cy="1755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>
                <a:latin typeface="+mj-lt"/>
                <a:ea typeface="+mj-ea"/>
                <a:cs typeface="+mj-cs"/>
                <a:sym typeface="Times New Roman Bold"/>
              </a:rPr>
              <a:t> Hybrid Model (XGBoost + Random Forest) – Proposed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>
                <a:latin typeface="+mj-lt"/>
                <a:ea typeface="+mj-ea"/>
                <a:cs typeface="+mj-cs"/>
                <a:sym typeface="Times New Roman Bold"/>
              </a:rPr>
              <a:t>Model </a:t>
            </a:r>
            <a:endParaRPr lang="en-US" sz="3600" b="1">
              <a:latin typeface="+mj-lt"/>
              <a:ea typeface="+mj-ea"/>
              <a:cs typeface="+mj-cs"/>
              <a:sym typeface="Times New Roman Bold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4854" y="545084"/>
            <a:ext cx="109728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238" y="3277593"/>
            <a:ext cx="740664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42326CC-8241-F5D2-9DF5-AAFCDD4A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68" y="3768916"/>
            <a:ext cx="7249204" cy="54965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5715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1" i="0" u="none" strike="noStrike" cap="none" normalizeH="0" baseline="0">
                <a:ln>
                  <a:noFill/>
                </a:ln>
                <a:effectLst/>
              </a:rPr>
              <a:t>XGBoost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effectLst/>
              </a:rPr>
              <a:t>: High predictive power and strong handling of imbalanced data. </a:t>
            </a:r>
          </a:p>
          <a:p>
            <a:pPr marL="5715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1" i="0" u="none" strike="noStrike" cap="none" normalizeH="0" baseline="0">
                <a:ln>
                  <a:noFill/>
                </a:ln>
                <a:effectLst/>
              </a:rPr>
              <a:t>Random Forest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effectLst/>
              </a:rPr>
              <a:t>: Adds stability and reduces variance by combining multiple trees. </a:t>
            </a:r>
          </a:p>
        </p:txBody>
      </p:sp>
      <p:pic>
        <p:nvPicPr>
          <p:cNvPr id="10" name="Picture 9" descr="A graph of a curve&#10;&#10;AI-generated content may be incorrect.">
            <a:extLst>
              <a:ext uri="{FF2B5EF4-FFF2-40B4-BE49-F238E27FC236}">
                <a16:creationId xmlns:a16="http://schemas.microsoft.com/office/drawing/2014/main" id="{FBB6F18D-B9E3-AC16-83FA-B6732EC7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96" y="776400"/>
            <a:ext cx="5857367" cy="4114800"/>
          </a:xfrm>
          <a:prstGeom prst="rect">
            <a:avLst/>
          </a:prstGeom>
        </p:spPr>
      </p:pic>
      <p:pic>
        <p:nvPicPr>
          <p:cNvPr id="8" name="Picture 7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FE4E07CA-7CEF-2DB2-6AC0-1D908B0B6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437" y="5143500"/>
            <a:ext cx="5878286" cy="4114800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54BE96D9-7C44-FA2E-1F11-1EDA1CC555BC}"/>
              </a:ext>
            </a:extLst>
          </p:cNvPr>
          <p:cNvSpPr txBox="1"/>
          <p:nvPr/>
        </p:nvSpPr>
        <p:spPr>
          <a:xfrm>
            <a:off x="0" y="1561850"/>
            <a:ext cx="18135600" cy="1485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9693" lvl="1">
              <a:lnSpc>
                <a:spcPts val="5913"/>
              </a:lnSpc>
              <a:spcAft>
                <a:spcPts val="600"/>
              </a:spcAft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</a:p>
          <a:p>
            <a:pPr marL="299693" lvl="1">
              <a:lnSpc>
                <a:spcPts val="5913"/>
              </a:lnSpc>
              <a:spcAft>
                <a:spcPts val="600"/>
              </a:spcAft>
            </a:pPr>
            <a:endParaRPr lang="en-US"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9F6981-0CE2-D804-C0F6-1404677B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85" y="4566418"/>
            <a:ext cx="1675243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1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7361" y="287004"/>
            <a:ext cx="11777039" cy="2269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6"/>
              </a:lnSpc>
            </a:pPr>
            <a:r>
              <a:rPr lang="en-US" sz="5294" u="sng">
                <a:solidFill>
                  <a:srgbClr val="0CC2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lang="en-US" sz="5294">
              <a:solidFill>
                <a:srgbClr val="0CC2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876"/>
              </a:lnSpc>
            </a:pPr>
            <a:endParaRPr lang="en-US" sz="5294">
              <a:solidFill>
                <a:srgbClr val="0CC2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876"/>
              </a:lnSpc>
            </a:pPr>
            <a:endParaRPr lang="en-US" sz="5294" dirty="0">
              <a:solidFill>
                <a:srgbClr val="0CC2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5D46E3C3-3F11-4423-F253-9C281C1B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66900"/>
            <a:ext cx="150114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2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86C15E-BBB0-EB82-7F29-C2DD120FC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77628"/>
            <a:ext cx="18288000" cy="1104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C80A09F7-7D3D-C060-23CB-49E283B1CAB2}"/>
              </a:ext>
            </a:extLst>
          </p:cNvPr>
          <p:cNvSpPr txBox="1"/>
          <p:nvPr/>
        </p:nvSpPr>
        <p:spPr>
          <a:xfrm rot="10800000" flipV="1">
            <a:off x="834795" y="876300"/>
            <a:ext cx="16816387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imes New Roman"/>
              </a:rPr>
              <a:t>OUTPUT: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  <a:sym typeface="Times New Roman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  <a:sym typeface="Times New Roman"/>
            </a:endParaRPr>
          </a:p>
        </p:txBody>
      </p:sp>
      <p:pic>
        <p:nvPicPr>
          <p:cNvPr id="3" name="Picture 2" descr="A graph with different colored lines and dots&#10;&#10;AI-generated content may be incorrect.">
            <a:extLst>
              <a:ext uri="{FF2B5EF4-FFF2-40B4-BE49-F238E27FC236}">
                <a16:creationId xmlns:a16="http://schemas.microsoft.com/office/drawing/2014/main" id="{ACA44AE0-437E-7EDE-E577-F9FCE7320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1" y="3305585"/>
            <a:ext cx="8014801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of confusion matrix&#10;&#10;AI-generated content may be incorrect.">
            <a:extLst>
              <a:ext uri="{FF2B5EF4-FFF2-40B4-BE49-F238E27FC236}">
                <a16:creationId xmlns:a16="http://schemas.microsoft.com/office/drawing/2014/main" id="{74615DA6-8360-D542-8F94-6623EA9D5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389101"/>
            <a:ext cx="7460933" cy="5557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4B955-3F16-A64A-B3D3-01326D71E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11B3E4-E890-6615-AACC-329CB261E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77628"/>
            <a:ext cx="18288000" cy="1104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A0E4ACAE-E59F-EBAE-85CC-311C02E6725F}"/>
              </a:ext>
            </a:extLst>
          </p:cNvPr>
          <p:cNvSpPr txBox="1"/>
          <p:nvPr/>
        </p:nvSpPr>
        <p:spPr>
          <a:xfrm rot="10800000" flipV="1">
            <a:off x="834795" y="876300"/>
            <a:ext cx="16816387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imes New Roman"/>
              </a:rPr>
              <a:t>OUTPUT: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  <a:sym typeface="Times New Roman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  <a:sym typeface="Times New Roman"/>
            </a:endParaRPr>
          </a:p>
        </p:txBody>
      </p:sp>
      <p:pic>
        <p:nvPicPr>
          <p:cNvPr id="5" name="Picture 4" descr="A table with numbers and a few words&#10;&#10;AI-generated content may be incorrect.">
            <a:extLst>
              <a:ext uri="{FF2B5EF4-FFF2-40B4-BE49-F238E27FC236}">
                <a16:creationId xmlns:a16="http://schemas.microsoft.com/office/drawing/2014/main" id="{4C298024-6E4E-8618-730E-D71FBA3D5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81300"/>
            <a:ext cx="13335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1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EE37E-06F6-7CDF-B797-8B7A0B6F3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5AB87F-5E3C-4D68-E9DC-2085A86D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77628"/>
            <a:ext cx="18288000" cy="1104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4182B3A-321A-ABD9-7580-77435C5928FE}"/>
              </a:ext>
            </a:extLst>
          </p:cNvPr>
          <p:cNvSpPr txBox="1"/>
          <p:nvPr/>
        </p:nvSpPr>
        <p:spPr>
          <a:xfrm rot="10800000" flipV="1">
            <a:off x="834795" y="876300"/>
            <a:ext cx="16816387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Times New Roman"/>
              </a:rPr>
              <a:t>OUTPUT: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  <a:sym typeface="Times New Roman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  <a:sym typeface="Times New Roman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025AAD-1D61-C81E-D911-0C0A716B0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47900"/>
            <a:ext cx="15621000" cy="77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EC4790-2235-BA5C-FF5E-EE0BE366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863CF9F-99AD-1093-F0CF-681520E5810A}"/>
              </a:ext>
            </a:extLst>
          </p:cNvPr>
          <p:cNvSpPr txBox="1"/>
          <p:nvPr/>
        </p:nvSpPr>
        <p:spPr>
          <a:xfrm>
            <a:off x="798095" y="1409700"/>
            <a:ext cx="1445845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5"/>
              </a:lnSpc>
            </a:pPr>
            <a:r>
              <a:rPr lang="en-US" sz="6500" b="1" u="sng" dirty="0">
                <a:solidFill>
                  <a:srgbClr val="0CC2E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6E3D6D-ED39-1050-A710-8D1A4878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81300"/>
            <a:ext cx="16764000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sz="3200" dirty="0">
                <a:solidFill>
                  <a:schemeClr val="bg1"/>
                </a:solidFill>
              </a:rPr>
              <a:t>Financial fraud detection is a critical challenge in today’s digital world, where fraudulent transactions can lead to severe economic losses. Traditional rule-based methods are no longer sufficient to combat evolving fraud techniques. In this study, we proposed a </a:t>
            </a:r>
            <a:r>
              <a:rPr lang="en-IN" sz="3200" b="1" dirty="0">
                <a:solidFill>
                  <a:schemeClr val="bg1"/>
                </a:solidFill>
              </a:rPr>
              <a:t>hybrid machine learning model</a:t>
            </a:r>
            <a:r>
              <a:rPr lang="en-IN" sz="3200" dirty="0">
                <a:solidFill>
                  <a:schemeClr val="bg1"/>
                </a:solidFill>
              </a:rPr>
              <a:t> combining </a:t>
            </a:r>
            <a:r>
              <a:rPr lang="en-IN" sz="3200" b="1" dirty="0" err="1">
                <a:solidFill>
                  <a:schemeClr val="bg1"/>
                </a:solidFill>
              </a:rPr>
              <a:t>XGBoost</a:t>
            </a:r>
            <a:r>
              <a:rPr lang="en-IN" sz="3200" b="1" dirty="0">
                <a:solidFill>
                  <a:schemeClr val="bg1"/>
                </a:solidFill>
              </a:rPr>
              <a:t> and Random Forest</a:t>
            </a:r>
            <a:r>
              <a:rPr lang="en-IN" sz="3200" dirty="0">
                <a:solidFill>
                  <a:schemeClr val="bg1"/>
                </a:solidFill>
              </a:rPr>
              <a:t>, leveraging their strengths to improve fraud detection accuracy while minimizing false positives.</a:t>
            </a:r>
          </a:p>
          <a:p>
            <a:pPr>
              <a:buNone/>
            </a:pPr>
            <a:r>
              <a:rPr lang="en-IN" sz="3200" dirty="0">
                <a:solidFill>
                  <a:schemeClr val="bg1"/>
                </a:solidFill>
              </a:rPr>
              <a:t>Through extensive experimentation, our hybrid model demonstrated superior </a:t>
            </a:r>
            <a:r>
              <a:rPr lang="en-IN" sz="3200" b="1" dirty="0">
                <a:solidFill>
                  <a:schemeClr val="bg1"/>
                </a:solidFill>
              </a:rPr>
              <a:t>performance across key evaluation metrics</a:t>
            </a:r>
            <a:r>
              <a:rPr lang="en-IN" sz="3200" dirty="0">
                <a:solidFill>
                  <a:schemeClr val="bg1"/>
                </a:solidFill>
              </a:rPr>
              <a:t> such as accuracy, precision, recall, and F1-score, outperforming individual models like Logistic Regression, Decision Tree, and standalone Random Forest or </a:t>
            </a:r>
            <a:r>
              <a:rPr lang="en-IN" sz="3200" dirty="0" err="1">
                <a:solidFill>
                  <a:schemeClr val="bg1"/>
                </a:solidFill>
              </a:rPr>
              <a:t>XGBoost</a:t>
            </a:r>
            <a:r>
              <a:rPr lang="en-IN" sz="3200" dirty="0">
                <a:solidFill>
                  <a:schemeClr val="bg1"/>
                </a:solidFill>
              </a:rPr>
              <a:t>. The comparative analysis and experimental results validate the effectiveness of the proposed model in detecting fraudulent transactions efficiently.</a:t>
            </a:r>
          </a:p>
          <a:p>
            <a:r>
              <a:rPr lang="en-IN" sz="3200" dirty="0">
                <a:solidFill>
                  <a:schemeClr val="bg1"/>
                </a:solidFill>
              </a:rPr>
              <a:t>Additionally, we deployed the model using </a:t>
            </a:r>
            <a:r>
              <a:rPr lang="en-IN" sz="3200" b="1" dirty="0">
                <a:solidFill>
                  <a:schemeClr val="bg1"/>
                </a:solidFill>
              </a:rPr>
              <a:t>Hugging Face</a:t>
            </a:r>
            <a:r>
              <a:rPr lang="en-IN" sz="3200" dirty="0">
                <a:solidFill>
                  <a:schemeClr val="bg1"/>
                </a:solidFill>
              </a:rPr>
              <a:t>, making it accessible for real-world applications. The deployment ensures scalability and ease of integration with financial systems for real-time fraud detection.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8159205" y="8355980"/>
            <a:ext cx="128795" cy="902320"/>
            <a:chOff x="0" y="0"/>
            <a:chExt cx="101764" cy="7129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1764" cy="712944"/>
            </a:xfrm>
            <a:custGeom>
              <a:avLst/>
              <a:gdLst/>
              <a:ahLst/>
              <a:cxnLst/>
              <a:rect l="l" t="t" r="r" b="b"/>
              <a:pathLst>
                <a:path w="101764" h="71294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 rotWithShape="1">
              <a:gsLst>
                <a:gs pos="0">
                  <a:srgbClr val="0CC2E6">
                    <a:alpha val="100000"/>
                  </a:srgbClr>
                </a:gs>
                <a:gs pos="50000">
                  <a:srgbClr val="000854">
                    <a:alpha val="100000"/>
                  </a:srgbClr>
                </a:gs>
                <a:gs pos="100000">
                  <a:srgbClr val="008BA4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14246" y="1612716"/>
            <a:ext cx="11300493" cy="3249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7"/>
              </a:lnSpc>
              <a:spcBef>
                <a:spcPct val="0"/>
              </a:spcBef>
            </a:pPr>
            <a:r>
              <a:rPr lang="en-US" sz="19012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477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51967" y="901317"/>
            <a:ext cx="3575661" cy="162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</a:p>
        </p:txBody>
      </p:sp>
      <p:sp>
        <p:nvSpPr>
          <p:cNvPr id="4" name="Freeform 4"/>
          <p:cNvSpPr/>
          <p:nvPr/>
        </p:nvSpPr>
        <p:spPr>
          <a:xfrm>
            <a:off x="4350650" y="252547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3849949" y="252547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4857490" y="252547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5526022" y="2358997"/>
            <a:ext cx="10277066" cy="828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26"/>
              </a:lnSpc>
            </a:pPr>
            <a:r>
              <a:rPr lang="en-US" sz="359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BALLA SHIVARAM</a:t>
            </a:r>
          </a:p>
          <a:p>
            <a:pPr algn="l">
              <a:lnSpc>
                <a:spcPts val="5026"/>
              </a:lnSpc>
            </a:pPr>
            <a:r>
              <a:rPr lang="en-US" sz="359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(2103A52003-Batch 27 -CSE (AI and ML))</a:t>
            </a:r>
          </a:p>
          <a:p>
            <a:pPr algn="l">
              <a:lnSpc>
                <a:spcPts val="5026"/>
              </a:lnSpc>
            </a:pPr>
            <a:r>
              <a:rPr lang="en-US" sz="359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EDAMA SAIKRISHNA REDDY</a:t>
            </a:r>
          </a:p>
          <a:p>
            <a:pPr algn="l">
              <a:lnSpc>
                <a:spcPts val="5026"/>
              </a:lnSpc>
            </a:pPr>
            <a:r>
              <a:rPr lang="en-US" sz="359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(2103A52014-Batch 25-CSE(AI and ML))        </a:t>
            </a:r>
          </a:p>
          <a:p>
            <a:pPr algn="l">
              <a:lnSpc>
                <a:spcPts val="5026"/>
              </a:lnSpc>
            </a:pPr>
            <a:r>
              <a:rPr lang="en-US" sz="359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KAMATHAM RAHUL</a:t>
            </a:r>
          </a:p>
          <a:p>
            <a:pPr algn="l">
              <a:lnSpc>
                <a:spcPts val="5026"/>
              </a:lnSpc>
            </a:pPr>
            <a:r>
              <a:rPr lang="en-US" sz="359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(2103A52020-Batch 27-CSE(AI and ML))</a:t>
            </a:r>
          </a:p>
          <a:p>
            <a:pPr algn="l">
              <a:lnSpc>
                <a:spcPts val="5026"/>
              </a:lnSpc>
            </a:pPr>
            <a:r>
              <a:rPr lang="en-US" sz="359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SABBANI UDAY</a:t>
            </a:r>
          </a:p>
          <a:p>
            <a:pPr algn="l">
              <a:lnSpc>
                <a:spcPts val="5026"/>
              </a:lnSpc>
            </a:pPr>
            <a:r>
              <a:rPr lang="en-US" sz="359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(2103A52183-Batch24-CSE(AI and ML))</a:t>
            </a:r>
          </a:p>
          <a:p>
            <a:pPr algn="l">
              <a:lnSpc>
                <a:spcPts val="5026"/>
              </a:lnSpc>
            </a:pPr>
            <a:endParaRPr lang="en-US" sz="359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026"/>
              </a:lnSpc>
            </a:pPr>
            <a:endParaRPr lang="en-US" sz="359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026"/>
              </a:lnSpc>
            </a:pPr>
            <a:endParaRPr lang="en-US" sz="359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026"/>
              </a:lnSpc>
            </a:pPr>
            <a:r>
              <a:rPr lang="en-US" sz="359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</a:p>
          <a:p>
            <a:pPr algn="l">
              <a:lnSpc>
                <a:spcPts val="5026"/>
              </a:lnSpc>
              <a:spcBef>
                <a:spcPct val="0"/>
              </a:spcBef>
            </a:pPr>
            <a:endParaRPr lang="en-US" sz="359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952500"/>
            <a:ext cx="1445845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5"/>
              </a:lnSpc>
            </a:pPr>
            <a:r>
              <a:rPr lang="en-US" sz="6500" b="1" u="sng" dirty="0">
                <a:solidFill>
                  <a:srgbClr val="0CC2E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6F7F1-3829-85A6-11A1-7197542C376A}"/>
              </a:ext>
            </a:extLst>
          </p:cNvPr>
          <p:cNvSpPr txBox="1"/>
          <p:nvPr/>
        </p:nvSpPr>
        <p:spPr>
          <a:xfrm>
            <a:off x="685800" y="2324100"/>
            <a:ext cx="163666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Financial fraud is a growing concern for banking institutions, payment services, and digital transaction platforms. Fraudulent transactions can cause significant financial losses and erode customer trust. Traditional rule-based fraud detection systems struggle with scalability and adaptability to evolving fraud patterns.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2C250-5A5F-EDE7-23C6-3DFA9E4133C9}"/>
              </a:ext>
            </a:extLst>
          </p:cNvPr>
          <p:cNvSpPr txBox="1"/>
          <p:nvPr/>
        </p:nvSpPr>
        <p:spPr>
          <a:xfrm>
            <a:off x="1447800" y="5181600"/>
            <a:ext cx="13868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Financial Fraud is a Growing Concern- Financial fraud is increasing, with traditional rule-based systems failing to detect sophisticated fraudulent transactions.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Challenges with Existing Fraud Detection Methods-use evolving tactics, making it difficult to identify anomalies.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1257300"/>
            <a:ext cx="11777039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6"/>
              </a:lnSpc>
            </a:pPr>
            <a:r>
              <a:rPr lang="en-US" sz="5294" b="1" u="sng" dirty="0">
                <a:solidFill>
                  <a:srgbClr val="0CC2E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STATEMENT:</a:t>
            </a:r>
          </a:p>
          <a:p>
            <a:pPr algn="l">
              <a:lnSpc>
                <a:spcPts val="5876"/>
              </a:lnSpc>
            </a:pPr>
            <a:endParaRPr lang="en-US" sz="5294" b="1" dirty="0">
              <a:solidFill>
                <a:srgbClr val="0CC2E6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2552700"/>
            <a:ext cx="17272807" cy="590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cs typeface="Times New Roman" panose="02020603050405020304" pitchFamily="18" charset="0"/>
              </a:rPr>
              <a:t>Financial fraud is increasing due to the rise in digital transactions.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cs typeface="Times New Roman" panose="02020603050405020304" pitchFamily="18" charset="0"/>
              </a:rPr>
              <a:t>Traditional rule-based fraud detection methods are inefficient and unable to adapt to evolving fraud techniques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cs typeface="Times New Roman" panose="02020603050405020304" pitchFamily="18" charset="0"/>
              </a:rPr>
              <a:t>Machine learning models offer better fraud detection but often suffer from imbalanced datasets and high false positive rates.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cs typeface="Times New Roman" panose="02020603050405020304" pitchFamily="18" charset="0"/>
              </a:rPr>
              <a:t>There is a need for a robust, scalable, and real-time fraud detection system to minimize risks.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cs typeface="Times New Roman" panose="02020603050405020304" pitchFamily="18" charset="0"/>
              </a:rPr>
              <a:t>This research proposes a hybrid machine learning approach (</a:t>
            </a:r>
            <a:r>
              <a:rPr lang="en-IN" sz="3200" dirty="0" err="1">
                <a:solidFill>
                  <a:schemeClr val="bg1"/>
                </a:solidFill>
                <a:cs typeface="Times New Roman" panose="02020603050405020304" pitchFamily="18" charset="0"/>
              </a:rPr>
              <a:t>XGBoost</a:t>
            </a:r>
            <a:r>
              <a:rPr lang="en-IN" sz="3200" dirty="0">
                <a:solidFill>
                  <a:schemeClr val="bg1"/>
                </a:solidFill>
                <a:cs typeface="Times New Roman" panose="02020603050405020304" pitchFamily="18" charset="0"/>
              </a:rPr>
              <a:t> + Random Forest) to enhance detection accuracy and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822DA2-C318-08A6-537E-488F55CAA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2407A34-541B-40FB-5583-A98E286D5308}"/>
              </a:ext>
            </a:extLst>
          </p:cNvPr>
          <p:cNvSpPr txBox="1"/>
          <p:nvPr/>
        </p:nvSpPr>
        <p:spPr>
          <a:xfrm>
            <a:off x="685800" y="1257300"/>
            <a:ext cx="11777039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6"/>
              </a:lnSpc>
            </a:pPr>
            <a:r>
              <a:rPr lang="en-US" sz="5294" b="1" u="sng" dirty="0">
                <a:solidFill>
                  <a:srgbClr val="0CC2E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EXISTING SOLUTIONS:</a:t>
            </a:r>
          </a:p>
          <a:p>
            <a:pPr algn="l">
              <a:lnSpc>
                <a:spcPts val="5876"/>
              </a:lnSpc>
            </a:pPr>
            <a:endParaRPr lang="en-US" sz="5294" b="1" dirty="0">
              <a:solidFill>
                <a:srgbClr val="0CC2E6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BA7B640-1F75-E65E-C1DB-62A1D8C5CED5}"/>
              </a:ext>
            </a:extLst>
          </p:cNvPr>
          <p:cNvSpPr txBox="1"/>
          <p:nvPr/>
        </p:nvSpPr>
        <p:spPr>
          <a:xfrm>
            <a:off x="685800" y="2247900"/>
            <a:ext cx="17272807" cy="64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19991" lvl="1" algn="l">
              <a:lnSpc>
                <a:spcPts val="7410"/>
              </a:lnSpc>
            </a:pPr>
            <a:r>
              <a:rPr lang="en-US" sz="2787" u="sng" spc="13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</a:t>
            </a:r>
          </a:p>
          <a:p>
            <a:pPr marL="777191" lvl="1" indent="-457200" algn="l">
              <a:lnSpc>
                <a:spcPts val="7410"/>
              </a:lnSpc>
              <a:buFont typeface="Wingdings" panose="05000000000000000000" pitchFamily="2" charset="2"/>
              <a:buChar char="Ø"/>
            </a:pPr>
            <a:r>
              <a:rPr lang="en-US" sz="2787" spc="13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Rigid Rule-Based Systems: Struggle to adapt to new fraud patterns.  </a:t>
            </a:r>
          </a:p>
          <a:p>
            <a:pPr marL="777191" lvl="1" indent="-457200" algn="l">
              <a:lnSpc>
                <a:spcPts val="7410"/>
              </a:lnSpc>
              <a:buFont typeface="Wingdings" panose="05000000000000000000" pitchFamily="2" charset="2"/>
              <a:buChar char="Ø"/>
            </a:pPr>
            <a:r>
              <a:rPr lang="en-US" sz="2787" spc="13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High False Positives: Anomaly detection may flag legitimate transactions.  </a:t>
            </a:r>
          </a:p>
          <a:p>
            <a:pPr marL="777191" lvl="1" indent="-457200" algn="l">
              <a:lnSpc>
                <a:spcPts val="7410"/>
              </a:lnSpc>
              <a:buFont typeface="Wingdings" panose="05000000000000000000" pitchFamily="2" charset="2"/>
              <a:buChar char="Ø"/>
            </a:pPr>
            <a:r>
              <a:rPr lang="en-US" sz="2787" spc="13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**Computational Cost: Deep learning models require extensive resources.  </a:t>
            </a:r>
          </a:p>
          <a:p>
            <a:pPr marL="319991" lvl="1" algn="l">
              <a:lnSpc>
                <a:spcPts val="7410"/>
              </a:lnSpc>
            </a:pPr>
            <a:r>
              <a:rPr lang="en-US" sz="2787" u="sng" spc="13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Capabilities:</a:t>
            </a:r>
          </a:p>
          <a:p>
            <a:pPr marL="777191" lvl="1" indent="-457200" algn="l">
              <a:lnSpc>
                <a:spcPts val="7410"/>
              </a:lnSpc>
              <a:buFont typeface="Wingdings" panose="05000000000000000000" pitchFamily="2" charset="2"/>
              <a:buChar char="Ø"/>
            </a:pPr>
            <a:r>
              <a:rPr lang="en-US" sz="2787" spc="13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Adaptive Learning: ML models improve with more data over time.  </a:t>
            </a:r>
          </a:p>
          <a:p>
            <a:pPr marL="777191" lvl="1" indent="-457200" algn="l">
              <a:lnSpc>
                <a:spcPts val="7410"/>
              </a:lnSpc>
              <a:buFont typeface="Wingdings" panose="05000000000000000000" pitchFamily="2" charset="2"/>
              <a:buChar char="Ø"/>
            </a:pPr>
            <a:r>
              <a:rPr lang="en-US" sz="2787" spc="13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Pattern Recognition: Deep learning detects complex fraud behaviors. </a:t>
            </a:r>
          </a:p>
        </p:txBody>
      </p:sp>
    </p:spTree>
    <p:extLst>
      <p:ext uri="{BB962C8B-B14F-4D97-AF65-F5344CB8AC3E}">
        <p14:creationId xmlns:p14="http://schemas.microsoft.com/office/powerpoint/2010/main" val="18106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495300"/>
            <a:ext cx="1445845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5"/>
              </a:lnSpc>
            </a:pPr>
            <a:r>
              <a:rPr lang="en-US" sz="6500" b="1" u="sng" dirty="0">
                <a:solidFill>
                  <a:srgbClr val="0CC2E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061F90-B57C-0369-0D23-142C08738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80" y="2050345"/>
            <a:ext cx="16764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Develop an Accurate Fraud Detection Model.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Analyze Transaction Patterns &amp; Anomalies.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o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Supervised &amp; Unsupervised Learning Techniques.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Ensure Scalability &amp; Real-Time Processing.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Evaluate and Optimize Model Performance.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Develop an API for Deployment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6760" y="1181100"/>
            <a:ext cx="11777039" cy="2269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6"/>
              </a:lnSpc>
            </a:pPr>
            <a:r>
              <a:rPr lang="en-US" sz="5294" u="sng" dirty="0">
                <a:solidFill>
                  <a:srgbClr val="0CC2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SOLUTIONS:</a:t>
            </a:r>
          </a:p>
          <a:p>
            <a:pPr algn="l">
              <a:lnSpc>
                <a:spcPts val="5876"/>
              </a:lnSpc>
            </a:pPr>
            <a:endParaRPr lang="en-US" sz="5294" dirty="0">
              <a:solidFill>
                <a:srgbClr val="0CC2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876"/>
              </a:lnSpc>
            </a:pPr>
            <a:endParaRPr lang="en-US" sz="5294" dirty="0">
              <a:solidFill>
                <a:srgbClr val="0CC2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2000" y="1943100"/>
            <a:ext cx="16992601" cy="6955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4400" b="1" u="sng" dirty="0">
              <a:solidFill>
                <a:schemeClr val="bg1"/>
              </a:solidFill>
            </a:endParaRPr>
          </a:p>
          <a:p>
            <a:r>
              <a:rPr lang="en-US" sz="4400" b="1" u="sng" dirty="0">
                <a:solidFill>
                  <a:schemeClr val="bg1"/>
                </a:solidFill>
              </a:rPr>
              <a:t>Model Selection &amp; Training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Implement a </a:t>
            </a:r>
            <a:r>
              <a:rPr lang="en-US" sz="3200" b="1" dirty="0">
                <a:solidFill>
                  <a:schemeClr val="bg1"/>
                </a:solidFill>
              </a:rPr>
              <a:t>hybrid fraud detection system</a:t>
            </a:r>
            <a:r>
              <a:rPr lang="en-US" sz="3200" dirty="0">
                <a:solidFill>
                  <a:schemeClr val="bg1"/>
                </a:solidFill>
              </a:rPr>
              <a:t> combining </a:t>
            </a:r>
            <a:r>
              <a:rPr lang="en-US" sz="3200" b="1" dirty="0">
                <a:solidFill>
                  <a:schemeClr val="bg1"/>
                </a:solidFill>
              </a:rPr>
              <a:t>rule-based, machine learning, and deep learning</a:t>
            </a:r>
            <a:r>
              <a:rPr lang="en-US" sz="3200" dirty="0">
                <a:solidFill>
                  <a:schemeClr val="bg1"/>
                </a:solidFill>
              </a:rPr>
              <a:t> approaches to improve accuracy and efficiency.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Utilize </a:t>
            </a:r>
            <a:r>
              <a:rPr lang="en-US" sz="3200" b="1" dirty="0">
                <a:solidFill>
                  <a:schemeClr val="bg1"/>
                </a:solidFill>
              </a:rPr>
              <a:t>pre-trained machine learning models</a:t>
            </a:r>
            <a:r>
              <a:rPr lang="en-US" sz="3200" dirty="0">
                <a:solidFill>
                  <a:schemeClr val="bg1"/>
                </a:solidFill>
              </a:rPr>
              <a:t> (e.g., </a:t>
            </a:r>
            <a:r>
              <a:rPr lang="en-US" sz="3200" b="1" dirty="0">
                <a:solidFill>
                  <a:schemeClr val="bg1"/>
                </a:solidFill>
              </a:rPr>
              <a:t>Random Forest, Isolation Forest, Autoencoders, LSTMs</a:t>
            </a:r>
            <a:r>
              <a:rPr lang="en-US" sz="3200" dirty="0">
                <a:solidFill>
                  <a:schemeClr val="bg1"/>
                </a:solidFill>
              </a:rPr>
              <a:t>) trained on large transaction datasets to detect anomalies and fraudulent activities.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4400" b="1" u="sng" dirty="0">
                <a:solidFill>
                  <a:schemeClr val="bg1"/>
                </a:solidFill>
              </a:rPr>
              <a:t>Key Innovations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Adaptive Fraud Detection:</a:t>
            </a:r>
            <a:r>
              <a:rPr lang="en-US" sz="3200" dirty="0">
                <a:solidFill>
                  <a:schemeClr val="bg1"/>
                </a:solidFill>
              </a:rPr>
              <a:t> Combines supervised and unsupervised learning to detect both known and emerging fraud patterns.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Sequential Pattern Analysis:</a:t>
            </a:r>
            <a:r>
              <a:rPr lang="en-US" sz="3200" dirty="0">
                <a:solidFill>
                  <a:schemeClr val="bg1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LSTMs and CNNs</a:t>
            </a:r>
            <a:r>
              <a:rPr lang="en-US" sz="3200" dirty="0">
                <a:solidFill>
                  <a:schemeClr val="bg1"/>
                </a:solidFill>
              </a:rPr>
              <a:t> to analyze transaction sequences and identify unusual behaviors.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7916AF-6D07-B2D5-0115-5072180EA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B6E8E51-EA05-3F45-D7F2-17393C973CE8}"/>
              </a:ext>
            </a:extLst>
          </p:cNvPr>
          <p:cNvSpPr txBox="1"/>
          <p:nvPr/>
        </p:nvSpPr>
        <p:spPr>
          <a:xfrm>
            <a:off x="701039" y="1104900"/>
            <a:ext cx="11777039" cy="2269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6"/>
              </a:lnSpc>
            </a:pPr>
            <a:r>
              <a:rPr lang="en-US" sz="5294" u="sng" dirty="0">
                <a:solidFill>
                  <a:srgbClr val="0CC2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SOLUTIONS:</a:t>
            </a:r>
          </a:p>
          <a:p>
            <a:pPr algn="l">
              <a:lnSpc>
                <a:spcPts val="5876"/>
              </a:lnSpc>
            </a:pPr>
            <a:endParaRPr lang="en-US" sz="5294" dirty="0">
              <a:solidFill>
                <a:srgbClr val="0CC2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876"/>
              </a:lnSpc>
            </a:pPr>
            <a:endParaRPr lang="en-US" sz="5294" dirty="0">
              <a:solidFill>
                <a:srgbClr val="0CC2E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F1D5A56-901E-E71E-27D9-2AFFDDC3D2D9}"/>
              </a:ext>
            </a:extLst>
          </p:cNvPr>
          <p:cNvSpPr txBox="1"/>
          <p:nvPr/>
        </p:nvSpPr>
        <p:spPr>
          <a:xfrm>
            <a:off x="701039" y="1819513"/>
            <a:ext cx="16992601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IN" sz="4400" b="1" dirty="0">
              <a:solidFill>
                <a:schemeClr val="bg1"/>
              </a:solidFill>
            </a:endParaRPr>
          </a:p>
          <a:p>
            <a:r>
              <a:rPr lang="en-IN" sz="4400" b="1" u="sng" dirty="0">
                <a:solidFill>
                  <a:schemeClr val="bg1"/>
                </a:solidFill>
              </a:rPr>
              <a:t>Fraud Prevention Mechanisms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bg1"/>
                </a:solidFill>
              </a:rPr>
              <a:t>Dynamic Thresholding:</a:t>
            </a:r>
            <a:r>
              <a:rPr lang="en-IN" sz="3200" dirty="0">
                <a:solidFill>
                  <a:schemeClr val="bg1"/>
                </a:solidFill>
              </a:rPr>
              <a:t> Unlike fixed rule-based systems, dynamically adjusts fraud detection thresholds based on evolving patterns.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bg1"/>
                </a:solidFill>
              </a:rPr>
              <a:t>Explainable AI (XAI):</a:t>
            </a:r>
            <a:r>
              <a:rPr lang="en-IN" sz="3200" dirty="0">
                <a:solidFill>
                  <a:schemeClr val="bg1"/>
                </a:solidFill>
              </a:rPr>
              <a:t> Enhances transparency in fraud detection, ensuring fair decision-making.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4400" b="1" u="sng" dirty="0">
                <a:solidFill>
                  <a:schemeClr val="bg1"/>
                </a:solidFill>
              </a:rPr>
              <a:t>Applications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bg1"/>
                </a:solidFill>
              </a:rPr>
              <a:t>Banking &amp; Finance:</a:t>
            </a:r>
            <a:r>
              <a:rPr lang="en-IN" sz="3200" dirty="0">
                <a:solidFill>
                  <a:schemeClr val="bg1"/>
                </a:solidFill>
              </a:rPr>
              <a:t> Prevent unauthorized transactions and financial fraud.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bg1"/>
                </a:solidFill>
              </a:rPr>
              <a:t>E-Commerce &amp; Payments:</a:t>
            </a:r>
            <a:r>
              <a:rPr lang="en-IN" sz="3200" dirty="0">
                <a:solidFill>
                  <a:schemeClr val="bg1"/>
                </a:solidFill>
              </a:rPr>
              <a:t> Detect unusual purchase </a:t>
            </a:r>
            <a:r>
              <a:rPr lang="en-IN" sz="3200" dirty="0" err="1">
                <a:solidFill>
                  <a:schemeClr val="bg1"/>
                </a:solidFill>
              </a:rPr>
              <a:t>behavior</a:t>
            </a:r>
            <a:r>
              <a:rPr lang="en-IN" sz="3200" dirty="0">
                <a:solidFill>
                  <a:schemeClr val="bg1"/>
                </a:solidFill>
              </a:rPr>
              <a:t> in online transactions.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bg1"/>
                </a:solidFill>
              </a:rPr>
              <a:t>Cybersecurity &amp; Compliance:</a:t>
            </a:r>
            <a:r>
              <a:rPr lang="en-IN" sz="3200" dirty="0">
                <a:solidFill>
                  <a:schemeClr val="bg1"/>
                </a:solidFill>
              </a:rPr>
              <a:t> Monitor user activity to prevent identity theft and money laundering.</a:t>
            </a:r>
          </a:p>
          <a:p>
            <a:endParaRPr lang="en-US" sz="4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69286" y="95379"/>
            <a:ext cx="9182429" cy="191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4"/>
              </a:lnSpc>
            </a:pPr>
            <a:r>
              <a:rPr lang="en-US" sz="5581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5581" b="1" u="sng" dirty="0">
                <a:solidFill>
                  <a:srgbClr val="0CC2E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REVIEW:</a:t>
            </a:r>
          </a:p>
          <a:p>
            <a:pPr algn="ctr">
              <a:lnSpc>
                <a:spcPts val="7814"/>
              </a:lnSpc>
              <a:spcBef>
                <a:spcPct val="0"/>
              </a:spcBef>
            </a:pPr>
            <a:endParaRPr lang="en-US" sz="5581" b="1" dirty="0">
              <a:solidFill>
                <a:srgbClr val="0CC2E6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1561850"/>
            <a:ext cx="18135600" cy="7461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4043" lvl="1" indent="-514350">
              <a:lnSpc>
                <a:spcPts val="5913"/>
              </a:lnSpc>
              <a:buFont typeface="+mj-lt"/>
              <a:buAutoNum type="arabicPeriod"/>
            </a:pPr>
            <a:r>
              <a:rPr lang="en-US" sz="277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J. Bolton &amp; D. J. Hand (2002) – Proposed unsupervised anomaly detection using statistical models to detect fraudulent credit card transactions.</a:t>
            </a:r>
          </a:p>
          <a:p>
            <a:pPr marL="814043" lvl="1" indent="-514350">
              <a:lnSpc>
                <a:spcPts val="5913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Bhattacharyya et al. (2011) – Developed a hybrid fraud detection model combining random forests, logistic regression, and neural networks to improve classification performance in detecting financial fraud.</a:t>
            </a:r>
          </a:p>
          <a:p>
            <a:pPr marL="814043" lvl="1" indent="-514350">
              <a:lnSpc>
                <a:spcPts val="5913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Zareapoor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P.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Shamsolmoali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(2015) – Used data mining techniques like decision trees and support vector machines (SVM) for real-time fraud detection in banking transactions, achieving improved accuracy with feature selection. </a:t>
            </a:r>
          </a:p>
          <a:p>
            <a:pPr marL="814043" lvl="1" indent="-514350">
              <a:lnSpc>
                <a:spcPts val="5913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Goyal et al. (2018) – Investigated the use of deep learning models, specifically LSTMs and CNNs, to analyze transaction sequences and identify fraudulent patterns in real-time payment systems.</a:t>
            </a:r>
          </a:p>
          <a:p>
            <a:pPr marL="814043" lvl="1" indent="-514350">
              <a:lnSpc>
                <a:spcPts val="5913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West &amp; M. Bhattacharya (2019) – Applied graph-based machine learning methods to detect fraudulent activities by analyzing the relationships between transactions and identifying suspicious network patterns.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1069</Words>
  <Application>Microsoft Macintosh PowerPoint</Application>
  <PresentationFormat>Custom</PresentationFormat>
  <Paragraphs>105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Times New Roman</vt:lpstr>
      <vt:lpstr>Times New Roman Bold</vt:lpstr>
      <vt:lpstr>Calibri</vt:lpstr>
      <vt:lpstr>Wingdings</vt:lpstr>
      <vt:lpstr>Bebas Neue Cyrillic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Coding Platform with Machine Learning Supervision/Integration</dc:title>
  <dc:creator>Lenovo</dc:creator>
  <cp:lastModifiedBy>Edama, Sathwika</cp:lastModifiedBy>
  <cp:revision>30</cp:revision>
  <dcterms:created xsi:type="dcterms:W3CDTF">2006-08-16T00:00:00Z</dcterms:created>
  <dcterms:modified xsi:type="dcterms:W3CDTF">2025-03-14T09:32:24Z</dcterms:modified>
  <dc:identifier>DAGUG768RGY</dc:identifier>
</cp:coreProperties>
</file>