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A52D-8BDE-40DE-9DB9-330777E49734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0163-C892-4346-A7B9-D20BB753E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444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A52D-8BDE-40DE-9DB9-330777E49734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0163-C892-4346-A7B9-D20BB753E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82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A52D-8BDE-40DE-9DB9-330777E49734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0163-C892-4346-A7B9-D20BB753E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35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A52D-8BDE-40DE-9DB9-330777E49734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0163-C892-4346-A7B9-D20BB753E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540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A52D-8BDE-40DE-9DB9-330777E49734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0163-C892-4346-A7B9-D20BB753E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255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A52D-8BDE-40DE-9DB9-330777E49734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0163-C892-4346-A7B9-D20BB753E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375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A52D-8BDE-40DE-9DB9-330777E49734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0163-C892-4346-A7B9-D20BB753E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98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A52D-8BDE-40DE-9DB9-330777E49734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0163-C892-4346-A7B9-D20BB753E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854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A52D-8BDE-40DE-9DB9-330777E49734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0163-C892-4346-A7B9-D20BB753E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9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A52D-8BDE-40DE-9DB9-330777E49734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0163-C892-4346-A7B9-D20BB753E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541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A52D-8BDE-40DE-9DB9-330777E49734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0163-C892-4346-A7B9-D20BB753E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461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A52D-8BDE-40DE-9DB9-330777E49734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A0163-C892-4346-A7B9-D20BB753E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554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PROJECT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2_01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951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large organization, </a:t>
            </a:r>
            <a:r>
              <a:rPr lang="en-US" dirty="0" err="1"/>
              <a:t>programme</a:t>
            </a:r>
            <a:r>
              <a:rPr lang="en-US" dirty="0"/>
              <a:t> management is taken care by </a:t>
            </a:r>
            <a:r>
              <a:rPr lang="en-US" dirty="0" err="1" smtClean="0"/>
              <a:t>programme</a:t>
            </a:r>
            <a:r>
              <a:rPr lang="en-US" dirty="0" smtClean="0"/>
              <a:t> director </a:t>
            </a:r>
            <a:r>
              <a:rPr lang="en-US" dirty="0"/>
              <a:t>and </a:t>
            </a:r>
            <a:r>
              <a:rPr lang="en-US" dirty="0" err="1"/>
              <a:t>programme</a:t>
            </a:r>
            <a:r>
              <a:rPr lang="en-US" dirty="0"/>
              <a:t> executive , rather than, project manager, who will </a:t>
            </a:r>
            <a:r>
              <a:rPr lang="en-US" dirty="0" smtClean="0"/>
              <a:t>be responsible </a:t>
            </a:r>
            <a:r>
              <a:rPr lang="en-US" dirty="0"/>
              <a:t>for the strategic assessment of project.</a:t>
            </a:r>
          </a:p>
          <a:p>
            <a:r>
              <a:rPr lang="en-US" dirty="0" smtClean="0"/>
              <a:t>Any </a:t>
            </a:r>
            <a:r>
              <a:rPr lang="en-US" dirty="0"/>
              <a:t>potential software system will form part of the user organization’s </a:t>
            </a:r>
            <a:r>
              <a:rPr lang="en-US" dirty="0" smtClean="0"/>
              <a:t>overall information </a:t>
            </a:r>
            <a:r>
              <a:rPr lang="en-US" dirty="0"/>
              <a:t>system and must be evaluated within the context of </a:t>
            </a:r>
            <a:r>
              <a:rPr lang="en-US" dirty="0" smtClean="0"/>
              <a:t>existing information </a:t>
            </a:r>
            <a:r>
              <a:rPr lang="en-US" dirty="0"/>
              <a:t>system and the organization’s information strategy.</a:t>
            </a:r>
          </a:p>
          <a:p>
            <a:r>
              <a:rPr lang="en-US" dirty="0" smtClean="0"/>
              <a:t>If </a:t>
            </a:r>
            <a:r>
              <a:rPr lang="en-US" dirty="0"/>
              <a:t>a well – defined information system does not exist then the </a:t>
            </a:r>
            <a:r>
              <a:rPr lang="en-US" dirty="0" smtClean="0"/>
              <a:t>system development </a:t>
            </a:r>
            <a:r>
              <a:rPr lang="en-US" dirty="0"/>
              <a:t>and the assessment of project proposals will be based on a </a:t>
            </a:r>
            <a:r>
              <a:rPr lang="en-US" dirty="0" smtClean="0"/>
              <a:t>more “</a:t>
            </a:r>
            <a:r>
              <a:rPr lang="en-US" dirty="0"/>
              <a:t>piece meal approach”.</a:t>
            </a:r>
          </a:p>
          <a:p>
            <a:r>
              <a:rPr lang="en-US" dirty="0" smtClean="0"/>
              <a:t>Piece </a:t>
            </a:r>
            <a:r>
              <a:rPr lang="en-US" dirty="0"/>
              <a:t>meal approach is one in which each project being individually early in its </a:t>
            </a:r>
            <a:r>
              <a:rPr lang="en-US" dirty="0" smtClean="0"/>
              <a:t>life cycle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0284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issues and questions to be considered during </a:t>
            </a:r>
            <a:r>
              <a:rPr lang="en-US" dirty="0" smtClean="0"/>
              <a:t>strategic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Issue – 1: objectives:</a:t>
            </a:r>
          </a:p>
          <a:p>
            <a:pPr marL="457200" lvl="1" indent="0">
              <a:buNone/>
            </a:pPr>
            <a:r>
              <a:rPr lang="en-US" sz="3200" dirty="0" smtClean="0"/>
              <a:t>- How </a:t>
            </a:r>
            <a:r>
              <a:rPr lang="en-US" sz="3200" dirty="0"/>
              <a:t>will the proposed system contribute to the organization’s </a:t>
            </a:r>
            <a:r>
              <a:rPr lang="en-US" sz="3200" dirty="0" smtClean="0"/>
              <a:t>stated objectives</a:t>
            </a:r>
            <a:r>
              <a:rPr lang="en-US" sz="3200" dirty="0"/>
              <a:t>? How, for example, might it contribute to an increase </a:t>
            </a:r>
            <a:r>
              <a:rPr lang="en-US" sz="3200" dirty="0" smtClean="0"/>
              <a:t>in market </a:t>
            </a:r>
            <a:r>
              <a:rPr lang="en-US" sz="3200" dirty="0"/>
              <a:t>share?</a:t>
            </a:r>
          </a:p>
          <a:p>
            <a:r>
              <a:rPr lang="en-US" sz="3200" dirty="0" smtClean="0"/>
              <a:t>Issue </a:t>
            </a:r>
            <a:r>
              <a:rPr lang="en-US" sz="3200" dirty="0"/>
              <a:t>– 2: is plan</a:t>
            </a:r>
          </a:p>
          <a:p>
            <a:pPr marL="0" indent="0">
              <a:buNone/>
            </a:pPr>
            <a:r>
              <a:rPr lang="en-US" sz="3200" dirty="0" smtClean="0"/>
              <a:t>	– </a:t>
            </a:r>
            <a:r>
              <a:rPr lang="en-US" sz="3200" dirty="0"/>
              <a:t>How does the proposed system fit in to the IS plan? Which </a:t>
            </a:r>
            <a:r>
              <a:rPr lang="en-US" sz="3200" dirty="0" smtClean="0"/>
              <a:t>existing system </a:t>
            </a:r>
            <a:r>
              <a:rPr lang="en-US" sz="3200" dirty="0"/>
              <a:t>(s) will it replace/interface with? How will it interact </a:t>
            </a:r>
            <a:r>
              <a:rPr lang="en-US" sz="3200" dirty="0" smtClean="0"/>
              <a:t>with systems </a:t>
            </a:r>
            <a:r>
              <a:rPr lang="en-US" sz="3200" dirty="0"/>
              <a:t>proposed for the later development?</a:t>
            </a:r>
          </a:p>
        </p:txBody>
      </p:sp>
    </p:spTree>
    <p:extLst>
      <p:ext uri="{BB962C8B-B14F-4D97-AF65-F5344CB8AC3E}">
        <p14:creationId xmlns:p14="http://schemas.microsoft.com/office/powerpoint/2010/main" xmlns="" val="229886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issues and questions to be considered during strategic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Issue </a:t>
            </a:r>
            <a:r>
              <a:rPr lang="en-US" sz="3200" dirty="0"/>
              <a:t>– 3: organization structure:</a:t>
            </a:r>
          </a:p>
          <a:p>
            <a:pPr marL="0" indent="0">
              <a:buNone/>
            </a:pPr>
            <a:r>
              <a:rPr lang="en-US" sz="3200" dirty="0"/>
              <a:t>– What effect will the new system have on the existing departmental </a:t>
            </a:r>
            <a:r>
              <a:rPr lang="en-US" sz="3200" dirty="0" smtClean="0"/>
              <a:t>and organization </a:t>
            </a:r>
            <a:r>
              <a:rPr lang="en-US" sz="3200" dirty="0"/>
              <a:t>structure</a:t>
            </a:r>
            <a:r>
              <a:rPr lang="en-US" sz="3200" dirty="0" smtClean="0"/>
              <a:t>?</a:t>
            </a:r>
          </a:p>
          <a:p>
            <a:pPr marL="0" indent="0">
              <a:buNone/>
            </a:pPr>
            <a:r>
              <a:rPr lang="en-US" sz="3200" dirty="0" smtClean="0"/>
              <a:t>– </a:t>
            </a:r>
            <a:r>
              <a:rPr lang="en-US" sz="3200" dirty="0"/>
              <a:t>For example, a new sales order processing system overlap existing sales </a:t>
            </a:r>
            <a:r>
              <a:rPr lang="en-US" sz="3200" dirty="0" smtClean="0"/>
              <a:t>and stock </a:t>
            </a:r>
            <a:r>
              <a:rPr lang="en-US" sz="3200" dirty="0"/>
              <a:t>control functions?</a:t>
            </a:r>
          </a:p>
          <a:p>
            <a:pPr marL="0" indent="0">
              <a:buNone/>
            </a:pPr>
            <a:r>
              <a:rPr lang="en-US" sz="3200" dirty="0"/>
              <a:t>• Issue – 4: MIS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r>
              <a:rPr lang="en-US" sz="3200" dirty="0" smtClean="0"/>
              <a:t>– </a:t>
            </a:r>
            <a:r>
              <a:rPr lang="en-US" sz="3200" dirty="0"/>
              <a:t>What information will the system provide and at what levels in </a:t>
            </a:r>
            <a:r>
              <a:rPr lang="en-US" sz="3200" dirty="0" smtClean="0"/>
              <a:t>the organization</a:t>
            </a:r>
            <a:r>
              <a:rPr lang="en-US" sz="3200" dirty="0"/>
              <a:t>? In what ways will it complement or enhance </a:t>
            </a:r>
            <a:r>
              <a:rPr lang="en-US" sz="3200" dirty="0" smtClean="0"/>
              <a:t>existing management </a:t>
            </a:r>
            <a:r>
              <a:rPr lang="en-US" sz="3200" dirty="0"/>
              <a:t>information system?</a:t>
            </a:r>
          </a:p>
        </p:txBody>
      </p:sp>
    </p:spTree>
    <p:extLst>
      <p:ext uri="{BB962C8B-B14F-4D97-AF65-F5344CB8AC3E}">
        <p14:creationId xmlns:p14="http://schemas.microsoft.com/office/powerpoint/2010/main" xmlns="" val="46082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issues and questions to be considered during strategic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Issue </a:t>
            </a:r>
            <a:r>
              <a:rPr lang="en-US" sz="3200" dirty="0"/>
              <a:t>– 5: personnel:</a:t>
            </a:r>
          </a:p>
          <a:p>
            <a:pPr marL="0" indent="0">
              <a:buNone/>
            </a:pPr>
            <a:r>
              <a:rPr lang="en-US" sz="3200" dirty="0"/>
              <a:t>– In what way will the system proposed system affect manning levels and </a:t>
            </a:r>
            <a:r>
              <a:rPr lang="en-US" sz="3200" dirty="0" smtClean="0"/>
              <a:t>the existing </a:t>
            </a:r>
            <a:r>
              <a:rPr lang="en-US" sz="3200" dirty="0"/>
              <a:t>employee skill base? What are the implications for the </a:t>
            </a:r>
            <a:r>
              <a:rPr lang="en-US" sz="3200" dirty="0" smtClean="0"/>
              <a:t>organization’s overall </a:t>
            </a:r>
            <a:r>
              <a:rPr lang="en-US" sz="3200" dirty="0"/>
              <a:t>policy on staff development.</a:t>
            </a:r>
          </a:p>
          <a:p>
            <a:r>
              <a:rPr lang="en-US" sz="3200" dirty="0" smtClean="0"/>
              <a:t>Issue </a:t>
            </a:r>
            <a:r>
              <a:rPr lang="en-US" sz="3200" dirty="0"/>
              <a:t>– 6: image:</a:t>
            </a:r>
          </a:p>
          <a:p>
            <a:pPr marL="0" indent="0">
              <a:buNone/>
            </a:pPr>
            <a:r>
              <a:rPr lang="en-US" sz="3200" dirty="0"/>
              <a:t>– What, if any, will be the effect on customer’s attitudes towards </a:t>
            </a:r>
            <a:r>
              <a:rPr lang="en-US" sz="3200" dirty="0" smtClean="0"/>
              <a:t>the organization</a:t>
            </a:r>
            <a:r>
              <a:rPr lang="en-US" sz="3200" dirty="0"/>
              <a:t>? Will the adoption of, say, </a:t>
            </a:r>
            <a:r>
              <a:rPr lang="en-US" sz="3200" dirty="0" smtClean="0"/>
              <a:t>automated </a:t>
            </a:r>
            <a:r>
              <a:rPr lang="en-US" sz="3200" dirty="0"/>
              <a:t>system conflict with </a:t>
            </a:r>
            <a:r>
              <a:rPr lang="en-US" sz="3200" dirty="0" smtClean="0"/>
              <a:t>the objectives </a:t>
            </a:r>
            <a:r>
              <a:rPr lang="en-US" sz="3200" dirty="0"/>
              <a:t>of providing a friendly service?</a:t>
            </a:r>
          </a:p>
        </p:txBody>
      </p:sp>
    </p:spTree>
    <p:extLst>
      <p:ext uri="{BB962C8B-B14F-4D97-AF65-F5344CB8AC3E}">
        <p14:creationId xmlns:p14="http://schemas.microsoft.com/office/powerpoint/2010/main" xmlns="" val="177530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5277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Strategic and operational assessment carried by an organization </a:t>
            </a:r>
            <a:r>
              <a:rPr lang="en-US" dirty="0" smtClean="0"/>
              <a:t>on behalf </a:t>
            </a:r>
            <a:r>
              <a:rPr lang="en-US" dirty="0"/>
              <a:t>of customer is called portfolio management [third </a:t>
            </a:r>
            <a:r>
              <a:rPr lang="en-US" dirty="0" smtClean="0"/>
              <a:t>party developers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– They make use of assessment of any proposed project themselves.</a:t>
            </a:r>
          </a:p>
          <a:p>
            <a:pPr marL="0" indent="0">
              <a:buNone/>
            </a:pPr>
            <a:r>
              <a:rPr lang="en-US" dirty="0"/>
              <a:t>– They ensure for consistency with the proposed strategic plan.</a:t>
            </a:r>
          </a:p>
          <a:p>
            <a:pPr marL="0" indent="0">
              <a:buNone/>
            </a:pPr>
            <a:r>
              <a:rPr lang="en-US" dirty="0"/>
              <a:t>– They proposed project will form part of a portfolio of ongoing </a:t>
            </a:r>
            <a:r>
              <a:rPr lang="en-US" dirty="0" smtClean="0"/>
              <a:t>and planned </a:t>
            </a:r>
            <a:r>
              <a:rPr lang="en-US" dirty="0"/>
              <a:t>projects</a:t>
            </a:r>
          </a:p>
          <a:p>
            <a:r>
              <a:rPr lang="en-US" dirty="0" smtClean="0"/>
              <a:t>Selection </a:t>
            </a:r>
            <a:r>
              <a:rPr lang="en-US" dirty="0"/>
              <a:t>of projects must take account of possible effects on </a:t>
            </a:r>
            <a:r>
              <a:rPr lang="en-US" dirty="0" smtClean="0"/>
              <a:t>other projects </a:t>
            </a:r>
            <a:r>
              <a:rPr lang="en-US" dirty="0"/>
              <a:t>in the portfolio( example: competition of resource) and </a:t>
            </a:r>
            <a:r>
              <a:rPr lang="en-US" dirty="0" smtClean="0"/>
              <a:t>the overall </a:t>
            </a:r>
            <a:r>
              <a:rPr lang="en-US" dirty="0"/>
              <a:t>portfolio profile( example: specialization versus diversification).</a:t>
            </a:r>
          </a:p>
        </p:txBody>
      </p:sp>
    </p:spTree>
    <p:extLst>
      <p:ext uri="{BB962C8B-B14F-4D97-AF65-F5344CB8AC3E}">
        <p14:creationId xmlns:p14="http://schemas.microsoft.com/office/powerpoint/2010/main" xmlns="" val="173825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5133703"/>
          </a:xfrm>
        </p:spPr>
        <p:txBody>
          <a:bodyPr>
            <a:normAutofit/>
          </a:bodyPr>
          <a:lstStyle/>
          <a:p>
            <a:r>
              <a:rPr lang="en-US" sz="3200" dirty="0"/>
              <a:t>It is the second criteria for evaluating the project.</a:t>
            </a:r>
          </a:p>
          <a:p>
            <a:r>
              <a:rPr lang="en-US" sz="3200" dirty="0" smtClean="0"/>
              <a:t>Technical </a:t>
            </a:r>
            <a:r>
              <a:rPr lang="en-US" sz="3200" dirty="0"/>
              <a:t>assessment of a proposed system evaluates </a:t>
            </a:r>
            <a:r>
              <a:rPr lang="en-US" sz="3200" b="1" dirty="0" smtClean="0"/>
              <a:t>functionality </a:t>
            </a:r>
            <a:r>
              <a:rPr lang="en-US" sz="3200" dirty="0" smtClean="0"/>
              <a:t>against </a:t>
            </a:r>
            <a:r>
              <a:rPr lang="en-US" sz="3200" dirty="0"/>
              <a:t>available:</a:t>
            </a:r>
          </a:p>
          <a:p>
            <a:pPr lvl="1"/>
            <a:r>
              <a:rPr lang="en-US" sz="2800" dirty="0" smtClean="0"/>
              <a:t>Hardware</a:t>
            </a:r>
            <a:endParaRPr lang="en-US" sz="2800" dirty="0"/>
          </a:p>
          <a:p>
            <a:pPr lvl="1"/>
            <a:r>
              <a:rPr lang="en-US" sz="2800" dirty="0" smtClean="0"/>
              <a:t>Software</a:t>
            </a:r>
            <a:endParaRPr lang="en-US" sz="2800" dirty="0"/>
          </a:p>
          <a:p>
            <a:r>
              <a:rPr lang="en-US" sz="3200" dirty="0" smtClean="0"/>
              <a:t>Limitations</a:t>
            </a:r>
            <a:endParaRPr lang="en-US" sz="3200" dirty="0"/>
          </a:p>
          <a:p>
            <a:pPr lvl="1"/>
            <a:r>
              <a:rPr lang="en-US" sz="2800" dirty="0" smtClean="0"/>
              <a:t>Nature </a:t>
            </a:r>
            <a:r>
              <a:rPr lang="en-US" sz="2800" dirty="0"/>
              <a:t>of solutions produced by strategic information systems plan</a:t>
            </a:r>
          </a:p>
          <a:p>
            <a:pPr lvl="1"/>
            <a:r>
              <a:rPr lang="en-US" sz="2800" dirty="0" smtClean="0"/>
              <a:t>Cost </a:t>
            </a:r>
            <a:r>
              <a:rPr lang="en-US" sz="2800" dirty="0"/>
              <a:t>of solution. Hence undergoes cost-benefit analysis.</a:t>
            </a:r>
          </a:p>
        </p:txBody>
      </p:sp>
    </p:spTree>
    <p:extLst>
      <p:ext uri="{BB962C8B-B14F-4D97-AF65-F5344CB8AC3E}">
        <p14:creationId xmlns:p14="http://schemas.microsoft.com/office/powerpoint/2010/main" xmlns="" val="43468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1859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OST </a:t>
            </a:r>
            <a:r>
              <a:rPr lang="en-US" b="1" dirty="0">
                <a:solidFill>
                  <a:schemeClr val="accent1"/>
                </a:solidFill>
              </a:rPr>
              <a:t>BENEFIT ANALYSIS</a:t>
            </a:r>
          </a:p>
          <a:p>
            <a:r>
              <a:rPr lang="en-US" dirty="0" smtClean="0"/>
              <a:t>It </a:t>
            </a:r>
            <a:r>
              <a:rPr lang="en-US" dirty="0"/>
              <a:t>is one of the important and common way of carrying “economic assessment” </a:t>
            </a:r>
            <a:r>
              <a:rPr lang="en-US" dirty="0" smtClean="0"/>
              <a:t>of a </a:t>
            </a:r>
            <a:r>
              <a:rPr lang="en-US" dirty="0"/>
              <a:t>proposed information system.</a:t>
            </a:r>
          </a:p>
          <a:p>
            <a:r>
              <a:rPr lang="en-US" dirty="0" smtClean="0"/>
              <a:t>This </a:t>
            </a:r>
            <a:r>
              <a:rPr lang="en-US" dirty="0"/>
              <a:t>is done by comparing the expected costs of development and operation </a:t>
            </a:r>
            <a:r>
              <a:rPr lang="en-US" dirty="0" smtClean="0"/>
              <a:t>of the </a:t>
            </a:r>
            <a:r>
              <a:rPr lang="en-US" dirty="0"/>
              <a:t>system with its benefits.</a:t>
            </a:r>
          </a:p>
          <a:p>
            <a:r>
              <a:rPr lang="en-US" dirty="0" smtClean="0"/>
              <a:t>So </a:t>
            </a:r>
            <a:r>
              <a:rPr lang="en-US" dirty="0"/>
              <a:t>it takes an account:</a:t>
            </a:r>
          </a:p>
          <a:p>
            <a:pPr lvl="1"/>
            <a:r>
              <a:rPr lang="en-US" dirty="0" smtClean="0"/>
              <a:t>Expected </a:t>
            </a:r>
            <a:r>
              <a:rPr lang="en-US" dirty="0"/>
              <a:t>cost of development of system</a:t>
            </a:r>
          </a:p>
          <a:p>
            <a:pPr lvl="1"/>
            <a:r>
              <a:rPr lang="en-US" dirty="0" smtClean="0"/>
              <a:t>Expected </a:t>
            </a:r>
            <a:r>
              <a:rPr lang="en-US" dirty="0"/>
              <a:t>cost of operation of system</a:t>
            </a:r>
          </a:p>
          <a:p>
            <a:pPr lvl="1"/>
            <a:r>
              <a:rPr lang="en-US" dirty="0" smtClean="0"/>
              <a:t>Benefits </a:t>
            </a:r>
            <a:r>
              <a:rPr lang="en-US" dirty="0"/>
              <a:t>obtained</a:t>
            </a:r>
          </a:p>
          <a:p>
            <a:r>
              <a:rPr lang="en-US" dirty="0" smtClean="0"/>
              <a:t>Assessment </a:t>
            </a:r>
            <a:r>
              <a:rPr lang="en-US" dirty="0"/>
              <a:t>is based on:</a:t>
            </a:r>
          </a:p>
          <a:p>
            <a:pPr lvl="1"/>
            <a:r>
              <a:rPr lang="en-US" dirty="0" smtClean="0"/>
              <a:t>Whether </a:t>
            </a:r>
            <a:r>
              <a:rPr lang="en-US" dirty="0"/>
              <a:t>the estimated costs are executed by the estimated income.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by other benefits</a:t>
            </a:r>
          </a:p>
          <a:p>
            <a:r>
              <a:rPr lang="en-US" dirty="0" smtClean="0"/>
              <a:t>For </a:t>
            </a:r>
            <a:r>
              <a:rPr lang="en-US" dirty="0"/>
              <a:t>achieving benefit where there is scarce resources, projects will be </a:t>
            </a:r>
            <a:r>
              <a:rPr lang="en-US" dirty="0" smtClean="0"/>
              <a:t>prioritized and </a:t>
            </a:r>
            <a:r>
              <a:rPr lang="en-US" dirty="0"/>
              <a:t>resource are allocated effectively.</a:t>
            </a:r>
          </a:p>
          <a:p>
            <a:r>
              <a:rPr lang="en-US" dirty="0" smtClean="0"/>
              <a:t>The </a:t>
            </a:r>
            <a:r>
              <a:rPr lang="en-US" dirty="0"/>
              <a:t>standard way of evaluating economic benefits of any project is done by “</a:t>
            </a:r>
            <a:r>
              <a:rPr lang="en-US" dirty="0" smtClean="0"/>
              <a:t>cost benefit </a:t>
            </a:r>
            <a:r>
              <a:rPr lang="en-US" dirty="0"/>
              <a:t>analysis”</a:t>
            </a:r>
          </a:p>
        </p:txBody>
      </p:sp>
    </p:spTree>
    <p:extLst>
      <p:ext uri="{BB962C8B-B14F-4D97-AF65-F5344CB8AC3E}">
        <p14:creationId xmlns:p14="http://schemas.microsoft.com/office/powerpoint/2010/main" xmlns="" val="1650274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 analysis comprises of two steps: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Step-1: identifying and estimating all of the costs and benefits of carrying out </a:t>
            </a:r>
            <a:r>
              <a:rPr lang="en-US" dirty="0" smtClean="0"/>
              <a:t>the project</a:t>
            </a:r>
            <a:r>
              <a:rPr lang="en-US" dirty="0"/>
              <a:t>.</a:t>
            </a:r>
          </a:p>
          <a:p>
            <a:r>
              <a:rPr lang="en-US" dirty="0" smtClean="0"/>
              <a:t>Step-2</a:t>
            </a:r>
            <a:r>
              <a:rPr lang="en-US" dirty="0"/>
              <a:t>: expressing these costs and benefits in common units.</a:t>
            </a:r>
          </a:p>
        </p:txBody>
      </p:sp>
    </p:spTree>
    <p:extLst>
      <p:ext uri="{BB962C8B-B14F-4D97-AF65-F5344CB8AC3E}">
        <p14:creationId xmlns:p14="http://schemas.microsoft.com/office/powerpoint/2010/main" xmlns="" val="407555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5042263"/>
          </a:xfrm>
        </p:spPr>
        <p:txBody>
          <a:bodyPr>
            <a:normAutofit/>
          </a:bodyPr>
          <a:lstStyle/>
          <a:p>
            <a:r>
              <a:rPr lang="en-US" dirty="0"/>
              <a:t>Step-1:</a:t>
            </a:r>
          </a:p>
          <a:p>
            <a:r>
              <a:rPr lang="en-US" dirty="0" smtClean="0"/>
              <a:t>It </a:t>
            </a:r>
            <a:r>
              <a:rPr lang="en-US" dirty="0"/>
              <a:t>includes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cost of system.</a:t>
            </a:r>
          </a:p>
          <a:p>
            <a:pPr lvl="1"/>
            <a:r>
              <a:rPr lang="en-US" dirty="0" smtClean="0"/>
              <a:t>Operating </a:t>
            </a:r>
            <a:r>
              <a:rPr lang="en-US" dirty="0"/>
              <a:t>cost of system.</a:t>
            </a:r>
          </a:p>
          <a:p>
            <a:pPr lvl="1"/>
            <a:r>
              <a:rPr lang="en-US" dirty="0" smtClean="0"/>
              <a:t>Benefits </a:t>
            </a:r>
            <a:r>
              <a:rPr lang="en-US" dirty="0"/>
              <a:t>obtained by system.</a:t>
            </a:r>
          </a:p>
          <a:p>
            <a:r>
              <a:rPr lang="en-US" dirty="0" smtClean="0"/>
              <a:t>When </a:t>
            </a:r>
            <a:r>
              <a:rPr lang="en-US" dirty="0"/>
              <a:t>new system is developed by the proposed system, then new system </a:t>
            </a:r>
            <a:r>
              <a:rPr lang="en-US" dirty="0" smtClean="0"/>
              <a:t>should reflect </a:t>
            </a:r>
            <a:r>
              <a:rPr lang="en-US" dirty="0"/>
              <a:t>the above three as same as proposed system.</a:t>
            </a:r>
          </a:p>
          <a:p>
            <a:r>
              <a:rPr lang="en-US" dirty="0" smtClean="0"/>
              <a:t>Example</a:t>
            </a:r>
            <a:r>
              <a:rPr lang="en-US" dirty="0"/>
              <a:t>: sales order processing system which gives benefit due to use of </a:t>
            </a:r>
            <a:r>
              <a:rPr lang="en-US" dirty="0" smtClean="0"/>
              <a:t>new system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6641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Step-2:</a:t>
            </a:r>
          </a:p>
          <a:p>
            <a:pPr lvl="1"/>
            <a:r>
              <a:rPr lang="en-US" dirty="0" smtClean="0"/>
              <a:t>Calculates </a:t>
            </a:r>
            <a:r>
              <a:rPr lang="en-US" dirty="0"/>
              <a:t>net benefit.</a:t>
            </a:r>
          </a:p>
          <a:p>
            <a:pPr lvl="1"/>
            <a:r>
              <a:rPr lang="en-US" dirty="0" smtClean="0"/>
              <a:t>Net </a:t>
            </a:r>
            <a:r>
              <a:rPr lang="en-US" dirty="0"/>
              <a:t>benefit = total benefit = total cost.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cost should be expressed in monetary terms).</a:t>
            </a:r>
          </a:p>
        </p:txBody>
      </p:sp>
    </p:spTree>
    <p:extLst>
      <p:ext uri="{BB962C8B-B14F-4D97-AF65-F5344CB8AC3E}">
        <p14:creationId xmlns:p14="http://schemas.microsoft.com/office/powerpoint/2010/main" xmlns="" val="423501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evaluation is normally carried out in step 0 of stepwise</a:t>
            </a:r>
          </a:p>
          <a:p>
            <a:r>
              <a:rPr lang="en-US" sz="3200" dirty="0" smtClean="0"/>
              <a:t>Project </a:t>
            </a:r>
            <a:r>
              <a:rPr lang="en-US" sz="3200" dirty="0"/>
              <a:t>evaluation is a step by step process of collecting, recording </a:t>
            </a:r>
            <a:r>
              <a:rPr lang="en-US" sz="3200" dirty="0" smtClean="0"/>
              <a:t>and organizing </a:t>
            </a:r>
            <a:r>
              <a:rPr lang="en-US" sz="3200" dirty="0"/>
              <a:t>information about</a:t>
            </a:r>
          </a:p>
          <a:p>
            <a:pPr lvl="1"/>
            <a:r>
              <a:rPr lang="en-US" sz="2800" dirty="0" smtClean="0"/>
              <a:t>Project </a:t>
            </a:r>
            <a:r>
              <a:rPr lang="en-US" sz="2800" dirty="0"/>
              <a:t>results</a:t>
            </a:r>
          </a:p>
          <a:p>
            <a:pPr lvl="1"/>
            <a:r>
              <a:rPr lang="en-US" sz="2800" dirty="0" smtClean="0"/>
              <a:t>short </a:t>
            </a:r>
            <a:r>
              <a:rPr lang="en-US" sz="2800" dirty="0"/>
              <a:t>- term outputs (immediate results of activities or project deliverables)</a:t>
            </a:r>
          </a:p>
          <a:p>
            <a:pPr lvl="1"/>
            <a:r>
              <a:rPr lang="en-US" sz="2800" dirty="0" smtClean="0"/>
              <a:t>Long </a:t>
            </a:r>
            <a:r>
              <a:rPr lang="en-US" sz="2800" dirty="0"/>
              <a:t>– term outputs (changes in </a:t>
            </a:r>
            <a:r>
              <a:rPr lang="en-US" sz="2800" dirty="0" err="1"/>
              <a:t>behaviour</a:t>
            </a:r>
            <a:r>
              <a:rPr lang="en-US" sz="2800" dirty="0"/>
              <a:t> , practice or policy resulting </a:t>
            </a:r>
            <a:r>
              <a:rPr lang="en-US" sz="2800" dirty="0" smtClean="0"/>
              <a:t>from the </a:t>
            </a:r>
            <a:r>
              <a:rPr lang="en-US" sz="2800" dirty="0"/>
              <a:t>result.</a:t>
            </a:r>
          </a:p>
        </p:txBody>
      </p:sp>
      <p:pic>
        <p:nvPicPr>
          <p:cNvPr id="1026" name="Picture 2" descr="Evaluation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09472" y="26125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55589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 types of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Development </a:t>
            </a:r>
            <a:r>
              <a:rPr lang="en-US" b="1" dirty="0"/>
              <a:t>costs: </a:t>
            </a:r>
            <a:r>
              <a:rPr lang="en-US" dirty="0"/>
              <a:t>includes salary and other employment cost of </a:t>
            </a:r>
            <a:r>
              <a:rPr lang="en-US" dirty="0" smtClean="0"/>
              <a:t>staff involved</a:t>
            </a:r>
            <a:r>
              <a:rPr lang="en-US" dirty="0"/>
              <a:t>.</a:t>
            </a:r>
          </a:p>
          <a:p>
            <a:r>
              <a:rPr lang="en-US" b="1" dirty="0" smtClean="0"/>
              <a:t>Setup </a:t>
            </a:r>
            <a:r>
              <a:rPr lang="en-US" b="1" dirty="0"/>
              <a:t>costs</a:t>
            </a:r>
            <a:r>
              <a:rPr lang="en-US" dirty="0"/>
              <a:t>: includes the cost of implementation of system such as hardware</a:t>
            </a:r>
            <a:r>
              <a:rPr lang="en-US" dirty="0" smtClean="0"/>
              <a:t>, and </a:t>
            </a:r>
            <a:r>
              <a:rPr lang="en-US" dirty="0"/>
              <a:t>also file conversion, recruitment and staff training.</a:t>
            </a:r>
          </a:p>
          <a:p>
            <a:r>
              <a:rPr lang="en-US" b="1" dirty="0"/>
              <a:t>Operational cost</a:t>
            </a:r>
            <a:r>
              <a:rPr lang="en-US" dirty="0"/>
              <a:t>: cost require to operate system, after it is installed.</a:t>
            </a:r>
          </a:p>
        </p:txBody>
      </p:sp>
    </p:spTree>
    <p:extLst>
      <p:ext uri="{BB962C8B-B14F-4D97-AF65-F5344CB8AC3E}">
        <p14:creationId xmlns:p14="http://schemas.microsoft.com/office/powerpoint/2010/main" xmlns="" val="261549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categories of 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b="1" dirty="0"/>
              <a:t>Direct benefits</a:t>
            </a:r>
            <a:r>
              <a:rPr lang="en-US" dirty="0"/>
              <a:t>: directly obtained benefit by making use of/operating </a:t>
            </a:r>
            <a:r>
              <a:rPr lang="en-US" dirty="0" smtClean="0"/>
              <a:t>the system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reduction of salary bills, through the introduction of a new </a:t>
            </a:r>
            <a:r>
              <a:rPr lang="en-US" dirty="0" smtClean="0"/>
              <a:t>, computerized </a:t>
            </a:r>
            <a:r>
              <a:rPr lang="en-US" dirty="0"/>
              <a:t>system.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</a:t>
            </a:r>
            <a:r>
              <a:rPr lang="en-US" b="1" dirty="0"/>
              <a:t>Assessable indirect benefits</a:t>
            </a:r>
            <a:r>
              <a:rPr lang="en-US" dirty="0"/>
              <a:t>: these benefits are obtained due to </a:t>
            </a:r>
            <a:r>
              <a:rPr lang="en-US" dirty="0" err="1"/>
              <a:t>updation</a:t>
            </a:r>
            <a:r>
              <a:rPr lang="en-US" dirty="0"/>
              <a:t> </a:t>
            </a:r>
            <a:r>
              <a:rPr lang="en-US" dirty="0" smtClean="0"/>
              <a:t>/ upgrading </a:t>
            </a:r>
            <a:r>
              <a:rPr lang="en-US" dirty="0"/>
              <a:t>the performance of current system. It is also referred as “</a:t>
            </a:r>
            <a:r>
              <a:rPr lang="en-US" dirty="0" smtClean="0"/>
              <a:t>secondary benefits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Example: “use of user – friendly screen”, which promotes reduction in errors, </a:t>
            </a:r>
            <a:r>
              <a:rPr lang="en-US" dirty="0" smtClean="0"/>
              <a:t>thus increases </a:t>
            </a:r>
            <a:r>
              <a:rPr lang="en-US" dirty="0"/>
              <a:t>the benefit.</a:t>
            </a:r>
          </a:p>
          <a:p>
            <a:pPr marL="0" indent="0">
              <a:buNone/>
            </a:pPr>
            <a:r>
              <a:rPr lang="en-US" dirty="0" smtClean="0"/>
              <a:t>3) </a:t>
            </a:r>
            <a:r>
              <a:rPr lang="en-US" b="1" dirty="0" smtClean="0"/>
              <a:t>Intangible </a:t>
            </a:r>
            <a:r>
              <a:rPr lang="en-US" b="1" dirty="0"/>
              <a:t>benefits: </a:t>
            </a:r>
            <a:r>
              <a:rPr lang="en-US" dirty="0"/>
              <a:t>these benefits are longer term, difficult to quantify. It is </a:t>
            </a:r>
            <a:r>
              <a:rPr lang="en-US" dirty="0" smtClean="0"/>
              <a:t>also referred </a:t>
            </a:r>
            <a:r>
              <a:rPr lang="en-US" dirty="0"/>
              <a:t>as “indirect benefits”.</a:t>
            </a:r>
          </a:p>
          <a:p>
            <a:pPr lvl="1"/>
            <a:r>
              <a:rPr lang="en-US" dirty="0"/>
              <a:t>Example: enhanced job interest</a:t>
            </a:r>
          </a:p>
        </p:txBody>
      </p:sp>
    </p:spTree>
    <p:extLst>
      <p:ext uri="{BB962C8B-B14F-4D97-AF65-F5344CB8AC3E}">
        <p14:creationId xmlns:p14="http://schemas.microsoft.com/office/powerpoint/2010/main" xmlns="" val="295859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project evaluation important: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504049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en-US" sz="4000" dirty="0"/>
              <a:t>evaluation is important for answering the following </a:t>
            </a:r>
            <a:r>
              <a:rPr lang="en-US" sz="4000" dirty="0" smtClean="0"/>
              <a:t>questions</a:t>
            </a:r>
          </a:p>
          <a:p>
            <a:pPr lvl="1"/>
            <a:r>
              <a:rPr lang="en-US" sz="3600" dirty="0" smtClean="0"/>
              <a:t>what progress has been made?</a:t>
            </a:r>
          </a:p>
          <a:p>
            <a:pPr lvl="1"/>
            <a:r>
              <a:rPr lang="en-US" sz="3600" dirty="0" smtClean="0"/>
              <a:t>were </a:t>
            </a:r>
            <a:r>
              <a:rPr lang="en-US" sz="3600" dirty="0"/>
              <a:t>the desired outcomes achieved? Why?</a:t>
            </a:r>
          </a:p>
          <a:p>
            <a:pPr lvl="1"/>
            <a:r>
              <a:rPr lang="en-US" sz="3600" dirty="0" smtClean="0"/>
              <a:t>whether </a:t>
            </a:r>
            <a:r>
              <a:rPr lang="en-US" sz="3600" dirty="0"/>
              <a:t>the project can be refined to achieve better outcomes?</a:t>
            </a:r>
          </a:p>
          <a:p>
            <a:pPr lvl="1"/>
            <a:r>
              <a:rPr lang="en-US" sz="3600" dirty="0" smtClean="0"/>
              <a:t>do </a:t>
            </a:r>
            <a:r>
              <a:rPr lang="en-US" sz="3600" dirty="0"/>
              <a:t>the project results justify the project inputs?</a:t>
            </a:r>
          </a:p>
        </p:txBody>
      </p:sp>
    </p:spTree>
    <p:extLst>
      <p:ext uri="{BB962C8B-B14F-4D97-AF65-F5344CB8AC3E}">
        <p14:creationId xmlns:p14="http://schemas.microsoft.com/office/powerpoint/2010/main" xmlns="" val="285049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the challenges in monitoring and evaluation?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5309" cy="43513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 smtClean="0"/>
              <a:t>- </a:t>
            </a:r>
            <a:r>
              <a:rPr lang="en-US" sz="3600" dirty="0"/>
              <a:t>getting the commitment to do it.</a:t>
            </a:r>
          </a:p>
          <a:p>
            <a:pPr marL="457200" lvl="1" indent="0">
              <a:buNone/>
            </a:pPr>
            <a:r>
              <a:rPr lang="en-US" sz="3600" dirty="0"/>
              <a:t>- establishing base lines at the beginning of the project.</a:t>
            </a:r>
          </a:p>
          <a:p>
            <a:pPr marL="457200" lvl="1" indent="0">
              <a:buNone/>
            </a:pPr>
            <a:r>
              <a:rPr lang="it-IT" sz="3600" dirty="0"/>
              <a:t>- identifying realistic quantitative and qualitative indicator.</a:t>
            </a:r>
          </a:p>
          <a:p>
            <a:pPr marL="457200" lvl="1" indent="0">
              <a:buNone/>
            </a:pPr>
            <a:r>
              <a:rPr lang="en-US" sz="3600" dirty="0"/>
              <a:t>- finding the time to do it and </a:t>
            </a:r>
            <a:r>
              <a:rPr lang="en-US" sz="3600" dirty="0" err="1"/>
              <a:t>stricking</a:t>
            </a:r>
            <a:r>
              <a:rPr lang="en-US" sz="3600" dirty="0"/>
              <a:t> to it.</a:t>
            </a:r>
          </a:p>
          <a:p>
            <a:pPr marL="457200" lvl="1" indent="0">
              <a:buNone/>
            </a:pPr>
            <a:r>
              <a:rPr lang="en-US" sz="3600" dirty="0"/>
              <a:t>- getting feedback from your stakeholders.</a:t>
            </a:r>
          </a:p>
          <a:p>
            <a:pPr marL="457200" lvl="1" indent="0">
              <a:buNone/>
            </a:pPr>
            <a:r>
              <a:rPr lang="en-US" sz="3600" dirty="0"/>
              <a:t>- reporting back to your stakeholders.</a:t>
            </a:r>
          </a:p>
        </p:txBody>
      </p:sp>
      <p:pic>
        <p:nvPicPr>
          <p:cNvPr id="2050" name="Picture 2" descr="Achievement, business, challenge, enterpreneur, finances, jump, success icon  - Download on Iconf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4448" y="0"/>
            <a:ext cx="2367552" cy="236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0118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r>
              <a:rPr lang="en-US" dirty="0"/>
              <a:t>STRATEGIC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45" y="1136470"/>
            <a:ext cx="10515600" cy="5368834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WHAT IS STRATEGIC PLANNING?</a:t>
            </a:r>
          </a:p>
          <a:p>
            <a:pPr lvl="1" algn="just"/>
            <a:r>
              <a:rPr lang="en-US" sz="2800" dirty="0"/>
              <a:t>Strategic planning is defined as an organization’s process of defining its strategy </a:t>
            </a:r>
            <a:r>
              <a:rPr lang="en-US" sz="2800" dirty="0" smtClean="0"/>
              <a:t>, or </a:t>
            </a:r>
            <a:r>
              <a:rPr lang="en-US" sz="2800" dirty="0"/>
              <a:t>direction and making decisions on allocating its resources to pursue </a:t>
            </a:r>
            <a:r>
              <a:rPr lang="en-US" sz="2800" dirty="0" smtClean="0"/>
              <a:t>this strategy</a:t>
            </a:r>
            <a:r>
              <a:rPr lang="en-US" sz="2800" dirty="0"/>
              <a:t>, including its capital and </a:t>
            </a:r>
            <a:r>
              <a:rPr lang="en-US" sz="2800" dirty="0" smtClean="0"/>
              <a:t>people.</a:t>
            </a:r>
          </a:p>
          <a:p>
            <a:pPr lvl="1" algn="just"/>
            <a:r>
              <a:rPr lang="en-US" sz="2800" dirty="0"/>
              <a:t>Strategic planning focuses on a business’s future by understanding operational priorities and resource availability, setting out clear objectives for desired business results, and developing an action plan on how to achieve </a:t>
            </a:r>
            <a:r>
              <a:rPr lang="en-US" sz="2800" dirty="0" smtClean="0"/>
              <a:t>them.</a:t>
            </a:r>
            <a:endParaRPr lang="en-US" sz="2800" dirty="0"/>
          </a:p>
          <a:p>
            <a:pPr marL="914400" lvl="2" indent="0" algn="just">
              <a:buNone/>
            </a:pPr>
            <a:r>
              <a:rPr lang="en-US" sz="2800" dirty="0"/>
              <a:t>- it deals with:</a:t>
            </a:r>
          </a:p>
          <a:p>
            <a:pPr marL="914400" lvl="2" indent="0" algn="just">
              <a:buNone/>
            </a:pPr>
            <a:r>
              <a:rPr lang="en-US" sz="2800" dirty="0" smtClean="0"/>
              <a:t>	- </a:t>
            </a:r>
            <a:r>
              <a:rPr lang="en-US" sz="2800" dirty="0"/>
              <a:t>what do we do?</a:t>
            </a:r>
          </a:p>
          <a:p>
            <a:pPr marL="914400" lvl="2" indent="0" algn="just">
              <a:buNone/>
            </a:pPr>
            <a:r>
              <a:rPr lang="en-US" sz="2800" dirty="0" smtClean="0"/>
              <a:t>	- </a:t>
            </a:r>
            <a:r>
              <a:rPr lang="en-US" sz="2800" dirty="0"/>
              <a:t>for whom do we do it?</a:t>
            </a:r>
          </a:p>
          <a:p>
            <a:pPr marL="914400" lvl="2" indent="0" algn="just">
              <a:buNone/>
            </a:pPr>
            <a:r>
              <a:rPr lang="en-US" sz="2800" dirty="0" smtClean="0"/>
              <a:t>	- </a:t>
            </a:r>
            <a:r>
              <a:rPr lang="en-US" sz="2800" dirty="0"/>
              <a:t>how do we excel</a:t>
            </a:r>
            <a:r>
              <a:rPr lang="en-US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92877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99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STRATEGIC ASSESSMENT is the first criteria for project evaluation</a:t>
            </a:r>
          </a:p>
          <a:p>
            <a:pPr marL="0" indent="0" algn="just">
              <a:buNone/>
            </a:pPr>
            <a:r>
              <a:rPr lang="en-US" dirty="0"/>
              <a:t>	– For evaluating and managing the projects, the individual projects should be seen as components of a </a:t>
            </a:r>
            <a:r>
              <a:rPr lang="en-US" dirty="0" err="1"/>
              <a:t>programme</a:t>
            </a:r>
            <a:r>
              <a:rPr lang="en-US" dirty="0"/>
              <a:t>. Hence need to do </a:t>
            </a:r>
            <a:r>
              <a:rPr lang="en-US" b="1" dirty="0" err="1">
                <a:solidFill>
                  <a:schemeClr val="accent1"/>
                </a:solidFill>
              </a:rPr>
              <a:t>programme</a:t>
            </a:r>
            <a:r>
              <a:rPr lang="en-US" b="1" dirty="0">
                <a:solidFill>
                  <a:schemeClr val="accent1"/>
                </a:solidFill>
              </a:rPr>
              <a:t> management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program is a group of related projects managed in a coordinated manner to obtain benefits not available from managing them individually. </a:t>
            </a:r>
            <a:endParaRPr lang="en-US" dirty="0" smtClean="0"/>
          </a:p>
          <a:p>
            <a:pPr algn="just"/>
            <a:r>
              <a:rPr lang="en-US" dirty="0" smtClean="0"/>
              <a:t>Program </a:t>
            </a:r>
            <a:r>
              <a:rPr lang="en-US" dirty="0"/>
              <a:t>management is the application of knowledge, skills, tools and techniques to meet program requirements. </a:t>
            </a:r>
            <a:endParaRPr lang="en-US" dirty="0" smtClean="0"/>
          </a:p>
          <a:p>
            <a:pPr algn="just"/>
            <a:r>
              <a:rPr lang="en-US" dirty="0" smtClean="0"/>
              <a:t>Organizations </a:t>
            </a:r>
            <a:r>
              <a:rPr lang="en-US" dirty="0"/>
              <a:t>with mature program management are far more successful than those without it, according to our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785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Programme</a:t>
            </a:r>
            <a:r>
              <a:rPr lang="en-US" dirty="0"/>
              <a:t> management: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D.C. Ferns defined “a </a:t>
            </a:r>
            <a:r>
              <a:rPr lang="en-US" sz="3200" dirty="0" err="1"/>
              <a:t>programme</a:t>
            </a:r>
            <a:r>
              <a:rPr lang="en-US" sz="3200" dirty="0"/>
              <a:t> as a group of projects that are managed in a </a:t>
            </a:r>
            <a:r>
              <a:rPr lang="en-US" sz="3200" dirty="0" err="1" smtClean="0"/>
              <a:t>co-ordinated</a:t>
            </a:r>
            <a:r>
              <a:rPr lang="en-US" sz="3200" dirty="0" smtClean="0"/>
              <a:t> way </a:t>
            </a:r>
            <a:r>
              <a:rPr lang="en-US" sz="3200" dirty="0"/>
              <a:t>to gain benefits that would not be possible were the projects to be </a:t>
            </a:r>
            <a:r>
              <a:rPr lang="en-US" sz="3200" dirty="0" smtClean="0"/>
              <a:t>managed independently</a:t>
            </a:r>
            <a:r>
              <a:rPr lang="en-US" sz="3200" dirty="0"/>
              <a:t>”.</a:t>
            </a:r>
          </a:p>
          <a:p>
            <a:r>
              <a:rPr lang="en-US" sz="3200" dirty="0" smtClean="0"/>
              <a:t>A </a:t>
            </a:r>
            <a:r>
              <a:rPr lang="en-US" sz="3200" dirty="0" err="1"/>
              <a:t>programme</a:t>
            </a:r>
            <a:r>
              <a:rPr lang="en-US" sz="3200" dirty="0"/>
              <a:t> in this context is a “collection of projects that all contribute to the same </a:t>
            </a:r>
            <a:r>
              <a:rPr lang="en-US" sz="3200" dirty="0" smtClean="0"/>
              <a:t>overall organization </a:t>
            </a:r>
            <a:r>
              <a:rPr lang="en-US" sz="3200" dirty="0"/>
              <a:t>goals”.</a:t>
            </a:r>
          </a:p>
          <a:p>
            <a:r>
              <a:rPr lang="en-US" sz="3200" dirty="0" smtClean="0"/>
              <a:t>Effective </a:t>
            </a:r>
            <a:r>
              <a:rPr lang="en-US" sz="3200" dirty="0" err="1"/>
              <a:t>programme</a:t>
            </a:r>
            <a:r>
              <a:rPr lang="en-US" sz="3200" dirty="0"/>
              <a:t> management requires that there is a </a:t>
            </a:r>
            <a:r>
              <a:rPr lang="en-US" sz="3200" dirty="0" smtClean="0"/>
              <a:t>“well </a:t>
            </a:r>
            <a:r>
              <a:rPr lang="en-US" sz="3200" dirty="0"/>
              <a:t>defined </a:t>
            </a:r>
            <a:r>
              <a:rPr lang="en-US" sz="3200" dirty="0" err="1"/>
              <a:t>programme</a:t>
            </a:r>
            <a:r>
              <a:rPr lang="en-US" sz="3200" dirty="0"/>
              <a:t> goal </a:t>
            </a:r>
            <a:r>
              <a:rPr lang="en-US" sz="3200" dirty="0" smtClean="0"/>
              <a:t>and that </a:t>
            </a:r>
            <a:r>
              <a:rPr lang="en-US" sz="3200" dirty="0"/>
              <a:t>all the organization’s projects are selected and tuned to </a:t>
            </a:r>
            <a:r>
              <a:rPr lang="en-US" sz="3200" dirty="0" err="1"/>
              <a:t>contribure</a:t>
            </a:r>
            <a:r>
              <a:rPr lang="en-US" sz="3200" dirty="0"/>
              <a:t> to this goal”</a:t>
            </a:r>
          </a:p>
        </p:txBody>
      </p:sp>
    </p:spTree>
    <p:extLst>
      <p:ext uri="{BB962C8B-B14F-4D97-AF65-F5344CB8AC3E}">
        <p14:creationId xmlns:p14="http://schemas.microsoft.com/office/powerpoint/2010/main" xmlns="" val="394692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09" y="691697"/>
            <a:ext cx="10515600" cy="1325563"/>
          </a:xfrm>
        </p:spPr>
        <p:txBody>
          <a:bodyPr/>
          <a:lstStyle/>
          <a:p>
            <a:r>
              <a:rPr lang="en-US" dirty="0" smtClean="0"/>
              <a:t>Evaluating of project is depends 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– </a:t>
            </a:r>
            <a:r>
              <a:rPr lang="en-US" sz="3600" dirty="0"/>
              <a:t>How it contributes to </a:t>
            </a:r>
            <a:r>
              <a:rPr lang="en-US" sz="3600" dirty="0" err="1"/>
              <a:t>programme</a:t>
            </a:r>
            <a:r>
              <a:rPr lang="en-US" sz="3600" dirty="0"/>
              <a:t> goal.</a:t>
            </a:r>
          </a:p>
          <a:p>
            <a:pPr marL="0" indent="0">
              <a:buNone/>
            </a:pPr>
            <a:r>
              <a:rPr lang="en-US" sz="3600" dirty="0"/>
              <a:t>– It is viability [ capability of developing or useful].</a:t>
            </a:r>
          </a:p>
          <a:p>
            <a:pPr marL="0" indent="0">
              <a:buNone/>
            </a:pPr>
            <a:r>
              <a:rPr lang="en-US" sz="3600" dirty="0"/>
              <a:t>– Timing.</a:t>
            </a:r>
          </a:p>
          <a:p>
            <a:pPr marL="0" indent="0">
              <a:buNone/>
            </a:pPr>
            <a:r>
              <a:rPr lang="en-US" sz="3600" dirty="0"/>
              <a:t>– Resourcing.</a:t>
            </a:r>
          </a:p>
        </p:txBody>
      </p:sp>
    </p:spTree>
    <p:extLst>
      <p:ext uri="{BB962C8B-B14F-4D97-AF65-F5344CB8AC3E}">
        <p14:creationId xmlns:p14="http://schemas.microsoft.com/office/powerpoint/2010/main" xmlns="" val="310666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successful strategic assessment, there should be </a:t>
            </a:r>
            <a:r>
              <a:rPr lang="en-US" sz="3200" dirty="0" smtClean="0"/>
              <a:t>a strategic </a:t>
            </a:r>
            <a:r>
              <a:rPr lang="en-US" sz="3200" dirty="0"/>
              <a:t>plan which defines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457200" lvl="1" indent="0">
              <a:buNone/>
            </a:pPr>
            <a:r>
              <a:rPr lang="en-US" sz="2800" dirty="0"/>
              <a:t>– Organization’s objectives.</a:t>
            </a:r>
          </a:p>
          <a:p>
            <a:pPr marL="457200" lvl="1" indent="0">
              <a:buNone/>
            </a:pPr>
            <a:r>
              <a:rPr lang="en-US" sz="2800" dirty="0"/>
              <a:t>– Provides context for defining </a:t>
            </a:r>
            <a:r>
              <a:rPr lang="en-US" sz="2800" dirty="0" err="1"/>
              <a:t>programme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– Provides context for defining </a:t>
            </a:r>
            <a:r>
              <a:rPr lang="en-US" sz="2800" dirty="0" err="1"/>
              <a:t>programme</a:t>
            </a:r>
            <a:r>
              <a:rPr lang="en-US" sz="2800" dirty="0"/>
              <a:t> goals.</a:t>
            </a:r>
          </a:p>
          <a:p>
            <a:pPr marL="457200" lvl="1" indent="0">
              <a:buNone/>
            </a:pPr>
            <a:r>
              <a:rPr lang="en-US" sz="2800" dirty="0"/>
              <a:t>– Provide context for accessing individual project.</a:t>
            </a:r>
          </a:p>
        </p:txBody>
      </p:sp>
    </p:spTree>
    <p:extLst>
      <p:ext uri="{BB962C8B-B14F-4D97-AF65-F5344CB8AC3E}">
        <p14:creationId xmlns:p14="http://schemas.microsoft.com/office/powerpoint/2010/main" xmlns="" val="57546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1328</Words>
  <Application>Microsoft Office PowerPoint</Application>
  <PresentationFormat>Custom</PresentationFormat>
  <Paragraphs>126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PROJECT EVALUATION</vt:lpstr>
      <vt:lpstr>PROJECT EVALUATION</vt:lpstr>
      <vt:lpstr>Why is project evaluation important: </vt:lpstr>
      <vt:lpstr>What are the challenges in monitoring and evaluation? </vt:lpstr>
      <vt:lpstr>STRATEGIC ASSESSMENT</vt:lpstr>
      <vt:lpstr>STRATEGIC ASSESSMENT</vt:lpstr>
      <vt:lpstr>Programme management:</vt:lpstr>
      <vt:lpstr>Evaluating of project is depends on: </vt:lpstr>
      <vt:lpstr>STRATEGIC ASSESSMENT</vt:lpstr>
      <vt:lpstr>STRATEGIC ASSESSMENT</vt:lpstr>
      <vt:lpstr>Typical issues and questions to be considered during strategic assessment</vt:lpstr>
      <vt:lpstr>Typical issues and questions to be considered during strategic assessment</vt:lpstr>
      <vt:lpstr>Typical issues and questions to be considered during strategic assessment</vt:lpstr>
      <vt:lpstr>Portfolio management </vt:lpstr>
      <vt:lpstr>Technical assessment</vt:lpstr>
      <vt:lpstr>Economic Assessment</vt:lpstr>
      <vt:lpstr>Cost benefit analysis comprises of two steps:</vt:lpstr>
      <vt:lpstr>Cost benefit analysis</vt:lpstr>
      <vt:lpstr>Cost benefit analysis</vt:lpstr>
      <vt:lpstr>Three types of cost</vt:lpstr>
      <vt:lpstr>Three categories of benefits: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EVALUATION</dc:title>
  <dc:creator>admin</dc:creator>
  <cp:lastModifiedBy>Personal</cp:lastModifiedBy>
  <cp:revision>11</cp:revision>
  <dcterms:created xsi:type="dcterms:W3CDTF">2021-03-02T09:06:45Z</dcterms:created>
  <dcterms:modified xsi:type="dcterms:W3CDTF">2024-01-21T17:36:34Z</dcterms:modified>
</cp:coreProperties>
</file>