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3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AB91-13E3-4972-B1FA-B683DBDF7E4B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5AD5-9123-4D55-94B2-0EBA271872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723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AB91-13E3-4972-B1FA-B683DBDF7E4B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5AD5-9123-4D55-94B2-0EBA271872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268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AB91-13E3-4972-B1FA-B683DBDF7E4B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5AD5-9123-4D55-94B2-0EBA271872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391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AB91-13E3-4972-B1FA-B683DBDF7E4B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5AD5-9123-4D55-94B2-0EBA271872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72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AB91-13E3-4972-B1FA-B683DBDF7E4B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5AD5-9123-4D55-94B2-0EBA271872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209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AB91-13E3-4972-B1FA-B683DBDF7E4B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5AD5-9123-4D55-94B2-0EBA271872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936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AB91-13E3-4972-B1FA-B683DBDF7E4B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5AD5-9123-4D55-94B2-0EBA271872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374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AB91-13E3-4972-B1FA-B683DBDF7E4B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5AD5-9123-4D55-94B2-0EBA271872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120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AB91-13E3-4972-B1FA-B683DBDF7E4B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5AD5-9123-4D55-94B2-0EBA271872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592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AB91-13E3-4972-B1FA-B683DBDF7E4B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5AD5-9123-4D55-94B2-0EBA271872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0699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AB91-13E3-4972-B1FA-B683DBDF7E4B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5AD5-9123-4D55-94B2-0EBA271872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8389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EAB91-13E3-4972-B1FA-B683DBDF7E4B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45AD5-9123-4D55-94B2-0EBA271872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815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Cost Benefit Evaluation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Module 2_02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97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 present value (NPV)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726"/>
            <a:ext cx="10515600" cy="5316583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Discounted Cash Flow (DCF) </a:t>
            </a:r>
            <a:r>
              <a:rPr lang="en-US" dirty="0"/>
              <a:t>is a cash flow summary adjusted to reflect the </a:t>
            </a:r>
            <a:r>
              <a:rPr lang="en-US" dirty="0" smtClean="0"/>
              <a:t>time value </a:t>
            </a:r>
            <a:r>
              <a:rPr lang="en-US" dirty="0"/>
              <a:t>of money. DCF can be an important factor when evaluating or </a:t>
            </a:r>
            <a:r>
              <a:rPr lang="en-US" dirty="0" smtClean="0"/>
              <a:t>comparing investments</a:t>
            </a:r>
            <a:r>
              <a:rPr lang="en-US" dirty="0"/>
              <a:t>, proposed actions, or purchases. Other things being equal, the </a:t>
            </a:r>
            <a:r>
              <a:rPr lang="en-US" dirty="0" smtClean="0"/>
              <a:t>action or </a:t>
            </a:r>
            <a:r>
              <a:rPr lang="en-US" dirty="0"/>
              <a:t>investment with the larger DCF is the better decision. When discounted </a:t>
            </a:r>
            <a:r>
              <a:rPr lang="en-US" dirty="0" smtClean="0"/>
              <a:t>cash flow </a:t>
            </a:r>
            <a:r>
              <a:rPr lang="en-US" dirty="0"/>
              <a:t>events in a cash flow stream are added together, the result is called the </a:t>
            </a:r>
            <a:r>
              <a:rPr lang="en-US" b="1" dirty="0" smtClean="0"/>
              <a:t>Net Present </a:t>
            </a:r>
            <a:r>
              <a:rPr lang="en-US" b="1" dirty="0"/>
              <a:t>Value (NPV).</a:t>
            </a:r>
          </a:p>
          <a:p>
            <a:r>
              <a:rPr lang="en-US" dirty="0" smtClean="0"/>
              <a:t>When </a:t>
            </a:r>
            <a:r>
              <a:rPr lang="en-US" dirty="0"/>
              <a:t>the analysis concerns a series of cash inflows or outflows coming </a:t>
            </a:r>
            <a:r>
              <a:rPr lang="en-US" dirty="0" smtClean="0"/>
              <a:t>at different </a:t>
            </a:r>
            <a:r>
              <a:rPr lang="en-US" dirty="0"/>
              <a:t>future times, the series is called a </a:t>
            </a:r>
            <a:r>
              <a:rPr lang="en-US" b="1" dirty="0"/>
              <a:t>cash flow stream</a:t>
            </a:r>
            <a:r>
              <a:rPr lang="en-US" dirty="0"/>
              <a:t>. Each future </a:t>
            </a:r>
            <a:r>
              <a:rPr lang="en-US" dirty="0" smtClean="0"/>
              <a:t>cash flow </a:t>
            </a:r>
            <a:r>
              <a:rPr lang="en-US" dirty="0"/>
              <a:t>has its own value today (its own present value). The sum of these </a:t>
            </a:r>
            <a:r>
              <a:rPr lang="en-US" dirty="0" smtClean="0"/>
              <a:t>present values </a:t>
            </a:r>
            <a:r>
              <a:rPr lang="en-US" dirty="0"/>
              <a:t>is the </a:t>
            </a:r>
            <a:r>
              <a:rPr lang="en-US" b="1" dirty="0"/>
              <a:t>Net Present Value </a:t>
            </a:r>
            <a:r>
              <a:rPr lang="en-US" dirty="0"/>
              <a:t>for the cash flow stream.</a:t>
            </a:r>
          </a:p>
          <a:p>
            <a:r>
              <a:rPr lang="en-US" dirty="0" smtClean="0"/>
              <a:t>The </a:t>
            </a:r>
            <a:r>
              <a:rPr lang="en-US" dirty="0"/>
              <a:t>size of the discounting effect depends on two things: the amount of </a:t>
            </a:r>
            <a:r>
              <a:rPr lang="en-US" dirty="0" smtClean="0"/>
              <a:t>time between </a:t>
            </a:r>
            <a:r>
              <a:rPr lang="en-US" dirty="0"/>
              <a:t>now and each future payment (the number of discounting periods) </a:t>
            </a:r>
            <a:r>
              <a:rPr lang="en-US" dirty="0" smtClean="0"/>
              <a:t>and an </a:t>
            </a:r>
            <a:r>
              <a:rPr lang="en-US" dirty="0"/>
              <a:t>interest rate called the </a:t>
            </a:r>
            <a:r>
              <a:rPr lang="en-US" b="1" dirty="0"/>
              <a:t>Discount Rate.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6368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349"/>
          </a:xfrm>
        </p:spPr>
        <p:txBody>
          <a:bodyPr/>
          <a:lstStyle/>
          <a:p>
            <a:r>
              <a:rPr lang="en-US" dirty="0" smtClean="0"/>
              <a:t>Calculation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3040"/>
                <a:ext cx="10515600" cy="521208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Formula to calculate the present value of any future cash flow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𝑃𝑟𝑒𝑠𝑒𝑛𝑡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𝑉𝑎𝑙𝑢𝑒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𝐷𝐶𝐹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𝑉𝑎𝑙𝑢𝑒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𝑦𝑒𝑎𝑟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%</m:t>
                            </m:r>
                          </m:e>
                        </m:d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𝐷𝑖𝑠𝑐𝑜𝑢𝑛𝑡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𝐹𝑎𝑐𝑡𝑜𝑟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%</m:t>
                            </m:r>
                          </m:e>
                        </m:d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r – discount rate expressed as decimal value &amp; t – number of year into the future that the cash flow occurs.</a:t>
                </a:r>
              </a:p>
              <a:p>
                <a:r>
                  <a:rPr lang="en-US" dirty="0" smtClean="0"/>
                  <a:t>The NPV for a project is obtained by discounting each cash flow (both +</a:t>
                </a:r>
                <a:r>
                  <a:rPr lang="en-US" dirty="0" err="1" smtClean="0"/>
                  <a:t>ve</a:t>
                </a:r>
                <a:r>
                  <a:rPr lang="en-US" dirty="0" smtClean="0"/>
                  <a:t> and –</a:t>
                </a:r>
                <a:r>
                  <a:rPr lang="en-US" dirty="0" err="1" smtClean="0"/>
                  <a:t>ve</a:t>
                </a:r>
                <a:r>
                  <a:rPr lang="en-US" dirty="0" smtClean="0"/>
                  <a:t> ) and summing the discount value.</a:t>
                </a:r>
              </a:p>
              <a:p>
                <a:r>
                  <a:rPr lang="en-US" dirty="0" smtClean="0"/>
                  <a:t>NPV &gt; 0 -&gt; accept; NPV &lt; 0 -&gt; Reject; NPV = 0 -&gt; indifferent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3040"/>
                <a:ext cx="10515600" cy="5212080"/>
              </a:xfrm>
              <a:blipFill>
                <a:blip r:embed="rId2"/>
                <a:stretch>
                  <a:fillRect l="-928" t="-2339" b="-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300510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265712137"/>
              </p:ext>
            </p:extLst>
          </p:nvPr>
        </p:nvGraphicFramePr>
        <p:xfrm>
          <a:off x="3698966" y="2322014"/>
          <a:ext cx="3277461" cy="262699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34395">
                  <a:extLst>
                    <a:ext uri="{9D8B030D-6E8A-4147-A177-3AD203B41FA5}">
                      <a16:colId xmlns:a16="http://schemas.microsoft.com/office/drawing/2014/main" xmlns="" val="1810621385"/>
                    </a:ext>
                  </a:extLst>
                </a:gridCol>
                <a:gridCol w="1943066">
                  <a:extLst>
                    <a:ext uri="{9D8B030D-6E8A-4147-A177-3AD203B41FA5}">
                      <a16:colId xmlns:a16="http://schemas.microsoft.com/office/drawing/2014/main" xmlns="" val="1589385493"/>
                    </a:ext>
                  </a:extLst>
                </a:gridCol>
              </a:tblGrid>
              <a:tr h="3200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Year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Project 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6390954"/>
                  </a:ext>
                </a:extLst>
              </a:tr>
              <a:tr h="3200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-100000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07002398"/>
                  </a:ext>
                </a:extLst>
              </a:tr>
              <a:tr h="3200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10000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218586419"/>
                  </a:ext>
                </a:extLst>
              </a:tr>
              <a:tr h="3200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10000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673155300"/>
                  </a:ext>
                </a:extLst>
              </a:tr>
              <a:tr h="3200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10000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020054581"/>
                  </a:ext>
                </a:extLst>
              </a:tr>
              <a:tr h="3200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20000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496084473"/>
                  </a:ext>
                </a:extLst>
              </a:tr>
              <a:tr h="3200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100000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43076717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54353" y="5395669"/>
            <a:ext cx="92441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Assume a 10% discount rate, Calculate the NPV for the project 1.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120686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58344328"/>
              </p:ext>
            </p:extLst>
          </p:nvPr>
        </p:nvGraphicFramePr>
        <p:xfrm>
          <a:off x="498565" y="415540"/>
          <a:ext cx="6254932" cy="448437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62785">
                  <a:extLst>
                    <a:ext uri="{9D8B030D-6E8A-4147-A177-3AD203B41FA5}">
                      <a16:colId xmlns:a16="http://schemas.microsoft.com/office/drawing/2014/main" xmlns="" val="3203455791"/>
                    </a:ext>
                  </a:extLst>
                </a:gridCol>
                <a:gridCol w="1531355">
                  <a:extLst>
                    <a:ext uri="{9D8B030D-6E8A-4147-A177-3AD203B41FA5}">
                      <a16:colId xmlns:a16="http://schemas.microsoft.com/office/drawing/2014/main" xmlns="" val="468253291"/>
                    </a:ext>
                  </a:extLst>
                </a:gridCol>
                <a:gridCol w="1798007">
                  <a:extLst>
                    <a:ext uri="{9D8B030D-6E8A-4147-A177-3AD203B41FA5}">
                      <a16:colId xmlns:a16="http://schemas.microsoft.com/office/drawing/2014/main" xmlns="" val="599774770"/>
                    </a:ext>
                  </a:extLst>
                </a:gridCol>
                <a:gridCol w="1462785">
                  <a:extLst>
                    <a:ext uri="{9D8B030D-6E8A-4147-A177-3AD203B41FA5}">
                      <a16:colId xmlns:a16="http://schemas.microsoft.com/office/drawing/2014/main" xmlns="" val="3395614330"/>
                    </a:ext>
                  </a:extLst>
                </a:gridCol>
              </a:tblGrid>
              <a:tr h="1101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Year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Project 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Discount cash </a:t>
                      </a:r>
                      <a:r>
                        <a:rPr lang="en-US" sz="2400" u="none" strike="noStrike" dirty="0" smtClean="0">
                          <a:effectLst/>
                        </a:rPr>
                        <a:t>flow or Present Value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Discount factor @ 10%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36539142"/>
                  </a:ext>
                </a:extLst>
              </a:tr>
              <a:tr h="367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-100000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-100000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070871515"/>
                  </a:ext>
                </a:extLst>
              </a:tr>
              <a:tr h="367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10000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9090.90909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0.909091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310640071"/>
                  </a:ext>
                </a:extLst>
              </a:tr>
              <a:tr h="367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10000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8264.46281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0.826446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581943941"/>
                  </a:ext>
                </a:extLst>
              </a:tr>
              <a:tr h="367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10000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7513.14801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0.751315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65765524"/>
                  </a:ext>
                </a:extLst>
              </a:tr>
              <a:tr h="367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20000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13660.2691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0.683013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710610813"/>
                  </a:ext>
                </a:extLst>
              </a:tr>
              <a:tr h="367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100000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62092.1323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0.620921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273646539"/>
                  </a:ext>
                </a:extLst>
              </a:tr>
              <a:tr h="367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SUM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50000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620.921323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25854075"/>
                  </a:ext>
                </a:extLst>
              </a:tr>
              <a:tr h="367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Net Profit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50000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88810817"/>
                  </a:ext>
                </a:extLst>
              </a:tr>
              <a:tr h="367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NPV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620.92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15640677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7119256" y="705394"/>
                <a:ext cx="4946739" cy="23457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Year 1 (t) , 10% discount rate (r), inflow cash 10000</a:t>
                </a:r>
              </a:p>
              <a:p>
                <a:endParaRPr lang="en-US" dirty="0"/>
              </a:p>
              <a:p>
                <a:r>
                  <a:rPr lang="en-US" dirty="0" smtClean="0"/>
                  <a:t>Discount cash flow or Present Value=</a:t>
                </a:r>
              </a:p>
              <a:p>
                <a:r>
                  <a:rPr lang="en-US" dirty="0" smtClean="0"/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10000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type m:val="skw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 smtClean="0"/>
                  <a:t>  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10000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1+0.1</m:t>
                            </m:r>
                          </m:e>
                        </m:d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 smtClean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=9090.90909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Discount factor @10%=</a:t>
                </a:r>
              </a:p>
              <a:p>
                <a:r>
                  <a:rPr lang="en-US" dirty="0" smtClean="0"/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type m:val="skw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 smtClean="0"/>
                  <a:t>  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1+0.1</m:t>
                            </m:r>
                          </m:e>
                        </m:d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 smtClean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=.90901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256" y="705394"/>
                <a:ext cx="4946739" cy="2345707"/>
              </a:xfrm>
              <a:prstGeom prst="rect">
                <a:avLst/>
              </a:prstGeom>
              <a:blipFill>
                <a:blip r:embed="rId2"/>
                <a:stretch>
                  <a:fillRect l="-1110" t="-1558" r="-123" b="-19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7119255" y="3727056"/>
                <a:ext cx="4946739" cy="23457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Year 2 (t) , 10% discount rate (r), inflow cash 10000</a:t>
                </a:r>
              </a:p>
              <a:p>
                <a:endParaRPr lang="en-US" dirty="0"/>
              </a:p>
              <a:p>
                <a:r>
                  <a:rPr lang="en-US" dirty="0" smtClean="0"/>
                  <a:t>Discount cash flow or Present Value=</a:t>
                </a:r>
              </a:p>
              <a:p>
                <a:r>
                  <a:rPr lang="en-US" dirty="0" smtClean="0"/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10000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type m:val="skw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 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10000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1+0.1</m:t>
                            </m:r>
                          </m:e>
                        </m:d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1.21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=8264.46281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Discount factor @10%=</a:t>
                </a:r>
              </a:p>
              <a:p>
                <a:r>
                  <a:rPr lang="en-US" dirty="0" smtClean="0"/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type m:val="skw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 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1+0.1</m:t>
                            </m:r>
                          </m:e>
                        </m:d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1.21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=.826446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255" y="3727056"/>
                <a:ext cx="4946739" cy="2345707"/>
              </a:xfrm>
              <a:prstGeom prst="rect">
                <a:avLst/>
              </a:prstGeom>
              <a:blipFill>
                <a:blip r:embed="rId3"/>
                <a:stretch>
                  <a:fillRect l="-1110" t="-1299" r="-123" b="-19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260556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 (Internal Rate </a:t>
            </a:r>
            <a:r>
              <a:rPr lang="en-US" dirty="0" smtClean="0"/>
              <a:t>Return)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IRR compares returns to costs by asking: </a:t>
            </a:r>
            <a:r>
              <a:rPr lang="en-US" b="1" dirty="0"/>
              <a:t>"What is </a:t>
            </a:r>
            <a:r>
              <a:rPr lang="en-US" b="1" dirty="0" smtClean="0"/>
              <a:t>the discount </a:t>
            </a:r>
            <a:r>
              <a:rPr lang="en-US" b="1" dirty="0"/>
              <a:t>rate that would give the cash flow stream a </a:t>
            </a:r>
            <a:r>
              <a:rPr lang="en-US" b="1" dirty="0" smtClean="0"/>
              <a:t>net present </a:t>
            </a:r>
            <a:r>
              <a:rPr lang="en-US" b="1" dirty="0"/>
              <a:t>value of 0</a:t>
            </a:r>
            <a:r>
              <a:rPr lang="en-US" b="1" dirty="0" smtClean="0"/>
              <a:t>?“</a:t>
            </a:r>
          </a:p>
          <a:p>
            <a:r>
              <a:rPr lang="en-US" dirty="0" smtClean="0"/>
              <a:t>The IRR may be estimated by plotting a series of guesses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614" y="3429000"/>
            <a:ext cx="6705658" cy="336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83989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99469" cy="6276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particular project, a discount rate of 8% gives a positive NPV of 7,896.</a:t>
            </a:r>
          </a:p>
          <a:p>
            <a:r>
              <a:rPr lang="en-US" dirty="0" smtClean="0"/>
              <a:t>a discount rate of 12% gives a negative NPV of -5,829.</a:t>
            </a:r>
          </a:p>
          <a:p>
            <a:r>
              <a:rPr lang="en-US" dirty="0" smtClean="0"/>
              <a:t>The IRR is therefore somewhere between these two values.</a:t>
            </a:r>
          </a:p>
          <a:p>
            <a:r>
              <a:rPr lang="en-US" dirty="0" smtClean="0"/>
              <a:t>Plotting the two values on a chart and joining the points with a straight line suggests that the IRR is about 10.25%.</a:t>
            </a:r>
          </a:p>
          <a:p>
            <a:r>
              <a:rPr lang="en-US" dirty="0" smtClean="0"/>
              <a:t>The true IRR is 10.167%</a:t>
            </a:r>
          </a:p>
          <a:p>
            <a:r>
              <a:rPr lang="en-US" dirty="0"/>
              <a:t>IRR as the decision criterion, the one with the </a:t>
            </a:r>
            <a:r>
              <a:rPr lang="en-US" b="1" dirty="0"/>
              <a:t>higher IRR is the better</a:t>
            </a:r>
          </a:p>
          <a:p>
            <a:pPr marL="0" indent="0">
              <a:buNone/>
            </a:pPr>
            <a:r>
              <a:rPr lang="en-US" b="1" dirty="0"/>
              <a:t>choice.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891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Cost Benefit Evaluation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5172892"/>
          </a:xfrm>
        </p:spPr>
        <p:txBody>
          <a:bodyPr>
            <a:normAutofit/>
          </a:bodyPr>
          <a:lstStyle/>
          <a:p>
            <a:r>
              <a:rPr lang="en-US" sz="3600" dirty="0"/>
              <a:t>It consider</a:t>
            </a:r>
          </a:p>
          <a:p>
            <a:pPr lvl="1"/>
            <a:r>
              <a:rPr lang="en-US" sz="3200" dirty="0" smtClean="0"/>
              <a:t>the </a:t>
            </a:r>
            <a:r>
              <a:rPr lang="en-US" sz="3200" dirty="0"/>
              <a:t>timing of the costs and benefits</a:t>
            </a:r>
          </a:p>
          <a:p>
            <a:pPr lvl="1"/>
            <a:r>
              <a:rPr lang="en-US" sz="3200" dirty="0" smtClean="0"/>
              <a:t>the </a:t>
            </a:r>
            <a:r>
              <a:rPr lang="en-US" sz="3200" dirty="0"/>
              <a:t>benefits relative to the size of the investment</a:t>
            </a:r>
          </a:p>
          <a:p>
            <a:r>
              <a:rPr lang="en-US" sz="3600" dirty="0"/>
              <a:t>Common method for comparing projects on the basic of their cash flow forecasting.</a:t>
            </a:r>
          </a:p>
          <a:p>
            <a:pPr marL="914400" lvl="2" indent="0">
              <a:buNone/>
            </a:pPr>
            <a:r>
              <a:rPr lang="en-US" sz="2800" b="1" dirty="0" smtClean="0"/>
              <a:t>1</a:t>
            </a:r>
            <a:r>
              <a:rPr lang="en-US" sz="2800" b="1" dirty="0"/>
              <a:t>) Net profit</a:t>
            </a:r>
          </a:p>
          <a:p>
            <a:pPr marL="914400" lvl="2" indent="0">
              <a:buNone/>
            </a:pPr>
            <a:r>
              <a:rPr lang="en-US" sz="2800" b="1" dirty="0" smtClean="0"/>
              <a:t>2</a:t>
            </a:r>
            <a:r>
              <a:rPr lang="en-US" sz="2800" b="1" dirty="0"/>
              <a:t>) Payback Period</a:t>
            </a:r>
          </a:p>
          <a:p>
            <a:pPr marL="914400" lvl="2" indent="0">
              <a:buNone/>
            </a:pPr>
            <a:r>
              <a:rPr lang="en-US" sz="2800" b="1" dirty="0" smtClean="0"/>
              <a:t>3</a:t>
            </a:r>
            <a:r>
              <a:rPr lang="en-US" sz="2800" b="1" dirty="0"/>
              <a:t>) Return on investment</a:t>
            </a:r>
          </a:p>
          <a:p>
            <a:pPr marL="914400" lvl="2" indent="0">
              <a:buNone/>
            </a:pPr>
            <a:r>
              <a:rPr lang="en-US" sz="2800" b="1" dirty="0" smtClean="0"/>
              <a:t>4</a:t>
            </a:r>
            <a:r>
              <a:rPr lang="en-US" sz="2800" b="1" dirty="0"/>
              <a:t>) Net present Value</a:t>
            </a:r>
          </a:p>
          <a:p>
            <a:pPr marL="914400" lvl="2" indent="0">
              <a:buNone/>
            </a:pPr>
            <a:r>
              <a:rPr lang="en-US" sz="2800" b="1" dirty="0" smtClean="0"/>
              <a:t>5</a:t>
            </a:r>
            <a:r>
              <a:rPr lang="en-US" sz="2800" b="1" dirty="0"/>
              <a:t>) Internal rate of return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10180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profit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Net </a:t>
            </a:r>
            <a:r>
              <a:rPr lang="en-US" sz="3200" dirty="0"/>
              <a:t>profit</a:t>
            </a:r>
          </a:p>
          <a:p>
            <a:pPr lvl="1"/>
            <a:r>
              <a:rPr lang="en-US" sz="2800" dirty="0"/>
              <a:t>calculated by subtracting a company's </a:t>
            </a:r>
            <a:r>
              <a:rPr lang="en-US" sz="2800" dirty="0" smtClean="0"/>
              <a:t>total expenses </a:t>
            </a:r>
            <a:r>
              <a:rPr lang="en-US" sz="2800" dirty="0"/>
              <a:t>from total income.</a:t>
            </a:r>
          </a:p>
          <a:p>
            <a:pPr lvl="1"/>
            <a:r>
              <a:rPr lang="en-US" sz="2800" dirty="0"/>
              <a:t>showing what the company has earned (or lost</a:t>
            </a:r>
            <a:r>
              <a:rPr lang="en-US" sz="2800" dirty="0" smtClean="0"/>
              <a:t>) in </a:t>
            </a:r>
            <a:r>
              <a:rPr lang="en-US" sz="2800" dirty="0"/>
              <a:t>a given period of time (usually one year).</a:t>
            </a:r>
          </a:p>
          <a:p>
            <a:pPr lvl="1"/>
            <a:r>
              <a:rPr lang="en-US" sz="2800" b="1" dirty="0"/>
              <a:t>also called </a:t>
            </a:r>
            <a:r>
              <a:rPr lang="en-US" sz="2800" dirty="0"/>
              <a:t>net income or net earnings.</a:t>
            </a:r>
          </a:p>
          <a:p>
            <a:endParaRPr lang="en-US" sz="3200" b="1" dirty="0" smtClean="0"/>
          </a:p>
          <a:p>
            <a:r>
              <a:rPr lang="en-US" sz="3200" b="1" dirty="0" smtClean="0">
                <a:solidFill>
                  <a:schemeClr val="accent1"/>
                </a:solidFill>
              </a:rPr>
              <a:t>Net profit = total costs - total </a:t>
            </a:r>
            <a:r>
              <a:rPr lang="en-US" sz="3200" b="1" dirty="0">
                <a:solidFill>
                  <a:schemeClr val="accent1"/>
                </a:solidFill>
              </a:rPr>
              <a:t>incomes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29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net profit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881727159"/>
              </p:ext>
            </p:extLst>
          </p:nvPr>
        </p:nvGraphicFramePr>
        <p:xfrm>
          <a:off x="1431472" y="1690688"/>
          <a:ext cx="8287293" cy="30022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34395">
                  <a:extLst>
                    <a:ext uri="{9D8B030D-6E8A-4147-A177-3AD203B41FA5}">
                      <a16:colId xmlns:a16="http://schemas.microsoft.com/office/drawing/2014/main" xmlns="" val="215565442"/>
                    </a:ext>
                  </a:extLst>
                </a:gridCol>
                <a:gridCol w="1943066">
                  <a:extLst>
                    <a:ext uri="{9D8B030D-6E8A-4147-A177-3AD203B41FA5}">
                      <a16:colId xmlns:a16="http://schemas.microsoft.com/office/drawing/2014/main" xmlns="" val="3851189505"/>
                    </a:ext>
                  </a:extLst>
                </a:gridCol>
                <a:gridCol w="1943066">
                  <a:extLst>
                    <a:ext uri="{9D8B030D-6E8A-4147-A177-3AD203B41FA5}">
                      <a16:colId xmlns:a16="http://schemas.microsoft.com/office/drawing/2014/main" xmlns="" val="1808663807"/>
                    </a:ext>
                  </a:extLst>
                </a:gridCol>
                <a:gridCol w="1943066">
                  <a:extLst>
                    <a:ext uri="{9D8B030D-6E8A-4147-A177-3AD203B41FA5}">
                      <a16:colId xmlns:a16="http://schemas.microsoft.com/office/drawing/2014/main" xmlns="" val="3070682888"/>
                    </a:ext>
                  </a:extLst>
                </a:gridCol>
                <a:gridCol w="1123700">
                  <a:extLst>
                    <a:ext uri="{9D8B030D-6E8A-4147-A177-3AD203B41FA5}">
                      <a16:colId xmlns:a16="http://schemas.microsoft.com/office/drawing/2014/main" xmlns="" val="2729966860"/>
                    </a:ext>
                  </a:extLst>
                </a:gridCol>
              </a:tblGrid>
              <a:tr h="3200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Year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Project 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Project 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Project 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Project 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7245532"/>
                  </a:ext>
                </a:extLst>
              </a:tr>
              <a:tr h="3200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-100000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-1000000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-120000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974852958"/>
                  </a:ext>
                </a:extLst>
              </a:tr>
              <a:tr h="3200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10000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200000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30000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792253807"/>
                  </a:ext>
                </a:extLst>
              </a:tr>
              <a:tr h="3200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10000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200000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30000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95765011"/>
                  </a:ext>
                </a:extLst>
              </a:tr>
              <a:tr h="3200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10000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200000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30000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292656456"/>
                  </a:ext>
                </a:extLst>
              </a:tr>
              <a:tr h="3200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20000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200000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30000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734272911"/>
                  </a:ext>
                </a:extLst>
              </a:tr>
              <a:tr h="3200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100000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300000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75000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204947712"/>
                  </a:ext>
                </a:extLst>
              </a:tr>
              <a:tr h="3200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Net Profit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50000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100000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75000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90848966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71451" y="5036459"/>
            <a:ext cx="84473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All the values are end of year totals (</a:t>
            </a:r>
            <a:r>
              <a:rPr lang="en-US" sz="2400" dirty="0" err="1" smtClean="0"/>
              <a:t>Rs</a:t>
            </a:r>
            <a:r>
              <a:rPr lang="en-US" sz="24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Cash flow take place at the end of each year.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value of year 0 represents the initial investment made at the start of the project.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60364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62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Payback Period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3406"/>
            <a:ext cx="10515600" cy="54994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payback period is the time taken to recover the initial investment.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Or</a:t>
            </a:r>
          </a:p>
          <a:p>
            <a:r>
              <a:rPr lang="en-US" b="1" dirty="0" smtClean="0"/>
              <a:t>i</a:t>
            </a:r>
            <a:r>
              <a:rPr lang="en-US" dirty="0" smtClean="0"/>
              <a:t>s </a:t>
            </a:r>
            <a:r>
              <a:rPr lang="en-US" dirty="0"/>
              <a:t>the length of time required for cumulative incoming returns to </a:t>
            </a:r>
            <a:r>
              <a:rPr lang="en-US" dirty="0" smtClean="0"/>
              <a:t>equal the </a:t>
            </a:r>
            <a:r>
              <a:rPr lang="en-US" dirty="0"/>
              <a:t>cumulative costs of an investment</a:t>
            </a:r>
          </a:p>
          <a:p>
            <a:r>
              <a:rPr lang="en-US" b="1" dirty="0"/>
              <a:t>Advantages</a:t>
            </a:r>
          </a:p>
          <a:p>
            <a:pPr lvl="1"/>
            <a:r>
              <a:rPr lang="en-US" dirty="0" smtClean="0"/>
              <a:t>simple </a:t>
            </a:r>
            <a:r>
              <a:rPr lang="en-US" dirty="0"/>
              <a:t>and easy to calculate.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also a seriously flawed method of evaluating investments</a:t>
            </a:r>
          </a:p>
          <a:p>
            <a:r>
              <a:rPr lang="en-US" b="1" dirty="0"/>
              <a:t>Disadvantages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attaches no value to </a:t>
            </a:r>
            <a:r>
              <a:rPr lang="en-US" dirty="0" err="1"/>
              <a:t>cashflows</a:t>
            </a:r>
            <a:r>
              <a:rPr lang="en-US" dirty="0"/>
              <a:t> after the end of the payback period.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makes no adjustments for risk.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not directly related to wealth </a:t>
            </a:r>
            <a:r>
              <a:rPr lang="en-US" dirty="0" err="1"/>
              <a:t>maximisation</a:t>
            </a:r>
            <a:r>
              <a:rPr lang="en-US" dirty="0"/>
              <a:t> as NPV is.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ignores the time value of money.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"cut off" period is arbitrary.</a:t>
            </a:r>
          </a:p>
        </p:txBody>
      </p:sp>
    </p:spTree>
    <p:extLst>
      <p:ext uri="{BB962C8B-B14F-4D97-AF65-F5344CB8AC3E}">
        <p14:creationId xmlns:p14="http://schemas.microsoft.com/office/powerpoint/2010/main" xmlns="" val="299898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263" y="260623"/>
            <a:ext cx="10515600" cy="4839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Calculate the payback period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9452" y="4336869"/>
            <a:ext cx="11286308" cy="242969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Project1 </a:t>
            </a:r>
            <a:r>
              <a:rPr lang="en-US" b="1" dirty="0"/>
              <a:t>=</a:t>
            </a:r>
            <a:r>
              <a:rPr lang="en-US" b="1" dirty="0" smtClean="0"/>
              <a:t>10,000+10,000+10,000+20,000+1,00,000</a:t>
            </a:r>
            <a:r>
              <a:rPr lang="en-US" dirty="0" smtClean="0"/>
              <a:t>=1,50,000 (5</a:t>
            </a:r>
            <a:r>
              <a:rPr lang="en-US" baseline="30000" dirty="0" smtClean="0"/>
              <a:t>th</a:t>
            </a:r>
            <a:r>
              <a:rPr lang="en-US" dirty="0" smtClean="0"/>
              <a:t> year)</a:t>
            </a:r>
            <a:endParaRPr lang="en-US" dirty="0"/>
          </a:p>
          <a:p>
            <a:r>
              <a:rPr lang="en-US" dirty="0"/>
              <a:t>Project 2= </a:t>
            </a:r>
            <a:r>
              <a:rPr lang="en-US" b="1" dirty="0" smtClean="0"/>
              <a:t>2,00,000+2,00,000+2,00,000+2,00,000+3,00,000=11,000,00 (5</a:t>
            </a:r>
            <a:r>
              <a:rPr lang="en-US" b="1" baseline="30000" dirty="0" smtClean="0"/>
              <a:t>th</a:t>
            </a:r>
            <a:r>
              <a:rPr lang="en-US" b="1" dirty="0" smtClean="0"/>
              <a:t> Year)</a:t>
            </a:r>
            <a:endParaRPr lang="en-US" b="1" dirty="0"/>
          </a:p>
          <a:p>
            <a:r>
              <a:rPr lang="en-US" dirty="0"/>
              <a:t>Project 3= </a:t>
            </a:r>
            <a:r>
              <a:rPr lang="en-US" b="1" dirty="0" smtClean="0"/>
              <a:t>30,000+30,000+30,000+30,000 + </a:t>
            </a:r>
            <a:r>
              <a:rPr lang="en-US" dirty="0" smtClean="0"/>
              <a:t>30,000 =1,95,000 (4</a:t>
            </a:r>
            <a:r>
              <a:rPr lang="en-US" baseline="30000" dirty="0" smtClean="0"/>
              <a:t>th</a:t>
            </a:r>
            <a:r>
              <a:rPr lang="en-US" dirty="0" smtClean="0"/>
              <a:t> year)</a:t>
            </a:r>
          </a:p>
          <a:p>
            <a:r>
              <a:rPr lang="en-US" dirty="0" smtClean="0"/>
              <a:t>Project 4 = </a:t>
            </a:r>
            <a:r>
              <a:rPr lang="en-US" b="1" dirty="0" smtClean="0"/>
              <a:t>30,000+30,000+30,000+30,000 + </a:t>
            </a:r>
            <a:r>
              <a:rPr lang="en-US" dirty="0" smtClean="0"/>
              <a:t>75,000 =1,95,000 (4</a:t>
            </a:r>
            <a:r>
              <a:rPr lang="en-US" baseline="30000" dirty="0" smtClean="0"/>
              <a:t>th</a:t>
            </a:r>
            <a:r>
              <a:rPr lang="en-US" dirty="0" smtClean="0"/>
              <a:t> year)</a:t>
            </a:r>
          </a:p>
          <a:p>
            <a:r>
              <a:rPr lang="en-US" dirty="0"/>
              <a:t>It ignores any benefits that occur after the </a:t>
            </a:r>
            <a:r>
              <a:rPr lang="en-US" dirty="0" smtClean="0"/>
              <a:t>payback period </a:t>
            </a:r>
            <a:r>
              <a:rPr lang="en-US" dirty="0"/>
              <a:t>and, therefore, does not measure profitability.</a:t>
            </a:r>
          </a:p>
          <a:p>
            <a:r>
              <a:rPr lang="en-US" dirty="0"/>
              <a:t>It ignores the time value of money.</a:t>
            </a:r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596422041"/>
              </p:ext>
            </p:extLst>
          </p:nvPr>
        </p:nvGraphicFramePr>
        <p:xfrm>
          <a:off x="1535975" y="989602"/>
          <a:ext cx="8287293" cy="30022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34395">
                  <a:extLst>
                    <a:ext uri="{9D8B030D-6E8A-4147-A177-3AD203B41FA5}">
                      <a16:colId xmlns:a16="http://schemas.microsoft.com/office/drawing/2014/main" xmlns="" val="215565442"/>
                    </a:ext>
                  </a:extLst>
                </a:gridCol>
                <a:gridCol w="1943066">
                  <a:extLst>
                    <a:ext uri="{9D8B030D-6E8A-4147-A177-3AD203B41FA5}">
                      <a16:colId xmlns:a16="http://schemas.microsoft.com/office/drawing/2014/main" xmlns="" val="3851189505"/>
                    </a:ext>
                  </a:extLst>
                </a:gridCol>
                <a:gridCol w="1943066">
                  <a:extLst>
                    <a:ext uri="{9D8B030D-6E8A-4147-A177-3AD203B41FA5}">
                      <a16:colId xmlns:a16="http://schemas.microsoft.com/office/drawing/2014/main" xmlns="" val="1808663807"/>
                    </a:ext>
                  </a:extLst>
                </a:gridCol>
                <a:gridCol w="1943066">
                  <a:extLst>
                    <a:ext uri="{9D8B030D-6E8A-4147-A177-3AD203B41FA5}">
                      <a16:colId xmlns:a16="http://schemas.microsoft.com/office/drawing/2014/main" xmlns="" val="3070682888"/>
                    </a:ext>
                  </a:extLst>
                </a:gridCol>
                <a:gridCol w="1123700">
                  <a:extLst>
                    <a:ext uri="{9D8B030D-6E8A-4147-A177-3AD203B41FA5}">
                      <a16:colId xmlns:a16="http://schemas.microsoft.com/office/drawing/2014/main" xmlns="" val="2729966860"/>
                    </a:ext>
                  </a:extLst>
                </a:gridCol>
              </a:tblGrid>
              <a:tr h="3200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Year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Project 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Project 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Project 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Project 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7245532"/>
                  </a:ext>
                </a:extLst>
              </a:tr>
              <a:tr h="3200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-100000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-1000000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-120000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974852958"/>
                  </a:ext>
                </a:extLst>
              </a:tr>
              <a:tr h="3200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10000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200000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30000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792253807"/>
                  </a:ext>
                </a:extLst>
              </a:tr>
              <a:tr h="3200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10000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200000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30000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95765011"/>
                  </a:ext>
                </a:extLst>
              </a:tr>
              <a:tr h="3569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10000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200000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30000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292656456"/>
                  </a:ext>
                </a:extLst>
              </a:tr>
              <a:tr h="3200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20000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200000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30000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30000</a:t>
                      </a:r>
                      <a:endParaRPr lang="en-US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734272911"/>
                  </a:ext>
                </a:extLst>
              </a:tr>
              <a:tr h="3200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100000</a:t>
                      </a:r>
                      <a:endParaRPr lang="en-US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300000</a:t>
                      </a:r>
                      <a:endParaRPr lang="en-US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75000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204947712"/>
                  </a:ext>
                </a:extLst>
              </a:tr>
              <a:tr h="3200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Net Profit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50000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100000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75000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908489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80664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1"/>
          </a:xfrm>
        </p:spPr>
        <p:txBody>
          <a:bodyPr>
            <a:noAutofit/>
          </a:bodyPr>
          <a:lstStyle/>
          <a:p>
            <a:r>
              <a:rPr lang="en-US" sz="3200" b="1" dirty="0"/>
              <a:t>RETURN ON INVESTMENT or ACCOUNTING RATE OF RETURN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635" y="1476104"/>
            <a:ext cx="10515600" cy="5040494"/>
          </a:xfrm>
        </p:spPr>
        <p:txBody>
          <a:bodyPr>
            <a:normAutofit/>
          </a:bodyPr>
          <a:lstStyle/>
          <a:p>
            <a:r>
              <a:rPr lang="en-US" dirty="0" smtClean="0"/>
              <a:t>It </a:t>
            </a:r>
            <a:r>
              <a:rPr lang="en-US" dirty="0"/>
              <a:t>provides a way of comparing the net profitability to </a:t>
            </a:r>
            <a:r>
              <a:rPr lang="en-US" dirty="0" smtClean="0"/>
              <a:t>the investment </a:t>
            </a:r>
            <a:r>
              <a:rPr lang="en-US" dirty="0"/>
              <a:t>required.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r>
              <a:rPr lang="en-US" dirty="0" smtClean="0"/>
              <a:t>A </a:t>
            </a:r>
            <a:r>
              <a:rPr lang="en-US" dirty="0"/>
              <a:t>performance measure used to evaluate the efficiency </a:t>
            </a:r>
            <a:r>
              <a:rPr lang="en-US" dirty="0" smtClean="0"/>
              <a:t>of an </a:t>
            </a:r>
            <a:r>
              <a:rPr lang="en-US" dirty="0"/>
              <a:t>investment or to compare the efficiency of a number </a:t>
            </a:r>
            <a:r>
              <a:rPr lang="en-US" dirty="0" smtClean="0"/>
              <a:t>of different </a:t>
            </a:r>
            <a:r>
              <a:rPr lang="en-US" dirty="0"/>
              <a:t>investments</a:t>
            </a:r>
          </a:p>
          <a:p>
            <a:r>
              <a:rPr lang="en-US" b="1" dirty="0" smtClean="0"/>
              <a:t>Disadvantages</a:t>
            </a:r>
            <a:endParaRPr lang="en-US" b="1" dirty="0"/>
          </a:p>
          <a:p>
            <a:pPr lvl="1"/>
            <a:r>
              <a:rPr lang="en-US" dirty="0" smtClean="0"/>
              <a:t>It </a:t>
            </a:r>
            <a:r>
              <a:rPr lang="en-US" dirty="0"/>
              <a:t>takes no account of the timing of the cash flows.</a:t>
            </a:r>
          </a:p>
          <a:p>
            <a:pPr lvl="1"/>
            <a:r>
              <a:rPr lang="en-US" dirty="0" smtClean="0"/>
              <a:t>Rate </a:t>
            </a:r>
            <a:r>
              <a:rPr lang="en-US" dirty="0"/>
              <a:t>of returns bears no relationship to the interest rates offered </a:t>
            </a:r>
            <a:r>
              <a:rPr lang="en-US" dirty="0" smtClean="0"/>
              <a:t>or changed </a:t>
            </a:r>
            <a:r>
              <a:rPr lang="en-US" dirty="0"/>
              <a:t>by bank.</a:t>
            </a:r>
          </a:p>
        </p:txBody>
      </p:sp>
    </p:spTree>
    <p:extLst>
      <p:ext uri="{BB962C8B-B14F-4D97-AF65-F5344CB8AC3E}">
        <p14:creationId xmlns:p14="http://schemas.microsoft.com/office/powerpoint/2010/main" xmlns="" val="413091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RETURN ON INVESTMENT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5756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𝑅𝑂𝐼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4000" b="1" dirty="0" smtClean="0"/>
                          <m:t>average</m:t>
                        </m:r>
                        <m:r>
                          <m:rPr>
                            <m:nor/>
                          </m:rPr>
                          <a:rPr lang="en-US" sz="4000" b="1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4000" b="1" dirty="0" smtClean="0"/>
                          <m:t>annual</m:t>
                        </m:r>
                        <m:r>
                          <m:rPr>
                            <m:nor/>
                          </m:rPr>
                          <a:rPr lang="en-US" sz="4000" b="1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4000" b="1" dirty="0" smtClean="0"/>
                          <m:t>profit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4000" b="1" dirty="0" smtClean="0"/>
                          <m:t>total</m:t>
                        </m:r>
                        <m:r>
                          <m:rPr>
                            <m:nor/>
                          </m:rPr>
                          <a:rPr lang="en-US" sz="4000" b="1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4000" b="1" dirty="0" smtClean="0"/>
                          <m:t>investment</m:t>
                        </m:r>
                      </m:den>
                    </m:f>
                  </m:oMath>
                </a14:m>
                <a:r>
                  <a:rPr lang="en-US" sz="4000" dirty="0" smtClean="0"/>
                  <a:t> * 100</a:t>
                </a:r>
              </a:p>
              <a:p>
                <a:endParaRPr lang="en-US" sz="4000" dirty="0"/>
              </a:p>
              <a:p>
                <a:r>
                  <a:rPr lang="en-US" sz="4000" b="1" dirty="0" smtClean="0"/>
                  <a:t>average annual profit </a:t>
                </a:r>
                <a14:m>
                  <m:oMath xmlns:m="http://schemas.openxmlformats.org/officeDocument/2006/math">
                    <m:r>
                      <a:rPr lang="en-US" sz="4000" b="1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4000" b="1" dirty="0" smtClean="0"/>
                          <m:t>net</m:t>
                        </m:r>
                        <m:r>
                          <m:rPr>
                            <m:nor/>
                          </m:rPr>
                          <a:rPr lang="en-US" sz="4000" b="1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4000" b="1" dirty="0" smtClean="0"/>
                          <m:t>profit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4000" b="1" dirty="0" smtClean="0"/>
                          <m:t>total</m:t>
                        </m:r>
                        <m:r>
                          <m:rPr>
                            <m:nor/>
                          </m:rPr>
                          <a:rPr lang="en-US" sz="4000" b="1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4000" b="1" dirty="0" smtClean="0"/>
                          <m:t>no</m:t>
                        </m:r>
                        <m:r>
                          <m:rPr>
                            <m:nor/>
                          </m:rPr>
                          <a:rPr lang="en-US" sz="4000" b="1" dirty="0" smtClean="0"/>
                          <m:t>. </m:t>
                        </m:r>
                        <m:r>
                          <m:rPr>
                            <m:nor/>
                          </m:rPr>
                          <a:rPr lang="en-US" sz="4000" b="1" dirty="0" smtClean="0"/>
                          <m:t>of</m:t>
                        </m:r>
                        <m:r>
                          <m:rPr>
                            <m:nor/>
                          </m:rPr>
                          <a:rPr lang="en-US" sz="4000" b="1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4000" b="1" dirty="0" smtClean="0"/>
                          <m:t>years</m:t>
                        </m:r>
                      </m:den>
                    </m:f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57560" cy="4351338"/>
              </a:xfrm>
              <a:blipFill>
                <a:blip r:embed="rId2"/>
                <a:stretch>
                  <a:fillRect l="-1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22210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RoI</a:t>
            </a:r>
            <a:r>
              <a:rPr lang="en-US" dirty="0" smtClean="0"/>
              <a:t> Calculations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12" y="1849347"/>
            <a:ext cx="6746705" cy="432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93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908</Words>
  <Application>Microsoft Office PowerPoint</Application>
  <PresentationFormat>Custom</PresentationFormat>
  <Paragraphs>204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Cost Benefit Evaluation techniques</vt:lpstr>
      <vt:lpstr>Cost Benefit Evaluation techniques</vt:lpstr>
      <vt:lpstr>Net profit</vt:lpstr>
      <vt:lpstr>Calculate net profit</vt:lpstr>
      <vt:lpstr>Payback Period</vt:lpstr>
      <vt:lpstr>Calculate the payback period</vt:lpstr>
      <vt:lpstr>RETURN ON INVESTMENT or ACCOUNTING RATE OF RETURN</vt:lpstr>
      <vt:lpstr>RETURN ON INVESTMENT</vt:lpstr>
      <vt:lpstr>RoI Calculations</vt:lpstr>
      <vt:lpstr>Net present value (NPV)</vt:lpstr>
      <vt:lpstr>Calculation</vt:lpstr>
      <vt:lpstr>Problem</vt:lpstr>
      <vt:lpstr>Slide 13</vt:lpstr>
      <vt:lpstr>IRR (Internal Rate Return)</vt:lpstr>
      <vt:lpstr>Cont..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Benefit Evaluation techniques</dc:title>
  <dc:creator>admin</dc:creator>
  <cp:lastModifiedBy>Personal</cp:lastModifiedBy>
  <cp:revision>33</cp:revision>
  <dcterms:created xsi:type="dcterms:W3CDTF">2021-03-02T09:18:26Z</dcterms:created>
  <dcterms:modified xsi:type="dcterms:W3CDTF">2024-01-21T17:36:20Z</dcterms:modified>
</cp:coreProperties>
</file>