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97"/>
  </p:notesMasterIdLst>
  <p:handoutMasterIdLst>
    <p:handoutMasterId r:id="rId98"/>
  </p:handoutMasterIdLst>
  <p:sldIdLst>
    <p:sldId id="878" r:id="rId2"/>
    <p:sldId id="798" r:id="rId3"/>
    <p:sldId id="799" r:id="rId4"/>
    <p:sldId id="800" r:id="rId5"/>
    <p:sldId id="801" r:id="rId6"/>
    <p:sldId id="802" r:id="rId7"/>
    <p:sldId id="803" r:id="rId8"/>
    <p:sldId id="804" r:id="rId9"/>
    <p:sldId id="805" r:id="rId10"/>
    <p:sldId id="806" r:id="rId11"/>
    <p:sldId id="807" r:id="rId12"/>
    <p:sldId id="808" r:id="rId13"/>
    <p:sldId id="809" r:id="rId14"/>
    <p:sldId id="810" r:id="rId15"/>
    <p:sldId id="811" r:id="rId16"/>
    <p:sldId id="812" r:id="rId17"/>
    <p:sldId id="813" r:id="rId18"/>
    <p:sldId id="879" r:id="rId19"/>
    <p:sldId id="880" r:id="rId20"/>
    <p:sldId id="881" r:id="rId21"/>
    <p:sldId id="814" r:id="rId22"/>
    <p:sldId id="815" r:id="rId23"/>
    <p:sldId id="816" r:id="rId24"/>
    <p:sldId id="817" r:id="rId25"/>
    <p:sldId id="882" r:id="rId26"/>
    <p:sldId id="883" r:id="rId27"/>
    <p:sldId id="884" r:id="rId28"/>
    <p:sldId id="818" r:id="rId29"/>
    <p:sldId id="819" r:id="rId30"/>
    <p:sldId id="820" r:id="rId31"/>
    <p:sldId id="823" r:id="rId32"/>
    <p:sldId id="824" r:id="rId33"/>
    <p:sldId id="825" r:id="rId34"/>
    <p:sldId id="826" r:id="rId35"/>
    <p:sldId id="827" r:id="rId36"/>
    <p:sldId id="828" r:id="rId37"/>
    <p:sldId id="829" r:id="rId38"/>
    <p:sldId id="830" r:id="rId39"/>
    <p:sldId id="831" r:id="rId40"/>
    <p:sldId id="832" r:id="rId41"/>
    <p:sldId id="833" r:id="rId42"/>
    <p:sldId id="834" r:id="rId43"/>
    <p:sldId id="835" r:id="rId44"/>
    <p:sldId id="836" r:id="rId45"/>
    <p:sldId id="837" r:id="rId46"/>
    <p:sldId id="838" r:id="rId47"/>
    <p:sldId id="839" r:id="rId48"/>
    <p:sldId id="840" r:id="rId49"/>
    <p:sldId id="841" r:id="rId50"/>
    <p:sldId id="842" r:id="rId51"/>
    <p:sldId id="893" r:id="rId52"/>
    <p:sldId id="843" r:id="rId53"/>
    <p:sldId id="844" r:id="rId54"/>
    <p:sldId id="845" r:id="rId55"/>
    <p:sldId id="846" r:id="rId56"/>
    <p:sldId id="894" r:id="rId57"/>
    <p:sldId id="847" r:id="rId58"/>
    <p:sldId id="848" r:id="rId59"/>
    <p:sldId id="849" r:id="rId60"/>
    <p:sldId id="850" r:id="rId61"/>
    <p:sldId id="851" r:id="rId62"/>
    <p:sldId id="852" r:id="rId63"/>
    <p:sldId id="853" r:id="rId64"/>
    <p:sldId id="854" r:id="rId65"/>
    <p:sldId id="855" r:id="rId66"/>
    <p:sldId id="856" r:id="rId67"/>
    <p:sldId id="857" r:id="rId68"/>
    <p:sldId id="858" r:id="rId69"/>
    <p:sldId id="859" r:id="rId70"/>
    <p:sldId id="860" r:id="rId71"/>
    <p:sldId id="861" r:id="rId72"/>
    <p:sldId id="862" r:id="rId73"/>
    <p:sldId id="863" r:id="rId74"/>
    <p:sldId id="886" r:id="rId75"/>
    <p:sldId id="888" r:id="rId76"/>
    <p:sldId id="887" r:id="rId77"/>
    <p:sldId id="864" r:id="rId78"/>
    <p:sldId id="865" r:id="rId79"/>
    <p:sldId id="866" r:id="rId80"/>
    <p:sldId id="867" r:id="rId81"/>
    <p:sldId id="868" r:id="rId82"/>
    <p:sldId id="889" r:id="rId83"/>
    <p:sldId id="869" r:id="rId84"/>
    <p:sldId id="870" r:id="rId85"/>
    <p:sldId id="871" r:id="rId86"/>
    <p:sldId id="890" r:id="rId87"/>
    <p:sldId id="872" r:id="rId88"/>
    <p:sldId id="873" r:id="rId89"/>
    <p:sldId id="892" r:id="rId90"/>
    <p:sldId id="874" r:id="rId91"/>
    <p:sldId id="875" r:id="rId92"/>
    <p:sldId id="876" r:id="rId93"/>
    <p:sldId id="877" r:id="rId94"/>
    <p:sldId id="895" r:id="rId95"/>
    <p:sldId id="896" r:id="rId96"/>
  </p:sldIdLst>
  <p:sldSz cx="9144000" cy="6858000" type="screen4x3"/>
  <p:notesSz cx="7102475" cy="90455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FF3300"/>
        </a:solidFill>
        <a:latin typeface="Tahoma" pitchFamily="34" charset="0"/>
        <a:ea typeface="+mn-ea"/>
        <a:cs typeface="Tahoma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rgbClr val="FF3300"/>
        </a:solidFill>
        <a:latin typeface="Tahoma" pitchFamily="34" charset="0"/>
        <a:ea typeface="+mn-ea"/>
        <a:cs typeface="Tahoma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rgbClr val="FF3300"/>
        </a:solidFill>
        <a:latin typeface="Tahoma" pitchFamily="34" charset="0"/>
        <a:ea typeface="+mn-ea"/>
        <a:cs typeface="Tahoma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rgbClr val="FF3300"/>
        </a:solidFill>
        <a:latin typeface="Tahoma" pitchFamily="34" charset="0"/>
        <a:ea typeface="+mn-ea"/>
        <a:cs typeface="Tahoma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rgbClr val="FF3300"/>
        </a:solidFill>
        <a:latin typeface="Tahoma" pitchFamily="34" charset="0"/>
        <a:ea typeface="+mn-ea"/>
        <a:cs typeface="Tahoma" pitchFamily="34" charset="0"/>
      </a:defRPr>
    </a:lvl5pPr>
    <a:lvl6pPr marL="2286000" algn="l" defTabSz="914400" rtl="0" eaLnBrk="1" latinLnBrk="0" hangingPunct="1">
      <a:defRPr kern="1200">
        <a:solidFill>
          <a:srgbClr val="FF3300"/>
        </a:solidFill>
        <a:latin typeface="Tahoma" pitchFamily="34" charset="0"/>
        <a:ea typeface="+mn-ea"/>
        <a:cs typeface="Tahoma" pitchFamily="34" charset="0"/>
      </a:defRPr>
    </a:lvl6pPr>
    <a:lvl7pPr marL="2743200" algn="l" defTabSz="914400" rtl="0" eaLnBrk="1" latinLnBrk="0" hangingPunct="1">
      <a:defRPr kern="1200">
        <a:solidFill>
          <a:srgbClr val="FF3300"/>
        </a:solidFill>
        <a:latin typeface="Tahoma" pitchFamily="34" charset="0"/>
        <a:ea typeface="+mn-ea"/>
        <a:cs typeface="Tahoma" pitchFamily="34" charset="0"/>
      </a:defRPr>
    </a:lvl7pPr>
    <a:lvl8pPr marL="3200400" algn="l" defTabSz="914400" rtl="0" eaLnBrk="1" latinLnBrk="0" hangingPunct="1">
      <a:defRPr kern="1200">
        <a:solidFill>
          <a:srgbClr val="FF3300"/>
        </a:solidFill>
        <a:latin typeface="Tahoma" pitchFamily="34" charset="0"/>
        <a:ea typeface="+mn-ea"/>
        <a:cs typeface="Tahoma" pitchFamily="34" charset="0"/>
      </a:defRPr>
    </a:lvl8pPr>
    <a:lvl9pPr marL="3657600" algn="l" defTabSz="914400" rtl="0" eaLnBrk="1" latinLnBrk="0" hangingPunct="1">
      <a:defRPr kern="1200">
        <a:solidFill>
          <a:srgbClr val="FF3300"/>
        </a:solidFill>
        <a:latin typeface="Tahoma" pitchFamily="34" charset="0"/>
        <a:ea typeface="+mn-ea"/>
        <a:cs typeface="Tahoma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9" autoAdjust="0"/>
    <p:restoredTop sz="92958" autoAdjust="0"/>
  </p:normalViewPr>
  <p:slideViewPr>
    <p:cSldViewPr>
      <p:cViewPr varScale="1">
        <p:scale>
          <a:sx n="68" d="100"/>
          <a:sy n="68" d="100"/>
        </p:scale>
        <p:origin x="145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BC0CE5A-F46E-4FFD-AFF3-431AE9DD54BD}" type="datetimeFigureOut">
              <a:rPr lang="en-US"/>
              <a:pPr>
                <a:defRPr/>
              </a:pPr>
              <a:t>21-Apr-21</a:t>
            </a:fld>
            <a:endParaRPr lang="en-US"/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91550"/>
            <a:ext cx="3078163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Software Project Management  McGraw-Hill, 2006</a:t>
            </a:r>
          </a:p>
        </p:txBody>
      </p:sp>
      <p:sp>
        <p:nvSpPr>
          <p:cNvPr id="261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91550"/>
            <a:ext cx="3078163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8439B679-B93E-4BBB-AE68-55B516D0424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772C240-1787-4E90-AE73-84AAB5CA2ABA}" type="datetimeFigureOut">
              <a:rPr lang="en-US"/>
              <a:pPr>
                <a:defRPr/>
              </a:pPr>
              <a:t>21-Apr-21</a:t>
            </a:fld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90638" y="677863"/>
            <a:ext cx="4522787" cy="3392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297363"/>
            <a:ext cx="5683250" cy="407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91550"/>
            <a:ext cx="3078163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Software Project Management  McGraw-Hill, 2006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591550"/>
            <a:ext cx="3078163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B4C9044C-5B64-4D5A-95D6-12E566FF273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Software Project Management  McGraw-Hill, 2006</a:t>
            </a:r>
          </a:p>
        </p:txBody>
      </p:sp>
      <p:sp>
        <p:nvSpPr>
          <p:cNvPr id="1331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9C81-4670-405B-B3B8-1813B6655E82}" type="datetimeFigureOut">
              <a:rPr lang="en-US" smtClean="0"/>
              <a:t>21-Apr-21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C254-130A-4FC3-8DAD-121FC68C83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9C81-4670-405B-B3B8-1813B6655E82}" type="datetimeFigureOut">
              <a:rPr lang="en-US" smtClean="0"/>
              <a:t>21-Apr-21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 Exclusive Use of EECS811 Students Saiedian © 2007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Chapter 6-</a:t>
            </a:r>
            <a:fld id="{C73854DB-B671-41D4-BB0B-900E5D7B4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9C81-4670-405B-B3B8-1813B6655E82}" type="datetimeFigureOut">
              <a:rPr lang="en-US" smtClean="0"/>
              <a:t>21-Apr-21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 Exclusive Use of EECS811 Students Saiedian © 2007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Chapter 6-</a:t>
            </a:r>
            <a:fld id="{DD5C3464-B7AE-45F2-B950-8E6BE30080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For Exclusive Use of EECS811 Students Saiedian © 2007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Chapter 6-</a:t>
            </a:r>
            <a:fld id="{A6E5D5E6-23BE-42B6-A994-33C5C3AFCF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9C81-4670-405B-B3B8-1813B6655E82}" type="datetimeFigureOut">
              <a:rPr lang="en-US" smtClean="0"/>
              <a:t>21-Apr-21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 Exclusive Use of EECS811 Students</a:t>
            </a:r>
          </a:p>
          <a:p>
            <a:pPr>
              <a:defRPr/>
            </a:pPr>
            <a:r>
              <a:rPr lang="en-US" smtClean="0"/>
              <a:t>Saiedian © 2007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Chapter 6-</a:t>
            </a:r>
            <a:fld id="{A082CF37-2220-47AD-9BA4-4821B40E8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9C81-4670-405B-B3B8-1813B6655E82}" type="datetimeFigureOut">
              <a:rPr lang="en-US" smtClean="0"/>
              <a:t>21-Apr-21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 Exclusive Use of EECS811 Students Saiedian © 2007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Chapter 6-</a:t>
            </a:r>
            <a:fld id="{A1D0B749-15D8-40A6-B8FC-674F422762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9C81-4670-405B-B3B8-1813B6655E82}" type="datetimeFigureOut">
              <a:rPr lang="en-US" smtClean="0"/>
              <a:t>21-Apr-21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 Exclusive Use of EECS811 Students Saiedian © 2007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Chapter 6-</a:t>
            </a:r>
            <a:fld id="{A6CF9B60-F27A-4ED2-9D49-47357CFE26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9C81-4670-405B-B3B8-1813B6655E82}" type="datetimeFigureOut">
              <a:rPr lang="en-US" smtClean="0"/>
              <a:t>21-Apr-21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 Exclusive Use of EECS811 Students Saiedian © 2007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Chapter 6-</a:t>
            </a:r>
            <a:fld id="{C5F8C215-91D4-4440-B4E1-746771450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9C81-4670-405B-B3B8-1813B6655E82}" type="datetimeFigureOut">
              <a:rPr lang="en-US" smtClean="0"/>
              <a:t>21-Apr-21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 Exclusive Use of EECS811 Students Saiedian © 2007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Chapter 6-</a:t>
            </a:r>
            <a:fld id="{8B9EF70E-2434-43F4-9FDC-A7D7FE637B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9C81-4670-405B-B3B8-1813B6655E82}" type="datetimeFigureOut">
              <a:rPr lang="en-US" smtClean="0"/>
              <a:t>21-Apr-21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 Exclusive Use of EECS811 Students Saiedian © 2007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Chapter 6-</a:t>
            </a:r>
            <a:fld id="{1DBF1C5E-56E9-4063-84FE-95E4623C3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9C81-4670-405B-B3B8-1813B6655E82}" type="datetimeFigureOut">
              <a:rPr lang="en-US" smtClean="0"/>
              <a:t>21-Apr-21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 Exclusive Use of EECS811 Students Saiedian © 2007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Chapter 6-</a:t>
            </a:r>
            <a:fld id="{3CF37CAF-13DA-417A-B043-ADE4D7AD48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9C81-4670-405B-B3B8-1813B6655E82}" type="datetimeFigureOut">
              <a:rPr lang="en-US" smtClean="0"/>
              <a:t>21-Apr-21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 Exclusive Use of EECS811 Students Saiedian © 2007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Chapter 6-</a:t>
            </a:r>
            <a:fld id="{78BFDCFF-7EFE-4FDF-A341-E5D8C04575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19C81-4670-405B-B3B8-1813B6655E82}" type="datetimeFigureOut">
              <a:rPr lang="en-US" smtClean="0"/>
              <a:t>21-Apr-21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For Exclusive Use of EECS811 Students Saiedian © 2007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Chapter 6-</a:t>
            </a:r>
            <a:fld id="{A9237F94-1EEF-433B-B2FA-F00A844BE5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	Activity planning 	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Module:3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6.4 Project Schedules</a:t>
            </a:r>
            <a:br>
              <a:rPr lang="en-US" smtClean="0"/>
            </a:br>
            <a:r>
              <a:rPr lang="en-US" sz="3200" smtClean="0"/>
              <a:t>Step Wise Revisited</a:t>
            </a:r>
          </a:p>
        </p:txBody>
      </p:sp>
      <p:sp>
        <p:nvSpPr>
          <p:cNvPr id="21506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A247FCB6-D5AE-4FEF-B16D-AA04754A1CC4}" type="slidenum">
              <a:rPr lang="en-US"/>
              <a:pPr/>
              <a:t>10</a:t>
            </a:fld>
            <a:endParaRPr lang="en-US"/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4191000" y="2895600"/>
            <a:ext cx="2286000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pic>
        <p:nvPicPr>
          <p:cNvPr id="2151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7467600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3657600" y="3200400"/>
            <a:ext cx="2209800" cy="609600"/>
          </a:xfrm>
          <a:prstGeom prst="rect">
            <a:avLst/>
          </a:prstGeom>
          <a:noFill/>
          <a:ln w="3175" cap="rnd" algn="ctr">
            <a:solidFill>
              <a:schemeClr val="bg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6.5 Projects And Activities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>Defining Project and Activities [1/2]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project is composed of a number of interrelated activities</a:t>
            </a:r>
          </a:p>
          <a:p>
            <a:r>
              <a:rPr lang="en-US" dirty="0" smtClean="0"/>
              <a:t>A project may start when at least one of its activities is ready to start</a:t>
            </a:r>
          </a:p>
          <a:p>
            <a:r>
              <a:rPr lang="en-US" dirty="0" smtClean="0"/>
              <a:t>A project will be completed when all of the activities it encompasses have been completed</a:t>
            </a:r>
          </a:p>
        </p:txBody>
      </p:sp>
      <p:sp>
        <p:nvSpPr>
          <p:cNvPr id="22530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AD4D7EED-F07B-45DF-8AC1-80A5A03ABCF2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6.5 Projects And Activities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>Defining Project and Activities [2/2]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An activity must have a clearly defined start and a clearly defined end-point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If an activity requires a resource then that resource requirement must be forecastable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duration of an activity must be forecastable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Some activities might require that others are completed before they can begin</a:t>
            </a:r>
          </a:p>
        </p:txBody>
      </p:sp>
      <p:sp>
        <p:nvSpPr>
          <p:cNvPr id="23554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C9190325-3E58-41AD-8871-FF106455BD09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6.5 Projects And Activities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1" dirty="0" smtClean="0">
                <a:solidFill>
                  <a:srgbClr val="00B050"/>
                </a:solidFill>
              </a:rPr>
              <a:t>Identifying Activities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Three approaches to identifying the activities or tasks that make up a project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Activity-based approach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product-based approach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Hybrid approach</a:t>
            </a:r>
          </a:p>
        </p:txBody>
      </p:sp>
      <p:sp>
        <p:nvSpPr>
          <p:cNvPr id="24578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CE223BE1-DE58-4D65-8344-7A0B6D0DD9C9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6.5 Projects And Activities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solidFill>
                  <a:srgbClr val="00B050"/>
                </a:solidFill>
              </a:rPr>
              <a:t>The Activity-Based Approach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Consists of creating a list of all the activities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 brainstorming session involving the whole project team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An analysis of past projects</a:t>
            </a:r>
          </a:p>
          <a:p>
            <a:pPr>
              <a:lnSpc>
                <a:spcPct val="90000"/>
              </a:lnSpc>
            </a:pPr>
            <a:r>
              <a:rPr lang="en-US" smtClean="0"/>
              <a:t>When listing activities, it might be helpful to sub-divide the project into the main life-style stages and consider each of these separately</a:t>
            </a:r>
          </a:p>
        </p:txBody>
      </p:sp>
      <p:sp>
        <p:nvSpPr>
          <p:cNvPr id="25602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0BD6B96A-CB67-46B0-BE70-9E77430D39A1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6.5 Projects And Activities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>Work Breakdown Structure (WBS) [1/3]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Creating a WBS is a much favored way of generating a task list</a:t>
            </a:r>
          </a:p>
          <a:p>
            <a:r>
              <a:rPr lang="en-US" smtClean="0"/>
              <a:t>Involves  identifying the main (or high level) tasks required to complete a project and then breaking each of these down into a set of lower-level tasks</a:t>
            </a:r>
          </a:p>
        </p:txBody>
      </p:sp>
      <p:sp>
        <p:nvSpPr>
          <p:cNvPr id="26626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34B18075-BDD1-42E2-8559-75E78E5DBF29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6.5 Projects And Activities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>Work Breakdown Structure (WBS) [2/3]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A fragment of an activity-based Work Breakdown Structure</a:t>
            </a:r>
          </a:p>
        </p:txBody>
      </p:sp>
      <p:sp>
        <p:nvSpPr>
          <p:cNvPr id="27650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94D0A678-F4DE-422C-98F5-1C6D16C2BE82}" type="slidenum">
              <a:rPr lang="en-US"/>
              <a:pPr/>
              <a:t>16</a:t>
            </a:fld>
            <a:endParaRPr lang="en-US"/>
          </a:p>
        </p:txBody>
      </p:sp>
      <p:pic>
        <p:nvPicPr>
          <p:cNvPr id="27653" name="Picture 4" descr="smpfig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667000"/>
            <a:ext cx="59245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6.5 Projects And Activities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Work Breakdown Structure (WBS) [3/3]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Need to consider the final level of detail or depth of the structure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Too great of depth will result in a large number of small tasks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Too shallow structure will provide insufficient detail for project control</a:t>
            </a:r>
          </a:p>
          <a:p>
            <a:pPr>
              <a:lnSpc>
                <a:spcPct val="90000"/>
              </a:lnSpc>
            </a:pPr>
            <a:r>
              <a:rPr lang="en-US" smtClean="0"/>
              <a:t>Each branch should be broken down at least to a leaf where each leaf may be assigned to an individual or responsible team </a:t>
            </a:r>
          </a:p>
        </p:txBody>
      </p:sp>
      <p:sp>
        <p:nvSpPr>
          <p:cNvPr id="28674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A29141B3-5CB8-47F8-863C-D46CDDA791AE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WBS - Examples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Chapter 6-</a:t>
            </a:r>
            <a:fld id="{A082CF37-2220-47AD-9BA4-4821B40E880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170" name="Picture 2" descr="How to Create a Work Breakdown Structure | Webuc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63" y="1417638"/>
            <a:ext cx="7628337" cy="439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446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WBS - Examples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Chapter 6-</a:t>
            </a:r>
            <a:fld id="{A082CF37-2220-47AD-9BA4-4821B40E880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7637"/>
            <a:ext cx="7718424" cy="530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1026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Objectives of </a:t>
            </a:r>
            <a:r>
              <a:rPr lang="en-US" dirty="0"/>
              <a:t>Activity planning </a:t>
            </a:r>
            <a:endParaRPr lang="en-US" dirty="0" smtClean="0"/>
          </a:p>
        </p:txBody>
      </p:sp>
      <p:sp>
        <p:nvSpPr>
          <p:cNvPr id="12292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 an activity plan for a project</a:t>
            </a:r>
          </a:p>
          <a:p>
            <a:r>
              <a:rPr lang="en-US" dirty="0" smtClean="0"/>
              <a:t>Estimate the overall duration of a project</a:t>
            </a:r>
          </a:p>
          <a:p>
            <a:r>
              <a:rPr lang="en-US" dirty="0" smtClean="0"/>
              <a:t>Create a critical path and a precedence network for a project</a:t>
            </a:r>
          </a:p>
        </p:txBody>
      </p:sp>
      <p:sp>
        <p:nvSpPr>
          <p:cNvPr id="12290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BB2EF872-5894-4BDF-8C44-2D63A5A87802}" type="slidenum">
              <a:rPr lang="en-US"/>
              <a:pPr/>
              <a:t>2</a:t>
            </a:fld>
            <a:endParaRPr lang="en-US"/>
          </a:p>
        </p:txBody>
      </p:sp>
      <p:pic>
        <p:nvPicPr>
          <p:cNvPr id="1026" name="Picture 2" descr="Project Planning Project Management Schedule, PNG, 512x512px, Project Plan,  Area, Brand, Management, Plan Download Fr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143809"/>
            <a:ext cx="3165475" cy="197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WBS - Examples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Chapter 6-</a:t>
            </a:r>
            <a:fld id="{A082CF37-2220-47AD-9BA4-4821B40E880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8382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03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6.5 Projects And Activities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>Advantages of WBS 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Much more likely to result in a task catalog that is complete and is composed of non-overlapping activities</a:t>
            </a:r>
          </a:p>
          <a:p>
            <a:r>
              <a:rPr lang="en-US" smtClean="0"/>
              <a:t>Represents a structure that  may be refined as the project proceeds</a:t>
            </a:r>
          </a:p>
        </p:txBody>
      </p:sp>
      <p:sp>
        <p:nvSpPr>
          <p:cNvPr id="29698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00ED34EF-BE23-42BB-BCDC-70B4A16520EB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6.5 Projects And Activities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solidFill>
                  <a:srgbClr val="00B050"/>
                </a:solidFill>
              </a:rPr>
              <a:t>2. T</a:t>
            </a:r>
            <a:r>
              <a:rPr lang="en-US" sz="3200" b="1" dirty="0" smtClean="0">
                <a:solidFill>
                  <a:srgbClr val="00B050"/>
                </a:solidFill>
              </a:rPr>
              <a:t>he Product-Based Approach </a:t>
            </a:r>
            <a:r>
              <a:rPr lang="en-US" sz="3200" dirty="0" smtClean="0"/>
              <a:t>[1/3] 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Consists of producing a Product Breakdown Structure (PBS) and a Product Flow Diagram (PFD)</a:t>
            </a:r>
          </a:p>
          <a:p>
            <a:r>
              <a:rPr lang="en-US" dirty="0" smtClean="0"/>
              <a:t>The PFD indicates, for each product, which other products are required as inputs</a:t>
            </a:r>
          </a:p>
          <a:p>
            <a:pPr lvl="1"/>
            <a:r>
              <a:rPr lang="en-US" dirty="0" smtClean="0"/>
              <a:t>Easily transformed into an ordered list of activities</a:t>
            </a:r>
          </a:p>
          <a:p>
            <a:endParaRPr lang="en-US" dirty="0" smtClean="0"/>
          </a:p>
        </p:txBody>
      </p:sp>
      <p:sp>
        <p:nvSpPr>
          <p:cNvPr id="30722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FB3C8436-E7CB-4678-B306-8A6108101F09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6.5 Projects And Activities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>The Product-Based Approach [2/3] 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Proponents claim that it is less likely that a product will be left out of a PBS than that an activity might be omitted from an unstructured activity list</a:t>
            </a:r>
          </a:p>
          <a:p>
            <a:r>
              <a:rPr lang="en-US" smtClean="0"/>
              <a:t>Particularly appropriate if using a life  cycle methodology such as waterfall</a:t>
            </a:r>
          </a:p>
          <a:p>
            <a:pPr lvl="1"/>
            <a:r>
              <a:rPr lang="en-US" smtClean="0"/>
              <a:t>Clearly specifies, for each step or task, each of the products required and the activities required to produce it</a:t>
            </a:r>
          </a:p>
        </p:txBody>
      </p:sp>
      <p:sp>
        <p:nvSpPr>
          <p:cNvPr id="31746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4663F2D4-8B17-40B0-8BB3-5AEE7594F845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457200" y="274638"/>
            <a:ext cx="8229600" cy="7445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6.5 Projects And Activities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The Product-Based Approach [3/3] 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458200" cy="4857066"/>
          </a:xfrm>
        </p:spPr>
        <p:txBody>
          <a:bodyPr/>
          <a:lstStyle/>
          <a:p>
            <a:r>
              <a:rPr lang="en-US" sz="2400" dirty="0" smtClean="0"/>
              <a:t>A set of generic PBS for each stage in SSDAM</a:t>
            </a:r>
          </a:p>
          <a:p>
            <a:pPr marL="0" indent="0">
              <a:buNone/>
            </a:pPr>
            <a:r>
              <a:rPr lang="en-US" sz="2000" dirty="0" smtClean="0"/>
              <a:t>(Structured Systems Analysis and Design Method)</a:t>
            </a:r>
            <a:endParaRPr lang="en-US" sz="4400" dirty="0" smtClean="0"/>
          </a:p>
        </p:txBody>
      </p:sp>
      <p:sp>
        <p:nvSpPr>
          <p:cNvPr id="32770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FE636176-EBBB-4666-83BF-85C2B3834D6A}" type="slidenum">
              <a:rPr lang="en-US"/>
              <a:pPr/>
              <a:t>24</a:t>
            </a:fld>
            <a:endParaRPr lang="en-US"/>
          </a:p>
        </p:txBody>
      </p:sp>
      <p:pic>
        <p:nvPicPr>
          <p:cNvPr id="32773" name="Picture 4" descr="smpfig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209800"/>
            <a:ext cx="7104312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PBS Examples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Chapter 6-</a:t>
            </a:r>
            <a:fld id="{A082CF37-2220-47AD-9BA4-4821B40E880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9218" name="Picture 2" descr="Product breakdown structure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34050"/>
            <a:ext cx="7467600" cy="49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483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PBS Examples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Chapter 6-</a:t>
            </a:r>
            <a:fld id="{A082CF37-2220-47AD-9BA4-4821B40E880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0242" name="Picture 2" descr="Product Breakdown Structure (PBS) - Expert Program Manag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488566"/>
            <a:ext cx="5867400" cy="503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268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Chapter 6-</a:t>
            </a:r>
            <a:fld id="{A082CF37-2220-47AD-9BA4-4821B40E880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38" y="1680650"/>
            <a:ext cx="8401050" cy="467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38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6.5 Projects And Activities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solidFill>
                  <a:srgbClr val="00B050"/>
                </a:solidFill>
              </a:rPr>
              <a:t>3. </a:t>
            </a:r>
            <a:r>
              <a:rPr lang="en-US" sz="3200" b="1" dirty="0" smtClean="0">
                <a:solidFill>
                  <a:srgbClr val="00B050"/>
                </a:solidFill>
              </a:rPr>
              <a:t>The Hybrid Approach </a:t>
            </a:r>
            <a:r>
              <a:rPr lang="en-US" sz="3200" dirty="0" smtClean="0"/>
              <a:t>[1/3] 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alternative WBS based on </a:t>
            </a:r>
          </a:p>
          <a:p>
            <a:pPr lvl="1"/>
            <a:r>
              <a:rPr lang="en-US" dirty="0" smtClean="0"/>
              <a:t>A simple list of final deliverables</a:t>
            </a:r>
          </a:p>
          <a:p>
            <a:pPr lvl="1"/>
            <a:r>
              <a:rPr lang="en-US" dirty="0" smtClean="0"/>
              <a:t>For each deliverable, a set of activities required to produce that product</a:t>
            </a:r>
          </a:p>
          <a:p>
            <a:r>
              <a:rPr lang="en-US" dirty="0" smtClean="0"/>
              <a:t>As with a purely activity-based WBS, having identified the activities, we are then left with the task of sequencing them</a:t>
            </a:r>
          </a:p>
        </p:txBody>
      </p:sp>
      <p:sp>
        <p:nvSpPr>
          <p:cNvPr id="33794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3305336B-4742-461B-822F-394AFFE2D67A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6.5 Projects And Activities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>The Hybrid Approach [2/3] 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A WBS based on deliverables</a:t>
            </a:r>
          </a:p>
        </p:txBody>
      </p:sp>
      <p:sp>
        <p:nvSpPr>
          <p:cNvPr id="34818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10E10960-B62F-4FAA-A37A-A6AA36A3F5EC}" type="slidenum">
              <a:rPr lang="en-US"/>
              <a:pPr/>
              <a:t>29</a:t>
            </a:fld>
            <a:endParaRPr lang="en-US"/>
          </a:p>
        </p:txBody>
      </p:sp>
      <p:pic>
        <p:nvPicPr>
          <p:cNvPr id="34821" name="Picture 4" descr="smpfig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057400"/>
            <a:ext cx="5638800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6.1 Introduction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An </a:t>
            </a:r>
            <a:r>
              <a:rPr lang="en-US" sz="3200" b="1" dirty="0" smtClean="0">
                <a:solidFill>
                  <a:srgbClr val="00B050"/>
                </a:solidFill>
              </a:rPr>
              <a:t>Schedule</a:t>
            </a:r>
            <a:r>
              <a:rPr lang="en-US" sz="3200" dirty="0" smtClean="0"/>
              <a:t> in a Project Plan [1/2]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Ensure that the appropriate resources will be available precisely when required</a:t>
            </a:r>
          </a:p>
          <a:p>
            <a:r>
              <a:rPr lang="en-US" dirty="0" smtClean="0"/>
              <a:t>Avoid different activities competing for the same resources at the same time</a:t>
            </a:r>
          </a:p>
          <a:p>
            <a:r>
              <a:rPr lang="en-US" dirty="0" smtClean="0"/>
              <a:t>Produce a detailed schedule showing which staff carry out each activity</a:t>
            </a:r>
          </a:p>
        </p:txBody>
      </p:sp>
      <p:sp>
        <p:nvSpPr>
          <p:cNvPr id="14338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7EBF3FDC-4E5C-4E2A-B5F1-ABC3FF21D1E4}" type="slidenum">
              <a:rPr lang="en-US"/>
              <a:pPr/>
              <a:t>3</a:t>
            </a:fld>
            <a:endParaRPr lang="en-US"/>
          </a:p>
        </p:txBody>
      </p:sp>
      <p:pic>
        <p:nvPicPr>
          <p:cNvPr id="3074" name="Picture 2" descr="Project Plan Icons - Download Free Vector Icons |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234" y="451497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6.5 Projects And Activities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>The Hybrid Approach [3/3] 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IBM recommended the following five levels for WBS</a:t>
            </a:r>
          </a:p>
          <a:p>
            <a:pPr lvl="1"/>
            <a:r>
              <a:rPr lang="en-US" i="1" dirty="0" smtClean="0"/>
              <a:t>Level 1: Project</a:t>
            </a:r>
          </a:p>
          <a:p>
            <a:pPr lvl="1"/>
            <a:r>
              <a:rPr lang="en-US" i="1" dirty="0" smtClean="0"/>
              <a:t>Level 2: Deliverables – such as software, manuals and training courses</a:t>
            </a:r>
          </a:p>
          <a:p>
            <a:pPr lvl="1"/>
            <a:r>
              <a:rPr lang="en-US" i="1" dirty="0" smtClean="0"/>
              <a:t>Level 3: Components - modules and tests required to produce the system software</a:t>
            </a:r>
          </a:p>
          <a:p>
            <a:pPr lvl="1"/>
            <a:r>
              <a:rPr lang="en-US" i="1" dirty="0" smtClean="0"/>
              <a:t>Level 4: Work-packages - major work items or collections of related tasks, required to produce a component</a:t>
            </a:r>
          </a:p>
          <a:p>
            <a:pPr lvl="1"/>
            <a:r>
              <a:rPr lang="en-US" i="1" dirty="0" smtClean="0"/>
              <a:t>Level 5: Tasks - responsibility of a single person</a:t>
            </a:r>
          </a:p>
        </p:txBody>
      </p:sp>
      <p:sp>
        <p:nvSpPr>
          <p:cNvPr id="35842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16EB181D-5933-44BE-9DF9-A4F1FF9BF013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6.7 Network Planning Models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Sequencing the tasks according to their logical relationship, and then scheduling them taking into account resources and other factor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Modeling the project’s activities and their relationship as a network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Time flows from left to right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Originally developed in the 1950’s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Two best known: </a:t>
            </a:r>
            <a:r>
              <a:rPr lang="en-US" dirty="0"/>
              <a:t>CPM </a:t>
            </a:r>
            <a:r>
              <a:rPr lang="en-US" dirty="0" smtClean="0"/>
              <a:t>(Critical </a:t>
            </a:r>
            <a:r>
              <a:rPr lang="en-US" dirty="0"/>
              <a:t>Path </a:t>
            </a:r>
            <a:r>
              <a:rPr lang="en-US" dirty="0" smtClean="0"/>
              <a:t>Method) and </a:t>
            </a:r>
            <a:r>
              <a:rPr lang="en-US" dirty="0"/>
              <a:t>PERT (Program Evaluation Review </a:t>
            </a:r>
            <a:r>
              <a:rPr lang="en-US" dirty="0" smtClean="0"/>
              <a:t>Technique)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Recent Approach is Precedence Network.</a:t>
            </a:r>
          </a:p>
        </p:txBody>
      </p:sp>
      <p:sp>
        <p:nvSpPr>
          <p:cNvPr id="36866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C3AC8364-1DB0-4787-A177-F6FE0F03406C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6.7 Network Planning Models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1"/>
                </a:solidFill>
              </a:rPr>
              <a:t>Activity-On-Arrow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[1/2]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by CPM (Critical Path Method) and PERT (Program Evaluation Review Technique) to visualize the project as a network </a:t>
            </a:r>
          </a:p>
          <a:p>
            <a:pPr lvl="1"/>
            <a:r>
              <a:rPr lang="en-US" dirty="0" smtClean="0"/>
              <a:t>Activities are drawn as </a:t>
            </a:r>
            <a:r>
              <a:rPr lang="en-US" dirty="0" smtClean="0">
                <a:solidFill>
                  <a:srgbClr val="FF0000"/>
                </a:solidFill>
              </a:rPr>
              <a:t>arrow joining circles, or nodes</a:t>
            </a:r>
            <a:r>
              <a:rPr lang="en-US" dirty="0" smtClean="0"/>
              <a:t>, which represent </a:t>
            </a:r>
            <a:r>
              <a:rPr lang="en-US" dirty="0" smtClean="0">
                <a:solidFill>
                  <a:srgbClr val="FF0000"/>
                </a:solidFill>
              </a:rPr>
              <a:t>the possible start and/or completion of an activity or set of activities</a:t>
            </a:r>
          </a:p>
        </p:txBody>
      </p:sp>
      <p:sp>
        <p:nvSpPr>
          <p:cNvPr id="37890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DADE0225-F5C2-48FE-9AE0-0386D3659D97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6.7 Network Planning Models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tx2"/>
                </a:solidFill>
              </a:rPr>
              <a:t>Activity-On-Arrow</a:t>
            </a:r>
            <a:r>
              <a:rPr lang="en-US" sz="3200" dirty="0" smtClean="0"/>
              <a:t> [2/2]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activity network fragment represented as a CPM network</a:t>
            </a:r>
          </a:p>
        </p:txBody>
      </p:sp>
      <p:sp>
        <p:nvSpPr>
          <p:cNvPr id="38914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3032D2C9-10E5-4647-8702-2741FA02C485}" type="slidenum">
              <a:rPr lang="en-US"/>
              <a:pPr/>
              <a:t>33</a:t>
            </a:fld>
            <a:endParaRPr lang="en-US"/>
          </a:p>
        </p:txBody>
      </p:sp>
      <p:pic>
        <p:nvPicPr>
          <p:cNvPr id="38917" name="Picture 4" descr="smpfig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785" y="2590800"/>
            <a:ext cx="889781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6.7 Network Planning Models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1"/>
                </a:solidFill>
              </a:rPr>
              <a:t>Activity-On-Nod</a:t>
            </a:r>
            <a:r>
              <a:rPr lang="en-US" sz="3200" dirty="0" smtClean="0">
                <a:solidFill>
                  <a:schemeClr val="tx2"/>
                </a:solidFill>
              </a:rPr>
              <a:t>e </a:t>
            </a:r>
            <a:r>
              <a:rPr lang="en-US" sz="3200" dirty="0" smtClean="0"/>
              <a:t>[1/2]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Used by </a:t>
            </a:r>
            <a:r>
              <a:rPr lang="en-US" i="1" dirty="0" smtClean="0">
                <a:solidFill>
                  <a:srgbClr val="FF0000"/>
                </a:solidFill>
              </a:rPr>
              <a:t>precedence (sequence)networks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Has become popular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Widely adopted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Activities are represented as nodes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The links between nodes represent precedence (or sequencing) requirements</a:t>
            </a:r>
          </a:p>
        </p:txBody>
      </p:sp>
      <p:sp>
        <p:nvSpPr>
          <p:cNvPr id="39938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34A858F2-A4CE-4C5C-8596-05C6777D4CD4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6.7 Network Planning Models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>Activity-On-Node [2/2]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Fragment of a network developed as an activity-on-node network</a:t>
            </a:r>
          </a:p>
        </p:txBody>
      </p:sp>
      <p:sp>
        <p:nvSpPr>
          <p:cNvPr id="40962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B489AB98-62C5-4F5B-8446-F711C638E822}" type="slidenum">
              <a:rPr lang="en-US"/>
              <a:pPr/>
              <a:t>35</a:t>
            </a:fld>
            <a:endParaRPr lang="en-US"/>
          </a:p>
        </p:txBody>
      </p:sp>
      <p:grpSp>
        <p:nvGrpSpPr>
          <p:cNvPr id="40965" name="Group 9"/>
          <p:cNvGrpSpPr>
            <a:grpSpLocks/>
          </p:cNvGrpSpPr>
          <p:nvPr/>
        </p:nvGrpSpPr>
        <p:grpSpPr bwMode="auto">
          <a:xfrm>
            <a:off x="914400" y="2743200"/>
            <a:ext cx="7239000" cy="3371850"/>
            <a:chOff x="576" y="1728"/>
            <a:chExt cx="4560" cy="2124"/>
          </a:xfrm>
        </p:grpSpPr>
        <p:pic>
          <p:nvPicPr>
            <p:cNvPr id="40967" name="Picture 4" descr="smpfig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6" y="1728"/>
              <a:ext cx="4560" cy="2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968" name="Line 5"/>
            <p:cNvSpPr>
              <a:spLocks noChangeShapeType="1"/>
            </p:cNvSpPr>
            <p:nvPr/>
          </p:nvSpPr>
          <p:spPr bwMode="auto">
            <a:xfrm>
              <a:off x="3456" y="201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969" name="Line 6"/>
            <p:cNvSpPr>
              <a:spLocks noChangeShapeType="1"/>
            </p:cNvSpPr>
            <p:nvPr/>
          </p:nvSpPr>
          <p:spPr bwMode="auto">
            <a:xfrm>
              <a:off x="3456" y="302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970" name="Line 7"/>
            <p:cNvSpPr>
              <a:spLocks noChangeShapeType="1"/>
            </p:cNvSpPr>
            <p:nvPr/>
          </p:nvSpPr>
          <p:spPr bwMode="auto">
            <a:xfrm>
              <a:off x="3456" y="254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0971" name="Line 8"/>
            <p:cNvSpPr>
              <a:spLocks noChangeShapeType="1"/>
            </p:cNvSpPr>
            <p:nvPr/>
          </p:nvSpPr>
          <p:spPr bwMode="auto">
            <a:xfrm>
              <a:off x="3456" y="350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6.8 Formulating A Network Model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en-US" sz="2800" smtClean="0"/>
              <a:t>Constructing Precedence Network Rules [1/2]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A project network should have only one start node</a:t>
            </a:r>
          </a:p>
          <a:p>
            <a:pPr lvl="1"/>
            <a:r>
              <a:rPr lang="en-US" smtClean="0"/>
              <a:t>More than one activity starting at once? Invent a ‘start’ activity with zero duration</a:t>
            </a:r>
          </a:p>
          <a:p>
            <a:r>
              <a:rPr lang="en-US" smtClean="0"/>
              <a:t>A project network should have only one end node</a:t>
            </a:r>
          </a:p>
          <a:p>
            <a:pPr lvl="1"/>
            <a:r>
              <a:rPr lang="en-US" smtClean="0"/>
              <a:t>If necessary, invent an ‘end’ activity</a:t>
            </a:r>
          </a:p>
          <a:p>
            <a:r>
              <a:rPr lang="en-US" smtClean="0"/>
              <a:t>A node has duration</a:t>
            </a:r>
          </a:p>
          <a:p>
            <a:r>
              <a:rPr lang="en-US" smtClean="0"/>
              <a:t>Links normally have no duration</a:t>
            </a:r>
          </a:p>
        </p:txBody>
      </p:sp>
      <p:sp>
        <p:nvSpPr>
          <p:cNvPr id="41986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98F5DDBB-7F86-4E48-9CBD-90A0B044F9FE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6.8 Formulating A Network Model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en-US" sz="2800" smtClean="0"/>
              <a:t>Constructing Precedence Network Rules [2/2]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Precedents are the immediate preceding activities</a:t>
            </a:r>
          </a:p>
          <a:p>
            <a:pPr lvl="1"/>
            <a:r>
              <a:rPr lang="en-US" smtClean="0"/>
              <a:t>All have to be completed before an activity can be started</a:t>
            </a:r>
          </a:p>
          <a:p>
            <a:r>
              <a:rPr lang="en-US" smtClean="0"/>
              <a:t>Time moves from left to right</a:t>
            </a:r>
          </a:p>
          <a:p>
            <a:r>
              <a:rPr lang="en-US" smtClean="0"/>
              <a:t>A network may not contain loops</a:t>
            </a:r>
          </a:p>
          <a:p>
            <a:r>
              <a:rPr lang="en-US" smtClean="0"/>
              <a:t>A network should not contain dangles</a:t>
            </a:r>
          </a:p>
          <a:p>
            <a:pPr lvl="1"/>
            <a:r>
              <a:rPr lang="en-US" smtClean="0"/>
              <a:t>If necessary, connect to the final node</a:t>
            </a:r>
          </a:p>
        </p:txBody>
      </p:sp>
      <p:sp>
        <p:nvSpPr>
          <p:cNvPr id="43010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09D5B653-5AF9-4CAD-8FEA-E2C13C7D96A3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6.8 Formulating A Network Model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>Fragment of Precedence Network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Installation cannot start until program testing is completed</a:t>
            </a:r>
          </a:p>
          <a:p>
            <a:r>
              <a:rPr lang="en-US" sz="2400" smtClean="0"/>
              <a:t>Program test cannot start until both code and data take-on have been completed</a:t>
            </a:r>
          </a:p>
        </p:txBody>
      </p:sp>
      <p:sp>
        <p:nvSpPr>
          <p:cNvPr id="44034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1F5F1998-2E75-4902-8442-474C270186FD}" type="slidenum">
              <a:rPr lang="en-US"/>
              <a:pPr/>
              <a:t>38</a:t>
            </a:fld>
            <a:endParaRPr lang="en-US"/>
          </a:p>
        </p:txBody>
      </p:sp>
      <p:pic>
        <p:nvPicPr>
          <p:cNvPr id="44037" name="Picture 4" descr="smpfig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429000"/>
            <a:ext cx="73152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6.8 Formulating A Network Model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>Network Contains Loop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A loop is an error in that it represents a situation that cannot occur in practice</a:t>
            </a:r>
          </a:p>
          <a:p>
            <a:pPr lvl="1"/>
            <a:r>
              <a:rPr lang="en-US" sz="2000" smtClean="0"/>
              <a:t>Program testing cannot start until errors have been corrected?</a:t>
            </a:r>
          </a:p>
        </p:txBody>
      </p:sp>
      <p:sp>
        <p:nvSpPr>
          <p:cNvPr id="45058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B8D48135-1A3E-49B9-A5E5-56B1B04FEBA2}" type="slidenum">
              <a:rPr lang="en-US"/>
              <a:pPr/>
              <a:t>39</a:t>
            </a:fld>
            <a:endParaRPr lang="en-US"/>
          </a:p>
        </p:txBody>
      </p:sp>
      <p:pic>
        <p:nvPicPr>
          <p:cNvPr id="45061" name="Picture 5" descr="smpfig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124200"/>
            <a:ext cx="66294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6.1 Introduction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An Schedule in a Project Plan [2/2]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 a detailed plan against which actual achievement may be measured</a:t>
            </a:r>
          </a:p>
          <a:p>
            <a:r>
              <a:rPr lang="en-US" dirty="0" smtClean="0"/>
              <a:t>Produce a timed cash flow forecast</a:t>
            </a:r>
          </a:p>
          <a:p>
            <a:r>
              <a:rPr lang="en-US" dirty="0" err="1" smtClean="0"/>
              <a:t>Replan</a:t>
            </a:r>
            <a:r>
              <a:rPr lang="en-US" dirty="0" smtClean="0"/>
              <a:t> the project during its life to correct drift from the target</a:t>
            </a:r>
          </a:p>
        </p:txBody>
      </p:sp>
      <p:sp>
        <p:nvSpPr>
          <p:cNvPr id="15362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8B9DD75F-014E-4E87-9608-753D30751ECF}" type="slidenum">
              <a:rPr lang="en-US"/>
              <a:pPr/>
              <a:t>4</a:t>
            </a:fld>
            <a:endParaRPr lang="en-US"/>
          </a:p>
        </p:txBody>
      </p:sp>
      <p:pic>
        <p:nvPicPr>
          <p:cNvPr id="2050" name="Picture 2" descr="Project Plan Icons - Download Free Vector Icons |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433625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6.8 Formulating A Network Model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>A Dangle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A dangling activity such as “write user manual” should not exist as it is likely to lead to errors in subsequent analysis</a:t>
            </a:r>
          </a:p>
        </p:txBody>
      </p:sp>
      <p:sp>
        <p:nvSpPr>
          <p:cNvPr id="46082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4241E222-CC5E-4CA7-AE7F-E573D15F5EC9}" type="slidenum">
              <a:rPr lang="en-US"/>
              <a:pPr/>
              <a:t>40</a:t>
            </a:fld>
            <a:endParaRPr lang="en-US"/>
          </a:p>
        </p:txBody>
      </p:sp>
      <p:pic>
        <p:nvPicPr>
          <p:cNvPr id="46085" name="Picture 5" descr="smpfig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124200"/>
            <a:ext cx="701040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6.8 Formulating A Network Model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>Resolving The Dangle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400" smtClean="0"/>
              <a:t>The figure implies that the project is complete once the software has been installed and the user manual written</a:t>
            </a:r>
          </a:p>
          <a:p>
            <a:pPr lvl="1"/>
            <a:r>
              <a:rPr lang="en-US" sz="2000" smtClean="0"/>
              <a:t>We should redraw the network with a final completion activity</a:t>
            </a:r>
          </a:p>
        </p:txBody>
      </p:sp>
      <p:sp>
        <p:nvSpPr>
          <p:cNvPr id="47106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56F7846D-A3BD-4B0E-B027-EE8517F55FFA}" type="slidenum">
              <a:rPr lang="en-US"/>
              <a:pPr/>
              <a:t>41</a:t>
            </a:fld>
            <a:endParaRPr lang="en-US"/>
          </a:p>
        </p:txBody>
      </p:sp>
      <p:pic>
        <p:nvPicPr>
          <p:cNvPr id="47109" name="Picture 5" descr="smpfig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200400"/>
            <a:ext cx="7620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6.8 Formulating A Network Model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>Labelling Convention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There are a number of differing conventions that have been adopted</a:t>
            </a:r>
          </a:p>
          <a:p>
            <a:r>
              <a:rPr lang="en-US" sz="2800" smtClean="0"/>
              <a:t>Example</a:t>
            </a:r>
          </a:p>
        </p:txBody>
      </p:sp>
      <p:sp>
        <p:nvSpPr>
          <p:cNvPr id="48130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42CAE15D-9626-46AE-A516-B82637BB237A}" type="slidenum">
              <a:rPr lang="en-US"/>
              <a:pPr/>
              <a:t>42</a:t>
            </a:fld>
            <a:endParaRPr lang="en-US"/>
          </a:p>
        </p:txBody>
      </p:sp>
      <p:pic>
        <p:nvPicPr>
          <p:cNvPr id="48133" name="Picture 4" descr="spmlab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2895600"/>
            <a:ext cx="3657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6.9 Adding The Time Dimension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The critical path approach </a:t>
            </a:r>
          </a:p>
          <a:p>
            <a:pPr lvl="1"/>
            <a:r>
              <a:rPr lang="en-US" sz="2400" smtClean="0"/>
              <a:t>Planning the project in such way that it is completed as quickly as possible</a:t>
            </a:r>
          </a:p>
          <a:p>
            <a:pPr lvl="1"/>
            <a:r>
              <a:rPr lang="en-US" sz="2400" smtClean="0"/>
              <a:t>Identifying delayed activities </a:t>
            </a:r>
          </a:p>
          <a:p>
            <a:r>
              <a:rPr lang="en-US" sz="2800" smtClean="0"/>
              <a:t>The method requires the estimation of duration of each activity</a:t>
            </a:r>
          </a:p>
          <a:p>
            <a:pPr lvl="1"/>
            <a:r>
              <a:rPr lang="en-US" sz="2400" i="1" smtClean="0"/>
              <a:t>Forward pass</a:t>
            </a:r>
            <a:r>
              <a:rPr lang="en-US" sz="2400" smtClean="0"/>
              <a:t>: calculate the earliest dates at which activities may commence and the project completed</a:t>
            </a:r>
          </a:p>
          <a:p>
            <a:pPr lvl="1"/>
            <a:r>
              <a:rPr lang="en-US" sz="2400" i="1" smtClean="0"/>
              <a:t>Backward pass</a:t>
            </a:r>
            <a:r>
              <a:rPr lang="en-US" sz="2400" smtClean="0"/>
              <a:t>: calculate the latest start dates for activities and the </a:t>
            </a:r>
            <a:r>
              <a:rPr lang="en-US" sz="2400" i="1" smtClean="0"/>
              <a:t>critical path</a:t>
            </a:r>
          </a:p>
        </p:txBody>
      </p:sp>
      <p:sp>
        <p:nvSpPr>
          <p:cNvPr id="49154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603D4CDD-DD5F-419F-88DB-294B63CA01BE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6.9 Adding The Time Dimension</a:t>
            </a:r>
            <a:br>
              <a:rPr lang="en-US" smtClean="0"/>
            </a:br>
            <a:r>
              <a:rPr lang="en-US" sz="2400" smtClean="0"/>
              <a:t>Example of Estimated Activity Duration of A Project</a:t>
            </a:r>
          </a:p>
        </p:txBody>
      </p:sp>
      <p:graphicFrame>
        <p:nvGraphicFramePr>
          <p:cNvPr id="293013" name="Group 149"/>
          <p:cNvGraphicFramePr>
            <a:graphicFrameLocks noGrp="1"/>
          </p:cNvGraphicFramePr>
          <p:nvPr>
            <p:ph type="tbl" idx="1"/>
          </p:nvPr>
        </p:nvGraphicFramePr>
        <p:xfrm>
          <a:off x="838200" y="1600200"/>
          <a:ext cx="7467600" cy="4064002"/>
        </p:xfrm>
        <a:graphic>
          <a:graphicData uri="http://schemas.openxmlformats.org/drawingml/2006/table">
            <a:tbl>
              <a:tblPr/>
              <a:tblGrid>
                <a:gridCol w="72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85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Activity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Duration (weeks)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Precedents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Hardware selection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rebuchet MS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Software design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rebuchet MS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Install hardware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Code &amp; test software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File take-on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Write user manuals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rebuchet MS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G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User training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E, F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H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Install &amp; test system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C,D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0178" name="Rectangle 5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AB932DCF-84C5-4F41-9E2F-FFA620F90097}" type="slidenum">
              <a:rPr lang="en-US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6.9 Adding The Time Dimension</a:t>
            </a:r>
            <a:br>
              <a:rPr lang="en-US" smtClean="0"/>
            </a:br>
            <a:r>
              <a:rPr lang="en-US" sz="2400" smtClean="0"/>
              <a:t>The Precedence Network of The Example Project</a:t>
            </a:r>
          </a:p>
        </p:txBody>
      </p:sp>
      <p:sp>
        <p:nvSpPr>
          <p:cNvPr id="51202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76981FEA-D2B3-480B-A4CC-2ED24A091C9F}" type="slidenum">
              <a:rPr lang="en-US"/>
              <a:pPr/>
              <a:t>45</a:t>
            </a:fld>
            <a:endParaRPr lang="en-US"/>
          </a:p>
        </p:txBody>
      </p:sp>
      <p:grpSp>
        <p:nvGrpSpPr>
          <p:cNvPr id="51205" name="Group 64"/>
          <p:cNvGrpSpPr>
            <a:grpSpLocks/>
          </p:cNvGrpSpPr>
          <p:nvPr/>
        </p:nvGrpSpPr>
        <p:grpSpPr bwMode="auto">
          <a:xfrm>
            <a:off x="3048001" y="1417638"/>
            <a:ext cx="6105378" cy="4938712"/>
            <a:chOff x="528" y="1008"/>
            <a:chExt cx="4656" cy="2832"/>
          </a:xfrm>
        </p:grpSpPr>
        <p:pic>
          <p:nvPicPr>
            <p:cNvPr id="51207" name="Picture 62" descr="smpfig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28" y="1008"/>
              <a:ext cx="4656" cy="2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08" name="Line 63"/>
            <p:cNvSpPr>
              <a:spLocks noChangeShapeType="1"/>
            </p:cNvSpPr>
            <p:nvPr/>
          </p:nvSpPr>
          <p:spPr bwMode="auto">
            <a:xfrm>
              <a:off x="2304" y="144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pic>
        <p:nvPicPr>
          <p:cNvPr id="8" name="Picture 4" descr="spmlabe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419600"/>
            <a:ext cx="23622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786283"/>
              </p:ext>
            </p:extLst>
          </p:nvPr>
        </p:nvGraphicFramePr>
        <p:xfrm>
          <a:off x="128605" y="1600200"/>
          <a:ext cx="3041650" cy="24690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2940">
                  <a:extLst>
                    <a:ext uri="{9D8B030D-6E8A-4147-A177-3AD203B41FA5}">
                      <a16:colId xmlns:a16="http://schemas.microsoft.com/office/drawing/2014/main" val="75321243"/>
                    </a:ext>
                  </a:extLst>
                </a:gridCol>
                <a:gridCol w="872940">
                  <a:extLst>
                    <a:ext uri="{9D8B030D-6E8A-4147-A177-3AD203B41FA5}">
                      <a16:colId xmlns:a16="http://schemas.microsoft.com/office/drawing/2014/main" val="4265036341"/>
                    </a:ext>
                  </a:extLst>
                </a:gridCol>
                <a:gridCol w="1295770">
                  <a:extLst>
                    <a:ext uri="{9D8B030D-6E8A-4147-A177-3AD203B41FA5}">
                      <a16:colId xmlns:a16="http://schemas.microsoft.com/office/drawing/2014/main" val="1827298477"/>
                    </a:ext>
                  </a:extLst>
                </a:gridCol>
              </a:tblGrid>
              <a:tr h="442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Activity</a:t>
                      </a:r>
                      <a:endParaRPr lang="en-US" sz="1000" b="0" i="1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Precedence</a:t>
                      </a:r>
                      <a:endParaRPr lang="en-US" sz="1000" b="0" i="1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Duration (week)</a:t>
                      </a:r>
                      <a:endParaRPr lang="en-US" sz="1000" b="0" i="1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712716"/>
                  </a:ext>
                </a:extLst>
              </a:tr>
              <a:tr h="2281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A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819392"/>
                  </a:ext>
                </a:extLst>
              </a:tr>
              <a:tr h="22106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B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875183"/>
                  </a:ext>
                </a:extLst>
              </a:tr>
              <a:tr h="22106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A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586516"/>
                  </a:ext>
                </a:extLst>
              </a:tr>
              <a:tr h="22106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D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B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615156"/>
                  </a:ext>
                </a:extLst>
              </a:tr>
              <a:tr h="22106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E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B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920271"/>
                  </a:ext>
                </a:extLst>
              </a:tr>
              <a:tr h="22106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F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640300"/>
                  </a:ext>
                </a:extLst>
              </a:tr>
              <a:tr h="22106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G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E,F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297430"/>
                  </a:ext>
                </a:extLst>
              </a:tr>
              <a:tr h="2281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H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C,D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68559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6.10 The Forward Pass</a:t>
            </a:r>
            <a:br>
              <a:rPr lang="en-US" smtClean="0"/>
            </a:br>
            <a:r>
              <a:rPr lang="en-US" sz="2800" smtClean="0"/>
              <a:t>The Calculation of Earliest Start Date [1/4]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Activities A, B and F may start immediately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earliest date for their start is zero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Activity A will take 6 weeks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 The earliest it can finish is week 6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Activity B will take 4 weeks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earliest it can finish is week 4</a:t>
            </a:r>
          </a:p>
          <a:p>
            <a:pPr>
              <a:lnSpc>
                <a:spcPct val="90000"/>
              </a:lnSpc>
            </a:pPr>
            <a:r>
              <a:rPr lang="en-US" dirty="0"/>
              <a:t>Activity F will take 10 weeks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earliest it can finish is week 10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52226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6F8409E7-DC03-4E44-882C-27E702327431}" type="slidenum">
              <a:rPr lang="en-US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6.10 The Forward Pass</a:t>
            </a:r>
            <a:br>
              <a:rPr lang="en-US" smtClean="0"/>
            </a:br>
            <a:r>
              <a:rPr lang="en-US" sz="2800" smtClean="0"/>
              <a:t>The Calculation of Earliest Start Date [2/4]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Activity C can start as soon as A has finished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Its earliest start date is week 6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It will take 3 weeks, so the earliest it can finish is week 9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Activities D and E can start as soon as B is complete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The earliest they can each start is week 4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Activity D will take 4 weeks, so the earliest it can finish is week 8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Activity E will take 3 weeks, so the earliest it can finish is week 7</a:t>
            </a:r>
          </a:p>
        </p:txBody>
      </p:sp>
      <p:sp>
        <p:nvSpPr>
          <p:cNvPr id="53250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8A86F2A0-CDF2-4391-A84E-CEA9926DFBCB}" type="slidenum">
              <a:rPr lang="en-US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6.10 The Forward Pass</a:t>
            </a:r>
            <a:br>
              <a:rPr lang="en-US" smtClean="0"/>
            </a:br>
            <a:r>
              <a:rPr lang="en-US" sz="2800" smtClean="0"/>
              <a:t>The Calculation of Earliest Start Date [3/4]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Activity G cannot start until both E and F have been completed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It cannot start until week 10 - the later of weeks 7 (activity E) and 10 (for activity F)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It takes 3 weeks and finishes in week 13</a:t>
            </a:r>
          </a:p>
          <a:p>
            <a:pPr>
              <a:lnSpc>
                <a:spcPct val="90000"/>
              </a:lnSpc>
            </a:pPr>
            <a:r>
              <a:rPr lang="en-US" smtClean="0"/>
              <a:t>Similarly, activity H cannot start until week 9 – the later of the two earliest finished dates for the preceding activities C and D</a:t>
            </a:r>
          </a:p>
        </p:txBody>
      </p:sp>
      <p:sp>
        <p:nvSpPr>
          <p:cNvPr id="54274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5EC114C8-115E-44B9-B142-9D1C398E3D70}" type="slidenum">
              <a:rPr lang="en-US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6.10 The Forward Pass</a:t>
            </a:r>
            <a:br>
              <a:rPr lang="en-US" smtClean="0"/>
            </a:br>
            <a:r>
              <a:rPr lang="en-US" sz="2800" smtClean="0"/>
              <a:t>The Calculation of Earliest Start Date [4/4]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project will be complete when both activities H and G have been completed</a:t>
            </a:r>
          </a:p>
          <a:p>
            <a:pPr lvl="1"/>
            <a:r>
              <a:rPr lang="en-US" smtClean="0"/>
              <a:t>The earliest project completion date will the later of weeks 11 and 13 – that is, week 13</a:t>
            </a:r>
          </a:p>
        </p:txBody>
      </p:sp>
      <p:sp>
        <p:nvSpPr>
          <p:cNvPr id="55298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91A2BDEB-B098-4522-9607-2A8B0A99F56B}" type="slidenum">
              <a:rPr lang="en-US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6.2 The Objectives of Activity Planning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Providing project and resource schedules</a:t>
            </a:r>
          </a:p>
          <a:p>
            <a:r>
              <a:rPr lang="en-US" sz="2400" i="1" dirty="0" smtClean="0"/>
              <a:t>Feasibility assessment</a:t>
            </a:r>
            <a:r>
              <a:rPr lang="en-US" sz="2400" dirty="0" smtClean="0"/>
              <a:t>: is a project possible within required timescales?</a:t>
            </a:r>
          </a:p>
          <a:p>
            <a:r>
              <a:rPr lang="en-US" sz="2400" i="1" dirty="0" smtClean="0"/>
              <a:t>Resource allocation</a:t>
            </a:r>
            <a:r>
              <a:rPr lang="en-US" sz="2400" dirty="0" smtClean="0"/>
              <a:t>: what are the most effective way of allocating resources?</a:t>
            </a:r>
          </a:p>
          <a:p>
            <a:r>
              <a:rPr lang="en-US" sz="2400" i="1" dirty="0" smtClean="0"/>
              <a:t>Detailed costing</a:t>
            </a:r>
            <a:r>
              <a:rPr lang="en-US" sz="2400" dirty="0" smtClean="0"/>
              <a:t>: How much will the project cost and when is that expenditure to take place?</a:t>
            </a:r>
          </a:p>
          <a:p>
            <a:r>
              <a:rPr lang="en-US" sz="2400" i="1" dirty="0" smtClean="0"/>
              <a:t>Motivation</a:t>
            </a:r>
            <a:r>
              <a:rPr lang="en-US" sz="2400" dirty="0" smtClean="0"/>
              <a:t>: Providing targets is an effective way of motivating staff</a:t>
            </a:r>
          </a:p>
          <a:p>
            <a:r>
              <a:rPr lang="en-US" sz="2400" i="1" dirty="0" smtClean="0"/>
              <a:t>Coordination</a:t>
            </a:r>
            <a:r>
              <a:rPr lang="en-US" sz="2400" dirty="0" smtClean="0"/>
              <a:t>: when do other staff (in other departments) need to be available?</a:t>
            </a:r>
          </a:p>
          <a:p>
            <a:endParaRPr lang="en-US" sz="2400" dirty="0" smtClean="0"/>
          </a:p>
        </p:txBody>
      </p:sp>
      <p:sp>
        <p:nvSpPr>
          <p:cNvPr id="16386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E8A5EF30-9D2F-43EA-B2A9-A924B56CD490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6.10 The Forward Pass</a:t>
            </a:r>
            <a:br>
              <a:rPr lang="en-US" smtClean="0"/>
            </a:br>
            <a:r>
              <a:rPr lang="en-US" sz="3200" smtClean="0"/>
              <a:t>The Network After The Forward Pass</a:t>
            </a:r>
          </a:p>
        </p:txBody>
      </p:sp>
      <p:sp>
        <p:nvSpPr>
          <p:cNvPr id="56322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8B47CE00-6621-40D0-A83E-9BBE15AAE70D}" type="slidenum">
              <a:rPr lang="en-US"/>
              <a:pPr/>
              <a:t>50</a:t>
            </a:fld>
            <a:endParaRPr lang="en-US"/>
          </a:p>
        </p:txBody>
      </p:sp>
      <p:grpSp>
        <p:nvGrpSpPr>
          <p:cNvPr id="56325" name="Group 6"/>
          <p:cNvGrpSpPr>
            <a:grpSpLocks/>
          </p:cNvGrpSpPr>
          <p:nvPr/>
        </p:nvGrpSpPr>
        <p:grpSpPr bwMode="auto">
          <a:xfrm>
            <a:off x="990600" y="1600200"/>
            <a:ext cx="7086600" cy="4495800"/>
            <a:chOff x="624" y="1008"/>
            <a:chExt cx="4464" cy="2832"/>
          </a:xfrm>
        </p:grpSpPr>
        <p:pic>
          <p:nvPicPr>
            <p:cNvPr id="56327" name="Picture 4" descr="smpfig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24" y="1008"/>
              <a:ext cx="4464" cy="2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328" name="Line 5"/>
            <p:cNvSpPr>
              <a:spLocks noChangeShapeType="1"/>
            </p:cNvSpPr>
            <p:nvPr/>
          </p:nvSpPr>
          <p:spPr bwMode="auto">
            <a:xfrm flipV="1">
              <a:off x="2304" y="144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6.10 The Forward Pass</a:t>
            </a:r>
            <a:br>
              <a:rPr lang="en-US" smtClean="0"/>
            </a:br>
            <a:r>
              <a:rPr lang="en-US" sz="3200" smtClean="0"/>
              <a:t>The Network After The Forward Pass</a:t>
            </a:r>
          </a:p>
        </p:txBody>
      </p:sp>
      <p:sp>
        <p:nvSpPr>
          <p:cNvPr id="56322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8B47CE00-6621-40D0-A83E-9BBE15AAE70D}" type="slidenum">
              <a:rPr lang="en-US"/>
              <a:pPr/>
              <a:t>51</a:t>
            </a:fld>
            <a:endParaRPr lang="en-US"/>
          </a:p>
        </p:txBody>
      </p:sp>
      <p:grpSp>
        <p:nvGrpSpPr>
          <p:cNvPr id="56325" name="Group 6"/>
          <p:cNvGrpSpPr>
            <a:grpSpLocks/>
          </p:cNvGrpSpPr>
          <p:nvPr/>
        </p:nvGrpSpPr>
        <p:grpSpPr bwMode="auto">
          <a:xfrm>
            <a:off x="3048000" y="1417638"/>
            <a:ext cx="6019800" cy="4938712"/>
            <a:chOff x="624" y="1008"/>
            <a:chExt cx="4464" cy="2832"/>
          </a:xfrm>
        </p:grpSpPr>
        <p:pic>
          <p:nvPicPr>
            <p:cNvPr id="56327" name="Picture 4" descr="smpfig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24" y="1008"/>
              <a:ext cx="4464" cy="2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328" name="Line 5"/>
            <p:cNvSpPr>
              <a:spLocks noChangeShapeType="1"/>
            </p:cNvSpPr>
            <p:nvPr/>
          </p:nvSpPr>
          <p:spPr bwMode="auto">
            <a:xfrm flipV="1">
              <a:off x="2304" y="144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pic>
        <p:nvPicPr>
          <p:cNvPr id="7" name="Picture 4" descr="spmlabe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745" y="4419600"/>
            <a:ext cx="23622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516216"/>
              </p:ext>
            </p:extLst>
          </p:nvPr>
        </p:nvGraphicFramePr>
        <p:xfrm>
          <a:off x="82550" y="1600200"/>
          <a:ext cx="3041650" cy="24690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2940">
                  <a:extLst>
                    <a:ext uri="{9D8B030D-6E8A-4147-A177-3AD203B41FA5}">
                      <a16:colId xmlns:a16="http://schemas.microsoft.com/office/drawing/2014/main" val="75321243"/>
                    </a:ext>
                  </a:extLst>
                </a:gridCol>
                <a:gridCol w="872940">
                  <a:extLst>
                    <a:ext uri="{9D8B030D-6E8A-4147-A177-3AD203B41FA5}">
                      <a16:colId xmlns:a16="http://schemas.microsoft.com/office/drawing/2014/main" val="4265036341"/>
                    </a:ext>
                  </a:extLst>
                </a:gridCol>
                <a:gridCol w="1295770">
                  <a:extLst>
                    <a:ext uri="{9D8B030D-6E8A-4147-A177-3AD203B41FA5}">
                      <a16:colId xmlns:a16="http://schemas.microsoft.com/office/drawing/2014/main" val="1827298477"/>
                    </a:ext>
                  </a:extLst>
                </a:gridCol>
              </a:tblGrid>
              <a:tr h="442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Activity</a:t>
                      </a:r>
                      <a:endParaRPr lang="en-US" sz="1000" b="0" i="1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Precedence</a:t>
                      </a:r>
                      <a:endParaRPr lang="en-US" sz="1000" b="0" i="1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Duration (week)</a:t>
                      </a:r>
                      <a:endParaRPr lang="en-US" sz="1000" b="0" i="1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712716"/>
                  </a:ext>
                </a:extLst>
              </a:tr>
              <a:tr h="2281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A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819392"/>
                  </a:ext>
                </a:extLst>
              </a:tr>
              <a:tr h="22106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B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875183"/>
                  </a:ext>
                </a:extLst>
              </a:tr>
              <a:tr h="22106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A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586516"/>
                  </a:ext>
                </a:extLst>
              </a:tr>
              <a:tr h="22106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D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B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615156"/>
                  </a:ext>
                </a:extLst>
              </a:tr>
              <a:tr h="22106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E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B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920271"/>
                  </a:ext>
                </a:extLst>
              </a:tr>
              <a:tr h="22106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640300"/>
                  </a:ext>
                </a:extLst>
              </a:tr>
              <a:tr h="22106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G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E,F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297430"/>
                  </a:ext>
                </a:extLst>
              </a:tr>
              <a:tr h="2281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H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C,D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685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7092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457200" y="15240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6.11 The Backward Pass</a:t>
            </a:r>
            <a:br>
              <a:rPr lang="en-US" smtClean="0"/>
            </a:br>
            <a:r>
              <a:rPr lang="en-US" sz="3200" smtClean="0"/>
              <a:t>The Latest Activity Dates Calculation [1/3]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The latest completion date for activities G and H is assumed to be week 13</a:t>
            </a:r>
          </a:p>
          <a:p>
            <a:r>
              <a:rPr lang="en-US" sz="2800" smtClean="0"/>
              <a:t>Activity H must therefore start at week 11 at the latest (13-2) and the latest start date for activity G is week 10 (13-3)</a:t>
            </a:r>
          </a:p>
          <a:p>
            <a:r>
              <a:rPr lang="en-US" sz="2800" smtClean="0"/>
              <a:t>The latest completion date for activities C and D is the latest date at which activity H must start – that is week 11</a:t>
            </a:r>
          </a:p>
          <a:p>
            <a:pPr lvl="1"/>
            <a:r>
              <a:rPr lang="en-US" sz="2400" smtClean="0"/>
              <a:t>The latest start date of week 8 (11-3), and week 7 (10-3) respectively</a:t>
            </a:r>
          </a:p>
        </p:txBody>
      </p:sp>
      <p:sp>
        <p:nvSpPr>
          <p:cNvPr id="57346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8DEFF96D-C135-49A4-AB2F-DC188A21B67E}" type="slidenum">
              <a:rPr lang="en-US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457200" y="15240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6.11 The Backward Pass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>The Latest Activity Dates Calculation [2/3]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Activities E and F must be completed by week 10</a:t>
            </a:r>
          </a:p>
          <a:p>
            <a:pPr lvl="1"/>
            <a:r>
              <a:rPr lang="en-US" smtClean="0"/>
              <a:t>The earliest start dates are weeks 7 (10-3) and 0 (10-10) respectively</a:t>
            </a:r>
          </a:p>
          <a:p>
            <a:r>
              <a:rPr lang="en-US" smtClean="0"/>
              <a:t>Activity B must be completed by week 7 (the latest start date for both activities D and E) </a:t>
            </a:r>
          </a:p>
          <a:p>
            <a:pPr lvl="1"/>
            <a:r>
              <a:rPr lang="en-US" smtClean="0"/>
              <a:t>The latest start is week 3 (7-4)</a:t>
            </a:r>
          </a:p>
        </p:txBody>
      </p:sp>
      <p:sp>
        <p:nvSpPr>
          <p:cNvPr id="58370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FF493ED3-56A9-405F-95E3-51ACF99C8F46}" type="slidenum">
              <a:rPr lang="en-US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457200" y="15240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6.11 The Backward Pass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>The Latest Activity Dates Calculation [3/3]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Activity A must be completed by week 8 (the latest start date for activity C)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Its latest start is week 2 (8-6)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latest start date for the project start is the earliest of the latest start dates for activities A, B and F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This week is week zero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It tells us that if the project does not start on time it won’t finish on time</a:t>
            </a:r>
          </a:p>
        </p:txBody>
      </p:sp>
      <p:sp>
        <p:nvSpPr>
          <p:cNvPr id="59394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8339FF05-087A-4047-B4EC-A4651010900B}" type="slidenum">
              <a:rPr lang="en-US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457200" y="15240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6.11 The Backward Pass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>The Network After The Backward Pass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60418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809E8A83-AB26-4CD0-9256-D90469EA75FE}" type="slidenum">
              <a:rPr lang="en-US"/>
              <a:pPr/>
              <a:t>55</a:t>
            </a:fld>
            <a:endParaRPr lang="en-US"/>
          </a:p>
        </p:txBody>
      </p:sp>
      <p:grpSp>
        <p:nvGrpSpPr>
          <p:cNvPr id="60421" name="Group 6"/>
          <p:cNvGrpSpPr>
            <a:grpSpLocks/>
          </p:cNvGrpSpPr>
          <p:nvPr/>
        </p:nvGrpSpPr>
        <p:grpSpPr bwMode="auto">
          <a:xfrm>
            <a:off x="914400" y="1600200"/>
            <a:ext cx="7391400" cy="4572000"/>
            <a:chOff x="576" y="1008"/>
            <a:chExt cx="4656" cy="2880"/>
          </a:xfrm>
        </p:grpSpPr>
        <p:pic>
          <p:nvPicPr>
            <p:cNvPr id="60423" name="Picture 4" descr="smpfig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6" y="1008"/>
              <a:ext cx="4656" cy="2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424" name="Line 5"/>
            <p:cNvSpPr>
              <a:spLocks noChangeShapeType="1"/>
            </p:cNvSpPr>
            <p:nvPr/>
          </p:nvSpPr>
          <p:spPr bwMode="auto">
            <a:xfrm>
              <a:off x="2352" y="1392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457200" y="15240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6.11 The Backward Pass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>The Network After The Backward Pass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60418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809E8A83-AB26-4CD0-9256-D90469EA75FE}" type="slidenum">
              <a:rPr lang="en-US"/>
              <a:pPr/>
              <a:t>56</a:t>
            </a:fld>
            <a:endParaRPr lang="en-US"/>
          </a:p>
        </p:txBody>
      </p:sp>
      <p:grpSp>
        <p:nvGrpSpPr>
          <p:cNvPr id="60421" name="Group 6"/>
          <p:cNvGrpSpPr>
            <a:grpSpLocks/>
          </p:cNvGrpSpPr>
          <p:nvPr/>
        </p:nvGrpSpPr>
        <p:grpSpPr bwMode="auto">
          <a:xfrm>
            <a:off x="3124200" y="1600200"/>
            <a:ext cx="6019800" cy="4572000"/>
            <a:chOff x="576" y="1008"/>
            <a:chExt cx="4656" cy="2880"/>
          </a:xfrm>
        </p:grpSpPr>
        <p:pic>
          <p:nvPicPr>
            <p:cNvPr id="60423" name="Picture 4" descr="smpfig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6" y="1008"/>
              <a:ext cx="4656" cy="2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424" name="Line 5"/>
            <p:cNvSpPr>
              <a:spLocks noChangeShapeType="1"/>
            </p:cNvSpPr>
            <p:nvPr/>
          </p:nvSpPr>
          <p:spPr bwMode="auto">
            <a:xfrm>
              <a:off x="2352" y="1392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pic>
        <p:nvPicPr>
          <p:cNvPr id="8" name="Picture 4" descr="spmlabe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745" y="4419600"/>
            <a:ext cx="23622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630828"/>
              </p:ext>
            </p:extLst>
          </p:nvPr>
        </p:nvGraphicFramePr>
        <p:xfrm>
          <a:off x="82550" y="1600200"/>
          <a:ext cx="3041650" cy="24690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2940">
                  <a:extLst>
                    <a:ext uri="{9D8B030D-6E8A-4147-A177-3AD203B41FA5}">
                      <a16:colId xmlns:a16="http://schemas.microsoft.com/office/drawing/2014/main" val="75321243"/>
                    </a:ext>
                  </a:extLst>
                </a:gridCol>
                <a:gridCol w="872940">
                  <a:extLst>
                    <a:ext uri="{9D8B030D-6E8A-4147-A177-3AD203B41FA5}">
                      <a16:colId xmlns:a16="http://schemas.microsoft.com/office/drawing/2014/main" val="4265036341"/>
                    </a:ext>
                  </a:extLst>
                </a:gridCol>
                <a:gridCol w="1295770">
                  <a:extLst>
                    <a:ext uri="{9D8B030D-6E8A-4147-A177-3AD203B41FA5}">
                      <a16:colId xmlns:a16="http://schemas.microsoft.com/office/drawing/2014/main" val="1827298477"/>
                    </a:ext>
                  </a:extLst>
                </a:gridCol>
              </a:tblGrid>
              <a:tr h="442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Activity</a:t>
                      </a:r>
                      <a:endParaRPr lang="en-US" sz="1000" b="0" i="1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Precedence</a:t>
                      </a:r>
                      <a:endParaRPr lang="en-US" sz="1000" b="0" i="1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Duration (week)</a:t>
                      </a:r>
                      <a:endParaRPr lang="en-US" sz="1000" b="0" i="1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712716"/>
                  </a:ext>
                </a:extLst>
              </a:tr>
              <a:tr h="2281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A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819392"/>
                  </a:ext>
                </a:extLst>
              </a:tr>
              <a:tr h="22106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B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875183"/>
                  </a:ext>
                </a:extLst>
              </a:tr>
              <a:tr h="22106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A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586516"/>
                  </a:ext>
                </a:extLst>
              </a:tr>
              <a:tr h="22106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D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B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615156"/>
                  </a:ext>
                </a:extLst>
              </a:tr>
              <a:tr h="22106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E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B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920271"/>
                  </a:ext>
                </a:extLst>
              </a:tr>
              <a:tr h="22106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640300"/>
                  </a:ext>
                </a:extLst>
              </a:tr>
              <a:tr h="22106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G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E,F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297430"/>
                  </a:ext>
                </a:extLst>
              </a:tr>
              <a:tr h="2281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H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C,D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685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7975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6.12 Identifying The Critical Path</a:t>
            </a:r>
            <a:r>
              <a:rPr lang="en-US" sz="3200" smtClean="0"/>
              <a:t> </a:t>
            </a:r>
            <a:br>
              <a:rPr lang="en-US" sz="3200" smtClean="0"/>
            </a:br>
            <a:r>
              <a:rPr lang="en-US" sz="3200" smtClean="0"/>
              <a:t>The Critical Path [1/3]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 smtClean="0"/>
              <a:t>Critical path</a:t>
            </a:r>
            <a:r>
              <a:rPr lang="en-US" smtClean="0"/>
              <a:t>: One path through the network that defines the duration of the project </a:t>
            </a:r>
          </a:p>
          <a:p>
            <a:r>
              <a:rPr lang="en-US" smtClean="0"/>
              <a:t>Any delay to any activity of this critical path will delay the completion of the project</a:t>
            </a:r>
          </a:p>
        </p:txBody>
      </p:sp>
      <p:sp>
        <p:nvSpPr>
          <p:cNvPr id="61442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96DB1414-7F22-446A-8CFF-7EA1393567C8}" type="slidenum">
              <a:rPr lang="en-US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6.12 Identifying The Critical Path</a:t>
            </a:r>
            <a:r>
              <a:rPr lang="en-US" sz="3200" smtClean="0"/>
              <a:t> </a:t>
            </a:r>
            <a:br>
              <a:rPr lang="en-US" sz="3200" smtClean="0"/>
            </a:br>
            <a:r>
              <a:rPr lang="en-US" sz="3200" smtClean="0"/>
              <a:t>The Critical Path [2/3]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Activity’s </a:t>
            </a:r>
            <a:r>
              <a:rPr lang="en-US" sz="2800" i="1" smtClean="0"/>
              <a:t>float</a:t>
            </a:r>
            <a:r>
              <a:rPr lang="en-US" sz="2800" smtClean="0"/>
              <a:t>: the difference between an activity’s earliest start date and its latest start date (or, equally, the difference between its earliest and latest finish dates)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 measure of how much the start date or completion of an activity may be delayed without affecting the end date of the project</a:t>
            </a:r>
          </a:p>
          <a:p>
            <a:pPr>
              <a:lnSpc>
                <a:spcPct val="90000"/>
              </a:lnSpc>
            </a:pPr>
            <a:r>
              <a:rPr lang="en-US" sz="2800" i="1" smtClean="0"/>
              <a:t>Activity span</a:t>
            </a:r>
            <a:r>
              <a:rPr lang="en-US" sz="2800" smtClean="0"/>
              <a:t>: the difference between the earliest start date and the latest finish date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Measure of maximum time allowable for the activity</a:t>
            </a:r>
          </a:p>
        </p:txBody>
      </p:sp>
      <p:sp>
        <p:nvSpPr>
          <p:cNvPr id="62466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F696C003-CE74-42AB-A9BB-3FB544D16BB6}" type="slidenum">
              <a:rPr lang="en-US"/>
              <a:pPr/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6.12 Identifying The Critical Path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>The Critical Path [3/3]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63490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3B868A20-5716-4825-A047-9073AF9A66BF}" type="slidenum">
              <a:rPr lang="en-US"/>
              <a:pPr/>
              <a:t>59</a:t>
            </a:fld>
            <a:endParaRPr lang="en-US"/>
          </a:p>
        </p:txBody>
      </p:sp>
      <p:grpSp>
        <p:nvGrpSpPr>
          <p:cNvPr id="63493" name="Group 11"/>
          <p:cNvGrpSpPr>
            <a:grpSpLocks/>
          </p:cNvGrpSpPr>
          <p:nvPr/>
        </p:nvGrpSpPr>
        <p:grpSpPr bwMode="auto">
          <a:xfrm>
            <a:off x="914400" y="1600200"/>
            <a:ext cx="7162800" cy="4495800"/>
            <a:chOff x="576" y="1008"/>
            <a:chExt cx="4512" cy="2832"/>
          </a:xfrm>
        </p:grpSpPr>
        <p:pic>
          <p:nvPicPr>
            <p:cNvPr id="63495" name="Picture 4" descr="smpfig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6" y="1008"/>
              <a:ext cx="4512" cy="2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496" name="Line 5"/>
            <p:cNvSpPr>
              <a:spLocks noChangeShapeType="1"/>
            </p:cNvSpPr>
            <p:nvPr/>
          </p:nvSpPr>
          <p:spPr bwMode="auto">
            <a:xfrm>
              <a:off x="1056" y="2496"/>
              <a:ext cx="432" cy="38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3497" name="Line 6"/>
            <p:cNvSpPr>
              <a:spLocks noChangeShapeType="1"/>
            </p:cNvSpPr>
            <p:nvPr/>
          </p:nvSpPr>
          <p:spPr bwMode="auto">
            <a:xfrm>
              <a:off x="2304" y="3312"/>
              <a:ext cx="288" cy="33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3498" name="Line 7"/>
            <p:cNvSpPr>
              <a:spLocks noChangeShapeType="1"/>
            </p:cNvSpPr>
            <p:nvPr/>
          </p:nvSpPr>
          <p:spPr bwMode="auto">
            <a:xfrm>
              <a:off x="2592" y="3648"/>
              <a:ext cx="48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3499" name="Line 8"/>
            <p:cNvSpPr>
              <a:spLocks noChangeShapeType="1"/>
            </p:cNvSpPr>
            <p:nvPr/>
          </p:nvSpPr>
          <p:spPr bwMode="auto">
            <a:xfrm flipV="1">
              <a:off x="3072" y="3312"/>
              <a:ext cx="288" cy="33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3500" name="Line 9"/>
            <p:cNvSpPr>
              <a:spLocks noChangeShapeType="1"/>
            </p:cNvSpPr>
            <p:nvPr/>
          </p:nvSpPr>
          <p:spPr bwMode="auto">
            <a:xfrm flipV="1">
              <a:off x="4128" y="2496"/>
              <a:ext cx="432" cy="43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3501" name="Line 10"/>
            <p:cNvSpPr>
              <a:spLocks noChangeShapeType="1"/>
            </p:cNvSpPr>
            <p:nvPr/>
          </p:nvSpPr>
          <p:spPr bwMode="auto">
            <a:xfrm>
              <a:off x="2304" y="144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6.2 The Objectives of Activity Planning</a:t>
            </a:r>
            <a:br>
              <a:rPr lang="en-US" sz="3200" dirty="0" smtClean="0"/>
            </a:br>
            <a:r>
              <a:rPr lang="en-US" sz="2800" dirty="0" smtClean="0"/>
              <a:t>Activity Planning and Scheduling Techniques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7007225" cy="48006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emphasis on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completing the project in a minimum time at an acceptable cost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meeting a set target dates at minimum cost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One effective way of shortening project duration is to carry out activities in parallel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Not all activities can be carried out in parallel </a:t>
            </a:r>
          </a:p>
        </p:txBody>
      </p:sp>
      <p:sp>
        <p:nvSpPr>
          <p:cNvPr id="17410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4F32DAA3-8952-45AA-A5AC-9D43E4B3DE2E}" type="slidenum">
              <a:rPr lang="en-US"/>
              <a:pPr/>
              <a:t>6</a:t>
            </a:fld>
            <a:endParaRPr lang="en-US"/>
          </a:p>
        </p:txBody>
      </p:sp>
      <p:pic>
        <p:nvPicPr>
          <p:cNvPr id="4098" name="Picture 2" descr="Budget-friendly, cheap, cost effective icon - Download on Iconfind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524000"/>
            <a:ext cx="1679575" cy="167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uration Icons - Download Free Vector Icons | Noun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748" y="41148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6.12 Identifying The Critical Path</a:t>
            </a:r>
            <a:br>
              <a:rPr lang="en-US" smtClean="0"/>
            </a:br>
            <a:r>
              <a:rPr lang="en-US" sz="3200" smtClean="0"/>
              <a:t>The Significance of The Critical Path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managing the project, we must pay particular attention to monitoring activities on the critical path </a:t>
            </a:r>
          </a:p>
          <a:p>
            <a:pPr lvl="1"/>
            <a:r>
              <a:rPr lang="en-US" smtClean="0"/>
              <a:t>The effects on any delay or resources unavailability are detected and corrected at the earliest opportunity</a:t>
            </a:r>
          </a:p>
          <a:p>
            <a:r>
              <a:rPr lang="en-US" smtClean="0"/>
              <a:t>In planning project, it is the critical path that we must shorten if we are to reduce the overall duration of the project</a:t>
            </a:r>
          </a:p>
        </p:txBody>
      </p:sp>
      <p:sp>
        <p:nvSpPr>
          <p:cNvPr id="64514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3403A977-7DA9-4456-B55E-059BBA8CFE0D}" type="slidenum">
              <a:rPr lang="en-US"/>
              <a:pPr/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6.13 Activity Float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>Other Measures of Activity Float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i="1" smtClean="0"/>
              <a:t>Free float</a:t>
            </a:r>
            <a:r>
              <a:rPr lang="en-US" smtClean="0"/>
              <a:t>: the time by which an activity may be delayed without affecting subsequent activity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The difference between the earliest completion for the activity and the earliest date of the succeeding activity</a:t>
            </a:r>
          </a:p>
          <a:p>
            <a:pPr>
              <a:lnSpc>
                <a:spcPct val="90000"/>
              </a:lnSpc>
            </a:pPr>
            <a:r>
              <a:rPr lang="en-US" i="1" smtClean="0"/>
              <a:t>Interfering float</a:t>
            </a:r>
            <a:r>
              <a:rPr lang="en-US" smtClean="0"/>
              <a:t>: the difference between total float and free float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Tells us how much the activity may be delayed without delaying project end date</a:t>
            </a:r>
          </a:p>
        </p:txBody>
      </p:sp>
      <p:sp>
        <p:nvSpPr>
          <p:cNvPr id="65538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CBE9F1FA-B874-4576-A90B-110AA1BFE016}" type="slidenum">
              <a:rPr lang="en-US"/>
              <a:pPr/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6.14 Shortening The Project Duration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Reduce activity duration</a:t>
            </a:r>
          </a:p>
          <a:p>
            <a:pPr lvl="1"/>
            <a:r>
              <a:rPr lang="en-US" smtClean="0"/>
              <a:t>Applying more resources to the task</a:t>
            </a:r>
          </a:p>
          <a:p>
            <a:pPr lvl="2"/>
            <a:r>
              <a:rPr lang="en-US" smtClean="0"/>
              <a:t>Working overtime</a:t>
            </a:r>
          </a:p>
          <a:p>
            <a:pPr lvl="2"/>
            <a:r>
              <a:rPr lang="en-US" smtClean="0"/>
              <a:t>Procuring additional staff</a:t>
            </a:r>
          </a:p>
          <a:p>
            <a:r>
              <a:rPr lang="en-US" smtClean="0"/>
              <a:t>The critical path indicates where we must look to save time</a:t>
            </a:r>
          </a:p>
          <a:p>
            <a:pPr lvl="1"/>
            <a:r>
              <a:rPr lang="en-US" smtClean="0"/>
              <a:t>From previous example, we can complete the project in week 12 by reducing the duration of activity F by one week</a:t>
            </a:r>
          </a:p>
        </p:txBody>
      </p:sp>
      <p:sp>
        <p:nvSpPr>
          <p:cNvPr id="66562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35333B06-9D8F-4FCE-9417-CF8F7C3258D5}" type="slidenum">
              <a:rPr lang="en-US"/>
              <a:pPr/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6.16 Activity-On-Arrow Networks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Originally used by CPM and PERT methods</a:t>
            </a:r>
          </a:p>
          <a:p>
            <a:r>
              <a:rPr lang="en-US" dirty="0" smtClean="0"/>
              <a:t>Now less common than activity-on-node, still used and introduces an additional useful concept – that of </a:t>
            </a:r>
            <a:r>
              <a:rPr lang="en-US" i="1" dirty="0" smtClean="0"/>
              <a:t>events</a:t>
            </a:r>
          </a:p>
          <a:p>
            <a:r>
              <a:rPr lang="en-US" dirty="0" smtClean="0"/>
              <a:t>Activities are represented by links (or arrows) and the nodes represent events</a:t>
            </a:r>
          </a:p>
        </p:txBody>
      </p:sp>
      <p:sp>
        <p:nvSpPr>
          <p:cNvPr id="67586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16D69BB2-49DF-43EA-B6CA-D38F24F5C481}" type="slidenum">
              <a:rPr lang="en-US"/>
              <a:pPr/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6.16 Activity-On-Arrow Networks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dirty="0" smtClean="0"/>
              <a:t>Activity-On-Arrow Network of the Example Project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2400" smtClean="0"/>
          </a:p>
        </p:txBody>
      </p:sp>
      <p:sp>
        <p:nvSpPr>
          <p:cNvPr id="68610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9BF30015-5FB0-458E-B1B7-31D8A2687852}" type="slidenum">
              <a:rPr lang="en-US"/>
              <a:pPr/>
              <a:t>64</a:t>
            </a:fld>
            <a:endParaRPr lang="en-US"/>
          </a:p>
        </p:txBody>
      </p:sp>
      <p:pic>
        <p:nvPicPr>
          <p:cNvPr id="68613" name="Picture 4" descr="smpfig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00200"/>
            <a:ext cx="731520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6.16 Activity-On-Arrow Networks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en-US" sz="2800" smtClean="0"/>
              <a:t>Activity-On-Arrow Rules and Conventions [1/2]</a:t>
            </a:r>
            <a:endParaRPr lang="en-US" sz="2000" smtClean="0"/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project network may have only one start node</a:t>
            </a:r>
          </a:p>
          <a:p>
            <a:r>
              <a:rPr lang="en-US" smtClean="0"/>
              <a:t>A project network may have only one end node</a:t>
            </a:r>
          </a:p>
          <a:p>
            <a:r>
              <a:rPr lang="en-US" smtClean="0"/>
              <a:t>A link has duration</a:t>
            </a:r>
          </a:p>
          <a:p>
            <a:r>
              <a:rPr lang="en-US" smtClean="0"/>
              <a:t>Nodes have no duration</a:t>
            </a:r>
          </a:p>
          <a:p>
            <a:r>
              <a:rPr lang="en-US" smtClean="0"/>
              <a:t>Time moves from left to right</a:t>
            </a:r>
          </a:p>
          <a:p>
            <a:r>
              <a:rPr lang="en-US" smtClean="0"/>
              <a:t>Nodes are numbered sequentially</a:t>
            </a:r>
          </a:p>
        </p:txBody>
      </p:sp>
      <p:sp>
        <p:nvSpPr>
          <p:cNvPr id="69634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31D2AB73-DBF2-4C93-AC6E-3AFE3273EFE7}" type="slidenum">
              <a:rPr lang="en-US"/>
              <a:pPr/>
              <a:t>65</a:t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6.16 Activity-On-Arrow Networks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en-US" sz="2800" smtClean="0"/>
              <a:t>Activity-On-Arrow Rules and Conventions [2/2]</a:t>
            </a:r>
            <a:endParaRPr lang="en-US" sz="2000" smtClean="0"/>
          </a:p>
        </p:txBody>
      </p:sp>
      <p:sp>
        <p:nvSpPr>
          <p:cNvPr id="706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network may not contain loop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A network may not contain dangle</a:t>
            </a:r>
          </a:p>
        </p:txBody>
      </p:sp>
      <p:sp>
        <p:nvSpPr>
          <p:cNvPr id="70658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36E0AED1-310F-4E35-A6E4-2387FCEFF6D3}" type="slidenum">
              <a:rPr lang="en-US"/>
              <a:pPr/>
              <a:t>66</a:t>
            </a:fld>
            <a:endParaRPr lang="en-US"/>
          </a:p>
        </p:txBody>
      </p:sp>
      <p:pic>
        <p:nvPicPr>
          <p:cNvPr id="70661" name="Picture 4" descr="smpfig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572000"/>
            <a:ext cx="52863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2" name="Picture 6" descr="smpfig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209800"/>
            <a:ext cx="51816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6.16 Activity-On-Arrow Networks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>Fragment of A CPM Network - Events</a:t>
            </a:r>
            <a:endParaRPr lang="en-US" sz="2400" smtClean="0"/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Node 3 is the event that both ‘coding’ and ‘data take-on’ have been completed and activity ‘program test’ is free to start</a:t>
            </a:r>
          </a:p>
        </p:txBody>
      </p:sp>
      <p:sp>
        <p:nvSpPr>
          <p:cNvPr id="71682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C232F549-9340-46B4-8D80-31B0A24866DA}" type="slidenum">
              <a:rPr lang="en-US"/>
              <a:pPr/>
              <a:t>67</a:t>
            </a:fld>
            <a:endParaRPr lang="en-US"/>
          </a:p>
        </p:txBody>
      </p:sp>
      <p:pic>
        <p:nvPicPr>
          <p:cNvPr id="71685" name="Picture 5" descr="smpfig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352800"/>
            <a:ext cx="77724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6.16 Activity-On-Arrow Networks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>Using Dummy Activities [1/3]</a:t>
            </a:r>
            <a:endParaRPr lang="en-US" sz="2400" smtClean="0"/>
          </a:p>
        </p:txBody>
      </p:sp>
      <p:sp>
        <p:nvSpPr>
          <p:cNvPr id="727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A logical error occurs when two paths (‘specify hardware’ and ‘design data structure’) within a network have a common event although they are independent</a:t>
            </a:r>
          </a:p>
        </p:txBody>
      </p:sp>
      <p:sp>
        <p:nvSpPr>
          <p:cNvPr id="72706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86FF41C8-ECAC-4A13-9E90-2E8935683F08}" type="slidenum">
              <a:rPr lang="en-US"/>
              <a:pPr/>
              <a:t>68</a:t>
            </a:fld>
            <a:endParaRPr lang="en-US"/>
          </a:p>
        </p:txBody>
      </p:sp>
      <p:pic>
        <p:nvPicPr>
          <p:cNvPr id="72709" name="Picture 5" descr="smpfig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429000"/>
            <a:ext cx="6553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6.16 Activity-On-Arrow Networks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>Using Dummy Activities [2/3]</a:t>
            </a:r>
            <a:endParaRPr lang="en-US" sz="2400" smtClean="0"/>
          </a:p>
        </p:txBody>
      </p:sp>
      <p:sp>
        <p:nvSpPr>
          <p:cNvPr id="737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Separating the two independent paths and introducing a dummy activity to link the completion of ‘specify hardware’ to the start of the activity ‘code software’</a:t>
            </a:r>
          </a:p>
        </p:txBody>
      </p:sp>
      <p:sp>
        <p:nvSpPr>
          <p:cNvPr id="73730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FCDBE735-D176-4859-9E63-0D03AFEB16D5}" type="slidenum">
              <a:rPr lang="en-US"/>
              <a:pPr/>
              <a:t>69</a:t>
            </a:fld>
            <a:endParaRPr lang="en-US"/>
          </a:p>
        </p:txBody>
      </p:sp>
      <p:pic>
        <p:nvPicPr>
          <p:cNvPr id="73733" name="Picture 5" descr="smpfig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657600"/>
            <a:ext cx="6934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6.3 When to Plan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Planning is an ongoing process of refinement</a:t>
            </a:r>
          </a:p>
          <a:p>
            <a:pPr lvl="1"/>
            <a:r>
              <a:rPr lang="en-US" dirty="0" smtClean="0"/>
              <a:t>Each iteration becoming more detailed and more accurate than the last</a:t>
            </a:r>
          </a:p>
          <a:p>
            <a:pPr lvl="1"/>
            <a:r>
              <a:rPr lang="en-US" dirty="0" smtClean="0"/>
              <a:t>Over successive iterations, the emphasis and purpose of planning will shift</a:t>
            </a:r>
          </a:p>
          <a:p>
            <a:pPr lvl="2"/>
            <a:r>
              <a:rPr lang="en-US" dirty="0" smtClean="0"/>
              <a:t>Timescales, risks, resource availability, cash flow control …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5BE660F6-7A48-4EAC-9553-E1774D35BE65}" type="slidenum">
              <a:rPr lang="en-US"/>
              <a:pPr/>
              <a:t>7</a:t>
            </a:fld>
            <a:endParaRPr lang="en-US"/>
          </a:p>
        </p:txBody>
      </p:sp>
      <p:pic>
        <p:nvPicPr>
          <p:cNvPr id="5122" name="Picture 2" descr="Management plan icon outline style Royalty Free Vector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709161"/>
            <a:ext cx="1849143" cy="199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6.16 Activity-On-Arrow Networks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>Using Dummy Activities [3/3]</a:t>
            </a:r>
            <a:endParaRPr lang="en-US" sz="2400" smtClean="0"/>
          </a:p>
        </p:txBody>
      </p:sp>
      <p:sp>
        <p:nvSpPr>
          <p:cNvPr id="747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Dummy activities, shown as dotted lines on the network diagram, have zero duration and use no resources</a:t>
            </a:r>
          </a:p>
          <a:p>
            <a:r>
              <a:rPr lang="en-US" sz="2800" smtClean="0"/>
              <a:t>They are often used to aid in the layout of network</a:t>
            </a:r>
          </a:p>
        </p:txBody>
      </p:sp>
      <p:sp>
        <p:nvSpPr>
          <p:cNvPr id="74754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85B39DB8-B48B-4CBC-9453-5A20C501071F}" type="slidenum">
              <a:rPr lang="en-US"/>
              <a:pPr/>
              <a:t>70</a:t>
            </a:fld>
            <a:endParaRPr lang="en-US"/>
          </a:p>
        </p:txBody>
      </p:sp>
      <p:pic>
        <p:nvPicPr>
          <p:cNvPr id="74757" name="Picture 5" descr="smpfig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962400"/>
            <a:ext cx="6172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6.16 Activity-On-Arrow Networks</a:t>
            </a:r>
            <a:br>
              <a:rPr lang="en-US" smtClean="0"/>
            </a:br>
            <a:r>
              <a:rPr lang="en-US" sz="3200" smtClean="0"/>
              <a:t>Representing Lagged Activities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When parallel activities have time lag, we can represent them with pairs of dummy activities</a:t>
            </a:r>
          </a:p>
        </p:txBody>
      </p:sp>
      <p:sp>
        <p:nvSpPr>
          <p:cNvPr id="75778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EF31FCAD-F5D5-40B4-B3AD-65A70D8C4C3F}" type="slidenum">
              <a:rPr lang="en-US"/>
              <a:pPr/>
              <a:t>71</a:t>
            </a:fld>
            <a:endParaRPr lang="en-US"/>
          </a:p>
        </p:txBody>
      </p:sp>
      <p:pic>
        <p:nvPicPr>
          <p:cNvPr id="75781" name="Picture 4" descr="smpfig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505200"/>
            <a:ext cx="62484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6.16 Activity-On-Arrow Networks</a:t>
            </a:r>
            <a:br>
              <a:rPr lang="en-US" smtClean="0"/>
            </a:br>
            <a:r>
              <a:rPr lang="en-US" sz="3200" smtClean="0"/>
              <a:t>Activity Labelling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Typically the diagram is used to record information about the events rather than activities</a:t>
            </a:r>
          </a:p>
          <a:p>
            <a:r>
              <a:rPr lang="en-US" smtClean="0"/>
              <a:t>One of the more common is to divide the node circle in quadrants</a:t>
            </a:r>
          </a:p>
        </p:txBody>
      </p:sp>
      <p:sp>
        <p:nvSpPr>
          <p:cNvPr id="76802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CF6448E5-7497-439B-A3BB-1E700423DB81}" type="slidenum">
              <a:rPr lang="en-US"/>
              <a:pPr/>
              <a:t>72</a:t>
            </a:fld>
            <a:endParaRPr lang="en-US"/>
          </a:p>
        </p:txBody>
      </p:sp>
      <p:pic>
        <p:nvPicPr>
          <p:cNvPr id="76805" name="Picture 5" descr="spmlabel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4343400"/>
            <a:ext cx="2057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457200" y="15240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6.16 Activity-On-Arrow Networks</a:t>
            </a:r>
            <a:br>
              <a:rPr lang="en-US" smtClean="0"/>
            </a:br>
            <a:r>
              <a:rPr lang="en-US" sz="3200" smtClean="0"/>
              <a:t>Network Analysis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Analysis proceeds in the same way as with activity-on-node networks</a:t>
            </a:r>
          </a:p>
          <a:p>
            <a:pPr lvl="1"/>
            <a:r>
              <a:rPr lang="en-US" dirty="0" smtClean="0"/>
              <a:t>The discussion places emphasis on the events rather than activity start and completion time</a:t>
            </a:r>
          </a:p>
          <a:p>
            <a:r>
              <a:rPr lang="en-US" dirty="0" smtClean="0"/>
              <a:t>Stages</a:t>
            </a:r>
          </a:p>
          <a:p>
            <a:pPr lvl="1"/>
            <a:r>
              <a:rPr lang="en-US" dirty="0" smtClean="0"/>
              <a:t>The forward pass</a:t>
            </a:r>
          </a:p>
          <a:p>
            <a:pPr lvl="1"/>
            <a:r>
              <a:rPr lang="en-US" dirty="0" smtClean="0"/>
              <a:t>The backward pass</a:t>
            </a:r>
          </a:p>
          <a:p>
            <a:pPr lvl="1"/>
            <a:r>
              <a:rPr lang="en-US" dirty="0" smtClean="0"/>
              <a:t>Identifying the critical path</a:t>
            </a:r>
          </a:p>
        </p:txBody>
      </p:sp>
      <p:sp>
        <p:nvSpPr>
          <p:cNvPr id="77826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DAC2157D-7AEB-4548-B2F3-DB8FDAF47133}" type="slidenum">
              <a:rPr lang="en-US"/>
              <a:pPr/>
              <a:t>73</a:t>
            </a:fld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Activity-On-Arrow Networks</a:t>
            </a:r>
            <a:endParaRPr lang="en-US" dirty="0"/>
          </a:p>
        </p:txBody>
      </p:sp>
      <p:graphicFrame>
        <p:nvGraphicFramePr>
          <p:cNvPr id="6" name="Group 1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2949951"/>
              </p:ext>
            </p:extLst>
          </p:nvPr>
        </p:nvGraphicFramePr>
        <p:xfrm>
          <a:off x="152400" y="2341518"/>
          <a:ext cx="3956413" cy="3503332"/>
        </p:xfrm>
        <a:graphic>
          <a:graphicData uri="http://schemas.openxmlformats.org/drawingml/2006/table">
            <a:tbl>
              <a:tblPr/>
              <a:tblGrid>
                <a:gridCol w="385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3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9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7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006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Activity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Duration (weeks)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Precedents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1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Hardware selection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rebuchet MS" pitchFamily="34" charset="0"/>
                        <a:cs typeface="Tahoma" pitchFamily="34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B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Software design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rebuchet MS" pitchFamily="34" charset="0"/>
                        <a:cs typeface="Tahoma" pitchFamily="34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C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Install hardware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D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Code &amp; test software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B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E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File take-on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B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F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Write user manuals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10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rebuchet MS" pitchFamily="34" charset="0"/>
                        <a:cs typeface="Tahoma" pitchFamily="34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G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User training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E, F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H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Install &amp; test system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C,D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8" name="Picture 4" descr="smpfig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83314" y="2751282"/>
            <a:ext cx="5111061" cy="2642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976258" y="5844850"/>
            <a:ext cx="2603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Network Diagram</a:t>
            </a:r>
            <a:endParaRPr lang="en-US" dirty="0"/>
          </a:p>
        </p:txBody>
      </p:sp>
      <p:pic>
        <p:nvPicPr>
          <p:cNvPr id="10" name="Picture 5" descr="spmlabel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6596" y="1408697"/>
            <a:ext cx="15430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894320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activity table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285755"/>
              </p:ext>
            </p:extLst>
          </p:nvPr>
        </p:nvGraphicFramePr>
        <p:xfrm>
          <a:off x="457200" y="1828800"/>
          <a:ext cx="8077203" cy="44652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9209">
                  <a:extLst>
                    <a:ext uri="{9D8B030D-6E8A-4147-A177-3AD203B41FA5}">
                      <a16:colId xmlns:a16="http://schemas.microsoft.com/office/drawing/2014/main" val="2450644024"/>
                    </a:ext>
                  </a:extLst>
                </a:gridCol>
                <a:gridCol w="1079209">
                  <a:extLst>
                    <a:ext uri="{9D8B030D-6E8A-4147-A177-3AD203B41FA5}">
                      <a16:colId xmlns:a16="http://schemas.microsoft.com/office/drawing/2014/main" val="4173953256"/>
                    </a:ext>
                  </a:extLst>
                </a:gridCol>
                <a:gridCol w="1079209">
                  <a:extLst>
                    <a:ext uri="{9D8B030D-6E8A-4147-A177-3AD203B41FA5}">
                      <a16:colId xmlns:a16="http://schemas.microsoft.com/office/drawing/2014/main" val="3239481400"/>
                    </a:ext>
                  </a:extLst>
                </a:gridCol>
                <a:gridCol w="1079209">
                  <a:extLst>
                    <a:ext uri="{9D8B030D-6E8A-4147-A177-3AD203B41FA5}">
                      <a16:colId xmlns:a16="http://schemas.microsoft.com/office/drawing/2014/main" val="1053736000"/>
                    </a:ext>
                  </a:extLst>
                </a:gridCol>
                <a:gridCol w="1601949">
                  <a:extLst>
                    <a:ext uri="{9D8B030D-6E8A-4147-A177-3AD203B41FA5}">
                      <a16:colId xmlns:a16="http://schemas.microsoft.com/office/drawing/2014/main" val="932447477"/>
                    </a:ext>
                  </a:extLst>
                </a:gridCol>
                <a:gridCol w="1079209">
                  <a:extLst>
                    <a:ext uri="{9D8B030D-6E8A-4147-A177-3AD203B41FA5}">
                      <a16:colId xmlns:a16="http://schemas.microsoft.com/office/drawing/2014/main" val="1918627040"/>
                    </a:ext>
                  </a:extLst>
                </a:gridCol>
                <a:gridCol w="1079209">
                  <a:extLst>
                    <a:ext uri="{9D8B030D-6E8A-4147-A177-3AD203B41FA5}">
                      <a16:colId xmlns:a16="http://schemas.microsoft.com/office/drawing/2014/main" val="1440635096"/>
                    </a:ext>
                  </a:extLst>
                </a:gridCol>
              </a:tblGrid>
              <a:tr h="8782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>
                          <a:effectLst/>
                        </a:rPr>
                        <a:t>Activity</a:t>
                      </a:r>
                      <a:endParaRPr lang="en-US" sz="2000" b="1" i="1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>
                          <a:effectLst/>
                        </a:rPr>
                        <a:t>Duration (week)</a:t>
                      </a:r>
                      <a:endParaRPr lang="en-US" sz="2000" b="1" i="1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>
                          <a:effectLst/>
                        </a:rPr>
                        <a:t>Earliest start date</a:t>
                      </a:r>
                      <a:endParaRPr lang="en-US" sz="2000" b="1" i="1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>
                          <a:effectLst/>
                        </a:rPr>
                        <a:t>Latest start date</a:t>
                      </a:r>
                      <a:endParaRPr lang="en-US" sz="2000" b="1" i="1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>
                          <a:effectLst/>
                        </a:rPr>
                        <a:t>Earliest finish date</a:t>
                      </a:r>
                      <a:endParaRPr lang="en-US" sz="2000" b="1" i="1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>
                          <a:effectLst/>
                        </a:rPr>
                        <a:t>Latest finish date</a:t>
                      </a:r>
                      <a:endParaRPr lang="en-US" sz="2000" b="1" i="1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>
                          <a:effectLst/>
                        </a:rPr>
                        <a:t>Total float</a:t>
                      </a:r>
                      <a:endParaRPr lang="en-US" sz="2000" b="1" i="1" u="none" strike="noStrike" dirty="0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630021"/>
                  </a:ext>
                </a:extLst>
              </a:tr>
              <a:tr h="4532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A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97902"/>
                  </a:ext>
                </a:extLst>
              </a:tr>
              <a:tr h="4391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B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635940"/>
                  </a:ext>
                </a:extLst>
              </a:tr>
              <a:tr h="4391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b="0" i="0" u="none" strike="noStrike" dirty="0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552931"/>
                  </a:ext>
                </a:extLst>
              </a:tr>
              <a:tr h="4391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D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699397"/>
                  </a:ext>
                </a:extLst>
              </a:tr>
              <a:tr h="4391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E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4803044"/>
                  </a:ext>
                </a:extLst>
              </a:tr>
              <a:tr h="4391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F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417495"/>
                  </a:ext>
                </a:extLst>
              </a:tr>
              <a:tr h="4391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G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377159"/>
                  </a:ext>
                </a:extLst>
              </a:tr>
              <a:tr h="4532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H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284471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Chapter 6-</a:t>
            </a:r>
            <a:fld id="{A082CF37-2220-47AD-9BA4-4821B40E880B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0543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Chapter 6-</a:t>
            </a:r>
            <a:fld id="{A082CF37-2220-47AD-9BA4-4821B40E880B}" type="slidenum">
              <a:rPr lang="en-US" smtClean="0"/>
              <a:pPr/>
              <a:t>76</a:t>
            </a:fld>
            <a:endParaRPr lang="en-US"/>
          </a:p>
        </p:txBody>
      </p:sp>
      <p:pic>
        <p:nvPicPr>
          <p:cNvPr id="6" name="Picture 4" descr="smpfigure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76200"/>
            <a:ext cx="8091174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101096"/>
              </p:ext>
            </p:extLst>
          </p:nvPr>
        </p:nvGraphicFramePr>
        <p:xfrm>
          <a:off x="2362200" y="4287600"/>
          <a:ext cx="3041650" cy="24690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2940">
                  <a:extLst>
                    <a:ext uri="{9D8B030D-6E8A-4147-A177-3AD203B41FA5}">
                      <a16:colId xmlns:a16="http://schemas.microsoft.com/office/drawing/2014/main" val="75321243"/>
                    </a:ext>
                  </a:extLst>
                </a:gridCol>
                <a:gridCol w="872940">
                  <a:extLst>
                    <a:ext uri="{9D8B030D-6E8A-4147-A177-3AD203B41FA5}">
                      <a16:colId xmlns:a16="http://schemas.microsoft.com/office/drawing/2014/main" val="4265036341"/>
                    </a:ext>
                  </a:extLst>
                </a:gridCol>
                <a:gridCol w="1295770">
                  <a:extLst>
                    <a:ext uri="{9D8B030D-6E8A-4147-A177-3AD203B41FA5}">
                      <a16:colId xmlns:a16="http://schemas.microsoft.com/office/drawing/2014/main" val="1827298477"/>
                    </a:ext>
                  </a:extLst>
                </a:gridCol>
              </a:tblGrid>
              <a:tr h="442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Activity</a:t>
                      </a:r>
                      <a:endParaRPr lang="en-US" sz="1000" b="0" i="1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Precedence</a:t>
                      </a:r>
                      <a:endParaRPr lang="en-US" sz="1000" b="0" i="1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Duration (week)</a:t>
                      </a:r>
                      <a:endParaRPr lang="en-US" sz="1000" b="0" i="1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712716"/>
                  </a:ext>
                </a:extLst>
              </a:tr>
              <a:tr h="2281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A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819392"/>
                  </a:ext>
                </a:extLst>
              </a:tr>
              <a:tr h="22106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B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875183"/>
                  </a:ext>
                </a:extLst>
              </a:tr>
              <a:tr h="22106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A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586516"/>
                  </a:ext>
                </a:extLst>
              </a:tr>
              <a:tr h="22106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D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B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615156"/>
                  </a:ext>
                </a:extLst>
              </a:tr>
              <a:tr h="22106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E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B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920271"/>
                  </a:ext>
                </a:extLst>
              </a:tr>
              <a:tr h="22106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F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640300"/>
                  </a:ext>
                </a:extLst>
              </a:tr>
              <a:tr h="22106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G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E,F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297430"/>
                  </a:ext>
                </a:extLst>
              </a:tr>
              <a:tr h="2281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H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C,D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685597"/>
                  </a:ext>
                </a:extLst>
              </a:tr>
            </a:tbl>
          </a:graphicData>
        </a:graphic>
      </p:graphicFrame>
      <p:pic>
        <p:nvPicPr>
          <p:cNvPr id="8" name="Picture 5" descr="spmlabel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4287600"/>
            <a:ext cx="15430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022862" y="304800"/>
            <a:ext cx="2340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Forward Pass,</a:t>
            </a:r>
          </a:p>
          <a:p>
            <a:r>
              <a:rPr lang="en-US" dirty="0" smtClean="0"/>
              <a:t>Find the earliest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24058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6.16 Activity-On-Arrow Networks</a:t>
            </a:r>
            <a:br>
              <a:rPr lang="en-US" smtClean="0"/>
            </a:br>
            <a:r>
              <a:rPr lang="en-US" sz="3200" smtClean="0"/>
              <a:t>The Forward Pass [1/4]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Activities A, B and F  may start immediately</a:t>
            </a:r>
          </a:p>
          <a:p>
            <a:pPr lvl="1"/>
            <a:r>
              <a:rPr lang="en-US" dirty="0" smtClean="0"/>
              <a:t>The earliest date for event 1 is zero</a:t>
            </a:r>
          </a:p>
          <a:p>
            <a:pPr lvl="1"/>
            <a:r>
              <a:rPr lang="en-US" dirty="0" smtClean="0"/>
              <a:t>The earliest start date for these three activities is also zero</a:t>
            </a:r>
          </a:p>
          <a:p>
            <a:r>
              <a:rPr lang="en-US" dirty="0" smtClean="0"/>
              <a:t>Activity A will take 6 weeks </a:t>
            </a:r>
          </a:p>
          <a:p>
            <a:pPr lvl="1"/>
            <a:r>
              <a:rPr lang="en-US" dirty="0" smtClean="0"/>
              <a:t>The earliest it can finish is week 6</a:t>
            </a:r>
          </a:p>
          <a:p>
            <a:pPr lvl="1"/>
            <a:r>
              <a:rPr lang="en-US" dirty="0" smtClean="0"/>
              <a:t>The earliest we can achieve event 2 is week 6</a:t>
            </a:r>
          </a:p>
        </p:txBody>
      </p:sp>
      <p:sp>
        <p:nvSpPr>
          <p:cNvPr id="78850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9BD970A1-1F99-47D6-B16D-BF242C2654C1}" type="slidenum">
              <a:rPr lang="en-US"/>
              <a:pPr/>
              <a:t>77</a:t>
            </a:fld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6.16 Activity-On-Arrow Networks</a:t>
            </a:r>
            <a:br>
              <a:rPr lang="en-US" smtClean="0"/>
            </a:br>
            <a:r>
              <a:rPr lang="en-US" sz="3200" smtClean="0"/>
              <a:t>The Forward Pass [2/4]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Activity B will take 4 weeks</a:t>
            </a:r>
          </a:p>
          <a:p>
            <a:pPr lvl="1"/>
            <a:r>
              <a:rPr lang="en-US" smtClean="0"/>
              <a:t>The earliest it can finish and the earliest we can achieve event 3 is week 4</a:t>
            </a:r>
          </a:p>
          <a:p>
            <a:r>
              <a:rPr lang="en-US" smtClean="0"/>
              <a:t>Activity F will take 10 weeks</a:t>
            </a:r>
          </a:p>
          <a:p>
            <a:pPr lvl="1"/>
            <a:r>
              <a:rPr lang="en-US" smtClean="0"/>
              <a:t>The earliest it can finish is week 10</a:t>
            </a:r>
          </a:p>
          <a:p>
            <a:pPr lvl="1"/>
            <a:r>
              <a:rPr lang="en-US" smtClean="0"/>
              <a:t>We cannot tell whether or not this is also the earliest date that we can achieve event 5 since we have not, as yet, calculated when activity E will finish</a:t>
            </a:r>
          </a:p>
        </p:txBody>
      </p:sp>
      <p:sp>
        <p:nvSpPr>
          <p:cNvPr id="79874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67ADA284-198B-4C93-A170-941C7016C646}" type="slidenum">
              <a:rPr lang="en-US"/>
              <a:pPr/>
              <a:t>78</a:t>
            </a:fld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6.16 Activity-On-Arrow Networks</a:t>
            </a:r>
            <a:br>
              <a:rPr lang="en-US" smtClean="0"/>
            </a:br>
            <a:r>
              <a:rPr lang="en-US" sz="3200" smtClean="0"/>
              <a:t>The Forward Pass [3/4]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Activity E can start as early as week 4 (the earliest date for event 3)</a:t>
            </a:r>
          </a:p>
          <a:p>
            <a:pPr lvl="1"/>
            <a:r>
              <a:rPr lang="en-US" smtClean="0"/>
              <a:t>It is forecasted to take 3 weeks, it will be completed, at the earliest, at the end of week 7</a:t>
            </a:r>
          </a:p>
          <a:p>
            <a:r>
              <a:rPr lang="en-US" smtClean="0"/>
              <a:t>Event 5 may be achieved when both E and F have been completed, that is week 10 (the later of 7 and 10)</a:t>
            </a:r>
          </a:p>
        </p:txBody>
      </p:sp>
      <p:sp>
        <p:nvSpPr>
          <p:cNvPr id="80898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849F7D8A-A6F9-43B6-916A-3A52A2D6A407}" type="slidenum">
              <a:rPr lang="en-US"/>
              <a:pPr/>
              <a:t>79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6.4 Project Schedules</a:t>
            </a:r>
            <a:endParaRPr lang="en-US" sz="3200" dirty="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project schedule is a detailed project plan showing dates when each activity should start and finish and when and how much of each resource will be required </a:t>
            </a:r>
          </a:p>
          <a:p>
            <a:r>
              <a:rPr lang="en-US" dirty="0" smtClean="0"/>
              <a:t>Creating a project schedule comprises four main stages</a:t>
            </a: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9930F179-920E-417F-BD38-8739C341B30F}" type="slidenum">
              <a:rPr lang="en-US"/>
              <a:pPr/>
              <a:t>8</a:t>
            </a:fld>
            <a:endParaRPr lang="en-US"/>
          </a:p>
        </p:txBody>
      </p:sp>
      <p:pic>
        <p:nvPicPr>
          <p:cNvPr id="6146" name="Picture 2" descr="Project Schedule Icon of Glyph style - Available in SVG, PNG, EPS, AI &amp; Icon  fo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5014912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6.16 Activity-On-Arrow Networks</a:t>
            </a:r>
            <a:br>
              <a:rPr lang="en-US" smtClean="0"/>
            </a:br>
            <a:r>
              <a:rPr lang="en-US" sz="3200" smtClean="0"/>
              <a:t>The Forward Pass [4/4]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Similarly, we can reason that </a:t>
            </a:r>
            <a:r>
              <a:rPr lang="en-US" dirty="0" smtClean="0">
                <a:solidFill>
                  <a:srgbClr val="FF0000"/>
                </a:solidFill>
              </a:rPr>
              <a:t>event 4</a:t>
            </a:r>
            <a:r>
              <a:rPr lang="en-US" dirty="0" smtClean="0"/>
              <a:t> will have an earliest date of week 9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later of the earliest finish </a:t>
            </a:r>
            <a:r>
              <a:rPr lang="en-US" dirty="0" smtClean="0"/>
              <a:t>for activity D (week 8) and the earliest finish for activity C (week 9)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earliest date for the completion of the project, event 6, is therefore the end of week 13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later of 11 (the earliest finish for H) and 13 (the earliest finish for G)</a:t>
            </a:r>
          </a:p>
        </p:txBody>
      </p:sp>
      <p:sp>
        <p:nvSpPr>
          <p:cNvPr id="81922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19D4C07C-7926-42DD-B332-4075ABCAB3AC}" type="slidenum">
              <a:rPr lang="en-US"/>
              <a:pPr/>
              <a:t>80</a:t>
            </a:fld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457200" y="15240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6.16 Activity-On-Arrow Networks</a:t>
            </a:r>
            <a:br>
              <a:rPr lang="en-US" dirty="0" smtClean="0"/>
            </a:br>
            <a:r>
              <a:rPr lang="en-US" dirty="0" smtClean="0"/>
              <a:t>The CPM </a:t>
            </a:r>
            <a:r>
              <a:rPr lang="en-US" sz="3200" dirty="0" smtClean="0"/>
              <a:t>Network After </a:t>
            </a:r>
            <a:r>
              <a:rPr lang="en-US" sz="3200" dirty="0" smtClean="0">
                <a:solidFill>
                  <a:srgbClr val="FF0000"/>
                </a:solidFill>
              </a:rPr>
              <a:t>The Forward Pass 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82946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0F95DAF0-106C-4409-9DA1-D76EF76713F2}" type="slidenum">
              <a:rPr lang="en-US"/>
              <a:pPr/>
              <a:t>81</a:t>
            </a:fld>
            <a:endParaRPr lang="en-US"/>
          </a:p>
        </p:txBody>
      </p:sp>
      <p:pic>
        <p:nvPicPr>
          <p:cNvPr id="82949" name="Picture 4" descr="smpfig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752600"/>
            <a:ext cx="762000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the activity table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Chapter 6-</a:t>
            </a:r>
            <a:fld id="{A082CF37-2220-47AD-9BA4-4821B40E880B}" type="slidenum">
              <a:rPr lang="en-US" smtClean="0"/>
              <a:pPr/>
              <a:t>82</a:t>
            </a:fld>
            <a:endParaRPr lang="en-US"/>
          </a:p>
        </p:txBody>
      </p:sp>
      <p:pic>
        <p:nvPicPr>
          <p:cNvPr id="7" name="Picture 4" descr="smpfig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1417638"/>
            <a:ext cx="5311938" cy="444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566227"/>
              </p:ext>
            </p:extLst>
          </p:nvPr>
        </p:nvGraphicFramePr>
        <p:xfrm>
          <a:off x="152400" y="1665917"/>
          <a:ext cx="3733797" cy="3764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8879">
                  <a:extLst>
                    <a:ext uri="{9D8B030D-6E8A-4147-A177-3AD203B41FA5}">
                      <a16:colId xmlns:a16="http://schemas.microsoft.com/office/drawing/2014/main" val="2450644024"/>
                    </a:ext>
                  </a:extLst>
                </a:gridCol>
                <a:gridCol w="498879">
                  <a:extLst>
                    <a:ext uri="{9D8B030D-6E8A-4147-A177-3AD203B41FA5}">
                      <a16:colId xmlns:a16="http://schemas.microsoft.com/office/drawing/2014/main" val="4173953256"/>
                    </a:ext>
                  </a:extLst>
                </a:gridCol>
                <a:gridCol w="498879">
                  <a:extLst>
                    <a:ext uri="{9D8B030D-6E8A-4147-A177-3AD203B41FA5}">
                      <a16:colId xmlns:a16="http://schemas.microsoft.com/office/drawing/2014/main" val="3239481400"/>
                    </a:ext>
                  </a:extLst>
                </a:gridCol>
                <a:gridCol w="498879">
                  <a:extLst>
                    <a:ext uri="{9D8B030D-6E8A-4147-A177-3AD203B41FA5}">
                      <a16:colId xmlns:a16="http://schemas.microsoft.com/office/drawing/2014/main" val="1053736000"/>
                    </a:ext>
                  </a:extLst>
                </a:gridCol>
                <a:gridCol w="740523">
                  <a:extLst>
                    <a:ext uri="{9D8B030D-6E8A-4147-A177-3AD203B41FA5}">
                      <a16:colId xmlns:a16="http://schemas.microsoft.com/office/drawing/2014/main" val="932447477"/>
                    </a:ext>
                  </a:extLst>
                </a:gridCol>
                <a:gridCol w="498879">
                  <a:extLst>
                    <a:ext uri="{9D8B030D-6E8A-4147-A177-3AD203B41FA5}">
                      <a16:colId xmlns:a16="http://schemas.microsoft.com/office/drawing/2014/main" val="1918627040"/>
                    </a:ext>
                  </a:extLst>
                </a:gridCol>
                <a:gridCol w="498879">
                  <a:extLst>
                    <a:ext uri="{9D8B030D-6E8A-4147-A177-3AD203B41FA5}">
                      <a16:colId xmlns:a16="http://schemas.microsoft.com/office/drawing/2014/main" val="1440635096"/>
                    </a:ext>
                  </a:extLst>
                </a:gridCol>
              </a:tblGrid>
              <a:tr h="11366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Activity</a:t>
                      </a:r>
                      <a:endParaRPr lang="en-US" sz="1400" b="1" i="1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Duration (week)</a:t>
                      </a:r>
                      <a:endParaRPr lang="en-US" sz="1400" b="1" i="1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Earliest start date</a:t>
                      </a:r>
                      <a:endParaRPr lang="en-US" sz="1400" b="1" i="1" u="none" strike="noStrike" dirty="0">
                        <a:solidFill>
                          <a:srgbClr val="FF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Latest start date</a:t>
                      </a:r>
                      <a:endParaRPr lang="en-US" sz="1400" b="1" i="1" u="none" strike="noStrike" dirty="0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Earliest finish date</a:t>
                      </a:r>
                      <a:endParaRPr lang="en-US" sz="1400" b="1" i="1" u="none" strike="noStrike">
                        <a:solidFill>
                          <a:srgbClr val="FF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Latest finish date</a:t>
                      </a:r>
                      <a:endParaRPr lang="en-US" sz="1400" b="1" i="1" u="none" strike="noStrike" dirty="0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Total float</a:t>
                      </a:r>
                      <a:endParaRPr lang="en-US" sz="1400" b="1" i="1" u="none" strike="noStrike" dirty="0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630021"/>
                  </a:ext>
                </a:extLst>
              </a:tr>
              <a:tr h="3363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A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16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97902"/>
                  </a:ext>
                </a:extLst>
              </a:tr>
              <a:tr h="32582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B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635940"/>
                  </a:ext>
                </a:extLst>
              </a:tr>
              <a:tr h="32582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552931"/>
                  </a:ext>
                </a:extLst>
              </a:tr>
              <a:tr h="32582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D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699397"/>
                  </a:ext>
                </a:extLst>
              </a:tr>
              <a:tr h="32582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E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4803044"/>
                  </a:ext>
                </a:extLst>
              </a:tr>
              <a:tr h="32582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F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417495"/>
                  </a:ext>
                </a:extLst>
              </a:tr>
              <a:tr h="32582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G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</a:rPr>
                        <a:t>13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377159"/>
                  </a:ext>
                </a:extLst>
              </a:tr>
              <a:tr h="3363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H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16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16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284471"/>
                  </a:ext>
                </a:extLst>
              </a:tr>
            </a:tbl>
          </a:graphicData>
        </a:graphic>
      </p:graphicFrame>
      <p:pic>
        <p:nvPicPr>
          <p:cNvPr id="8" name="Picture 5" descr="spmlabel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9626" y="5511898"/>
            <a:ext cx="15430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901831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457200" y="15240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6.16 Activity-On-Arrow Networks</a:t>
            </a:r>
            <a:br>
              <a:rPr lang="en-US" smtClean="0"/>
            </a:br>
            <a:r>
              <a:rPr lang="en-US" sz="3200" smtClean="0"/>
              <a:t>The Activity Table After The Forward Pass </a:t>
            </a:r>
          </a:p>
        </p:txBody>
      </p:sp>
      <p:graphicFrame>
        <p:nvGraphicFramePr>
          <p:cNvPr id="329974" name="Group 246"/>
          <p:cNvGraphicFramePr>
            <a:graphicFrameLocks noGrp="1"/>
          </p:cNvGraphicFramePr>
          <p:nvPr>
            <p:ph type="tbl" idx="1"/>
          </p:nvPr>
        </p:nvGraphicFramePr>
        <p:xfrm>
          <a:off x="609600" y="1600200"/>
          <a:ext cx="7924800" cy="419258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91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Activity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Duration (week)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Earliest start date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Latest start date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Earliest finish date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Latest finish date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Total float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A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6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rebuchet MS" pitchFamily="34" charset="0"/>
                        <a:cs typeface="Tahoma" pitchFamily="34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6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rebuchet MS" pitchFamily="34" charset="0"/>
                        <a:cs typeface="Tahoma" pitchFamily="34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rebuchet MS" pitchFamily="34" charset="0"/>
                        <a:cs typeface="Tahoma" pitchFamily="34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B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rebuchet MS" pitchFamily="34" charset="0"/>
                        <a:cs typeface="Tahoma" pitchFamily="34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rebuchet MS" pitchFamily="34" charset="0"/>
                        <a:cs typeface="Tahoma" pitchFamily="34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rebuchet MS" pitchFamily="34" charset="0"/>
                        <a:cs typeface="Tahoma" pitchFamily="34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C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6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rebuchet MS" pitchFamily="34" charset="0"/>
                        <a:cs typeface="Tahoma" pitchFamily="34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9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rebuchet MS" pitchFamily="34" charset="0"/>
                        <a:cs typeface="Tahoma" pitchFamily="34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rebuchet MS" pitchFamily="34" charset="0"/>
                        <a:cs typeface="Tahoma" pitchFamily="34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D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rebuchet MS" pitchFamily="34" charset="0"/>
                        <a:cs typeface="Tahoma" pitchFamily="34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8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rebuchet MS" pitchFamily="34" charset="0"/>
                        <a:cs typeface="Tahoma" pitchFamily="34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rebuchet MS" pitchFamily="34" charset="0"/>
                        <a:cs typeface="Tahoma" pitchFamily="34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E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rebuchet MS" pitchFamily="34" charset="0"/>
                        <a:cs typeface="Tahoma" pitchFamily="34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7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rebuchet MS" pitchFamily="34" charset="0"/>
                        <a:cs typeface="Tahoma" pitchFamily="34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rebuchet MS" pitchFamily="34" charset="0"/>
                        <a:cs typeface="Tahoma" pitchFamily="34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F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10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rebuchet MS" pitchFamily="34" charset="0"/>
                        <a:cs typeface="Tahoma" pitchFamily="34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10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rebuchet MS" pitchFamily="34" charset="0"/>
                        <a:cs typeface="Tahoma" pitchFamily="34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rebuchet MS" pitchFamily="34" charset="0"/>
                        <a:cs typeface="Tahoma" pitchFamily="34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G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10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rebuchet MS" pitchFamily="34" charset="0"/>
                        <a:cs typeface="Tahoma" pitchFamily="34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13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rebuchet MS" pitchFamily="34" charset="0"/>
                        <a:cs typeface="Tahoma" pitchFamily="34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rebuchet MS" pitchFamily="34" charset="0"/>
                        <a:cs typeface="Tahoma" pitchFamily="34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8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H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9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rebuchet MS" pitchFamily="34" charset="0"/>
                        <a:cs typeface="Tahoma" pitchFamily="34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11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rebuchet MS" pitchFamily="34" charset="0"/>
                        <a:cs typeface="Tahoma" pitchFamily="34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rebuchet MS" pitchFamily="34" charset="0"/>
                        <a:cs typeface="Tahoma" pitchFamily="34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3970" name="Rectangle 5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89BCD3D3-7C4B-4B98-824E-3FC44BC70530}" type="slidenum">
              <a:rPr lang="en-US"/>
              <a:pPr/>
              <a:t>83</a:t>
            </a:fld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6.16 Activity-On-Arrow Networks</a:t>
            </a:r>
            <a:br>
              <a:rPr lang="en-US" dirty="0" smtClean="0"/>
            </a:br>
            <a:r>
              <a:rPr lang="en-US" sz="3200" b="1" dirty="0" smtClean="0">
                <a:solidFill>
                  <a:srgbClr val="FF0000"/>
                </a:solidFill>
              </a:rPr>
              <a:t>The Backward Pass 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Calculate the latest date at which each event may be achieved, each activity started and finished, without delaying the end of the project</a:t>
            </a:r>
          </a:p>
          <a:p>
            <a:r>
              <a:rPr lang="en-US" smtClean="0"/>
              <a:t>The latest date for an event is the latest date by which all immediately following activities must be started for the project to be completed on time</a:t>
            </a:r>
          </a:p>
        </p:txBody>
      </p:sp>
      <p:sp>
        <p:nvSpPr>
          <p:cNvPr id="84994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1A7EB410-0D7E-4D00-BE8F-D670C84A7C49}" type="slidenum">
              <a:rPr lang="en-US"/>
              <a:pPr/>
              <a:t>84</a:t>
            </a:fld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457200" y="152400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6.16 Activity-On-Arrow Networks</a:t>
            </a:r>
            <a:br>
              <a:rPr lang="en-US" dirty="0" smtClean="0"/>
            </a:br>
            <a:r>
              <a:rPr lang="en-US" sz="3200" b="1" dirty="0" smtClean="0">
                <a:solidFill>
                  <a:srgbClr val="FF0000"/>
                </a:solidFill>
              </a:rPr>
              <a:t>The CPM Network After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the Backward Pass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86018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766B9868-2D6D-443E-980D-27416AD7179C}" type="slidenum">
              <a:rPr lang="en-US"/>
              <a:pPr/>
              <a:t>85</a:t>
            </a:fld>
            <a:endParaRPr lang="en-US"/>
          </a:p>
        </p:txBody>
      </p:sp>
      <p:pic>
        <p:nvPicPr>
          <p:cNvPr id="86021" name="Picture 4" descr="smpfig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52600"/>
            <a:ext cx="7391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the activity table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Chapter 6-</a:t>
            </a:r>
            <a:fld id="{A082CF37-2220-47AD-9BA4-4821B40E880B}" type="slidenum">
              <a:rPr lang="en-US" smtClean="0"/>
              <a:pPr/>
              <a:t>86</a:t>
            </a:fld>
            <a:endParaRPr lang="en-US"/>
          </a:p>
        </p:txBody>
      </p:sp>
      <p:pic>
        <p:nvPicPr>
          <p:cNvPr id="8" name="Picture 5" descr="spmlabel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6950" y="5449813"/>
            <a:ext cx="15430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smpfig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2439" y="1417638"/>
            <a:ext cx="5411561" cy="3840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6848863"/>
              </p:ext>
            </p:extLst>
          </p:nvPr>
        </p:nvGraphicFramePr>
        <p:xfrm>
          <a:off x="152400" y="1665917"/>
          <a:ext cx="3887227" cy="38210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4506440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7395325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394814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53736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3244747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918627040"/>
                    </a:ext>
                  </a:extLst>
                </a:gridCol>
                <a:gridCol w="458227">
                  <a:extLst>
                    <a:ext uri="{9D8B030D-6E8A-4147-A177-3AD203B41FA5}">
                      <a16:colId xmlns:a16="http://schemas.microsoft.com/office/drawing/2014/main" val="1440635096"/>
                    </a:ext>
                  </a:extLst>
                </a:gridCol>
              </a:tblGrid>
              <a:tr h="11366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Activity</a:t>
                      </a:r>
                      <a:endParaRPr lang="en-US" sz="1400" b="1" i="1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Duration (week)</a:t>
                      </a:r>
                      <a:endParaRPr lang="en-US" sz="1400" b="1" i="1" u="none" strike="noStrike" dirty="0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Earliest start date</a:t>
                      </a:r>
                      <a:endParaRPr lang="en-US" sz="1400" b="1" i="1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Latest start </a:t>
                      </a:r>
                      <a:r>
                        <a:rPr lang="en-US" sz="1400" b="1" u="none" strike="noStrike" dirty="0" smtClean="0">
                          <a:solidFill>
                            <a:schemeClr val="accent1"/>
                          </a:solidFill>
                          <a:effectLst/>
                        </a:rPr>
                        <a:t>date</a:t>
                      </a:r>
                    </a:p>
                    <a:p>
                      <a:pPr algn="l" rtl="0" fontAlgn="ctr"/>
                      <a:endParaRPr lang="en-US" sz="1400" b="1" i="1" u="none" strike="noStrike" dirty="0">
                        <a:solidFill>
                          <a:schemeClr val="accent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Earliest finish date</a:t>
                      </a:r>
                      <a:endParaRPr lang="en-US" sz="1400" b="1" i="1" u="none" strike="noStrike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Latest finish date</a:t>
                      </a:r>
                      <a:endParaRPr lang="en-US" sz="1400" b="1" i="1" u="none" strike="noStrike" dirty="0">
                        <a:solidFill>
                          <a:schemeClr val="accent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Total float</a:t>
                      </a:r>
                      <a:endParaRPr lang="en-US" sz="1400" b="1" i="1" u="none" strike="noStrike" dirty="0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630021"/>
                  </a:ext>
                </a:extLst>
              </a:tr>
              <a:tr h="3363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A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8-6=2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6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97902"/>
                  </a:ext>
                </a:extLst>
              </a:tr>
              <a:tr h="32582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B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7-4=3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635940"/>
                  </a:ext>
                </a:extLst>
              </a:tr>
              <a:tr h="32582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11=3=8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11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552931"/>
                  </a:ext>
                </a:extLst>
              </a:tr>
              <a:tr h="32582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D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11-4=7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11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699397"/>
                  </a:ext>
                </a:extLst>
              </a:tr>
              <a:tr h="32582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E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10-3=7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10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4803044"/>
                  </a:ext>
                </a:extLst>
              </a:tr>
              <a:tr h="32582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F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10-10=0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10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417495"/>
                  </a:ext>
                </a:extLst>
              </a:tr>
              <a:tr h="32582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G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13-3=10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13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13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377159"/>
                  </a:ext>
                </a:extLst>
              </a:tr>
              <a:tr h="3363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H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3399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6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13-2=11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6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13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28447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0193" y="5748159"/>
            <a:ext cx="59364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 Backward Pass, for node 1 (out of 2/3/0), and </a:t>
            </a:r>
          </a:p>
          <a:p>
            <a:r>
              <a:rPr lang="en-US" dirty="0" smtClean="0"/>
              <a:t>node 3(out of 7/7), The earliest </a:t>
            </a:r>
            <a:r>
              <a:rPr lang="en-US" dirty="0"/>
              <a:t>of the latest start dates </a:t>
            </a:r>
            <a:endParaRPr lang="en-US" dirty="0" smtClean="0"/>
          </a:p>
          <a:p>
            <a:r>
              <a:rPr lang="en-US" dirty="0" smtClean="0"/>
              <a:t>is picked.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64180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457200" y="1524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6.16 Activity-On-Arrow Networks</a:t>
            </a:r>
            <a:br>
              <a:rPr lang="en-US" smtClean="0"/>
            </a:br>
            <a:r>
              <a:rPr lang="en-US" sz="3200" smtClean="0"/>
              <a:t>The Activity Table After the Backward Pass </a:t>
            </a:r>
          </a:p>
        </p:txBody>
      </p:sp>
      <p:graphicFrame>
        <p:nvGraphicFramePr>
          <p:cNvPr id="334851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415884389"/>
              </p:ext>
            </p:extLst>
          </p:nvPr>
        </p:nvGraphicFramePr>
        <p:xfrm>
          <a:off x="609600" y="1600200"/>
          <a:ext cx="7924800" cy="419258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91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Activity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Duration (week)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Earliest start date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Latest start date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Earliest finish date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Latest finish date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Total float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A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6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6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8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rebuchet MS" pitchFamily="34" charset="0"/>
                        <a:cs typeface="Tahoma" pitchFamily="34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B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7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rebuchet MS" pitchFamily="34" charset="0"/>
                        <a:cs typeface="Tahoma" pitchFamily="34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C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6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8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9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11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rebuchet MS" pitchFamily="34" charset="0"/>
                        <a:cs typeface="Tahoma" pitchFamily="34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D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7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8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11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rebuchet MS" pitchFamily="34" charset="0"/>
                        <a:cs typeface="Tahoma" pitchFamily="34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E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7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7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10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rebuchet MS" pitchFamily="34" charset="0"/>
                        <a:cs typeface="Tahoma" pitchFamily="34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F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10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10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10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rebuchet MS" pitchFamily="34" charset="0"/>
                        <a:cs typeface="Tahoma" pitchFamily="34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G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10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10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13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13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rebuchet MS" pitchFamily="34" charset="0"/>
                        <a:cs typeface="Tahoma" pitchFamily="34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8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H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9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11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11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13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rebuchet MS" pitchFamily="34" charset="0"/>
                        <a:cs typeface="Tahoma" pitchFamily="34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7042" name="Rectangle 5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2A66ECE8-C67F-4A16-8C12-467CEEDFD6D7}" type="slidenum">
              <a:rPr lang="en-US"/>
              <a:pPr/>
              <a:t>87</a:t>
            </a:fld>
            <a:endParaRPr 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6.16 Activity-On-Arrow Networks</a:t>
            </a:r>
            <a:br>
              <a:rPr lang="en-US" smtClean="0"/>
            </a:br>
            <a:r>
              <a:rPr lang="en-US" sz="3200" smtClean="0"/>
              <a:t>Identifying</a:t>
            </a:r>
            <a:r>
              <a:rPr lang="en-US" smtClean="0"/>
              <a:t> </a:t>
            </a:r>
            <a:r>
              <a:rPr lang="en-US" sz="3200" smtClean="0"/>
              <a:t>The Critical Path 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The critical path is identified in a way similar to that used in activity-on-node networks</a:t>
            </a:r>
          </a:p>
          <a:p>
            <a:pPr>
              <a:lnSpc>
                <a:spcPct val="90000"/>
              </a:lnSpc>
            </a:pPr>
            <a:r>
              <a:rPr lang="en-US" smtClean="0"/>
              <a:t>A different concept is used: </a:t>
            </a:r>
            <a:r>
              <a:rPr lang="en-US" i="1" smtClean="0"/>
              <a:t>slack</a:t>
            </a:r>
          </a:p>
          <a:p>
            <a:pPr>
              <a:lnSpc>
                <a:spcPct val="90000"/>
              </a:lnSpc>
            </a:pPr>
            <a:r>
              <a:rPr lang="en-US" smtClean="0"/>
              <a:t>A </a:t>
            </a:r>
            <a:r>
              <a:rPr lang="en-US" i="1" smtClean="0"/>
              <a:t>slack</a:t>
            </a:r>
            <a:r>
              <a:rPr lang="en-US" smtClean="0"/>
              <a:t> is the difference between the earliest date and the latest date for an event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It is a measure of how late an event may be</a:t>
            </a:r>
          </a:p>
        </p:txBody>
      </p:sp>
      <p:sp>
        <p:nvSpPr>
          <p:cNvPr id="88066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2F9BF1DD-7641-4967-80BE-0287B60B4C9A}" type="slidenum">
              <a:rPr lang="en-US"/>
              <a:pPr/>
              <a:t>88</a:t>
            </a:fld>
            <a:endParaRPr 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457200" y="1524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6.16 Activity-On-Arrow Networks</a:t>
            </a:r>
            <a:br>
              <a:rPr lang="en-US" smtClean="0"/>
            </a:br>
            <a:r>
              <a:rPr lang="en-US" sz="3200" smtClean="0"/>
              <a:t>The Activity Table After the Backward Pass </a:t>
            </a:r>
          </a:p>
        </p:txBody>
      </p:sp>
      <p:graphicFrame>
        <p:nvGraphicFramePr>
          <p:cNvPr id="334851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548620394"/>
              </p:ext>
            </p:extLst>
          </p:nvPr>
        </p:nvGraphicFramePr>
        <p:xfrm>
          <a:off x="609600" y="1600200"/>
          <a:ext cx="7924800" cy="419258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91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Activity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Duration (week)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Earliest start date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Latest start date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Earliest finish date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Latest finish date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Total float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A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6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6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8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8-6=2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B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7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7-4=3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C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6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8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9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11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11-9=2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D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7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8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11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11-8=3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E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7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7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10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10-7=3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F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10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10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10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10-10=0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G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10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10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13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13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13-13=0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8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H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9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11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11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13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13-11=2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7042" name="Rectangle 5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2A66ECE8-C67F-4A16-8C12-467CEEDFD6D7}" type="slidenum">
              <a:rPr lang="en-US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01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6.4 Project Schedule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>Four Main Stages</a:t>
            </a:r>
            <a:endParaRPr lang="en-US" sz="2800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Constructing an ideal activity plan</a:t>
            </a:r>
          </a:p>
          <a:p>
            <a:pPr marL="914400" lvl="1" indent="-457200"/>
            <a:r>
              <a:rPr lang="en-US" sz="2400" dirty="0" smtClean="0"/>
              <a:t>What activities need to be carried out and in what order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Risk analysis </a:t>
            </a:r>
          </a:p>
          <a:p>
            <a:pPr marL="914400" lvl="1" indent="-457200"/>
            <a:r>
              <a:rPr lang="en-US" sz="2400" dirty="0" smtClean="0"/>
              <a:t>Identifying potential problems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Resource allocation</a:t>
            </a:r>
          </a:p>
          <a:p>
            <a:pPr marL="914400" lvl="1" indent="-457200"/>
            <a:r>
              <a:rPr lang="en-US" sz="2400" dirty="0" smtClean="0"/>
              <a:t>The expected availability of resources might place constraints on when certain activities can be carried out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Schedule production</a:t>
            </a:r>
          </a:p>
          <a:p>
            <a:pPr marL="857250" lvl="1" indent="-457200">
              <a:buFont typeface="Calibri" panose="020F0502020204030204" pitchFamily="34" charset="0"/>
              <a:buChar char="―"/>
            </a:pPr>
            <a:r>
              <a:rPr lang="en-US" sz="2600" dirty="0"/>
              <a:t>publish a project schedule, which includes planned start and completion dates and a resource requirements statement for each activity.</a:t>
            </a:r>
            <a:endParaRPr lang="en-US" sz="2200" dirty="0" smtClean="0"/>
          </a:p>
        </p:txBody>
      </p:sp>
      <p:sp>
        <p:nvSpPr>
          <p:cNvPr id="20482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2E2EC918-B8A8-40B6-832D-5F1783E4BB7C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6.16 Activity-On-Arrow Networks</a:t>
            </a:r>
            <a:br>
              <a:rPr lang="en-US" smtClean="0"/>
            </a:br>
            <a:r>
              <a:rPr lang="en-US" sz="3200" smtClean="0"/>
              <a:t>The Critical Path 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critical path is the path joining all nodes with a zero slack</a:t>
            </a:r>
          </a:p>
        </p:txBody>
      </p:sp>
      <p:sp>
        <p:nvSpPr>
          <p:cNvPr id="89090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44D8AF61-47B7-4B20-AC21-DB06E484364C}" type="slidenum">
              <a:rPr lang="en-US"/>
              <a:pPr/>
              <a:t>90</a:t>
            </a:fld>
            <a:endParaRPr lang="en-US"/>
          </a:p>
        </p:txBody>
      </p:sp>
      <p:grpSp>
        <p:nvGrpSpPr>
          <p:cNvPr id="89093" name="Group 8"/>
          <p:cNvGrpSpPr>
            <a:grpSpLocks/>
          </p:cNvGrpSpPr>
          <p:nvPr/>
        </p:nvGrpSpPr>
        <p:grpSpPr bwMode="auto">
          <a:xfrm>
            <a:off x="914400" y="2743200"/>
            <a:ext cx="6629400" cy="3352800"/>
            <a:chOff x="576" y="1728"/>
            <a:chExt cx="4176" cy="2112"/>
          </a:xfrm>
        </p:grpSpPr>
        <p:pic>
          <p:nvPicPr>
            <p:cNvPr id="89095" name="Picture 4" descr="smpfig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6" y="1728"/>
              <a:ext cx="4176" cy="2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9096" name="Line 5"/>
            <p:cNvSpPr>
              <a:spLocks noChangeShapeType="1"/>
            </p:cNvSpPr>
            <p:nvPr/>
          </p:nvSpPr>
          <p:spPr bwMode="auto">
            <a:xfrm>
              <a:off x="1152" y="2880"/>
              <a:ext cx="864" cy="67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9097" name="Line 6"/>
            <p:cNvSpPr>
              <a:spLocks noChangeShapeType="1"/>
            </p:cNvSpPr>
            <p:nvPr/>
          </p:nvSpPr>
          <p:spPr bwMode="auto">
            <a:xfrm flipV="1">
              <a:off x="2016" y="3552"/>
              <a:ext cx="91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9098" name="Line 7"/>
            <p:cNvSpPr>
              <a:spLocks noChangeShapeType="1"/>
            </p:cNvSpPr>
            <p:nvPr/>
          </p:nvSpPr>
          <p:spPr bwMode="auto">
            <a:xfrm flipV="1">
              <a:off x="3408" y="2928"/>
              <a:ext cx="672" cy="5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6.17 Conclusion [1/3]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Activity plan tells us the order in which we should execute activities and the earliest and latest we can start and finish them</a:t>
            </a:r>
          </a:p>
          <a:p>
            <a:r>
              <a:rPr lang="en-US" smtClean="0"/>
              <a:t>The critical path method and precedence networks can be used to obtain an ideal activity plan</a:t>
            </a:r>
          </a:p>
          <a:p>
            <a:endParaRPr lang="en-US" smtClean="0"/>
          </a:p>
        </p:txBody>
      </p:sp>
      <p:sp>
        <p:nvSpPr>
          <p:cNvPr id="90114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82D86891-AC5B-49DC-B53E-06FF26ECB1AC}" type="slidenum">
              <a:rPr lang="en-US"/>
              <a:pPr/>
              <a:t>91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6.17 Conclusion [2/3]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critical path method and precedence networks techniques helps us to identify which activities are critical to meeting a target completion date</a:t>
            </a:r>
          </a:p>
          <a:p>
            <a:r>
              <a:rPr lang="en-US" smtClean="0"/>
              <a:t>In order to manage the project we need to turn the activity plan into schedule that will specify precisely when each activity is scheduled to start and finish</a:t>
            </a:r>
          </a:p>
        </p:txBody>
      </p:sp>
      <p:sp>
        <p:nvSpPr>
          <p:cNvPr id="91138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DE84B7A4-D6C8-4D0F-AE0E-D1652E5BD111}" type="slidenum">
              <a:rPr lang="en-US"/>
              <a:pPr/>
              <a:t>92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1026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6.17 Conclusion [3/3]</a:t>
            </a:r>
          </a:p>
        </p:txBody>
      </p:sp>
      <p:sp>
        <p:nvSpPr>
          <p:cNvPr id="921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Before we can do scheduling, we must consider what resources will be required and whether or not they will be available at appropriate times</a:t>
            </a:r>
          </a:p>
          <a:p>
            <a:r>
              <a:rPr lang="en-US" smtClean="0"/>
              <a:t>The allocation of resources to an activity may be affected by how we view the importance of the task and the risks associated with it</a:t>
            </a:r>
          </a:p>
        </p:txBody>
      </p:sp>
      <p:sp>
        <p:nvSpPr>
          <p:cNvPr id="92162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Chapter 6-</a:t>
            </a:r>
            <a:fld id="{ED276A4C-91BB-4DCC-88B7-ECA415430A6D}" type="slidenum">
              <a:rPr lang="en-US"/>
              <a:pPr/>
              <a:t>93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Ex.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916631"/>
              </p:ext>
            </p:extLst>
          </p:nvPr>
        </p:nvGraphicFramePr>
        <p:xfrm>
          <a:off x="685800" y="1676400"/>
          <a:ext cx="7696202" cy="44958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5147">
                  <a:extLst>
                    <a:ext uri="{9D8B030D-6E8A-4147-A177-3AD203B41FA5}">
                      <a16:colId xmlns:a16="http://schemas.microsoft.com/office/drawing/2014/main" val="3308732017"/>
                    </a:ext>
                  </a:extLst>
                </a:gridCol>
                <a:gridCol w="865147">
                  <a:extLst>
                    <a:ext uri="{9D8B030D-6E8A-4147-A177-3AD203B41FA5}">
                      <a16:colId xmlns:a16="http://schemas.microsoft.com/office/drawing/2014/main" val="1294998571"/>
                    </a:ext>
                  </a:extLst>
                </a:gridCol>
                <a:gridCol w="865147">
                  <a:extLst>
                    <a:ext uri="{9D8B030D-6E8A-4147-A177-3AD203B41FA5}">
                      <a16:colId xmlns:a16="http://schemas.microsoft.com/office/drawing/2014/main" val="549067374"/>
                    </a:ext>
                  </a:extLst>
                </a:gridCol>
                <a:gridCol w="865147">
                  <a:extLst>
                    <a:ext uri="{9D8B030D-6E8A-4147-A177-3AD203B41FA5}">
                      <a16:colId xmlns:a16="http://schemas.microsoft.com/office/drawing/2014/main" val="3717290300"/>
                    </a:ext>
                  </a:extLst>
                </a:gridCol>
                <a:gridCol w="1189576">
                  <a:extLst>
                    <a:ext uri="{9D8B030D-6E8A-4147-A177-3AD203B41FA5}">
                      <a16:colId xmlns:a16="http://schemas.microsoft.com/office/drawing/2014/main" val="281812033"/>
                    </a:ext>
                  </a:extLst>
                </a:gridCol>
                <a:gridCol w="865147">
                  <a:extLst>
                    <a:ext uri="{9D8B030D-6E8A-4147-A177-3AD203B41FA5}">
                      <a16:colId xmlns:a16="http://schemas.microsoft.com/office/drawing/2014/main" val="2567946787"/>
                    </a:ext>
                  </a:extLst>
                </a:gridCol>
                <a:gridCol w="1315744">
                  <a:extLst>
                    <a:ext uri="{9D8B030D-6E8A-4147-A177-3AD203B41FA5}">
                      <a16:colId xmlns:a16="http://schemas.microsoft.com/office/drawing/2014/main" val="3218673245"/>
                    </a:ext>
                  </a:extLst>
                </a:gridCol>
                <a:gridCol w="865147">
                  <a:extLst>
                    <a:ext uri="{9D8B030D-6E8A-4147-A177-3AD203B41FA5}">
                      <a16:colId xmlns:a16="http://schemas.microsoft.com/office/drawing/2014/main" val="666050824"/>
                    </a:ext>
                  </a:extLst>
                </a:gridCol>
              </a:tblGrid>
              <a:tr h="17291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Activity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Predecessor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Duration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Earliest start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Latest start=Latest Finish-Duration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Earliest </a:t>
                      </a:r>
                      <a:r>
                        <a:rPr lang="en-US" sz="1600" b="1" u="none" strike="noStrike" dirty="0" smtClean="0">
                          <a:effectLst/>
                        </a:rPr>
                        <a:t>Finish=duration + earliest </a:t>
                      </a:r>
                      <a:r>
                        <a:rPr lang="en-US" sz="1600" b="1" u="none" strike="noStrike" dirty="0">
                          <a:effectLst/>
                        </a:rPr>
                        <a:t>start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Latest Finish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total float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785848"/>
                  </a:ext>
                </a:extLst>
              </a:tr>
              <a:tr h="3458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2-2=0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877176"/>
                  </a:ext>
                </a:extLst>
              </a:tr>
              <a:tr h="3458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3-3=0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367629"/>
                  </a:ext>
                </a:extLst>
              </a:tr>
              <a:tr h="3458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6-4=2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757962"/>
                  </a:ext>
                </a:extLst>
              </a:tr>
              <a:tr h="3458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A,B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6-3=3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719675"/>
                  </a:ext>
                </a:extLst>
              </a:tr>
              <a:tr h="3458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D,C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14-8=6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9106885"/>
                  </a:ext>
                </a:extLst>
              </a:tr>
              <a:tr h="3458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13-3=10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189639"/>
                  </a:ext>
                </a:extLst>
              </a:tr>
              <a:tr h="3458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16-2=14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835026"/>
                  </a:ext>
                </a:extLst>
              </a:tr>
              <a:tr h="3458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16-3=13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187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23260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73073" y="-1606272"/>
            <a:ext cx="3645455" cy="8229600"/>
          </a:xfrm>
        </p:spPr>
      </p:pic>
      <p:sp>
        <p:nvSpPr>
          <p:cNvPr id="7" name="TextBox 6"/>
          <p:cNvSpPr txBox="1"/>
          <p:nvPr/>
        </p:nvSpPr>
        <p:spPr>
          <a:xfrm>
            <a:off x="1905000" y="4724400"/>
            <a:ext cx="40749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Critical Path 1 : 1-&gt;2-&gt;4-&gt;5-&gt;6-&gt;8 </a:t>
            </a:r>
          </a:p>
          <a:p>
            <a:r>
              <a:rPr lang="en-US" dirty="0" smtClean="0"/>
              <a:t>Critical Activity: A, C, d2(dummy), E,G</a:t>
            </a:r>
          </a:p>
          <a:p>
            <a:endParaRPr lang="en-US" dirty="0"/>
          </a:p>
          <a:p>
            <a:r>
              <a:rPr lang="en-US" dirty="0" smtClean="0"/>
              <a:t>Critical Path 2 : 1-&gt;3-&gt;5-&gt;6-&gt;8</a:t>
            </a:r>
          </a:p>
          <a:p>
            <a:r>
              <a:rPr lang="en-US" dirty="0" smtClean="0"/>
              <a:t>Critical Activity: B,D,E,G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61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20768</TotalTime>
  <Words>4084</Words>
  <Application>Microsoft Office PowerPoint</Application>
  <PresentationFormat>On-screen Show (4:3)</PresentationFormat>
  <Paragraphs>967</Paragraphs>
  <Slides>95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0" baseType="lpstr">
      <vt:lpstr>Arial</vt:lpstr>
      <vt:lpstr>Calibri</vt:lpstr>
      <vt:lpstr>Tahoma</vt:lpstr>
      <vt:lpstr>Trebuchet MS</vt:lpstr>
      <vt:lpstr>Office Theme</vt:lpstr>
      <vt:lpstr>   Activity planning   </vt:lpstr>
      <vt:lpstr>Objectives of Activity planning </vt:lpstr>
      <vt:lpstr>6.1 Introduction An Schedule in a Project Plan [1/2]</vt:lpstr>
      <vt:lpstr>6.1 Introduction An Schedule in a Project Plan [2/2]</vt:lpstr>
      <vt:lpstr>6.2 The Objectives of Activity Planning</vt:lpstr>
      <vt:lpstr>6.2 The Objectives of Activity Planning Activity Planning and Scheduling Techniques</vt:lpstr>
      <vt:lpstr>6.3 When to Plan</vt:lpstr>
      <vt:lpstr>6.4 Project Schedules</vt:lpstr>
      <vt:lpstr>6.4 Project Schedule Four Main Stages</vt:lpstr>
      <vt:lpstr>6.4 Project Schedules Step Wise Revisited</vt:lpstr>
      <vt:lpstr>6.5 Projects And Activities Defining Project and Activities [1/2]</vt:lpstr>
      <vt:lpstr>6.5 Projects And Activities Defining Project and Activities [2/2]</vt:lpstr>
      <vt:lpstr>6.5 Projects And Activities Identifying Activities</vt:lpstr>
      <vt:lpstr>6.5 Projects And Activities The Activity-Based Approach</vt:lpstr>
      <vt:lpstr>6.5 Projects And Activities Work Breakdown Structure (WBS) [1/3]</vt:lpstr>
      <vt:lpstr>6.5 Projects And Activities Work Breakdown Structure (WBS) [2/3]</vt:lpstr>
      <vt:lpstr>6.5 Projects And Activities Work Breakdown Structure (WBS) [3/3]</vt:lpstr>
      <vt:lpstr>WBS - Examples</vt:lpstr>
      <vt:lpstr>WBS - Examples</vt:lpstr>
      <vt:lpstr>WBS - Examples</vt:lpstr>
      <vt:lpstr>6.5 Projects And Activities Advantages of WBS </vt:lpstr>
      <vt:lpstr>6.5 Projects And Activities 2. The Product-Based Approach [1/3] </vt:lpstr>
      <vt:lpstr>6.5 Projects And Activities The Product-Based Approach [2/3] </vt:lpstr>
      <vt:lpstr>6.5 Projects And Activities The Product-Based Approach [3/3] </vt:lpstr>
      <vt:lpstr>PBS Examples</vt:lpstr>
      <vt:lpstr>PBS Examples</vt:lpstr>
      <vt:lpstr>More Examples</vt:lpstr>
      <vt:lpstr>6.5 Projects And Activities 3. The Hybrid Approach [1/3] </vt:lpstr>
      <vt:lpstr>6.5 Projects And Activities The Hybrid Approach [2/3] </vt:lpstr>
      <vt:lpstr>6.5 Projects And Activities The Hybrid Approach [3/3] </vt:lpstr>
      <vt:lpstr>6.7 Network Planning Models</vt:lpstr>
      <vt:lpstr>6.7 Network Planning Models Activity-On-Arrow [1/2]</vt:lpstr>
      <vt:lpstr>6.7 Network Planning Models Activity-On-Arrow [2/2]</vt:lpstr>
      <vt:lpstr>6.7 Network Planning Models Activity-On-Node [1/2]</vt:lpstr>
      <vt:lpstr>6.7 Network Planning Models Activity-On-Node [2/2]</vt:lpstr>
      <vt:lpstr>6.8 Formulating A Network Model Constructing Precedence Network Rules [1/2]</vt:lpstr>
      <vt:lpstr>6.8 Formulating A Network Model Constructing Precedence Network Rules [2/2]</vt:lpstr>
      <vt:lpstr>6.8 Formulating A Network Model Fragment of Precedence Network</vt:lpstr>
      <vt:lpstr>6.8 Formulating A Network Model Network Contains Loop</vt:lpstr>
      <vt:lpstr>6.8 Formulating A Network Model A Dangle</vt:lpstr>
      <vt:lpstr>6.8 Formulating A Network Model Resolving The Dangle</vt:lpstr>
      <vt:lpstr>6.8 Formulating A Network Model Labelling Convention</vt:lpstr>
      <vt:lpstr>6.9 Adding The Time Dimension</vt:lpstr>
      <vt:lpstr>6.9 Adding The Time Dimension Example of Estimated Activity Duration of A Project</vt:lpstr>
      <vt:lpstr>6.9 Adding The Time Dimension The Precedence Network of The Example Project</vt:lpstr>
      <vt:lpstr>6.10 The Forward Pass The Calculation of Earliest Start Date [1/4]</vt:lpstr>
      <vt:lpstr>6.10 The Forward Pass The Calculation of Earliest Start Date [2/4]</vt:lpstr>
      <vt:lpstr>6.10 The Forward Pass The Calculation of Earliest Start Date [3/4]</vt:lpstr>
      <vt:lpstr>6.10 The Forward Pass The Calculation of Earliest Start Date [4/4]</vt:lpstr>
      <vt:lpstr>6.10 The Forward Pass The Network After The Forward Pass</vt:lpstr>
      <vt:lpstr>6.10 The Forward Pass The Network After The Forward Pass</vt:lpstr>
      <vt:lpstr>6.11 The Backward Pass The Latest Activity Dates Calculation [1/3]</vt:lpstr>
      <vt:lpstr>6.11 The Backward Pass The Latest Activity Dates Calculation [2/3]</vt:lpstr>
      <vt:lpstr>6.11 The Backward Pass The Latest Activity Dates Calculation [3/3]</vt:lpstr>
      <vt:lpstr>6.11 The Backward Pass The Network After The Backward Pass</vt:lpstr>
      <vt:lpstr>6.11 The Backward Pass The Network After The Backward Pass</vt:lpstr>
      <vt:lpstr>6.12 Identifying The Critical Path  The Critical Path [1/3]</vt:lpstr>
      <vt:lpstr>6.12 Identifying The Critical Path  The Critical Path [2/3]</vt:lpstr>
      <vt:lpstr>6.12 Identifying The Critical Path The Critical Path [3/3]</vt:lpstr>
      <vt:lpstr>6.12 Identifying The Critical Path The Significance of The Critical Path</vt:lpstr>
      <vt:lpstr>6.13 Activity Float Other Measures of Activity Float</vt:lpstr>
      <vt:lpstr>6.14 Shortening The Project Duration</vt:lpstr>
      <vt:lpstr>6.16 Activity-On-Arrow Networks</vt:lpstr>
      <vt:lpstr>6.16 Activity-On-Arrow Networks Activity-On-Arrow Network of the Example Project</vt:lpstr>
      <vt:lpstr>6.16 Activity-On-Arrow Networks Activity-On-Arrow Rules and Conventions [1/2]</vt:lpstr>
      <vt:lpstr>6.16 Activity-On-Arrow Networks Activity-On-Arrow Rules and Conventions [2/2]</vt:lpstr>
      <vt:lpstr>6.16 Activity-On-Arrow Networks Fragment of A CPM Network - Events</vt:lpstr>
      <vt:lpstr>6.16 Activity-On-Arrow Networks Using Dummy Activities [1/3]</vt:lpstr>
      <vt:lpstr>6.16 Activity-On-Arrow Networks Using Dummy Activities [2/3]</vt:lpstr>
      <vt:lpstr>6.16 Activity-On-Arrow Networks Using Dummy Activities [3/3]</vt:lpstr>
      <vt:lpstr>6.16 Activity-On-Arrow Networks Representing Lagged Activities</vt:lpstr>
      <vt:lpstr>6.16 Activity-On-Arrow Networks Activity Labelling</vt:lpstr>
      <vt:lpstr>6.16 Activity-On-Arrow Networks Network Analysis</vt:lpstr>
      <vt:lpstr>Activity-On-Arrow Networks</vt:lpstr>
      <vt:lpstr>Initial activity table</vt:lpstr>
      <vt:lpstr>PowerPoint Presentation</vt:lpstr>
      <vt:lpstr>6.16 Activity-On-Arrow Networks The Forward Pass [1/4]</vt:lpstr>
      <vt:lpstr>6.16 Activity-On-Arrow Networks The Forward Pass [2/4]</vt:lpstr>
      <vt:lpstr>6.16 Activity-On-Arrow Networks The Forward Pass [3/4]</vt:lpstr>
      <vt:lpstr>6.16 Activity-On-Arrow Networks The Forward Pass [4/4]</vt:lpstr>
      <vt:lpstr>6.16 Activity-On-Arrow Networks The CPM Network After The Forward Pass </vt:lpstr>
      <vt:lpstr>Update the activity table</vt:lpstr>
      <vt:lpstr>6.16 Activity-On-Arrow Networks The Activity Table After The Forward Pass </vt:lpstr>
      <vt:lpstr>6.16 Activity-On-Arrow Networks The Backward Pass </vt:lpstr>
      <vt:lpstr>6.16 Activity-On-Arrow Networks The CPM Network After the Backward Pass</vt:lpstr>
      <vt:lpstr>Update the activity table</vt:lpstr>
      <vt:lpstr>6.16 Activity-On-Arrow Networks The Activity Table After the Backward Pass </vt:lpstr>
      <vt:lpstr>6.16 Activity-On-Arrow Networks Identifying The Critical Path </vt:lpstr>
      <vt:lpstr>6.16 Activity-On-Arrow Networks The Activity Table After the Backward Pass </vt:lpstr>
      <vt:lpstr>6.16 Activity-On-Arrow Networks The Critical Path </vt:lpstr>
      <vt:lpstr>6.17 Conclusion [1/3]</vt:lpstr>
      <vt:lpstr>6.17 Conclusion [2/3]</vt:lpstr>
      <vt:lpstr>6.17 Conclusion [3/3]</vt:lpstr>
      <vt:lpstr>SOME MORE Ex.</vt:lpstr>
      <vt:lpstr>PowerPoint Presentation</vt:lpstr>
    </vt:vector>
  </TitlesOfParts>
  <Company>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H Saiedian</dc:creator>
  <cp:lastModifiedBy>admin</cp:lastModifiedBy>
  <cp:revision>603</cp:revision>
  <dcterms:created xsi:type="dcterms:W3CDTF">2006-10-10T03:28:22Z</dcterms:created>
  <dcterms:modified xsi:type="dcterms:W3CDTF">2021-04-23T05:40:48Z</dcterms:modified>
</cp:coreProperties>
</file>