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1" r:id="rId7"/>
    <p:sldId id="262" r:id="rId8"/>
    <p:sldId id="292" r:id="rId9"/>
    <p:sldId id="293" r:id="rId10"/>
    <p:sldId id="294" r:id="rId11"/>
    <p:sldId id="295" r:id="rId12"/>
    <p:sldId id="296" r:id="rId13"/>
    <p:sldId id="297" r:id="rId14"/>
    <p:sldId id="264" r:id="rId15"/>
    <p:sldId id="265" r:id="rId16"/>
    <p:sldId id="266" r:id="rId17"/>
    <p:sldId id="267" r:id="rId18"/>
    <p:sldId id="268" r:id="rId19"/>
    <p:sldId id="269" r:id="rId20"/>
    <p:sldId id="270" r:id="rId21"/>
    <p:sldId id="282" r:id="rId22"/>
    <p:sldId id="284" r:id="rId23"/>
    <p:sldId id="273" r:id="rId24"/>
    <p:sldId id="285" r:id="rId25"/>
    <p:sldId id="286" r:id="rId26"/>
    <p:sldId id="287" r:id="rId27"/>
    <p:sldId id="288" r:id="rId28"/>
    <p:sldId id="289" r:id="rId29"/>
    <p:sldId id="290" r:id="rId30"/>
    <p:sldId id="29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B2F1A2-51B6-4443-8D9F-03A0814188EC}"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D62C8-A5CD-4FBF-8174-A870E4A4D5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B2F1A2-51B6-4443-8D9F-03A0814188EC}"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D62C8-A5CD-4FBF-8174-A870E4A4D5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B2F1A2-51B6-4443-8D9F-03A0814188EC}"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D62C8-A5CD-4FBF-8174-A870E4A4D51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0"/>
            <a:ext cx="7772400" cy="1143000"/>
          </a:xfrm>
        </p:spPr>
        <p:txBody>
          <a:bodyPr/>
          <a:lstStyle/>
          <a:p>
            <a:r>
              <a:rPr lang="en-US"/>
              <a:t>Click to edit Master title style</a:t>
            </a:r>
          </a:p>
        </p:txBody>
      </p:sp>
      <p:sp>
        <p:nvSpPr>
          <p:cNvPr id="3" name="Content Placeholder 2"/>
          <p:cNvSpPr>
            <a:spLocks noGrp="1"/>
          </p:cNvSpPr>
          <p:nvPr>
            <p:ph sz="half" idx="1"/>
          </p:nvPr>
        </p:nvSpPr>
        <p:spPr>
          <a:xfrm>
            <a:off x="684213" y="1700213"/>
            <a:ext cx="38100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6613" y="1700213"/>
            <a:ext cx="38100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132138" y="6165850"/>
            <a:ext cx="2895600" cy="457200"/>
          </a:xfrm>
        </p:spPr>
        <p:txBody>
          <a:bodyPr/>
          <a:lstStyle>
            <a:lvl1pPr>
              <a:defRPr smtClean="0"/>
            </a:lvl1pPr>
          </a:lstStyle>
          <a:p>
            <a:pPr>
              <a:defRPr/>
            </a:pPr>
            <a:r>
              <a:rPr lang="en-US"/>
              <a:t>SPM (5e)  Managing contracts© The McGraw-Hill Companies, 2009</a:t>
            </a:r>
          </a:p>
        </p:txBody>
      </p:sp>
      <p:sp>
        <p:nvSpPr>
          <p:cNvPr id="6" name="Slide Number Placeholder 5"/>
          <p:cNvSpPr>
            <a:spLocks noGrp="1"/>
          </p:cNvSpPr>
          <p:nvPr>
            <p:ph type="sldNum" sz="quarter" idx="11"/>
          </p:nvPr>
        </p:nvSpPr>
        <p:spPr>
          <a:xfrm>
            <a:off x="6659563" y="6092825"/>
            <a:ext cx="1905000" cy="457200"/>
          </a:xfrm>
        </p:spPr>
        <p:txBody>
          <a:bodyPr/>
          <a:lstStyle>
            <a:lvl1pPr>
              <a:defRPr smtClean="0"/>
            </a:lvl1pPr>
          </a:lstStyle>
          <a:p>
            <a:pPr>
              <a:defRPr/>
            </a:pPr>
            <a:fld id="{666633FA-A123-474C-BE92-5345D7A716F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B2F1A2-51B6-4443-8D9F-03A0814188EC}"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D62C8-A5CD-4FBF-8174-A870E4A4D5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2F1A2-51B6-4443-8D9F-03A0814188EC}"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D62C8-A5CD-4FBF-8174-A870E4A4D51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B2F1A2-51B6-4443-8D9F-03A0814188EC}"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AD62C8-A5CD-4FBF-8174-A870E4A4D5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B2F1A2-51B6-4443-8D9F-03A0814188EC}" type="datetimeFigureOut">
              <a:rPr lang="en-US" smtClean="0"/>
              <a:pPr/>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AD62C8-A5CD-4FBF-8174-A870E4A4D5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B2F1A2-51B6-4443-8D9F-03A0814188EC}" type="datetimeFigureOut">
              <a:rPr lang="en-US" smtClean="0"/>
              <a:pPr/>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AD62C8-A5CD-4FBF-8174-A870E4A4D5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B2F1A2-51B6-4443-8D9F-03A0814188EC}" type="datetimeFigureOut">
              <a:rPr lang="en-US" smtClean="0"/>
              <a:pPr/>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AD62C8-A5CD-4FBF-8174-A870E4A4D5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B2F1A2-51B6-4443-8D9F-03A0814188EC}"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AD62C8-A5CD-4FBF-8174-A870E4A4D5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B2F1A2-51B6-4443-8D9F-03A0814188EC}"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AD62C8-A5CD-4FBF-8174-A870E4A4D5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2F1A2-51B6-4443-8D9F-03A0814188EC}" type="datetimeFigureOut">
              <a:rPr lang="en-US" smtClean="0"/>
              <a:pPr/>
              <a:t>4/8/2024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D62C8-A5CD-4FBF-8174-A870E4A4D5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sz="half" idx="2"/>
          </p:nvPr>
        </p:nvSpPr>
        <p:spPr>
          <a:xfrm>
            <a:off x="785813" y="1700213"/>
            <a:ext cx="7670800" cy="4419600"/>
          </a:xfrm>
        </p:spPr>
        <p:txBody>
          <a:bodyPr/>
          <a:lstStyle/>
          <a:p>
            <a:pPr>
              <a:buFont typeface="Monotype Sorts" pitchFamily="1" charset="2"/>
              <a:buNone/>
            </a:pPr>
            <a:endParaRPr lang="en-GB" sz="2000" dirty="0"/>
          </a:p>
          <a:p>
            <a:pPr>
              <a:buFont typeface="Monotype Sorts" pitchFamily="1" charset="2"/>
              <a:buNone/>
            </a:pPr>
            <a:endParaRPr lang="en-GB" sz="2000" dirty="0"/>
          </a:p>
          <a:p>
            <a:pPr algn="ctr">
              <a:buFont typeface="Monotype Sorts" pitchFamily="1" charset="2"/>
              <a:buNone/>
            </a:pPr>
            <a:r>
              <a:rPr lang="en-GB" sz="3600" dirty="0">
                <a:latin typeface="Arial Black" pitchFamily="34" charset="0"/>
              </a:rPr>
              <a:t>Module 4: </a:t>
            </a:r>
          </a:p>
          <a:p>
            <a:pPr algn="ctr">
              <a:buNone/>
            </a:pPr>
            <a:r>
              <a:rPr lang="en-US" sz="3600" b="1" dirty="0"/>
              <a:t>Change Control &amp; Contract management</a:t>
            </a:r>
          </a:p>
          <a:p>
            <a:pPr algn="ctr">
              <a:buFont typeface="Monotype Sorts" pitchFamily="1" charset="2"/>
              <a:buNone/>
            </a:pPr>
            <a:endParaRPr lang="en-US" dirty="0">
              <a:latin typeface="Arial Black" pitchFamily="34" charset="0"/>
            </a:endParaRPr>
          </a:p>
        </p:txBody>
      </p:sp>
      <p:sp>
        <p:nvSpPr>
          <p:cNvPr id="6" name="Slide Number Placeholder 5"/>
          <p:cNvSpPr>
            <a:spLocks noGrp="1"/>
          </p:cNvSpPr>
          <p:nvPr>
            <p:ph type="sldNum" sz="quarter" idx="11"/>
          </p:nvPr>
        </p:nvSpPr>
        <p:spPr/>
        <p:txBody>
          <a:bodyPr/>
          <a:lstStyle/>
          <a:p>
            <a:pPr>
              <a:defRPr/>
            </a:pPr>
            <a:fld id="{1A49DF75-2B4F-4281-BD67-7BC62B730EDA}"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Selecting &amp; Acquiring..</a:t>
            </a:r>
            <a:endParaRPr lang="en-US" dirty="0"/>
          </a:p>
        </p:txBody>
      </p:sp>
      <p:sp>
        <p:nvSpPr>
          <p:cNvPr id="3" name="Content Placeholder 2"/>
          <p:cNvSpPr>
            <a:spLocks noGrp="1"/>
          </p:cNvSpPr>
          <p:nvPr>
            <p:ph idx="1"/>
          </p:nvPr>
        </p:nvSpPr>
        <p:spPr>
          <a:xfrm>
            <a:off x="457200" y="1066800"/>
            <a:ext cx="8229600" cy="5562600"/>
          </a:xfrm>
        </p:spPr>
        <p:txBody>
          <a:bodyPr>
            <a:normAutofit fontScale="92500" lnSpcReduction="20000"/>
          </a:bodyPr>
          <a:lstStyle/>
          <a:p>
            <a:pPr>
              <a:buNone/>
            </a:pPr>
            <a:r>
              <a:rPr lang="en-US" dirty="0"/>
              <a:t>Initiate a transparent and controlled process:</a:t>
            </a:r>
          </a:p>
          <a:p>
            <a:r>
              <a:rPr lang="en-US" dirty="0"/>
              <a:t>It is important to acknowledge that the process of selecting a COTS software product must be transparent and controlled. This means that adequate time must be set aside, a relevant assessment method must be established and agreed upon, and key stakeholders must have adequate time for involvement. </a:t>
            </a:r>
          </a:p>
          <a:p>
            <a:pPr>
              <a:buNone/>
            </a:pPr>
            <a:r>
              <a:rPr lang="en-US" dirty="0"/>
              <a:t>Establish the normative element:</a:t>
            </a:r>
          </a:p>
          <a:p>
            <a:r>
              <a:rPr lang="en-US" dirty="0"/>
              <a:t>Without a clear understanding of what  the product must support in terms of business processes and regulations, it is impossible to carry out a vendor and product evaluation that is aligned with business goals.</a:t>
            </a:r>
          </a:p>
          <a:p>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Selecting &amp; Acquiring..</a:t>
            </a:r>
            <a:endParaRPr lang="en-US" dirty="0"/>
          </a:p>
        </p:txBody>
      </p:sp>
      <p:sp>
        <p:nvSpPr>
          <p:cNvPr id="3" name="Content Placeholder 2"/>
          <p:cNvSpPr>
            <a:spLocks noGrp="1"/>
          </p:cNvSpPr>
          <p:nvPr>
            <p:ph idx="1"/>
          </p:nvPr>
        </p:nvSpPr>
        <p:spPr>
          <a:xfrm>
            <a:off x="457200" y="1066800"/>
            <a:ext cx="8229600" cy="5791200"/>
          </a:xfrm>
        </p:spPr>
        <p:txBody>
          <a:bodyPr>
            <a:normAutofit fontScale="85000" lnSpcReduction="20000"/>
          </a:bodyPr>
          <a:lstStyle/>
          <a:p>
            <a:pPr>
              <a:buNone/>
            </a:pPr>
            <a:r>
              <a:rPr lang="en-US" dirty="0"/>
              <a:t>Get your priorities straight:</a:t>
            </a:r>
          </a:p>
          <a:p>
            <a:r>
              <a:rPr lang="en-US" dirty="0"/>
              <a:t>When planning vendor and product assessments, it  is important to understand the priorities. Consider grouping measurement-points into priority-groups, such as business imperatives, financials, industry focus, support for regulatory compliance, reputation/ awareness, business process support and technical architecture. </a:t>
            </a:r>
          </a:p>
          <a:p>
            <a:pPr>
              <a:buNone/>
            </a:pPr>
            <a:r>
              <a:rPr lang="en-US" dirty="0"/>
              <a:t>Identify vendors/products:</a:t>
            </a:r>
          </a:p>
          <a:p>
            <a:r>
              <a:rPr lang="en-US" dirty="0"/>
              <a:t>List the potential candidates. Discuss with key stakeholders and with your team. To identify potential candidates, use your network in other </a:t>
            </a:r>
            <a:r>
              <a:rPr lang="en-US" dirty="0" err="1"/>
              <a:t>organisations</a:t>
            </a:r>
            <a:r>
              <a:rPr lang="en-US" dirty="0"/>
              <a:t> to learn about the type of software they use, search for information on the internet, and consider purchasing reports from analyst companies – they might save you a lot of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Selecting &amp; Acquiring..</a:t>
            </a:r>
            <a:endParaRPr lang="en-US" dirty="0"/>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pPr>
              <a:buNone/>
            </a:pPr>
            <a:r>
              <a:rPr lang="en-US" dirty="0"/>
              <a:t>Vendor/product questionnaire</a:t>
            </a:r>
          </a:p>
          <a:p>
            <a:r>
              <a:rPr lang="en-US" dirty="0"/>
              <a:t>Based on the priorities, prepare an initial vendor/ product questionnaire to gain a first impression  of the vendor’s </a:t>
            </a:r>
            <a:r>
              <a:rPr lang="en-US" dirty="0" err="1"/>
              <a:t>behaviour</a:t>
            </a:r>
            <a:r>
              <a:rPr lang="en-US" dirty="0"/>
              <a:t> and the product’s capabilities.</a:t>
            </a:r>
          </a:p>
          <a:p>
            <a:pPr>
              <a:buNone/>
            </a:pPr>
            <a:r>
              <a:rPr lang="en-US" dirty="0"/>
              <a:t>Conference Room Pilots</a:t>
            </a:r>
          </a:p>
          <a:p>
            <a:r>
              <a:rPr lang="en-US" dirty="0"/>
              <a:t>Once you’ve evaluated the questionnaires, you should be in a position to invite qualified vendors to attend a Conference Room Pilot (CRP). Allocate a few days for this process, and make sure that the product presentations are relatively close together. This will make it easier to remember product details and make comparisons.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Selecting &amp; Acquiring..</a:t>
            </a:r>
            <a:endParaRPr lang="en-US" dirty="0"/>
          </a:p>
        </p:txBody>
      </p:sp>
      <p:sp>
        <p:nvSpPr>
          <p:cNvPr id="3" name="Content Placeholder 2"/>
          <p:cNvSpPr>
            <a:spLocks noGrp="1"/>
          </p:cNvSpPr>
          <p:nvPr>
            <p:ph idx="1"/>
          </p:nvPr>
        </p:nvSpPr>
        <p:spPr>
          <a:xfrm>
            <a:off x="457200" y="990600"/>
            <a:ext cx="8229600" cy="5638800"/>
          </a:xfrm>
        </p:spPr>
        <p:txBody>
          <a:bodyPr>
            <a:normAutofit fontScale="85000" lnSpcReduction="20000"/>
          </a:bodyPr>
          <a:lstStyle/>
          <a:p>
            <a:pPr>
              <a:buNone/>
            </a:pPr>
            <a:r>
              <a:rPr lang="en-US" dirty="0"/>
              <a:t>Final evaluation:</a:t>
            </a:r>
          </a:p>
          <a:p>
            <a:pPr lvl="1"/>
            <a:r>
              <a:rPr lang="en-US" dirty="0"/>
              <a:t>Consider developing a spreadsheet-based tool to capture the final vendor and product assessments.</a:t>
            </a:r>
          </a:p>
          <a:p>
            <a:pPr>
              <a:buNone/>
            </a:pPr>
            <a:r>
              <a:rPr lang="en-US" dirty="0"/>
              <a:t>Preparing the report:</a:t>
            </a:r>
          </a:p>
          <a:p>
            <a:pPr lvl="1"/>
            <a:r>
              <a:rPr lang="en-US" dirty="0"/>
              <a:t>Although spreadsheets can be very useful, management will typically require a Word </a:t>
            </a:r>
            <a:r>
              <a:rPr lang="en-US"/>
              <a:t>or PowerPoint based </a:t>
            </a:r>
            <a:r>
              <a:rPr lang="en-US" dirty="0"/>
              <a:t>report.</a:t>
            </a:r>
          </a:p>
          <a:p>
            <a:pPr>
              <a:buNone/>
            </a:pPr>
            <a:r>
              <a:rPr lang="en-US" dirty="0"/>
              <a:t>Get close to a few vendors – or even just one:</a:t>
            </a:r>
          </a:p>
          <a:p>
            <a:pPr lvl="1"/>
            <a:r>
              <a:rPr lang="en-US" dirty="0"/>
              <a:t>Once the initial screening is complete, you should have a few – or perhaps only one – vendor to continue working with.</a:t>
            </a:r>
          </a:p>
          <a:p>
            <a:pPr>
              <a:buNone/>
            </a:pPr>
            <a:r>
              <a:rPr lang="en-US" dirty="0"/>
              <a:t>Let the evaluation method inspire the  contract, user requirements specification  and project follow-up:</a:t>
            </a:r>
          </a:p>
          <a:p>
            <a:pPr lvl="1"/>
            <a:r>
              <a:rPr lang="en-US" dirty="0"/>
              <a:t>Eventually – but not always – the product assessment ends in concrete negotiations with a selected vendor about a particular product.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Contract</a:t>
            </a:r>
          </a:p>
        </p:txBody>
      </p:sp>
      <p:sp>
        <p:nvSpPr>
          <p:cNvPr id="3" name="Content Placeholder 2"/>
          <p:cNvSpPr>
            <a:spLocks noGrp="1"/>
          </p:cNvSpPr>
          <p:nvPr>
            <p:ph idx="1"/>
          </p:nvPr>
        </p:nvSpPr>
        <p:spPr/>
        <p:txBody>
          <a:bodyPr/>
          <a:lstStyle/>
          <a:p>
            <a:r>
              <a:rPr lang="en-US" dirty="0"/>
              <a:t>Another way of classification based on the way of payment to supplier:</a:t>
            </a:r>
          </a:p>
          <a:p>
            <a:pPr marL="971550" lvl="1" indent="-514350">
              <a:buFont typeface="+mj-lt"/>
              <a:buAutoNum type="arabicPeriod"/>
            </a:pPr>
            <a:r>
              <a:rPr lang="en-US" dirty="0"/>
              <a:t>fixed price contracts </a:t>
            </a:r>
          </a:p>
          <a:p>
            <a:pPr marL="971550" lvl="1" indent="-514350">
              <a:buFont typeface="+mj-lt"/>
              <a:buAutoNum type="arabicPeriod"/>
            </a:pPr>
            <a:r>
              <a:rPr lang="en-US" dirty="0"/>
              <a:t>time and materials contracts </a:t>
            </a:r>
          </a:p>
          <a:p>
            <a:pPr marL="971550" lvl="1" indent="-514350">
              <a:buFont typeface="+mj-lt"/>
              <a:buAutoNum type="arabicPeriod"/>
            </a:pPr>
            <a:r>
              <a:rPr lang="en-US" dirty="0"/>
              <a:t>fixed price per delivered unit </a:t>
            </a:r>
          </a:p>
          <a:p>
            <a:pPr lvl="1"/>
            <a:r>
              <a:rPr lang="en-US" dirty="0"/>
              <a:t>Note difference between goods and services.</a:t>
            </a:r>
          </a:p>
          <a:p>
            <a:pPr lvl="1"/>
            <a:r>
              <a:rPr lang="en-US" dirty="0"/>
              <a:t>Often license to use software is bought rather than the software itself.</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lvl="1" algn="ctr" rtl="0">
              <a:spcBef>
                <a:spcPct val="0"/>
              </a:spcBef>
            </a:pPr>
            <a:r>
              <a:rPr lang="en-US" sz="4000" b="1" dirty="0">
                <a:latin typeface="+mn-lt"/>
              </a:rPr>
              <a:t>Fixed price contracts </a:t>
            </a:r>
            <a:br>
              <a:rPr lang="en-US" dirty="0">
                <a:latin typeface="+mn-lt"/>
              </a:rPr>
            </a:br>
            <a:endParaRPr lang="en-US" dirty="0">
              <a:latin typeface="+mn-lt"/>
            </a:endParaRPr>
          </a:p>
        </p:txBody>
      </p:sp>
      <p:sp>
        <p:nvSpPr>
          <p:cNvPr id="3" name="Content Placeholder 2"/>
          <p:cNvSpPr>
            <a:spLocks noGrp="1"/>
          </p:cNvSpPr>
          <p:nvPr>
            <p:ph idx="1"/>
          </p:nvPr>
        </p:nvSpPr>
        <p:spPr>
          <a:xfrm>
            <a:off x="457200" y="990600"/>
            <a:ext cx="8229600" cy="5135563"/>
          </a:xfrm>
        </p:spPr>
        <p:txBody>
          <a:bodyPr>
            <a:normAutofit/>
          </a:bodyPr>
          <a:lstStyle/>
          <a:p>
            <a:pPr>
              <a:buNone/>
            </a:pPr>
            <a:r>
              <a:rPr lang="en-US" dirty="0"/>
              <a:t>Advantages to customer </a:t>
            </a:r>
          </a:p>
          <a:p>
            <a:pPr lvl="1"/>
            <a:r>
              <a:rPr lang="en-US" dirty="0"/>
              <a:t>known expenditure </a:t>
            </a:r>
          </a:p>
          <a:p>
            <a:pPr lvl="1"/>
            <a:r>
              <a:rPr lang="en-US" dirty="0"/>
              <a:t>supplier motivated to be cost-effective</a:t>
            </a:r>
          </a:p>
          <a:p>
            <a:pPr>
              <a:buNone/>
            </a:pPr>
            <a:r>
              <a:rPr lang="en-US" dirty="0"/>
              <a:t>Disadvantages </a:t>
            </a:r>
          </a:p>
          <a:p>
            <a:pPr lvl="1"/>
            <a:r>
              <a:rPr lang="en-US" dirty="0"/>
              <a:t>supplier will increase price to meet contingencies </a:t>
            </a:r>
          </a:p>
          <a:p>
            <a:pPr lvl="1"/>
            <a:r>
              <a:rPr lang="en-US" dirty="0"/>
              <a:t>difficult to modify requirements </a:t>
            </a:r>
          </a:p>
          <a:p>
            <a:pPr lvl="1"/>
            <a:r>
              <a:rPr lang="en-US" dirty="0"/>
              <a:t>upward pressure on the cost of changes </a:t>
            </a:r>
          </a:p>
          <a:p>
            <a:pPr lvl="1"/>
            <a:r>
              <a:rPr lang="en-US" dirty="0"/>
              <a:t>threat to system quality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and materials</a:t>
            </a:r>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dirty="0"/>
              <a:t>The customer is charged at a fixed rate per unit of effort. Ex: per staff-hour.</a:t>
            </a:r>
          </a:p>
          <a:p>
            <a:pPr>
              <a:buNone/>
            </a:pPr>
            <a:endParaRPr lang="en-US" dirty="0"/>
          </a:p>
          <a:p>
            <a:pPr>
              <a:buNone/>
            </a:pPr>
            <a:r>
              <a:rPr lang="en-US" dirty="0"/>
              <a:t>Advantages to customer </a:t>
            </a:r>
          </a:p>
          <a:p>
            <a:r>
              <a:rPr lang="en-US" dirty="0"/>
              <a:t>easy to change requirements </a:t>
            </a:r>
          </a:p>
          <a:p>
            <a:r>
              <a:rPr lang="en-US" dirty="0"/>
              <a:t>lack of price pressure can assist product quality</a:t>
            </a:r>
          </a:p>
          <a:p>
            <a:pPr>
              <a:buNone/>
            </a:pPr>
            <a:r>
              <a:rPr lang="en-US" dirty="0"/>
              <a:t>Disadvantages </a:t>
            </a:r>
          </a:p>
          <a:p>
            <a:r>
              <a:rPr lang="en-US" dirty="0"/>
              <a:t>Customer liability - the customer absorbs all the risk associated with poorly defined or changing requirements </a:t>
            </a:r>
          </a:p>
          <a:p>
            <a:r>
              <a:rPr lang="en-US" dirty="0"/>
              <a:t>Lack of incentive for supplier to be cost effective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price per unit delivered</a:t>
            </a:r>
          </a:p>
        </p:txBody>
      </p:sp>
      <p:sp>
        <p:nvSpPr>
          <p:cNvPr id="3" name="Content Placeholder 2"/>
          <p:cNvSpPr>
            <a:spLocks noGrp="1"/>
          </p:cNvSpPr>
          <p:nvPr>
            <p:ph idx="1"/>
          </p:nvPr>
        </p:nvSpPr>
        <p:spPr/>
        <p:txBody>
          <a:bodyPr/>
          <a:lstStyle/>
          <a:p>
            <a:r>
              <a:rPr lang="en-US" dirty="0"/>
              <a:t>This is often associated with function point(FP) counting.</a:t>
            </a:r>
          </a:p>
          <a:p>
            <a:r>
              <a:rPr lang="en-US" dirty="0"/>
              <a:t>The size of the system to be delivered might be estimated in lines of code, but FP's can be more easily and reliably derived from requirement specifications.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t>
            </a:r>
          </a:p>
        </p:txBody>
      </p:sp>
      <p:pic>
        <p:nvPicPr>
          <p:cNvPr id="2050" name="Picture 2"/>
          <p:cNvPicPr>
            <a:picLocks noChangeAspect="1" noChangeArrowheads="1"/>
          </p:cNvPicPr>
          <p:nvPr/>
        </p:nvPicPr>
        <p:blipFill>
          <a:blip r:embed="rId2"/>
          <a:srcRect/>
          <a:stretch>
            <a:fillRect/>
          </a:stretch>
        </p:blipFill>
        <p:spPr bwMode="auto">
          <a:xfrm>
            <a:off x="685800" y="1447800"/>
            <a:ext cx="8458200" cy="51323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t>
            </a:r>
          </a:p>
        </p:txBody>
      </p:sp>
      <p:pic>
        <p:nvPicPr>
          <p:cNvPr id="3074" name="Picture 2"/>
          <p:cNvPicPr>
            <a:picLocks noChangeAspect="1" noChangeArrowheads="1"/>
          </p:cNvPicPr>
          <p:nvPr/>
        </p:nvPicPr>
        <p:blipFill>
          <a:blip r:embed="rId2"/>
          <a:srcRect/>
          <a:stretch>
            <a:fillRect/>
          </a:stretch>
        </p:blipFill>
        <p:spPr bwMode="auto">
          <a:xfrm>
            <a:off x="938213" y="1514474"/>
            <a:ext cx="7972638" cy="42005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Change Control</a:t>
            </a:r>
          </a:p>
        </p:txBody>
      </p:sp>
      <p:sp>
        <p:nvSpPr>
          <p:cNvPr id="8" name="Content Placeholder 7"/>
          <p:cNvSpPr>
            <a:spLocks noGrp="1"/>
          </p:cNvSpPr>
          <p:nvPr>
            <p:ph idx="1"/>
          </p:nvPr>
        </p:nvSpPr>
        <p:spPr/>
        <p:txBody>
          <a:bodyPr/>
          <a:lstStyle/>
          <a:p>
            <a:r>
              <a:rPr lang="en-US" sz="3000" dirty="0"/>
              <a:t>Change control is a systematic approach to managing all changes made to a product or system. </a:t>
            </a:r>
          </a:p>
          <a:p>
            <a:r>
              <a:rPr lang="en-US" sz="3000" dirty="0"/>
              <a:t>The purpose is to ensure that no unnecessary changes are made, that all changes are documented, that services are not unnecessarily disrupted and that resources are used efficiently. </a:t>
            </a:r>
          </a:p>
          <a:p>
            <a:r>
              <a:rPr lang="en-US" sz="3000" dirty="0"/>
              <a:t>Within information technology (IT), change control is a component of change management.</a:t>
            </a:r>
          </a:p>
        </p:txBody>
      </p:sp>
      <p:sp>
        <p:nvSpPr>
          <p:cNvPr id="6" name="Slide Number Placeholder 5"/>
          <p:cNvSpPr>
            <a:spLocks noGrp="1"/>
          </p:cNvSpPr>
          <p:nvPr>
            <p:ph type="sldNum" sz="quarter" idx="12"/>
          </p:nvPr>
        </p:nvSpPr>
        <p:spPr/>
        <p:txBody>
          <a:bodyPr/>
          <a:lstStyle/>
          <a:p>
            <a:pPr>
              <a:defRPr/>
            </a:pPr>
            <a:fld id="{666633FA-A123-474C-BE92-5345D7A716F6}"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Fixed price/unit</a:t>
            </a:r>
          </a:p>
        </p:txBody>
      </p:sp>
      <p:sp>
        <p:nvSpPr>
          <p:cNvPr id="3" name="Content Placeholder 2"/>
          <p:cNvSpPr>
            <a:spLocks noGrp="1"/>
          </p:cNvSpPr>
          <p:nvPr>
            <p:ph idx="1"/>
          </p:nvPr>
        </p:nvSpPr>
        <p:spPr>
          <a:xfrm>
            <a:off x="457200" y="1219200"/>
            <a:ext cx="8229600" cy="5257800"/>
          </a:xfrm>
        </p:spPr>
        <p:txBody>
          <a:bodyPr>
            <a:normAutofit/>
          </a:bodyPr>
          <a:lstStyle/>
          <a:p>
            <a:pPr>
              <a:buNone/>
            </a:pPr>
            <a:r>
              <a:rPr lang="en-US" dirty="0"/>
              <a:t>Advantages for customer </a:t>
            </a:r>
          </a:p>
          <a:p>
            <a:pPr lvl="1"/>
            <a:r>
              <a:rPr lang="en-US" dirty="0"/>
              <a:t>customer understanding of how price is calculated </a:t>
            </a:r>
          </a:p>
          <a:p>
            <a:pPr lvl="1"/>
            <a:r>
              <a:rPr lang="en-US" dirty="0"/>
              <a:t>comparability between different pricing schedules </a:t>
            </a:r>
          </a:p>
          <a:p>
            <a:pPr lvl="1"/>
            <a:r>
              <a:rPr lang="en-US" dirty="0"/>
              <a:t>emerging functionality can be accounted for </a:t>
            </a:r>
          </a:p>
          <a:p>
            <a:pPr lvl="1"/>
            <a:r>
              <a:rPr lang="en-US" dirty="0"/>
              <a:t>supplier incentive to be cost-effective</a:t>
            </a:r>
          </a:p>
          <a:p>
            <a:pPr>
              <a:buNone/>
            </a:pPr>
            <a:r>
              <a:rPr lang="en-US" dirty="0"/>
              <a:t>Disadvantages </a:t>
            </a:r>
          </a:p>
          <a:p>
            <a:pPr lvl="1"/>
            <a:r>
              <a:rPr lang="en-US" dirty="0"/>
              <a:t>difficulties with software size measurement - may need independent FP counter </a:t>
            </a:r>
          </a:p>
          <a:p>
            <a:pPr lvl="1"/>
            <a:r>
              <a:rPr lang="en-US" dirty="0"/>
              <a:t>changing (as opposed to new) requirements: how do you charge?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tendering process</a:t>
            </a:r>
          </a:p>
        </p:txBody>
      </p:sp>
      <p:sp>
        <p:nvSpPr>
          <p:cNvPr id="3" name="Content Placeholder 2"/>
          <p:cNvSpPr>
            <a:spLocks noGrp="1"/>
          </p:cNvSpPr>
          <p:nvPr>
            <p:ph idx="1"/>
          </p:nvPr>
        </p:nvSpPr>
        <p:spPr/>
        <p:txBody>
          <a:bodyPr/>
          <a:lstStyle/>
          <a:p>
            <a:r>
              <a:rPr lang="en-US" dirty="0"/>
              <a:t>Open tendering</a:t>
            </a:r>
          </a:p>
          <a:p>
            <a:pPr lvl="1"/>
            <a:r>
              <a:rPr lang="en-US" dirty="0"/>
              <a:t>any supplier can bid in response to the</a:t>
            </a:r>
          </a:p>
          <a:p>
            <a:pPr lvl="1"/>
            <a:r>
              <a:rPr lang="en-US" dirty="0"/>
              <a:t>invitation to tender</a:t>
            </a:r>
          </a:p>
          <a:p>
            <a:pPr lvl="1"/>
            <a:r>
              <a:rPr lang="en-US" dirty="0"/>
              <a:t>all tenders must be evaluated in the same  way</a:t>
            </a:r>
          </a:p>
          <a:p>
            <a:pPr lvl="1"/>
            <a:r>
              <a:rPr lang="en-US" dirty="0"/>
              <a:t>government bodies may have to do this by  local/international law</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tendering process</a:t>
            </a:r>
          </a:p>
        </p:txBody>
      </p:sp>
      <p:sp>
        <p:nvSpPr>
          <p:cNvPr id="3" name="Content Placeholder 2"/>
          <p:cNvSpPr>
            <a:spLocks noGrp="1"/>
          </p:cNvSpPr>
          <p:nvPr>
            <p:ph idx="1"/>
          </p:nvPr>
        </p:nvSpPr>
        <p:spPr/>
        <p:txBody>
          <a:bodyPr/>
          <a:lstStyle/>
          <a:p>
            <a:r>
              <a:rPr lang="en-US" dirty="0"/>
              <a:t>Restricted tendering process</a:t>
            </a:r>
          </a:p>
          <a:p>
            <a:pPr lvl="1"/>
            <a:r>
              <a:rPr lang="en-US" dirty="0"/>
              <a:t>bids only from those specifically invited</a:t>
            </a:r>
          </a:p>
          <a:p>
            <a:pPr lvl="1"/>
            <a:r>
              <a:rPr lang="en-US" dirty="0"/>
              <a:t>can reduce suppliers being considered at  any stage</a:t>
            </a:r>
          </a:p>
          <a:p>
            <a:r>
              <a:rPr lang="en-US" dirty="0"/>
              <a:t>Negotiated procedure</a:t>
            </a:r>
          </a:p>
          <a:p>
            <a:r>
              <a:rPr lang="en-US" dirty="0"/>
              <a:t>negotiate with one supplier e.g. for  extensions to software already supplied</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3460" y="209550"/>
            <a:ext cx="4809490" cy="1244600"/>
          </a:xfrm>
          <a:prstGeom prst="rect">
            <a:avLst/>
          </a:prstGeom>
        </p:spPr>
        <p:txBody>
          <a:bodyPr vert="horz" wrap="square" lIns="0" tIns="12700" rIns="0" bIns="0" rtlCol="0">
            <a:spAutoFit/>
          </a:bodyPr>
          <a:lstStyle/>
          <a:p>
            <a:pPr marL="1066800" marR="5080" indent="-1054100">
              <a:lnSpc>
                <a:spcPct val="100000"/>
              </a:lnSpc>
              <a:spcBef>
                <a:spcPts val="100"/>
              </a:spcBef>
              <a:tabLst>
                <a:tab pos="2030095" algn="l"/>
                <a:tab pos="2693035" algn="l"/>
              </a:tabLst>
            </a:pPr>
            <a:r>
              <a:rPr sz="4000" spc="325" dirty="0"/>
              <a:t>S</a:t>
            </a:r>
            <a:r>
              <a:rPr sz="4000" spc="110" dirty="0"/>
              <a:t>t</a:t>
            </a:r>
            <a:r>
              <a:rPr sz="4000" spc="330" dirty="0"/>
              <a:t>a</a:t>
            </a:r>
            <a:r>
              <a:rPr sz="4000" spc="100" dirty="0"/>
              <a:t>g</a:t>
            </a:r>
            <a:r>
              <a:rPr sz="4000" spc="330" dirty="0"/>
              <a:t>e</a:t>
            </a:r>
            <a:r>
              <a:rPr sz="4000" spc="-225" dirty="0"/>
              <a:t>s</a:t>
            </a:r>
            <a:r>
              <a:rPr sz="4000" dirty="0"/>
              <a:t>	</a:t>
            </a:r>
            <a:r>
              <a:rPr sz="4000" spc="100" dirty="0"/>
              <a:t>i</a:t>
            </a:r>
            <a:r>
              <a:rPr sz="4000" spc="-220" dirty="0"/>
              <a:t>n</a:t>
            </a:r>
            <a:r>
              <a:rPr sz="4000" dirty="0"/>
              <a:t>	</a:t>
            </a:r>
            <a:r>
              <a:rPr sz="4000" spc="110" dirty="0"/>
              <a:t>contr</a:t>
            </a:r>
            <a:r>
              <a:rPr sz="4000" spc="320" dirty="0"/>
              <a:t>a</a:t>
            </a:r>
            <a:r>
              <a:rPr sz="4000" spc="110" dirty="0"/>
              <a:t>c</a:t>
            </a:r>
            <a:r>
              <a:rPr sz="4000" spc="-200" dirty="0"/>
              <a:t>t  </a:t>
            </a:r>
            <a:r>
              <a:rPr sz="4000" spc="140" dirty="0"/>
              <a:t>placement</a:t>
            </a:r>
            <a:endParaRPr sz="4000"/>
          </a:p>
        </p:txBody>
      </p:sp>
      <p:sp>
        <p:nvSpPr>
          <p:cNvPr id="3" name="object 3"/>
          <p:cNvSpPr txBox="1"/>
          <p:nvPr/>
        </p:nvSpPr>
        <p:spPr>
          <a:xfrm>
            <a:off x="609600" y="1524000"/>
            <a:ext cx="1981200" cy="990600"/>
          </a:xfrm>
          <a:prstGeom prst="rect">
            <a:avLst/>
          </a:prstGeom>
          <a:solidFill>
            <a:srgbClr val="99CCFF"/>
          </a:solidFill>
          <a:ln w="9344">
            <a:solidFill>
              <a:srgbClr val="000033"/>
            </a:solidFill>
          </a:ln>
        </p:spPr>
        <p:txBody>
          <a:bodyPr vert="horz" wrap="square" lIns="0" tIns="129539" rIns="0" bIns="0" rtlCol="0">
            <a:spAutoFit/>
          </a:bodyPr>
          <a:lstStyle/>
          <a:p>
            <a:pPr marL="440690" marR="93980" indent="-340360">
              <a:lnSpc>
                <a:spcPct val="100000"/>
              </a:lnSpc>
              <a:spcBef>
                <a:spcPts val="1019"/>
              </a:spcBef>
            </a:pPr>
            <a:r>
              <a:rPr sz="2400" dirty="0">
                <a:solidFill>
                  <a:srgbClr val="000033"/>
                </a:solidFill>
                <a:latin typeface="Arial"/>
                <a:cs typeface="Arial"/>
              </a:rPr>
              <a:t>r</a:t>
            </a:r>
            <a:r>
              <a:rPr sz="2400" spc="-5" dirty="0">
                <a:solidFill>
                  <a:srgbClr val="000033"/>
                </a:solidFill>
                <a:latin typeface="Arial"/>
                <a:cs typeface="Arial"/>
              </a:rPr>
              <a:t>e</a:t>
            </a:r>
            <a:r>
              <a:rPr sz="2400" spc="-10" dirty="0">
                <a:solidFill>
                  <a:srgbClr val="000033"/>
                </a:solidFill>
                <a:latin typeface="Arial"/>
                <a:cs typeface="Arial"/>
              </a:rPr>
              <a:t>q</a:t>
            </a:r>
            <a:r>
              <a:rPr sz="2400" dirty="0">
                <a:solidFill>
                  <a:srgbClr val="000033"/>
                </a:solidFill>
                <a:latin typeface="Arial"/>
                <a:cs typeface="Arial"/>
              </a:rPr>
              <a:t>u</a:t>
            </a:r>
            <a:r>
              <a:rPr sz="2400" spc="-5" dirty="0">
                <a:solidFill>
                  <a:srgbClr val="000033"/>
                </a:solidFill>
                <a:latin typeface="Arial"/>
                <a:cs typeface="Arial"/>
              </a:rPr>
              <a:t>i</a:t>
            </a:r>
            <a:r>
              <a:rPr sz="2400" dirty="0">
                <a:solidFill>
                  <a:srgbClr val="000033"/>
                </a:solidFill>
                <a:latin typeface="Arial"/>
                <a:cs typeface="Arial"/>
              </a:rPr>
              <a:t>r</a:t>
            </a:r>
            <a:r>
              <a:rPr sz="2400" spc="-5" dirty="0">
                <a:solidFill>
                  <a:srgbClr val="000033"/>
                </a:solidFill>
                <a:latin typeface="Arial"/>
                <a:cs typeface="Arial"/>
              </a:rPr>
              <a:t>e</a:t>
            </a:r>
            <a:r>
              <a:rPr sz="2400" spc="25" dirty="0">
                <a:solidFill>
                  <a:srgbClr val="000033"/>
                </a:solidFill>
                <a:latin typeface="Arial"/>
                <a:cs typeface="Arial"/>
              </a:rPr>
              <a:t>m</a:t>
            </a:r>
            <a:r>
              <a:rPr sz="2400" spc="-10" dirty="0">
                <a:solidFill>
                  <a:srgbClr val="000033"/>
                </a:solidFill>
                <a:latin typeface="Arial"/>
                <a:cs typeface="Arial"/>
              </a:rPr>
              <a:t>en</a:t>
            </a:r>
            <a:r>
              <a:rPr sz="2400" dirty="0">
                <a:solidFill>
                  <a:srgbClr val="000033"/>
                </a:solidFill>
                <a:latin typeface="Arial"/>
                <a:cs typeface="Arial"/>
              </a:rPr>
              <a:t>ts  </a:t>
            </a:r>
            <a:r>
              <a:rPr sz="2400" spc="-5" dirty="0">
                <a:solidFill>
                  <a:srgbClr val="000033"/>
                </a:solidFill>
                <a:latin typeface="Arial"/>
                <a:cs typeface="Arial"/>
              </a:rPr>
              <a:t>analysis</a:t>
            </a:r>
            <a:endParaRPr sz="2400">
              <a:latin typeface="Arial"/>
              <a:cs typeface="Arial"/>
            </a:endParaRPr>
          </a:p>
        </p:txBody>
      </p:sp>
      <p:sp>
        <p:nvSpPr>
          <p:cNvPr id="4" name="object 4"/>
          <p:cNvSpPr txBox="1"/>
          <p:nvPr/>
        </p:nvSpPr>
        <p:spPr>
          <a:xfrm>
            <a:off x="4572000" y="4267200"/>
            <a:ext cx="1981200" cy="990600"/>
          </a:xfrm>
          <a:prstGeom prst="rect">
            <a:avLst/>
          </a:prstGeom>
          <a:solidFill>
            <a:srgbClr val="99CCFF"/>
          </a:solidFill>
          <a:ln w="9344">
            <a:solidFill>
              <a:srgbClr val="000033"/>
            </a:solidFill>
          </a:ln>
        </p:spPr>
        <p:txBody>
          <a:bodyPr vert="horz" wrap="square" lIns="0" tIns="129540" rIns="0" bIns="0" rtlCol="0">
            <a:spAutoFit/>
          </a:bodyPr>
          <a:lstStyle/>
          <a:p>
            <a:pPr marL="600710" marR="213995" indent="-379730">
              <a:lnSpc>
                <a:spcPct val="100000"/>
              </a:lnSpc>
              <a:spcBef>
                <a:spcPts val="1020"/>
              </a:spcBef>
            </a:pPr>
            <a:r>
              <a:rPr sz="2400" spc="-10" dirty="0">
                <a:solidFill>
                  <a:srgbClr val="000033"/>
                </a:solidFill>
                <a:latin typeface="Arial"/>
                <a:cs typeface="Arial"/>
              </a:rPr>
              <a:t>invitation</a:t>
            </a:r>
            <a:r>
              <a:rPr sz="2400" spc="-60" dirty="0">
                <a:solidFill>
                  <a:srgbClr val="000033"/>
                </a:solidFill>
                <a:latin typeface="Arial"/>
                <a:cs typeface="Arial"/>
              </a:rPr>
              <a:t> </a:t>
            </a:r>
            <a:r>
              <a:rPr sz="2400" spc="5" dirty="0">
                <a:solidFill>
                  <a:srgbClr val="000033"/>
                </a:solidFill>
                <a:latin typeface="Arial"/>
                <a:cs typeface="Arial"/>
              </a:rPr>
              <a:t>to  </a:t>
            </a:r>
            <a:r>
              <a:rPr sz="2400" spc="-5" dirty="0">
                <a:solidFill>
                  <a:srgbClr val="000033"/>
                </a:solidFill>
                <a:latin typeface="Arial"/>
                <a:cs typeface="Arial"/>
              </a:rPr>
              <a:t>tender</a:t>
            </a:r>
            <a:endParaRPr sz="2400">
              <a:latin typeface="Arial"/>
              <a:cs typeface="Arial"/>
            </a:endParaRPr>
          </a:p>
        </p:txBody>
      </p:sp>
      <p:sp>
        <p:nvSpPr>
          <p:cNvPr id="5" name="object 5"/>
          <p:cNvSpPr txBox="1"/>
          <p:nvPr/>
        </p:nvSpPr>
        <p:spPr>
          <a:xfrm>
            <a:off x="6858000" y="5486400"/>
            <a:ext cx="1981200" cy="990600"/>
          </a:xfrm>
          <a:prstGeom prst="rect">
            <a:avLst/>
          </a:prstGeom>
          <a:solidFill>
            <a:srgbClr val="99CCFF"/>
          </a:solidFill>
          <a:ln w="9344">
            <a:solidFill>
              <a:srgbClr val="000033"/>
            </a:solidFill>
          </a:ln>
        </p:spPr>
        <p:txBody>
          <a:bodyPr vert="horz" wrap="square" lIns="0" tIns="129540" rIns="0" bIns="0" rtlCol="0">
            <a:spAutoFit/>
          </a:bodyPr>
          <a:lstStyle/>
          <a:p>
            <a:pPr marL="330200" marR="165100" indent="-245110">
              <a:lnSpc>
                <a:spcPct val="100000"/>
              </a:lnSpc>
              <a:spcBef>
                <a:spcPts val="1020"/>
              </a:spcBef>
            </a:pPr>
            <a:r>
              <a:rPr sz="2400" spc="-10" dirty="0">
                <a:solidFill>
                  <a:srgbClr val="000033"/>
                </a:solidFill>
                <a:latin typeface="Arial"/>
                <a:cs typeface="Arial"/>
              </a:rPr>
              <a:t>evaluation</a:t>
            </a:r>
            <a:r>
              <a:rPr sz="2400" spc="-70" dirty="0">
                <a:solidFill>
                  <a:srgbClr val="000033"/>
                </a:solidFill>
                <a:latin typeface="Arial"/>
                <a:cs typeface="Arial"/>
              </a:rPr>
              <a:t> </a:t>
            </a:r>
            <a:r>
              <a:rPr sz="2400" spc="-5" dirty="0">
                <a:solidFill>
                  <a:srgbClr val="000033"/>
                </a:solidFill>
                <a:latin typeface="Arial"/>
                <a:cs typeface="Arial"/>
              </a:rPr>
              <a:t>of  </a:t>
            </a:r>
            <a:r>
              <a:rPr sz="2400" spc="-10" dirty="0">
                <a:solidFill>
                  <a:srgbClr val="000033"/>
                </a:solidFill>
                <a:latin typeface="Arial"/>
                <a:cs typeface="Arial"/>
              </a:rPr>
              <a:t>proposals</a:t>
            </a:r>
            <a:endParaRPr sz="2400">
              <a:latin typeface="Arial"/>
              <a:cs typeface="Arial"/>
            </a:endParaRPr>
          </a:p>
        </p:txBody>
      </p:sp>
      <p:sp>
        <p:nvSpPr>
          <p:cNvPr id="6" name="object 6"/>
          <p:cNvSpPr/>
          <p:nvPr/>
        </p:nvSpPr>
        <p:spPr>
          <a:xfrm>
            <a:off x="1283969" y="2594610"/>
            <a:ext cx="808990" cy="830580"/>
          </a:xfrm>
          <a:custGeom>
            <a:avLst/>
            <a:gdLst/>
            <a:ahLst/>
            <a:cxnLst/>
            <a:rect l="l" t="t" r="r" b="b"/>
            <a:pathLst>
              <a:path w="808989" h="830579">
                <a:moveTo>
                  <a:pt x="678100" y="709929"/>
                </a:moveTo>
                <a:lnTo>
                  <a:pt x="547369" y="709929"/>
                </a:lnTo>
                <a:lnTo>
                  <a:pt x="549910" y="830579"/>
                </a:lnTo>
                <a:lnTo>
                  <a:pt x="678100" y="709929"/>
                </a:lnTo>
                <a:close/>
              </a:path>
              <a:path w="808989" h="830579">
                <a:moveTo>
                  <a:pt x="223520" y="0"/>
                </a:moveTo>
                <a:lnTo>
                  <a:pt x="0" y="5079"/>
                </a:lnTo>
                <a:lnTo>
                  <a:pt x="17780" y="723900"/>
                </a:lnTo>
                <a:lnTo>
                  <a:pt x="547369" y="709929"/>
                </a:lnTo>
                <a:lnTo>
                  <a:pt x="678100" y="709929"/>
                </a:lnTo>
                <a:lnTo>
                  <a:pt x="808990" y="586739"/>
                </a:lnTo>
                <a:lnTo>
                  <a:pt x="687111" y="482600"/>
                </a:lnTo>
                <a:lnTo>
                  <a:pt x="234950" y="482600"/>
                </a:lnTo>
                <a:lnTo>
                  <a:pt x="223520" y="0"/>
                </a:lnTo>
                <a:close/>
              </a:path>
              <a:path w="808989" h="830579">
                <a:moveTo>
                  <a:pt x="538480" y="355600"/>
                </a:moveTo>
                <a:lnTo>
                  <a:pt x="541019" y="474979"/>
                </a:lnTo>
                <a:lnTo>
                  <a:pt x="234950" y="482600"/>
                </a:lnTo>
                <a:lnTo>
                  <a:pt x="687111" y="482600"/>
                </a:lnTo>
                <a:lnTo>
                  <a:pt x="538480" y="355600"/>
                </a:lnTo>
                <a:close/>
              </a:path>
            </a:pathLst>
          </a:custGeom>
          <a:solidFill>
            <a:srgbClr val="FF00FF"/>
          </a:solidFill>
        </p:spPr>
        <p:txBody>
          <a:bodyPr wrap="square" lIns="0" tIns="0" rIns="0" bIns="0" rtlCol="0"/>
          <a:lstStyle/>
          <a:p>
            <a:endParaRPr/>
          </a:p>
        </p:txBody>
      </p:sp>
      <p:sp>
        <p:nvSpPr>
          <p:cNvPr id="7" name="object 7"/>
          <p:cNvSpPr/>
          <p:nvPr/>
        </p:nvSpPr>
        <p:spPr>
          <a:xfrm>
            <a:off x="1283969" y="2594610"/>
            <a:ext cx="808990" cy="830580"/>
          </a:xfrm>
          <a:custGeom>
            <a:avLst/>
            <a:gdLst/>
            <a:ahLst/>
            <a:cxnLst/>
            <a:rect l="l" t="t" r="r" b="b"/>
            <a:pathLst>
              <a:path w="808989" h="830579">
                <a:moveTo>
                  <a:pt x="223520" y="0"/>
                </a:moveTo>
                <a:lnTo>
                  <a:pt x="234950" y="482600"/>
                </a:lnTo>
                <a:lnTo>
                  <a:pt x="541019" y="474979"/>
                </a:lnTo>
                <a:lnTo>
                  <a:pt x="538480" y="355600"/>
                </a:lnTo>
                <a:lnTo>
                  <a:pt x="808990" y="586739"/>
                </a:lnTo>
                <a:lnTo>
                  <a:pt x="549910" y="830579"/>
                </a:lnTo>
                <a:lnTo>
                  <a:pt x="547369" y="709929"/>
                </a:lnTo>
                <a:lnTo>
                  <a:pt x="17780" y="723900"/>
                </a:lnTo>
                <a:lnTo>
                  <a:pt x="0" y="5079"/>
                </a:lnTo>
                <a:lnTo>
                  <a:pt x="223520" y="0"/>
                </a:lnTo>
                <a:close/>
              </a:path>
            </a:pathLst>
          </a:custGeom>
          <a:ln w="9344">
            <a:solidFill>
              <a:srgbClr val="000033"/>
            </a:solidFill>
          </a:ln>
        </p:spPr>
        <p:txBody>
          <a:bodyPr wrap="square" lIns="0" tIns="0" rIns="0" bIns="0" rtlCol="0"/>
          <a:lstStyle/>
          <a:p>
            <a:endParaRPr/>
          </a:p>
        </p:txBody>
      </p:sp>
      <p:sp>
        <p:nvSpPr>
          <p:cNvPr id="8" name="object 8"/>
          <p:cNvSpPr/>
          <p:nvPr/>
        </p:nvSpPr>
        <p:spPr>
          <a:xfrm>
            <a:off x="2077720" y="2580639"/>
            <a:ext cx="0" cy="0"/>
          </a:xfrm>
          <a:custGeom>
            <a:avLst/>
            <a:gdLst/>
            <a:ahLst/>
            <a:cxnLst/>
            <a:rect l="l" t="t" r="r" b="b"/>
            <a:pathLst>
              <a:path>
                <a:moveTo>
                  <a:pt x="0" y="0"/>
                </a:moveTo>
                <a:lnTo>
                  <a:pt x="0" y="0"/>
                </a:lnTo>
              </a:path>
            </a:pathLst>
          </a:custGeom>
          <a:ln w="9344">
            <a:solidFill>
              <a:srgbClr val="000033"/>
            </a:solidFill>
          </a:ln>
        </p:spPr>
        <p:txBody>
          <a:bodyPr wrap="square" lIns="0" tIns="0" rIns="0" bIns="0" rtlCol="0"/>
          <a:lstStyle/>
          <a:p>
            <a:endParaRPr/>
          </a:p>
        </p:txBody>
      </p:sp>
      <p:sp>
        <p:nvSpPr>
          <p:cNvPr id="9" name="object 9"/>
          <p:cNvSpPr/>
          <p:nvPr/>
        </p:nvSpPr>
        <p:spPr>
          <a:xfrm>
            <a:off x="1305560" y="3437890"/>
            <a:ext cx="0" cy="0"/>
          </a:xfrm>
          <a:custGeom>
            <a:avLst/>
            <a:gdLst/>
            <a:ahLst/>
            <a:cxnLst/>
            <a:rect l="l" t="t" r="r" b="b"/>
            <a:pathLst>
              <a:path>
                <a:moveTo>
                  <a:pt x="0" y="0"/>
                </a:moveTo>
                <a:lnTo>
                  <a:pt x="0" y="0"/>
                </a:lnTo>
              </a:path>
            </a:pathLst>
          </a:custGeom>
          <a:ln w="9344">
            <a:solidFill>
              <a:srgbClr val="000033"/>
            </a:solidFill>
          </a:ln>
        </p:spPr>
        <p:txBody>
          <a:bodyPr wrap="square" lIns="0" tIns="0" rIns="0" bIns="0" rtlCol="0"/>
          <a:lstStyle/>
          <a:p>
            <a:endParaRPr/>
          </a:p>
        </p:txBody>
      </p:sp>
      <p:sp>
        <p:nvSpPr>
          <p:cNvPr id="10" name="object 10"/>
          <p:cNvSpPr/>
          <p:nvPr/>
        </p:nvSpPr>
        <p:spPr>
          <a:xfrm>
            <a:off x="3266440" y="4118609"/>
            <a:ext cx="807720" cy="830580"/>
          </a:xfrm>
          <a:custGeom>
            <a:avLst/>
            <a:gdLst/>
            <a:ahLst/>
            <a:cxnLst/>
            <a:rect l="l" t="t" r="r" b="b"/>
            <a:pathLst>
              <a:path w="807720" h="830579">
                <a:moveTo>
                  <a:pt x="676830" y="709929"/>
                </a:moveTo>
                <a:lnTo>
                  <a:pt x="546100" y="709929"/>
                </a:lnTo>
                <a:lnTo>
                  <a:pt x="548639" y="830579"/>
                </a:lnTo>
                <a:lnTo>
                  <a:pt x="676830" y="709929"/>
                </a:lnTo>
                <a:close/>
              </a:path>
              <a:path w="807720" h="830579">
                <a:moveTo>
                  <a:pt x="222250" y="0"/>
                </a:moveTo>
                <a:lnTo>
                  <a:pt x="0" y="5079"/>
                </a:lnTo>
                <a:lnTo>
                  <a:pt x="16510" y="723900"/>
                </a:lnTo>
                <a:lnTo>
                  <a:pt x="546100" y="709929"/>
                </a:lnTo>
                <a:lnTo>
                  <a:pt x="676830" y="709929"/>
                </a:lnTo>
                <a:lnTo>
                  <a:pt x="807720" y="586739"/>
                </a:lnTo>
                <a:lnTo>
                  <a:pt x="685841" y="482600"/>
                </a:lnTo>
                <a:lnTo>
                  <a:pt x="233680" y="482600"/>
                </a:lnTo>
                <a:lnTo>
                  <a:pt x="222250" y="0"/>
                </a:lnTo>
                <a:close/>
              </a:path>
              <a:path w="807720" h="830579">
                <a:moveTo>
                  <a:pt x="537210" y="355600"/>
                </a:moveTo>
                <a:lnTo>
                  <a:pt x="541020" y="474979"/>
                </a:lnTo>
                <a:lnTo>
                  <a:pt x="233680" y="482600"/>
                </a:lnTo>
                <a:lnTo>
                  <a:pt x="685841" y="482600"/>
                </a:lnTo>
                <a:lnTo>
                  <a:pt x="537210" y="355600"/>
                </a:lnTo>
                <a:close/>
              </a:path>
            </a:pathLst>
          </a:custGeom>
          <a:solidFill>
            <a:srgbClr val="FF00FF"/>
          </a:solidFill>
        </p:spPr>
        <p:txBody>
          <a:bodyPr wrap="square" lIns="0" tIns="0" rIns="0" bIns="0" rtlCol="0"/>
          <a:lstStyle/>
          <a:p>
            <a:endParaRPr/>
          </a:p>
        </p:txBody>
      </p:sp>
      <p:sp>
        <p:nvSpPr>
          <p:cNvPr id="11" name="object 11"/>
          <p:cNvSpPr/>
          <p:nvPr/>
        </p:nvSpPr>
        <p:spPr>
          <a:xfrm>
            <a:off x="3266440" y="4118609"/>
            <a:ext cx="807720" cy="830580"/>
          </a:xfrm>
          <a:custGeom>
            <a:avLst/>
            <a:gdLst/>
            <a:ahLst/>
            <a:cxnLst/>
            <a:rect l="l" t="t" r="r" b="b"/>
            <a:pathLst>
              <a:path w="807720" h="830579">
                <a:moveTo>
                  <a:pt x="222250" y="0"/>
                </a:moveTo>
                <a:lnTo>
                  <a:pt x="233680" y="482600"/>
                </a:lnTo>
                <a:lnTo>
                  <a:pt x="541020" y="474979"/>
                </a:lnTo>
                <a:lnTo>
                  <a:pt x="537210" y="355600"/>
                </a:lnTo>
                <a:lnTo>
                  <a:pt x="807720" y="586739"/>
                </a:lnTo>
                <a:lnTo>
                  <a:pt x="548639" y="830579"/>
                </a:lnTo>
                <a:lnTo>
                  <a:pt x="546100" y="709929"/>
                </a:lnTo>
                <a:lnTo>
                  <a:pt x="16510" y="723900"/>
                </a:lnTo>
                <a:lnTo>
                  <a:pt x="0" y="5079"/>
                </a:lnTo>
                <a:lnTo>
                  <a:pt x="222250" y="0"/>
                </a:lnTo>
                <a:close/>
              </a:path>
            </a:pathLst>
          </a:custGeom>
          <a:ln w="9344">
            <a:solidFill>
              <a:srgbClr val="000033"/>
            </a:solidFill>
          </a:ln>
        </p:spPr>
        <p:txBody>
          <a:bodyPr wrap="square" lIns="0" tIns="0" rIns="0" bIns="0" rtlCol="0"/>
          <a:lstStyle/>
          <a:p>
            <a:endParaRPr/>
          </a:p>
        </p:txBody>
      </p:sp>
      <p:sp>
        <p:nvSpPr>
          <p:cNvPr id="12" name="object 12"/>
          <p:cNvSpPr/>
          <p:nvPr/>
        </p:nvSpPr>
        <p:spPr>
          <a:xfrm>
            <a:off x="4060190" y="4104640"/>
            <a:ext cx="0" cy="0"/>
          </a:xfrm>
          <a:custGeom>
            <a:avLst/>
            <a:gdLst/>
            <a:ahLst/>
            <a:cxnLst/>
            <a:rect l="l" t="t" r="r" b="b"/>
            <a:pathLst>
              <a:path>
                <a:moveTo>
                  <a:pt x="0" y="0"/>
                </a:moveTo>
                <a:lnTo>
                  <a:pt x="0" y="0"/>
                </a:lnTo>
              </a:path>
            </a:pathLst>
          </a:custGeom>
          <a:ln w="9344">
            <a:solidFill>
              <a:srgbClr val="000033"/>
            </a:solidFill>
          </a:ln>
        </p:spPr>
        <p:txBody>
          <a:bodyPr wrap="square" lIns="0" tIns="0" rIns="0" bIns="0" rtlCol="0"/>
          <a:lstStyle/>
          <a:p>
            <a:endParaRPr/>
          </a:p>
        </p:txBody>
      </p:sp>
      <p:sp>
        <p:nvSpPr>
          <p:cNvPr id="13" name="object 13"/>
          <p:cNvSpPr/>
          <p:nvPr/>
        </p:nvSpPr>
        <p:spPr>
          <a:xfrm>
            <a:off x="3286759" y="4961890"/>
            <a:ext cx="0" cy="0"/>
          </a:xfrm>
          <a:custGeom>
            <a:avLst/>
            <a:gdLst/>
            <a:ahLst/>
            <a:cxnLst/>
            <a:rect l="l" t="t" r="r" b="b"/>
            <a:pathLst>
              <a:path>
                <a:moveTo>
                  <a:pt x="0" y="0"/>
                </a:moveTo>
                <a:lnTo>
                  <a:pt x="0" y="0"/>
                </a:lnTo>
              </a:path>
            </a:pathLst>
          </a:custGeom>
          <a:ln w="9344">
            <a:solidFill>
              <a:srgbClr val="000033"/>
            </a:solidFill>
          </a:ln>
        </p:spPr>
        <p:txBody>
          <a:bodyPr wrap="square" lIns="0" tIns="0" rIns="0" bIns="0" rtlCol="0"/>
          <a:lstStyle/>
          <a:p>
            <a:endParaRPr/>
          </a:p>
        </p:txBody>
      </p:sp>
      <p:sp>
        <p:nvSpPr>
          <p:cNvPr id="14" name="object 14"/>
          <p:cNvSpPr/>
          <p:nvPr/>
        </p:nvSpPr>
        <p:spPr>
          <a:xfrm>
            <a:off x="5552440" y="5642609"/>
            <a:ext cx="807720" cy="831850"/>
          </a:xfrm>
          <a:custGeom>
            <a:avLst/>
            <a:gdLst/>
            <a:ahLst/>
            <a:cxnLst/>
            <a:rect l="l" t="t" r="r" b="b"/>
            <a:pathLst>
              <a:path w="807720" h="831850">
                <a:moveTo>
                  <a:pt x="676166" y="711199"/>
                </a:moveTo>
                <a:lnTo>
                  <a:pt x="546100" y="711199"/>
                </a:lnTo>
                <a:lnTo>
                  <a:pt x="548639" y="831849"/>
                </a:lnTo>
                <a:lnTo>
                  <a:pt x="676166" y="711199"/>
                </a:lnTo>
                <a:close/>
              </a:path>
              <a:path w="807720" h="831850">
                <a:moveTo>
                  <a:pt x="222250" y="0"/>
                </a:moveTo>
                <a:lnTo>
                  <a:pt x="0" y="5079"/>
                </a:lnTo>
                <a:lnTo>
                  <a:pt x="16510" y="723899"/>
                </a:lnTo>
                <a:lnTo>
                  <a:pt x="546100" y="711199"/>
                </a:lnTo>
                <a:lnTo>
                  <a:pt x="676166" y="711199"/>
                </a:lnTo>
                <a:lnTo>
                  <a:pt x="807720" y="586739"/>
                </a:lnTo>
                <a:lnTo>
                  <a:pt x="685841" y="482599"/>
                </a:lnTo>
                <a:lnTo>
                  <a:pt x="233680" y="482599"/>
                </a:lnTo>
                <a:lnTo>
                  <a:pt x="222250" y="0"/>
                </a:lnTo>
                <a:close/>
              </a:path>
              <a:path w="807720" h="831850">
                <a:moveTo>
                  <a:pt x="537210" y="355599"/>
                </a:moveTo>
                <a:lnTo>
                  <a:pt x="541020" y="474979"/>
                </a:lnTo>
                <a:lnTo>
                  <a:pt x="233680" y="482599"/>
                </a:lnTo>
                <a:lnTo>
                  <a:pt x="685841" y="482599"/>
                </a:lnTo>
                <a:lnTo>
                  <a:pt x="537210" y="355599"/>
                </a:lnTo>
                <a:close/>
              </a:path>
            </a:pathLst>
          </a:custGeom>
          <a:solidFill>
            <a:srgbClr val="FF00FF"/>
          </a:solidFill>
        </p:spPr>
        <p:txBody>
          <a:bodyPr wrap="square" lIns="0" tIns="0" rIns="0" bIns="0" rtlCol="0"/>
          <a:lstStyle/>
          <a:p>
            <a:endParaRPr/>
          </a:p>
        </p:txBody>
      </p:sp>
      <p:sp>
        <p:nvSpPr>
          <p:cNvPr id="15" name="object 15"/>
          <p:cNvSpPr/>
          <p:nvPr/>
        </p:nvSpPr>
        <p:spPr>
          <a:xfrm>
            <a:off x="5552440" y="5642609"/>
            <a:ext cx="807720" cy="831850"/>
          </a:xfrm>
          <a:custGeom>
            <a:avLst/>
            <a:gdLst/>
            <a:ahLst/>
            <a:cxnLst/>
            <a:rect l="l" t="t" r="r" b="b"/>
            <a:pathLst>
              <a:path w="807720" h="831850">
                <a:moveTo>
                  <a:pt x="222250" y="0"/>
                </a:moveTo>
                <a:lnTo>
                  <a:pt x="233680" y="482599"/>
                </a:lnTo>
                <a:lnTo>
                  <a:pt x="541020" y="474979"/>
                </a:lnTo>
                <a:lnTo>
                  <a:pt x="537210" y="355599"/>
                </a:lnTo>
                <a:lnTo>
                  <a:pt x="807720" y="586739"/>
                </a:lnTo>
                <a:lnTo>
                  <a:pt x="548639" y="831849"/>
                </a:lnTo>
                <a:lnTo>
                  <a:pt x="546100" y="711199"/>
                </a:lnTo>
                <a:lnTo>
                  <a:pt x="16510" y="723899"/>
                </a:lnTo>
                <a:lnTo>
                  <a:pt x="0" y="5079"/>
                </a:lnTo>
                <a:lnTo>
                  <a:pt x="222250" y="0"/>
                </a:lnTo>
                <a:close/>
              </a:path>
            </a:pathLst>
          </a:custGeom>
          <a:ln w="9344">
            <a:solidFill>
              <a:srgbClr val="000033"/>
            </a:solidFill>
          </a:ln>
        </p:spPr>
        <p:txBody>
          <a:bodyPr wrap="square" lIns="0" tIns="0" rIns="0" bIns="0" rtlCol="0"/>
          <a:lstStyle/>
          <a:p>
            <a:endParaRPr/>
          </a:p>
        </p:txBody>
      </p:sp>
      <p:sp>
        <p:nvSpPr>
          <p:cNvPr id="16" name="object 16"/>
          <p:cNvSpPr/>
          <p:nvPr/>
        </p:nvSpPr>
        <p:spPr>
          <a:xfrm>
            <a:off x="6346190" y="5628640"/>
            <a:ext cx="0" cy="0"/>
          </a:xfrm>
          <a:custGeom>
            <a:avLst/>
            <a:gdLst/>
            <a:ahLst/>
            <a:cxnLst/>
            <a:rect l="l" t="t" r="r" b="b"/>
            <a:pathLst>
              <a:path>
                <a:moveTo>
                  <a:pt x="0" y="0"/>
                </a:moveTo>
                <a:lnTo>
                  <a:pt x="0" y="0"/>
                </a:lnTo>
              </a:path>
            </a:pathLst>
          </a:custGeom>
          <a:ln w="9344">
            <a:solidFill>
              <a:srgbClr val="000033"/>
            </a:solidFill>
          </a:ln>
        </p:spPr>
        <p:txBody>
          <a:bodyPr wrap="square" lIns="0" tIns="0" rIns="0" bIns="0" rtlCol="0"/>
          <a:lstStyle/>
          <a:p>
            <a:endParaRPr/>
          </a:p>
        </p:txBody>
      </p:sp>
      <p:sp>
        <p:nvSpPr>
          <p:cNvPr id="17" name="object 17"/>
          <p:cNvSpPr/>
          <p:nvPr/>
        </p:nvSpPr>
        <p:spPr>
          <a:xfrm>
            <a:off x="5572759" y="6485890"/>
            <a:ext cx="0" cy="0"/>
          </a:xfrm>
          <a:custGeom>
            <a:avLst/>
            <a:gdLst/>
            <a:ahLst/>
            <a:cxnLst/>
            <a:rect l="l" t="t" r="r" b="b"/>
            <a:pathLst>
              <a:path>
                <a:moveTo>
                  <a:pt x="0" y="0"/>
                </a:moveTo>
                <a:lnTo>
                  <a:pt x="0" y="0"/>
                </a:lnTo>
              </a:path>
            </a:pathLst>
          </a:custGeom>
          <a:ln w="9344">
            <a:solidFill>
              <a:srgbClr val="000033"/>
            </a:solidFill>
          </a:ln>
        </p:spPr>
        <p:txBody>
          <a:bodyPr wrap="square" lIns="0" tIns="0" rIns="0" bIns="0" rtlCol="0"/>
          <a:lstStyle/>
          <a:p>
            <a:endParaRPr/>
          </a:p>
        </p:txBody>
      </p:sp>
      <p:sp>
        <p:nvSpPr>
          <p:cNvPr id="18" name="object 18"/>
          <p:cNvSpPr txBox="1"/>
          <p:nvPr/>
        </p:nvSpPr>
        <p:spPr>
          <a:xfrm>
            <a:off x="2590800" y="2819400"/>
            <a:ext cx="1981200" cy="990600"/>
          </a:xfrm>
          <a:prstGeom prst="rect">
            <a:avLst/>
          </a:prstGeom>
          <a:solidFill>
            <a:srgbClr val="99CCFF"/>
          </a:solidFill>
          <a:ln w="9344">
            <a:solidFill>
              <a:srgbClr val="000033"/>
            </a:solidFill>
          </a:ln>
        </p:spPr>
        <p:txBody>
          <a:bodyPr vert="horz" wrap="square" lIns="0" tIns="199390" rIns="0" bIns="0" rtlCol="0">
            <a:spAutoFit/>
          </a:bodyPr>
          <a:lstStyle/>
          <a:p>
            <a:pPr marL="332105" marR="340995" indent="-85090">
              <a:lnSpc>
                <a:spcPct val="100000"/>
              </a:lnSpc>
              <a:spcBef>
                <a:spcPts val="1570"/>
              </a:spcBef>
            </a:pPr>
            <a:r>
              <a:rPr sz="2400" spc="-10" dirty="0">
                <a:solidFill>
                  <a:srgbClr val="000033"/>
                </a:solidFill>
                <a:latin typeface="Arial"/>
                <a:cs typeface="Arial"/>
              </a:rPr>
              <a:t>eva</a:t>
            </a:r>
            <a:r>
              <a:rPr sz="2400" spc="-5" dirty="0">
                <a:solidFill>
                  <a:srgbClr val="000033"/>
                </a:solidFill>
                <a:latin typeface="Arial"/>
                <a:cs typeface="Arial"/>
              </a:rPr>
              <a:t>l</a:t>
            </a:r>
            <a:r>
              <a:rPr sz="2400" spc="-10" dirty="0">
                <a:solidFill>
                  <a:srgbClr val="000033"/>
                </a:solidFill>
                <a:latin typeface="Arial"/>
                <a:cs typeface="Arial"/>
              </a:rPr>
              <a:t>ua</a:t>
            </a:r>
            <a:r>
              <a:rPr sz="2400" dirty="0">
                <a:solidFill>
                  <a:srgbClr val="000033"/>
                </a:solidFill>
                <a:latin typeface="Arial"/>
                <a:cs typeface="Arial"/>
              </a:rPr>
              <a:t>t</a:t>
            </a:r>
            <a:r>
              <a:rPr sz="2400" spc="-5" dirty="0">
                <a:solidFill>
                  <a:srgbClr val="000033"/>
                </a:solidFill>
                <a:latin typeface="Arial"/>
                <a:cs typeface="Arial"/>
              </a:rPr>
              <a:t>i</a:t>
            </a:r>
            <a:r>
              <a:rPr sz="2400" spc="-10" dirty="0">
                <a:solidFill>
                  <a:srgbClr val="000033"/>
                </a:solidFill>
                <a:latin typeface="Arial"/>
                <a:cs typeface="Arial"/>
              </a:rPr>
              <a:t>o</a:t>
            </a:r>
            <a:r>
              <a:rPr sz="2400" dirty="0">
                <a:solidFill>
                  <a:srgbClr val="000033"/>
                </a:solidFill>
                <a:latin typeface="Arial"/>
                <a:cs typeface="Arial"/>
              </a:rPr>
              <a:t>n  </a:t>
            </a:r>
            <a:r>
              <a:rPr sz="2400" spc="-10" dirty="0">
                <a:solidFill>
                  <a:srgbClr val="000033"/>
                </a:solidFill>
                <a:latin typeface="Arial"/>
                <a:cs typeface="Arial"/>
              </a:rPr>
              <a:t>plan</a:t>
            </a:r>
            <a:endParaRPr sz="2400">
              <a:latin typeface="Arial"/>
              <a:cs typeface="Arial"/>
            </a:endParaRPr>
          </a:p>
        </p:txBody>
      </p:sp>
      <p:sp>
        <p:nvSpPr>
          <p:cNvPr id="19" name="object 19"/>
          <p:cNvSpPr txBox="1">
            <a:spLocks noGrp="1"/>
          </p:cNvSpPr>
          <p:nvPr>
            <p:ph type="sldNum" sz="quarter" idx="4294967295"/>
          </p:nvPr>
        </p:nvSpPr>
        <p:spPr>
          <a:xfrm>
            <a:off x="3417570" y="6387762"/>
            <a:ext cx="389254" cy="366395"/>
          </a:xfrm>
          <a:prstGeom prst="rect">
            <a:avLst/>
          </a:prstGeom>
        </p:spPr>
        <p:txBody>
          <a:bodyPr vert="horz" wrap="square" lIns="0" tIns="0" rIns="0" bIns="0" rtlCol="0">
            <a:spAutoFit/>
          </a:bodyPr>
          <a:lstStyle/>
          <a:p>
            <a:pPr marL="25400">
              <a:lnSpc>
                <a:spcPts val="2755"/>
              </a:lnSpc>
            </a:pPr>
            <a:fld id="{81D60167-4931-47E6-BA6A-407CBD079E47}" type="slidenum">
              <a:rPr dirty="0"/>
              <a:pPr marL="25400">
                <a:lnSpc>
                  <a:spcPts val="2755"/>
                </a:lnSpc>
              </a:pPr>
              <a:t>23</a:t>
            </a:fld>
            <a:endParaRPr dirty="0"/>
          </a:p>
        </p:txBody>
      </p:sp>
      <p:sp>
        <p:nvSpPr>
          <p:cNvPr id="20" name="object 20"/>
          <p:cNvSpPr txBox="1">
            <a:spLocks noGrp="1"/>
          </p:cNvSpPr>
          <p:nvPr>
            <p:ph type="ftr" sz="quarter" idx="4294967295"/>
          </p:nvPr>
        </p:nvSpPr>
        <p:spPr>
          <a:xfrm>
            <a:off x="6964680" y="6489953"/>
            <a:ext cx="2185670" cy="218440"/>
          </a:xfrm>
          <a:prstGeom prst="rect">
            <a:avLst/>
          </a:prstGeom>
        </p:spPr>
        <p:txBody>
          <a:bodyPr vert="horz" wrap="square" lIns="0" tIns="9525" rIns="0" bIns="0" rtlCol="0">
            <a:spAutoFit/>
          </a:bodyPr>
          <a:lstStyle/>
          <a:p>
            <a:pPr marL="12700">
              <a:lnSpc>
                <a:spcPct val="100000"/>
              </a:lnSpc>
              <a:spcBef>
                <a:spcPts val="75"/>
              </a:spcBef>
            </a:pPr>
            <a:r>
              <a:rPr sz="1800" b="0" i="0" spc="-135" baseline="2314" dirty="0">
                <a:latin typeface="Arial"/>
                <a:cs typeface="Arial"/>
              </a:rPr>
              <a:t>©</a:t>
            </a:r>
            <a:r>
              <a:rPr sz="1200" spc="-90" dirty="0"/>
              <a:t>The </a:t>
            </a:r>
            <a:r>
              <a:rPr sz="1200" spc="-85" dirty="0"/>
              <a:t>McGraw-Hill</a:t>
            </a:r>
            <a:r>
              <a:rPr sz="1200" spc="15" dirty="0"/>
              <a:t> </a:t>
            </a:r>
            <a:r>
              <a:rPr sz="1200" spc="-114" dirty="0"/>
              <a:t>Companies,</a:t>
            </a:r>
            <a:endParaRPr sz="12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sections</a:t>
            </a:r>
          </a:p>
        </p:txBody>
      </p:sp>
      <p:sp>
        <p:nvSpPr>
          <p:cNvPr id="3" name="Content Placeholder 2"/>
          <p:cNvSpPr>
            <a:spLocks noGrp="1"/>
          </p:cNvSpPr>
          <p:nvPr>
            <p:ph idx="1"/>
          </p:nvPr>
        </p:nvSpPr>
        <p:spPr/>
        <p:txBody>
          <a:bodyPr>
            <a:normAutofit/>
          </a:bodyPr>
          <a:lstStyle/>
          <a:p>
            <a:r>
              <a:rPr lang="en-US" dirty="0"/>
              <a:t>introduction</a:t>
            </a:r>
          </a:p>
          <a:p>
            <a:r>
              <a:rPr lang="en-US" dirty="0"/>
              <a:t>description of existing system and  current environment</a:t>
            </a:r>
          </a:p>
          <a:p>
            <a:r>
              <a:rPr lang="en-US" dirty="0"/>
              <a:t>future strategy or plans</a:t>
            </a:r>
          </a:p>
          <a:p>
            <a:r>
              <a:rPr lang="en-US" dirty="0"/>
              <a:t>system requirements </a:t>
            </a:r>
          </a:p>
          <a:p>
            <a:pPr lvl="1"/>
            <a:r>
              <a:rPr lang="en-US" dirty="0"/>
              <a:t>mandatory/desirable features</a:t>
            </a:r>
          </a:p>
          <a:p>
            <a:r>
              <a:rPr lang="en-US" dirty="0"/>
              <a:t>deadlines</a:t>
            </a:r>
          </a:p>
          <a:p>
            <a:r>
              <a:rPr lang="en-US" dirty="0"/>
              <a:t>additional information required from  bidders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a:t>
            </a:r>
          </a:p>
        </p:txBody>
      </p:sp>
      <p:sp>
        <p:nvSpPr>
          <p:cNvPr id="3" name="Content Placeholder 2"/>
          <p:cNvSpPr>
            <a:spLocks noGrp="1"/>
          </p:cNvSpPr>
          <p:nvPr>
            <p:ph idx="1"/>
          </p:nvPr>
        </p:nvSpPr>
        <p:spPr/>
        <p:txBody>
          <a:bodyPr/>
          <a:lstStyle/>
          <a:p>
            <a:r>
              <a:rPr lang="en-US" dirty="0"/>
              <a:t>These will include</a:t>
            </a:r>
          </a:p>
          <a:p>
            <a:pPr lvl="1"/>
            <a:r>
              <a:rPr lang="en-US" dirty="0"/>
              <a:t>functions in software, with necessary  inputs and outputs</a:t>
            </a:r>
          </a:p>
          <a:p>
            <a:pPr lvl="1"/>
            <a:r>
              <a:rPr lang="en-US" dirty="0"/>
              <a:t>standards to be adhered to</a:t>
            </a:r>
          </a:p>
          <a:p>
            <a:pPr lvl="1"/>
            <a:r>
              <a:rPr lang="en-US" dirty="0"/>
              <a:t>other applications with which software is to  be compatible</a:t>
            </a:r>
          </a:p>
          <a:p>
            <a:pPr lvl="1"/>
            <a:r>
              <a:rPr lang="en-US" dirty="0"/>
              <a:t>quality requirements e.g. response times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80" dirty="0"/>
              <a:t>E</a:t>
            </a:r>
            <a:r>
              <a:rPr lang="en-US" spc="120" dirty="0"/>
              <a:t>v</a:t>
            </a:r>
            <a:r>
              <a:rPr lang="en-US" spc="365" dirty="0"/>
              <a:t>a</a:t>
            </a:r>
            <a:r>
              <a:rPr lang="en-US" spc="120" dirty="0"/>
              <a:t>lu</a:t>
            </a:r>
            <a:r>
              <a:rPr lang="en-US" spc="365" dirty="0"/>
              <a:t>a</a:t>
            </a:r>
            <a:r>
              <a:rPr lang="en-US" spc="125" dirty="0"/>
              <a:t>t</a:t>
            </a:r>
            <a:r>
              <a:rPr lang="en-US" spc="130" dirty="0"/>
              <a:t>i</a:t>
            </a:r>
            <a:r>
              <a:rPr lang="en-US" spc="120" dirty="0"/>
              <a:t>o</a:t>
            </a:r>
            <a:r>
              <a:rPr lang="en-US" spc="-245" dirty="0"/>
              <a:t>n  </a:t>
            </a:r>
            <a:r>
              <a:rPr lang="en-US" spc="120" dirty="0"/>
              <a:t>p</a:t>
            </a:r>
            <a:r>
              <a:rPr lang="en-US" spc="130" dirty="0"/>
              <a:t>l</a:t>
            </a:r>
            <a:r>
              <a:rPr lang="en-US" spc="365" dirty="0"/>
              <a:t>a</a:t>
            </a:r>
            <a:r>
              <a:rPr lang="en-US" spc="-245" dirty="0"/>
              <a:t>n</a:t>
            </a:r>
            <a:endParaRPr lang="en-US" dirty="0"/>
          </a:p>
        </p:txBody>
      </p:sp>
      <p:sp>
        <p:nvSpPr>
          <p:cNvPr id="3" name="Content Placeholder 2"/>
          <p:cNvSpPr>
            <a:spLocks noGrp="1"/>
          </p:cNvSpPr>
          <p:nvPr>
            <p:ph idx="1"/>
          </p:nvPr>
        </p:nvSpPr>
        <p:spPr/>
        <p:txBody>
          <a:bodyPr/>
          <a:lstStyle/>
          <a:p>
            <a:r>
              <a:rPr lang="en-US" dirty="0"/>
              <a:t>How are proposals to be evaluated?</a:t>
            </a:r>
          </a:p>
          <a:p>
            <a:r>
              <a:rPr lang="en-US" dirty="0"/>
              <a:t>Methods could include:</a:t>
            </a:r>
          </a:p>
          <a:p>
            <a:pPr lvl="1"/>
            <a:r>
              <a:rPr lang="en-US" dirty="0"/>
              <a:t>reading proposals</a:t>
            </a:r>
          </a:p>
          <a:p>
            <a:pPr lvl="1"/>
            <a:r>
              <a:rPr lang="en-US" dirty="0"/>
              <a:t>interviews</a:t>
            </a:r>
          </a:p>
          <a:p>
            <a:pPr lvl="1"/>
            <a:r>
              <a:rPr lang="en-US" dirty="0"/>
              <a:t>demonstrations</a:t>
            </a:r>
          </a:p>
          <a:p>
            <a:pPr lvl="1"/>
            <a:r>
              <a:rPr lang="en-US" dirty="0"/>
              <a:t>site visits</a:t>
            </a:r>
          </a:p>
          <a:p>
            <a:pPr lvl="1"/>
            <a:r>
              <a:rPr lang="en-US" dirty="0"/>
              <a:t>practical tests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80" dirty="0"/>
              <a:t>E</a:t>
            </a:r>
            <a:r>
              <a:rPr lang="en-US" spc="120" dirty="0"/>
              <a:t>v</a:t>
            </a:r>
            <a:r>
              <a:rPr lang="en-US" spc="365" dirty="0"/>
              <a:t>a</a:t>
            </a:r>
            <a:r>
              <a:rPr lang="en-US" spc="120" dirty="0"/>
              <a:t>lu</a:t>
            </a:r>
            <a:r>
              <a:rPr lang="en-US" spc="365" dirty="0"/>
              <a:t>a</a:t>
            </a:r>
            <a:r>
              <a:rPr lang="en-US" spc="125" dirty="0"/>
              <a:t>t</a:t>
            </a:r>
            <a:r>
              <a:rPr lang="en-US" spc="130" dirty="0"/>
              <a:t>i</a:t>
            </a:r>
            <a:r>
              <a:rPr lang="en-US" spc="120" dirty="0"/>
              <a:t>o</a:t>
            </a:r>
            <a:r>
              <a:rPr lang="en-US" spc="-245" dirty="0"/>
              <a:t>n  </a:t>
            </a:r>
            <a:r>
              <a:rPr lang="en-US" spc="120" dirty="0"/>
              <a:t>p</a:t>
            </a:r>
            <a:r>
              <a:rPr lang="en-US" spc="130" dirty="0"/>
              <a:t>l</a:t>
            </a:r>
            <a:r>
              <a:rPr lang="en-US" spc="365" dirty="0"/>
              <a:t>a</a:t>
            </a:r>
            <a:r>
              <a:rPr lang="en-US" spc="-245" dirty="0"/>
              <a:t>n</a:t>
            </a:r>
            <a:endParaRPr lang="en-US" dirty="0"/>
          </a:p>
        </p:txBody>
      </p:sp>
      <p:sp>
        <p:nvSpPr>
          <p:cNvPr id="3" name="Content Placeholder 2"/>
          <p:cNvSpPr>
            <a:spLocks noGrp="1"/>
          </p:cNvSpPr>
          <p:nvPr>
            <p:ph idx="1"/>
          </p:nvPr>
        </p:nvSpPr>
        <p:spPr/>
        <p:txBody>
          <a:bodyPr>
            <a:normAutofit/>
          </a:bodyPr>
          <a:lstStyle/>
          <a:p>
            <a:r>
              <a:rPr lang="en-US" dirty="0"/>
              <a:t>Need to assess value for money for  each desirable feature</a:t>
            </a:r>
          </a:p>
          <a:p>
            <a:r>
              <a:rPr lang="en-US" dirty="0"/>
              <a:t>Example:</a:t>
            </a:r>
          </a:p>
          <a:p>
            <a:pPr lvl="1"/>
            <a:r>
              <a:rPr lang="en-US" dirty="0"/>
              <a:t>feeder file saves data input</a:t>
            </a:r>
          </a:p>
          <a:p>
            <a:pPr lvl="1"/>
            <a:r>
              <a:rPr lang="en-US" dirty="0"/>
              <a:t>4 hours a month saved</a:t>
            </a:r>
          </a:p>
          <a:p>
            <a:pPr lvl="1"/>
            <a:r>
              <a:rPr lang="en-US" dirty="0"/>
              <a:t>cost of </a:t>
            </a:r>
            <a:r>
              <a:rPr lang="en-US" dirty="0" err="1"/>
              <a:t>inputter</a:t>
            </a:r>
            <a:r>
              <a:rPr lang="en-US" dirty="0"/>
              <a:t> £20 an hour</a:t>
            </a:r>
          </a:p>
          <a:p>
            <a:pPr lvl="1"/>
            <a:r>
              <a:rPr lang="en-US" dirty="0"/>
              <a:t>system to be used for 4 years</a:t>
            </a:r>
          </a:p>
          <a:p>
            <a:pPr lvl="1"/>
            <a:r>
              <a:rPr lang="en-US" dirty="0"/>
              <a:t>if cost of feature £1000, would it be worth  it?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Invitation to tender (ITT)</a:t>
            </a:r>
          </a:p>
        </p:txBody>
      </p:sp>
      <p:sp>
        <p:nvSpPr>
          <p:cNvPr id="3" name="Content Placeholder 2"/>
          <p:cNvSpPr>
            <a:spLocks noGrp="1"/>
          </p:cNvSpPr>
          <p:nvPr>
            <p:ph idx="1"/>
          </p:nvPr>
        </p:nvSpPr>
        <p:spPr/>
        <p:txBody>
          <a:bodyPr/>
          <a:lstStyle/>
          <a:p>
            <a:r>
              <a:rPr lang="en-US" dirty="0"/>
              <a:t>Note that bidder is making an offer in response to ITT </a:t>
            </a:r>
          </a:p>
          <a:p>
            <a:r>
              <a:rPr lang="en-US" dirty="0"/>
              <a:t>acceptance of offer creates a contract </a:t>
            </a:r>
          </a:p>
          <a:p>
            <a:r>
              <a:rPr lang="en-US" dirty="0"/>
              <a:t>Customer may need further information </a:t>
            </a:r>
          </a:p>
          <a:p>
            <a:r>
              <a:rPr lang="en-US" dirty="0"/>
              <a:t>Problem of different technical solutions to the same problem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Memoranda of agreement (</a:t>
            </a:r>
            <a:r>
              <a:rPr lang="en-US" dirty="0" err="1"/>
              <a:t>MoA</a:t>
            </a:r>
            <a:r>
              <a:rPr lang="en-US" dirty="0"/>
              <a:t>)</a:t>
            </a:r>
          </a:p>
        </p:txBody>
      </p:sp>
      <p:sp>
        <p:nvSpPr>
          <p:cNvPr id="3" name="Content Placeholder 2"/>
          <p:cNvSpPr>
            <a:spLocks noGrp="1"/>
          </p:cNvSpPr>
          <p:nvPr>
            <p:ph idx="1"/>
          </p:nvPr>
        </p:nvSpPr>
        <p:spPr/>
        <p:txBody>
          <a:bodyPr>
            <a:normAutofit fontScale="92500"/>
          </a:bodyPr>
          <a:lstStyle/>
          <a:p>
            <a:r>
              <a:rPr lang="en-US" dirty="0"/>
              <a:t>Customer asks for technical proposals </a:t>
            </a:r>
          </a:p>
          <a:p>
            <a:r>
              <a:rPr lang="en-US" dirty="0"/>
              <a:t>Technical proposals are examined and discussed </a:t>
            </a:r>
          </a:p>
          <a:p>
            <a:r>
              <a:rPr lang="en-US" dirty="0"/>
              <a:t>Agreed technical solution in </a:t>
            </a:r>
            <a:r>
              <a:rPr lang="en-US" dirty="0" err="1"/>
              <a:t>MoA</a:t>
            </a:r>
            <a:r>
              <a:rPr lang="en-US" dirty="0"/>
              <a:t> </a:t>
            </a:r>
          </a:p>
          <a:p>
            <a:r>
              <a:rPr lang="en-US" dirty="0"/>
              <a:t>Tenders are then requested from suppliers based in </a:t>
            </a:r>
            <a:r>
              <a:rPr lang="en-US" dirty="0" err="1"/>
              <a:t>MoA</a:t>
            </a:r>
            <a:r>
              <a:rPr lang="en-US" dirty="0"/>
              <a:t> </a:t>
            </a:r>
          </a:p>
          <a:p>
            <a:r>
              <a:rPr lang="en-US" dirty="0"/>
              <a:t>Tenders judged on price </a:t>
            </a:r>
          </a:p>
          <a:p>
            <a:r>
              <a:rPr lang="en-US" dirty="0"/>
              <a:t>Fee could be paid for technical proposals by customer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 Procedures</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One or more users might perceive the need for a change.</a:t>
            </a:r>
          </a:p>
          <a:p>
            <a:pPr marL="514350" indent="-514350">
              <a:buFont typeface="+mj-lt"/>
              <a:buAutoNum type="arabicPeriod"/>
            </a:pPr>
            <a:r>
              <a:rPr lang="en-US" dirty="0"/>
              <a:t> User management decide that the change is valid and worthwhile and pass it to development management.</a:t>
            </a:r>
          </a:p>
          <a:p>
            <a:pPr marL="514350" indent="-514350">
              <a:buFont typeface="+mj-lt"/>
              <a:buAutoNum type="arabicPeriod"/>
            </a:pPr>
            <a:r>
              <a:rPr lang="en-US" dirty="0"/>
              <a:t>A developer is assigned to assess the practicality and cost of making the change.</a:t>
            </a:r>
          </a:p>
          <a:p>
            <a:pPr marL="514350" indent="-514350">
              <a:buFont typeface="+mj-lt"/>
              <a:buAutoNum type="arabicPeriod"/>
            </a:pPr>
            <a:r>
              <a:rPr lang="en-US" dirty="0"/>
              <a:t>Development management report back to user management on the cost of the change; user management decide whether to go ahead.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management </a:t>
            </a:r>
          </a:p>
        </p:txBody>
      </p:sp>
      <p:sp>
        <p:nvSpPr>
          <p:cNvPr id="3" name="Content Placeholder 2"/>
          <p:cNvSpPr>
            <a:spLocks noGrp="1"/>
          </p:cNvSpPr>
          <p:nvPr>
            <p:ph idx="1"/>
          </p:nvPr>
        </p:nvSpPr>
        <p:spPr/>
        <p:txBody>
          <a:bodyPr/>
          <a:lstStyle/>
          <a:p>
            <a:r>
              <a:rPr lang="en-US" dirty="0"/>
              <a:t>Contracts should include agreement about how customer/supplier relationship is to be managed e.g. </a:t>
            </a:r>
          </a:p>
          <a:p>
            <a:pPr lvl="1"/>
            <a:r>
              <a:rPr lang="en-US" dirty="0"/>
              <a:t>decision points - could be linked to payment </a:t>
            </a:r>
          </a:p>
          <a:p>
            <a:pPr lvl="1"/>
            <a:r>
              <a:rPr lang="en-US" dirty="0"/>
              <a:t>quality reviews </a:t>
            </a:r>
          </a:p>
          <a:p>
            <a:pPr lvl="1"/>
            <a:r>
              <a:rPr lang="en-US" dirty="0"/>
              <a:t>changes to requirements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609600" indent="-609600">
              <a:lnSpc>
                <a:spcPct val="90000"/>
              </a:lnSpc>
              <a:buClr>
                <a:schemeClr val="tx1"/>
              </a:buClr>
              <a:buFontTx/>
              <a:buAutoNum type="arabicPeriod" startAt="5"/>
            </a:pPr>
            <a:r>
              <a:rPr lang="en-GB" altLang="en-US" dirty="0"/>
              <a:t>One or more developers are authorized to make copies of components to be modified</a:t>
            </a:r>
          </a:p>
          <a:p>
            <a:pPr marL="609600" indent="-609600">
              <a:lnSpc>
                <a:spcPct val="90000"/>
              </a:lnSpc>
              <a:buClr>
                <a:schemeClr val="tx1"/>
              </a:buClr>
              <a:buFontTx/>
              <a:buAutoNum type="arabicPeriod" startAt="5"/>
            </a:pPr>
            <a:r>
              <a:rPr lang="en-GB" altLang="en-US" dirty="0"/>
              <a:t>Copies modified. </a:t>
            </a:r>
          </a:p>
          <a:p>
            <a:pPr marL="609600" indent="-609600">
              <a:lnSpc>
                <a:spcPct val="90000"/>
              </a:lnSpc>
              <a:buClr>
                <a:schemeClr val="tx1"/>
              </a:buClr>
              <a:buFontTx/>
              <a:buAutoNum type="arabicPeriod" startAt="5"/>
            </a:pPr>
            <a:r>
              <a:rPr lang="en-GB" altLang="en-US" dirty="0"/>
              <a:t>After initial testing, a test version might be released to users for acceptance testing</a:t>
            </a:r>
          </a:p>
          <a:p>
            <a:pPr marL="609600" indent="-609600">
              <a:lnSpc>
                <a:spcPct val="90000"/>
              </a:lnSpc>
              <a:buClr>
                <a:schemeClr val="tx1"/>
              </a:buClr>
              <a:buFontTx/>
              <a:buAutoNum type="arabicPeriod" startAt="5"/>
            </a:pPr>
            <a:r>
              <a:rPr lang="en-GB" altLang="en-US" dirty="0"/>
              <a:t>When users are satisfied then operational release authorized – master configuration items updated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a:t>
            </a:r>
          </a:p>
        </p:txBody>
      </p:sp>
      <p:pic>
        <p:nvPicPr>
          <p:cNvPr id="1026" name="Picture 2"/>
          <p:cNvPicPr>
            <a:picLocks noChangeAspect="1" noChangeArrowheads="1"/>
          </p:cNvPicPr>
          <p:nvPr/>
        </p:nvPicPr>
        <p:blipFill>
          <a:blip r:embed="rId2"/>
          <a:srcRect/>
          <a:stretch>
            <a:fillRect/>
          </a:stretch>
        </p:blipFill>
        <p:spPr bwMode="auto">
          <a:xfrm>
            <a:off x="762000" y="1676400"/>
            <a:ext cx="7543800" cy="501232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Contract</a:t>
            </a:r>
          </a:p>
        </p:txBody>
      </p:sp>
      <p:sp>
        <p:nvSpPr>
          <p:cNvPr id="3" name="Content Placeholder 2"/>
          <p:cNvSpPr>
            <a:spLocks noGrp="1"/>
          </p:cNvSpPr>
          <p:nvPr>
            <p:ph idx="1"/>
          </p:nvPr>
        </p:nvSpPr>
        <p:spPr/>
        <p:txBody>
          <a:bodyPr>
            <a:normAutofit fontScale="70000" lnSpcReduction="20000"/>
          </a:bodyPr>
          <a:lstStyle/>
          <a:p>
            <a:r>
              <a:rPr lang="en-US" dirty="0"/>
              <a:t>Successful contract management covers the period from the beginning of a procurement until after a contract ends.  The receipt of goods and services at the right price, quality, and on time as well as proper compensation of the contractor is the goal of a successful procurement.  </a:t>
            </a:r>
          </a:p>
          <a:p>
            <a:r>
              <a:rPr lang="en-US" dirty="0"/>
              <a:t>However, poor contract management often results in end-user frustration, reluctance to use new vendors, agency acceptance of poor quality service or goods, increased costs due to lack of quality or overpayment to contractors, lack of contractor accountability, and generally poor contractor performance. </a:t>
            </a:r>
          </a:p>
          <a:p>
            <a:r>
              <a:rPr lang="en-US" dirty="0"/>
              <a:t>A good contract is a means to an end.  Simply enforcing the contract, however, does not necessarily result in a successful relationship with the contractor.  Success should instead be measured by the effectiveness of the program that the contract supports.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contracts</a:t>
            </a:r>
          </a:p>
        </p:txBody>
      </p:sp>
      <p:sp>
        <p:nvSpPr>
          <p:cNvPr id="3" name="Content Placeholder 2"/>
          <p:cNvSpPr>
            <a:spLocks noGrp="1"/>
          </p:cNvSpPr>
          <p:nvPr>
            <p:ph idx="1"/>
          </p:nvPr>
        </p:nvSpPr>
        <p:spPr>
          <a:xfrm>
            <a:off x="457200" y="1371600"/>
            <a:ext cx="8229600" cy="5334000"/>
          </a:xfrm>
        </p:spPr>
        <p:txBody>
          <a:bodyPr>
            <a:normAutofit fontScale="92500" lnSpcReduction="10000"/>
          </a:bodyPr>
          <a:lstStyle/>
          <a:p>
            <a:pPr>
              <a:buNone/>
            </a:pPr>
            <a:r>
              <a:rPr lang="en-US" dirty="0"/>
              <a:t>Acquiring software from external supplier could be:</a:t>
            </a:r>
          </a:p>
          <a:p>
            <a:pPr marL="514350" indent="-514350">
              <a:buFont typeface="+mj-lt"/>
              <a:buAutoNum type="arabicPeriod"/>
            </a:pPr>
            <a:r>
              <a:rPr lang="en-US" dirty="0"/>
              <a:t>a bespoke system – a system that is created from scratch specially for one customer</a:t>
            </a:r>
          </a:p>
          <a:p>
            <a:pPr marL="514350" indent="-514350">
              <a:buFont typeface="+mj-lt"/>
              <a:buAutoNum type="arabicPeriod"/>
            </a:pPr>
            <a:r>
              <a:rPr lang="en-US" dirty="0"/>
              <a:t>Commercial off-the-shelf (COTS) - bought ‘as is’ – sometimes referred as shrink wrapped software. Ready made software product that you purchase as opposed to custom made software that is designed for a specific purpose</a:t>
            </a:r>
          </a:p>
          <a:p>
            <a:pPr marL="514350" indent="-514350">
              <a:buFont typeface="+mj-lt"/>
              <a:buAutoNum type="arabicPeriod"/>
            </a:pPr>
            <a:r>
              <a:rPr lang="en-US" dirty="0"/>
              <a:t>customized off-the-shelf - a basic core system which is customized to meet needs of a particular customer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Commercial off-the-shelf</a:t>
            </a:r>
          </a:p>
        </p:txBody>
      </p:sp>
      <p:sp>
        <p:nvSpPr>
          <p:cNvPr id="3" name="Content Placeholder 2"/>
          <p:cNvSpPr>
            <a:spLocks noGrp="1"/>
          </p:cNvSpPr>
          <p:nvPr>
            <p:ph idx="1"/>
          </p:nvPr>
        </p:nvSpPr>
        <p:spPr/>
        <p:txBody>
          <a:bodyPr>
            <a:normAutofit lnSpcReduction="10000"/>
          </a:bodyPr>
          <a:lstStyle/>
          <a:p>
            <a:r>
              <a:rPr lang="en-US" dirty="0"/>
              <a:t>Software or hardware products that are ready-made and available for sale to the general public.</a:t>
            </a:r>
          </a:p>
          <a:p>
            <a:r>
              <a:rPr lang="en-US" dirty="0"/>
              <a:t>For example, Microsoft Office is a COTS product that is a packaged software solution for businesses. </a:t>
            </a:r>
          </a:p>
          <a:p>
            <a:r>
              <a:rPr lang="en-US" dirty="0"/>
              <a:t>COTS products are designed to be implemented easily into existing systems without the need for customization.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3200" b="1" dirty="0"/>
              <a:t>Selecting &amp; Acquiring the best Commercial Off The Shelf (COTS) software product</a:t>
            </a:r>
            <a:br>
              <a:rPr lang="en-US" sz="3200" b="1" dirty="0"/>
            </a:br>
            <a:endParaRPr lang="en-US" sz="3200" dirty="0"/>
          </a:p>
        </p:txBody>
      </p:sp>
      <p:pic>
        <p:nvPicPr>
          <p:cNvPr id="1026" name="Picture 2" descr="https://media.nnit.com/graphics/Articles_Datasheets/cots_fig%201.png"/>
          <p:cNvPicPr>
            <a:picLocks noChangeAspect="1" noChangeArrowheads="1"/>
          </p:cNvPicPr>
          <p:nvPr/>
        </p:nvPicPr>
        <p:blipFill>
          <a:blip r:embed="rId2"/>
          <a:srcRect/>
          <a:stretch>
            <a:fillRect/>
          </a:stretch>
        </p:blipFill>
        <p:spPr bwMode="auto">
          <a:xfrm>
            <a:off x="381000" y="1524000"/>
            <a:ext cx="8505825" cy="48006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1521</Words>
  <Application>Microsoft Office PowerPoint</Application>
  <PresentationFormat>On-screen Show (4:3)</PresentationFormat>
  <Paragraphs>165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Monotype Sorts</vt:lpstr>
      <vt:lpstr>Office Theme</vt:lpstr>
      <vt:lpstr>PowerPoint Presentation</vt:lpstr>
      <vt:lpstr>Change Control</vt:lpstr>
      <vt:lpstr>Change Control Procedures</vt:lpstr>
      <vt:lpstr>Cont..</vt:lpstr>
      <vt:lpstr>Change Control</vt:lpstr>
      <vt:lpstr>Managing Contract</vt:lpstr>
      <vt:lpstr>Type of contracts</vt:lpstr>
      <vt:lpstr>Commercial off-the-shelf</vt:lpstr>
      <vt:lpstr>Selecting &amp; Acquiring the best Commercial Off The Shelf (COTS) software product </vt:lpstr>
      <vt:lpstr>Selecting &amp; Acquiring..</vt:lpstr>
      <vt:lpstr>Selecting &amp; Acquiring..</vt:lpstr>
      <vt:lpstr>Selecting &amp; Acquiring..</vt:lpstr>
      <vt:lpstr>Selecting &amp; Acquiring..</vt:lpstr>
      <vt:lpstr>Type of Contract</vt:lpstr>
      <vt:lpstr>Fixed price contracts  </vt:lpstr>
      <vt:lpstr>Time and materials</vt:lpstr>
      <vt:lpstr>Fixed price per unit delivered</vt:lpstr>
      <vt:lpstr>Ex:</vt:lpstr>
      <vt:lpstr>Ex:</vt:lpstr>
      <vt:lpstr>Fixed price/unit</vt:lpstr>
      <vt:lpstr>The tendering process</vt:lpstr>
      <vt:lpstr>The tendering process</vt:lpstr>
      <vt:lpstr>Stages in contract  placement</vt:lpstr>
      <vt:lpstr>Requirements document:  sections</vt:lpstr>
      <vt:lpstr>Requirement</vt:lpstr>
      <vt:lpstr>Evaluation  plan</vt:lpstr>
      <vt:lpstr>Evaluation  plan</vt:lpstr>
      <vt:lpstr>Invitation to tender (ITT)</vt:lpstr>
      <vt:lpstr>Memoranda of agreement (MoA)</vt:lpstr>
      <vt:lpstr>Contract management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Axe1188</cp:lastModifiedBy>
  <cp:revision>17</cp:revision>
  <dcterms:created xsi:type="dcterms:W3CDTF">2019-03-27T06:09:05Z</dcterms:created>
  <dcterms:modified xsi:type="dcterms:W3CDTF">2024-04-08T02:55:18Z</dcterms:modified>
</cp:coreProperties>
</file>