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256" r:id="rId3"/>
    <p:sldId id="311" r:id="rId4"/>
    <p:sldId id="312" r:id="rId6"/>
    <p:sldId id="426" r:id="rId7"/>
    <p:sldId id="427" r:id="rId8"/>
    <p:sldId id="428" r:id="rId9"/>
    <p:sldId id="429" r:id="rId10"/>
    <p:sldId id="430" r:id="rId11"/>
    <p:sldId id="431" r:id="rId12"/>
    <p:sldId id="432" r:id="rId13"/>
    <p:sldId id="433" r:id="rId14"/>
    <p:sldId id="500" r:id="rId15"/>
    <p:sldId id="501" r:id="rId16"/>
    <p:sldId id="502" r:id="rId17"/>
    <p:sldId id="434" r:id="rId18"/>
    <p:sldId id="435" r:id="rId19"/>
    <p:sldId id="569" r:id="rId20"/>
    <p:sldId id="436" r:id="rId21"/>
    <p:sldId id="437" r:id="rId22"/>
    <p:sldId id="438" r:id="rId23"/>
    <p:sldId id="439" r:id="rId24"/>
    <p:sldId id="570" r:id="rId25"/>
    <p:sldId id="571" r:id="rId26"/>
    <p:sldId id="572" r:id="rId27"/>
    <p:sldId id="573" r:id="rId28"/>
    <p:sldId id="574" r:id="rId29"/>
    <p:sldId id="575" r:id="rId30"/>
    <p:sldId id="578" r:id="rId31"/>
    <p:sldId id="576" r:id="rId32"/>
    <p:sldId id="577" r:id="rId33"/>
    <p:sldId id="579" r:id="rId34"/>
    <p:sldId id="580" r:id="rId35"/>
    <p:sldId id="317" r:id="rId36"/>
    <p:sldId id="360"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635" r:id="rId52"/>
    <p:sldId id="332" r:id="rId53"/>
    <p:sldId id="333" r:id="rId54"/>
    <p:sldId id="334" r:id="rId55"/>
    <p:sldId id="335" r:id="rId56"/>
    <p:sldId id="361"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671" r:id="rId70"/>
    <p:sldId id="688" r:id="rId71"/>
    <p:sldId id="689" r:id="rId72"/>
    <p:sldId id="690" r:id="rId73"/>
    <p:sldId id="691" r:id="rId74"/>
    <p:sldId id="692" r:id="rId75"/>
    <p:sldId id="693" r:id="rId76"/>
    <p:sldId id="704" r:id="rId77"/>
    <p:sldId id="705" r:id="rId78"/>
    <p:sldId id="694" r:id="rId79"/>
    <p:sldId id="716" r:id="rId80"/>
    <p:sldId id="717" r:id="rId81"/>
    <p:sldId id="718" r:id="rId82"/>
    <p:sldId id="719" r:id="rId83"/>
    <p:sldId id="720" r:id="rId84"/>
    <p:sldId id="721" r:id="rId85"/>
    <p:sldId id="722" r:id="rId86"/>
    <p:sldId id="738" r:id="rId87"/>
    <p:sldId id="723" r:id="rId88"/>
    <p:sldId id="724" r:id="rId89"/>
    <p:sldId id="725" r:id="rId90"/>
    <p:sldId id="726" r:id="rId91"/>
    <p:sldId id="727" r:id="rId92"/>
    <p:sldId id="777" r:id="rId93"/>
    <p:sldId id="728" r:id="rId94"/>
    <p:sldId id="739" r:id="rId95"/>
    <p:sldId id="740" r:id="rId96"/>
    <p:sldId id="741" r:id="rId97"/>
    <p:sldId id="742" r:id="rId98"/>
    <p:sldId id="743" r:id="rId99"/>
    <p:sldId id="744" r:id="rId100"/>
    <p:sldId id="745" r:id="rId101"/>
    <p:sldId id="746" r:id="rId102"/>
    <p:sldId id="747" r:id="rId103"/>
    <p:sldId id="748" r:id="rId104"/>
    <p:sldId id="765" r:id="rId105"/>
    <p:sldId id="766" r:id="rId106"/>
    <p:sldId id="778" r:id="rId107"/>
    <p:sldId id="779" r:id="rId108"/>
    <p:sldId id="793" r:id="rId109"/>
    <p:sldId id="794" r:id="rId110"/>
    <p:sldId id="795" r:id="rId111"/>
    <p:sldId id="796" r:id="rId112"/>
    <p:sldId id="798" r:id="rId113"/>
    <p:sldId id="799" r:id="rId114"/>
    <p:sldId id="800" r:id="rId115"/>
    <p:sldId id="797" r:id="rId116"/>
    <p:sldId id="802" r:id="rId117"/>
    <p:sldId id="803" r:id="rId118"/>
    <p:sldId id="804" r:id="rId119"/>
    <p:sldId id="805" r:id="rId120"/>
    <p:sldId id="806" r:id="rId121"/>
    <p:sldId id="807" r:id="rId122"/>
    <p:sldId id="808" r:id="rId123"/>
    <p:sldId id="809" r:id="rId124"/>
    <p:sldId id="812" r:id="rId125"/>
    <p:sldId id="813" r:id="rId126"/>
    <p:sldId id="814" r:id="rId127"/>
    <p:sldId id="822" r:id="rId128"/>
    <p:sldId id="815" r:id="rId129"/>
    <p:sldId id="816" r:id="rId130"/>
    <p:sldId id="817" r:id="rId131"/>
    <p:sldId id="818" r:id="rId132"/>
    <p:sldId id="819" r:id="rId133"/>
    <p:sldId id="820" r:id="rId134"/>
    <p:sldId id="832" r:id="rId135"/>
    <p:sldId id="833" r:id="rId136"/>
    <p:sldId id="834" r:id="rId137"/>
    <p:sldId id="835" r:id="rId138"/>
    <p:sldId id="836" r:id="rId139"/>
    <p:sldId id="837" r:id="rId140"/>
    <p:sldId id="838" r:id="rId141"/>
    <p:sldId id="839" r:id="rId142"/>
    <p:sldId id="840" r:id="rId143"/>
    <p:sldId id="841" r:id="rId144"/>
    <p:sldId id="821" r:id="rId145"/>
    <p:sldId id="842" r:id="rId146"/>
  </p:sldIdLst>
  <p:sldSz cx="9144000" cy="6858000" type="screen4x3"/>
  <p:notesSz cx="6858000" cy="9144000"/>
  <p:defaultTextStyle>
    <a:defPPr>
      <a:defRPr lang="en-GB"/>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CC9900"/>
    <a:srgbClr val="6600CC"/>
    <a:srgbClr val="33CC33"/>
    <a:srgbClr val="CC6600"/>
    <a:srgbClr val="FF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howGuides="1">
      <p:cViewPr varScale="1">
        <p:scale>
          <a:sx n="78" d="100"/>
          <a:sy n="78" d="100"/>
        </p:scale>
        <p:origin x="-132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11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9" Type="http://schemas.openxmlformats.org/officeDocument/2006/relationships/tableStyles" Target="tableStyles.xml"/><Relationship Id="rId148" Type="http://schemas.openxmlformats.org/officeDocument/2006/relationships/viewProps" Target="viewProps.xml"/><Relationship Id="rId147" Type="http://schemas.openxmlformats.org/officeDocument/2006/relationships/presProps" Target="presProps.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9523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8612"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523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0" i="0" u="none" strike="noStrike" kern="1200" cap="none" spc="0" normalizeH="0" baseline="0" noProof="0" smtClean="0">
                <a:ln>
                  <a:noFill/>
                </a:ln>
                <a:solidFill>
                  <a:schemeClr val="tx1"/>
                </a:solidFill>
                <a:effectLst/>
                <a:uLnTx/>
                <a:uFillTx/>
                <a:latin typeface="Times New Roman" pitchFamily="18" charset="0"/>
                <a:ea typeface="+mn-ea"/>
                <a:cs typeface="+mn-cs"/>
              </a:rPr>
              <a:t>Click to edit Master text styles</a:t>
            </a:r>
            <a:endParaRPr kumimoji="0" lang="en-GB"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GB" sz="1200" b="0" i="0" u="none" strike="noStrike" kern="1200" cap="none" spc="0" normalizeH="0" baseline="0" noProof="0" smtClean="0">
                <a:ln>
                  <a:noFill/>
                </a:ln>
                <a:solidFill>
                  <a:schemeClr val="tx1"/>
                </a:solidFill>
                <a:effectLst/>
                <a:uLnTx/>
                <a:uFillTx/>
                <a:latin typeface="Times New Roman" pitchFamily="18" charset="0"/>
                <a:ea typeface="+mn-ea"/>
                <a:cs typeface="+mn-cs"/>
              </a:rPr>
              <a:t>Second level</a:t>
            </a:r>
            <a:endParaRPr kumimoji="0" lang="en-GB"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GB" sz="1200" b="0" i="0" u="none" strike="noStrike" kern="1200" cap="none" spc="0" normalizeH="0" baseline="0" noProof="0" smtClean="0">
                <a:ln>
                  <a:noFill/>
                </a:ln>
                <a:solidFill>
                  <a:schemeClr val="tx1"/>
                </a:solidFill>
                <a:effectLst/>
                <a:uLnTx/>
                <a:uFillTx/>
                <a:latin typeface="Times New Roman" pitchFamily="18" charset="0"/>
                <a:ea typeface="+mn-ea"/>
                <a:cs typeface="+mn-cs"/>
              </a:rPr>
              <a:t>Third level</a:t>
            </a:r>
            <a:endParaRPr kumimoji="0" lang="en-GB"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GB" sz="1200" b="0" i="0" u="none" strike="noStrike" kern="1200" cap="none" spc="0" normalizeH="0" baseline="0" noProof="0" smtClean="0">
                <a:ln>
                  <a:noFill/>
                </a:ln>
                <a:solidFill>
                  <a:schemeClr val="tx1"/>
                </a:solidFill>
                <a:effectLst/>
                <a:uLnTx/>
                <a:uFillTx/>
                <a:latin typeface="Times New Roman" pitchFamily="18" charset="0"/>
                <a:ea typeface="+mn-ea"/>
                <a:cs typeface="+mn-cs"/>
              </a:rPr>
              <a:t>Fourth level</a:t>
            </a:r>
            <a:endParaRPr kumimoji="0" lang="en-GB"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GB" sz="1200" b="0" i="0" u="none" strike="noStrike" kern="1200" cap="none" spc="0" normalizeH="0" baseline="0" noProof="0" smtClean="0">
                <a:ln>
                  <a:noFill/>
                </a:ln>
                <a:solidFill>
                  <a:schemeClr val="tx1"/>
                </a:solidFill>
                <a:effectLst/>
                <a:uLnTx/>
                <a:uFillTx/>
                <a:latin typeface="Times New Roman" pitchFamily="18" charset="0"/>
                <a:ea typeface="+mn-ea"/>
                <a:cs typeface="+mn-cs"/>
              </a:rPr>
              <a:t>Fifth level</a:t>
            </a:r>
            <a:endParaRPr kumimoji="0" lang="en-GB"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9523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9523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GB" sz="1200" dirty="0"/>
            </a:fld>
            <a:endParaRPr lang="en-GB"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x-none" sz="1200" dirty="0">
                <a:latin typeface="Arial" panose="02080604020202020204" pitchFamily="34" charset="0"/>
              </a:rPr>
            </a:fld>
            <a:endParaRPr lang="en-US" altLang="x-none" sz="1200" dirty="0">
              <a:latin typeface="Arial" panose="02080604020202020204" pitchFamily="34" charset="0"/>
            </a:endParaRPr>
          </a:p>
        </p:txBody>
      </p:sp>
      <p:sp>
        <p:nvSpPr>
          <p:cNvPr id="69635" name="Rectangle 2"/>
          <p:cNvSpPr>
            <a:spLocks noRot="1" noTextEdit="1"/>
          </p:cNvSpPr>
          <p:nvPr>
            <p:ph type="sldImg"/>
          </p:nvPr>
        </p:nvSpPr>
        <p:spPr/>
      </p:sp>
      <p:sp>
        <p:nvSpPr>
          <p:cNvPr id="69636" name="Rectangle 3"/>
          <p:cNvSpPr>
            <a:spLocks noGrp="1"/>
          </p:cNvSpPr>
          <p:nvPr>
            <p:ph type="body" idx="1"/>
          </p:nvPr>
        </p:nvSpPr>
        <p:spPr>
          <a:xfrm>
            <a:off x="685800" y="4343400"/>
            <a:ext cx="5486400" cy="4114800"/>
          </a:xfrm>
        </p:spPr>
        <p:txBody>
          <a:bodyPr wrap="square" lIns="91440" tIns="45720" rIns="91440" bIns="45720" anchor="t" anchorCtr="0"/>
          <a:p>
            <a:pPr lvl="0" eaLnBrk="1" hangingPunct="1"/>
            <a:endParaRPr lang="en-US"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TextEdit="1"/>
          </p:cNvSpPr>
          <p:nvPr>
            <p:ph type="sldImg"/>
          </p:nvPr>
        </p:nvSpPr>
        <p:spPr>
          <a:xfrm>
            <a:off x="1266825" y="727075"/>
            <a:ext cx="4781550" cy="3586163"/>
          </a:xfrm>
        </p:spPr>
      </p:sp>
      <p:sp>
        <p:nvSpPr>
          <p:cNvPr id="52226" name="Rectangle 3"/>
          <p:cNvSpPr>
            <a:spLocks noGrp="1"/>
          </p:cNvSpPr>
          <p:nvPr>
            <p:ph type="body"/>
          </p:nvPr>
        </p:nvSpPr>
        <p:spPr>
          <a:xfrm>
            <a:off x="974725" y="4560888"/>
            <a:ext cx="5365750" cy="4319587"/>
          </a:xfrm>
        </p:spPr>
        <p:txBody>
          <a:bodyPr wrap="square" lIns="96661" tIns="48331" rIns="96661" bIns="48331" anchor="t" anchorCtr="0"/>
          <a:p>
            <a:pPr lvl="0" eaLnBrk="1" hangingPunct="1"/>
            <a:endParaRPr lang="en-US" altLang="x-none" dirty="0">
              <a:ea typeface="Arial" panose="0208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TextEdit="1"/>
          </p:cNvSpPr>
          <p:nvPr>
            <p:ph type="sldImg"/>
          </p:nvPr>
        </p:nvSpPr>
        <p:spPr>
          <a:xfrm>
            <a:off x="1266825" y="727075"/>
            <a:ext cx="4781550" cy="3586163"/>
          </a:xfrm>
        </p:spPr>
      </p:sp>
      <p:sp>
        <p:nvSpPr>
          <p:cNvPr id="54274" name="Rectangle 3"/>
          <p:cNvSpPr>
            <a:spLocks noGrp="1"/>
          </p:cNvSpPr>
          <p:nvPr>
            <p:ph type="body"/>
          </p:nvPr>
        </p:nvSpPr>
        <p:spPr>
          <a:xfrm>
            <a:off x="974725" y="4560888"/>
            <a:ext cx="5365750" cy="4319587"/>
          </a:xfrm>
        </p:spPr>
        <p:txBody>
          <a:bodyPr wrap="square" lIns="96661" tIns="48331" rIns="96661" bIns="48331" anchor="t" anchorCtr="0"/>
          <a:p>
            <a:pPr lvl="0" eaLnBrk="1" hangingPunct="1"/>
            <a:endParaRPr lang="en-US" altLang="x-none" dirty="0">
              <a:ea typeface="Arial" panose="0208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sz="1200" dirty="0"/>
            </a:fld>
            <a:endParaRPr lang="en-US" sz="1200" dirty="0"/>
          </a:p>
        </p:txBody>
      </p:sp>
      <p:sp>
        <p:nvSpPr>
          <p:cNvPr id="27651" name="Rectangle 2"/>
          <p:cNvSpPr>
            <a:spLocks noGrp="1" noRot="1" noChangeAspect="1" noTextEdit="1"/>
          </p:cNvSpPr>
          <p:nvPr>
            <p:ph type="sldImg"/>
          </p:nvPr>
        </p:nvSpPr>
        <p:spPr>
          <a:ln>
            <a:solidFill>
              <a:srgbClr val="000000"/>
            </a:solidFill>
            <a:miter/>
          </a:ln>
        </p:spPr>
      </p:sp>
      <p:sp>
        <p:nvSpPr>
          <p:cNvPr id="27652" name="Rectangle 3"/>
          <p:cNvSpPr>
            <a:spLocks noGrp="1"/>
          </p:cNvSpPr>
          <p:nvPr>
            <p:ph type="body" idx="1"/>
          </p:nvPr>
        </p:nvSpPr>
        <p:spPr>
          <a:xfrm>
            <a:off x="685800" y="4343400"/>
            <a:ext cx="5486400" cy="4113213"/>
          </a:xfrm>
          <a:noFill/>
          <a:ln>
            <a:noFill/>
          </a:ln>
        </p:spPr>
        <p:txBody>
          <a:bodyPr wrap="square" lIns="91440" tIns="45720" rIns="91440" bIns="45720" anchor="t" anchorCtr="0"/>
          <a:p>
            <a:pPr lvl="0">
              <a:spcBef>
                <a:spcPct val="0"/>
              </a:spcBef>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sz="1200" dirty="0"/>
            </a:fld>
            <a:endParaRPr lang="en-US" sz="1200" dirty="0"/>
          </a:p>
        </p:txBody>
      </p:sp>
      <p:sp>
        <p:nvSpPr>
          <p:cNvPr id="28675" name="Rectangle 2"/>
          <p:cNvSpPr>
            <a:spLocks noGrp="1" noRot="1" noChangeAspect="1" noTextEdit="1"/>
          </p:cNvSpPr>
          <p:nvPr>
            <p:ph type="sldImg"/>
          </p:nvPr>
        </p:nvSpPr>
        <p:spPr>
          <a:ln>
            <a:solidFill>
              <a:srgbClr val="000000"/>
            </a:solidFill>
            <a:miter/>
          </a:ln>
        </p:spPr>
      </p:sp>
      <p:sp>
        <p:nvSpPr>
          <p:cNvPr id="28676" name="Rectangle 3"/>
          <p:cNvSpPr>
            <a:spLocks noGrp="1"/>
          </p:cNvSpPr>
          <p:nvPr>
            <p:ph type="body" idx="1"/>
          </p:nvPr>
        </p:nvSpPr>
        <p:spPr>
          <a:xfrm>
            <a:off x="914400" y="4343400"/>
            <a:ext cx="5029200" cy="4114800"/>
          </a:xfrm>
          <a:noFill/>
          <a:ln>
            <a:noFill/>
          </a:ln>
        </p:spPr>
        <p:txBody>
          <a:bodyPr wrap="square" lIns="91440" tIns="45720" rIns="91440" bIns="45720" anchor="t" anchorCtr="0"/>
          <a:p>
            <a:pPr lvl="0">
              <a:spcBef>
                <a:spcPct val="0"/>
              </a:spcBef>
            </a:pPr>
            <a:endParaRPr lang="en-GB"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x-none" sz="1200" dirty="0">
                <a:latin typeface="Arial" panose="02080604020202020204" pitchFamily="34" charset="0"/>
              </a:rPr>
            </a:fld>
            <a:endParaRPr lang="en-US" altLang="x-none" sz="1200" dirty="0">
              <a:latin typeface="Arial" panose="02080604020202020204" pitchFamily="34" charset="0"/>
            </a:endParaRPr>
          </a:p>
        </p:txBody>
      </p:sp>
      <p:sp>
        <p:nvSpPr>
          <p:cNvPr id="70659" name="Rectangle 2"/>
          <p:cNvSpPr>
            <a:spLocks noRot="1" noTextEdit="1"/>
          </p:cNvSpPr>
          <p:nvPr>
            <p:ph type="sldImg"/>
          </p:nvPr>
        </p:nvSpPr>
        <p:spPr/>
      </p:sp>
      <p:sp>
        <p:nvSpPr>
          <p:cNvPr id="70660" name="Rectangle 3"/>
          <p:cNvSpPr>
            <a:spLocks noGrp="1"/>
          </p:cNvSpPr>
          <p:nvPr>
            <p:ph type="body" idx="1"/>
          </p:nvPr>
        </p:nvSpPr>
        <p:spPr>
          <a:xfrm>
            <a:off x="685800" y="4343400"/>
            <a:ext cx="5486400" cy="4114800"/>
          </a:xfrm>
        </p:spPr>
        <p:txBody>
          <a:bodyPr wrap="square" lIns="91440" tIns="45720" rIns="91440" bIns="45720" anchor="t" anchorCtr="0"/>
          <a:p>
            <a:pPr lvl="0" eaLnBrk="1" hangingPunct="1"/>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16739E-0CC8-4040-8ECB-17D334CD8480}"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x-none" sz="1200" dirty="0">
                <a:latin typeface="Arial" panose="02080604020202020204" pitchFamily="34" charset="0"/>
              </a:rPr>
            </a:fld>
            <a:endParaRPr lang="en-US" altLang="x-none" sz="1200" dirty="0">
              <a:latin typeface="Arial" panose="02080604020202020204" pitchFamily="34" charset="0"/>
            </a:endParaRPr>
          </a:p>
        </p:txBody>
      </p:sp>
      <p:sp>
        <p:nvSpPr>
          <p:cNvPr id="71683" name="Rectangle 2"/>
          <p:cNvSpPr>
            <a:spLocks noRot="1" noTextEdit="1"/>
          </p:cNvSpPr>
          <p:nvPr>
            <p:ph type="sldImg"/>
          </p:nvPr>
        </p:nvSpPr>
        <p:spPr/>
      </p:sp>
      <p:sp>
        <p:nvSpPr>
          <p:cNvPr id="71684" name="Rectangle 3"/>
          <p:cNvSpPr>
            <a:spLocks noGrp="1"/>
          </p:cNvSpPr>
          <p:nvPr>
            <p:ph type="body" idx="1"/>
          </p:nvPr>
        </p:nvSpPr>
        <p:spPr/>
        <p:txBody>
          <a:bodyPr wrap="square" lIns="91440" tIns="45720" rIns="91440" bIns="45720" anchor="t" anchorCtr="0"/>
          <a:p>
            <a:pPr lvl="0" eaLnBrk="1" hangingPunct="1"/>
            <a:endParaRPr lang="en-US" altLang="x-none" dirty="0">
              <a:latin typeface="Arial" panose="0208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x-none" sz="1200" dirty="0">
                <a:latin typeface="Arial" panose="02080604020202020204" pitchFamily="34" charset="0"/>
              </a:rPr>
            </a:fld>
            <a:endParaRPr lang="en-US" altLang="x-none" sz="1200" dirty="0">
              <a:latin typeface="Arial" panose="02080604020202020204" pitchFamily="34" charset="0"/>
            </a:endParaRPr>
          </a:p>
        </p:txBody>
      </p:sp>
      <p:sp>
        <p:nvSpPr>
          <p:cNvPr id="72707" name="Rectangle 2"/>
          <p:cNvSpPr>
            <a:spLocks noRot="1" noTextEdit="1"/>
          </p:cNvSpPr>
          <p:nvPr>
            <p:ph type="sldImg"/>
          </p:nvPr>
        </p:nvSpPr>
        <p:spPr/>
      </p:sp>
      <p:sp>
        <p:nvSpPr>
          <p:cNvPr id="72708" name="Rectangle 3"/>
          <p:cNvSpPr>
            <a:spLocks noGrp="1"/>
          </p:cNvSpPr>
          <p:nvPr>
            <p:ph type="body" idx="1"/>
          </p:nvPr>
        </p:nvSpPr>
        <p:spPr/>
        <p:txBody>
          <a:bodyPr wrap="square" lIns="91440" tIns="45720" rIns="91440" bIns="45720" anchor="t" anchorCtr="0"/>
          <a:p>
            <a:pPr lvl="0" eaLnBrk="1" hangingPunct="1"/>
            <a:endParaRPr lang="en-US" altLang="x-none" dirty="0">
              <a:latin typeface="Arial" panose="0208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TextEdit="1"/>
          </p:cNvSpPr>
          <p:nvPr>
            <p:ph type="sldImg"/>
          </p:nvPr>
        </p:nvSpPr>
        <p:spPr>
          <a:xfrm>
            <a:off x="1266825" y="727075"/>
            <a:ext cx="4781550" cy="3586163"/>
          </a:xfrm>
        </p:spPr>
      </p:sp>
      <p:sp>
        <p:nvSpPr>
          <p:cNvPr id="41986" name="Rectangle 3"/>
          <p:cNvSpPr>
            <a:spLocks noGrp="1"/>
          </p:cNvSpPr>
          <p:nvPr>
            <p:ph type="body"/>
          </p:nvPr>
        </p:nvSpPr>
        <p:spPr>
          <a:xfrm>
            <a:off x="974725" y="4560888"/>
            <a:ext cx="5365750" cy="4319587"/>
          </a:xfrm>
        </p:spPr>
        <p:txBody>
          <a:bodyPr wrap="square" lIns="96661" tIns="48331" rIns="96661" bIns="48331" anchor="t" anchorCtr="0"/>
          <a:p>
            <a:pPr lvl="0" eaLnBrk="1" hangingPunct="1"/>
            <a:endParaRPr lang="en-US" altLang="x-none" dirty="0">
              <a:ea typeface="Arial" panose="0208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TextEdit="1"/>
          </p:cNvSpPr>
          <p:nvPr>
            <p:ph type="sldImg"/>
          </p:nvPr>
        </p:nvSpPr>
        <p:spPr>
          <a:xfrm>
            <a:off x="1266825" y="727075"/>
            <a:ext cx="4781550" cy="3586163"/>
          </a:xfrm>
        </p:spPr>
      </p:sp>
      <p:sp>
        <p:nvSpPr>
          <p:cNvPr id="45058" name="Rectangle 3"/>
          <p:cNvSpPr>
            <a:spLocks noGrp="1"/>
          </p:cNvSpPr>
          <p:nvPr>
            <p:ph type="body"/>
          </p:nvPr>
        </p:nvSpPr>
        <p:spPr>
          <a:xfrm>
            <a:off x="974725" y="4560888"/>
            <a:ext cx="5365750" cy="4319587"/>
          </a:xfrm>
        </p:spPr>
        <p:txBody>
          <a:bodyPr wrap="square" lIns="96661" tIns="48331" rIns="96661" bIns="48331" anchor="t" anchorCtr="0"/>
          <a:p>
            <a:pPr lvl="0" eaLnBrk="1" hangingPunct="1"/>
            <a:endParaRPr lang="en-US" altLang="x-none" dirty="0">
              <a:ea typeface="Arial" panose="0208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TextEdit="1"/>
          </p:cNvSpPr>
          <p:nvPr>
            <p:ph type="sldImg"/>
          </p:nvPr>
        </p:nvSpPr>
        <p:spPr>
          <a:xfrm>
            <a:off x="1266825" y="727075"/>
            <a:ext cx="4781550" cy="3586163"/>
          </a:xfrm>
        </p:spPr>
      </p:sp>
      <p:sp>
        <p:nvSpPr>
          <p:cNvPr id="48130" name="Rectangle 3"/>
          <p:cNvSpPr>
            <a:spLocks noGrp="1"/>
          </p:cNvSpPr>
          <p:nvPr>
            <p:ph type="body"/>
          </p:nvPr>
        </p:nvSpPr>
        <p:spPr>
          <a:xfrm>
            <a:off x="974725" y="4560888"/>
            <a:ext cx="5365750" cy="4319587"/>
          </a:xfrm>
        </p:spPr>
        <p:txBody>
          <a:bodyPr wrap="square" lIns="96661" tIns="48331" rIns="96661" bIns="48331" anchor="t" anchorCtr="0"/>
          <a:p>
            <a:pPr lvl="0" eaLnBrk="1" hangingPunct="1"/>
            <a:endParaRPr lang="en-US" altLang="x-none" dirty="0">
              <a:ea typeface="Arial" panose="0208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TextEdit="1"/>
          </p:cNvSpPr>
          <p:nvPr>
            <p:ph type="sldImg"/>
          </p:nvPr>
        </p:nvSpPr>
        <p:spPr>
          <a:xfrm>
            <a:off x="1266825" y="727075"/>
            <a:ext cx="4781550" cy="3586163"/>
          </a:xfrm>
        </p:spPr>
      </p:sp>
      <p:sp>
        <p:nvSpPr>
          <p:cNvPr id="50178" name="Rectangle 3"/>
          <p:cNvSpPr>
            <a:spLocks noGrp="1"/>
          </p:cNvSpPr>
          <p:nvPr>
            <p:ph type="body"/>
          </p:nvPr>
        </p:nvSpPr>
        <p:spPr>
          <a:xfrm>
            <a:off x="974725" y="4560888"/>
            <a:ext cx="5365750" cy="4319587"/>
          </a:xfrm>
        </p:spPr>
        <p:txBody>
          <a:bodyPr wrap="square" lIns="96661" tIns="48331" rIns="96661" bIns="48331" anchor="t" anchorCtr="0"/>
          <a:p>
            <a:pPr lvl="0" eaLnBrk="1" hangingPunct="1"/>
            <a:endParaRPr lang="en-US" altLang="x-none" dirty="0">
              <a:ea typeface="Arial" panose="0208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0" y="1524000"/>
            <a:ext cx="4495800" cy="53340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24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648200" y="1524000"/>
            <a:ext cx="4495800" cy="5334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0" y="1524000"/>
            <a:ext cx="4495800" cy="5334000"/>
          </a:xfrm>
        </p:spPr>
        <p:txBody>
          <a:bodyPr vert="horz" wrap="square" lIns="92075" tIns="46038" rIns="92075" bIns="46038"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Tx/>
              <a:buFontTx/>
              <a:buChar char="•"/>
              <a:defRPr/>
            </a:pPr>
            <a:endParaRPr kumimoji="0" lang="en-US" sz="3200" b="0" i="0" u="none" strike="noStrike" kern="0" cap="none" spc="0" normalizeH="0" baseline="0" noProof="0" smtClean="0">
              <a:ln>
                <a:noFill/>
              </a:ln>
              <a:solidFill>
                <a:schemeClr val="bg1"/>
              </a:solidFill>
              <a:effectLst/>
              <a:uLnTx/>
              <a:uFillTx/>
              <a:latin typeface="+mn-lt"/>
              <a:ea typeface="+mn-ea"/>
              <a:cs typeface="+mn-cs"/>
            </a:endParaRPr>
          </a:p>
        </p:txBody>
      </p:sp>
      <p:sp>
        <p:nvSpPr>
          <p:cNvPr id="4" name="Text Placeholder 3"/>
          <p:cNvSpPr>
            <a:spLocks noGrp="1"/>
          </p:cNvSpPr>
          <p:nvPr>
            <p:ph type="body" sz="half" idx="2"/>
          </p:nvPr>
        </p:nvSpPr>
        <p:spPr>
          <a:xfrm>
            <a:off x="4648200" y="1524000"/>
            <a:ext cx="4495800" cy="5334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dirty="0"/>
              <a:t>Click to edit Master title style</a:t>
            </a:r>
            <a:endParaRPr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GB" dirty="0">
                <a:latin typeface="Times New Roman" pitchFamily="18" charset="0"/>
              </a:rPr>
            </a:fld>
            <a:endParaRPr lang="en-GB"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3600">
          <a:solidFill>
            <a:srgbClr val="FF0000"/>
          </a:solidFill>
          <a:latin typeface="+mj-lt"/>
          <a:ea typeface="+mj-ea"/>
          <a:cs typeface="+mj-cs"/>
        </a:defRPr>
      </a:lvl1pPr>
      <a:lvl2pPr algn="ctr" rtl="0" eaLnBrk="0" fontAlgn="base" hangingPunct="0">
        <a:spcBef>
          <a:spcPct val="0"/>
        </a:spcBef>
        <a:spcAft>
          <a:spcPct val="0"/>
        </a:spcAft>
        <a:defRPr sz="3600">
          <a:solidFill>
            <a:srgbClr val="FF0000"/>
          </a:solidFill>
          <a:latin typeface="Arial Unicode MS" pitchFamily="34" charset="-128"/>
        </a:defRPr>
      </a:lvl2pPr>
      <a:lvl3pPr algn="ctr" rtl="0" eaLnBrk="0" fontAlgn="base" hangingPunct="0">
        <a:spcBef>
          <a:spcPct val="0"/>
        </a:spcBef>
        <a:spcAft>
          <a:spcPct val="0"/>
        </a:spcAft>
        <a:defRPr sz="3600">
          <a:solidFill>
            <a:srgbClr val="FF0000"/>
          </a:solidFill>
          <a:latin typeface="Arial Unicode MS" pitchFamily="34" charset="-128"/>
        </a:defRPr>
      </a:lvl3pPr>
      <a:lvl4pPr algn="ctr" rtl="0" eaLnBrk="0" fontAlgn="base" hangingPunct="0">
        <a:spcBef>
          <a:spcPct val="0"/>
        </a:spcBef>
        <a:spcAft>
          <a:spcPct val="0"/>
        </a:spcAft>
        <a:defRPr sz="3600">
          <a:solidFill>
            <a:srgbClr val="FF0000"/>
          </a:solidFill>
          <a:latin typeface="Arial Unicode MS" pitchFamily="34" charset="-128"/>
        </a:defRPr>
      </a:lvl4pPr>
      <a:lvl5pPr algn="ctr" rtl="0" eaLnBrk="0" fontAlgn="base" hangingPunct="0">
        <a:spcBef>
          <a:spcPct val="0"/>
        </a:spcBef>
        <a:spcAft>
          <a:spcPct val="0"/>
        </a:spcAft>
        <a:defRPr sz="3600">
          <a:solidFill>
            <a:srgbClr val="FF0000"/>
          </a:solidFill>
          <a:latin typeface="Arial Unicode MS" pitchFamily="34" charset="-128"/>
        </a:defRPr>
      </a:lvl5pPr>
      <a:lvl6pPr marL="457200" algn="ctr" rtl="0" fontAlgn="base">
        <a:spcBef>
          <a:spcPct val="0"/>
        </a:spcBef>
        <a:spcAft>
          <a:spcPct val="0"/>
        </a:spcAft>
        <a:defRPr sz="3600">
          <a:solidFill>
            <a:srgbClr val="FF0000"/>
          </a:solidFill>
          <a:latin typeface="Arial Unicode MS" pitchFamily="34" charset="-128"/>
        </a:defRPr>
      </a:lvl6pPr>
      <a:lvl7pPr marL="914400" algn="ctr" rtl="0" fontAlgn="base">
        <a:spcBef>
          <a:spcPct val="0"/>
        </a:spcBef>
        <a:spcAft>
          <a:spcPct val="0"/>
        </a:spcAft>
        <a:defRPr sz="3600">
          <a:solidFill>
            <a:srgbClr val="FF0000"/>
          </a:solidFill>
          <a:latin typeface="Arial Unicode MS" pitchFamily="34" charset="-128"/>
        </a:defRPr>
      </a:lvl7pPr>
      <a:lvl8pPr marL="1371600" algn="ctr" rtl="0" fontAlgn="base">
        <a:spcBef>
          <a:spcPct val="0"/>
        </a:spcBef>
        <a:spcAft>
          <a:spcPct val="0"/>
        </a:spcAft>
        <a:defRPr sz="3600">
          <a:solidFill>
            <a:srgbClr val="FF0000"/>
          </a:solidFill>
          <a:latin typeface="Arial Unicode MS" pitchFamily="34" charset="-128"/>
        </a:defRPr>
      </a:lvl8pPr>
      <a:lvl9pPr marL="1828800" algn="ctr" rtl="0" fontAlgn="base">
        <a:spcBef>
          <a:spcPct val="0"/>
        </a:spcBef>
        <a:spcAft>
          <a:spcPct val="0"/>
        </a:spcAft>
        <a:defRPr sz="3600">
          <a:solidFill>
            <a:srgbClr val="FF0000"/>
          </a:solidFill>
          <a:latin typeface="Arial Unicode MS" pitchFamily="34"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emf"/></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e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3.png"/></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4.png"/></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685800" y="2286000"/>
            <a:ext cx="7772400" cy="1143000"/>
          </a:xfrm>
        </p:spPr>
        <p:txBody>
          <a:bodyPr vert="horz" wrap="square" lIns="91440" tIns="45720" rIns="91440" bIns="45720" anchor="ctr" anchorCtr="0"/>
          <a:p>
            <a:pPr eaLnBrk="1" hangingPunct="1">
              <a:buClrTx/>
              <a:buSzTx/>
              <a:buFontTx/>
            </a:pPr>
            <a:r>
              <a:rPr sz="5400" dirty="0"/>
              <a:t>Problems and Search</a:t>
            </a:r>
            <a:endParaRPr sz="5400" dirty="0"/>
          </a:p>
        </p:txBody>
      </p:sp>
      <p:sp>
        <p:nvSpPr>
          <p:cNvPr id="3075" name="Rectangle 3"/>
          <p:cNvSpPr>
            <a:spLocks noGrp="1"/>
          </p:cNvSpPr>
          <p:nvPr>
            <p:ph type="subTitle" idx="1"/>
          </p:nvPr>
        </p:nvSpPr>
        <p:spPr/>
        <p:txBody>
          <a:bodyPr vert="horz" wrap="square" lIns="91440" tIns="45720" rIns="91440" bIns="45720" anchor="t" anchorCtr="0"/>
          <a:p>
            <a:pPr eaLnBrk="1" hangingPunct="1">
              <a:buClrTx/>
              <a:buSzTx/>
              <a:buFontTx/>
            </a:pPr>
            <a:endParaRPr lang="en-US" altLang="x-none" sz="3200" b="1"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Toy Problems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Vacuum World</a:t>
            </a:r>
            <a:endParaRPr lang="en-IN" dirty="0">
              <a:solidFill>
                <a:srgbClr val="C00000"/>
              </a:solidFill>
            </a:endParaRPr>
          </a:p>
          <a:p>
            <a:pPr lvl="1"/>
            <a:r>
              <a:rPr lang="en-IN" altLang="en-US" dirty="0">
                <a:solidFill>
                  <a:srgbClr val="002060"/>
                </a:solidFill>
              </a:rPr>
              <a:t>State Space</a:t>
            </a:r>
            <a:endParaRPr lang="en-IN" altLang="en-US" dirty="0">
              <a:solidFill>
                <a:srgbClr val="002060"/>
              </a:solidFill>
            </a:endParaRPr>
          </a:p>
          <a:p>
            <a:pPr lvl="2"/>
            <a:r>
              <a:rPr lang="en-IN" altLang="en-US" dirty="0">
                <a:solidFill>
                  <a:srgbClr val="00B050"/>
                </a:solidFill>
              </a:rPr>
              <a:t>Agent location and dirt locations</a:t>
            </a:r>
            <a:endParaRPr lang="en-IN" altLang="en-US" dirty="0">
              <a:solidFill>
                <a:srgbClr val="00B050"/>
              </a:solidFill>
            </a:endParaRPr>
          </a:p>
          <a:p>
            <a:pPr lvl="2"/>
            <a:r>
              <a:rPr lang="en-IN" altLang="en-US" dirty="0">
                <a:solidFill>
                  <a:srgbClr val="00B050"/>
                </a:solidFill>
              </a:rPr>
              <a:t>8 possible states</a:t>
            </a:r>
            <a:endParaRPr lang="en-IN" altLang="en-US" dirty="0">
              <a:solidFill>
                <a:srgbClr val="00B050"/>
              </a:solidFill>
            </a:endParaRPr>
          </a:p>
          <a:p>
            <a:pPr lvl="1"/>
            <a:r>
              <a:rPr lang="en-IN" altLang="en-US" dirty="0">
                <a:solidFill>
                  <a:srgbClr val="002060"/>
                </a:solidFill>
              </a:rPr>
              <a:t>Initial State</a:t>
            </a:r>
            <a:endParaRPr lang="en-IN" altLang="en-US" dirty="0">
              <a:solidFill>
                <a:srgbClr val="002060"/>
              </a:solidFill>
            </a:endParaRPr>
          </a:p>
          <a:p>
            <a:pPr lvl="1"/>
            <a:r>
              <a:rPr lang="en-IN" altLang="en-US" dirty="0">
                <a:solidFill>
                  <a:srgbClr val="002060"/>
                </a:solidFill>
              </a:rPr>
              <a:t>Actions</a:t>
            </a:r>
            <a:endParaRPr lang="en-IN" altLang="en-US" dirty="0">
              <a:solidFill>
                <a:srgbClr val="002060"/>
              </a:solidFill>
            </a:endParaRPr>
          </a:p>
          <a:p>
            <a:pPr lvl="1"/>
            <a:r>
              <a:rPr lang="en-IN" altLang="en-US" dirty="0">
                <a:solidFill>
                  <a:srgbClr val="002060"/>
                </a:solidFill>
              </a:rPr>
              <a:t>Transition Model</a:t>
            </a:r>
            <a:endParaRPr lang="en-IN" altLang="en-US" dirty="0">
              <a:solidFill>
                <a:srgbClr val="002060"/>
              </a:solidFill>
            </a:endParaRPr>
          </a:p>
          <a:p>
            <a:pPr lvl="1"/>
            <a:r>
              <a:rPr lang="en-IN" altLang="en-US" dirty="0">
                <a:solidFill>
                  <a:srgbClr val="002060"/>
                </a:solidFill>
              </a:rPr>
              <a:t>Goal Test</a:t>
            </a:r>
            <a:endParaRPr lang="en-IN" altLang="en-US" dirty="0">
              <a:solidFill>
                <a:srgbClr val="002060"/>
              </a:solidFill>
            </a:endParaRPr>
          </a:p>
          <a:p>
            <a:pPr lvl="1"/>
            <a:r>
              <a:rPr lang="en-IN" altLang="en-US" dirty="0">
                <a:solidFill>
                  <a:srgbClr val="002060"/>
                </a:solidFill>
              </a:rPr>
              <a:t>Path Cost</a:t>
            </a:r>
            <a:endParaRPr lang="en-IN" altLang="en-US" dirty="0">
              <a:solidFill>
                <a:srgbClr val="002060"/>
              </a:solidFill>
            </a:endParaRPr>
          </a:p>
          <a:p>
            <a:pPr lvl="1"/>
            <a:endParaRPr lang="en-IN" dirty="0">
              <a:solidFill>
                <a:srgbClr val="C00000"/>
              </a:solidFill>
            </a:endParaRPr>
          </a:p>
          <a:p>
            <a:pPr marL="0" indent="0">
              <a:buNone/>
            </a:pPr>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p:txBody>
          <a:bodyPr vert="horz" wrap="square" lIns="91440" tIns="45720" rIns="91440" bIns="45720" anchor="ctr" anchorCtr="0"/>
          <a:p>
            <a:r>
              <a:rPr lang="en-US" altLang="x-none" dirty="0"/>
              <a:t>A</a:t>
            </a:r>
            <a:r>
              <a:rPr lang="en-US" altLang="x-none" baseline="30000" dirty="0"/>
              <a:t>*</a:t>
            </a:r>
            <a:r>
              <a:rPr lang="en-US" altLang="x-none" dirty="0"/>
              <a:t> search example</a:t>
            </a:r>
            <a:endParaRPr lang="en-US" altLang="x-none" dirty="0"/>
          </a:p>
        </p:txBody>
      </p:sp>
      <p:pic>
        <p:nvPicPr>
          <p:cNvPr id="53250" name="Picture 3" descr="astar-progress06c"/>
          <p:cNvPicPr>
            <a:picLocks noChangeAspect="1"/>
          </p:cNvPicPr>
          <p:nvPr/>
        </p:nvPicPr>
        <p:blipFill>
          <a:blip r:embed="rId1"/>
          <a:stretch>
            <a:fillRect/>
          </a:stretch>
        </p:blipFill>
        <p:spPr>
          <a:xfrm>
            <a:off x="1571625" y="1524000"/>
            <a:ext cx="6215063" cy="4119563"/>
          </a:xfrm>
          <a:prstGeom prst="rect">
            <a:avLst/>
          </a:prstGeom>
          <a:noFill/>
          <a:ln w="9525">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itle 1"/>
          <p:cNvSpPr>
            <a:spLocks noGrp="1"/>
          </p:cNvSpPr>
          <p:nvPr>
            <p:ph type="title"/>
          </p:nvPr>
        </p:nvSpPr>
        <p:spPr/>
        <p:txBody>
          <a:bodyPr vert="horz" wrap="square" lIns="91440" tIns="45720" rIns="91440" bIns="45720" anchor="ctr" anchorCtr="0"/>
          <a:p>
            <a:pPr>
              <a:buNone/>
            </a:pPr>
            <a:r>
              <a:rPr lang="en-US" altLang="x-none" dirty="0"/>
              <a:t>Cont..</a:t>
            </a:r>
            <a:endParaRPr lang="en-US" altLang="x-none" dirty="0"/>
          </a:p>
        </p:txBody>
      </p:sp>
      <p:sp>
        <p:nvSpPr>
          <p:cNvPr id="55298" name="Content Placeholder 2"/>
          <p:cNvSpPr>
            <a:spLocks noGrp="1"/>
          </p:cNvSpPr>
          <p:nvPr>
            <p:ph idx="1"/>
          </p:nvPr>
        </p:nvSpPr>
        <p:spPr>
          <a:xfrm>
            <a:off x="684213" y="1071563"/>
            <a:ext cx="7772400" cy="4816475"/>
          </a:xfrm>
        </p:spPr>
        <p:txBody>
          <a:bodyPr vert="horz" wrap="square" lIns="91440" tIns="45720" rIns="91440" bIns="45720" anchor="t" anchorCtr="0"/>
          <a:p>
            <a:r>
              <a:rPr lang="en-US" altLang="x-none" dirty="0"/>
              <a:t>The path from Arad to Bucharest is</a:t>
            </a:r>
            <a:endParaRPr lang="en-US" altLang="x-none" dirty="0"/>
          </a:p>
          <a:p>
            <a:endParaRPr lang="en-US" altLang="x-none" dirty="0"/>
          </a:p>
          <a:p>
            <a:r>
              <a:rPr lang="en-US" altLang="x-none" dirty="0"/>
              <a:t>Arad-Siblu-Rimmio-Pitessi-Bucharest.</a:t>
            </a:r>
            <a:endParaRPr lang="en-US" altLang="x-none" dirty="0"/>
          </a:p>
          <a:p>
            <a:endParaRPr lang="en-US" altLang="x-none" dirty="0"/>
          </a:p>
          <a:p>
            <a:r>
              <a:rPr lang="en-US" altLang="x-none" dirty="0"/>
              <a:t>Though path thru fagaras is available to reach bucharest, it is costlier compare to the above path.</a:t>
            </a:r>
            <a:endParaRPr lang="en-US" altLang="x-none" dirty="0"/>
          </a:p>
          <a:p>
            <a:pPr>
              <a:buNone/>
            </a:pPr>
            <a:r>
              <a:rPr lang="en-US" altLang="x-none" dirty="0"/>
              <a:t> </a:t>
            </a:r>
            <a:endParaRPr lang="en-US" altLang="x-none" dirty="0"/>
          </a:p>
          <a:p>
            <a:endParaRPr lang="en-US" altLang="x-none" dirty="0"/>
          </a:p>
        </p:txBody>
      </p:sp>
      <p:sp>
        <p:nvSpPr>
          <p:cNvPr id="55299" name="Slide Number Placeholder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5pPr>
          </a:lstStyle>
          <a:p>
            <a:pPr lvl="0" algn="r">
              <a:buSzTx/>
            </a:pPr>
            <a:fld id="{9A0DB2DC-4C9A-4742-B13C-FB6460FD3503}" type="slidenum">
              <a:rPr lang="en-GB" altLang="en-US" sz="1400" dirty="0"/>
            </a:fld>
            <a:endParaRPr lang="en-GB" altLang="en-US" sz="1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418465"/>
            <a:ext cx="7772400" cy="709295"/>
          </a:xfrm>
        </p:spPr>
        <p:txBody>
          <a:bodyPr/>
          <a:p>
            <a:pPr algn="l"/>
            <a:br>
              <a:rPr lang="en-US">
                <a:sym typeface="+mn-ea"/>
              </a:rPr>
            </a:br>
            <a:r>
              <a:rPr lang="en-US">
                <a:sym typeface="+mn-ea"/>
              </a:rPr>
              <a:t>Advantages of A* Algorithm</a:t>
            </a:r>
            <a:br>
              <a:rPr lang="en-US"/>
            </a:br>
            <a:endParaRPr lang="en-US"/>
          </a:p>
        </p:txBody>
      </p:sp>
      <p:sp>
        <p:nvSpPr>
          <p:cNvPr id="3" name="Content Placeholder 2"/>
          <p:cNvSpPr>
            <a:spLocks noGrp="1"/>
          </p:cNvSpPr>
          <p:nvPr>
            <p:ph idx="1"/>
          </p:nvPr>
        </p:nvSpPr>
        <p:spPr>
          <a:xfrm>
            <a:off x="685800" y="1330325"/>
            <a:ext cx="7772400" cy="4765675"/>
          </a:xfrm>
        </p:spPr>
        <p:txBody>
          <a:bodyPr/>
          <a:p>
            <a:pPr algn="just">
              <a:lnSpc>
                <a:spcPct val="150000"/>
              </a:lnSpc>
            </a:pPr>
            <a:r>
              <a:rPr lang="en-US"/>
              <a:t>I</a:t>
            </a:r>
            <a:r>
              <a:rPr lang="en-US" sz="2000">
                <a:latin typeface="+mj-lt"/>
                <a:cs typeface="+mj-lt"/>
              </a:rPr>
              <a:t>t guarantees finding the optimal path when used with appropriate heuristics.</a:t>
            </a:r>
            <a:endParaRPr lang="en-US" sz="2000">
              <a:latin typeface="+mj-lt"/>
              <a:cs typeface="+mj-lt"/>
            </a:endParaRPr>
          </a:p>
          <a:p>
            <a:pPr algn="just">
              <a:lnSpc>
                <a:spcPct val="150000"/>
              </a:lnSpc>
            </a:pPr>
            <a:r>
              <a:rPr lang="en-US" sz="2000">
                <a:latin typeface="+mj-lt"/>
                <a:cs typeface="+mj-lt"/>
              </a:rPr>
              <a:t>It is efficient and can handle large search spaces by effectively pruning unpromising paths.</a:t>
            </a:r>
            <a:endParaRPr lang="en-US" sz="2000">
              <a:latin typeface="+mj-lt"/>
              <a:cs typeface="+mj-lt"/>
            </a:endParaRPr>
          </a:p>
          <a:p>
            <a:pPr algn="just">
              <a:lnSpc>
                <a:spcPct val="150000"/>
              </a:lnSpc>
            </a:pPr>
            <a:r>
              <a:rPr lang="en-US" sz="2000">
                <a:latin typeface="+mj-lt"/>
                <a:cs typeface="+mj-lt"/>
              </a:rPr>
              <a:t>It can be easily tailored to accommodate different problem domains and heuristics.</a:t>
            </a:r>
            <a:endParaRPr lang="en-US" sz="2000">
              <a:latin typeface="+mj-lt"/>
              <a:cs typeface="+mj-lt"/>
            </a:endParaRPr>
          </a:p>
          <a:p>
            <a:pPr algn="just">
              <a:lnSpc>
                <a:spcPct val="150000"/>
              </a:lnSpc>
            </a:pPr>
            <a:r>
              <a:rPr lang="en-US" sz="2000">
                <a:latin typeface="+mj-lt"/>
                <a:cs typeface="+mj-lt"/>
              </a:rPr>
              <a:t>A* is flexible and adaptable to varying terrain costs or constraints. </a:t>
            </a:r>
            <a:endParaRPr lang="en-US" sz="2000">
              <a:latin typeface="+mj-lt"/>
              <a:cs typeface="+mj-l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388620"/>
          </a:xfrm>
        </p:spPr>
        <p:txBody>
          <a:bodyPr/>
          <a:p>
            <a:pPr algn="l"/>
            <a:r>
              <a:rPr lang="en-US">
                <a:sym typeface="+mn-ea"/>
              </a:rPr>
              <a:t>Disadvantages of A* Algorithm</a:t>
            </a:r>
            <a:endParaRPr lang="en-US"/>
          </a:p>
        </p:txBody>
      </p:sp>
      <p:sp>
        <p:nvSpPr>
          <p:cNvPr id="3" name="Content Placeholder 2"/>
          <p:cNvSpPr>
            <a:spLocks noGrp="1"/>
          </p:cNvSpPr>
          <p:nvPr>
            <p:ph idx="1"/>
          </p:nvPr>
        </p:nvSpPr>
        <p:spPr>
          <a:xfrm>
            <a:off x="685800" y="1129030"/>
            <a:ext cx="7772400" cy="4966970"/>
          </a:xfrm>
        </p:spPr>
        <p:txBody>
          <a:bodyPr/>
          <a:p>
            <a:pPr algn="just">
              <a:lnSpc>
                <a:spcPct val="150000"/>
              </a:lnSpc>
            </a:pPr>
            <a:r>
              <a:rPr lang="en-US"/>
              <a:t></a:t>
            </a:r>
            <a:r>
              <a:rPr lang="en-US" sz="2000"/>
              <a:t>A* can be computationally expensive in certain scenarios, especially when the search space is extensive and the number of possible paths is large.</a:t>
            </a:r>
            <a:endParaRPr lang="en-US" sz="2000"/>
          </a:p>
          <a:p>
            <a:pPr algn="just">
              <a:lnSpc>
                <a:spcPct val="150000"/>
              </a:lnSpc>
            </a:pPr>
            <a:r>
              <a:rPr lang="en-US" sz="2000"/>
              <a:t>The algorithm may consume significant memory and processing resources.</a:t>
            </a:r>
            <a:endParaRPr lang="en-US" sz="2000"/>
          </a:p>
          <a:p>
            <a:pPr algn="just">
              <a:lnSpc>
                <a:spcPct val="150000"/>
              </a:lnSpc>
            </a:pPr>
            <a:r>
              <a:rPr lang="en-US" sz="2000"/>
              <a:t>Another limitation is that A* heavily relies on the quality of the heuristic function. If the heuristic is poorly designed or does not accurately estimate the distance to the goal, the algorithm's performance and optimality may be compromised.</a:t>
            </a:r>
            <a:endParaRPr lang="en-US" sz="20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A*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lstStyle/>
          <a:p>
            <a:r>
              <a:rPr lang="en-IN" sz="2800" dirty="0">
                <a:solidFill>
                  <a:srgbClr val="C00000"/>
                </a:solidFill>
              </a:rPr>
              <a:t>Admissible Heuristics</a:t>
            </a:r>
            <a:endParaRPr lang="en-IN" sz="2800" dirty="0">
              <a:solidFill>
                <a:srgbClr val="C00000"/>
              </a:solidFill>
            </a:endParaRPr>
          </a:p>
          <a:p>
            <a:pPr lvl="1"/>
            <a:r>
              <a:rPr lang="en-IN" sz="2400" dirty="0">
                <a:solidFill>
                  <a:srgbClr val="002060"/>
                </a:solidFill>
              </a:rPr>
              <a:t>h(n) is admissible if it never overestimates to reach its goal</a:t>
            </a:r>
            <a:endParaRPr lang="en-IN" sz="2400" dirty="0">
              <a:solidFill>
                <a:srgbClr val="002060"/>
              </a:solidFill>
            </a:endParaRPr>
          </a:p>
          <a:p>
            <a:pPr lvl="1"/>
            <a:r>
              <a:rPr lang="en-IN" sz="2400" dirty="0">
                <a:solidFill>
                  <a:srgbClr val="002060"/>
                </a:solidFill>
              </a:rPr>
              <a:t>h(n)&lt;=h*(n) (true cost)</a:t>
            </a:r>
            <a:endParaRPr lang="en-IN" sz="2400" dirty="0">
              <a:solidFill>
                <a:srgbClr val="002060"/>
              </a:solidFill>
            </a:endParaRPr>
          </a:p>
          <a:p>
            <a:pPr lvl="1"/>
            <a:r>
              <a:rPr lang="en-IN" sz="2400" dirty="0">
                <a:solidFill>
                  <a:srgbClr val="002060"/>
                </a:solidFill>
              </a:rPr>
              <a:t>h(n)&gt;0 for any goal state</a:t>
            </a:r>
            <a:endParaRPr lang="en-IN" sz="2400" dirty="0">
              <a:solidFill>
                <a:srgbClr val="002060"/>
              </a:solidFill>
            </a:endParaRPr>
          </a:p>
          <a:p>
            <a:pPr lvl="1"/>
            <a:r>
              <a:rPr lang="en-IN" sz="2400" dirty="0" err="1">
                <a:solidFill>
                  <a:srgbClr val="002060"/>
                </a:solidFill>
              </a:rPr>
              <a:t>hSLD</a:t>
            </a:r>
            <a:r>
              <a:rPr lang="en-IN" sz="2400" dirty="0">
                <a:solidFill>
                  <a:srgbClr val="002060"/>
                </a:solidFill>
              </a:rPr>
              <a:t> never overestimates the actual distance </a:t>
            </a:r>
            <a:endParaRPr lang="en-IN" sz="2400" dirty="0">
              <a:solidFill>
                <a:srgbClr val="002060"/>
              </a:solidFill>
            </a:endParaRPr>
          </a:p>
          <a:p>
            <a:pPr lvl="1"/>
            <a:r>
              <a:rPr lang="en-IN" sz="2400" dirty="0">
                <a:solidFill>
                  <a:srgbClr val="002060"/>
                </a:solidFill>
              </a:rPr>
              <a:t>Hence A* using tree search is optimal</a:t>
            </a:r>
            <a:endParaRPr lang="en-IN" sz="2400" dirty="0">
              <a:solidFill>
                <a:srgbClr val="C00000"/>
              </a:solidFill>
            </a:endParaRPr>
          </a:p>
          <a:p>
            <a:r>
              <a:rPr lang="en-IN" sz="2800" dirty="0">
                <a:solidFill>
                  <a:srgbClr val="C00000"/>
                </a:solidFill>
              </a:rPr>
              <a:t>Consistency</a:t>
            </a:r>
            <a:endParaRPr lang="en-IN" sz="2800" dirty="0">
              <a:solidFill>
                <a:srgbClr val="C00000"/>
              </a:solidFill>
            </a:endParaRPr>
          </a:p>
          <a:p>
            <a:pPr lvl="1"/>
            <a:r>
              <a:rPr lang="en-IN" sz="2400" dirty="0">
                <a:solidFill>
                  <a:srgbClr val="002060"/>
                </a:solidFill>
              </a:rPr>
              <a:t>h(n) is consistent if h(n)&lt; c(n,a,n1)+h(n1)</a:t>
            </a:r>
            <a:endParaRPr lang="en-IN" sz="2400" dirty="0">
              <a:solidFill>
                <a:srgbClr val="002060"/>
              </a:solidFill>
            </a:endParaRPr>
          </a:p>
          <a:p>
            <a:pPr lvl="1"/>
            <a:r>
              <a:rPr lang="en-IN" sz="2400" dirty="0">
                <a:solidFill>
                  <a:srgbClr val="002060"/>
                </a:solidFill>
              </a:rPr>
              <a:t>f(n1) = g(n1)+h(n1)= g(n1)+c(n,a,n1)+h(n1) &gt;=g(n)+h(n)</a:t>
            </a:r>
            <a:r>
              <a:rPr lang="en-US" altLang="en-IN" sz="2400" dirty="0">
                <a:solidFill>
                  <a:srgbClr val="002060"/>
                </a:solidFill>
              </a:rPr>
              <a:t>=f(n)</a:t>
            </a:r>
            <a:endParaRPr lang="en-IN" sz="2400" dirty="0">
              <a:solidFill>
                <a:srgbClr val="002060"/>
              </a:solidFill>
            </a:endParaRPr>
          </a:p>
          <a:p>
            <a:pPr lvl="1"/>
            <a:r>
              <a:rPr lang="en-IN" sz="2400" dirty="0">
                <a:solidFill>
                  <a:srgbClr val="002060"/>
                </a:solidFill>
              </a:rPr>
              <a:t>f(n)=g(n)+h(n); f(n) always increases</a:t>
            </a:r>
            <a:endParaRPr lang="en-IN" sz="2400" dirty="0">
              <a:solidFill>
                <a:srgbClr val="002060"/>
              </a:solidFill>
            </a:endParaRPr>
          </a:p>
          <a:p>
            <a:pPr lvl="1"/>
            <a:r>
              <a:rPr lang="en-IN" sz="2400" dirty="0">
                <a:solidFill>
                  <a:srgbClr val="002060"/>
                </a:solidFill>
              </a:rPr>
              <a:t>Hence consistent</a:t>
            </a:r>
            <a:endParaRPr lang="en-IN" sz="2400" dirty="0">
              <a:solidFill>
                <a:srgbClr val="002060"/>
              </a:solidFill>
            </a:endParaRPr>
          </a:p>
          <a:p>
            <a:pPr lvl="1"/>
            <a:endParaRPr lang="en-IN" sz="2400" dirty="0">
              <a:solidFill>
                <a:srgbClr val="00206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A*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IN" dirty="0">
                <a:solidFill>
                  <a:srgbClr val="C00000"/>
                </a:solidFill>
              </a:rPr>
              <a:t>Completeness</a:t>
            </a:r>
            <a:endParaRPr lang="en-IN" dirty="0">
              <a:solidFill>
                <a:srgbClr val="002060"/>
              </a:solidFill>
            </a:endParaRPr>
          </a:p>
          <a:p>
            <a:pPr lvl="1"/>
            <a:r>
              <a:rPr lang="en-IN" dirty="0">
                <a:solidFill>
                  <a:srgbClr val="002060"/>
                </a:solidFill>
              </a:rPr>
              <a:t>Yes</a:t>
            </a:r>
            <a:endParaRPr lang="en-IN" dirty="0">
              <a:solidFill>
                <a:srgbClr val="002060"/>
              </a:solidFill>
            </a:endParaRPr>
          </a:p>
          <a:p>
            <a:r>
              <a:rPr lang="en-IN" dirty="0">
                <a:solidFill>
                  <a:srgbClr val="C00000"/>
                </a:solidFill>
              </a:rPr>
              <a:t>Time complexity</a:t>
            </a:r>
            <a:endParaRPr lang="en-IN" dirty="0">
              <a:solidFill>
                <a:srgbClr val="002060"/>
              </a:solidFill>
            </a:endParaRPr>
          </a:p>
          <a:p>
            <a:pPr lvl="1"/>
            <a:r>
              <a:rPr lang="en-IN" dirty="0">
                <a:solidFill>
                  <a:srgbClr val="002060"/>
                </a:solidFill>
              </a:rPr>
              <a:t>Exponential with path length</a:t>
            </a:r>
            <a:endParaRPr lang="en-IN" dirty="0">
              <a:solidFill>
                <a:srgbClr val="002060"/>
              </a:solidFill>
            </a:endParaRPr>
          </a:p>
          <a:p>
            <a:r>
              <a:rPr lang="en-IN" dirty="0">
                <a:solidFill>
                  <a:srgbClr val="C00000"/>
                </a:solidFill>
              </a:rPr>
              <a:t>Space Complexity</a:t>
            </a:r>
            <a:endParaRPr lang="en-IN" dirty="0">
              <a:solidFill>
                <a:srgbClr val="002060"/>
              </a:solidFill>
            </a:endParaRPr>
          </a:p>
          <a:p>
            <a:pPr lvl="1"/>
            <a:r>
              <a:rPr lang="en-IN" dirty="0">
                <a:solidFill>
                  <a:srgbClr val="002060"/>
                </a:solidFill>
              </a:rPr>
              <a:t>All nodes stored</a:t>
            </a:r>
            <a:endParaRPr lang="en-IN" dirty="0">
              <a:solidFill>
                <a:srgbClr val="002060"/>
              </a:solidFill>
            </a:endParaRPr>
          </a:p>
          <a:p>
            <a:r>
              <a:rPr lang="en-IN" dirty="0">
                <a:solidFill>
                  <a:srgbClr val="C00000"/>
                </a:solidFill>
              </a:rPr>
              <a:t>Optimality</a:t>
            </a:r>
            <a:endParaRPr lang="en-IN" dirty="0">
              <a:solidFill>
                <a:srgbClr val="002060"/>
              </a:solidFill>
            </a:endParaRPr>
          </a:p>
          <a:p>
            <a:pPr lvl="1"/>
            <a:r>
              <a:rPr lang="en-IN" dirty="0">
                <a:solidFill>
                  <a:srgbClr val="002060"/>
                </a:solidFill>
              </a:rPr>
              <a:t>Yes</a:t>
            </a:r>
            <a:endParaRPr lang="en-IN" dirty="0">
              <a:solidFill>
                <a:srgbClr val="002060"/>
              </a:solidFill>
            </a:endParaRPr>
          </a:p>
          <a:p>
            <a:pPr marL="457200" lvl="1" indent="0">
              <a:buNone/>
            </a:pPr>
            <a:endParaRPr lang="en-IN" dirty="0">
              <a:solidFill>
                <a:srgbClr val="00206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LOCAL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IN" dirty="0">
                <a:solidFill>
                  <a:srgbClr val="C00000"/>
                </a:solidFill>
              </a:rPr>
              <a:t>Characteristics</a:t>
            </a:r>
            <a:endParaRPr lang="en-IN" dirty="0">
              <a:solidFill>
                <a:srgbClr val="C00000"/>
              </a:solidFill>
            </a:endParaRPr>
          </a:p>
          <a:p>
            <a:pPr lvl="1"/>
            <a:r>
              <a:rPr lang="en-IN" altLang="en-US" dirty="0">
                <a:solidFill>
                  <a:srgbClr val="002060"/>
                </a:solidFill>
              </a:rPr>
              <a:t>Only reaching the goal state is important</a:t>
            </a:r>
            <a:endParaRPr lang="en-IN" altLang="en-US" dirty="0">
              <a:solidFill>
                <a:srgbClr val="002060"/>
              </a:solidFill>
            </a:endParaRPr>
          </a:p>
          <a:p>
            <a:pPr lvl="1"/>
            <a:r>
              <a:rPr lang="en-IN" altLang="en-US" dirty="0">
                <a:solidFill>
                  <a:srgbClr val="002060"/>
                </a:solidFill>
              </a:rPr>
              <a:t>Path cost is immaterial</a:t>
            </a:r>
            <a:endParaRPr lang="en-IN" altLang="en-US" dirty="0">
              <a:solidFill>
                <a:srgbClr val="002060"/>
              </a:solidFill>
            </a:endParaRPr>
          </a:p>
          <a:p>
            <a:pPr lvl="1"/>
            <a:r>
              <a:rPr lang="en-IN" altLang="en-US" dirty="0">
                <a:solidFill>
                  <a:srgbClr val="002060"/>
                </a:solidFill>
              </a:rPr>
              <a:t>Considers only the current node</a:t>
            </a:r>
            <a:endParaRPr lang="en-IN" altLang="en-US" dirty="0">
              <a:solidFill>
                <a:srgbClr val="002060"/>
              </a:solidFill>
            </a:endParaRPr>
          </a:p>
          <a:p>
            <a:pPr lvl="2"/>
            <a:r>
              <a:rPr lang="en-IN" altLang="en-US" dirty="0">
                <a:solidFill>
                  <a:srgbClr val="002060"/>
                </a:solidFill>
              </a:rPr>
              <a:t>Move to neighbours</a:t>
            </a:r>
            <a:endParaRPr lang="en-IN" altLang="en-US" dirty="0">
              <a:solidFill>
                <a:srgbClr val="002060"/>
              </a:solidFill>
            </a:endParaRPr>
          </a:p>
          <a:p>
            <a:pPr lvl="2"/>
            <a:r>
              <a:rPr lang="en-IN" altLang="en-US" dirty="0">
                <a:solidFill>
                  <a:srgbClr val="002060"/>
                </a:solidFill>
              </a:rPr>
              <a:t>Path followed is not stored</a:t>
            </a:r>
            <a:endParaRPr lang="en-IN" altLang="en-US" dirty="0">
              <a:solidFill>
                <a:srgbClr val="002060"/>
              </a:solidFill>
            </a:endParaRPr>
          </a:p>
          <a:p>
            <a:pPr lvl="2"/>
            <a:r>
              <a:rPr lang="en-IN" altLang="en-US" dirty="0">
                <a:solidFill>
                  <a:srgbClr val="002060"/>
                </a:solidFill>
              </a:rPr>
              <a:t>Hence requires less memory and finds reasonable solution in large search spaces</a:t>
            </a:r>
            <a:endParaRPr lang="en-IN" altLang="en-US" dirty="0">
              <a:solidFill>
                <a:srgbClr val="002060"/>
              </a:solidFill>
            </a:endParaRPr>
          </a:p>
          <a:p>
            <a:pPr lvl="1"/>
            <a:r>
              <a:rPr lang="en-IN" altLang="en-US" dirty="0">
                <a:solidFill>
                  <a:srgbClr val="002060"/>
                </a:solidFill>
              </a:rPr>
              <a:t>Useful for optimization problems</a:t>
            </a:r>
            <a:endParaRPr lang="en-IN" altLang="en-US" dirty="0">
              <a:solidFill>
                <a:srgbClr val="002060"/>
              </a:solidFill>
            </a:endParaRPr>
          </a:p>
          <a:p>
            <a:pPr lvl="2"/>
            <a:r>
              <a:rPr lang="en-IN" altLang="en-US" dirty="0">
                <a:solidFill>
                  <a:srgbClr val="002060"/>
                </a:solidFill>
              </a:rPr>
              <a:t>Objective function</a:t>
            </a:r>
            <a:endParaRPr lang="en-IN" altLang="en-US" dirty="0">
              <a:solidFill>
                <a:srgbClr val="002060"/>
              </a:solidFill>
            </a:endParaRPr>
          </a:p>
          <a:p>
            <a:pPr lvl="1"/>
            <a:endParaRPr lang="en-US" altLang="en-US" dirty="0">
              <a:solidFill>
                <a:srgbClr val="002060"/>
              </a:solidFill>
            </a:endParaRPr>
          </a:p>
          <a:p>
            <a:pPr lvl="1"/>
            <a:endParaRPr lang="en-IN" dirty="0">
              <a:solidFill>
                <a:srgbClr val="002060"/>
              </a:solidFill>
            </a:endParaRPr>
          </a:p>
          <a:p>
            <a:pPr marL="457200" lvl="1" indent="0">
              <a:buNone/>
            </a:pPr>
            <a:endParaRPr lang="en-IN" dirty="0">
              <a:solidFill>
                <a:srgbClr val="00206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fontScale="90000"/>
          </a:bodyPr>
          <a:lstStyle/>
          <a:p>
            <a:br>
              <a:rPr lang="en-IN" dirty="0">
                <a:solidFill>
                  <a:srgbClr val="002060"/>
                </a:solidFill>
              </a:rPr>
            </a:br>
            <a:r>
              <a:rPr lang="en-IN" dirty="0">
                <a:solidFill>
                  <a:srgbClr val="002060"/>
                </a:solidFill>
              </a:rPr>
              <a:t>LOCAL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pPr marL="457200" lvl="1" indent="0">
              <a:buNone/>
            </a:pPr>
            <a:r>
              <a:rPr lang="en-IN" dirty="0">
                <a:solidFill>
                  <a:srgbClr val="002060"/>
                </a:solidFill>
              </a:rPr>
              <a:t>Consider a State-space landscape with location and elevation</a:t>
            </a:r>
            <a:endParaRPr lang="en-IN" dirty="0">
              <a:solidFill>
                <a:srgbClr val="002060"/>
              </a:solidFill>
            </a:endParaRPr>
          </a:p>
          <a:p>
            <a:pPr marL="457200" lvl="1" indent="0">
              <a:buNone/>
            </a:pPr>
            <a:endParaRPr lang="en-IN" dirty="0">
              <a:solidFill>
                <a:srgbClr val="002060"/>
              </a:solidFill>
            </a:endParaRPr>
          </a:p>
        </p:txBody>
      </p:sp>
      <p:pic>
        <p:nvPicPr>
          <p:cNvPr id="4" name="Picture 3"/>
          <p:cNvPicPr>
            <a:picLocks noChangeAspect="1"/>
          </p:cNvPicPr>
          <p:nvPr/>
        </p:nvPicPr>
        <p:blipFill>
          <a:blip r:embed="rId1"/>
          <a:stretch>
            <a:fillRect/>
          </a:stretch>
        </p:blipFill>
        <p:spPr>
          <a:xfrm>
            <a:off x="787400" y="1443990"/>
            <a:ext cx="7408545" cy="5118735"/>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HILL CLIMBING</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IN" dirty="0">
                <a:solidFill>
                  <a:srgbClr val="C00000"/>
                </a:solidFill>
              </a:rPr>
              <a:t>Characteristics</a:t>
            </a:r>
            <a:endParaRPr lang="en-IN" dirty="0">
              <a:solidFill>
                <a:srgbClr val="C00000"/>
              </a:solidFill>
            </a:endParaRPr>
          </a:p>
          <a:p>
            <a:pPr lvl="1"/>
            <a:r>
              <a:rPr lang="en-IN" altLang="en-US" dirty="0">
                <a:solidFill>
                  <a:srgbClr val="002060"/>
                </a:solidFill>
              </a:rPr>
              <a:t>Heuristic for optimizing problems mathematically</a:t>
            </a:r>
            <a:endParaRPr lang="en-IN" altLang="en-US" dirty="0">
              <a:solidFill>
                <a:srgbClr val="002060"/>
              </a:solidFill>
            </a:endParaRPr>
          </a:p>
          <a:p>
            <a:pPr lvl="1"/>
            <a:r>
              <a:rPr lang="en-IN" altLang="en-US" dirty="0">
                <a:solidFill>
                  <a:srgbClr val="002060"/>
                </a:solidFill>
              </a:rPr>
              <a:t>Choose values from the input to maximize or minimize a real function</a:t>
            </a:r>
            <a:endParaRPr lang="en-IN" altLang="en-US" dirty="0">
              <a:solidFill>
                <a:srgbClr val="002060"/>
              </a:solidFill>
            </a:endParaRPr>
          </a:p>
          <a:p>
            <a:pPr lvl="1"/>
            <a:r>
              <a:rPr lang="en-IN" altLang="en-US" dirty="0">
                <a:solidFill>
                  <a:srgbClr val="002060"/>
                </a:solidFill>
              </a:rPr>
              <a:t>Uses greedy approach</a:t>
            </a:r>
            <a:endParaRPr lang="en-IN" altLang="en-US" dirty="0">
              <a:solidFill>
                <a:srgbClr val="002060"/>
              </a:solidFill>
            </a:endParaRPr>
          </a:p>
          <a:p>
            <a:pPr lvl="1"/>
            <a:endParaRPr lang="en-US" altLang="en-US" dirty="0">
              <a:solidFill>
                <a:srgbClr val="002060"/>
              </a:solidFill>
            </a:endParaRPr>
          </a:p>
          <a:p>
            <a:pPr lvl="1"/>
            <a:endParaRPr lang="en-IN" dirty="0">
              <a:solidFill>
                <a:srgbClr val="002060"/>
              </a:solidFill>
            </a:endParaRPr>
          </a:p>
          <a:p>
            <a:pPr marL="457200" lvl="1" indent="0">
              <a:buNone/>
            </a:pPr>
            <a:endParaRPr lang="en-IN" dirty="0">
              <a:solidFill>
                <a:srgbClr val="002060"/>
              </a:solidFill>
            </a:endParaRPr>
          </a:p>
        </p:txBody>
      </p:sp>
      <p:pic>
        <p:nvPicPr>
          <p:cNvPr id="6" name="Picture 5"/>
          <p:cNvPicPr>
            <a:picLocks noChangeAspect="1"/>
          </p:cNvPicPr>
          <p:nvPr/>
        </p:nvPicPr>
        <p:blipFill>
          <a:blip r:embed="rId1"/>
          <a:stretch>
            <a:fillRect/>
          </a:stretch>
        </p:blipFill>
        <p:spPr>
          <a:xfrm>
            <a:off x="457200" y="3573016"/>
            <a:ext cx="8003232" cy="3277047"/>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TYPES OF HILL CLIMBING</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US" sz="2400" dirty="0">
                <a:solidFill>
                  <a:srgbClr val="C00000"/>
                </a:solidFill>
              </a:rPr>
              <a:t>Simple Hill Climbing </a:t>
            </a:r>
            <a:endParaRPr lang="en-US" sz="2400" dirty="0">
              <a:solidFill>
                <a:srgbClr val="C00000"/>
              </a:solidFill>
            </a:endParaRPr>
          </a:p>
          <a:p>
            <a:pPr marL="0" indent="0">
              <a:buNone/>
            </a:pPr>
            <a:r>
              <a:rPr lang="en-US" sz="2400" dirty="0">
                <a:solidFill>
                  <a:srgbClr val="002060"/>
                </a:solidFill>
              </a:rPr>
              <a:t> -Single node selection</a:t>
            </a:r>
            <a:endParaRPr lang="en-US" sz="2400" dirty="0">
              <a:solidFill>
                <a:srgbClr val="002060"/>
              </a:solidFill>
            </a:endParaRPr>
          </a:p>
          <a:p>
            <a:pPr marL="0" indent="0">
              <a:buNone/>
            </a:pPr>
            <a:endParaRPr lang="en-US" sz="2400" dirty="0">
              <a:solidFill>
                <a:srgbClr val="002060"/>
              </a:solidFill>
            </a:endParaRPr>
          </a:p>
          <a:p>
            <a:r>
              <a:rPr lang="en-US" sz="2400" dirty="0">
                <a:solidFill>
                  <a:srgbClr val="C00000"/>
                </a:solidFill>
                <a:sym typeface="+mn-ea"/>
              </a:rPr>
              <a:t> Steepest Ascent</a:t>
            </a:r>
            <a:endParaRPr lang="en-US" sz="2400" dirty="0">
              <a:solidFill>
                <a:srgbClr val="C00000"/>
              </a:solidFill>
              <a:sym typeface="+mn-ea"/>
            </a:endParaRPr>
          </a:p>
          <a:p>
            <a:pPr marL="0" indent="0" algn="just">
              <a:buNone/>
            </a:pPr>
            <a:r>
              <a:rPr lang="en-US" sz="2400" dirty="0">
                <a:solidFill>
                  <a:srgbClr val="002060"/>
                </a:solidFill>
              </a:rPr>
              <a:t> -Examines all the neighboring nodes of the current state and selects one neighbor node which is closest to the goal state. </a:t>
            </a:r>
            <a:endParaRPr lang="en-US" sz="2400" dirty="0">
              <a:solidFill>
                <a:srgbClr val="002060"/>
              </a:solidFill>
            </a:endParaRPr>
          </a:p>
          <a:p>
            <a:pPr marL="0" indent="0">
              <a:buNone/>
            </a:pPr>
            <a:endParaRPr lang="en-US" sz="2400" dirty="0">
              <a:solidFill>
                <a:srgbClr val="002060"/>
              </a:solidFill>
            </a:endParaRPr>
          </a:p>
          <a:p>
            <a:pPr lvl="0"/>
            <a:r>
              <a:rPr lang="en-US" sz="2400" dirty="0">
                <a:solidFill>
                  <a:srgbClr val="C00000"/>
                </a:solidFill>
              </a:rPr>
              <a:t>Stochastic</a:t>
            </a:r>
            <a:endParaRPr lang="en-US" sz="2400" dirty="0">
              <a:solidFill>
                <a:srgbClr val="C00000"/>
              </a:solidFill>
            </a:endParaRPr>
          </a:p>
          <a:p>
            <a:pPr lvl="1"/>
            <a:r>
              <a:rPr lang="en-US" sz="2400" dirty="0">
                <a:solidFill>
                  <a:srgbClr val="002060"/>
                </a:solidFill>
              </a:rPr>
              <a:t>Random node selection</a:t>
            </a:r>
            <a:endParaRPr lang="en-US" sz="2400" dirty="0">
              <a:solidFill>
                <a:srgbClr val="002060"/>
              </a:solidFill>
            </a:endParaRPr>
          </a:p>
          <a:p>
            <a:pPr marL="457200" lvl="1" indent="0">
              <a:buNone/>
            </a:pPr>
            <a:endParaRPr lang="en-IN" sz="24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Toy Problems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Vacuum World</a:t>
            </a:r>
            <a:endParaRPr lang="en-IN" dirty="0">
              <a:solidFill>
                <a:srgbClr val="C00000"/>
              </a:solidFill>
            </a:endParaRPr>
          </a:p>
          <a:p>
            <a:pPr lvl="1"/>
            <a:endParaRPr lang="en-IN" dirty="0">
              <a:solidFill>
                <a:srgbClr val="C00000"/>
              </a:solidFill>
            </a:endParaRPr>
          </a:p>
          <a:p>
            <a:pPr marL="0" indent="0">
              <a:buNone/>
            </a:pPr>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pic>
        <p:nvPicPr>
          <p:cNvPr id="6" name="Picture 5"/>
          <p:cNvPicPr>
            <a:picLocks noChangeAspect="1"/>
          </p:cNvPicPr>
          <p:nvPr/>
        </p:nvPicPr>
        <p:blipFill>
          <a:blip r:embed="rId1"/>
          <a:stretch>
            <a:fillRect/>
          </a:stretch>
        </p:blipFill>
        <p:spPr>
          <a:xfrm>
            <a:off x="287524" y="1844824"/>
            <a:ext cx="8568951" cy="4752528"/>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104775"/>
            <a:ext cx="7772400" cy="735330"/>
          </a:xfrm>
        </p:spPr>
        <p:txBody>
          <a:bodyPr/>
          <a:p>
            <a:pPr algn="l"/>
            <a:br>
              <a:rPr lang="en-US">
                <a:sym typeface="+mn-ea"/>
              </a:rPr>
            </a:br>
            <a:r>
              <a:rPr lang="en-US">
                <a:sym typeface="+mn-ea"/>
              </a:rPr>
              <a:t>Simple Hill climbing   </a:t>
            </a:r>
            <a:br>
              <a:rPr lang="en-US"/>
            </a:br>
            <a:endParaRPr lang="en-US"/>
          </a:p>
        </p:txBody>
      </p:sp>
      <p:sp>
        <p:nvSpPr>
          <p:cNvPr id="3" name="Content Placeholder 2"/>
          <p:cNvSpPr>
            <a:spLocks noGrp="1"/>
          </p:cNvSpPr>
          <p:nvPr>
            <p:ph idx="1"/>
          </p:nvPr>
        </p:nvSpPr>
        <p:spPr>
          <a:xfrm>
            <a:off x="685800" y="970915"/>
            <a:ext cx="7772400" cy="5125085"/>
          </a:xfrm>
        </p:spPr>
        <p:txBody>
          <a:bodyPr/>
          <a:p>
            <a:endParaRPr lang="en-US" sz="2000"/>
          </a:p>
          <a:p>
            <a:r>
              <a:rPr lang="en-US" sz="2000"/>
              <a:t>Evaluate the initial state. If it is a goal state then stop and return success. Otherwise, make the initial state as the current state. </a:t>
            </a:r>
            <a:endParaRPr lang="en-US" sz="2000"/>
          </a:p>
          <a:p>
            <a:r>
              <a:rPr lang="en-US" sz="2000"/>
              <a:t>Loop until the solution state is found or there are no new operators present which can be applied to the current state. </a:t>
            </a:r>
            <a:endParaRPr lang="en-US" sz="2000"/>
          </a:p>
          <a:p>
            <a:r>
              <a:rPr lang="en-US" sz="2000"/>
              <a:t>Select a state that has not been yet applied to the current state and apply it to produce a new state. </a:t>
            </a:r>
            <a:endParaRPr lang="en-US" sz="2000"/>
          </a:p>
          <a:p>
            <a:r>
              <a:rPr lang="en-US" sz="2000"/>
              <a:t>Perform these to evaluate the new state.</a:t>
            </a:r>
            <a:endParaRPr lang="en-US" sz="2000"/>
          </a:p>
          <a:p>
            <a:pPr lvl="1"/>
            <a:r>
              <a:rPr lang="en-US" sz="1665"/>
              <a:t>If the current state is a goal state, then stop and return success. </a:t>
            </a:r>
            <a:endParaRPr lang="en-US" sz="1665"/>
          </a:p>
          <a:p>
            <a:pPr lvl="1"/>
            <a:r>
              <a:rPr lang="en-US" sz="1665"/>
              <a:t>If it is better than the current state, then make it the current state and proceed further. </a:t>
            </a:r>
            <a:endParaRPr lang="en-US" sz="1665"/>
          </a:p>
          <a:p>
            <a:pPr lvl="1"/>
            <a:r>
              <a:rPr lang="en-US" sz="1665"/>
              <a:t>If it is not better than the current state, then continue in the loop until a solution is found. </a:t>
            </a:r>
            <a:endParaRPr lang="en-US" sz="1665"/>
          </a:p>
          <a:p>
            <a:r>
              <a:rPr lang="en-US" sz="2000"/>
              <a:t>Exit from the function.</a:t>
            </a:r>
            <a:endParaRPr lang="en-US" sz="20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188595"/>
            <a:ext cx="7772400" cy="523875"/>
          </a:xfrm>
        </p:spPr>
        <p:txBody>
          <a:bodyPr/>
          <a:p>
            <a:pPr algn="l"/>
            <a:br>
              <a:rPr lang="en-US" sz="2800">
                <a:sym typeface="+mn-ea"/>
              </a:rPr>
            </a:br>
            <a:r>
              <a:rPr lang="en-US" sz="2800">
                <a:sym typeface="+mn-ea"/>
              </a:rPr>
              <a:t>Steepest Ascent Hill climbing </a:t>
            </a:r>
            <a:br>
              <a:rPr lang="en-US" sz="2800"/>
            </a:br>
            <a:endParaRPr lang="en-US" sz="2800"/>
          </a:p>
        </p:txBody>
      </p:sp>
      <p:sp>
        <p:nvSpPr>
          <p:cNvPr id="3" name="Content Placeholder 2"/>
          <p:cNvSpPr>
            <a:spLocks noGrp="1"/>
          </p:cNvSpPr>
          <p:nvPr>
            <p:ph idx="1"/>
          </p:nvPr>
        </p:nvSpPr>
        <p:spPr>
          <a:xfrm>
            <a:off x="685800" y="1014730"/>
            <a:ext cx="7772400" cy="5081270"/>
          </a:xfrm>
        </p:spPr>
        <p:txBody>
          <a:bodyPr/>
          <a:p>
            <a:r>
              <a:rPr lang="en-US" sz="2000"/>
              <a:t>Evaluate the initial state. If it is a goal state then stop and return success. Otherwise, make the initial state as the current state. </a:t>
            </a:r>
            <a:endParaRPr lang="en-US" sz="2000"/>
          </a:p>
          <a:p>
            <a:r>
              <a:rPr lang="en-US" sz="2000"/>
              <a:t>Repeat these steps until a solution is found or the current state does not change </a:t>
            </a:r>
            <a:endParaRPr lang="en-US" sz="2000"/>
          </a:p>
          <a:p>
            <a:r>
              <a:rPr lang="en-US" sz="2000"/>
              <a:t>Select a state that has not been yet applied to the current state.</a:t>
            </a:r>
            <a:endParaRPr lang="en-US" sz="2000"/>
          </a:p>
          <a:p>
            <a:r>
              <a:rPr lang="en-US" sz="2000"/>
              <a:t>Initialize a new ‘best state’ equal to the current state and apply it to produce a new state.</a:t>
            </a:r>
            <a:endParaRPr lang="en-US" sz="2000"/>
          </a:p>
          <a:p>
            <a:r>
              <a:rPr lang="en-US" sz="2000"/>
              <a:t>Perform these to evaluate the new state</a:t>
            </a:r>
            <a:endParaRPr lang="en-US" sz="2000"/>
          </a:p>
          <a:p>
            <a:pPr lvl="1"/>
            <a:r>
              <a:rPr lang="en-US" sz="1600"/>
              <a:t>If the current state is a goal state, then stop and return success.</a:t>
            </a:r>
            <a:endParaRPr lang="en-US" sz="1600"/>
          </a:p>
          <a:p>
            <a:pPr lvl="1"/>
            <a:r>
              <a:rPr lang="en-US" sz="1600"/>
              <a:t>If it is better than the best state, then make it the best state else continue the loop with another new state.</a:t>
            </a:r>
            <a:endParaRPr lang="en-US" sz="1600"/>
          </a:p>
          <a:p>
            <a:pPr lvl="1"/>
            <a:r>
              <a:rPr lang="en-US" sz="1600"/>
              <a:t>Make the best state as the current state and go to Step 2 of the second point.</a:t>
            </a:r>
            <a:endParaRPr lang="en-US" sz="1600"/>
          </a:p>
          <a:p>
            <a:r>
              <a:rPr lang="en-US" sz="2000"/>
              <a:t>Exit from the function.</a:t>
            </a:r>
            <a:endParaRPr lang="en-US" sz="20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44475"/>
            <a:ext cx="7772400" cy="423545"/>
          </a:xfrm>
        </p:spPr>
        <p:txBody>
          <a:bodyPr/>
          <a:p>
            <a:pPr algn="l"/>
            <a:r>
              <a:rPr lang="en-US"/>
              <a:t>Stochastic hill climbing</a:t>
            </a:r>
            <a:endParaRPr lang="en-US"/>
          </a:p>
        </p:txBody>
      </p:sp>
      <p:sp>
        <p:nvSpPr>
          <p:cNvPr id="3" name="Content Placeholder 2"/>
          <p:cNvSpPr>
            <a:spLocks noGrp="1"/>
          </p:cNvSpPr>
          <p:nvPr>
            <p:ph idx="1"/>
          </p:nvPr>
        </p:nvSpPr>
        <p:spPr>
          <a:xfrm>
            <a:off x="685800" y="825500"/>
            <a:ext cx="7772400" cy="5691505"/>
          </a:xfrm>
        </p:spPr>
        <p:txBody>
          <a:bodyPr/>
          <a:p>
            <a:r>
              <a:rPr lang="en-US"/>
              <a:t>Evaluate the initial state. If it is a goal state then stop and return success. Otherwise, make the initial state the current state. </a:t>
            </a:r>
            <a:endParaRPr lang="en-US"/>
          </a:p>
          <a:p>
            <a:r>
              <a:rPr lang="en-US"/>
              <a:t>Repeat these steps until a solution is found or the current state does not change.</a:t>
            </a:r>
            <a:endParaRPr lang="en-US"/>
          </a:p>
          <a:p>
            <a:pPr lvl="1"/>
            <a:r>
              <a:rPr lang="en-US"/>
              <a:t>Select a state that has not been yet applied to the current state.</a:t>
            </a:r>
            <a:endParaRPr lang="en-US"/>
          </a:p>
          <a:p>
            <a:pPr lvl="1"/>
            <a:r>
              <a:rPr lang="en-US"/>
              <a:t>Apply the successor function to the current state and generate all the neighbor states.</a:t>
            </a:r>
            <a:endParaRPr lang="en-US"/>
          </a:p>
          <a:p>
            <a:pPr lvl="1"/>
            <a:r>
              <a:rPr lang="en-US"/>
              <a:t>Among the generated neighbor states which are better than the current state choose a state randomly (or based on some probability function). </a:t>
            </a:r>
            <a:endParaRPr lang="en-US"/>
          </a:p>
          <a:p>
            <a:pPr lvl="1"/>
            <a:r>
              <a:rPr lang="en-US"/>
              <a:t>If the chosen state is the goal state, then return success, else make it the current state and repeat step 2 of the second point.</a:t>
            </a:r>
            <a:endParaRPr lang="en-US"/>
          </a:p>
          <a:p>
            <a:r>
              <a:rPr lang="en-US"/>
              <a:t>Exit from the function.</a:t>
            </a:r>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ISSUES IN HILL CLIMBING</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lnSpcReduction="10000"/>
          </a:bodyPr>
          <a:lstStyle/>
          <a:p>
            <a:r>
              <a:rPr lang="en-US" dirty="0">
                <a:solidFill>
                  <a:srgbClr val="C00000"/>
                </a:solidFill>
              </a:rPr>
              <a:t>Local Maximum</a:t>
            </a:r>
            <a:endParaRPr lang="en-US" dirty="0">
              <a:solidFill>
                <a:srgbClr val="C00000"/>
              </a:solidFill>
            </a:endParaRPr>
          </a:p>
          <a:p>
            <a:pPr lvl="1"/>
            <a:r>
              <a:rPr lang="en-US" dirty="0" err="1">
                <a:solidFill>
                  <a:srgbClr val="002060"/>
                </a:solidFill>
              </a:rPr>
              <a:t>Neighbouring</a:t>
            </a:r>
            <a:r>
              <a:rPr lang="en-US" dirty="0">
                <a:solidFill>
                  <a:srgbClr val="002060"/>
                </a:solidFill>
              </a:rPr>
              <a:t> states values &lt; Current state value</a:t>
            </a:r>
            <a:endParaRPr lang="en-US" dirty="0">
              <a:solidFill>
                <a:srgbClr val="002060"/>
              </a:solidFill>
            </a:endParaRPr>
          </a:p>
          <a:p>
            <a:pPr lvl="1"/>
            <a:r>
              <a:rPr lang="en-US" dirty="0">
                <a:solidFill>
                  <a:srgbClr val="002060"/>
                </a:solidFill>
              </a:rPr>
              <a:t>Backtracking to overcome it</a:t>
            </a:r>
            <a:endParaRPr lang="en-US" dirty="0">
              <a:solidFill>
                <a:srgbClr val="002060"/>
              </a:solidFill>
            </a:endParaRPr>
          </a:p>
          <a:p>
            <a:pPr lvl="0"/>
            <a:r>
              <a:rPr lang="en-US" dirty="0">
                <a:solidFill>
                  <a:srgbClr val="C00000"/>
                </a:solidFill>
              </a:rPr>
              <a:t> Plateau</a:t>
            </a:r>
            <a:endParaRPr lang="en-US" dirty="0">
              <a:solidFill>
                <a:srgbClr val="C00000"/>
              </a:solidFill>
            </a:endParaRPr>
          </a:p>
          <a:p>
            <a:pPr lvl="1"/>
            <a:r>
              <a:rPr lang="en-US" dirty="0" err="1">
                <a:solidFill>
                  <a:srgbClr val="002060"/>
                </a:solidFill>
              </a:rPr>
              <a:t>Neighbouring</a:t>
            </a:r>
            <a:r>
              <a:rPr lang="en-US" dirty="0">
                <a:solidFill>
                  <a:srgbClr val="002060"/>
                </a:solidFill>
              </a:rPr>
              <a:t> states have same value</a:t>
            </a:r>
            <a:endParaRPr lang="en-US" dirty="0">
              <a:solidFill>
                <a:srgbClr val="002060"/>
              </a:solidFill>
            </a:endParaRPr>
          </a:p>
          <a:p>
            <a:pPr lvl="1"/>
            <a:r>
              <a:rPr lang="en-US" dirty="0">
                <a:solidFill>
                  <a:srgbClr val="002060"/>
                </a:solidFill>
              </a:rPr>
              <a:t>Random branching</a:t>
            </a:r>
            <a:endParaRPr lang="en-US" dirty="0">
              <a:solidFill>
                <a:srgbClr val="002060"/>
              </a:solidFill>
            </a:endParaRPr>
          </a:p>
          <a:p>
            <a:pPr lvl="1"/>
            <a:r>
              <a:rPr lang="en-GB" altLang="en-US" dirty="0">
                <a:sym typeface="+mn-ea"/>
              </a:rPr>
              <a:t>Make a </a:t>
            </a:r>
            <a:r>
              <a:rPr lang="en-GB" altLang="en-US" dirty="0">
                <a:solidFill>
                  <a:srgbClr val="0000FF"/>
                </a:solidFill>
                <a:sym typeface="+mn-ea"/>
              </a:rPr>
              <a:t>big jump</a:t>
            </a:r>
            <a:r>
              <a:rPr lang="en-GB" altLang="en-US" dirty="0">
                <a:sym typeface="+mn-ea"/>
              </a:rPr>
              <a:t> to try to get in a new section.</a:t>
            </a:r>
            <a:endParaRPr lang="en-US" dirty="0">
              <a:solidFill>
                <a:srgbClr val="002060"/>
              </a:solidFill>
            </a:endParaRPr>
          </a:p>
          <a:p>
            <a:pPr lvl="0"/>
            <a:r>
              <a:rPr lang="en-US" dirty="0">
                <a:solidFill>
                  <a:srgbClr val="C00000"/>
                </a:solidFill>
              </a:rPr>
              <a:t>Ridge</a:t>
            </a:r>
            <a:endParaRPr lang="en-US" dirty="0">
              <a:solidFill>
                <a:srgbClr val="C00000"/>
              </a:solidFill>
            </a:endParaRPr>
          </a:p>
          <a:p>
            <a:pPr algn="just" eaLnBrk="1" hangingPunct="1">
              <a:spcBef>
                <a:spcPct val="0"/>
              </a:spcBef>
              <a:buClr>
                <a:schemeClr val="tx1"/>
              </a:buClr>
              <a:buSzPct val="120000"/>
              <a:buNone/>
            </a:pPr>
            <a:r>
              <a:rPr lang="en-US" sz="2000" dirty="0">
                <a:solidFill>
                  <a:srgbClr val="C00000"/>
                </a:solidFill>
              </a:rPr>
              <a:t>	  -</a:t>
            </a:r>
            <a:r>
              <a:rPr lang="en-GB" altLang="en-US" sz="2000" dirty="0">
                <a:sym typeface="+mn-ea"/>
              </a:rPr>
              <a:t>The orientation of the high region, compared to the set of available moves, makes it impossible to climb up. </a:t>
            </a:r>
            <a:endParaRPr lang="en-GB" altLang="en-US" sz="2000" dirty="0"/>
          </a:p>
          <a:p>
            <a:pPr algn="just" eaLnBrk="1" hangingPunct="1">
              <a:spcBef>
                <a:spcPct val="0"/>
              </a:spcBef>
              <a:buClr>
                <a:schemeClr val="tx1"/>
              </a:buClr>
              <a:buSzPct val="120000"/>
              <a:buNone/>
            </a:pPr>
            <a:r>
              <a:rPr lang="en-US" altLang="en-GB" sz="2000" dirty="0">
                <a:sym typeface="+mn-ea"/>
              </a:rPr>
              <a:t>	</a:t>
            </a:r>
            <a:r>
              <a:rPr lang="en-GB" altLang="en-US" sz="2000" dirty="0">
                <a:sym typeface="+mn-ea"/>
              </a:rPr>
              <a:t>However, two moves executed serially may increase </a:t>
            </a:r>
            <a:r>
              <a:rPr lang="en-US" altLang="en-GB" sz="2000" dirty="0">
                <a:sym typeface="+mn-ea"/>
              </a:rPr>
              <a:t> </a:t>
            </a:r>
            <a:r>
              <a:rPr lang="en-GB" altLang="en-US" sz="2000" dirty="0">
                <a:sym typeface="+mn-ea"/>
              </a:rPr>
              <a:t>the height.</a:t>
            </a:r>
            <a:r>
              <a:rPr lang="en-US" sz="2000" dirty="0">
                <a:solidFill>
                  <a:srgbClr val="002060"/>
                </a:solidFill>
              </a:rPr>
              <a:t>          -Downward movement</a:t>
            </a:r>
            <a:endParaRPr lang="en-US" sz="2000" dirty="0">
              <a:solidFill>
                <a:srgbClr val="002060"/>
              </a:solidFill>
            </a:endParaRPr>
          </a:p>
          <a:p>
            <a:pPr lvl="1"/>
            <a:r>
              <a:rPr lang="en-US" dirty="0">
                <a:solidFill>
                  <a:srgbClr val="002060"/>
                </a:solidFill>
              </a:rPr>
              <a:t>Move in possible directions to overcome it</a:t>
            </a:r>
            <a:endParaRPr lang="en-US" dirty="0">
              <a:solidFill>
                <a:srgbClr val="002060"/>
              </a:solidFill>
            </a:endParaRPr>
          </a:p>
          <a:p>
            <a:pPr marL="457200" lvl="1" indent="0">
              <a:buNone/>
            </a:pPr>
            <a:endParaRPr lang="en-IN" dirty="0">
              <a:solidFill>
                <a:srgbClr val="002060"/>
              </a:solidFill>
            </a:endParaRPr>
          </a:p>
          <a:p>
            <a:pPr marL="457200" lvl="1" indent="0">
              <a:buNone/>
            </a:pPr>
            <a:endParaRPr lang="en-IN" dirty="0">
              <a:solidFill>
                <a:srgbClr val="00206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SIMULATED ANNEALING</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US" dirty="0">
                <a:solidFill>
                  <a:srgbClr val="C00000"/>
                </a:solidFill>
              </a:rPr>
              <a:t>Simulated Annealing</a:t>
            </a:r>
            <a:endParaRPr lang="en-US" dirty="0">
              <a:solidFill>
                <a:srgbClr val="C00000"/>
              </a:solidFill>
            </a:endParaRPr>
          </a:p>
          <a:p>
            <a:pPr marL="674370" lvl="1" indent="-274320">
              <a:buFont typeface="Arial" panose="02080604020202020204" pitchFamily="34" charset="0"/>
              <a:buChar char="•"/>
              <a:defRPr/>
            </a:pPr>
            <a:r>
              <a:rPr lang="en-IN" sz="2800" dirty="0">
                <a:solidFill>
                  <a:srgbClr val="002060"/>
                </a:solidFill>
              </a:rPr>
              <a:t>A alternative to a random-restart hill-climbing when stuck on a local maximum is to do a ‘reverse walk’ to escape the local maximum.</a:t>
            </a:r>
            <a:endParaRPr lang="en-IN" sz="2800" dirty="0">
              <a:solidFill>
                <a:srgbClr val="002060"/>
              </a:solidFill>
            </a:endParaRPr>
          </a:p>
          <a:p>
            <a:pPr marL="674370" lvl="1" indent="-274320">
              <a:buFont typeface="Arial" panose="02080604020202020204" pitchFamily="34" charset="0"/>
              <a:buChar char="•"/>
              <a:defRPr/>
            </a:pPr>
            <a:r>
              <a:rPr lang="en-IN" sz="2800" dirty="0">
                <a:solidFill>
                  <a:srgbClr val="002060"/>
                </a:solidFill>
              </a:rPr>
              <a:t>A derivative of the process of heating and then slowly cooling a substance to obtain a strong crystalline structure.</a:t>
            </a:r>
            <a:endParaRPr lang="en-IN" sz="2800" dirty="0">
              <a:solidFill>
                <a:srgbClr val="002060"/>
              </a:solidFill>
            </a:endParaRPr>
          </a:p>
          <a:p>
            <a:pPr marL="674370" lvl="1" indent="-274320">
              <a:buFont typeface="Arial" panose="02080604020202020204" pitchFamily="34" charset="0"/>
              <a:buChar char="•"/>
              <a:defRPr/>
            </a:pPr>
            <a:r>
              <a:rPr lang="en-IN" sz="2800" dirty="0">
                <a:solidFill>
                  <a:srgbClr val="002060"/>
                </a:solidFill>
              </a:rPr>
              <a:t>Temperature reduced slowly in stages till the system ``freezes" and no further changes occur</a:t>
            </a:r>
            <a:endParaRPr lang="en-IN" sz="2800" dirty="0">
              <a:solidFill>
                <a:srgbClr val="002060"/>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TWO PLAYER GAMES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636905"/>
            <a:ext cx="8435340" cy="6032500"/>
          </a:xfrm>
        </p:spPr>
        <p:txBody>
          <a:bodyPr>
            <a:normAutofit fontScale="92500" lnSpcReduction="20000"/>
          </a:bodyPr>
          <a:lstStyle/>
          <a:p>
            <a:r>
              <a:rPr lang="en-US" dirty="0">
                <a:solidFill>
                  <a:srgbClr val="C00000"/>
                </a:solidFill>
              </a:rPr>
              <a:t>Multi Agents</a:t>
            </a:r>
            <a:endParaRPr lang="en-IN" dirty="0">
              <a:solidFill>
                <a:srgbClr val="002060"/>
              </a:solidFill>
            </a:endParaRPr>
          </a:p>
          <a:p>
            <a:pPr lvl="1"/>
            <a:r>
              <a:rPr lang="en-US" altLang="en-US" sz="3000" dirty="0">
                <a:solidFill>
                  <a:srgbClr val="002060"/>
                </a:solidFill>
              </a:rPr>
              <a:t>Creating game-playing programs in AI</a:t>
            </a:r>
            <a:endParaRPr lang="en-US" altLang="en-US" sz="3000" dirty="0">
              <a:solidFill>
                <a:srgbClr val="002060"/>
              </a:solidFill>
            </a:endParaRPr>
          </a:p>
          <a:p>
            <a:pPr lvl="1"/>
            <a:r>
              <a:rPr lang="en-US" altLang="en-US" sz="3000" dirty="0">
                <a:solidFill>
                  <a:srgbClr val="002060"/>
                </a:solidFill>
              </a:rPr>
              <a:t>Many similarities to search &amp; most of the games</a:t>
            </a:r>
            <a:endParaRPr lang="en-US" altLang="en-US" sz="3000" dirty="0">
              <a:solidFill>
                <a:srgbClr val="002060"/>
              </a:solidFill>
            </a:endParaRPr>
          </a:p>
          <a:p>
            <a:pPr lvl="2"/>
            <a:r>
              <a:rPr lang="en-US" altLang="en-US" sz="2800" dirty="0">
                <a:solidFill>
                  <a:srgbClr val="C00000"/>
                </a:solidFill>
              </a:rPr>
              <a:t>have two players,</a:t>
            </a:r>
            <a:endParaRPr lang="en-US" altLang="en-US" sz="2800" dirty="0">
              <a:solidFill>
                <a:srgbClr val="C00000"/>
              </a:solidFill>
            </a:endParaRPr>
          </a:p>
          <a:p>
            <a:pPr lvl="2"/>
            <a:r>
              <a:rPr lang="en-US" altLang="en-US" sz="2800" dirty="0">
                <a:solidFill>
                  <a:srgbClr val="C00000"/>
                </a:solidFill>
              </a:rPr>
              <a:t>are zero-sum: what one player wins, the other loses</a:t>
            </a:r>
            <a:endParaRPr lang="en-US" altLang="en-US" sz="2800" dirty="0">
              <a:solidFill>
                <a:srgbClr val="C00000"/>
              </a:solidFill>
            </a:endParaRPr>
          </a:p>
          <a:p>
            <a:pPr lvl="2"/>
            <a:r>
              <a:rPr lang="en-US" altLang="en-US" sz="2800" dirty="0">
                <a:solidFill>
                  <a:srgbClr val="C00000"/>
                </a:solidFill>
              </a:rPr>
              <a:t>have perfect information: the entire state of the game is known to both players at all times</a:t>
            </a:r>
            <a:endParaRPr lang="en-US" altLang="en-US" sz="2800" dirty="0">
              <a:solidFill>
                <a:srgbClr val="C00000"/>
              </a:solidFill>
            </a:endParaRPr>
          </a:p>
          <a:p>
            <a:pPr lvl="3"/>
            <a:r>
              <a:rPr lang="en-US" altLang="en-US" sz="2600" dirty="0">
                <a:solidFill>
                  <a:srgbClr val="002060"/>
                </a:solidFill>
              </a:rPr>
              <a:t>E.g., tic-tac-toe, checkers, chess, Go, backgammon, …</a:t>
            </a:r>
            <a:endParaRPr lang="en-US" altLang="en-US" sz="2600" dirty="0">
              <a:solidFill>
                <a:srgbClr val="002060"/>
              </a:solidFill>
            </a:endParaRPr>
          </a:p>
          <a:p>
            <a:pPr lvl="2"/>
            <a:r>
              <a:rPr lang="en-US" altLang="en-US" sz="2800" dirty="0">
                <a:solidFill>
                  <a:srgbClr val="002060"/>
                </a:solidFill>
              </a:rPr>
              <a:t> </a:t>
            </a:r>
            <a:r>
              <a:rPr lang="en-US" altLang="en-US" sz="2800" dirty="0">
                <a:solidFill>
                  <a:srgbClr val="C00000"/>
                </a:solidFill>
              </a:rPr>
              <a:t>games without perfect information; </a:t>
            </a:r>
            <a:endParaRPr lang="en-US" altLang="en-US" sz="2800" dirty="0">
              <a:solidFill>
                <a:srgbClr val="002060"/>
              </a:solidFill>
            </a:endParaRPr>
          </a:p>
          <a:p>
            <a:pPr lvl="3"/>
            <a:r>
              <a:rPr lang="en-US" altLang="en-US" sz="2800" dirty="0">
                <a:solidFill>
                  <a:srgbClr val="002060"/>
                </a:solidFill>
              </a:rPr>
              <a:t>Need probability theory, game theory</a:t>
            </a:r>
            <a:endParaRPr lang="en-US" altLang="en-US" sz="2800" dirty="0">
              <a:solidFill>
                <a:srgbClr val="002060"/>
              </a:solidFill>
            </a:endParaRPr>
          </a:p>
          <a:p>
            <a:pPr lvl="3"/>
            <a:r>
              <a:rPr lang="en-US" altLang="en-US" sz="2800" dirty="0">
                <a:solidFill>
                  <a:srgbClr val="002060"/>
                </a:solidFill>
              </a:rPr>
              <a:t>e.g., poker</a:t>
            </a:r>
            <a:endParaRPr lang="en-US" altLang="en-US" sz="3000" dirty="0">
              <a:solidFill>
                <a:srgbClr val="002060"/>
              </a:solidFill>
            </a:endParaRPr>
          </a:p>
          <a:p>
            <a:pPr lvl="1"/>
            <a:r>
              <a:rPr lang="en-US" altLang="en-US" sz="3000" dirty="0">
                <a:solidFill>
                  <a:srgbClr val="002060"/>
                </a:solidFill>
              </a:rPr>
              <a:t>Known as Adversarial Search</a:t>
            </a:r>
            <a:endParaRPr lang="en-US" altLang="en-US" sz="3000" dirty="0">
              <a:solidFill>
                <a:srgbClr val="002060"/>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TWO PLAYER GAMES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US" dirty="0">
                <a:solidFill>
                  <a:srgbClr val="C00000"/>
                </a:solidFill>
              </a:rPr>
              <a:t>SUM TO 2 GAME</a:t>
            </a:r>
            <a:endParaRPr lang="en-IN" dirty="0">
              <a:solidFill>
                <a:srgbClr val="002060"/>
              </a:solidFill>
            </a:endParaRPr>
          </a:p>
          <a:p>
            <a:pPr lvl="1"/>
            <a:r>
              <a:rPr lang="en-US" altLang="en-US" dirty="0">
                <a:solidFill>
                  <a:srgbClr val="002060"/>
                </a:solidFill>
              </a:rPr>
              <a:t>Player 1 moves, then player 2, finally player 1 again</a:t>
            </a:r>
            <a:endParaRPr lang="en-US" altLang="en-US" dirty="0">
              <a:solidFill>
                <a:srgbClr val="002060"/>
              </a:solidFill>
            </a:endParaRPr>
          </a:p>
          <a:p>
            <a:pPr lvl="1"/>
            <a:r>
              <a:rPr lang="en-US" altLang="en-US" dirty="0">
                <a:solidFill>
                  <a:srgbClr val="002060"/>
                </a:solidFill>
              </a:rPr>
              <a:t>Move = 0 or 1</a:t>
            </a:r>
            <a:endParaRPr lang="en-US" altLang="en-US" dirty="0">
              <a:solidFill>
                <a:srgbClr val="002060"/>
              </a:solidFill>
            </a:endParaRPr>
          </a:p>
          <a:p>
            <a:pPr lvl="1"/>
            <a:r>
              <a:rPr lang="en-US" altLang="en-US" dirty="0">
                <a:solidFill>
                  <a:srgbClr val="002060"/>
                </a:solidFill>
              </a:rPr>
              <a:t>Player 1 wins if and only if all moves together sum to 2</a:t>
            </a:r>
            <a:endParaRPr lang="en-US" altLang="en-US" dirty="0">
              <a:solidFill>
                <a:srgbClr val="002060"/>
              </a:solidFill>
            </a:endParaRPr>
          </a:p>
          <a:p>
            <a:pPr marL="457200" lvl="1" indent="0">
              <a:buNone/>
            </a:pPr>
            <a:endParaRPr lang="en-US" altLang="en-US" sz="2800" dirty="0">
              <a:solidFill>
                <a:srgbClr val="002060"/>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TWO PLAYER GAMES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fontScale="92500" lnSpcReduction="10000"/>
          </a:bodyPr>
          <a:lstStyle/>
          <a:p>
            <a:r>
              <a:rPr lang="en-US" dirty="0">
                <a:solidFill>
                  <a:srgbClr val="C00000"/>
                </a:solidFill>
              </a:rPr>
              <a:t>MINIMAX ALGORITHM</a:t>
            </a:r>
            <a:endParaRPr lang="en-IN" dirty="0">
              <a:solidFill>
                <a:srgbClr val="002060"/>
              </a:solidFill>
            </a:endParaRPr>
          </a:p>
          <a:p>
            <a:pPr lvl="1"/>
            <a:r>
              <a:rPr lang="en-US" altLang="en-US" dirty="0">
                <a:solidFill>
                  <a:srgbClr val="002060"/>
                </a:solidFill>
              </a:rPr>
              <a:t>2 Players MAX and MIN</a:t>
            </a:r>
            <a:endParaRPr lang="en-US" altLang="en-US" dirty="0">
              <a:solidFill>
                <a:srgbClr val="002060"/>
              </a:solidFill>
            </a:endParaRPr>
          </a:p>
          <a:p>
            <a:pPr lvl="1"/>
            <a:r>
              <a:rPr lang="en-US" altLang="en-US" dirty="0">
                <a:solidFill>
                  <a:srgbClr val="002060"/>
                </a:solidFill>
              </a:rPr>
              <a:t>MAX moves first and take turns with MIN till end of the game</a:t>
            </a:r>
            <a:endParaRPr lang="en-US" altLang="en-US" dirty="0">
              <a:solidFill>
                <a:srgbClr val="002060"/>
              </a:solidFill>
            </a:endParaRPr>
          </a:p>
          <a:p>
            <a:pPr lvl="1"/>
            <a:r>
              <a:rPr lang="en-US" altLang="en-US" dirty="0">
                <a:solidFill>
                  <a:srgbClr val="002060"/>
                </a:solidFill>
              </a:rPr>
              <a:t>Points awarded to winner and penalty to loser</a:t>
            </a:r>
            <a:endParaRPr lang="en-US" altLang="en-US" dirty="0">
              <a:solidFill>
                <a:srgbClr val="002060"/>
              </a:solidFill>
            </a:endParaRPr>
          </a:p>
          <a:p>
            <a:pPr lvl="1"/>
            <a:r>
              <a:rPr lang="en-US" altLang="en-US" dirty="0">
                <a:solidFill>
                  <a:srgbClr val="002060"/>
                </a:solidFill>
              </a:rPr>
              <a:t>Search Problem with agents having:</a:t>
            </a:r>
            <a:endParaRPr lang="en-US" altLang="en-US" dirty="0">
              <a:solidFill>
                <a:srgbClr val="002060"/>
              </a:solidFill>
            </a:endParaRPr>
          </a:p>
          <a:p>
            <a:pPr lvl="2"/>
            <a:r>
              <a:rPr lang="en-US" altLang="en-US" dirty="0">
                <a:solidFill>
                  <a:srgbClr val="C00000"/>
                </a:solidFill>
              </a:rPr>
              <a:t>Initial State(S0)</a:t>
            </a:r>
            <a:endParaRPr lang="en-US" altLang="en-US" dirty="0">
              <a:solidFill>
                <a:srgbClr val="C00000"/>
              </a:solidFill>
            </a:endParaRPr>
          </a:p>
          <a:p>
            <a:pPr lvl="2"/>
            <a:r>
              <a:rPr lang="en-US" altLang="en-US" dirty="0">
                <a:solidFill>
                  <a:srgbClr val="C00000"/>
                </a:solidFill>
              </a:rPr>
              <a:t>Player(S): </a:t>
            </a:r>
            <a:r>
              <a:rPr lang="en-US" altLang="en-US" dirty="0">
                <a:solidFill>
                  <a:srgbClr val="002060"/>
                </a:solidFill>
              </a:rPr>
              <a:t>Player P’s turn for move in state S</a:t>
            </a:r>
            <a:endParaRPr lang="en-US" altLang="en-US" dirty="0">
              <a:solidFill>
                <a:srgbClr val="002060"/>
              </a:solidFill>
            </a:endParaRPr>
          </a:p>
          <a:p>
            <a:pPr lvl="2"/>
            <a:r>
              <a:rPr lang="en-US" altLang="en-US" dirty="0">
                <a:solidFill>
                  <a:srgbClr val="C00000"/>
                </a:solidFill>
              </a:rPr>
              <a:t>Action(S): </a:t>
            </a:r>
            <a:r>
              <a:rPr lang="en-US" altLang="en-US" dirty="0">
                <a:solidFill>
                  <a:srgbClr val="002060"/>
                </a:solidFill>
              </a:rPr>
              <a:t>Returns the set of possible moves in state S</a:t>
            </a:r>
            <a:endParaRPr lang="en-US" altLang="en-US" dirty="0">
              <a:solidFill>
                <a:srgbClr val="002060"/>
              </a:solidFill>
            </a:endParaRPr>
          </a:p>
          <a:p>
            <a:pPr lvl="2"/>
            <a:r>
              <a:rPr lang="en-US" altLang="en-US" dirty="0">
                <a:solidFill>
                  <a:srgbClr val="C00000"/>
                </a:solidFill>
              </a:rPr>
              <a:t>Result(S,A): </a:t>
            </a:r>
            <a:r>
              <a:rPr lang="en-US" altLang="en-US" dirty="0">
                <a:solidFill>
                  <a:srgbClr val="002060"/>
                </a:solidFill>
              </a:rPr>
              <a:t>Result of the move</a:t>
            </a:r>
            <a:endParaRPr lang="en-US" altLang="en-US" dirty="0">
              <a:solidFill>
                <a:srgbClr val="002060"/>
              </a:solidFill>
            </a:endParaRPr>
          </a:p>
          <a:p>
            <a:pPr lvl="2"/>
            <a:r>
              <a:rPr lang="en-US" altLang="en-US" dirty="0" err="1">
                <a:solidFill>
                  <a:srgbClr val="C00000"/>
                </a:solidFill>
              </a:rPr>
              <a:t>TerminalTest</a:t>
            </a:r>
            <a:r>
              <a:rPr lang="en-US" altLang="en-US" dirty="0">
                <a:solidFill>
                  <a:srgbClr val="C00000"/>
                </a:solidFill>
              </a:rPr>
              <a:t>(S): </a:t>
            </a:r>
            <a:r>
              <a:rPr lang="en-US" altLang="en-US" dirty="0">
                <a:solidFill>
                  <a:srgbClr val="002060"/>
                </a:solidFill>
              </a:rPr>
              <a:t>If end of game then true else false</a:t>
            </a:r>
            <a:endParaRPr lang="en-US" altLang="en-US" dirty="0">
              <a:solidFill>
                <a:srgbClr val="002060"/>
              </a:solidFill>
            </a:endParaRPr>
          </a:p>
          <a:p>
            <a:pPr lvl="2"/>
            <a:r>
              <a:rPr lang="en-US" altLang="en-US" dirty="0">
                <a:solidFill>
                  <a:srgbClr val="C00000"/>
                </a:solidFill>
              </a:rPr>
              <a:t>Utility(S,P):</a:t>
            </a:r>
            <a:r>
              <a:rPr lang="en-US" altLang="en-US" dirty="0">
                <a:solidFill>
                  <a:srgbClr val="002060"/>
                </a:solidFill>
              </a:rPr>
              <a:t> Final numeric value for a game that ends in terminal state, S for player-P; </a:t>
            </a:r>
            <a:endParaRPr lang="en-US" altLang="en-US" dirty="0">
              <a:solidFill>
                <a:srgbClr val="002060"/>
              </a:solidFill>
            </a:endParaRPr>
          </a:p>
          <a:p>
            <a:pPr lvl="3"/>
            <a:r>
              <a:rPr lang="en-US" altLang="en-US" dirty="0">
                <a:solidFill>
                  <a:srgbClr val="002060"/>
                </a:solidFill>
              </a:rPr>
              <a:t>Zero Sum is total payoff</a:t>
            </a:r>
            <a:endParaRPr lang="en-US" altLang="en-US" dirty="0">
              <a:solidFill>
                <a:srgbClr val="002060"/>
              </a:solidFill>
            </a:endParaRPr>
          </a:p>
          <a:p>
            <a:pPr marL="457200" lvl="1" indent="0">
              <a:buNone/>
            </a:pPr>
            <a:endParaRPr lang="en-US" altLang="en-US" sz="2800" dirty="0">
              <a:solidFill>
                <a:srgbClr val="002060"/>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TWO PLAYER GAMES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US" dirty="0">
                <a:solidFill>
                  <a:srgbClr val="C00000"/>
                </a:solidFill>
              </a:rPr>
              <a:t>MINIMAX ALGORITHM</a:t>
            </a:r>
            <a:endParaRPr lang="en-IN" dirty="0">
              <a:solidFill>
                <a:srgbClr val="002060"/>
              </a:solidFill>
            </a:endParaRPr>
          </a:p>
        </p:txBody>
      </p:sp>
      <p:pic>
        <p:nvPicPr>
          <p:cNvPr id="6" name="Picture 5"/>
          <p:cNvPicPr>
            <a:picLocks noChangeAspect="1"/>
          </p:cNvPicPr>
          <p:nvPr/>
        </p:nvPicPr>
        <p:blipFill>
          <a:blip r:embed="rId1"/>
          <a:stretch>
            <a:fillRect/>
          </a:stretch>
        </p:blipFill>
        <p:spPr>
          <a:xfrm>
            <a:off x="457200" y="1700808"/>
            <a:ext cx="8229600" cy="514925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TWO PLAYER GAMES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US" dirty="0">
                <a:solidFill>
                  <a:srgbClr val="C00000"/>
                </a:solidFill>
              </a:rPr>
              <a:t>TWO PLY GAME TREE</a:t>
            </a:r>
            <a:endParaRPr lang="en-IN" dirty="0">
              <a:solidFill>
                <a:srgbClr val="002060"/>
              </a:solidFill>
            </a:endParaRPr>
          </a:p>
        </p:txBody>
      </p:sp>
      <p:pic>
        <p:nvPicPr>
          <p:cNvPr id="7" name="Picture 6"/>
          <p:cNvPicPr>
            <a:picLocks noChangeAspect="1"/>
          </p:cNvPicPr>
          <p:nvPr/>
        </p:nvPicPr>
        <p:blipFill>
          <a:blip r:embed="rId1"/>
          <a:stretch>
            <a:fillRect/>
          </a:stretch>
        </p:blipFill>
        <p:spPr>
          <a:xfrm>
            <a:off x="539552" y="1700808"/>
            <a:ext cx="8147248" cy="4830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62" name="Rectangle 2"/>
          <p:cNvSpPr>
            <a:spLocks noGrp="1" noChangeArrowheads="1"/>
          </p:cNvSpPr>
          <p:nvPr>
            <p:ph type="title"/>
          </p:nvPr>
        </p:nvSpPr>
        <p:spPr>
          <a:xfrm>
            <a:off x="0" y="0"/>
            <a:ext cx="9144000" cy="838200"/>
          </a:xfrm>
        </p:spPr>
        <p:txBody>
          <a:bodyPr vert="horz" wrap="square" lIns="92075" tIns="46038" rIns="92075" bIns="46038"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3600" b="1" i="0" u="none" strike="noStrike" kern="0" cap="none" spc="0" normalizeH="0" baseline="0" noProof="0" smtClean="0">
              <a:ln>
                <a:noFill/>
              </a:ln>
              <a:solidFill>
                <a:srgbClr val="FF6600"/>
              </a:solidFill>
              <a:effectLst>
                <a:outerShdw blurRad="38100" dist="38100" dir="2700000" algn="tl">
                  <a:srgbClr val="000000"/>
                </a:outerShdw>
              </a:effectLst>
              <a:uLnTx/>
              <a:uFillTx/>
              <a:latin typeface="+mj-lt"/>
              <a:ea typeface="+mj-ea"/>
              <a:cs typeface="+mj-cs"/>
            </a:endParaRPr>
          </a:p>
        </p:txBody>
      </p:sp>
      <p:sp>
        <p:nvSpPr>
          <p:cNvPr id="51203" name="Rectangle 3"/>
          <p:cNvSpPr>
            <a:spLocks noGrp="1"/>
          </p:cNvSpPr>
          <p:nvPr>
            <p:ph idx="1"/>
          </p:nvPr>
        </p:nvSpPr>
        <p:spPr>
          <a:xfrm>
            <a:off x="0" y="914400"/>
            <a:ext cx="9144000" cy="2438400"/>
          </a:xfrm>
        </p:spPr>
        <p:txBody>
          <a:bodyPr vert="horz" wrap="square" lIns="92075" tIns="46038" rIns="92075" bIns="46038" anchor="t" anchorCtr="0"/>
          <a:p>
            <a:r>
              <a:rPr sz="2400" dirty="0"/>
              <a:t>Assume, the agent knows where located and the dirt places</a:t>
            </a:r>
            <a:endParaRPr sz="2400" b="1" dirty="0"/>
          </a:p>
          <a:p>
            <a:pPr lvl="1"/>
            <a:r>
              <a:rPr sz="2000" b="1" dirty="0"/>
              <a:t>Goal test: </a:t>
            </a:r>
            <a:r>
              <a:rPr sz="2000" dirty="0"/>
              <a:t>no dirt left in any square</a:t>
            </a:r>
            <a:endParaRPr sz="2000" dirty="0"/>
          </a:p>
          <a:p>
            <a:pPr lvl="1"/>
            <a:r>
              <a:rPr sz="2000" b="1" dirty="0"/>
              <a:t>Path cost:</a:t>
            </a:r>
            <a:r>
              <a:rPr sz="2000" dirty="0"/>
              <a:t> each action costs one</a:t>
            </a:r>
            <a:endParaRPr sz="2000" dirty="0"/>
          </a:p>
          <a:p>
            <a:pPr lvl="1"/>
            <a:r>
              <a:rPr sz="2000" b="1" dirty="0"/>
              <a:t>States:</a:t>
            </a:r>
            <a:r>
              <a:rPr sz="2000" dirty="0"/>
              <a:t> one of the eight states</a:t>
            </a:r>
            <a:endParaRPr sz="2000" dirty="0"/>
          </a:p>
          <a:p>
            <a:pPr lvl="1"/>
            <a:r>
              <a:rPr sz="2000" b="1" dirty="0"/>
              <a:t>Operators:</a:t>
            </a:r>
            <a:r>
              <a:rPr sz="2000" dirty="0"/>
              <a:t> </a:t>
            </a:r>
            <a:endParaRPr sz="2000" dirty="0"/>
          </a:p>
          <a:p>
            <a:pPr lvl="2"/>
            <a:r>
              <a:rPr sz="1800" dirty="0"/>
              <a:t>move left </a:t>
            </a:r>
            <a:r>
              <a:rPr sz="1800" b="1" dirty="0">
                <a:solidFill>
                  <a:srgbClr val="0000FF"/>
                </a:solidFill>
              </a:rPr>
              <a:t>L</a:t>
            </a:r>
            <a:endParaRPr sz="1800" dirty="0"/>
          </a:p>
          <a:p>
            <a:pPr lvl="2"/>
            <a:r>
              <a:rPr sz="1800" dirty="0"/>
              <a:t>move right </a:t>
            </a:r>
            <a:r>
              <a:rPr sz="1800" b="1" dirty="0">
                <a:solidFill>
                  <a:srgbClr val="0000FF"/>
                </a:solidFill>
              </a:rPr>
              <a:t>R</a:t>
            </a:r>
            <a:endParaRPr sz="1800" dirty="0"/>
          </a:p>
          <a:p>
            <a:pPr lvl="2"/>
            <a:r>
              <a:rPr sz="1800" dirty="0"/>
              <a:t>suck </a:t>
            </a:r>
            <a:r>
              <a:rPr sz="1800" b="1" dirty="0">
                <a:solidFill>
                  <a:srgbClr val="0000FF"/>
                </a:solidFill>
              </a:rPr>
              <a:t>S</a:t>
            </a:r>
            <a:endParaRPr sz="1800" b="1" dirty="0">
              <a:solidFill>
                <a:srgbClr val="0000FF"/>
              </a:solidFill>
            </a:endParaRPr>
          </a:p>
          <a:p>
            <a:endParaRPr sz="2400" dirty="0"/>
          </a:p>
          <a:p>
            <a:endParaRPr dirty="0"/>
          </a:p>
        </p:txBody>
      </p:sp>
      <p:pic>
        <p:nvPicPr>
          <p:cNvPr id="51204" name="Picture 4" descr="fig_3_6"/>
          <p:cNvPicPr>
            <a:picLocks noChangeAspect="1"/>
          </p:cNvPicPr>
          <p:nvPr/>
        </p:nvPicPr>
        <p:blipFill>
          <a:blip r:embed="rId1"/>
          <a:stretch>
            <a:fillRect/>
          </a:stretch>
        </p:blipFill>
        <p:spPr>
          <a:xfrm>
            <a:off x="2438400" y="3371850"/>
            <a:ext cx="6705600" cy="3482975"/>
          </a:xfrm>
          <a:prstGeom prst="rect">
            <a:avLst/>
          </a:prstGeom>
          <a:noFill/>
          <a:ln w="9525">
            <a:noFill/>
          </a:ln>
        </p:spPr>
      </p:pic>
      <p:sp>
        <p:nvSpPr>
          <p:cNvPr id="51205" name="Line 5"/>
          <p:cNvSpPr/>
          <p:nvPr/>
        </p:nvSpPr>
        <p:spPr>
          <a:xfrm>
            <a:off x="3276600" y="5943600"/>
            <a:ext cx="533400" cy="0"/>
          </a:xfrm>
          <a:prstGeom prst="line">
            <a:avLst/>
          </a:prstGeom>
          <a:ln w="76200" cap="flat" cmpd="sng">
            <a:solidFill>
              <a:srgbClr val="FF0000"/>
            </a:solidFill>
            <a:prstDash val="solid"/>
            <a:headEnd type="none" w="med" len="med"/>
            <a:tailEnd type="triangle" w="med" len="med"/>
          </a:ln>
        </p:spPr>
      </p:sp>
      <p:sp>
        <p:nvSpPr>
          <p:cNvPr id="51206" name="Text Box 6"/>
          <p:cNvSpPr txBox="1"/>
          <p:nvPr/>
        </p:nvSpPr>
        <p:spPr>
          <a:xfrm>
            <a:off x="1905000" y="5791200"/>
            <a:ext cx="1371600" cy="406400"/>
          </a:xfrm>
          <a:prstGeom prst="rect">
            <a:avLst/>
          </a:prstGeom>
          <a:noFill/>
          <a:ln w="9525" cap="flat" cmpd="sng">
            <a:solidFill>
              <a:srgbClr val="FF0000"/>
            </a:solidFill>
            <a:prstDash val="solid"/>
            <a:miter/>
            <a:headEnd type="none" w="med" len="med"/>
            <a:tailEnd type="none" w="med" len="med"/>
          </a:ln>
        </p:spPr>
        <p:txBody>
          <a:bodyPr lIns="92075" tIns="46038" rIns="92075" bIns="46038">
            <a:spAutoFit/>
          </a:bodyPr>
          <a:p>
            <a:pPr>
              <a:spcBef>
                <a:spcPct val="50000"/>
              </a:spcBef>
              <a:buNone/>
            </a:pPr>
            <a:r>
              <a:rPr sz="2000" dirty="0">
                <a:solidFill>
                  <a:srgbClr val="0000FF"/>
                </a:solidFill>
                <a:latin typeface="Times New Roman" pitchFamily="18" charset="0"/>
              </a:rPr>
              <a:t>Goal states</a:t>
            </a:r>
            <a:endParaRPr sz="2000" dirty="0">
              <a:solidFill>
                <a:srgbClr val="0000FF"/>
              </a:solidFill>
              <a:latin typeface="Times New Roman" pitchFamily="18" charset="0"/>
            </a:endParaRPr>
          </a:p>
        </p:txBody>
      </p:sp>
      <p:sp>
        <p:nvSpPr>
          <p:cNvPr id="51207" name="Text Box 7"/>
          <p:cNvSpPr txBox="1"/>
          <p:nvPr/>
        </p:nvSpPr>
        <p:spPr>
          <a:xfrm>
            <a:off x="5867400" y="1828800"/>
            <a:ext cx="2971800" cy="528638"/>
          </a:xfrm>
          <a:prstGeom prst="rect">
            <a:avLst/>
          </a:prstGeom>
          <a:noFill/>
          <a:ln w="9525" cap="flat" cmpd="sng">
            <a:solidFill>
              <a:srgbClr val="FF0000"/>
            </a:solidFill>
            <a:prstDash val="solid"/>
            <a:miter/>
            <a:headEnd type="none" w="med" len="med"/>
            <a:tailEnd type="none" w="med" len="med"/>
          </a:ln>
        </p:spPr>
        <p:txBody>
          <a:bodyPr lIns="92075" tIns="46038" rIns="92075" bIns="46038">
            <a:spAutoFit/>
          </a:bodyPr>
          <a:p>
            <a:pPr>
              <a:spcBef>
                <a:spcPct val="50000"/>
              </a:spcBef>
              <a:buNone/>
            </a:pPr>
            <a:r>
              <a:rPr dirty="0">
                <a:solidFill>
                  <a:srgbClr val="0000FF"/>
                </a:solidFill>
                <a:latin typeface="Times New Roman" pitchFamily="18" charset="0"/>
              </a:rPr>
              <a:t>Initial state: any</a:t>
            </a:r>
            <a:endParaRPr dirty="0">
              <a:solidFill>
                <a:srgbClr val="0000FF"/>
              </a:solidFill>
              <a:latin typeface="Times New Roman"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TWO PLAYER GAMES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US" dirty="0">
                <a:solidFill>
                  <a:srgbClr val="C00000"/>
                </a:solidFill>
              </a:rPr>
              <a:t>TWO PLY GAME TREE (Recursive)</a:t>
            </a:r>
            <a:endParaRPr lang="en-US" dirty="0">
              <a:solidFill>
                <a:srgbClr val="C00000"/>
              </a:solidFill>
            </a:endParaRPr>
          </a:p>
          <a:p>
            <a:pPr lvl="1"/>
            <a:r>
              <a:rPr lang="en-US" dirty="0">
                <a:solidFill>
                  <a:srgbClr val="002060"/>
                </a:solidFill>
              </a:rPr>
              <a:t>Possible moves for MAX at root node (a1,a2,a3)</a:t>
            </a:r>
            <a:endParaRPr lang="en-US" dirty="0">
              <a:solidFill>
                <a:srgbClr val="002060"/>
              </a:solidFill>
            </a:endParaRPr>
          </a:p>
          <a:p>
            <a:pPr lvl="1"/>
            <a:r>
              <a:rPr lang="en-US" dirty="0">
                <a:solidFill>
                  <a:srgbClr val="002060"/>
                </a:solidFill>
              </a:rPr>
              <a:t>Possible replies by MIN for a1 is (b1,b2,b3)</a:t>
            </a:r>
            <a:endParaRPr lang="en-US" dirty="0">
              <a:solidFill>
                <a:srgbClr val="002060"/>
              </a:solidFill>
            </a:endParaRPr>
          </a:p>
          <a:p>
            <a:pPr lvl="1"/>
            <a:r>
              <a:rPr lang="en-US" dirty="0">
                <a:solidFill>
                  <a:srgbClr val="002060"/>
                </a:solidFill>
              </a:rPr>
              <a:t>One move each by MAX and MIN to reach end of game</a:t>
            </a:r>
            <a:endParaRPr lang="en-US" dirty="0">
              <a:solidFill>
                <a:srgbClr val="002060"/>
              </a:solidFill>
            </a:endParaRPr>
          </a:p>
          <a:p>
            <a:pPr lvl="1"/>
            <a:r>
              <a:rPr lang="en-US" dirty="0">
                <a:solidFill>
                  <a:srgbClr val="C00000"/>
                </a:solidFill>
              </a:rPr>
              <a:t>Ply:</a:t>
            </a:r>
            <a:r>
              <a:rPr lang="en-US" dirty="0">
                <a:solidFill>
                  <a:srgbClr val="002060"/>
                </a:solidFill>
              </a:rPr>
              <a:t> Each move by a player at depth level, d</a:t>
            </a:r>
            <a:endParaRPr lang="en-US" dirty="0">
              <a:solidFill>
                <a:srgbClr val="002060"/>
              </a:solidFill>
            </a:endParaRPr>
          </a:p>
          <a:p>
            <a:pPr lvl="1"/>
            <a:r>
              <a:rPr lang="en-US" dirty="0">
                <a:solidFill>
                  <a:srgbClr val="002060"/>
                </a:solidFill>
              </a:rPr>
              <a:t>Optimal strategy identified from MINIMAX value of each node</a:t>
            </a:r>
            <a:endParaRPr lang="en-US" dirty="0">
              <a:solidFill>
                <a:srgbClr val="002060"/>
              </a:solidFill>
            </a:endParaRPr>
          </a:p>
          <a:p>
            <a:pPr lvl="1"/>
            <a:endParaRPr lang="en-IN" dirty="0">
              <a:solidFill>
                <a:srgbClr val="002060"/>
              </a:solidFill>
            </a:endParaRPr>
          </a:p>
        </p:txBody>
      </p:sp>
      <p:pic>
        <p:nvPicPr>
          <p:cNvPr id="6" name="Picture 5"/>
          <p:cNvPicPr>
            <a:picLocks noChangeAspect="1"/>
          </p:cNvPicPr>
          <p:nvPr/>
        </p:nvPicPr>
        <p:blipFill>
          <a:blip r:embed="rId1"/>
          <a:stretch>
            <a:fillRect/>
          </a:stretch>
        </p:blipFill>
        <p:spPr>
          <a:xfrm>
            <a:off x="971853" y="4221331"/>
            <a:ext cx="6840760" cy="1440160"/>
          </a:xfrm>
          <a:prstGeom prst="rect">
            <a:avLst/>
          </a:prstGeom>
        </p:spPr>
      </p:pic>
      <p:sp>
        <p:nvSpPr>
          <p:cNvPr id="4" name="Text Box 3"/>
          <p:cNvSpPr txBox="1"/>
          <p:nvPr/>
        </p:nvSpPr>
        <p:spPr>
          <a:xfrm>
            <a:off x="2828925" y="3968750"/>
            <a:ext cx="309880" cy="460375"/>
          </a:xfrm>
          <a:prstGeom prst="rect">
            <a:avLst/>
          </a:prstGeom>
          <a:noFill/>
        </p:spPr>
        <p:txBody>
          <a:bodyPr wrap="none" rtlCol="0">
            <a:spAutoFit/>
          </a:bodyPr>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TWO PLAYER GAMES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US" dirty="0">
                <a:solidFill>
                  <a:srgbClr val="C00000"/>
                </a:solidFill>
              </a:rPr>
              <a:t>TWO PLY GAME TREE</a:t>
            </a:r>
            <a:endParaRPr lang="en-US" dirty="0">
              <a:solidFill>
                <a:srgbClr val="C00000"/>
              </a:solidFill>
            </a:endParaRPr>
          </a:p>
          <a:p>
            <a:pPr lvl="1"/>
            <a:r>
              <a:rPr lang="en-US" dirty="0">
                <a:solidFill>
                  <a:srgbClr val="002060"/>
                </a:solidFill>
              </a:rPr>
              <a:t>Time Complexity: O(b</a:t>
            </a:r>
            <a:r>
              <a:rPr lang="en-IN" baseline="30000" dirty="0">
                <a:solidFill>
                  <a:srgbClr val="002060"/>
                </a:solidFill>
              </a:rPr>
              <a:t>m</a:t>
            </a:r>
            <a:r>
              <a:rPr lang="en-US" dirty="0">
                <a:solidFill>
                  <a:srgbClr val="002060"/>
                </a:solidFill>
              </a:rPr>
              <a:t>)</a:t>
            </a:r>
            <a:endParaRPr lang="en-US" dirty="0">
              <a:solidFill>
                <a:srgbClr val="002060"/>
              </a:solidFill>
            </a:endParaRPr>
          </a:p>
          <a:p>
            <a:pPr lvl="1"/>
            <a:r>
              <a:rPr lang="en-US" dirty="0">
                <a:solidFill>
                  <a:srgbClr val="002060"/>
                </a:solidFill>
              </a:rPr>
              <a:t>Space Complexity: O(bm) or O(m)</a:t>
            </a:r>
            <a:endParaRPr lang="en-US" dirty="0">
              <a:solidFill>
                <a:srgbClr val="002060"/>
              </a:solidFill>
            </a:endParaRPr>
          </a:p>
        </p:txBody>
      </p:sp>
      <p:pic>
        <p:nvPicPr>
          <p:cNvPr id="7" name="Picture 6"/>
          <p:cNvPicPr>
            <a:picLocks noChangeAspect="1"/>
          </p:cNvPicPr>
          <p:nvPr/>
        </p:nvPicPr>
        <p:blipFill>
          <a:blip r:embed="rId1"/>
          <a:stretch>
            <a:fillRect/>
          </a:stretch>
        </p:blipFill>
        <p:spPr>
          <a:xfrm>
            <a:off x="899592" y="2780928"/>
            <a:ext cx="7787208" cy="3888432"/>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16387" name="Rectangle 2"/>
          <p:cNvSpPr>
            <a:spLocks noGrp="1"/>
          </p:cNvSpPr>
          <p:nvPr>
            <p:ph type="title"/>
          </p:nvPr>
        </p:nvSpPr>
        <p:spPr>
          <a:xfrm>
            <a:off x="685800" y="0"/>
            <a:ext cx="7772400" cy="1143000"/>
          </a:xfrm>
        </p:spPr>
        <p:txBody>
          <a:bodyPr vert="horz" wrap="square" lIns="91440" tIns="45720" rIns="91440" bIns="45720" anchor="ctr" anchorCtr="0"/>
          <a:p>
            <a:pPr>
              <a:spcAft>
                <a:spcPts val="300"/>
              </a:spcAft>
            </a:pPr>
            <a:r>
              <a:rPr dirty="0"/>
              <a:t>Minimax</a:t>
            </a:r>
            <a:endParaRPr dirty="0"/>
          </a:p>
        </p:txBody>
      </p:sp>
      <p:sp>
        <p:nvSpPr>
          <p:cNvPr id="16388" name="Rectangle 3"/>
          <p:cNvSpPr>
            <a:spLocks noGrp="1"/>
          </p:cNvSpPr>
          <p:nvPr>
            <p:ph idx="1"/>
          </p:nvPr>
        </p:nvSpPr>
        <p:spPr>
          <a:xfrm>
            <a:off x="685800" y="1676400"/>
            <a:ext cx="7848600" cy="4572000"/>
          </a:xfrm>
        </p:spPr>
        <p:txBody>
          <a:bodyPr vert="horz" wrap="square" lIns="91440" tIns="45720" rIns="91440" bIns="45720" anchor="t" anchorCtr="0"/>
          <a:p>
            <a:pPr marL="401955" indent="-401955">
              <a:buFont typeface="Wingdings" panose="05000000000000000000" pitchFamily="2" charset="2"/>
              <a:buChar char="q"/>
            </a:pPr>
            <a:r>
              <a:rPr sz="2800" dirty="0"/>
              <a:t>1944 - John von Neumann outlined a search method (</a:t>
            </a:r>
            <a:r>
              <a:rPr sz="2800" b="1" i="1" dirty="0">
                <a:solidFill>
                  <a:srgbClr val="993300"/>
                </a:solidFill>
              </a:rPr>
              <a:t>Minimax</a:t>
            </a:r>
            <a:r>
              <a:rPr sz="2800" dirty="0"/>
              <a:t>) that maximise your position whilst minimising your opponent’s</a:t>
            </a:r>
            <a:endParaRPr sz="2800" dirty="0"/>
          </a:p>
          <a:p>
            <a:pPr marL="401955" indent="-401955">
              <a:spcBef>
                <a:spcPct val="50000"/>
              </a:spcBef>
              <a:buFont typeface="Wingdings" panose="05000000000000000000" pitchFamily="2" charset="2"/>
              <a:buChar char="q"/>
            </a:pPr>
            <a:r>
              <a:rPr sz="2800" dirty="0"/>
              <a:t>Minimax searches state space using the following assumptions</a:t>
            </a:r>
            <a:endParaRPr sz="2800" dirty="0"/>
          </a:p>
          <a:p>
            <a:pPr marL="746125" lvl="1" indent="-229870">
              <a:spcBef>
                <a:spcPct val="50000"/>
              </a:spcBef>
              <a:buFont typeface="Times New Roman" pitchFamily="18" charset="0"/>
              <a:buChar char="–"/>
            </a:pPr>
            <a:r>
              <a:rPr sz="2400" dirty="0"/>
              <a:t>your opponent is ‘as clever’ as you</a:t>
            </a:r>
            <a:endParaRPr sz="2400" dirty="0"/>
          </a:p>
          <a:p>
            <a:pPr marL="746125" lvl="1" indent="-229870">
              <a:spcBef>
                <a:spcPct val="50000"/>
              </a:spcBef>
              <a:buFont typeface="Times New Roman" pitchFamily="18" charset="0"/>
              <a:buChar char="–"/>
            </a:pPr>
            <a:r>
              <a:rPr sz="2400" dirty="0"/>
              <a:t>if your opponent can make things worse for you, they will take that move</a:t>
            </a:r>
            <a:endParaRPr sz="2400" dirty="0"/>
          </a:p>
          <a:p>
            <a:pPr marL="746125" lvl="1" indent="-229870">
              <a:spcBef>
                <a:spcPct val="50000"/>
              </a:spcBef>
              <a:buFont typeface="Times New Roman" pitchFamily="18" charset="0"/>
              <a:buChar char="–"/>
            </a:pPr>
            <a:r>
              <a:rPr sz="2400" dirty="0"/>
              <a:t>your opponent won’t make mistake</a:t>
            </a:r>
            <a:endParaRPr sz="20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17411" name="Rectangle 2"/>
          <p:cNvSpPr>
            <a:spLocks noGrp="1"/>
          </p:cNvSpPr>
          <p:nvPr>
            <p:ph type="title"/>
          </p:nvPr>
        </p:nvSpPr>
        <p:spPr>
          <a:xfrm>
            <a:off x="762000" y="0"/>
            <a:ext cx="7772400" cy="1143000"/>
          </a:xfrm>
        </p:spPr>
        <p:txBody>
          <a:bodyPr vert="horz" wrap="square" lIns="91440" tIns="45720" rIns="91440" bIns="45720" anchor="ctr" anchorCtr="0"/>
          <a:p>
            <a:r>
              <a:rPr dirty="0"/>
              <a:t>Minimax Procedure</a:t>
            </a:r>
            <a:endParaRPr dirty="0"/>
          </a:p>
        </p:txBody>
      </p:sp>
      <p:sp>
        <p:nvSpPr>
          <p:cNvPr id="362499" name="Rectangle 3"/>
          <p:cNvSpPr>
            <a:spLocks noGrp="1" noChangeArrowheads="1"/>
          </p:cNvSpPr>
          <p:nvPr>
            <p:ph idx="1"/>
          </p:nvPr>
        </p:nvSpPr>
        <p:spPr>
          <a:xfrm>
            <a:off x="304800" y="886460"/>
            <a:ext cx="8382000" cy="5819140"/>
          </a:xfrm>
        </p:spPr>
        <p:txBody>
          <a:bodyPr vert="horz" lIns="91440" tIns="45720" rIns="91440" bIns="45720" rtlCol="0">
            <a:normAutofit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q"/>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Start a MAX (MIN) node with current board configuration </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q"/>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Expand nodes down to some </a:t>
            </a:r>
            <a:r>
              <a:rPr kumimoji="0" lang="en-US" sz="2600" b="1" i="0" u="none" strike="noStrike" kern="1200" cap="none" spc="0" normalizeH="0" baseline="0" noProof="0" smtClean="0">
                <a:ln>
                  <a:noFill/>
                </a:ln>
                <a:solidFill>
                  <a:srgbClr val="993300"/>
                </a:solidFill>
                <a:effectLst/>
                <a:uLnTx/>
                <a:uFillTx/>
                <a:latin typeface="+mn-lt"/>
                <a:ea typeface="+mn-ea"/>
                <a:cs typeface="+mn-cs"/>
              </a:rPr>
              <a:t>depth</a:t>
            </a:r>
            <a:r>
              <a:rPr kumimoji="0" lang="en-US" sz="2600" b="0" i="0" u="none" strike="noStrike" kern="1200" cap="none" spc="0" normalizeH="0" baseline="0" noProof="0" smtClean="0">
                <a:ln>
                  <a:noFill/>
                </a:ln>
                <a:solidFill>
                  <a:schemeClr val="tx1"/>
                </a:solidFill>
                <a:effectLst/>
                <a:uLnTx/>
                <a:uFillTx/>
                <a:latin typeface="+mn-lt"/>
                <a:ea typeface="+mn-ea"/>
                <a:cs typeface="+mn-cs"/>
              </a:rPr>
              <a:t>  of lookahead in the game</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q"/>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Apply the evaluation function at each of the leaf nodes </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q"/>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“Back up” values for each of the non-leaf nodes until a value is computed for the root node</a:t>
            </a: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at MIN nodes, the backed-up value is the </a:t>
            </a:r>
            <a:r>
              <a:rPr kumimoji="0" lang="en-US" sz="2200" b="1" i="0" u="none" strike="noStrike" kern="1200" cap="none" spc="0" normalizeH="0" baseline="0" noProof="0" smtClean="0">
                <a:ln>
                  <a:noFill/>
                </a:ln>
                <a:solidFill>
                  <a:schemeClr val="tx1"/>
                </a:solidFill>
                <a:effectLst/>
                <a:uLnTx/>
                <a:uFillTx/>
                <a:latin typeface="+mn-lt"/>
                <a:ea typeface="+mn-ea"/>
                <a:cs typeface="+mn-cs"/>
              </a:rPr>
              <a:t>minimum</a:t>
            </a:r>
            <a:r>
              <a:rPr kumimoji="0" lang="en-US" sz="2200" b="0" i="0" u="none" strike="noStrike" kern="1200" cap="none" spc="0" normalizeH="0" baseline="0" noProof="0" smtClean="0">
                <a:ln>
                  <a:noFill/>
                </a:ln>
                <a:solidFill>
                  <a:schemeClr val="tx1"/>
                </a:solidFill>
                <a:effectLst/>
                <a:uLnTx/>
                <a:uFillTx/>
                <a:latin typeface="+mn-lt"/>
                <a:ea typeface="+mn-ea"/>
                <a:cs typeface="+mn-cs"/>
              </a:rPr>
              <a:t> of the values associated with its children </a:t>
            </a:r>
            <a:endParaRPr kumimoji="0" lang="en-US" sz="22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at MAX nodes, the backed-up value is the </a:t>
            </a:r>
            <a:r>
              <a:rPr kumimoji="0" lang="en-US" sz="2200" b="1" i="0" u="none" strike="noStrike" kern="1200" cap="none" spc="0" normalizeH="0" baseline="0" noProof="0" smtClean="0">
                <a:ln>
                  <a:noFill/>
                </a:ln>
                <a:solidFill>
                  <a:schemeClr val="tx1"/>
                </a:solidFill>
                <a:effectLst/>
                <a:uLnTx/>
                <a:uFillTx/>
                <a:latin typeface="+mn-lt"/>
                <a:ea typeface="+mn-ea"/>
                <a:cs typeface="+mn-cs"/>
              </a:rPr>
              <a:t>maximum</a:t>
            </a:r>
            <a:r>
              <a:rPr kumimoji="0" lang="en-US" sz="2200" b="0" i="0" u="none" strike="noStrike" kern="1200" cap="none" spc="0" normalizeH="0" baseline="0" noProof="0" smtClean="0">
                <a:ln>
                  <a:noFill/>
                </a:ln>
                <a:solidFill>
                  <a:schemeClr val="tx1"/>
                </a:solidFill>
                <a:effectLst/>
                <a:uLnTx/>
                <a:uFillTx/>
                <a:latin typeface="+mn-lt"/>
                <a:ea typeface="+mn-ea"/>
                <a:cs typeface="+mn-cs"/>
              </a:rPr>
              <a:t> of the values associated with its children </a:t>
            </a:r>
            <a:endParaRPr kumimoji="0" lang="en-US" sz="2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q"/>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Pick the operator associated with the child node whose backed-up value determined the value at</a:t>
            </a:r>
            <a:r>
              <a:rPr kumimoji="0" lang="en-US" sz="3200" b="0" i="0" u="none" strike="noStrike" kern="1200" cap="none" spc="0" normalizeH="0" baseline="0" noProof="0" smtClean="0">
                <a:ln>
                  <a:noFill/>
                </a:ln>
                <a:solidFill>
                  <a:schemeClr val="tx1"/>
                </a:solidFill>
                <a:effectLst/>
                <a:uLnTx/>
                <a:uFillTx/>
                <a:latin typeface="+mn-lt"/>
                <a:ea typeface="+mn-ea"/>
                <a:cs typeface="+mn-cs"/>
              </a:rPr>
              <a:t> </a:t>
            </a:r>
            <a:r>
              <a:rPr kumimoji="0" lang="en-US" sz="2600" b="0" i="0" u="none" strike="noStrike" kern="1200" cap="none" spc="0" normalizeH="0" baseline="0" noProof="0" smtClean="0">
                <a:ln>
                  <a:noFill/>
                </a:ln>
                <a:solidFill>
                  <a:schemeClr val="tx1"/>
                </a:solidFill>
                <a:effectLst/>
                <a:uLnTx/>
                <a:uFillTx/>
                <a:latin typeface="+mn-lt"/>
                <a:ea typeface="+mn-ea"/>
                <a:cs typeface="+mn-cs"/>
              </a:rPr>
              <a:t>the root</a:t>
            </a:r>
            <a:r>
              <a:rPr kumimoji="0" lang="en-US" sz="3200" b="0" i="0" u="none" strike="noStrike" kern="1200" cap="none" spc="0" normalizeH="0" baseline="0" noProof="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 name="Slide Number Placeholder 5"/>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pSp>
        <p:nvGrpSpPr>
          <p:cNvPr id="2" name="Group 2"/>
          <p:cNvGrpSpPr/>
          <p:nvPr/>
        </p:nvGrpSpPr>
        <p:grpSpPr>
          <a:xfrm>
            <a:off x="1617663" y="2730500"/>
            <a:ext cx="6340475" cy="1381125"/>
            <a:chOff x="883" y="1584"/>
            <a:chExt cx="3994" cy="870"/>
          </a:xfrm>
        </p:grpSpPr>
        <p:sp>
          <p:nvSpPr>
            <p:cNvPr id="18487" name="Text Box 3"/>
            <p:cNvSpPr txBox="1"/>
            <p:nvPr/>
          </p:nvSpPr>
          <p:spPr>
            <a:xfrm>
              <a:off x="883"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D</a:t>
              </a:r>
              <a:endParaRPr sz="2400" dirty="0">
                <a:latin typeface="Times New Roman" pitchFamily="18" charset="0"/>
                <a:ea typeface="Arial" panose="02080604020202020204" pitchFamily="34" charset="0"/>
              </a:endParaRPr>
            </a:p>
          </p:txBody>
        </p:sp>
        <p:sp>
          <p:nvSpPr>
            <p:cNvPr id="18488" name="Text Box 4"/>
            <p:cNvSpPr txBox="1"/>
            <p:nvPr/>
          </p:nvSpPr>
          <p:spPr>
            <a:xfrm>
              <a:off x="2102"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E</a:t>
              </a:r>
              <a:endParaRPr sz="2400" dirty="0">
                <a:latin typeface="Times New Roman" pitchFamily="18" charset="0"/>
                <a:ea typeface="Arial" panose="02080604020202020204" pitchFamily="34" charset="0"/>
              </a:endParaRPr>
            </a:p>
          </p:txBody>
        </p:sp>
        <p:sp>
          <p:nvSpPr>
            <p:cNvPr id="18489" name="Text Box 5"/>
            <p:cNvSpPr txBox="1"/>
            <p:nvPr/>
          </p:nvSpPr>
          <p:spPr>
            <a:xfrm>
              <a:off x="3321"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F</a:t>
              </a:r>
              <a:endParaRPr sz="2400" dirty="0">
                <a:latin typeface="Times New Roman" pitchFamily="18" charset="0"/>
                <a:ea typeface="Arial" panose="02080604020202020204" pitchFamily="34" charset="0"/>
              </a:endParaRPr>
            </a:p>
          </p:txBody>
        </p:sp>
        <p:sp>
          <p:nvSpPr>
            <p:cNvPr id="18490" name="Text Box 6"/>
            <p:cNvSpPr txBox="1"/>
            <p:nvPr/>
          </p:nvSpPr>
          <p:spPr>
            <a:xfrm>
              <a:off x="4541"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G</a:t>
              </a:r>
              <a:endParaRPr sz="2400" dirty="0">
                <a:latin typeface="Times New Roman" pitchFamily="18" charset="0"/>
                <a:ea typeface="Arial" panose="02080604020202020204" pitchFamily="34" charset="0"/>
              </a:endParaRPr>
            </a:p>
          </p:txBody>
        </p:sp>
        <p:sp>
          <p:nvSpPr>
            <p:cNvPr id="18491" name="Line 7"/>
            <p:cNvSpPr/>
            <p:nvPr/>
          </p:nvSpPr>
          <p:spPr>
            <a:xfrm flipH="1">
              <a:off x="1056" y="1584"/>
              <a:ext cx="672" cy="576"/>
            </a:xfrm>
            <a:prstGeom prst="line">
              <a:avLst/>
            </a:prstGeom>
            <a:ln w="9525" cap="flat" cmpd="sng">
              <a:solidFill>
                <a:schemeClr val="tx1"/>
              </a:solidFill>
              <a:prstDash val="solid"/>
              <a:headEnd type="none" w="med" len="med"/>
              <a:tailEnd type="triangle" w="med" len="med"/>
            </a:ln>
          </p:spPr>
        </p:sp>
        <p:sp>
          <p:nvSpPr>
            <p:cNvPr id="18492" name="Line 8"/>
            <p:cNvSpPr/>
            <p:nvPr/>
          </p:nvSpPr>
          <p:spPr>
            <a:xfrm>
              <a:off x="1968" y="1632"/>
              <a:ext cx="336" cy="528"/>
            </a:xfrm>
            <a:prstGeom prst="line">
              <a:avLst/>
            </a:prstGeom>
            <a:ln w="9525" cap="flat" cmpd="sng">
              <a:solidFill>
                <a:schemeClr val="tx1"/>
              </a:solidFill>
              <a:prstDash val="solid"/>
              <a:headEnd type="none" w="med" len="med"/>
              <a:tailEnd type="triangle" w="med" len="med"/>
            </a:ln>
          </p:spPr>
        </p:sp>
        <p:sp>
          <p:nvSpPr>
            <p:cNvPr id="18493" name="Line 9"/>
            <p:cNvSpPr/>
            <p:nvPr/>
          </p:nvSpPr>
          <p:spPr>
            <a:xfrm flipH="1">
              <a:off x="3504" y="1632"/>
              <a:ext cx="336" cy="528"/>
            </a:xfrm>
            <a:prstGeom prst="line">
              <a:avLst/>
            </a:prstGeom>
            <a:ln w="9525" cap="flat" cmpd="sng">
              <a:solidFill>
                <a:schemeClr val="tx1"/>
              </a:solidFill>
              <a:prstDash val="solid"/>
              <a:headEnd type="none" w="med" len="med"/>
              <a:tailEnd type="triangle" w="med" len="med"/>
            </a:ln>
          </p:spPr>
        </p:sp>
        <p:sp>
          <p:nvSpPr>
            <p:cNvPr id="18494" name="Line 10"/>
            <p:cNvSpPr/>
            <p:nvPr/>
          </p:nvSpPr>
          <p:spPr>
            <a:xfrm>
              <a:off x="4080" y="1584"/>
              <a:ext cx="624" cy="576"/>
            </a:xfrm>
            <a:prstGeom prst="line">
              <a:avLst/>
            </a:prstGeom>
            <a:ln w="9525" cap="flat" cmpd="sng">
              <a:solidFill>
                <a:schemeClr val="tx1"/>
              </a:solidFill>
              <a:prstDash val="solid"/>
              <a:headEnd type="none" w="med" len="med"/>
              <a:tailEnd type="triangle" w="med" len="med"/>
            </a:ln>
          </p:spPr>
        </p:sp>
      </p:grpSp>
      <p:grpSp>
        <p:nvGrpSpPr>
          <p:cNvPr id="3" name="Group 11"/>
          <p:cNvGrpSpPr/>
          <p:nvPr/>
        </p:nvGrpSpPr>
        <p:grpSpPr>
          <a:xfrm>
            <a:off x="685800" y="4102100"/>
            <a:ext cx="8204200" cy="1481138"/>
            <a:chOff x="296" y="2448"/>
            <a:chExt cx="5168" cy="933"/>
          </a:xfrm>
        </p:grpSpPr>
        <p:sp>
          <p:nvSpPr>
            <p:cNvPr id="18471" name="AutoShape 12"/>
            <p:cNvSpPr>
              <a:spLocks noChangeAspect="1"/>
            </p:cNvSpPr>
            <p:nvPr/>
          </p:nvSpPr>
          <p:spPr>
            <a:xfrm>
              <a:off x="296" y="3072"/>
              <a:ext cx="386" cy="309"/>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8472" name="AutoShape 13"/>
            <p:cNvSpPr>
              <a:spLocks noChangeAspect="1"/>
            </p:cNvSpPr>
            <p:nvPr/>
          </p:nvSpPr>
          <p:spPr>
            <a:xfrm>
              <a:off x="979" y="3072"/>
              <a:ext cx="386" cy="309"/>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8473" name="AutoShape 14"/>
            <p:cNvSpPr>
              <a:spLocks noChangeAspect="1"/>
            </p:cNvSpPr>
            <p:nvPr/>
          </p:nvSpPr>
          <p:spPr>
            <a:xfrm>
              <a:off x="1662" y="3072"/>
              <a:ext cx="386" cy="309"/>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8474" name="AutoShape 15"/>
            <p:cNvSpPr>
              <a:spLocks noChangeAspect="1"/>
            </p:cNvSpPr>
            <p:nvPr/>
          </p:nvSpPr>
          <p:spPr>
            <a:xfrm>
              <a:off x="2345" y="3072"/>
              <a:ext cx="386" cy="309"/>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8475" name="AutoShape 16"/>
            <p:cNvSpPr>
              <a:spLocks noChangeAspect="1"/>
            </p:cNvSpPr>
            <p:nvPr/>
          </p:nvSpPr>
          <p:spPr>
            <a:xfrm>
              <a:off x="3028" y="3072"/>
              <a:ext cx="386" cy="309"/>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8476" name="AutoShape 17"/>
            <p:cNvSpPr>
              <a:spLocks noChangeAspect="1"/>
            </p:cNvSpPr>
            <p:nvPr/>
          </p:nvSpPr>
          <p:spPr>
            <a:xfrm>
              <a:off x="3711" y="3072"/>
              <a:ext cx="386" cy="309"/>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8477" name="AutoShape 18"/>
            <p:cNvSpPr>
              <a:spLocks noChangeAspect="1"/>
            </p:cNvSpPr>
            <p:nvPr/>
          </p:nvSpPr>
          <p:spPr>
            <a:xfrm>
              <a:off x="4394" y="3072"/>
              <a:ext cx="386" cy="309"/>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8478" name="AutoShape 19"/>
            <p:cNvSpPr>
              <a:spLocks noChangeAspect="1"/>
            </p:cNvSpPr>
            <p:nvPr/>
          </p:nvSpPr>
          <p:spPr>
            <a:xfrm>
              <a:off x="5078" y="3072"/>
              <a:ext cx="386" cy="309"/>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8479" name="Line 20"/>
            <p:cNvSpPr/>
            <p:nvPr/>
          </p:nvSpPr>
          <p:spPr>
            <a:xfrm flipH="1">
              <a:off x="480" y="2448"/>
              <a:ext cx="480" cy="624"/>
            </a:xfrm>
            <a:prstGeom prst="line">
              <a:avLst/>
            </a:prstGeom>
            <a:ln w="9525" cap="flat" cmpd="sng">
              <a:solidFill>
                <a:schemeClr val="tx1"/>
              </a:solidFill>
              <a:prstDash val="solid"/>
              <a:headEnd type="none" w="med" len="med"/>
              <a:tailEnd type="triangle" w="med" len="med"/>
            </a:ln>
          </p:spPr>
        </p:sp>
        <p:sp>
          <p:nvSpPr>
            <p:cNvPr id="18480" name="Line 21"/>
            <p:cNvSpPr/>
            <p:nvPr/>
          </p:nvSpPr>
          <p:spPr>
            <a:xfrm>
              <a:off x="1152" y="2448"/>
              <a:ext cx="0" cy="624"/>
            </a:xfrm>
            <a:prstGeom prst="line">
              <a:avLst/>
            </a:prstGeom>
            <a:ln w="9525" cap="flat" cmpd="sng">
              <a:solidFill>
                <a:schemeClr val="tx1"/>
              </a:solidFill>
              <a:prstDash val="solid"/>
              <a:headEnd type="none" w="med" len="med"/>
              <a:tailEnd type="triangle" w="med" len="med"/>
            </a:ln>
          </p:spPr>
        </p:sp>
        <p:sp>
          <p:nvSpPr>
            <p:cNvPr id="18481" name="Line 22"/>
            <p:cNvSpPr/>
            <p:nvPr/>
          </p:nvSpPr>
          <p:spPr>
            <a:xfrm flipH="1">
              <a:off x="1872" y="2448"/>
              <a:ext cx="336" cy="624"/>
            </a:xfrm>
            <a:prstGeom prst="line">
              <a:avLst/>
            </a:prstGeom>
            <a:ln w="9525" cap="flat" cmpd="sng">
              <a:solidFill>
                <a:schemeClr val="tx1"/>
              </a:solidFill>
              <a:prstDash val="solid"/>
              <a:headEnd type="none" w="med" len="med"/>
              <a:tailEnd type="triangle" w="med" len="med"/>
            </a:ln>
          </p:spPr>
        </p:sp>
        <p:sp>
          <p:nvSpPr>
            <p:cNvPr id="18482" name="Line 23"/>
            <p:cNvSpPr/>
            <p:nvPr/>
          </p:nvSpPr>
          <p:spPr>
            <a:xfrm>
              <a:off x="2352" y="2448"/>
              <a:ext cx="192" cy="624"/>
            </a:xfrm>
            <a:prstGeom prst="line">
              <a:avLst/>
            </a:prstGeom>
            <a:ln w="9525" cap="flat" cmpd="sng">
              <a:solidFill>
                <a:schemeClr val="tx1"/>
              </a:solidFill>
              <a:prstDash val="solid"/>
              <a:headEnd type="none" w="med" len="med"/>
              <a:tailEnd type="triangle" w="med" len="med"/>
            </a:ln>
          </p:spPr>
        </p:sp>
        <p:sp>
          <p:nvSpPr>
            <p:cNvPr id="18483" name="Line 24"/>
            <p:cNvSpPr/>
            <p:nvPr/>
          </p:nvSpPr>
          <p:spPr>
            <a:xfrm flipH="1">
              <a:off x="3216" y="2448"/>
              <a:ext cx="192" cy="624"/>
            </a:xfrm>
            <a:prstGeom prst="line">
              <a:avLst/>
            </a:prstGeom>
            <a:ln w="9525" cap="flat" cmpd="sng">
              <a:solidFill>
                <a:schemeClr val="tx1"/>
              </a:solidFill>
              <a:prstDash val="solid"/>
              <a:headEnd type="none" w="med" len="med"/>
              <a:tailEnd type="triangle" w="med" len="med"/>
            </a:ln>
          </p:spPr>
        </p:sp>
        <p:sp>
          <p:nvSpPr>
            <p:cNvPr id="18484" name="Line 25"/>
            <p:cNvSpPr/>
            <p:nvPr/>
          </p:nvSpPr>
          <p:spPr>
            <a:xfrm>
              <a:off x="3552" y="2448"/>
              <a:ext cx="336" cy="624"/>
            </a:xfrm>
            <a:prstGeom prst="line">
              <a:avLst/>
            </a:prstGeom>
            <a:ln w="9525" cap="flat" cmpd="sng">
              <a:solidFill>
                <a:schemeClr val="tx1"/>
              </a:solidFill>
              <a:prstDash val="solid"/>
              <a:headEnd type="none" w="med" len="med"/>
              <a:tailEnd type="triangle" w="med" len="med"/>
            </a:ln>
          </p:spPr>
        </p:sp>
        <p:sp>
          <p:nvSpPr>
            <p:cNvPr id="18485" name="Line 26"/>
            <p:cNvSpPr/>
            <p:nvPr/>
          </p:nvSpPr>
          <p:spPr>
            <a:xfrm flipH="1">
              <a:off x="4608" y="2448"/>
              <a:ext cx="48" cy="624"/>
            </a:xfrm>
            <a:prstGeom prst="line">
              <a:avLst/>
            </a:prstGeom>
            <a:ln w="9525" cap="flat" cmpd="sng">
              <a:solidFill>
                <a:schemeClr val="tx1"/>
              </a:solidFill>
              <a:prstDash val="solid"/>
              <a:headEnd type="none" w="med" len="med"/>
              <a:tailEnd type="triangle" w="med" len="med"/>
            </a:ln>
          </p:spPr>
        </p:sp>
        <p:sp>
          <p:nvSpPr>
            <p:cNvPr id="18486" name="Line 27"/>
            <p:cNvSpPr/>
            <p:nvPr/>
          </p:nvSpPr>
          <p:spPr>
            <a:xfrm>
              <a:off x="4800" y="2448"/>
              <a:ext cx="480" cy="624"/>
            </a:xfrm>
            <a:prstGeom prst="line">
              <a:avLst/>
            </a:prstGeom>
            <a:ln w="9525" cap="flat" cmpd="sng">
              <a:solidFill>
                <a:schemeClr val="tx1"/>
              </a:solidFill>
              <a:prstDash val="solid"/>
              <a:headEnd type="none" w="med" len="med"/>
              <a:tailEnd type="triangle" w="med" len="med"/>
            </a:ln>
          </p:spPr>
        </p:sp>
      </p:grpSp>
      <p:sp>
        <p:nvSpPr>
          <p:cNvPr id="18437" name="AutoShape 28"/>
          <p:cNvSpPr>
            <a:spLocks noChangeAspect="1"/>
          </p:cNvSpPr>
          <p:nvPr/>
        </p:nvSpPr>
        <p:spPr>
          <a:xfrm>
            <a:off x="1435100" y="6292850"/>
            <a:ext cx="384175" cy="307975"/>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8438" name="Text Box 29"/>
          <p:cNvSpPr txBox="1"/>
          <p:nvPr/>
        </p:nvSpPr>
        <p:spPr>
          <a:xfrm>
            <a:off x="1816100" y="629285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terminal position</a:t>
            </a:r>
            <a:endParaRPr sz="1400" dirty="0">
              <a:latin typeface="Calibri" pitchFamily="34" charset="0"/>
              <a:ea typeface="Arial" panose="02080604020202020204" pitchFamily="34" charset="0"/>
            </a:endParaRPr>
          </a:p>
        </p:txBody>
      </p:sp>
      <p:sp>
        <p:nvSpPr>
          <p:cNvPr id="18439" name="Text Box 30"/>
          <p:cNvSpPr txBox="1"/>
          <p:nvPr/>
        </p:nvSpPr>
        <p:spPr>
          <a:xfrm>
            <a:off x="4711700" y="629285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agent</a:t>
            </a:r>
            <a:endParaRPr sz="1400" dirty="0">
              <a:latin typeface="Calibri" pitchFamily="34" charset="0"/>
              <a:ea typeface="Arial" panose="02080604020202020204" pitchFamily="34" charset="0"/>
            </a:endParaRPr>
          </a:p>
        </p:txBody>
      </p:sp>
      <p:sp>
        <p:nvSpPr>
          <p:cNvPr id="18440" name="Rectangle 31"/>
          <p:cNvSpPr/>
          <p:nvPr/>
        </p:nvSpPr>
        <p:spPr>
          <a:xfrm>
            <a:off x="4330700" y="6216650"/>
            <a:ext cx="381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8441" name="Text Box 32"/>
          <p:cNvSpPr txBox="1"/>
          <p:nvPr/>
        </p:nvSpPr>
        <p:spPr>
          <a:xfrm>
            <a:off x="6934200" y="632460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opponent</a:t>
            </a:r>
            <a:endParaRPr sz="1400" dirty="0">
              <a:latin typeface="Calibri" pitchFamily="34" charset="0"/>
              <a:ea typeface="Arial" panose="02080604020202020204" pitchFamily="34" charset="0"/>
            </a:endParaRPr>
          </a:p>
        </p:txBody>
      </p:sp>
      <p:sp>
        <p:nvSpPr>
          <p:cNvPr id="18442" name="Oval 33"/>
          <p:cNvSpPr/>
          <p:nvPr/>
        </p:nvSpPr>
        <p:spPr>
          <a:xfrm>
            <a:off x="6553200" y="62484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grpSp>
        <p:nvGrpSpPr>
          <p:cNvPr id="4" name="Group 34"/>
          <p:cNvGrpSpPr/>
          <p:nvPr/>
        </p:nvGrpSpPr>
        <p:grpSpPr>
          <a:xfrm>
            <a:off x="673100" y="5702300"/>
            <a:ext cx="8458200" cy="366713"/>
            <a:chOff x="192" y="3456"/>
            <a:chExt cx="5328" cy="231"/>
          </a:xfrm>
        </p:grpSpPr>
        <p:sp>
          <p:nvSpPr>
            <p:cNvPr id="18463" name="Text Box 35"/>
            <p:cNvSpPr txBox="1"/>
            <p:nvPr/>
          </p:nvSpPr>
          <p:spPr>
            <a:xfrm>
              <a:off x="192" y="3456"/>
              <a:ext cx="480"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4</a:t>
              </a:r>
              <a:endParaRPr b="1" dirty="0">
                <a:solidFill>
                  <a:srgbClr val="0000FF"/>
                </a:solidFill>
                <a:latin typeface="Calibri" pitchFamily="34" charset="0"/>
                <a:ea typeface="Arial" panose="02080604020202020204" pitchFamily="34" charset="0"/>
              </a:endParaRPr>
            </a:p>
          </p:txBody>
        </p:sp>
        <p:sp>
          <p:nvSpPr>
            <p:cNvPr id="18464" name="Text Box 36"/>
            <p:cNvSpPr txBox="1"/>
            <p:nvPr/>
          </p:nvSpPr>
          <p:spPr>
            <a:xfrm>
              <a:off x="864" y="3456"/>
              <a:ext cx="576"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-5</a:t>
              </a:r>
              <a:endParaRPr b="1" dirty="0">
                <a:solidFill>
                  <a:srgbClr val="0000FF"/>
                </a:solidFill>
                <a:latin typeface="Calibri" pitchFamily="34" charset="0"/>
                <a:ea typeface="Arial" panose="02080604020202020204" pitchFamily="34" charset="0"/>
              </a:endParaRPr>
            </a:p>
          </p:txBody>
        </p:sp>
        <p:sp>
          <p:nvSpPr>
            <p:cNvPr id="18465" name="Text Box 37"/>
            <p:cNvSpPr txBox="1"/>
            <p:nvPr/>
          </p:nvSpPr>
          <p:spPr>
            <a:xfrm>
              <a:off x="1584" y="3456"/>
              <a:ext cx="576"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-5</a:t>
              </a:r>
              <a:endParaRPr b="1" dirty="0">
                <a:solidFill>
                  <a:srgbClr val="0000FF"/>
                </a:solidFill>
                <a:latin typeface="Calibri" pitchFamily="34" charset="0"/>
                <a:ea typeface="Arial" panose="02080604020202020204" pitchFamily="34" charset="0"/>
              </a:endParaRPr>
            </a:p>
          </p:txBody>
        </p:sp>
        <p:sp>
          <p:nvSpPr>
            <p:cNvPr id="18466" name="Text Box 38"/>
            <p:cNvSpPr txBox="1"/>
            <p:nvPr/>
          </p:nvSpPr>
          <p:spPr>
            <a:xfrm>
              <a:off x="2304" y="3456"/>
              <a:ext cx="576"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1</a:t>
              </a:r>
              <a:endParaRPr b="1" dirty="0">
                <a:solidFill>
                  <a:srgbClr val="0000FF"/>
                </a:solidFill>
                <a:latin typeface="Calibri" pitchFamily="34" charset="0"/>
                <a:ea typeface="Arial" panose="02080604020202020204" pitchFamily="34" charset="0"/>
              </a:endParaRPr>
            </a:p>
          </p:txBody>
        </p:sp>
        <p:sp>
          <p:nvSpPr>
            <p:cNvPr id="18467" name="Text Box 39"/>
            <p:cNvSpPr txBox="1"/>
            <p:nvPr/>
          </p:nvSpPr>
          <p:spPr>
            <a:xfrm>
              <a:off x="3024" y="3456"/>
              <a:ext cx="576"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-7</a:t>
              </a:r>
              <a:endParaRPr b="1" dirty="0">
                <a:solidFill>
                  <a:srgbClr val="0000FF"/>
                </a:solidFill>
                <a:latin typeface="Calibri" pitchFamily="34" charset="0"/>
                <a:ea typeface="Arial" panose="02080604020202020204" pitchFamily="34" charset="0"/>
              </a:endParaRPr>
            </a:p>
          </p:txBody>
        </p:sp>
        <p:sp>
          <p:nvSpPr>
            <p:cNvPr id="18468" name="Text Box 40"/>
            <p:cNvSpPr txBox="1"/>
            <p:nvPr/>
          </p:nvSpPr>
          <p:spPr>
            <a:xfrm>
              <a:off x="3696" y="3456"/>
              <a:ext cx="576"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2</a:t>
              </a:r>
              <a:endParaRPr b="1" dirty="0">
                <a:solidFill>
                  <a:srgbClr val="0000FF"/>
                </a:solidFill>
                <a:latin typeface="Calibri" pitchFamily="34" charset="0"/>
                <a:ea typeface="Arial" panose="02080604020202020204" pitchFamily="34" charset="0"/>
              </a:endParaRPr>
            </a:p>
          </p:txBody>
        </p:sp>
        <p:sp>
          <p:nvSpPr>
            <p:cNvPr id="18469" name="Text Box 41"/>
            <p:cNvSpPr txBox="1"/>
            <p:nvPr/>
          </p:nvSpPr>
          <p:spPr>
            <a:xfrm>
              <a:off x="4464" y="3456"/>
              <a:ext cx="576"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-3</a:t>
              </a:r>
              <a:endParaRPr b="1" dirty="0">
                <a:solidFill>
                  <a:srgbClr val="0000FF"/>
                </a:solidFill>
                <a:latin typeface="Calibri" pitchFamily="34" charset="0"/>
                <a:ea typeface="Arial" panose="02080604020202020204" pitchFamily="34" charset="0"/>
              </a:endParaRPr>
            </a:p>
          </p:txBody>
        </p:sp>
        <p:sp>
          <p:nvSpPr>
            <p:cNvPr id="18470" name="Text Box 42"/>
            <p:cNvSpPr txBox="1"/>
            <p:nvPr/>
          </p:nvSpPr>
          <p:spPr>
            <a:xfrm>
              <a:off x="5040" y="3456"/>
              <a:ext cx="480"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-8</a:t>
              </a:r>
              <a:endParaRPr b="1" dirty="0">
                <a:solidFill>
                  <a:srgbClr val="0000FF"/>
                </a:solidFill>
                <a:latin typeface="Calibri" pitchFamily="34" charset="0"/>
                <a:ea typeface="Arial" panose="02080604020202020204" pitchFamily="34" charset="0"/>
              </a:endParaRPr>
            </a:p>
          </p:txBody>
        </p:sp>
      </p:grpSp>
      <p:sp>
        <p:nvSpPr>
          <p:cNvPr id="327723" name="Text Box 43"/>
          <p:cNvSpPr txBox="1"/>
          <p:nvPr/>
        </p:nvSpPr>
        <p:spPr>
          <a:xfrm>
            <a:off x="4025900" y="901700"/>
            <a:ext cx="381000" cy="366713"/>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1</a:t>
            </a:r>
            <a:endParaRPr b="1" dirty="0">
              <a:solidFill>
                <a:srgbClr val="0000FF"/>
              </a:solidFill>
              <a:latin typeface="Calibri" pitchFamily="34" charset="0"/>
              <a:ea typeface="Arial" panose="02080604020202020204" pitchFamily="34" charset="0"/>
            </a:endParaRPr>
          </a:p>
        </p:txBody>
      </p:sp>
      <p:sp>
        <p:nvSpPr>
          <p:cNvPr id="327724" name="Text Box 44"/>
          <p:cNvSpPr txBox="1"/>
          <p:nvPr/>
        </p:nvSpPr>
        <p:spPr>
          <a:xfrm>
            <a:off x="215900" y="3644900"/>
            <a:ext cx="990600" cy="457200"/>
          </a:xfrm>
          <a:prstGeom prst="rect">
            <a:avLst/>
          </a:prstGeom>
          <a:noFill/>
          <a:ln w="9525">
            <a:noFill/>
          </a:ln>
        </p:spPr>
        <p:txBody>
          <a:bodyPr>
            <a:spAutoFit/>
          </a:bodyPr>
          <a:p>
            <a:pPr>
              <a:spcBef>
                <a:spcPct val="50000"/>
              </a:spcBef>
              <a:buNone/>
            </a:pPr>
            <a:r>
              <a:rPr sz="2400" b="1" dirty="0">
                <a:solidFill>
                  <a:srgbClr val="00FF00"/>
                </a:solidFill>
                <a:latin typeface="Calibri" pitchFamily="34" charset="0"/>
                <a:ea typeface="Arial" panose="02080604020202020204" pitchFamily="34" charset="0"/>
              </a:rPr>
              <a:t>MAX</a:t>
            </a:r>
            <a:endParaRPr sz="2400" b="1" dirty="0">
              <a:solidFill>
                <a:srgbClr val="00FF00"/>
              </a:solidFill>
              <a:latin typeface="Calibri" pitchFamily="34" charset="0"/>
              <a:ea typeface="Arial" panose="02080604020202020204" pitchFamily="34" charset="0"/>
            </a:endParaRPr>
          </a:p>
        </p:txBody>
      </p:sp>
      <p:sp>
        <p:nvSpPr>
          <p:cNvPr id="327725" name="Text Box 45"/>
          <p:cNvSpPr txBox="1"/>
          <p:nvPr/>
        </p:nvSpPr>
        <p:spPr>
          <a:xfrm>
            <a:off x="215900" y="2349500"/>
            <a:ext cx="990600" cy="457200"/>
          </a:xfrm>
          <a:prstGeom prst="rect">
            <a:avLst/>
          </a:prstGeom>
          <a:noFill/>
          <a:ln w="9525">
            <a:noFill/>
          </a:ln>
        </p:spPr>
        <p:txBody>
          <a:bodyPr>
            <a:spAutoFit/>
          </a:bodyPr>
          <a:p>
            <a:pPr>
              <a:spcBef>
                <a:spcPct val="50000"/>
              </a:spcBef>
              <a:buNone/>
            </a:pPr>
            <a:r>
              <a:rPr sz="2400" b="1" dirty="0">
                <a:solidFill>
                  <a:srgbClr val="00FF00"/>
                </a:solidFill>
                <a:latin typeface="Calibri" pitchFamily="34" charset="0"/>
                <a:ea typeface="Arial" panose="02080604020202020204" pitchFamily="34" charset="0"/>
              </a:rPr>
              <a:t>MIN</a:t>
            </a:r>
            <a:endParaRPr sz="2400" b="1" dirty="0">
              <a:solidFill>
                <a:srgbClr val="00FF00"/>
              </a:solidFill>
              <a:latin typeface="Calibri" pitchFamily="34" charset="0"/>
              <a:ea typeface="Arial" panose="02080604020202020204" pitchFamily="34" charset="0"/>
            </a:endParaRPr>
          </a:p>
        </p:txBody>
      </p:sp>
      <p:grpSp>
        <p:nvGrpSpPr>
          <p:cNvPr id="5" name="Group 46"/>
          <p:cNvGrpSpPr/>
          <p:nvPr/>
        </p:nvGrpSpPr>
        <p:grpSpPr>
          <a:xfrm>
            <a:off x="1206500" y="3721100"/>
            <a:ext cx="6096000" cy="366713"/>
            <a:chOff x="624" y="2208"/>
            <a:chExt cx="3840" cy="231"/>
          </a:xfrm>
        </p:grpSpPr>
        <p:sp>
          <p:nvSpPr>
            <p:cNvPr id="18459" name="Text Box 47"/>
            <p:cNvSpPr txBox="1"/>
            <p:nvPr/>
          </p:nvSpPr>
          <p:spPr>
            <a:xfrm>
              <a:off x="624" y="2208"/>
              <a:ext cx="240"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4</a:t>
              </a:r>
              <a:endParaRPr b="1" dirty="0">
                <a:solidFill>
                  <a:srgbClr val="0000FF"/>
                </a:solidFill>
                <a:latin typeface="Calibri" pitchFamily="34" charset="0"/>
                <a:ea typeface="Arial" panose="02080604020202020204" pitchFamily="34" charset="0"/>
              </a:endParaRPr>
            </a:p>
          </p:txBody>
        </p:sp>
        <p:sp>
          <p:nvSpPr>
            <p:cNvPr id="18460" name="Text Box 48"/>
            <p:cNvSpPr txBox="1"/>
            <p:nvPr/>
          </p:nvSpPr>
          <p:spPr>
            <a:xfrm>
              <a:off x="1872" y="2208"/>
              <a:ext cx="192"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1</a:t>
              </a:r>
              <a:endParaRPr b="1" dirty="0">
                <a:solidFill>
                  <a:srgbClr val="0000FF"/>
                </a:solidFill>
                <a:latin typeface="Calibri" pitchFamily="34" charset="0"/>
                <a:ea typeface="Arial" panose="02080604020202020204" pitchFamily="34" charset="0"/>
              </a:endParaRPr>
            </a:p>
          </p:txBody>
        </p:sp>
        <p:sp>
          <p:nvSpPr>
            <p:cNvPr id="18461" name="Text Box 49"/>
            <p:cNvSpPr txBox="1"/>
            <p:nvPr/>
          </p:nvSpPr>
          <p:spPr>
            <a:xfrm>
              <a:off x="3072" y="2208"/>
              <a:ext cx="192"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2</a:t>
              </a:r>
              <a:endParaRPr b="1" dirty="0">
                <a:solidFill>
                  <a:srgbClr val="0000FF"/>
                </a:solidFill>
                <a:latin typeface="Calibri" pitchFamily="34" charset="0"/>
                <a:ea typeface="Arial" panose="02080604020202020204" pitchFamily="34" charset="0"/>
              </a:endParaRPr>
            </a:p>
          </p:txBody>
        </p:sp>
        <p:sp>
          <p:nvSpPr>
            <p:cNvPr id="18462" name="Text Box 50"/>
            <p:cNvSpPr txBox="1"/>
            <p:nvPr/>
          </p:nvSpPr>
          <p:spPr>
            <a:xfrm>
              <a:off x="4176" y="2208"/>
              <a:ext cx="288"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-3</a:t>
              </a:r>
              <a:endParaRPr b="1" dirty="0">
                <a:solidFill>
                  <a:srgbClr val="0000FF"/>
                </a:solidFill>
                <a:latin typeface="Calibri" pitchFamily="34" charset="0"/>
                <a:ea typeface="Arial" panose="02080604020202020204" pitchFamily="34" charset="0"/>
              </a:endParaRPr>
            </a:p>
          </p:txBody>
        </p:sp>
      </p:grpSp>
      <p:sp>
        <p:nvSpPr>
          <p:cNvPr id="327731" name="Text Box 51"/>
          <p:cNvSpPr txBox="1"/>
          <p:nvPr/>
        </p:nvSpPr>
        <p:spPr>
          <a:xfrm>
            <a:off x="215900" y="901700"/>
            <a:ext cx="990600" cy="457200"/>
          </a:xfrm>
          <a:prstGeom prst="rect">
            <a:avLst/>
          </a:prstGeom>
          <a:noFill/>
          <a:ln w="9525">
            <a:noFill/>
          </a:ln>
        </p:spPr>
        <p:txBody>
          <a:bodyPr>
            <a:spAutoFit/>
          </a:bodyPr>
          <a:p>
            <a:pPr>
              <a:spcBef>
                <a:spcPct val="50000"/>
              </a:spcBef>
              <a:buNone/>
            </a:pPr>
            <a:r>
              <a:rPr sz="2400" b="1" dirty="0">
                <a:solidFill>
                  <a:srgbClr val="00FF00"/>
                </a:solidFill>
                <a:latin typeface="Calibri" pitchFamily="34" charset="0"/>
                <a:ea typeface="Arial" panose="02080604020202020204" pitchFamily="34" charset="0"/>
              </a:rPr>
              <a:t>MAX</a:t>
            </a:r>
            <a:endParaRPr sz="2400" b="1" dirty="0">
              <a:solidFill>
                <a:srgbClr val="00FF00"/>
              </a:solidFill>
              <a:latin typeface="Calibri" pitchFamily="34" charset="0"/>
              <a:ea typeface="Arial" panose="02080604020202020204" pitchFamily="34" charset="0"/>
            </a:endParaRPr>
          </a:p>
        </p:txBody>
      </p:sp>
      <p:grpSp>
        <p:nvGrpSpPr>
          <p:cNvPr id="6" name="Group 52"/>
          <p:cNvGrpSpPr/>
          <p:nvPr/>
        </p:nvGrpSpPr>
        <p:grpSpPr>
          <a:xfrm>
            <a:off x="2425700" y="2349500"/>
            <a:ext cx="3657600" cy="366713"/>
            <a:chOff x="1392" y="1344"/>
            <a:chExt cx="2304" cy="231"/>
          </a:xfrm>
        </p:grpSpPr>
        <p:sp>
          <p:nvSpPr>
            <p:cNvPr id="18457" name="Text Box 53"/>
            <p:cNvSpPr txBox="1"/>
            <p:nvPr/>
          </p:nvSpPr>
          <p:spPr>
            <a:xfrm>
              <a:off x="1392" y="1344"/>
              <a:ext cx="240"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1</a:t>
              </a:r>
              <a:endParaRPr b="1" dirty="0">
                <a:solidFill>
                  <a:srgbClr val="0000FF"/>
                </a:solidFill>
                <a:latin typeface="Calibri" pitchFamily="34" charset="0"/>
                <a:ea typeface="Arial" panose="02080604020202020204" pitchFamily="34" charset="0"/>
              </a:endParaRPr>
            </a:p>
          </p:txBody>
        </p:sp>
        <p:sp>
          <p:nvSpPr>
            <p:cNvPr id="18458" name="Text Box 54"/>
            <p:cNvSpPr txBox="1"/>
            <p:nvPr/>
          </p:nvSpPr>
          <p:spPr>
            <a:xfrm>
              <a:off x="3360" y="1344"/>
              <a:ext cx="336" cy="231"/>
            </a:xfrm>
            <a:prstGeom prst="rect">
              <a:avLst/>
            </a:prstGeom>
            <a:noFill/>
            <a:ln w="9525">
              <a:noFill/>
            </a:ln>
          </p:spPr>
          <p:txBody>
            <a:bodyPr>
              <a:spAutoFit/>
            </a:bodyPr>
            <a:p>
              <a:pPr>
                <a:spcBef>
                  <a:spcPct val="50000"/>
                </a:spcBef>
                <a:buNone/>
              </a:pPr>
              <a:r>
                <a:rPr b="1" dirty="0">
                  <a:solidFill>
                    <a:srgbClr val="0000FF"/>
                  </a:solidFill>
                  <a:latin typeface="Calibri" pitchFamily="34" charset="0"/>
                  <a:ea typeface="Arial" panose="02080604020202020204" pitchFamily="34" charset="0"/>
                </a:rPr>
                <a:t>-3</a:t>
              </a:r>
              <a:endParaRPr b="1" dirty="0">
                <a:solidFill>
                  <a:srgbClr val="0000FF"/>
                </a:solidFill>
                <a:latin typeface="Calibri" pitchFamily="34" charset="0"/>
                <a:ea typeface="Arial" panose="02080604020202020204" pitchFamily="34" charset="0"/>
              </a:endParaRPr>
            </a:p>
          </p:txBody>
        </p:sp>
      </p:grpSp>
      <p:grpSp>
        <p:nvGrpSpPr>
          <p:cNvPr id="7" name="Group 55"/>
          <p:cNvGrpSpPr/>
          <p:nvPr/>
        </p:nvGrpSpPr>
        <p:grpSpPr>
          <a:xfrm>
            <a:off x="2921000" y="1358900"/>
            <a:ext cx="3797300" cy="1500188"/>
            <a:chOff x="1840" y="856"/>
            <a:chExt cx="2392" cy="945"/>
          </a:xfrm>
        </p:grpSpPr>
        <p:sp>
          <p:nvSpPr>
            <p:cNvPr id="18453" name="Line 56"/>
            <p:cNvSpPr/>
            <p:nvPr/>
          </p:nvSpPr>
          <p:spPr>
            <a:xfrm flipH="1">
              <a:off x="2104" y="856"/>
              <a:ext cx="720" cy="576"/>
            </a:xfrm>
            <a:prstGeom prst="line">
              <a:avLst/>
            </a:prstGeom>
            <a:ln w="9525" cap="flat" cmpd="sng">
              <a:solidFill>
                <a:schemeClr val="tx1"/>
              </a:solidFill>
              <a:prstDash val="solid"/>
              <a:headEnd type="none" w="med" len="med"/>
              <a:tailEnd type="triangle" w="med" len="med"/>
            </a:ln>
          </p:spPr>
        </p:sp>
        <p:sp>
          <p:nvSpPr>
            <p:cNvPr id="18454" name="Line 57"/>
            <p:cNvSpPr/>
            <p:nvPr/>
          </p:nvSpPr>
          <p:spPr>
            <a:xfrm>
              <a:off x="3160" y="856"/>
              <a:ext cx="768" cy="576"/>
            </a:xfrm>
            <a:prstGeom prst="line">
              <a:avLst/>
            </a:prstGeom>
            <a:ln w="9525" cap="flat" cmpd="sng">
              <a:solidFill>
                <a:schemeClr val="tx1"/>
              </a:solidFill>
              <a:prstDash val="solid"/>
              <a:headEnd type="none" w="med" len="med"/>
              <a:tailEnd type="triangle" w="med" len="med"/>
            </a:ln>
          </p:spPr>
        </p:sp>
        <p:sp>
          <p:nvSpPr>
            <p:cNvPr id="18455" name="Oval 58"/>
            <p:cNvSpPr/>
            <p:nvPr/>
          </p:nvSpPr>
          <p:spPr>
            <a:xfrm>
              <a:off x="1840" y="1417"/>
              <a:ext cx="384" cy="384"/>
            </a:xfrm>
            <a:prstGeom prst="ellipse">
              <a:avLst/>
            </a:prstGeom>
            <a:noFill/>
            <a:ln w="9525" cap="flat" cmpd="sng">
              <a:solidFill>
                <a:schemeClr val="tx1"/>
              </a:solidFill>
              <a:prstDash val="solid"/>
              <a:headEnd type="none" w="med" len="med"/>
              <a:tailEnd type="none" w="med" len="med"/>
            </a:ln>
          </p:spPr>
          <p:txBody>
            <a:bodyPr wrap="none" anchor="ctr" anchorCtr="0"/>
            <a:p>
              <a:pPr algn="ctr">
                <a:spcBef>
                  <a:spcPct val="50000"/>
                </a:spcBef>
                <a:buNone/>
              </a:pPr>
              <a:r>
                <a:rPr lang="en-GB" altLang="x-none" sz="2400" dirty="0">
                  <a:latin typeface="Tahoma" pitchFamily="34" charset="0"/>
                  <a:ea typeface="Arial" panose="02080604020202020204" pitchFamily="34" charset="0"/>
                </a:rPr>
                <a:t>B</a:t>
              </a:r>
              <a:endParaRPr sz="2400" dirty="0">
                <a:latin typeface="Tahoma" pitchFamily="34" charset="0"/>
                <a:ea typeface="Arial" panose="02080604020202020204" pitchFamily="34" charset="0"/>
              </a:endParaRPr>
            </a:p>
          </p:txBody>
        </p:sp>
        <p:sp>
          <p:nvSpPr>
            <p:cNvPr id="18456" name="Oval 59"/>
            <p:cNvSpPr/>
            <p:nvPr/>
          </p:nvSpPr>
          <p:spPr>
            <a:xfrm>
              <a:off x="3848" y="1408"/>
              <a:ext cx="384" cy="384"/>
            </a:xfrm>
            <a:prstGeom prst="ellipse">
              <a:avLst/>
            </a:prstGeom>
            <a:noFill/>
            <a:ln w="9525" cap="flat" cmpd="sng">
              <a:solidFill>
                <a:schemeClr val="tx1"/>
              </a:solidFill>
              <a:prstDash val="solid"/>
              <a:headEnd type="none" w="med" len="med"/>
              <a:tailEnd type="none" w="med" len="med"/>
            </a:ln>
          </p:spPr>
          <p:txBody>
            <a:bodyPr wrap="none" anchor="ctr" anchorCtr="0"/>
            <a:p>
              <a:pPr algn="ctr">
                <a:spcBef>
                  <a:spcPct val="50000"/>
                </a:spcBef>
                <a:buNone/>
              </a:pPr>
              <a:r>
                <a:rPr lang="en-GB" altLang="x-none" sz="2400" dirty="0">
                  <a:latin typeface="Tahoma" pitchFamily="34" charset="0"/>
                  <a:ea typeface="Arial" panose="02080604020202020204" pitchFamily="34" charset="0"/>
                </a:rPr>
                <a:t>C</a:t>
              </a:r>
              <a:endParaRPr sz="2400" dirty="0">
                <a:latin typeface="Tahoma" pitchFamily="34" charset="0"/>
                <a:ea typeface="Arial" panose="02080604020202020204" pitchFamily="34" charset="0"/>
              </a:endParaRPr>
            </a:p>
          </p:txBody>
        </p:sp>
      </p:grpSp>
      <p:sp>
        <p:nvSpPr>
          <p:cNvPr id="327740" name="Text Box 60"/>
          <p:cNvSpPr txBox="1"/>
          <p:nvPr/>
        </p:nvSpPr>
        <p:spPr>
          <a:xfrm>
            <a:off x="4522788" y="901700"/>
            <a:ext cx="533400" cy="466725"/>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A</a:t>
            </a:r>
            <a:endParaRPr sz="2400" dirty="0">
              <a:latin typeface="Times New Roman" pitchFamily="18" charset="0"/>
              <a:ea typeface="Arial" panose="02080604020202020204" pitchFamily="34" charset="0"/>
            </a:endParaRPr>
          </a:p>
        </p:txBody>
      </p:sp>
      <p:sp>
        <p:nvSpPr>
          <p:cNvPr id="18452" name="Rectangle 61"/>
          <p:cNvSpPr/>
          <p:nvPr/>
        </p:nvSpPr>
        <p:spPr>
          <a:xfrm>
            <a:off x="1066800" y="228600"/>
            <a:ext cx="6858000" cy="762000"/>
          </a:xfrm>
          <a:prstGeom prst="rect">
            <a:avLst/>
          </a:prstGeom>
          <a:noFill/>
          <a:ln w="9525">
            <a:noFill/>
          </a:ln>
        </p:spPr>
        <p:txBody>
          <a:bodyPr>
            <a:spAutoFit/>
          </a:bodyPr>
          <a:p>
            <a:pPr algn="ctr">
              <a:buNone/>
            </a:pPr>
            <a:r>
              <a:rPr dirty="0">
                <a:solidFill>
                  <a:schemeClr val="tx2"/>
                </a:solidFill>
                <a:latin typeface="Times New Roman" pitchFamily="18" charset="0"/>
                <a:ea typeface="MS Pゴシック" pitchFamily="-92" charset="-128"/>
              </a:rPr>
              <a:t>Minimax - Example</a:t>
            </a:r>
            <a:endParaRPr dirty="0">
              <a:solidFill>
                <a:schemeClr val="tx2"/>
              </a:solidFill>
              <a:latin typeface="Times New Roman" pitchFamily="18" charset="0"/>
              <a:ea typeface="MS P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27724"/>
                                        </p:tgtEl>
                                        <p:attrNameLst>
                                          <p:attrName>style.visibility</p:attrName>
                                        </p:attrNameLst>
                                      </p:cBhvr>
                                      <p:to>
                                        <p:strVal val="visible"/>
                                      </p:to>
                                    </p:set>
                                    <p:anim calcmode="lin" valueType="num">
                                      <p:cBhvr additive="base">
                                        <p:cTn id="34" dur="500" fill="hold"/>
                                        <p:tgtEl>
                                          <p:spTgt spid="327724"/>
                                        </p:tgtEl>
                                        <p:attrNameLst>
                                          <p:attrName>ppt_x</p:attrName>
                                        </p:attrNameLst>
                                      </p:cBhvr>
                                      <p:tavLst>
                                        <p:tav tm="0">
                                          <p:val>
                                            <p:strVal val="0-#ppt_w/2"/>
                                          </p:val>
                                        </p:tav>
                                        <p:tav tm="100000">
                                          <p:val>
                                            <p:strVal val="#ppt_x"/>
                                          </p:val>
                                        </p:tav>
                                      </p:tavLst>
                                    </p:anim>
                                    <p:anim calcmode="lin" valueType="num">
                                      <p:cBhvr additive="base">
                                        <p:cTn id="35" dur="500" fill="hold"/>
                                        <p:tgtEl>
                                          <p:spTgt spid="32772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27725"/>
                                        </p:tgtEl>
                                        <p:attrNameLst>
                                          <p:attrName>style.visibility</p:attrName>
                                        </p:attrNameLst>
                                      </p:cBhvr>
                                      <p:to>
                                        <p:strVal val="visible"/>
                                      </p:to>
                                    </p:set>
                                    <p:anim calcmode="lin" valueType="num">
                                      <p:cBhvr additive="base">
                                        <p:cTn id="46" dur="500" fill="hold"/>
                                        <p:tgtEl>
                                          <p:spTgt spid="327725"/>
                                        </p:tgtEl>
                                        <p:attrNameLst>
                                          <p:attrName>ppt_x</p:attrName>
                                        </p:attrNameLst>
                                      </p:cBhvr>
                                      <p:tavLst>
                                        <p:tav tm="0">
                                          <p:val>
                                            <p:strVal val="0-#ppt_w/2"/>
                                          </p:val>
                                        </p:tav>
                                        <p:tav tm="100000">
                                          <p:val>
                                            <p:strVal val="#ppt_x"/>
                                          </p:val>
                                        </p:tav>
                                      </p:tavLst>
                                    </p:anim>
                                    <p:anim calcmode="lin" valueType="num">
                                      <p:cBhvr additive="base">
                                        <p:cTn id="47" dur="500" fill="hold"/>
                                        <p:tgtEl>
                                          <p:spTgt spid="327725"/>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27731"/>
                                        </p:tgtEl>
                                        <p:attrNameLst>
                                          <p:attrName>style.visibility</p:attrName>
                                        </p:attrNameLst>
                                      </p:cBhvr>
                                      <p:to>
                                        <p:strVal val="visible"/>
                                      </p:to>
                                    </p:set>
                                    <p:anim calcmode="lin" valueType="num">
                                      <p:cBhvr additive="base">
                                        <p:cTn id="58" dur="500" fill="hold"/>
                                        <p:tgtEl>
                                          <p:spTgt spid="327731"/>
                                        </p:tgtEl>
                                        <p:attrNameLst>
                                          <p:attrName>ppt_x</p:attrName>
                                        </p:attrNameLst>
                                      </p:cBhvr>
                                      <p:tavLst>
                                        <p:tav tm="0">
                                          <p:val>
                                            <p:strVal val="0-#ppt_w/2"/>
                                          </p:val>
                                        </p:tav>
                                        <p:tav tm="100000">
                                          <p:val>
                                            <p:strVal val="#ppt_x"/>
                                          </p:val>
                                        </p:tav>
                                      </p:tavLst>
                                    </p:anim>
                                    <p:anim calcmode="lin" valueType="num">
                                      <p:cBhvr additive="base">
                                        <p:cTn id="59" dur="500" fill="hold"/>
                                        <p:tgtEl>
                                          <p:spTgt spid="327731"/>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27723"/>
                                        </p:tgtEl>
                                        <p:attrNameLst>
                                          <p:attrName>style.visibility</p:attrName>
                                        </p:attrNameLst>
                                      </p:cBhvr>
                                      <p:to>
                                        <p:strVal val="visible"/>
                                      </p:to>
                                    </p:set>
                                    <p:anim calcmode="lin" valueType="num">
                                      <p:cBhvr additive="base">
                                        <p:cTn id="64" dur="500" fill="hold"/>
                                        <p:tgtEl>
                                          <p:spTgt spid="327723"/>
                                        </p:tgtEl>
                                        <p:attrNameLst>
                                          <p:attrName>ppt_x</p:attrName>
                                        </p:attrNameLst>
                                      </p:cBhvr>
                                      <p:tavLst>
                                        <p:tav tm="0">
                                          <p:val>
                                            <p:strVal val="#ppt_x"/>
                                          </p:val>
                                        </p:tav>
                                        <p:tav tm="100000">
                                          <p:val>
                                            <p:strVal val="#ppt_x"/>
                                          </p:val>
                                        </p:tav>
                                      </p:tavLst>
                                    </p:anim>
                                    <p:anim calcmode="lin" valueType="num">
                                      <p:cBhvr additive="base">
                                        <p:cTn id="65" dur="500" fill="hold"/>
                                        <p:tgtEl>
                                          <p:spTgt spid="3277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3" grpId="0"/>
      <p:bldP spid="327724" grpId="0"/>
      <p:bldP spid="327725" grpId="0"/>
      <p:bldP spid="327731" grpId="0"/>
      <p:bldP spid="327740"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TWO PLAYER GAMES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980728"/>
            <a:ext cx="8435280" cy="5616624"/>
          </a:xfrm>
        </p:spPr>
        <p:txBody>
          <a:bodyPr>
            <a:normAutofit/>
          </a:bodyPr>
          <a:lstStyle/>
          <a:p>
            <a:pPr>
              <a:lnSpc>
                <a:spcPct val="120000"/>
              </a:lnSpc>
            </a:pPr>
            <a:r>
              <a:rPr lang="en-US" dirty="0">
                <a:solidFill>
                  <a:srgbClr val="C00000"/>
                </a:solidFill>
              </a:rPr>
              <a:t>ALPHA BETA PRUNING</a:t>
            </a:r>
            <a:endParaRPr lang="en-US" dirty="0">
              <a:solidFill>
                <a:srgbClr val="C00000"/>
              </a:solidFill>
            </a:endParaRPr>
          </a:p>
          <a:p>
            <a:pPr lvl="1">
              <a:lnSpc>
                <a:spcPct val="90000"/>
              </a:lnSpc>
            </a:pPr>
            <a:r>
              <a:rPr lang="en-US" altLang="en-US" sz="2400" dirty="0">
                <a:solidFill>
                  <a:srgbClr val="002060"/>
                </a:solidFill>
              </a:rPr>
              <a:t>Prunes away branches that cannot possibly influence final minimax decision</a:t>
            </a:r>
            <a:endParaRPr lang="en-US" altLang="en-US" sz="2400" dirty="0">
              <a:solidFill>
                <a:srgbClr val="002060"/>
              </a:solidFill>
            </a:endParaRPr>
          </a:p>
          <a:p>
            <a:pPr lvl="1">
              <a:lnSpc>
                <a:spcPct val="90000"/>
              </a:lnSpc>
            </a:pPr>
            <a:r>
              <a:rPr lang="en-US" altLang="en-US" sz="2400" dirty="0">
                <a:solidFill>
                  <a:srgbClr val="002060"/>
                </a:solidFill>
              </a:rPr>
              <a:t>Returns same move as general minimax</a:t>
            </a:r>
            <a:endParaRPr lang="en-US" altLang="en-US" sz="2400" dirty="0">
              <a:solidFill>
                <a:srgbClr val="002060"/>
              </a:solidFill>
            </a:endParaRPr>
          </a:p>
          <a:p>
            <a:pPr lvl="1">
              <a:lnSpc>
                <a:spcPct val="90000"/>
              </a:lnSpc>
            </a:pPr>
            <a:endParaRPr lang="en-US" altLang="en-US" sz="2400" dirty="0">
              <a:solidFill>
                <a:srgbClr val="002060"/>
              </a:solidFill>
            </a:endParaRPr>
          </a:p>
          <a:p>
            <a:pPr lvl="1">
              <a:lnSpc>
                <a:spcPct val="90000"/>
              </a:lnSpc>
            </a:pPr>
            <a:r>
              <a:rPr lang="en-US" altLang="en-US" dirty="0" err="1">
                <a:solidFill>
                  <a:srgbClr val="C00000"/>
                </a:solidFill>
              </a:rPr>
              <a:t>Eg</a:t>
            </a:r>
            <a:r>
              <a:rPr lang="en-US" altLang="en-US" dirty="0">
                <a:solidFill>
                  <a:srgbClr val="C00000"/>
                </a:solidFill>
              </a:rPr>
              <a:t>: From Max point of view, 1 is already lower than 4 or 5, so no need to evaluate 2 and 3 (bottom right) </a:t>
            </a:r>
            <a:r>
              <a:rPr lang="en-US" altLang="en-US" dirty="0">
                <a:solidFill>
                  <a:srgbClr val="C00000"/>
                </a:solidFill>
                <a:sym typeface="Wingdings" panose="05000000000000000000" pitchFamily="2" charset="2"/>
              </a:rPr>
              <a:t> Prune</a:t>
            </a:r>
            <a:endParaRPr lang="en-US" altLang="en-US" dirty="0">
              <a:solidFill>
                <a:srgbClr val="C00000"/>
              </a:solidFill>
            </a:endParaRPr>
          </a:p>
          <a:p>
            <a:pPr lvl="2">
              <a:lnSpc>
                <a:spcPct val="90000"/>
              </a:lnSpc>
            </a:pPr>
            <a:endParaRPr lang="en-US" altLang="en-US" i="1" dirty="0">
              <a:solidFill>
                <a:srgbClr val="002060"/>
              </a:solidFill>
            </a:endParaRPr>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4509120"/>
            <a:ext cx="7200800" cy="209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1026"/>
          <p:cNvSpPr>
            <a:spLocks noGrp="1" noChangeArrowheads="1"/>
          </p:cNvSpPr>
          <p:nvPr>
            <p:ph type="title"/>
          </p:nvPr>
        </p:nvSpPr>
        <p:spPr>
          <a:xfrm>
            <a:off x="609600" y="304800"/>
            <a:ext cx="7772400" cy="609600"/>
          </a:xfr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900" b="0" i="0" u="none" strike="noStrike" kern="1200" cap="none" spc="0" normalizeH="0" baseline="0" noProof="0" dirty="0" smtClean="0">
                <a:ln>
                  <a:noFill/>
                </a:ln>
                <a:solidFill>
                  <a:schemeClr val="tx1"/>
                </a:solidFill>
                <a:effectLst/>
                <a:uLnTx/>
                <a:uFillTx/>
                <a:latin typeface="+mj-lt"/>
                <a:ea typeface="+mj-ea"/>
                <a:cs typeface="+mj-cs"/>
              </a:rPr>
              <a:t>Alpha-Beta</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Pruning</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9459" name="Rectangle 1027"/>
          <p:cNvSpPr>
            <a:spLocks noGrp="1"/>
          </p:cNvSpPr>
          <p:nvPr>
            <p:ph idx="1"/>
          </p:nvPr>
        </p:nvSpPr>
        <p:spPr>
          <a:xfrm>
            <a:off x="381000" y="1447800"/>
            <a:ext cx="8153400" cy="2499360"/>
          </a:xfrm>
        </p:spPr>
        <p:txBody>
          <a:bodyPr vert="horz" wrap="square" lIns="91440" tIns="45720" rIns="91440" bIns="45720" anchor="t" anchorCtr="0"/>
          <a:p>
            <a:pPr marL="539750" indent="-539750">
              <a:buFont typeface="Wingdings" panose="05000000000000000000" pitchFamily="2" charset="2"/>
              <a:buChar char="q"/>
            </a:pPr>
            <a:r>
              <a:rPr sz="2400" dirty="0"/>
              <a:t>We can improve on the performance of the minimax algorithm through alpha-beta pruning.</a:t>
            </a:r>
            <a:endParaRPr sz="2400" dirty="0"/>
          </a:p>
          <a:p>
            <a:pPr marL="539750" indent="-539750">
              <a:buFont typeface="Wingdings" panose="05000000000000000000" pitchFamily="2" charset="2"/>
              <a:buChar char="q"/>
            </a:pPr>
            <a:r>
              <a:rPr sz="2400" dirty="0"/>
              <a:t>Basic idea: </a:t>
            </a:r>
            <a:r>
              <a:rPr sz="2400" i="1" dirty="0"/>
              <a:t>“If you have an idea that is surely bad, don't take the time to see how truly awful it is.”</a:t>
            </a:r>
            <a:r>
              <a:rPr sz="2400" dirty="0"/>
              <a:t> -- Pat Winston </a:t>
            </a:r>
            <a:endParaRPr sz="2400" dirty="0"/>
          </a:p>
        </p:txBody>
      </p:sp>
      <p:sp>
        <p:nvSpPr>
          <p:cNvPr id="19460" name="AutoShape 1030"/>
          <p:cNvSpPr/>
          <p:nvPr/>
        </p:nvSpPr>
        <p:spPr>
          <a:xfrm>
            <a:off x="2057400" y="3794125"/>
            <a:ext cx="327025" cy="381000"/>
          </a:xfrm>
          <a:prstGeom prst="triangle">
            <a:avLst>
              <a:gd name="adj" fmla="val 50000"/>
            </a:avLst>
          </a:prstGeom>
          <a:solidFill>
            <a:schemeClr val="bg2"/>
          </a:solid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9461" name="AutoShape 1031"/>
          <p:cNvSpPr/>
          <p:nvPr/>
        </p:nvSpPr>
        <p:spPr>
          <a:xfrm flipV="1">
            <a:off x="2743200" y="4632325"/>
            <a:ext cx="327025" cy="381000"/>
          </a:xfrm>
          <a:prstGeom prst="triangle">
            <a:avLst>
              <a:gd name="adj" fmla="val 50000"/>
            </a:avLst>
          </a:prstGeom>
          <a:solidFill>
            <a:schemeClr val="bg2"/>
          </a:solid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9462" name="AutoShape 1032"/>
          <p:cNvSpPr/>
          <p:nvPr/>
        </p:nvSpPr>
        <p:spPr>
          <a:xfrm flipV="1">
            <a:off x="1447800" y="4632325"/>
            <a:ext cx="327025" cy="381000"/>
          </a:xfrm>
          <a:prstGeom prst="triangle">
            <a:avLst>
              <a:gd name="adj" fmla="val 50000"/>
            </a:avLst>
          </a:prstGeom>
          <a:solidFill>
            <a:schemeClr val="bg2"/>
          </a:solid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9463" name="AutoShape 1033"/>
          <p:cNvSpPr/>
          <p:nvPr/>
        </p:nvSpPr>
        <p:spPr>
          <a:xfrm>
            <a:off x="1752600" y="5699125"/>
            <a:ext cx="327025" cy="381000"/>
          </a:xfrm>
          <a:prstGeom prst="triangle">
            <a:avLst>
              <a:gd name="adj" fmla="val 50000"/>
            </a:avLst>
          </a:prstGeom>
          <a:solidFill>
            <a:schemeClr val="bg2"/>
          </a:solid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9464" name="AutoShape 1034"/>
          <p:cNvSpPr/>
          <p:nvPr/>
        </p:nvSpPr>
        <p:spPr>
          <a:xfrm>
            <a:off x="1143000" y="5699125"/>
            <a:ext cx="327025" cy="381000"/>
          </a:xfrm>
          <a:prstGeom prst="triangle">
            <a:avLst>
              <a:gd name="adj" fmla="val 50000"/>
            </a:avLst>
          </a:prstGeom>
          <a:solidFill>
            <a:schemeClr val="bg2"/>
          </a:solid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9465" name="AutoShape 1035"/>
          <p:cNvSpPr/>
          <p:nvPr/>
        </p:nvSpPr>
        <p:spPr>
          <a:xfrm>
            <a:off x="3124200" y="5699125"/>
            <a:ext cx="327025" cy="381000"/>
          </a:xfrm>
          <a:prstGeom prst="triangle">
            <a:avLst>
              <a:gd name="adj" fmla="val 50000"/>
            </a:avLst>
          </a:prstGeom>
          <a:solidFill>
            <a:schemeClr val="folHlink"/>
          </a:solid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9466" name="AutoShape 1036"/>
          <p:cNvSpPr/>
          <p:nvPr/>
        </p:nvSpPr>
        <p:spPr>
          <a:xfrm>
            <a:off x="2514600" y="5699125"/>
            <a:ext cx="327025" cy="381000"/>
          </a:xfrm>
          <a:prstGeom prst="triangle">
            <a:avLst>
              <a:gd name="adj" fmla="val 50000"/>
            </a:avLst>
          </a:prstGeom>
          <a:solidFill>
            <a:schemeClr val="bg2"/>
          </a:solid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19467" name="Line 1037"/>
          <p:cNvSpPr/>
          <p:nvPr/>
        </p:nvSpPr>
        <p:spPr>
          <a:xfrm flipV="1">
            <a:off x="1600200" y="4175125"/>
            <a:ext cx="609600" cy="457200"/>
          </a:xfrm>
          <a:prstGeom prst="line">
            <a:avLst/>
          </a:prstGeom>
          <a:ln w="38100" cap="flat" cmpd="sng">
            <a:solidFill>
              <a:schemeClr val="tx1"/>
            </a:solidFill>
            <a:prstDash val="solid"/>
            <a:headEnd type="none" w="med" len="med"/>
            <a:tailEnd type="none" w="med" len="med"/>
          </a:ln>
        </p:spPr>
      </p:sp>
      <p:sp>
        <p:nvSpPr>
          <p:cNvPr id="19468" name="Line 1038"/>
          <p:cNvSpPr/>
          <p:nvPr/>
        </p:nvSpPr>
        <p:spPr>
          <a:xfrm flipH="1" flipV="1">
            <a:off x="2209800" y="4175125"/>
            <a:ext cx="685800" cy="457200"/>
          </a:xfrm>
          <a:prstGeom prst="line">
            <a:avLst/>
          </a:prstGeom>
          <a:ln w="38100" cap="flat" cmpd="sng">
            <a:solidFill>
              <a:schemeClr val="tx1"/>
            </a:solidFill>
            <a:prstDash val="solid"/>
            <a:headEnd type="none" w="med" len="med"/>
            <a:tailEnd type="none" w="med" len="med"/>
          </a:ln>
        </p:spPr>
      </p:sp>
      <p:sp>
        <p:nvSpPr>
          <p:cNvPr id="19469" name="Line 1039"/>
          <p:cNvSpPr/>
          <p:nvPr/>
        </p:nvSpPr>
        <p:spPr>
          <a:xfrm flipV="1">
            <a:off x="1295400" y="5013325"/>
            <a:ext cx="304800" cy="685800"/>
          </a:xfrm>
          <a:prstGeom prst="line">
            <a:avLst/>
          </a:prstGeom>
          <a:ln w="38100" cap="flat" cmpd="sng">
            <a:solidFill>
              <a:schemeClr val="tx1"/>
            </a:solidFill>
            <a:prstDash val="solid"/>
            <a:headEnd type="none" w="med" len="med"/>
            <a:tailEnd type="none" w="med" len="med"/>
          </a:ln>
        </p:spPr>
      </p:sp>
      <p:sp>
        <p:nvSpPr>
          <p:cNvPr id="19470" name="Line 1040"/>
          <p:cNvSpPr/>
          <p:nvPr/>
        </p:nvSpPr>
        <p:spPr>
          <a:xfrm flipH="1" flipV="1">
            <a:off x="1600200" y="5013325"/>
            <a:ext cx="304800" cy="685800"/>
          </a:xfrm>
          <a:prstGeom prst="line">
            <a:avLst/>
          </a:prstGeom>
          <a:ln w="38100" cap="flat" cmpd="sng">
            <a:solidFill>
              <a:schemeClr val="tx1"/>
            </a:solidFill>
            <a:prstDash val="solid"/>
            <a:headEnd type="none" w="med" len="med"/>
            <a:tailEnd type="none" w="med" len="med"/>
          </a:ln>
        </p:spPr>
      </p:sp>
      <p:sp>
        <p:nvSpPr>
          <p:cNvPr id="19471" name="Line 1041"/>
          <p:cNvSpPr/>
          <p:nvPr/>
        </p:nvSpPr>
        <p:spPr>
          <a:xfrm flipV="1">
            <a:off x="2667000" y="5013325"/>
            <a:ext cx="228600" cy="685800"/>
          </a:xfrm>
          <a:prstGeom prst="line">
            <a:avLst/>
          </a:prstGeom>
          <a:ln w="38100" cap="flat" cmpd="sng">
            <a:solidFill>
              <a:schemeClr val="tx1"/>
            </a:solidFill>
            <a:prstDash val="solid"/>
            <a:headEnd type="none" w="med" len="med"/>
            <a:tailEnd type="none" w="med" len="med"/>
          </a:ln>
        </p:spPr>
      </p:sp>
      <p:sp>
        <p:nvSpPr>
          <p:cNvPr id="19472" name="Line 1042"/>
          <p:cNvSpPr/>
          <p:nvPr/>
        </p:nvSpPr>
        <p:spPr>
          <a:xfrm flipH="1" flipV="1">
            <a:off x="2895600" y="5013325"/>
            <a:ext cx="381000" cy="685800"/>
          </a:xfrm>
          <a:prstGeom prst="line">
            <a:avLst/>
          </a:prstGeom>
          <a:ln w="38100" cap="flat" cmpd="sng">
            <a:solidFill>
              <a:schemeClr val="tx1"/>
            </a:solidFill>
            <a:prstDash val="solid"/>
            <a:headEnd type="none" w="med" len="med"/>
            <a:tailEnd type="none" w="med" len="med"/>
          </a:ln>
        </p:spPr>
      </p:sp>
      <p:sp>
        <p:nvSpPr>
          <p:cNvPr id="19473" name="Text Box 1043"/>
          <p:cNvSpPr txBox="1"/>
          <p:nvPr/>
        </p:nvSpPr>
        <p:spPr>
          <a:xfrm>
            <a:off x="1143000" y="6080125"/>
            <a:ext cx="311150" cy="396875"/>
          </a:xfrm>
          <a:prstGeom prst="rect">
            <a:avLst/>
          </a:prstGeom>
          <a:noFill/>
          <a:ln w="9525">
            <a:noFill/>
          </a:ln>
        </p:spPr>
        <p:txBody>
          <a:bodyPr wrap="none">
            <a:spAutoFit/>
          </a:bodyPr>
          <a:p>
            <a:pPr>
              <a:buNone/>
            </a:pPr>
            <a:r>
              <a:rPr sz="2000" b="1" dirty="0">
                <a:latin typeface="Calibri" pitchFamily="34" charset="0"/>
                <a:ea typeface="Arial" panose="02080604020202020204" pitchFamily="34" charset="0"/>
              </a:rPr>
              <a:t>2</a:t>
            </a:r>
            <a:endParaRPr sz="2000" b="1" dirty="0">
              <a:latin typeface="Calibri" pitchFamily="34" charset="0"/>
              <a:ea typeface="Arial" panose="02080604020202020204" pitchFamily="34" charset="0"/>
            </a:endParaRPr>
          </a:p>
        </p:txBody>
      </p:sp>
      <p:sp>
        <p:nvSpPr>
          <p:cNvPr id="19474" name="Text Box 1045"/>
          <p:cNvSpPr txBox="1"/>
          <p:nvPr/>
        </p:nvSpPr>
        <p:spPr>
          <a:xfrm>
            <a:off x="1752600" y="6080125"/>
            <a:ext cx="311150" cy="396875"/>
          </a:xfrm>
          <a:prstGeom prst="rect">
            <a:avLst/>
          </a:prstGeom>
          <a:noFill/>
          <a:ln w="9525">
            <a:noFill/>
          </a:ln>
        </p:spPr>
        <p:txBody>
          <a:bodyPr wrap="none">
            <a:spAutoFit/>
          </a:bodyPr>
          <a:p>
            <a:pPr>
              <a:buNone/>
            </a:pPr>
            <a:r>
              <a:rPr sz="2000" b="1" dirty="0">
                <a:latin typeface="Calibri" pitchFamily="34" charset="0"/>
                <a:ea typeface="Arial" panose="02080604020202020204" pitchFamily="34" charset="0"/>
              </a:rPr>
              <a:t>7</a:t>
            </a:r>
            <a:endParaRPr sz="2000" b="1" dirty="0">
              <a:latin typeface="Calibri" pitchFamily="34" charset="0"/>
              <a:ea typeface="Arial" panose="02080604020202020204" pitchFamily="34" charset="0"/>
            </a:endParaRPr>
          </a:p>
        </p:txBody>
      </p:sp>
      <p:sp>
        <p:nvSpPr>
          <p:cNvPr id="19475" name="Text Box 1046"/>
          <p:cNvSpPr txBox="1"/>
          <p:nvPr/>
        </p:nvSpPr>
        <p:spPr>
          <a:xfrm>
            <a:off x="2514600" y="6080125"/>
            <a:ext cx="311150" cy="396875"/>
          </a:xfrm>
          <a:prstGeom prst="rect">
            <a:avLst/>
          </a:prstGeom>
          <a:noFill/>
          <a:ln w="9525">
            <a:noFill/>
          </a:ln>
        </p:spPr>
        <p:txBody>
          <a:bodyPr wrap="none">
            <a:spAutoFit/>
          </a:bodyPr>
          <a:p>
            <a:pPr>
              <a:buNone/>
            </a:pPr>
            <a:r>
              <a:rPr sz="2000" b="1" dirty="0">
                <a:latin typeface="Calibri" pitchFamily="34" charset="0"/>
                <a:ea typeface="Arial" panose="02080604020202020204" pitchFamily="34" charset="0"/>
              </a:rPr>
              <a:t>1</a:t>
            </a:r>
            <a:endParaRPr sz="2000" b="1" dirty="0">
              <a:latin typeface="Calibri" pitchFamily="34" charset="0"/>
              <a:ea typeface="Arial" panose="02080604020202020204" pitchFamily="34" charset="0"/>
            </a:endParaRPr>
          </a:p>
        </p:txBody>
      </p:sp>
      <p:sp>
        <p:nvSpPr>
          <p:cNvPr id="19476" name="Text Box 1047"/>
          <p:cNvSpPr txBox="1"/>
          <p:nvPr/>
        </p:nvSpPr>
        <p:spPr>
          <a:xfrm>
            <a:off x="1066800" y="4632325"/>
            <a:ext cx="455613" cy="396875"/>
          </a:xfrm>
          <a:prstGeom prst="rect">
            <a:avLst/>
          </a:prstGeom>
          <a:noFill/>
          <a:ln w="9525">
            <a:noFill/>
          </a:ln>
        </p:spPr>
        <p:txBody>
          <a:bodyPr wrap="none">
            <a:spAutoFit/>
          </a:bodyPr>
          <a:p>
            <a:pPr>
              <a:buNone/>
            </a:pPr>
            <a:r>
              <a:rPr sz="2000" b="1" dirty="0">
                <a:latin typeface="Calibri" pitchFamily="34" charset="0"/>
                <a:ea typeface="Arial" panose="02080604020202020204" pitchFamily="34" charset="0"/>
              </a:rPr>
              <a:t>=2</a:t>
            </a:r>
            <a:endParaRPr sz="2000" b="1" dirty="0">
              <a:latin typeface="Calibri" pitchFamily="34" charset="0"/>
              <a:ea typeface="Arial" panose="02080604020202020204" pitchFamily="34" charset="0"/>
            </a:endParaRPr>
          </a:p>
        </p:txBody>
      </p:sp>
      <p:sp>
        <p:nvSpPr>
          <p:cNvPr id="19477" name="Text Box 1048"/>
          <p:cNvSpPr txBox="1"/>
          <p:nvPr/>
        </p:nvSpPr>
        <p:spPr>
          <a:xfrm>
            <a:off x="2438400" y="3794125"/>
            <a:ext cx="600075" cy="396875"/>
          </a:xfrm>
          <a:prstGeom prst="rect">
            <a:avLst/>
          </a:prstGeom>
          <a:noFill/>
          <a:ln w="9525">
            <a:noFill/>
          </a:ln>
        </p:spPr>
        <p:txBody>
          <a:bodyPr wrap="none">
            <a:spAutoFit/>
          </a:bodyPr>
          <a:p>
            <a:pPr>
              <a:buNone/>
            </a:pPr>
            <a:r>
              <a:rPr sz="2000" b="1" dirty="0">
                <a:latin typeface="Calibri" pitchFamily="34" charset="0"/>
                <a:ea typeface="Arial" panose="02080604020202020204" pitchFamily="34" charset="0"/>
              </a:rPr>
              <a:t>&gt;=2</a:t>
            </a:r>
            <a:endParaRPr sz="2000" b="1" dirty="0">
              <a:latin typeface="Calibri" pitchFamily="34" charset="0"/>
              <a:ea typeface="Arial" panose="02080604020202020204" pitchFamily="34" charset="0"/>
            </a:endParaRPr>
          </a:p>
        </p:txBody>
      </p:sp>
      <p:sp>
        <p:nvSpPr>
          <p:cNvPr id="19478" name="Text Box 1049"/>
          <p:cNvSpPr txBox="1"/>
          <p:nvPr/>
        </p:nvSpPr>
        <p:spPr>
          <a:xfrm>
            <a:off x="3124200" y="4632325"/>
            <a:ext cx="600075" cy="396875"/>
          </a:xfrm>
          <a:prstGeom prst="rect">
            <a:avLst/>
          </a:prstGeom>
          <a:noFill/>
          <a:ln w="9525">
            <a:noFill/>
          </a:ln>
        </p:spPr>
        <p:txBody>
          <a:bodyPr wrap="none">
            <a:spAutoFit/>
          </a:bodyPr>
          <a:p>
            <a:pPr>
              <a:buNone/>
            </a:pPr>
            <a:r>
              <a:rPr sz="2000" b="1" dirty="0">
                <a:latin typeface="Calibri" pitchFamily="34" charset="0"/>
                <a:ea typeface="Arial" panose="02080604020202020204" pitchFamily="34" charset="0"/>
              </a:rPr>
              <a:t>&lt;=1</a:t>
            </a:r>
            <a:endParaRPr sz="2000" b="1" dirty="0">
              <a:latin typeface="Calibri" pitchFamily="34" charset="0"/>
              <a:ea typeface="Arial" panose="02080604020202020204" pitchFamily="34" charset="0"/>
            </a:endParaRPr>
          </a:p>
        </p:txBody>
      </p:sp>
      <p:sp>
        <p:nvSpPr>
          <p:cNvPr id="19479" name="Text Box 1050"/>
          <p:cNvSpPr txBox="1"/>
          <p:nvPr/>
        </p:nvSpPr>
        <p:spPr>
          <a:xfrm>
            <a:off x="3124200" y="6080125"/>
            <a:ext cx="311150" cy="396875"/>
          </a:xfrm>
          <a:prstGeom prst="rect">
            <a:avLst/>
          </a:prstGeom>
          <a:noFill/>
          <a:ln w="9525">
            <a:noFill/>
          </a:ln>
        </p:spPr>
        <p:txBody>
          <a:bodyPr wrap="none">
            <a:spAutoFit/>
          </a:bodyPr>
          <a:p>
            <a:pPr>
              <a:buNone/>
            </a:pPr>
            <a:r>
              <a:rPr sz="2000" b="1" dirty="0">
                <a:latin typeface="Calibri" pitchFamily="34" charset="0"/>
                <a:ea typeface="Arial" panose="02080604020202020204" pitchFamily="34" charset="0"/>
              </a:rPr>
              <a:t>?</a:t>
            </a:r>
            <a:endParaRPr sz="2000" b="1" dirty="0">
              <a:latin typeface="Calibri" pitchFamily="34" charset="0"/>
              <a:ea typeface="Arial" panose="02080604020202020204" pitchFamily="34" charset="0"/>
            </a:endParaRPr>
          </a:p>
        </p:txBody>
      </p:sp>
      <p:sp>
        <p:nvSpPr>
          <p:cNvPr id="69659" name="Text Box 1051"/>
          <p:cNvSpPr txBox="1">
            <a:spLocks noChangeArrowheads="1"/>
          </p:cNvSpPr>
          <p:nvPr/>
        </p:nvSpPr>
        <p:spPr bwMode="auto">
          <a:xfrm>
            <a:off x="4899025" y="3347085"/>
            <a:ext cx="3503930" cy="3322955"/>
          </a:xfrm>
          <a:prstGeom prst="rect">
            <a:avLst/>
          </a:prstGeom>
          <a:noFill/>
          <a:ln w="9525">
            <a:noFill/>
            <a:miter lim="800000"/>
          </a:ln>
          <a:effectLst/>
        </p:spPr>
        <p:txBody>
          <a:bodyPr wrap="square">
            <a:spAutoFit/>
          </a:bodyPr>
          <a:lstStyle/>
          <a:p>
            <a:pPr marL="234950" marR="0" indent="-234950" defTabSz="914400" fontAlgn="auto">
              <a:spcBef>
                <a:spcPct val="50000"/>
              </a:spcBef>
              <a:spcAft>
                <a:spcPts val="0"/>
              </a:spcAft>
              <a:buClrTx/>
              <a:buSzTx/>
              <a:buFontTx/>
              <a:buChar char="•"/>
              <a:defRPr/>
            </a:pPr>
            <a:r>
              <a:rPr kumimoji="0" lang="en-US" sz="2800" kern="1200" cap="none" spc="0" normalizeH="0" baseline="0" noProof="0" dirty="0">
                <a:solidFill>
                  <a:srgbClr val="FF0000"/>
                </a:solidFill>
                <a:latin typeface="+mj-lt"/>
                <a:ea typeface="+mn-ea"/>
                <a:cs typeface="+mn-cs"/>
              </a:rPr>
              <a:t>We don’t need to compute the value at this node.</a:t>
            </a:r>
            <a:endParaRPr kumimoji="0" lang="en-US" sz="2800" kern="1200" cap="none" spc="0" normalizeH="0" baseline="0" noProof="0" dirty="0">
              <a:solidFill>
                <a:srgbClr val="FF0000"/>
              </a:solidFill>
              <a:latin typeface="+mj-lt"/>
              <a:ea typeface="+mn-ea"/>
              <a:cs typeface="+mn-cs"/>
            </a:endParaRPr>
          </a:p>
          <a:p>
            <a:pPr marL="234950" marR="0" indent="-234950" defTabSz="914400" fontAlgn="auto">
              <a:spcBef>
                <a:spcPct val="50000"/>
              </a:spcBef>
              <a:spcAft>
                <a:spcPts val="0"/>
              </a:spcAft>
              <a:buClrTx/>
              <a:buSzTx/>
              <a:buFontTx/>
              <a:buChar char="•"/>
              <a:defRPr/>
            </a:pPr>
            <a:r>
              <a:rPr kumimoji="0" lang="en-US" sz="2800" kern="1200" cap="none" spc="0" normalizeH="0" baseline="0" noProof="0" dirty="0">
                <a:latin typeface="+mj-lt"/>
                <a:ea typeface="+mn-ea"/>
                <a:cs typeface="+mn-cs"/>
              </a:rPr>
              <a:t>No matter what it is it can’t affect the value of  the root node</a:t>
            </a:r>
            <a:endParaRPr kumimoji="0" lang="en-US" sz="2800" kern="1200" cap="none" spc="0" normalizeH="0" baseline="0" noProof="0" dirty="0">
              <a:latin typeface="+mj-lt"/>
              <a:ea typeface="+mn-ea"/>
              <a:cs typeface="+mn-cs"/>
            </a:endParaRPr>
          </a:p>
        </p:txBody>
      </p:sp>
      <p:sp>
        <p:nvSpPr>
          <p:cNvPr id="19481" name="Line 1052"/>
          <p:cNvSpPr/>
          <p:nvPr/>
        </p:nvSpPr>
        <p:spPr>
          <a:xfrm flipH="1">
            <a:off x="3352800" y="4419600"/>
            <a:ext cx="1371600" cy="1600200"/>
          </a:xfrm>
          <a:prstGeom prst="line">
            <a:avLst/>
          </a:prstGeom>
          <a:ln w="9525" cap="flat" cmpd="sng">
            <a:solidFill>
              <a:srgbClr val="FF0000"/>
            </a:solidFill>
            <a:prstDash val="solid"/>
            <a:headEnd type="none" w="med" len="med"/>
            <a:tailEnd type="triangle" w="med" len="med"/>
          </a:ln>
        </p:spPr>
      </p:sp>
      <p:sp>
        <p:nvSpPr>
          <p:cNvPr id="26" name="Text Box 29"/>
          <p:cNvSpPr txBox="1">
            <a:spLocks noChangeArrowheads="1"/>
          </p:cNvSpPr>
          <p:nvPr/>
        </p:nvSpPr>
        <p:spPr bwMode="auto">
          <a:xfrm>
            <a:off x="3276600" y="3810000"/>
            <a:ext cx="784225" cy="400050"/>
          </a:xfrm>
          <a:prstGeom prst="rect">
            <a:avLst/>
          </a:prstGeom>
          <a:noFill/>
          <a:ln w="9525">
            <a:noFill/>
            <a:miter lim="800000"/>
          </a:ln>
          <a:effectLst/>
        </p:spPr>
        <p:txBody>
          <a:bodyPr wrap="none">
            <a:spAutoFit/>
          </a:bodyPr>
          <a:lstStyle/>
          <a:p>
            <a:pPr marR="0" defTabSz="914400" fontAlgn="auto">
              <a:spcBef>
                <a:spcPts val="0"/>
              </a:spcBef>
              <a:spcAft>
                <a:spcPts val="0"/>
              </a:spcAft>
              <a:buClrTx/>
              <a:buSzTx/>
              <a:buFontTx/>
              <a:buNone/>
              <a:defRPr/>
            </a:pPr>
            <a:r>
              <a:rPr kumimoji="0" lang="en-US" sz="2000" kern="1200" cap="none" spc="0" normalizeH="0" baseline="0" noProof="0" dirty="0">
                <a:latin typeface="+mj-lt"/>
                <a:ea typeface="+mn-ea"/>
                <a:cs typeface="+mn-cs"/>
              </a:rPr>
              <a:t>MAX</a:t>
            </a:r>
            <a:endParaRPr kumimoji="0" lang="en-US" sz="2000" kern="1200" cap="none" spc="0" normalizeH="0" baseline="0" noProof="0" dirty="0">
              <a:latin typeface="+mj-lt"/>
              <a:ea typeface="+mn-ea"/>
              <a:cs typeface="+mn-cs"/>
            </a:endParaRPr>
          </a:p>
        </p:txBody>
      </p:sp>
      <p:sp>
        <p:nvSpPr>
          <p:cNvPr id="27" name="Text Box 31"/>
          <p:cNvSpPr txBox="1">
            <a:spLocks noChangeArrowheads="1"/>
          </p:cNvSpPr>
          <p:nvPr/>
        </p:nvSpPr>
        <p:spPr bwMode="auto">
          <a:xfrm>
            <a:off x="3733800" y="4572000"/>
            <a:ext cx="682625" cy="400050"/>
          </a:xfrm>
          <a:prstGeom prst="rect">
            <a:avLst/>
          </a:prstGeom>
          <a:noFill/>
          <a:ln w="9525">
            <a:noFill/>
            <a:miter lim="800000"/>
          </a:ln>
          <a:effectLst/>
        </p:spPr>
        <p:txBody>
          <a:bodyPr wrap="none">
            <a:spAutoFit/>
          </a:bodyPr>
          <a:lstStyle/>
          <a:p>
            <a:pPr marR="0" defTabSz="914400" fontAlgn="auto">
              <a:spcBef>
                <a:spcPts val="0"/>
              </a:spcBef>
              <a:spcAft>
                <a:spcPts val="0"/>
              </a:spcAft>
              <a:buClrTx/>
              <a:buSzTx/>
              <a:buFontTx/>
              <a:buNone/>
              <a:defRPr/>
            </a:pPr>
            <a:r>
              <a:rPr kumimoji="0" lang="en-US" sz="2000" kern="1200" cap="none" spc="0" normalizeH="0" baseline="0" noProof="0" dirty="0">
                <a:latin typeface="+mj-lt"/>
                <a:ea typeface="+mn-ea"/>
                <a:cs typeface="+mn-cs"/>
              </a:rPr>
              <a:t>MIN</a:t>
            </a:r>
            <a:endParaRPr kumimoji="0" lang="en-US" sz="2000" kern="1200" cap="none" spc="0" normalizeH="0" baseline="0" noProof="0" dirty="0">
              <a:latin typeface="+mj-lt"/>
              <a:ea typeface="+mn-ea"/>
              <a:cs typeface="+mn-cs"/>
            </a:endParaRPr>
          </a:p>
        </p:txBody>
      </p:sp>
      <p:sp>
        <p:nvSpPr>
          <p:cNvPr id="28" name="Text Box 29"/>
          <p:cNvSpPr txBox="1">
            <a:spLocks noChangeArrowheads="1"/>
          </p:cNvSpPr>
          <p:nvPr/>
        </p:nvSpPr>
        <p:spPr bwMode="auto">
          <a:xfrm>
            <a:off x="3733800" y="5715000"/>
            <a:ext cx="784225" cy="400050"/>
          </a:xfrm>
          <a:prstGeom prst="rect">
            <a:avLst/>
          </a:prstGeom>
          <a:noFill/>
          <a:ln w="9525">
            <a:noFill/>
            <a:miter lim="800000"/>
          </a:ln>
          <a:effectLst/>
        </p:spPr>
        <p:txBody>
          <a:bodyPr wrap="none">
            <a:spAutoFit/>
          </a:bodyPr>
          <a:lstStyle/>
          <a:p>
            <a:pPr marR="0" defTabSz="914400" fontAlgn="auto">
              <a:spcBef>
                <a:spcPts val="0"/>
              </a:spcBef>
              <a:spcAft>
                <a:spcPts val="0"/>
              </a:spcAft>
              <a:buClrTx/>
              <a:buSzTx/>
              <a:buFontTx/>
              <a:buNone/>
              <a:defRPr/>
            </a:pPr>
            <a:r>
              <a:rPr kumimoji="0" lang="en-US" sz="2000" kern="1200" cap="none" spc="0" normalizeH="0" baseline="0" noProof="0" dirty="0">
                <a:latin typeface="+mj-lt"/>
                <a:ea typeface="+mn-ea"/>
                <a:cs typeface="+mn-cs"/>
              </a:rPr>
              <a:t>MAX</a:t>
            </a:r>
            <a:endParaRPr kumimoji="0" lang="en-US" sz="2000" kern="1200" cap="none" spc="0" normalizeH="0" baseline="0" noProof="0" dirty="0">
              <a:latin typeface="+mj-lt"/>
              <a:ea typeface="+mn-ea"/>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348162" name="Rectangle 2"/>
          <p:cNvSpPr>
            <a:spLocks noGrp="1" noChangeArrowheads="1"/>
          </p:cNvSpPr>
          <p:nvPr>
            <p:ph type="title"/>
          </p:nvPr>
        </p:nvSpPr>
        <p:spPr>
          <a:xfrm>
            <a:off x="457200" y="0"/>
            <a:ext cx="7772400" cy="1143000"/>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mj-lt"/>
                <a:ea typeface="+mj-ea"/>
                <a:cs typeface="+mj-cs"/>
              </a:rPr>
              <a:t>Alpha-Beta Pruning</a:t>
            </a:r>
            <a:endParaRPr kumimoji="0" lang="en-US" sz="4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mj-lt"/>
              <a:ea typeface="+mj-ea"/>
              <a:cs typeface="+mj-cs"/>
            </a:endParaRPr>
          </a:p>
        </p:txBody>
      </p:sp>
      <p:sp>
        <p:nvSpPr>
          <p:cNvPr id="348164" name="Rectangle 4"/>
          <p:cNvSpPr>
            <a:spLocks noChangeArrowheads="1"/>
          </p:cNvSpPr>
          <p:nvPr/>
        </p:nvSpPr>
        <p:spPr bwMode="auto">
          <a:xfrm>
            <a:off x="304800" y="1059180"/>
            <a:ext cx="8229600" cy="5662295"/>
          </a:xfrm>
          <a:prstGeom prst="rect">
            <a:avLst/>
          </a:prstGeom>
          <a:noFill/>
          <a:ln w="9525">
            <a:noFill/>
            <a:miter lim="800000"/>
          </a:ln>
          <a:effectLst/>
        </p:spPr>
        <p:txBody>
          <a:bodyPr wrap="square">
            <a:spAutoFit/>
          </a:bodyPr>
          <a:lstStyle/>
          <a:p>
            <a:pPr marL="225425" marR="0" lvl="0" indent="-225425" algn="l" defTabSz="914400" rtl="0" eaLnBrk="1" fontAlgn="auto" latinLnBrk="0" hangingPunct="1">
              <a:lnSpc>
                <a:spcPct val="100000"/>
              </a:lnSpc>
              <a:spcBef>
                <a:spcPct val="50000"/>
              </a:spcBef>
              <a:spcAft>
                <a:spcPts val="0"/>
              </a:spcAft>
              <a:buClrTx/>
              <a:buSzTx/>
              <a:buFontTx/>
              <a:buChar char="•"/>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Traverse the search tree in depth-first order </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225425" marR="0" lvl="0" indent="-225425" algn="l" defTabSz="914400" rtl="0" eaLnBrk="1" fontAlgn="auto" latinLnBrk="0" hangingPunct="1">
              <a:lnSpc>
                <a:spcPct val="100000"/>
              </a:lnSpc>
              <a:spcBef>
                <a:spcPct val="50000"/>
              </a:spcBef>
              <a:spcAft>
                <a:spcPts val="0"/>
              </a:spcAft>
              <a:buClrTx/>
              <a:buSzTx/>
              <a:buFontTx/>
              <a:buChar char="•"/>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At each </a:t>
            </a: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MAX</a:t>
            </a: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 node n, </a:t>
            </a: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alpha(n)</a:t>
            </a: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 =  maximum value found so far</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225425" marR="0" lvl="0" indent="-225425" algn="l" defTabSz="914400" rtl="0" eaLnBrk="1" fontAlgn="auto" latinLnBrk="0" hangingPunct="1">
              <a:lnSpc>
                <a:spcPct val="100000"/>
              </a:lnSpc>
              <a:spcBef>
                <a:spcPct val="50000"/>
              </a:spcBef>
              <a:spcAft>
                <a:spcPts val="0"/>
              </a:spcAft>
              <a:buClrTx/>
              <a:buSzTx/>
              <a:buFontTx/>
              <a:buChar char="•"/>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At each </a:t>
            </a: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MIN</a:t>
            </a: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 node n, </a:t>
            </a: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beta(n)</a:t>
            </a: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 =  minimum value found so far</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795655" marR="0" lvl="1" indent="-338455" algn="l" defTabSz="914400" rtl="0" eaLnBrk="1" fontAlgn="auto" latinLnBrk="0" hangingPunct="1">
              <a:lnSpc>
                <a:spcPct val="100000"/>
              </a:lnSpc>
              <a:spcBef>
                <a:spcPct val="50000"/>
              </a:spcBef>
              <a:spcAft>
                <a:spcPts val="0"/>
              </a:spcAft>
              <a:buClrTx/>
              <a:buSzTx/>
              <a:buFontTx/>
              <a:buChar char="–"/>
              <a:defRPr/>
            </a:pPr>
            <a:r>
              <a:rPr kumimoji="0" 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Note: The alpha values start at -infinity and only increase, while beta values start at +infinity and only decrease. </a:t>
            </a:r>
            <a:endParaRPr kumimoji="0" 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225425" marR="0" lvl="0" indent="-225425" algn="l" defTabSz="914400" rtl="0" eaLnBrk="1" fontAlgn="auto" latinLnBrk="0" hangingPunct="1">
              <a:lnSpc>
                <a:spcPct val="100000"/>
              </a:lnSpc>
              <a:spcBef>
                <a:spcPct val="50000"/>
              </a:spcBef>
              <a:spcAft>
                <a:spcPts val="0"/>
              </a:spcAft>
              <a:buClrTx/>
              <a:buSzTx/>
              <a:buFontTx/>
              <a:buChar char="•"/>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Beta cutoff</a:t>
            </a: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 Given a MAX node n, cut off the search below n (i.e., don’t generate or examine any more of n’s children) if alpha(n) &gt;= beta(i) for some MIN node ancestor i of n. </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225425" marR="0" lvl="0" indent="-225425" algn="l" defTabSz="914400" rtl="0" eaLnBrk="1" fontAlgn="auto" latinLnBrk="0" hangingPunct="1">
              <a:lnSpc>
                <a:spcPct val="100000"/>
              </a:lnSpc>
              <a:spcBef>
                <a:spcPct val="50000"/>
              </a:spcBef>
              <a:spcAft>
                <a:spcPts val="0"/>
              </a:spcAft>
              <a:buClrTx/>
              <a:buSzTx/>
              <a:buFontTx/>
              <a:buChar char="•"/>
              <a:defRPr/>
            </a:pPr>
            <a:r>
              <a:rPr kumimoji="0" 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Alpha cutoff:</a:t>
            </a: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 stop searching below MIN node n if beta(n) &lt;= alpha(i) for some MAX node ancestor i of n. </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333826" name="Text Box 2"/>
          <p:cNvSpPr txBox="1"/>
          <p:nvPr/>
        </p:nvSpPr>
        <p:spPr>
          <a:xfrm>
            <a:off x="4306888" y="685800"/>
            <a:ext cx="533400" cy="466725"/>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A</a:t>
            </a:r>
            <a:endParaRPr sz="2400" dirty="0">
              <a:latin typeface="Calibri" pitchFamily="34" charset="0"/>
              <a:ea typeface="Arial" panose="02080604020202020204" pitchFamily="34" charset="0"/>
            </a:endParaRPr>
          </a:p>
        </p:txBody>
      </p:sp>
      <p:grpSp>
        <p:nvGrpSpPr>
          <p:cNvPr id="2" name="Group 3"/>
          <p:cNvGrpSpPr/>
          <p:nvPr/>
        </p:nvGrpSpPr>
        <p:grpSpPr>
          <a:xfrm>
            <a:off x="2641600" y="1143000"/>
            <a:ext cx="3860800" cy="1485900"/>
            <a:chOff x="1664" y="720"/>
            <a:chExt cx="2432" cy="936"/>
          </a:xfrm>
        </p:grpSpPr>
        <p:grpSp>
          <p:nvGrpSpPr>
            <p:cNvPr id="21546" name="Group 4"/>
            <p:cNvGrpSpPr/>
            <p:nvPr/>
          </p:nvGrpSpPr>
          <p:grpSpPr>
            <a:xfrm>
              <a:off x="1664" y="1272"/>
              <a:ext cx="384" cy="384"/>
              <a:chOff x="1664" y="1272"/>
              <a:chExt cx="384" cy="384"/>
            </a:xfrm>
          </p:grpSpPr>
          <p:sp>
            <p:nvSpPr>
              <p:cNvPr id="21552" name="Oval 5"/>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1553" name="Text Box 6"/>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B</a:t>
                </a:r>
                <a:endParaRPr sz="2400" dirty="0">
                  <a:solidFill>
                    <a:srgbClr val="FF0000"/>
                  </a:solidFill>
                  <a:latin typeface="Times New Roman" pitchFamily="18" charset="0"/>
                  <a:ea typeface="Arial" panose="02080604020202020204" pitchFamily="34" charset="0"/>
                </a:endParaRPr>
              </a:p>
            </p:txBody>
          </p:sp>
        </p:grpSp>
        <p:grpSp>
          <p:nvGrpSpPr>
            <p:cNvPr id="21547" name="Group 7"/>
            <p:cNvGrpSpPr/>
            <p:nvPr/>
          </p:nvGrpSpPr>
          <p:grpSpPr>
            <a:xfrm>
              <a:off x="3712" y="1272"/>
              <a:ext cx="384" cy="384"/>
              <a:chOff x="3712" y="1272"/>
              <a:chExt cx="384" cy="384"/>
            </a:xfrm>
          </p:grpSpPr>
          <p:sp>
            <p:nvSpPr>
              <p:cNvPr id="21550" name="Oval 8"/>
              <p:cNvSpPr/>
              <p:nvPr/>
            </p:nvSpPr>
            <p:spPr>
              <a:xfrm>
                <a:off x="3712"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1551" name="Text Box 9"/>
              <p:cNvSpPr txBox="1"/>
              <p:nvPr/>
            </p:nvSpPr>
            <p:spPr>
              <a:xfrm>
                <a:off x="3712"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C</a:t>
                </a:r>
                <a:endParaRPr sz="2400" dirty="0">
                  <a:solidFill>
                    <a:srgbClr val="FF0000"/>
                  </a:solidFill>
                  <a:latin typeface="Times New Roman" pitchFamily="18" charset="0"/>
                  <a:ea typeface="Arial" panose="02080604020202020204" pitchFamily="34" charset="0"/>
                </a:endParaRPr>
              </a:p>
            </p:txBody>
          </p:sp>
        </p:grpSp>
        <p:sp>
          <p:nvSpPr>
            <p:cNvPr id="21548" name="Line 10"/>
            <p:cNvSpPr/>
            <p:nvPr/>
          </p:nvSpPr>
          <p:spPr>
            <a:xfrm flipH="1">
              <a:off x="1968" y="720"/>
              <a:ext cx="720" cy="576"/>
            </a:xfrm>
            <a:prstGeom prst="line">
              <a:avLst/>
            </a:prstGeom>
            <a:ln w="9525" cap="flat" cmpd="sng">
              <a:solidFill>
                <a:schemeClr val="tx1"/>
              </a:solidFill>
              <a:prstDash val="solid"/>
              <a:headEnd type="none" w="med" len="med"/>
              <a:tailEnd type="triangle" w="med" len="med"/>
            </a:ln>
          </p:spPr>
        </p:sp>
        <p:sp>
          <p:nvSpPr>
            <p:cNvPr id="21549" name="Line 11"/>
            <p:cNvSpPr/>
            <p:nvPr/>
          </p:nvSpPr>
          <p:spPr>
            <a:xfrm>
              <a:off x="3024" y="720"/>
              <a:ext cx="768" cy="576"/>
            </a:xfrm>
            <a:prstGeom prst="line">
              <a:avLst/>
            </a:prstGeom>
            <a:ln w="9525" cap="flat" cmpd="sng">
              <a:solidFill>
                <a:schemeClr val="tx1"/>
              </a:solidFill>
              <a:prstDash val="solid"/>
              <a:headEnd type="none" w="med" len="med"/>
              <a:tailEnd type="triangle" w="med" len="med"/>
            </a:ln>
          </p:spPr>
        </p:sp>
      </p:grpSp>
      <p:grpSp>
        <p:nvGrpSpPr>
          <p:cNvPr id="5" name="Group 12"/>
          <p:cNvGrpSpPr/>
          <p:nvPr/>
        </p:nvGrpSpPr>
        <p:grpSpPr>
          <a:xfrm>
            <a:off x="1401763" y="2514600"/>
            <a:ext cx="2468562" cy="1381125"/>
            <a:chOff x="883" y="1584"/>
            <a:chExt cx="1555" cy="870"/>
          </a:xfrm>
        </p:grpSpPr>
        <p:sp>
          <p:nvSpPr>
            <p:cNvPr id="21542" name="Text Box 13"/>
            <p:cNvSpPr txBox="1"/>
            <p:nvPr/>
          </p:nvSpPr>
          <p:spPr>
            <a:xfrm>
              <a:off x="883"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D</a:t>
              </a:r>
              <a:endParaRPr sz="2400" dirty="0">
                <a:latin typeface="Times New Roman" pitchFamily="18" charset="0"/>
                <a:ea typeface="Arial" panose="02080604020202020204" pitchFamily="34" charset="0"/>
              </a:endParaRPr>
            </a:p>
          </p:txBody>
        </p:sp>
        <p:sp>
          <p:nvSpPr>
            <p:cNvPr id="21543" name="Text Box 14"/>
            <p:cNvSpPr txBox="1"/>
            <p:nvPr/>
          </p:nvSpPr>
          <p:spPr>
            <a:xfrm>
              <a:off x="2102"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E</a:t>
              </a:r>
              <a:endParaRPr sz="2400" dirty="0">
                <a:latin typeface="Times New Roman" pitchFamily="18" charset="0"/>
                <a:ea typeface="Arial" panose="02080604020202020204" pitchFamily="34" charset="0"/>
              </a:endParaRPr>
            </a:p>
          </p:txBody>
        </p:sp>
        <p:sp>
          <p:nvSpPr>
            <p:cNvPr id="21544" name="Line 15"/>
            <p:cNvSpPr/>
            <p:nvPr/>
          </p:nvSpPr>
          <p:spPr>
            <a:xfrm flipH="1">
              <a:off x="1056" y="1584"/>
              <a:ext cx="672" cy="576"/>
            </a:xfrm>
            <a:prstGeom prst="line">
              <a:avLst/>
            </a:prstGeom>
            <a:ln w="9525" cap="flat" cmpd="sng">
              <a:solidFill>
                <a:schemeClr val="tx1"/>
              </a:solidFill>
              <a:prstDash val="solid"/>
              <a:headEnd type="none" w="med" len="med"/>
              <a:tailEnd type="triangle" w="med" len="med"/>
            </a:ln>
          </p:spPr>
        </p:sp>
        <p:sp>
          <p:nvSpPr>
            <p:cNvPr id="21545" name="Line 16"/>
            <p:cNvSpPr/>
            <p:nvPr/>
          </p:nvSpPr>
          <p:spPr>
            <a:xfrm>
              <a:off x="1968" y="1632"/>
              <a:ext cx="336" cy="528"/>
            </a:xfrm>
            <a:prstGeom prst="line">
              <a:avLst/>
            </a:prstGeom>
            <a:ln w="9525" cap="flat" cmpd="sng">
              <a:solidFill>
                <a:schemeClr val="tx1"/>
              </a:solidFill>
              <a:prstDash val="solid"/>
              <a:headEnd type="none" w="med" len="med"/>
              <a:tailEnd type="triangle" w="med" len="med"/>
            </a:ln>
          </p:spPr>
        </p:sp>
      </p:grpSp>
      <p:sp>
        <p:nvSpPr>
          <p:cNvPr id="333841" name="Text Box 17"/>
          <p:cNvSpPr txBox="1"/>
          <p:nvPr/>
        </p:nvSpPr>
        <p:spPr>
          <a:xfrm>
            <a:off x="304800" y="5486400"/>
            <a:ext cx="7620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6</a:t>
            </a:r>
            <a:endParaRPr dirty="0">
              <a:latin typeface="Calibri" pitchFamily="34" charset="0"/>
              <a:ea typeface="Arial" panose="02080604020202020204" pitchFamily="34" charset="0"/>
            </a:endParaRPr>
          </a:p>
        </p:txBody>
      </p:sp>
      <p:sp>
        <p:nvSpPr>
          <p:cNvPr id="333842" name="Text Box 18"/>
          <p:cNvSpPr txBox="1"/>
          <p:nvPr/>
        </p:nvSpPr>
        <p:spPr>
          <a:xfrm>
            <a:off x="13716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5</a:t>
            </a:r>
            <a:endParaRPr dirty="0">
              <a:latin typeface="Calibri" pitchFamily="34" charset="0"/>
              <a:ea typeface="Arial" panose="02080604020202020204" pitchFamily="34" charset="0"/>
            </a:endParaRPr>
          </a:p>
        </p:txBody>
      </p:sp>
      <p:sp>
        <p:nvSpPr>
          <p:cNvPr id="333843" name="Text Box 19"/>
          <p:cNvSpPr txBox="1"/>
          <p:nvPr/>
        </p:nvSpPr>
        <p:spPr>
          <a:xfrm>
            <a:off x="25146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8</a:t>
            </a:r>
            <a:endParaRPr dirty="0">
              <a:latin typeface="Calibri" pitchFamily="34" charset="0"/>
              <a:ea typeface="Arial" panose="02080604020202020204" pitchFamily="34" charset="0"/>
            </a:endParaRPr>
          </a:p>
        </p:txBody>
      </p:sp>
      <p:sp>
        <p:nvSpPr>
          <p:cNvPr id="21513" name="Text Box 20"/>
          <p:cNvSpPr txBox="1"/>
          <p:nvPr/>
        </p:nvSpPr>
        <p:spPr>
          <a:xfrm>
            <a:off x="0" y="3352800"/>
            <a:ext cx="990600" cy="457200"/>
          </a:xfrm>
          <a:prstGeom prst="rect">
            <a:avLst/>
          </a:prstGeom>
          <a:noFill/>
          <a:ln w="9525">
            <a:noFill/>
          </a:ln>
        </p:spPr>
        <p:txBody>
          <a:bodyPr>
            <a:spAutoFit/>
          </a:bodyPr>
          <a:p>
            <a:pPr>
              <a:spcBef>
                <a:spcPct val="50000"/>
              </a:spcBef>
              <a:buNone/>
            </a:pPr>
            <a:r>
              <a:rPr sz="2400" dirty="0">
                <a:solidFill>
                  <a:schemeClr val="accent2"/>
                </a:solidFill>
                <a:latin typeface="Calibri" pitchFamily="34" charset="0"/>
                <a:ea typeface="Arial" panose="02080604020202020204" pitchFamily="34" charset="0"/>
              </a:rPr>
              <a:t>MAX</a:t>
            </a:r>
            <a:endParaRPr sz="2400" dirty="0">
              <a:solidFill>
                <a:schemeClr val="accent2"/>
              </a:solidFill>
              <a:latin typeface="Calibri" pitchFamily="34" charset="0"/>
              <a:ea typeface="Arial" panose="02080604020202020204" pitchFamily="34" charset="0"/>
            </a:endParaRPr>
          </a:p>
        </p:txBody>
      </p:sp>
      <p:sp>
        <p:nvSpPr>
          <p:cNvPr id="21514" name="Text Box 21"/>
          <p:cNvSpPr txBox="1"/>
          <p:nvPr/>
        </p:nvSpPr>
        <p:spPr>
          <a:xfrm>
            <a:off x="0" y="1981200"/>
            <a:ext cx="990600" cy="457200"/>
          </a:xfrm>
          <a:prstGeom prst="rect">
            <a:avLst/>
          </a:prstGeom>
          <a:noFill/>
          <a:ln w="9525">
            <a:noFill/>
          </a:ln>
        </p:spPr>
        <p:txBody>
          <a:bodyPr>
            <a:spAutoFit/>
          </a:bodyPr>
          <a:p>
            <a:pPr>
              <a:spcBef>
                <a:spcPct val="50000"/>
              </a:spcBef>
              <a:buNone/>
            </a:pPr>
            <a:r>
              <a:rPr sz="2400" dirty="0">
                <a:solidFill>
                  <a:srgbClr val="FF0000"/>
                </a:solidFill>
                <a:latin typeface="Calibri" pitchFamily="34" charset="0"/>
                <a:ea typeface="Arial" panose="02080604020202020204" pitchFamily="34" charset="0"/>
              </a:rPr>
              <a:t>MIN</a:t>
            </a:r>
            <a:endParaRPr sz="2400" dirty="0">
              <a:solidFill>
                <a:srgbClr val="FF0000"/>
              </a:solidFill>
              <a:latin typeface="Calibri" pitchFamily="34" charset="0"/>
              <a:ea typeface="Arial" panose="02080604020202020204" pitchFamily="34" charset="0"/>
            </a:endParaRPr>
          </a:p>
        </p:txBody>
      </p:sp>
      <p:sp>
        <p:nvSpPr>
          <p:cNvPr id="333846" name="Text Box 22"/>
          <p:cNvSpPr txBox="1"/>
          <p:nvPr/>
        </p:nvSpPr>
        <p:spPr>
          <a:xfrm>
            <a:off x="990600" y="3505200"/>
            <a:ext cx="1066800" cy="366713"/>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6</a:t>
            </a:r>
            <a:endParaRPr dirty="0">
              <a:latin typeface="Calibri" pitchFamily="34" charset="0"/>
              <a:ea typeface="Arial" panose="02080604020202020204" pitchFamily="34" charset="0"/>
            </a:endParaRPr>
          </a:p>
        </p:txBody>
      </p:sp>
      <p:sp>
        <p:nvSpPr>
          <p:cNvPr id="333847" name="Text Box 23"/>
          <p:cNvSpPr txBox="1"/>
          <p:nvPr/>
        </p:nvSpPr>
        <p:spPr>
          <a:xfrm>
            <a:off x="2546350" y="3505200"/>
            <a:ext cx="1339850" cy="460375"/>
          </a:xfrm>
          <a:prstGeom prst="rect">
            <a:avLst/>
          </a:prstGeom>
          <a:noFill/>
          <a:ln w="9525">
            <a:noFill/>
          </a:ln>
        </p:spPr>
        <p:txBody>
          <a:bodyPr wrap="square">
            <a:spAutoFit/>
          </a:bodyPr>
          <a:p>
            <a:pPr>
              <a:spcBef>
                <a:spcPct val="50000"/>
              </a:spcBef>
              <a:buNone/>
            </a:pPr>
            <a:r>
              <a:rPr dirty="0">
                <a:latin typeface="Calibri" pitchFamily="34" charset="0"/>
                <a:ea typeface="Arial" panose="02080604020202020204" pitchFamily="34" charset="0"/>
              </a:rPr>
              <a:t>&gt;=8</a:t>
            </a:r>
            <a:endParaRPr dirty="0">
              <a:latin typeface="Calibri" pitchFamily="34" charset="0"/>
              <a:ea typeface="Arial" panose="02080604020202020204" pitchFamily="34" charset="0"/>
            </a:endParaRPr>
          </a:p>
        </p:txBody>
      </p:sp>
      <p:sp>
        <p:nvSpPr>
          <p:cNvPr id="21517" name="Text Box 24"/>
          <p:cNvSpPr txBox="1"/>
          <p:nvPr/>
        </p:nvSpPr>
        <p:spPr>
          <a:xfrm>
            <a:off x="0" y="762000"/>
            <a:ext cx="990600" cy="457200"/>
          </a:xfrm>
          <a:prstGeom prst="rect">
            <a:avLst/>
          </a:prstGeom>
          <a:noFill/>
          <a:ln w="9525">
            <a:noFill/>
          </a:ln>
        </p:spPr>
        <p:txBody>
          <a:bodyPr>
            <a:spAutoFit/>
          </a:bodyPr>
          <a:p>
            <a:pPr>
              <a:spcBef>
                <a:spcPct val="50000"/>
              </a:spcBef>
              <a:buNone/>
            </a:pPr>
            <a:r>
              <a:rPr sz="2400" dirty="0">
                <a:solidFill>
                  <a:schemeClr val="accent2"/>
                </a:solidFill>
                <a:latin typeface="Calibri" pitchFamily="34" charset="0"/>
                <a:ea typeface="Arial" panose="02080604020202020204" pitchFamily="34" charset="0"/>
              </a:rPr>
              <a:t>MAX</a:t>
            </a:r>
            <a:endParaRPr sz="2400" dirty="0">
              <a:solidFill>
                <a:schemeClr val="accent2"/>
              </a:solidFill>
              <a:latin typeface="Calibri" pitchFamily="34" charset="0"/>
              <a:ea typeface="Arial" panose="02080604020202020204" pitchFamily="34" charset="0"/>
            </a:endParaRPr>
          </a:p>
        </p:txBody>
      </p:sp>
      <p:sp>
        <p:nvSpPr>
          <p:cNvPr id="333849" name="Text Box 25"/>
          <p:cNvSpPr txBox="1"/>
          <p:nvPr/>
        </p:nvSpPr>
        <p:spPr>
          <a:xfrm>
            <a:off x="1828800" y="2133600"/>
            <a:ext cx="1295400" cy="460375"/>
          </a:xfrm>
          <a:prstGeom prst="rect">
            <a:avLst/>
          </a:prstGeom>
          <a:noFill/>
          <a:ln w="9525">
            <a:noFill/>
          </a:ln>
        </p:spPr>
        <p:txBody>
          <a:bodyPr wrap="square">
            <a:spAutoFit/>
          </a:bodyPr>
          <a:p>
            <a:pPr>
              <a:spcBef>
                <a:spcPct val="50000"/>
              </a:spcBef>
              <a:buNone/>
            </a:pPr>
            <a:r>
              <a:rPr dirty="0">
                <a:latin typeface="Calibri" pitchFamily="34" charset="0"/>
                <a:ea typeface="Arial" panose="02080604020202020204" pitchFamily="34" charset="0"/>
              </a:rPr>
              <a:t>&lt;=6</a:t>
            </a:r>
            <a:endParaRPr dirty="0">
              <a:latin typeface="Calibri" pitchFamily="34" charset="0"/>
              <a:ea typeface="Arial" panose="02080604020202020204" pitchFamily="34" charset="0"/>
            </a:endParaRPr>
          </a:p>
        </p:txBody>
      </p:sp>
      <p:grpSp>
        <p:nvGrpSpPr>
          <p:cNvPr id="6" name="Group 26"/>
          <p:cNvGrpSpPr/>
          <p:nvPr/>
        </p:nvGrpSpPr>
        <p:grpSpPr>
          <a:xfrm>
            <a:off x="457200" y="3886200"/>
            <a:ext cx="1676400" cy="1600200"/>
            <a:chOff x="288" y="2448"/>
            <a:chExt cx="1056" cy="1008"/>
          </a:xfrm>
        </p:grpSpPr>
        <p:sp>
          <p:nvSpPr>
            <p:cNvPr id="21534" name="Line 27"/>
            <p:cNvSpPr/>
            <p:nvPr/>
          </p:nvSpPr>
          <p:spPr>
            <a:xfrm flipH="1">
              <a:off x="480" y="2448"/>
              <a:ext cx="480" cy="624"/>
            </a:xfrm>
            <a:prstGeom prst="line">
              <a:avLst/>
            </a:prstGeom>
            <a:ln w="9525" cap="flat" cmpd="sng">
              <a:solidFill>
                <a:schemeClr val="tx1"/>
              </a:solidFill>
              <a:prstDash val="solid"/>
              <a:headEnd type="none" w="med" len="med"/>
              <a:tailEnd type="triangle" w="med" len="med"/>
            </a:ln>
          </p:spPr>
        </p:sp>
        <p:sp>
          <p:nvSpPr>
            <p:cNvPr id="21535" name="Line 28"/>
            <p:cNvSpPr/>
            <p:nvPr/>
          </p:nvSpPr>
          <p:spPr>
            <a:xfrm>
              <a:off x="1152" y="2448"/>
              <a:ext cx="0" cy="624"/>
            </a:xfrm>
            <a:prstGeom prst="line">
              <a:avLst/>
            </a:prstGeom>
            <a:ln w="9525" cap="flat" cmpd="sng">
              <a:solidFill>
                <a:schemeClr val="tx1"/>
              </a:solidFill>
              <a:prstDash val="solid"/>
              <a:headEnd type="none" w="med" len="med"/>
              <a:tailEnd type="triangle" w="med" len="med"/>
            </a:ln>
          </p:spPr>
        </p:sp>
        <p:grpSp>
          <p:nvGrpSpPr>
            <p:cNvPr id="21536" name="Group 29"/>
            <p:cNvGrpSpPr/>
            <p:nvPr/>
          </p:nvGrpSpPr>
          <p:grpSpPr>
            <a:xfrm>
              <a:off x="288" y="3072"/>
              <a:ext cx="384" cy="384"/>
              <a:chOff x="1664" y="1272"/>
              <a:chExt cx="384" cy="384"/>
            </a:xfrm>
          </p:grpSpPr>
          <p:sp>
            <p:nvSpPr>
              <p:cNvPr id="21540" name="Oval 30"/>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1541" name="Text Box 31"/>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H</a:t>
                </a:r>
                <a:endParaRPr sz="2400" dirty="0">
                  <a:solidFill>
                    <a:srgbClr val="FF0000"/>
                  </a:solidFill>
                  <a:latin typeface="Times New Roman" pitchFamily="18" charset="0"/>
                  <a:ea typeface="Arial" panose="02080604020202020204" pitchFamily="34" charset="0"/>
                </a:endParaRPr>
              </a:p>
            </p:txBody>
          </p:sp>
        </p:grpSp>
        <p:grpSp>
          <p:nvGrpSpPr>
            <p:cNvPr id="21537" name="Group 32"/>
            <p:cNvGrpSpPr/>
            <p:nvPr/>
          </p:nvGrpSpPr>
          <p:grpSpPr>
            <a:xfrm>
              <a:off x="960" y="3072"/>
              <a:ext cx="384" cy="384"/>
              <a:chOff x="1664" y="1272"/>
              <a:chExt cx="384" cy="384"/>
            </a:xfrm>
          </p:grpSpPr>
          <p:sp>
            <p:nvSpPr>
              <p:cNvPr id="21538" name="Oval 33"/>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1539" name="Text Box 34"/>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I</a:t>
                </a:r>
                <a:endParaRPr sz="2400" dirty="0">
                  <a:solidFill>
                    <a:srgbClr val="FF0000"/>
                  </a:solidFill>
                  <a:latin typeface="Times New Roman" pitchFamily="18" charset="0"/>
                  <a:ea typeface="Arial" panose="02080604020202020204" pitchFamily="34" charset="0"/>
                </a:endParaRPr>
              </a:p>
            </p:txBody>
          </p:sp>
        </p:grpSp>
      </p:grpSp>
      <p:grpSp>
        <p:nvGrpSpPr>
          <p:cNvPr id="9" name="Group 35"/>
          <p:cNvGrpSpPr/>
          <p:nvPr/>
        </p:nvGrpSpPr>
        <p:grpSpPr>
          <a:xfrm>
            <a:off x="2667000" y="3886200"/>
            <a:ext cx="1676400" cy="1600200"/>
            <a:chOff x="1680" y="2448"/>
            <a:chExt cx="1056" cy="1008"/>
          </a:xfrm>
        </p:grpSpPr>
        <p:sp>
          <p:nvSpPr>
            <p:cNvPr id="21526" name="Line 36"/>
            <p:cNvSpPr/>
            <p:nvPr/>
          </p:nvSpPr>
          <p:spPr>
            <a:xfrm flipH="1">
              <a:off x="1872" y="2448"/>
              <a:ext cx="336" cy="624"/>
            </a:xfrm>
            <a:prstGeom prst="line">
              <a:avLst/>
            </a:prstGeom>
            <a:ln w="9525" cap="flat" cmpd="sng">
              <a:solidFill>
                <a:schemeClr val="tx1"/>
              </a:solidFill>
              <a:prstDash val="solid"/>
              <a:headEnd type="none" w="med" len="med"/>
              <a:tailEnd type="triangle" w="med" len="med"/>
            </a:ln>
          </p:spPr>
        </p:sp>
        <p:sp>
          <p:nvSpPr>
            <p:cNvPr id="21527" name="Line 37"/>
            <p:cNvSpPr/>
            <p:nvPr/>
          </p:nvSpPr>
          <p:spPr>
            <a:xfrm>
              <a:off x="2352" y="2448"/>
              <a:ext cx="192" cy="624"/>
            </a:xfrm>
            <a:prstGeom prst="line">
              <a:avLst/>
            </a:prstGeom>
            <a:ln w="9525" cap="flat" cmpd="sng">
              <a:solidFill>
                <a:schemeClr val="tx1"/>
              </a:solidFill>
              <a:prstDash val="solid"/>
              <a:headEnd type="none" w="med" len="med"/>
              <a:tailEnd type="triangle" w="med" len="med"/>
            </a:ln>
          </p:spPr>
        </p:sp>
        <p:grpSp>
          <p:nvGrpSpPr>
            <p:cNvPr id="21528" name="Group 38"/>
            <p:cNvGrpSpPr/>
            <p:nvPr/>
          </p:nvGrpSpPr>
          <p:grpSpPr>
            <a:xfrm>
              <a:off x="1680" y="3072"/>
              <a:ext cx="384" cy="384"/>
              <a:chOff x="1664" y="1272"/>
              <a:chExt cx="384" cy="384"/>
            </a:xfrm>
          </p:grpSpPr>
          <p:sp>
            <p:nvSpPr>
              <p:cNvPr id="21532" name="Oval 39"/>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1533" name="Text Box 40"/>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J</a:t>
                </a:r>
                <a:endParaRPr sz="2400" dirty="0">
                  <a:solidFill>
                    <a:srgbClr val="FF0000"/>
                  </a:solidFill>
                  <a:latin typeface="Times New Roman" pitchFamily="18" charset="0"/>
                  <a:ea typeface="Arial" panose="02080604020202020204" pitchFamily="34" charset="0"/>
                </a:endParaRPr>
              </a:p>
            </p:txBody>
          </p:sp>
        </p:grpSp>
        <p:grpSp>
          <p:nvGrpSpPr>
            <p:cNvPr id="21529" name="Group 41"/>
            <p:cNvGrpSpPr/>
            <p:nvPr/>
          </p:nvGrpSpPr>
          <p:grpSpPr>
            <a:xfrm>
              <a:off x="2352" y="3072"/>
              <a:ext cx="384" cy="384"/>
              <a:chOff x="1664" y="1272"/>
              <a:chExt cx="384" cy="384"/>
            </a:xfrm>
          </p:grpSpPr>
          <p:sp>
            <p:nvSpPr>
              <p:cNvPr id="21530" name="Oval 42"/>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1531" name="Text Box 43"/>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K</a:t>
                </a:r>
                <a:endParaRPr sz="2400" dirty="0">
                  <a:solidFill>
                    <a:srgbClr val="FF0000"/>
                  </a:solidFill>
                  <a:latin typeface="Times New Roman" pitchFamily="18" charset="0"/>
                  <a:ea typeface="Arial" panose="02080604020202020204" pitchFamily="34" charset="0"/>
                </a:endParaRPr>
              </a:p>
            </p:txBody>
          </p:sp>
        </p:grpSp>
      </p:grpSp>
      <p:sp>
        <p:nvSpPr>
          <p:cNvPr id="21521" name="Text Box 44"/>
          <p:cNvSpPr txBox="1"/>
          <p:nvPr/>
        </p:nvSpPr>
        <p:spPr>
          <a:xfrm>
            <a:off x="2819400" y="617220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agent</a:t>
            </a:r>
            <a:endParaRPr sz="1400" dirty="0">
              <a:latin typeface="Calibri" pitchFamily="34" charset="0"/>
              <a:ea typeface="Arial" panose="02080604020202020204" pitchFamily="34" charset="0"/>
            </a:endParaRPr>
          </a:p>
        </p:txBody>
      </p:sp>
      <p:sp>
        <p:nvSpPr>
          <p:cNvPr id="21522" name="Rectangle 45"/>
          <p:cNvSpPr/>
          <p:nvPr/>
        </p:nvSpPr>
        <p:spPr>
          <a:xfrm>
            <a:off x="2438400" y="6096000"/>
            <a:ext cx="381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1523" name="Text Box 46"/>
          <p:cNvSpPr txBox="1"/>
          <p:nvPr/>
        </p:nvSpPr>
        <p:spPr>
          <a:xfrm>
            <a:off x="5410200" y="617220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opponent</a:t>
            </a:r>
            <a:endParaRPr sz="1400" dirty="0">
              <a:latin typeface="Calibri" pitchFamily="34" charset="0"/>
              <a:ea typeface="Arial" panose="02080604020202020204" pitchFamily="34" charset="0"/>
            </a:endParaRPr>
          </a:p>
        </p:txBody>
      </p:sp>
      <p:sp>
        <p:nvSpPr>
          <p:cNvPr id="21524" name="Oval 47"/>
          <p:cNvSpPr/>
          <p:nvPr/>
        </p:nvSpPr>
        <p:spPr>
          <a:xfrm>
            <a:off x="5029200" y="60960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333872" name="Line 48"/>
          <p:cNvSpPr/>
          <p:nvPr/>
        </p:nvSpPr>
        <p:spPr>
          <a:xfrm flipV="1">
            <a:off x="3505200" y="3886200"/>
            <a:ext cx="685800" cy="762000"/>
          </a:xfrm>
          <a:prstGeom prst="line">
            <a:avLst/>
          </a:prstGeom>
          <a:ln w="38100" cap="flat" cmpd="sng">
            <a:solidFill>
              <a:srgbClr val="FF0000"/>
            </a:solidFill>
            <a:prstDash val="sysDot"/>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3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3841"/>
                                        </p:tgtEl>
                                        <p:attrNameLst>
                                          <p:attrName>style.visibility</p:attrName>
                                        </p:attrNameLst>
                                      </p:cBhvr>
                                      <p:to>
                                        <p:strVal val="visible"/>
                                      </p:to>
                                    </p:set>
                                    <p:anim calcmode="lin" valueType="num">
                                      <p:cBhvr additive="base">
                                        <p:cTn id="23" dur="500" fill="hold"/>
                                        <p:tgtEl>
                                          <p:spTgt spid="333841"/>
                                        </p:tgtEl>
                                        <p:attrNameLst>
                                          <p:attrName>ppt_x</p:attrName>
                                        </p:attrNameLst>
                                      </p:cBhvr>
                                      <p:tavLst>
                                        <p:tav tm="0">
                                          <p:val>
                                            <p:strVal val="#ppt_x"/>
                                          </p:val>
                                        </p:tav>
                                        <p:tav tm="100000">
                                          <p:val>
                                            <p:strVal val="#ppt_x"/>
                                          </p:val>
                                        </p:tav>
                                      </p:tavLst>
                                    </p:anim>
                                    <p:anim calcmode="lin" valueType="num">
                                      <p:cBhvr additive="base">
                                        <p:cTn id="24" dur="500" fill="hold"/>
                                        <p:tgtEl>
                                          <p:spTgt spid="3338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3842"/>
                                        </p:tgtEl>
                                        <p:attrNameLst>
                                          <p:attrName>style.visibility</p:attrName>
                                        </p:attrNameLst>
                                      </p:cBhvr>
                                      <p:to>
                                        <p:strVal val="visible"/>
                                      </p:to>
                                    </p:set>
                                    <p:anim calcmode="lin" valueType="num">
                                      <p:cBhvr additive="base">
                                        <p:cTn id="29" dur="500" fill="hold"/>
                                        <p:tgtEl>
                                          <p:spTgt spid="333842"/>
                                        </p:tgtEl>
                                        <p:attrNameLst>
                                          <p:attrName>ppt_x</p:attrName>
                                        </p:attrNameLst>
                                      </p:cBhvr>
                                      <p:tavLst>
                                        <p:tav tm="0">
                                          <p:val>
                                            <p:strVal val="#ppt_x"/>
                                          </p:val>
                                        </p:tav>
                                        <p:tav tm="100000">
                                          <p:val>
                                            <p:strVal val="#ppt_x"/>
                                          </p:val>
                                        </p:tav>
                                      </p:tavLst>
                                    </p:anim>
                                    <p:anim calcmode="lin" valueType="num">
                                      <p:cBhvr additive="base">
                                        <p:cTn id="30" dur="500" fill="hold"/>
                                        <p:tgtEl>
                                          <p:spTgt spid="3338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3846"/>
                                        </p:tgtEl>
                                        <p:attrNameLst>
                                          <p:attrName>style.visibility</p:attrName>
                                        </p:attrNameLst>
                                      </p:cBhvr>
                                      <p:to>
                                        <p:strVal val="visible"/>
                                      </p:to>
                                    </p:set>
                                    <p:anim calcmode="lin" valueType="num">
                                      <p:cBhvr additive="base">
                                        <p:cTn id="35" dur="500" fill="hold"/>
                                        <p:tgtEl>
                                          <p:spTgt spid="333846"/>
                                        </p:tgtEl>
                                        <p:attrNameLst>
                                          <p:attrName>ppt_x</p:attrName>
                                        </p:attrNameLst>
                                      </p:cBhvr>
                                      <p:tavLst>
                                        <p:tav tm="0">
                                          <p:val>
                                            <p:strVal val="#ppt_x"/>
                                          </p:val>
                                        </p:tav>
                                        <p:tav tm="100000">
                                          <p:val>
                                            <p:strVal val="#ppt_x"/>
                                          </p:val>
                                        </p:tav>
                                      </p:tavLst>
                                    </p:anim>
                                    <p:anim calcmode="lin" valueType="num">
                                      <p:cBhvr additive="base">
                                        <p:cTn id="36" dur="500" fill="hold"/>
                                        <p:tgtEl>
                                          <p:spTgt spid="33384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33849"/>
                                        </p:tgtEl>
                                        <p:attrNameLst>
                                          <p:attrName>style.visibility</p:attrName>
                                        </p:attrNameLst>
                                      </p:cBhvr>
                                      <p:to>
                                        <p:strVal val="visible"/>
                                      </p:to>
                                    </p:set>
                                    <p:anim calcmode="lin" valueType="num">
                                      <p:cBhvr additive="base">
                                        <p:cTn id="41" dur="500" fill="hold"/>
                                        <p:tgtEl>
                                          <p:spTgt spid="333849"/>
                                        </p:tgtEl>
                                        <p:attrNameLst>
                                          <p:attrName>ppt_x</p:attrName>
                                        </p:attrNameLst>
                                      </p:cBhvr>
                                      <p:tavLst>
                                        <p:tav tm="0">
                                          <p:val>
                                            <p:strVal val="#ppt_x"/>
                                          </p:val>
                                        </p:tav>
                                        <p:tav tm="100000">
                                          <p:val>
                                            <p:strVal val="#ppt_x"/>
                                          </p:val>
                                        </p:tav>
                                      </p:tavLst>
                                    </p:anim>
                                    <p:anim calcmode="lin" valueType="num">
                                      <p:cBhvr additive="base">
                                        <p:cTn id="42" dur="500" fill="hold"/>
                                        <p:tgtEl>
                                          <p:spTgt spid="33384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3843"/>
                                        </p:tgtEl>
                                        <p:attrNameLst>
                                          <p:attrName>style.visibility</p:attrName>
                                        </p:attrNameLst>
                                      </p:cBhvr>
                                      <p:to>
                                        <p:strVal val="visible"/>
                                      </p:to>
                                    </p:set>
                                    <p:anim calcmode="lin" valueType="num">
                                      <p:cBhvr additive="base">
                                        <p:cTn id="51" dur="500" fill="hold"/>
                                        <p:tgtEl>
                                          <p:spTgt spid="333843"/>
                                        </p:tgtEl>
                                        <p:attrNameLst>
                                          <p:attrName>ppt_x</p:attrName>
                                        </p:attrNameLst>
                                      </p:cBhvr>
                                      <p:tavLst>
                                        <p:tav tm="0">
                                          <p:val>
                                            <p:strVal val="#ppt_x"/>
                                          </p:val>
                                        </p:tav>
                                        <p:tav tm="100000">
                                          <p:val>
                                            <p:strVal val="#ppt_x"/>
                                          </p:val>
                                        </p:tav>
                                      </p:tavLst>
                                    </p:anim>
                                    <p:anim calcmode="lin" valueType="num">
                                      <p:cBhvr additive="base">
                                        <p:cTn id="52" dur="500" fill="hold"/>
                                        <p:tgtEl>
                                          <p:spTgt spid="33384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33847"/>
                                        </p:tgtEl>
                                        <p:attrNameLst>
                                          <p:attrName>style.visibility</p:attrName>
                                        </p:attrNameLst>
                                      </p:cBhvr>
                                      <p:to>
                                        <p:strVal val="visible"/>
                                      </p:to>
                                    </p:set>
                                    <p:anim calcmode="lin" valueType="num">
                                      <p:cBhvr additive="base">
                                        <p:cTn id="57" dur="500" fill="hold"/>
                                        <p:tgtEl>
                                          <p:spTgt spid="333847"/>
                                        </p:tgtEl>
                                        <p:attrNameLst>
                                          <p:attrName>ppt_x</p:attrName>
                                        </p:attrNameLst>
                                      </p:cBhvr>
                                      <p:tavLst>
                                        <p:tav tm="0">
                                          <p:val>
                                            <p:strVal val="#ppt_x"/>
                                          </p:val>
                                        </p:tav>
                                        <p:tav tm="100000">
                                          <p:val>
                                            <p:strVal val="#ppt_x"/>
                                          </p:val>
                                        </p:tav>
                                      </p:tavLst>
                                    </p:anim>
                                    <p:anim calcmode="lin" valueType="num">
                                      <p:cBhvr additive="base">
                                        <p:cTn id="58" dur="500" fill="hold"/>
                                        <p:tgtEl>
                                          <p:spTgt spid="33384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333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bldLvl="0" animBg="1"/>
      <p:bldP spid="333841" grpId="0"/>
      <p:bldP spid="333842" grpId="0"/>
      <p:bldP spid="333843" grpId="0"/>
      <p:bldP spid="333846" grpId="0"/>
      <p:bldP spid="333847" grpId="0"/>
      <p:bldP spid="333849"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22531" name="Text Box 2"/>
          <p:cNvSpPr txBox="1"/>
          <p:nvPr/>
        </p:nvSpPr>
        <p:spPr>
          <a:xfrm>
            <a:off x="4306888" y="685800"/>
            <a:ext cx="533400" cy="466725"/>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A</a:t>
            </a:r>
            <a:endParaRPr sz="2400" dirty="0">
              <a:latin typeface="Calibri" pitchFamily="34" charset="0"/>
              <a:ea typeface="Arial" panose="02080604020202020204" pitchFamily="34" charset="0"/>
            </a:endParaRPr>
          </a:p>
        </p:txBody>
      </p:sp>
      <p:grpSp>
        <p:nvGrpSpPr>
          <p:cNvPr id="22532" name="Group 3"/>
          <p:cNvGrpSpPr/>
          <p:nvPr/>
        </p:nvGrpSpPr>
        <p:grpSpPr>
          <a:xfrm>
            <a:off x="2641600" y="1143000"/>
            <a:ext cx="3860800" cy="1485900"/>
            <a:chOff x="1664" y="720"/>
            <a:chExt cx="2432" cy="936"/>
          </a:xfrm>
        </p:grpSpPr>
        <p:grpSp>
          <p:nvGrpSpPr>
            <p:cNvPr id="22590" name="Group 4"/>
            <p:cNvGrpSpPr/>
            <p:nvPr/>
          </p:nvGrpSpPr>
          <p:grpSpPr>
            <a:xfrm>
              <a:off x="1664" y="1272"/>
              <a:ext cx="384" cy="384"/>
              <a:chOff x="1664" y="1272"/>
              <a:chExt cx="384" cy="384"/>
            </a:xfrm>
          </p:grpSpPr>
          <p:sp>
            <p:nvSpPr>
              <p:cNvPr id="22596" name="Oval 5"/>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2597" name="Text Box 6"/>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B</a:t>
                </a:r>
                <a:endParaRPr sz="2400" dirty="0">
                  <a:solidFill>
                    <a:srgbClr val="FF0000"/>
                  </a:solidFill>
                  <a:latin typeface="Times New Roman" pitchFamily="18" charset="0"/>
                  <a:ea typeface="Arial" panose="02080604020202020204" pitchFamily="34" charset="0"/>
                </a:endParaRPr>
              </a:p>
            </p:txBody>
          </p:sp>
        </p:grpSp>
        <p:grpSp>
          <p:nvGrpSpPr>
            <p:cNvPr id="22591" name="Group 7"/>
            <p:cNvGrpSpPr/>
            <p:nvPr/>
          </p:nvGrpSpPr>
          <p:grpSpPr>
            <a:xfrm>
              <a:off x="3712" y="1272"/>
              <a:ext cx="384" cy="384"/>
              <a:chOff x="3712" y="1272"/>
              <a:chExt cx="384" cy="384"/>
            </a:xfrm>
          </p:grpSpPr>
          <p:sp>
            <p:nvSpPr>
              <p:cNvPr id="22594" name="Oval 8"/>
              <p:cNvSpPr/>
              <p:nvPr/>
            </p:nvSpPr>
            <p:spPr>
              <a:xfrm>
                <a:off x="3712"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2595" name="Text Box 9"/>
              <p:cNvSpPr txBox="1"/>
              <p:nvPr/>
            </p:nvSpPr>
            <p:spPr>
              <a:xfrm>
                <a:off x="3712"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C</a:t>
                </a:r>
                <a:endParaRPr sz="2400" dirty="0">
                  <a:solidFill>
                    <a:srgbClr val="FF0000"/>
                  </a:solidFill>
                  <a:latin typeface="Times New Roman" pitchFamily="18" charset="0"/>
                  <a:ea typeface="Arial" panose="02080604020202020204" pitchFamily="34" charset="0"/>
                </a:endParaRPr>
              </a:p>
            </p:txBody>
          </p:sp>
        </p:grpSp>
        <p:sp>
          <p:nvSpPr>
            <p:cNvPr id="22592" name="Line 10"/>
            <p:cNvSpPr/>
            <p:nvPr/>
          </p:nvSpPr>
          <p:spPr>
            <a:xfrm flipH="1">
              <a:off x="1968" y="720"/>
              <a:ext cx="720" cy="576"/>
            </a:xfrm>
            <a:prstGeom prst="line">
              <a:avLst/>
            </a:prstGeom>
            <a:ln w="9525" cap="flat" cmpd="sng">
              <a:solidFill>
                <a:schemeClr val="tx1"/>
              </a:solidFill>
              <a:prstDash val="solid"/>
              <a:headEnd type="none" w="med" len="med"/>
              <a:tailEnd type="triangle" w="med" len="med"/>
            </a:ln>
          </p:spPr>
        </p:sp>
        <p:sp>
          <p:nvSpPr>
            <p:cNvPr id="22593" name="Line 11"/>
            <p:cNvSpPr/>
            <p:nvPr/>
          </p:nvSpPr>
          <p:spPr>
            <a:xfrm>
              <a:off x="3024" y="720"/>
              <a:ext cx="768" cy="576"/>
            </a:xfrm>
            <a:prstGeom prst="line">
              <a:avLst/>
            </a:prstGeom>
            <a:ln w="9525" cap="flat" cmpd="sng">
              <a:solidFill>
                <a:schemeClr val="tx1"/>
              </a:solidFill>
              <a:prstDash val="solid"/>
              <a:headEnd type="none" w="med" len="med"/>
              <a:tailEnd type="triangle" w="med" len="med"/>
            </a:ln>
          </p:spPr>
        </p:sp>
      </p:grpSp>
      <p:grpSp>
        <p:nvGrpSpPr>
          <p:cNvPr id="22533" name="Group 12"/>
          <p:cNvGrpSpPr/>
          <p:nvPr/>
        </p:nvGrpSpPr>
        <p:grpSpPr>
          <a:xfrm>
            <a:off x="1401763" y="2514600"/>
            <a:ext cx="2468562" cy="1381125"/>
            <a:chOff x="883" y="1584"/>
            <a:chExt cx="1555" cy="870"/>
          </a:xfrm>
        </p:grpSpPr>
        <p:sp>
          <p:nvSpPr>
            <p:cNvPr id="22586" name="Text Box 13"/>
            <p:cNvSpPr txBox="1"/>
            <p:nvPr/>
          </p:nvSpPr>
          <p:spPr>
            <a:xfrm>
              <a:off x="883"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D</a:t>
              </a:r>
              <a:endParaRPr sz="2400" dirty="0">
                <a:latin typeface="Calibri" pitchFamily="34" charset="0"/>
                <a:ea typeface="Arial" panose="02080604020202020204" pitchFamily="34" charset="0"/>
              </a:endParaRPr>
            </a:p>
          </p:txBody>
        </p:sp>
        <p:sp>
          <p:nvSpPr>
            <p:cNvPr id="22587" name="Text Box 14"/>
            <p:cNvSpPr txBox="1"/>
            <p:nvPr/>
          </p:nvSpPr>
          <p:spPr>
            <a:xfrm>
              <a:off x="2102"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E</a:t>
              </a:r>
              <a:endParaRPr sz="2400" dirty="0">
                <a:latin typeface="Times New Roman" pitchFamily="18" charset="0"/>
                <a:ea typeface="Arial" panose="02080604020202020204" pitchFamily="34" charset="0"/>
              </a:endParaRPr>
            </a:p>
          </p:txBody>
        </p:sp>
        <p:sp>
          <p:nvSpPr>
            <p:cNvPr id="22588" name="Line 15"/>
            <p:cNvSpPr/>
            <p:nvPr/>
          </p:nvSpPr>
          <p:spPr>
            <a:xfrm flipH="1">
              <a:off x="1056" y="1584"/>
              <a:ext cx="672" cy="576"/>
            </a:xfrm>
            <a:prstGeom prst="line">
              <a:avLst/>
            </a:prstGeom>
            <a:ln w="9525" cap="flat" cmpd="sng">
              <a:solidFill>
                <a:schemeClr val="tx1"/>
              </a:solidFill>
              <a:prstDash val="solid"/>
              <a:headEnd type="none" w="med" len="med"/>
              <a:tailEnd type="triangle" w="med" len="med"/>
            </a:ln>
          </p:spPr>
        </p:sp>
        <p:sp>
          <p:nvSpPr>
            <p:cNvPr id="22589" name="Line 16"/>
            <p:cNvSpPr/>
            <p:nvPr/>
          </p:nvSpPr>
          <p:spPr>
            <a:xfrm>
              <a:off x="1968" y="1632"/>
              <a:ext cx="336" cy="528"/>
            </a:xfrm>
            <a:prstGeom prst="line">
              <a:avLst/>
            </a:prstGeom>
            <a:ln w="9525" cap="flat" cmpd="sng">
              <a:solidFill>
                <a:schemeClr val="tx1"/>
              </a:solidFill>
              <a:prstDash val="solid"/>
              <a:headEnd type="none" w="med" len="med"/>
              <a:tailEnd type="triangle" w="med" len="med"/>
            </a:ln>
          </p:spPr>
        </p:sp>
      </p:grpSp>
      <p:grpSp>
        <p:nvGrpSpPr>
          <p:cNvPr id="6" name="Group 17"/>
          <p:cNvGrpSpPr/>
          <p:nvPr/>
        </p:nvGrpSpPr>
        <p:grpSpPr>
          <a:xfrm>
            <a:off x="5272088" y="2514600"/>
            <a:ext cx="2470150" cy="1381125"/>
            <a:chOff x="3321" y="1584"/>
            <a:chExt cx="1556" cy="870"/>
          </a:xfrm>
        </p:grpSpPr>
        <p:sp>
          <p:nvSpPr>
            <p:cNvPr id="22582" name="Text Box 18"/>
            <p:cNvSpPr txBox="1"/>
            <p:nvPr/>
          </p:nvSpPr>
          <p:spPr>
            <a:xfrm>
              <a:off x="3321"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F</a:t>
              </a:r>
              <a:endParaRPr sz="2400" dirty="0">
                <a:latin typeface="Times New Roman" pitchFamily="18" charset="0"/>
                <a:ea typeface="Arial" panose="02080604020202020204" pitchFamily="34" charset="0"/>
              </a:endParaRPr>
            </a:p>
          </p:txBody>
        </p:sp>
        <p:sp>
          <p:nvSpPr>
            <p:cNvPr id="22583" name="Text Box 19"/>
            <p:cNvSpPr txBox="1"/>
            <p:nvPr/>
          </p:nvSpPr>
          <p:spPr>
            <a:xfrm>
              <a:off x="4541"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G</a:t>
              </a:r>
              <a:endParaRPr sz="2400" dirty="0">
                <a:latin typeface="Calibri" pitchFamily="34" charset="0"/>
                <a:ea typeface="Arial" panose="02080604020202020204" pitchFamily="34" charset="0"/>
              </a:endParaRPr>
            </a:p>
          </p:txBody>
        </p:sp>
        <p:sp>
          <p:nvSpPr>
            <p:cNvPr id="22584" name="Line 20"/>
            <p:cNvSpPr/>
            <p:nvPr/>
          </p:nvSpPr>
          <p:spPr>
            <a:xfrm flipH="1">
              <a:off x="3504" y="1632"/>
              <a:ext cx="336" cy="528"/>
            </a:xfrm>
            <a:prstGeom prst="line">
              <a:avLst/>
            </a:prstGeom>
            <a:ln w="9525" cap="flat" cmpd="sng">
              <a:solidFill>
                <a:schemeClr val="tx1"/>
              </a:solidFill>
              <a:prstDash val="solid"/>
              <a:headEnd type="none" w="med" len="med"/>
              <a:tailEnd type="triangle" w="med" len="med"/>
            </a:ln>
          </p:spPr>
        </p:sp>
        <p:sp>
          <p:nvSpPr>
            <p:cNvPr id="22585" name="Line 21"/>
            <p:cNvSpPr/>
            <p:nvPr/>
          </p:nvSpPr>
          <p:spPr>
            <a:xfrm>
              <a:off x="4080" y="1584"/>
              <a:ext cx="624" cy="576"/>
            </a:xfrm>
            <a:prstGeom prst="line">
              <a:avLst/>
            </a:prstGeom>
            <a:ln w="9525" cap="flat" cmpd="sng">
              <a:solidFill>
                <a:schemeClr val="tx1"/>
              </a:solidFill>
              <a:prstDash val="solid"/>
              <a:headEnd type="none" w="med" len="med"/>
              <a:tailEnd type="triangle" w="med" len="med"/>
            </a:ln>
          </p:spPr>
        </p:sp>
      </p:grpSp>
      <p:sp>
        <p:nvSpPr>
          <p:cNvPr id="22535" name="Text Box 22"/>
          <p:cNvSpPr txBox="1"/>
          <p:nvPr/>
        </p:nvSpPr>
        <p:spPr>
          <a:xfrm>
            <a:off x="304800" y="5486400"/>
            <a:ext cx="7620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6</a:t>
            </a:r>
            <a:endParaRPr dirty="0">
              <a:latin typeface="Calibri" pitchFamily="34" charset="0"/>
              <a:ea typeface="Arial" panose="02080604020202020204" pitchFamily="34" charset="0"/>
            </a:endParaRPr>
          </a:p>
        </p:txBody>
      </p:sp>
      <p:sp>
        <p:nvSpPr>
          <p:cNvPr id="22536" name="Text Box 23"/>
          <p:cNvSpPr txBox="1"/>
          <p:nvPr/>
        </p:nvSpPr>
        <p:spPr>
          <a:xfrm>
            <a:off x="13716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5</a:t>
            </a:r>
            <a:endParaRPr dirty="0">
              <a:latin typeface="Calibri" pitchFamily="34" charset="0"/>
              <a:ea typeface="Arial" panose="02080604020202020204" pitchFamily="34" charset="0"/>
            </a:endParaRPr>
          </a:p>
        </p:txBody>
      </p:sp>
      <p:sp>
        <p:nvSpPr>
          <p:cNvPr id="22537" name="Text Box 24"/>
          <p:cNvSpPr txBox="1"/>
          <p:nvPr/>
        </p:nvSpPr>
        <p:spPr>
          <a:xfrm>
            <a:off x="25146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8</a:t>
            </a:r>
            <a:endParaRPr dirty="0">
              <a:latin typeface="Calibri" pitchFamily="34" charset="0"/>
              <a:ea typeface="Arial" panose="02080604020202020204" pitchFamily="34" charset="0"/>
            </a:endParaRPr>
          </a:p>
        </p:txBody>
      </p:sp>
      <p:sp>
        <p:nvSpPr>
          <p:cNvPr id="22538" name="Text Box 25"/>
          <p:cNvSpPr txBox="1"/>
          <p:nvPr/>
        </p:nvSpPr>
        <p:spPr>
          <a:xfrm>
            <a:off x="0" y="3352800"/>
            <a:ext cx="990600" cy="457200"/>
          </a:xfrm>
          <a:prstGeom prst="rect">
            <a:avLst/>
          </a:prstGeom>
          <a:noFill/>
          <a:ln w="9525">
            <a:noFill/>
          </a:ln>
        </p:spPr>
        <p:txBody>
          <a:bodyPr>
            <a:spAutoFit/>
          </a:bodyPr>
          <a:p>
            <a:pPr>
              <a:spcBef>
                <a:spcPct val="50000"/>
              </a:spcBef>
              <a:buNone/>
            </a:pPr>
            <a:r>
              <a:rPr sz="2400" dirty="0">
                <a:solidFill>
                  <a:schemeClr val="accent2"/>
                </a:solidFill>
                <a:latin typeface="Calibri" pitchFamily="34" charset="0"/>
                <a:ea typeface="Arial" panose="02080604020202020204" pitchFamily="34" charset="0"/>
              </a:rPr>
              <a:t>MAX</a:t>
            </a:r>
            <a:endParaRPr sz="2400" dirty="0">
              <a:solidFill>
                <a:schemeClr val="accent2"/>
              </a:solidFill>
              <a:latin typeface="Calibri" pitchFamily="34" charset="0"/>
              <a:ea typeface="Arial" panose="02080604020202020204" pitchFamily="34" charset="0"/>
            </a:endParaRPr>
          </a:p>
        </p:txBody>
      </p:sp>
      <p:sp>
        <p:nvSpPr>
          <p:cNvPr id="22539" name="Text Box 26"/>
          <p:cNvSpPr txBox="1"/>
          <p:nvPr/>
        </p:nvSpPr>
        <p:spPr>
          <a:xfrm>
            <a:off x="0" y="2057400"/>
            <a:ext cx="990600" cy="457200"/>
          </a:xfrm>
          <a:prstGeom prst="rect">
            <a:avLst/>
          </a:prstGeom>
          <a:noFill/>
          <a:ln w="9525">
            <a:noFill/>
          </a:ln>
        </p:spPr>
        <p:txBody>
          <a:bodyPr>
            <a:spAutoFit/>
          </a:bodyPr>
          <a:p>
            <a:pPr>
              <a:spcBef>
                <a:spcPct val="50000"/>
              </a:spcBef>
              <a:buNone/>
            </a:pPr>
            <a:r>
              <a:rPr sz="2400" dirty="0">
                <a:solidFill>
                  <a:srgbClr val="FF0000"/>
                </a:solidFill>
                <a:latin typeface="Calibri" pitchFamily="34" charset="0"/>
                <a:ea typeface="Arial" panose="02080604020202020204" pitchFamily="34" charset="0"/>
              </a:rPr>
              <a:t>MIN</a:t>
            </a:r>
            <a:endParaRPr sz="2400" dirty="0">
              <a:solidFill>
                <a:srgbClr val="FF0000"/>
              </a:solidFill>
              <a:latin typeface="Calibri" pitchFamily="34" charset="0"/>
              <a:ea typeface="Arial" panose="02080604020202020204" pitchFamily="34" charset="0"/>
            </a:endParaRPr>
          </a:p>
        </p:txBody>
      </p:sp>
      <p:sp>
        <p:nvSpPr>
          <p:cNvPr id="22540" name="Text Box 27"/>
          <p:cNvSpPr txBox="1"/>
          <p:nvPr/>
        </p:nvSpPr>
        <p:spPr>
          <a:xfrm>
            <a:off x="990600" y="3505200"/>
            <a:ext cx="1066800" cy="366713"/>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6</a:t>
            </a:r>
            <a:endParaRPr dirty="0">
              <a:latin typeface="Calibri" pitchFamily="34" charset="0"/>
              <a:ea typeface="Arial" panose="02080604020202020204" pitchFamily="34" charset="0"/>
            </a:endParaRPr>
          </a:p>
        </p:txBody>
      </p:sp>
      <p:sp>
        <p:nvSpPr>
          <p:cNvPr id="22541" name="Text Box 28"/>
          <p:cNvSpPr txBox="1"/>
          <p:nvPr/>
        </p:nvSpPr>
        <p:spPr>
          <a:xfrm>
            <a:off x="2561590" y="3505200"/>
            <a:ext cx="1324610" cy="460375"/>
          </a:xfrm>
          <a:prstGeom prst="rect">
            <a:avLst/>
          </a:prstGeom>
          <a:noFill/>
          <a:ln w="9525">
            <a:noFill/>
          </a:ln>
        </p:spPr>
        <p:txBody>
          <a:bodyPr wrap="square">
            <a:spAutoFit/>
          </a:bodyPr>
          <a:p>
            <a:pPr>
              <a:spcBef>
                <a:spcPct val="50000"/>
              </a:spcBef>
              <a:buNone/>
            </a:pPr>
            <a:r>
              <a:rPr dirty="0">
                <a:latin typeface="Calibri" pitchFamily="34" charset="0"/>
                <a:ea typeface="Arial" panose="02080604020202020204" pitchFamily="34" charset="0"/>
              </a:rPr>
              <a:t>&gt;=8</a:t>
            </a:r>
            <a:endParaRPr dirty="0">
              <a:latin typeface="Calibri" pitchFamily="34" charset="0"/>
              <a:ea typeface="Arial" panose="02080604020202020204" pitchFamily="34" charset="0"/>
            </a:endParaRPr>
          </a:p>
        </p:txBody>
      </p:sp>
      <p:sp>
        <p:nvSpPr>
          <p:cNvPr id="22542" name="Text Box 29"/>
          <p:cNvSpPr txBox="1"/>
          <p:nvPr/>
        </p:nvSpPr>
        <p:spPr>
          <a:xfrm>
            <a:off x="0" y="762000"/>
            <a:ext cx="990600" cy="457200"/>
          </a:xfrm>
          <a:prstGeom prst="rect">
            <a:avLst/>
          </a:prstGeom>
          <a:noFill/>
          <a:ln w="9525">
            <a:noFill/>
          </a:ln>
        </p:spPr>
        <p:txBody>
          <a:bodyPr>
            <a:spAutoFit/>
          </a:bodyPr>
          <a:p>
            <a:pPr>
              <a:spcBef>
                <a:spcPct val="50000"/>
              </a:spcBef>
              <a:buNone/>
            </a:pPr>
            <a:r>
              <a:rPr sz="2400" dirty="0">
                <a:solidFill>
                  <a:schemeClr val="accent2"/>
                </a:solidFill>
                <a:latin typeface="Calibri" pitchFamily="34" charset="0"/>
                <a:ea typeface="Arial" panose="02080604020202020204" pitchFamily="34" charset="0"/>
              </a:rPr>
              <a:t>MAX</a:t>
            </a:r>
            <a:endParaRPr sz="2400" dirty="0">
              <a:solidFill>
                <a:schemeClr val="accent2"/>
              </a:solidFill>
              <a:latin typeface="Calibri" pitchFamily="34" charset="0"/>
              <a:ea typeface="Arial" panose="02080604020202020204" pitchFamily="34" charset="0"/>
            </a:endParaRPr>
          </a:p>
        </p:txBody>
      </p:sp>
      <p:sp>
        <p:nvSpPr>
          <p:cNvPr id="22543" name="Text Box 30"/>
          <p:cNvSpPr txBox="1"/>
          <p:nvPr/>
        </p:nvSpPr>
        <p:spPr>
          <a:xfrm>
            <a:off x="2057400" y="2133600"/>
            <a:ext cx="1066800" cy="366713"/>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  6</a:t>
            </a:r>
            <a:endParaRPr dirty="0">
              <a:latin typeface="Calibri" pitchFamily="34" charset="0"/>
              <a:ea typeface="Arial" panose="02080604020202020204" pitchFamily="34" charset="0"/>
            </a:endParaRPr>
          </a:p>
        </p:txBody>
      </p:sp>
      <p:grpSp>
        <p:nvGrpSpPr>
          <p:cNvPr id="22544" name="Group 31"/>
          <p:cNvGrpSpPr/>
          <p:nvPr/>
        </p:nvGrpSpPr>
        <p:grpSpPr>
          <a:xfrm>
            <a:off x="457200" y="3886200"/>
            <a:ext cx="1676400" cy="1600200"/>
            <a:chOff x="288" y="2448"/>
            <a:chExt cx="1056" cy="1008"/>
          </a:xfrm>
        </p:grpSpPr>
        <p:sp>
          <p:nvSpPr>
            <p:cNvPr id="22574" name="Line 32"/>
            <p:cNvSpPr/>
            <p:nvPr/>
          </p:nvSpPr>
          <p:spPr>
            <a:xfrm flipH="1">
              <a:off x="480" y="2448"/>
              <a:ext cx="480" cy="624"/>
            </a:xfrm>
            <a:prstGeom prst="line">
              <a:avLst/>
            </a:prstGeom>
            <a:ln w="9525" cap="flat" cmpd="sng">
              <a:solidFill>
                <a:schemeClr val="tx1"/>
              </a:solidFill>
              <a:prstDash val="solid"/>
              <a:headEnd type="none" w="med" len="med"/>
              <a:tailEnd type="triangle" w="med" len="med"/>
            </a:ln>
          </p:spPr>
        </p:sp>
        <p:sp>
          <p:nvSpPr>
            <p:cNvPr id="22575" name="Line 33"/>
            <p:cNvSpPr/>
            <p:nvPr/>
          </p:nvSpPr>
          <p:spPr>
            <a:xfrm>
              <a:off x="1152" y="2448"/>
              <a:ext cx="0" cy="624"/>
            </a:xfrm>
            <a:prstGeom prst="line">
              <a:avLst/>
            </a:prstGeom>
            <a:ln w="9525" cap="flat" cmpd="sng">
              <a:solidFill>
                <a:schemeClr val="tx1"/>
              </a:solidFill>
              <a:prstDash val="solid"/>
              <a:headEnd type="none" w="med" len="med"/>
              <a:tailEnd type="triangle" w="med" len="med"/>
            </a:ln>
          </p:spPr>
        </p:sp>
        <p:grpSp>
          <p:nvGrpSpPr>
            <p:cNvPr id="22576" name="Group 34"/>
            <p:cNvGrpSpPr/>
            <p:nvPr/>
          </p:nvGrpSpPr>
          <p:grpSpPr>
            <a:xfrm>
              <a:off x="288" y="3072"/>
              <a:ext cx="384" cy="384"/>
              <a:chOff x="1664" y="1272"/>
              <a:chExt cx="384" cy="384"/>
            </a:xfrm>
          </p:grpSpPr>
          <p:sp>
            <p:nvSpPr>
              <p:cNvPr id="22580" name="Oval 35"/>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2581" name="Text Box 36"/>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H</a:t>
                </a:r>
                <a:endParaRPr sz="2400" dirty="0">
                  <a:solidFill>
                    <a:srgbClr val="FF0000"/>
                  </a:solidFill>
                  <a:latin typeface="Times New Roman" pitchFamily="18" charset="0"/>
                  <a:ea typeface="Arial" panose="02080604020202020204" pitchFamily="34" charset="0"/>
                </a:endParaRPr>
              </a:p>
            </p:txBody>
          </p:sp>
        </p:grpSp>
        <p:grpSp>
          <p:nvGrpSpPr>
            <p:cNvPr id="22577" name="Group 37"/>
            <p:cNvGrpSpPr/>
            <p:nvPr/>
          </p:nvGrpSpPr>
          <p:grpSpPr>
            <a:xfrm>
              <a:off x="960" y="3072"/>
              <a:ext cx="384" cy="384"/>
              <a:chOff x="1664" y="1272"/>
              <a:chExt cx="384" cy="384"/>
            </a:xfrm>
          </p:grpSpPr>
          <p:sp>
            <p:nvSpPr>
              <p:cNvPr id="22578" name="Oval 38"/>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2579" name="Text Box 39"/>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I</a:t>
                </a:r>
                <a:endParaRPr sz="2400" dirty="0">
                  <a:solidFill>
                    <a:srgbClr val="FF0000"/>
                  </a:solidFill>
                  <a:latin typeface="Times New Roman" pitchFamily="18" charset="0"/>
                  <a:ea typeface="Arial" panose="02080604020202020204" pitchFamily="34" charset="0"/>
                </a:endParaRPr>
              </a:p>
            </p:txBody>
          </p:sp>
        </p:grpSp>
      </p:grpSp>
      <p:grpSp>
        <p:nvGrpSpPr>
          <p:cNvPr id="22545" name="Group 40"/>
          <p:cNvGrpSpPr/>
          <p:nvPr/>
        </p:nvGrpSpPr>
        <p:grpSpPr>
          <a:xfrm>
            <a:off x="2667000" y="3886200"/>
            <a:ext cx="1676400" cy="1600200"/>
            <a:chOff x="1680" y="2448"/>
            <a:chExt cx="1056" cy="1008"/>
          </a:xfrm>
        </p:grpSpPr>
        <p:sp>
          <p:nvSpPr>
            <p:cNvPr id="22566" name="Line 41"/>
            <p:cNvSpPr/>
            <p:nvPr/>
          </p:nvSpPr>
          <p:spPr>
            <a:xfrm flipH="1">
              <a:off x="1872" y="2448"/>
              <a:ext cx="336" cy="624"/>
            </a:xfrm>
            <a:prstGeom prst="line">
              <a:avLst/>
            </a:prstGeom>
            <a:ln w="9525" cap="flat" cmpd="sng">
              <a:solidFill>
                <a:schemeClr val="tx1"/>
              </a:solidFill>
              <a:prstDash val="solid"/>
              <a:headEnd type="none" w="med" len="med"/>
              <a:tailEnd type="triangle" w="med" len="med"/>
            </a:ln>
          </p:spPr>
        </p:sp>
        <p:sp>
          <p:nvSpPr>
            <p:cNvPr id="22567" name="Line 42"/>
            <p:cNvSpPr/>
            <p:nvPr/>
          </p:nvSpPr>
          <p:spPr>
            <a:xfrm>
              <a:off x="2352" y="2448"/>
              <a:ext cx="192" cy="624"/>
            </a:xfrm>
            <a:prstGeom prst="line">
              <a:avLst/>
            </a:prstGeom>
            <a:ln w="9525" cap="flat" cmpd="sng">
              <a:solidFill>
                <a:schemeClr val="tx1"/>
              </a:solidFill>
              <a:prstDash val="solid"/>
              <a:headEnd type="none" w="med" len="med"/>
              <a:tailEnd type="triangle" w="med" len="med"/>
            </a:ln>
          </p:spPr>
        </p:sp>
        <p:grpSp>
          <p:nvGrpSpPr>
            <p:cNvPr id="22568" name="Group 43"/>
            <p:cNvGrpSpPr/>
            <p:nvPr/>
          </p:nvGrpSpPr>
          <p:grpSpPr>
            <a:xfrm>
              <a:off x="1680" y="3072"/>
              <a:ext cx="384" cy="384"/>
              <a:chOff x="1664" y="1272"/>
              <a:chExt cx="384" cy="384"/>
            </a:xfrm>
          </p:grpSpPr>
          <p:sp>
            <p:nvSpPr>
              <p:cNvPr id="22572" name="Oval 44"/>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2573" name="Text Box 45"/>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J</a:t>
                </a:r>
                <a:endParaRPr sz="2400" dirty="0">
                  <a:solidFill>
                    <a:srgbClr val="FF0000"/>
                  </a:solidFill>
                  <a:latin typeface="Times New Roman" pitchFamily="18" charset="0"/>
                  <a:ea typeface="Arial" panose="02080604020202020204" pitchFamily="34" charset="0"/>
                </a:endParaRPr>
              </a:p>
            </p:txBody>
          </p:sp>
        </p:grpSp>
        <p:grpSp>
          <p:nvGrpSpPr>
            <p:cNvPr id="22569" name="Group 46"/>
            <p:cNvGrpSpPr/>
            <p:nvPr/>
          </p:nvGrpSpPr>
          <p:grpSpPr>
            <a:xfrm>
              <a:off x="2352" y="3072"/>
              <a:ext cx="384" cy="384"/>
              <a:chOff x="1664" y="1272"/>
              <a:chExt cx="384" cy="384"/>
            </a:xfrm>
          </p:grpSpPr>
          <p:sp>
            <p:nvSpPr>
              <p:cNvPr id="22570" name="Oval 47"/>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2571" name="Text Box 48"/>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K</a:t>
                </a:r>
                <a:endParaRPr sz="2400" dirty="0">
                  <a:solidFill>
                    <a:srgbClr val="FF0000"/>
                  </a:solidFill>
                  <a:latin typeface="Times New Roman" pitchFamily="18" charset="0"/>
                  <a:ea typeface="Arial" panose="02080604020202020204" pitchFamily="34" charset="0"/>
                </a:endParaRPr>
              </a:p>
            </p:txBody>
          </p:sp>
        </p:grpSp>
      </p:grpSp>
      <p:grpSp>
        <p:nvGrpSpPr>
          <p:cNvPr id="13" name="Group 49"/>
          <p:cNvGrpSpPr/>
          <p:nvPr/>
        </p:nvGrpSpPr>
        <p:grpSpPr>
          <a:xfrm>
            <a:off x="4800600" y="3886200"/>
            <a:ext cx="1676400" cy="1600200"/>
            <a:chOff x="3024" y="2448"/>
            <a:chExt cx="1056" cy="1008"/>
          </a:xfrm>
        </p:grpSpPr>
        <p:sp>
          <p:nvSpPr>
            <p:cNvPr id="22558" name="Line 50"/>
            <p:cNvSpPr/>
            <p:nvPr/>
          </p:nvSpPr>
          <p:spPr>
            <a:xfrm flipH="1">
              <a:off x="3216" y="2448"/>
              <a:ext cx="192" cy="624"/>
            </a:xfrm>
            <a:prstGeom prst="line">
              <a:avLst/>
            </a:prstGeom>
            <a:ln w="9525" cap="flat" cmpd="sng">
              <a:solidFill>
                <a:schemeClr val="tx1"/>
              </a:solidFill>
              <a:prstDash val="solid"/>
              <a:headEnd type="none" w="med" len="med"/>
              <a:tailEnd type="triangle" w="med" len="med"/>
            </a:ln>
          </p:spPr>
        </p:sp>
        <p:sp>
          <p:nvSpPr>
            <p:cNvPr id="22559" name="Line 51"/>
            <p:cNvSpPr/>
            <p:nvPr/>
          </p:nvSpPr>
          <p:spPr>
            <a:xfrm>
              <a:off x="3552" y="2448"/>
              <a:ext cx="336" cy="624"/>
            </a:xfrm>
            <a:prstGeom prst="line">
              <a:avLst/>
            </a:prstGeom>
            <a:ln w="9525" cap="flat" cmpd="sng">
              <a:solidFill>
                <a:schemeClr val="tx1"/>
              </a:solidFill>
              <a:prstDash val="solid"/>
              <a:headEnd type="none" w="med" len="med"/>
              <a:tailEnd type="triangle" w="med" len="med"/>
            </a:ln>
          </p:spPr>
        </p:sp>
        <p:grpSp>
          <p:nvGrpSpPr>
            <p:cNvPr id="22560" name="Group 52"/>
            <p:cNvGrpSpPr/>
            <p:nvPr/>
          </p:nvGrpSpPr>
          <p:grpSpPr>
            <a:xfrm>
              <a:off x="3024" y="3072"/>
              <a:ext cx="384" cy="384"/>
              <a:chOff x="1664" y="1272"/>
              <a:chExt cx="384" cy="384"/>
            </a:xfrm>
          </p:grpSpPr>
          <p:sp>
            <p:nvSpPr>
              <p:cNvPr id="22564" name="Oval 53"/>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2565" name="Text Box 54"/>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L</a:t>
                </a:r>
                <a:endParaRPr sz="2400" dirty="0">
                  <a:solidFill>
                    <a:srgbClr val="FF0000"/>
                  </a:solidFill>
                  <a:latin typeface="Times New Roman" pitchFamily="18" charset="0"/>
                  <a:ea typeface="Arial" panose="02080604020202020204" pitchFamily="34" charset="0"/>
                </a:endParaRPr>
              </a:p>
            </p:txBody>
          </p:sp>
        </p:grpSp>
        <p:grpSp>
          <p:nvGrpSpPr>
            <p:cNvPr id="22561" name="Group 55"/>
            <p:cNvGrpSpPr/>
            <p:nvPr/>
          </p:nvGrpSpPr>
          <p:grpSpPr>
            <a:xfrm>
              <a:off x="3696" y="3072"/>
              <a:ext cx="384" cy="384"/>
              <a:chOff x="1664" y="1272"/>
              <a:chExt cx="384" cy="384"/>
            </a:xfrm>
          </p:grpSpPr>
          <p:sp>
            <p:nvSpPr>
              <p:cNvPr id="22562" name="Oval 56"/>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2563" name="Text Box 57"/>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M</a:t>
                </a:r>
                <a:endParaRPr sz="2400" dirty="0">
                  <a:solidFill>
                    <a:srgbClr val="FF0000"/>
                  </a:solidFill>
                  <a:latin typeface="Times New Roman" pitchFamily="18" charset="0"/>
                  <a:ea typeface="Arial" panose="02080604020202020204" pitchFamily="34" charset="0"/>
                </a:endParaRPr>
              </a:p>
            </p:txBody>
          </p:sp>
        </p:grpSp>
      </p:grpSp>
      <p:sp>
        <p:nvSpPr>
          <p:cNvPr id="22547" name="Text Box 58"/>
          <p:cNvSpPr txBox="1"/>
          <p:nvPr/>
        </p:nvSpPr>
        <p:spPr>
          <a:xfrm>
            <a:off x="2819400" y="617220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agent</a:t>
            </a:r>
            <a:endParaRPr sz="1400" dirty="0">
              <a:latin typeface="Calibri" pitchFamily="34" charset="0"/>
              <a:ea typeface="Arial" panose="02080604020202020204" pitchFamily="34" charset="0"/>
            </a:endParaRPr>
          </a:p>
        </p:txBody>
      </p:sp>
      <p:sp>
        <p:nvSpPr>
          <p:cNvPr id="22548" name="Rectangle 59"/>
          <p:cNvSpPr/>
          <p:nvPr/>
        </p:nvSpPr>
        <p:spPr>
          <a:xfrm>
            <a:off x="2438400" y="6096000"/>
            <a:ext cx="381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2549" name="Text Box 60"/>
          <p:cNvSpPr txBox="1"/>
          <p:nvPr/>
        </p:nvSpPr>
        <p:spPr>
          <a:xfrm>
            <a:off x="5410200" y="617220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opponent</a:t>
            </a:r>
            <a:endParaRPr sz="1400" dirty="0">
              <a:latin typeface="Calibri" pitchFamily="34" charset="0"/>
              <a:ea typeface="Arial" panose="02080604020202020204" pitchFamily="34" charset="0"/>
            </a:endParaRPr>
          </a:p>
        </p:txBody>
      </p:sp>
      <p:sp>
        <p:nvSpPr>
          <p:cNvPr id="22550" name="Oval 61"/>
          <p:cNvSpPr/>
          <p:nvPr/>
        </p:nvSpPr>
        <p:spPr>
          <a:xfrm>
            <a:off x="5029200" y="60960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2551" name="Line 62"/>
          <p:cNvSpPr/>
          <p:nvPr/>
        </p:nvSpPr>
        <p:spPr>
          <a:xfrm flipV="1">
            <a:off x="3505200" y="3886200"/>
            <a:ext cx="685800" cy="762000"/>
          </a:xfrm>
          <a:prstGeom prst="line">
            <a:avLst/>
          </a:prstGeom>
          <a:ln w="38100" cap="flat" cmpd="sng">
            <a:solidFill>
              <a:srgbClr val="FF0000"/>
            </a:solidFill>
            <a:prstDash val="sysDot"/>
            <a:headEnd type="none" w="med" len="med"/>
            <a:tailEnd type="none" w="med" len="med"/>
          </a:ln>
        </p:spPr>
      </p:sp>
      <p:sp>
        <p:nvSpPr>
          <p:cNvPr id="335935" name="Text Box 63"/>
          <p:cNvSpPr txBox="1"/>
          <p:nvPr/>
        </p:nvSpPr>
        <p:spPr>
          <a:xfrm>
            <a:off x="46482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2</a:t>
            </a:r>
            <a:endParaRPr dirty="0">
              <a:latin typeface="Calibri" pitchFamily="34" charset="0"/>
              <a:ea typeface="Arial" panose="02080604020202020204" pitchFamily="34" charset="0"/>
            </a:endParaRPr>
          </a:p>
        </p:txBody>
      </p:sp>
      <p:sp>
        <p:nvSpPr>
          <p:cNvPr id="335936" name="Text Box 64"/>
          <p:cNvSpPr txBox="1"/>
          <p:nvPr/>
        </p:nvSpPr>
        <p:spPr>
          <a:xfrm>
            <a:off x="57912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1</a:t>
            </a:r>
            <a:endParaRPr dirty="0">
              <a:latin typeface="Calibri" pitchFamily="34" charset="0"/>
              <a:ea typeface="Arial" panose="02080604020202020204" pitchFamily="34" charset="0"/>
            </a:endParaRPr>
          </a:p>
        </p:txBody>
      </p:sp>
      <p:sp>
        <p:nvSpPr>
          <p:cNvPr id="335937" name="Text Box 65"/>
          <p:cNvSpPr txBox="1"/>
          <p:nvPr/>
        </p:nvSpPr>
        <p:spPr>
          <a:xfrm>
            <a:off x="4572000" y="35052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  2</a:t>
            </a:r>
            <a:endParaRPr dirty="0">
              <a:latin typeface="Calibri" pitchFamily="34" charset="0"/>
              <a:ea typeface="Arial" panose="02080604020202020204" pitchFamily="34" charset="0"/>
            </a:endParaRPr>
          </a:p>
        </p:txBody>
      </p:sp>
      <p:sp>
        <p:nvSpPr>
          <p:cNvPr id="335938" name="Text Box 66"/>
          <p:cNvSpPr txBox="1"/>
          <p:nvPr/>
        </p:nvSpPr>
        <p:spPr>
          <a:xfrm>
            <a:off x="4980305" y="2133600"/>
            <a:ext cx="1115695" cy="460375"/>
          </a:xfrm>
          <a:prstGeom prst="rect">
            <a:avLst/>
          </a:prstGeom>
          <a:noFill/>
          <a:ln w="9525">
            <a:noFill/>
          </a:ln>
        </p:spPr>
        <p:txBody>
          <a:bodyPr wrap="square">
            <a:spAutoFit/>
          </a:bodyPr>
          <a:p>
            <a:pPr algn="ctr">
              <a:spcBef>
                <a:spcPct val="50000"/>
              </a:spcBef>
              <a:buNone/>
            </a:pPr>
            <a:r>
              <a:rPr dirty="0">
                <a:latin typeface="Calibri" pitchFamily="34" charset="0"/>
                <a:ea typeface="Arial" panose="02080604020202020204" pitchFamily="34" charset="0"/>
              </a:rPr>
              <a:t>&lt;=2</a:t>
            </a:r>
            <a:endParaRPr dirty="0">
              <a:latin typeface="Calibri" pitchFamily="34" charset="0"/>
              <a:ea typeface="Arial" panose="02080604020202020204" pitchFamily="34" charset="0"/>
            </a:endParaRPr>
          </a:p>
        </p:txBody>
      </p:sp>
      <p:sp>
        <p:nvSpPr>
          <p:cNvPr id="335939" name="Text Box 67"/>
          <p:cNvSpPr txBox="1"/>
          <p:nvPr/>
        </p:nvSpPr>
        <p:spPr>
          <a:xfrm>
            <a:off x="3505200" y="762000"/>
            <a:ext cx="1066800" cy="460375"/>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 &gt;=6</a:t>
            </a:r>
            <a:endParaRPr dirty="0">
              <a:latin typeface="Calibri" pitchFamily="34" charset="0"/>
              <a:ea typeface="Arial" panose="02080604020202020204" pitchFamily="34" charset="0"/>
            </a:endParaRPr>
          </a:p>
        </p:txBody>
      </p:sp>
      <p:sp>
        <p:nvSpPr>
          <p:cNvPr id="335940" name="Line 68"/>
          <p:cNvSpPr/>
          <p:nvPr/>
        </p:nvSpPr>
        <p:spPr>
          <a:xfrm flipV="1">
            <a:off x="6477000" y="2438400"/>
            <a:ext cx="685800" cy="762000"/>
          </a:xfrm>
          <a:prstGeom prst="line">
            <a:avLst/>
          </a:prstGeom>
          <a:ln w="38100" cap="flat" cmpd="sng">
            <a:solidFill>
              <a:srgbClr val="FF0000"/>
            </a:solidFill>
            <a:prstDash val="sysDot"/>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5939"/>
                                        </p:tgtEl>
                                        <p:attrNameLst>
                                          <p:attrName>style.visibility</p:attrName>
                                        </p:attrNameLst>
                                      </p:cBhvr>
                                      <p:to>
                                        <p:strVal val="visible"/>
                                      </p:to>
                                    </p:set>
                                    <p:anim calcmode="lin" valueType="num">
                                      <p:cBhvr additive="base">
                                        <p:cTn id="7" dur="500" fill="hold"/>
                                        <p:tgtEl>
                                          <p:spTgt spid="335939"/>
                                        </p:tgtEl>
                                        <p:attrNameLst>
                                          <p:attrName>ppt_x</p:attrName>
                                        </p:attrNameLst>
                                      </p:cBhvr>
                                      <p:tavLst>
                                        <p:tav tm="0">
                                          <p:val>
                                            <p:strVal val="#ppt_x"/>
                                          </p:val>
                                        </p:tav>
                                        <p:tav tm="100000">
                                          <p:val>
                                            <p:strVal val="#ppt_x"/>
                                          </p:val>
                                        </p:tav>
                                      </p:tavLst>
                                    </p:anim>
                                    <p:anim calcmode="lin" valueType="num">
                                      <p:cBhvr additive="base">
                                        <p:cTn id="8" dur="500" fill="hold"/>
                                        <p:tgtEl>
                                          <p:spTgt spid="3359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35935"/>
                                        </p:tgtEl>
                                        <p:attrNameLst>
                                          <p:attrName>style.visibility</p:attrName>
                                        </p:attrNameLst>
                                      </p:cBhvr>
                                      <p:to>
                                        <p:strVal val="visible"/>
                                      </p:to>
                                    </p:set>
                                    <p:anim calcmode="lin" valueType="num">
                                      <p:cBhvr additive="base">
                                        <p:cTn id="21" dur="500" fill="hold"/>
                                        <p:tgtEl>
                                          <p:spTgt spid="335935"/>
                                        </p:tgtEl>
                                        <p:attrNameLst>
                                          <p:attrName>ppt_x</p:attrName>
                                        </p:attrNameLst>
                                      </p:cBhvr>
                                      <p:tavLst>
                                        <p:tav tm="0">
                                          <p:val>
                                            <p:strVal val="#ppt_x"/>
                                          </p:val>
                                        </p:tav>
                                        <p:tav tm="100000">
                                          <p:val>
                                            <p:strVal val="#ppt_x"/>
                                          </p:val>
                                        </p:tav>
                                      </p:tavLst>
                                    </p:anim>
                                    <p:anim calcmode="lin" valueType="num">
                                      <p:cBhvr additive="base">
                                        <p:cTn id="22" dur="500" fill="hold"/>
                                        <p:tgtEl>
                                          <p:spTgt spid="33593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5936"/>
                                        </p:tgtEl>
                                        <p:attrNameLst>
                                          <p:attrName>style.visibility</p:attrName>
                                        </p:attrNameLst>
                                      </p:cBhvr>
                                      <p:to>
                                        <p:strVal val="visible"/>
                                      </p:to>
                                    </p:set>
                                    <p:anim calcmode="lin" valueType="num">
                                      <p:cBhvr additive="base">
                                        <p:cTn id="27" dur="500" fill="hold"/>
                                        <p:tgtEl>
                                          <p:spTgt spid="335936"/>
                                        </p:tgtEl>
                                        <p:attrNameLst>
                                          <p:attrName>ppt_x</p:attrName>
                                        </p:attrNameLst>
                                      </p:cBhvr>
                                      <p:tavLst>
                                        <p:tav tm="0">
                                          <p:val>
                                            <p:strVal val="#ppt_x"/>
                                          </p:val>
                                        </p:tav>
                                        <p:tav tm="100000">
                                          <p:val>
                                            <p:strVal val="#ppt_x"/>
                                          </p:val>
                                        </p:tav>
                                      </p:tavLst>
                                    </p:anim>
                                    <p:anim calcmode="lin" valueType="num">
                                      <p:cBhvr additive="base">
                                        <p:cTn id="28" dur="500" fill="hold"/>
                                        <p:tgtEl>
                                          <p:spTgt spid="33593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5937"/>
                                        </p:tgtEl>
                                        <p:attrNameLst>
                                          <p:attrName>style.visibility</p:attrName>
                                        </p:attrNameLst>
                                      </p:cBhvr>
                                      <p:to>
                                        <p:strVal val="visible"/>
                                      </p:to>
                                    </p:set>
                                    <p:anim calcmode="lin" valueType="num">
                                      <p:cBhvr additive="base">
                                        <p:cTn id="33" dur="500" fill="hold"/>
                                        <p:tgtEl>
                                          <p:spTgt spid="335937"/>
                                        </p:tgtEl>
                                        <p:attrNameLst>
                                          <p:attrName>ppt_x</p:attrName>
                                        </p:attrNameLst>
                                      </p:cBhvr>
                                      <p:tavLst>
                                        <p:tav tm="0">
                                          <p:val>
                                            <p:strVal val="#ppt_x"/>
                                          </p:val>
                                        </p:tav>
                                        <p:tav tm="100000">
                                          <p:val>
                                            <p:strVal val="#ppt_x"/>
                                          </p:val>
                                        </p:tav>
                                      </p:tavLst>
                                    </p:anim>
                                    <p:anim calcmode="lin" valueType="num">
                                      <p:cBhvr additive="base">
                                        <p:cTn id="34" dur="500" fill="hold"/>
                                        <p:tgtEl>
                                          <p:spTgt spid="33593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5938"/>
                                        </p:tgtEl>
                                        <p:attrNameLst>
                                          <p:attrName>style.visibility</p:attrName>
                                        </p:attrNameLst>
                                      </p:cBhvr>
                                      <p:to>
                                        <p:strVal val="visible"/>
                                      </p:to>
                                    </p:set>
                                    <p:anim calcmode="lin" valueType="num">
                                      <p:cBhvr additive="base">
                                        <p:cTn id="39" dur="500" fill="hold"/>
                                        <p:tgtEl>
                                          <p:spTgt spid="335938"/>
                                        </p:tgtEl>
                                        <p:attrNameLst>
                                          <p:attrName>ppt_x</p:attrName>
                                        </p:attrNameLst>
                                      </p:cBhvr>
                                      <p:tavLst>
                                        <p:tav tm="0">
                                          <p:val>
                                            <p:strVal val="#ppt_x"/>
                                          </p:val>
                                        </p:tav>
                                        <p:tav tm="100000">
                                          <p:val>
                                            <p:strVal val="#ppt_x"/>
                                          </p:val>
                                        </p:tav>
                                      </p:tavLst>
                                    </p:anim>
                                    <p:anim calcmode="lin" valueType="num">
                                      <p:cBhvr additive="base">
                                        <p:cTn id="40" dur="500" fill="hold"/>
                                        <p:tgtEl>
                                          <p:spTgt spid="33593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335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35" grpId="0"/>
      <p:bldP spid="335936" grpId="0"/>
      <p:bldP spid="335937" grpId="0"/>
      <p:bldP spid="335938" grpId="0"/>
      <p:bldP spid="3359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Line 3"/>
          <p:cNvSpPr/>
          <p:nvPr/>
        </p:nvSpPr>
        <p:spPr>
          <a:xfrm>
            <a:off x="1295400" y="1981200"/>
            <a:ext cx="0" cy="762000"/>
          </a:xfrm>
          <a:prstGeom prst="line">
            <a:avLst/>
          </a:prstGeom>
          <a:ln w="12700">
            <a:noFill/>
          </a:ln>
        </p:spPr>
      </p:sp>
      <p:sp>
        <p:nvSpPr>
          <p:cNvPr id="52227" name="Line 8"/>
          <p:cNvSpPr/>
          <p:nvPr/>
        </p:nvSpPr>
        <p:spPr>
          <a:xfrm>
            <a:off x="1295400" y="2895600"/>
            <a:ext cx="0" cy="762000"/>
          </a:xfrm>
          <a:prstGeom prst="line">
            <a:avLst/>
          </a:prstGeom>
          <a:ln w="12700">
            <a:noFill/>
          </a:ln>
        </p:spPr>
      </p:sp>
      <p:sp>
        <p:nvSpPr>
          <p:cNvPr id="52228" name="Line 13"/>
          <p:cNvSpPr/>
          <p:nvPr/>
        </p:nvSpPr>
        <p:spPr>
          <a:xfrm>
            <a:off x="3352800" y="1981200"/>
            <a:ext cx="0" cy="762000"/>
          </a:xfrm>
          <a:prstGeom prst="line">
            <a:avLst/>
          </a:prstGeom>
          <a:ln w="12700">
            <a:noFill/>
          </a:ln>
        </p:spPr>
      </p:sp>
      <p:sp>
        <p:nvSpPr>
          <p:cNvPr id="52229" name="Line 16"/>
          <p:cNvSpPr/>
          <p:nvPr/>
        </p:nvSpPr>
        <p:spPr>
          <a:xfrm>
            <a:off x="3352800" y="2895600"/>
            <a:ext cx="0" cy="762000"/>
          </a:xfrm>
          <a:prstGeom prst="line">
            <a:avLst/>
          </a:prstGeom>
          <a:ln w="12700">
            <a:noFill/>
          </a:ln>
        </p:spPr>
      </p:sp>
      <p:sp>
        <p:nvSpPr>
          <p:cNvPr id="52230" name="Line 19"/>
          <p:cNvSpPr/>
          <p:nvPr/>
        </p:nvSpPr>
        <p:spPr>
          <a:xfrm>
            <a:off x="3352800" y="3810000"/>
            <a:ext cx="0" cy="762000"/>
          </a:xfrm>
          <a:prstGeom prst="line">
            <a:avLst/>
          </a:prstGeom>
          <a:ln w="12700">
            <a:noFill/>
          </a:ln>
        </p:spPr>
      </p:sp>
      <p:sp>
        <p:nvSpPr>
          <p:cNvPr id="52231" name="Line 24"/>
          <p:cNvSpPr/>
          <p:nvPr/>
        </p:nvSpPr>
        <p:spPr>
          <a:xfrm>
            <a:off x="3352800" y="4724400"/>
            <a:ext cx="0" cy="762000"/>
          </a:xfrm>
          <a:prstGeom prst="line">
            <a:avLst/>
          </a:prstGeom>
          <a:ln w="12700">
            <a:noFill/>
          </a:ln>
        </p:spPr>
      </p:sp>
      <p:sp>
        <p:nvSpPr>
          <p:cNvPr id="52232" name="Line 32"/>
          <p:cNvSpPr/>
          <p:nvPr/>
        </p:nvSpPr>
        <p:spPr>
          <a:xfrm>
            <a:off x="1295400" y="4724400"/>
            <a:ext cx="0" cy="762000"/>
          </a:xfrm>
          <a:prstGeom prst="line">
            <a:avLst/>
          </a:prstGeom>
          <a:ln w="12700">
            <a:noFill/>
          </a:ln>
        </p:spPr>
      </p:sp>
      <p:sp>
        <p:nvSpPr>
          <p:cNvPr id="624684" name="Rectangle 44"/>
          <p:cNvSpPr>
            <a:spLocks noGrp="1" noChangeArrowheads="1"/>
          </p:cNvSpPr>
          <p:nvPr>
            <p:ph type="title"/>
          </p:nvPr>
        </p:nvSpPr>
        <p:spPr>
          <a:xfrm>
            <a:off x="0" y="0"/>
            <a:ext cx="4724400" cy="1143000"/>
          </a:xfrm>
        </p:spPr>
        <p:txBody>
          <a:bodyPr vert="horz" wrap="square" lIns="92075" tIns="46038" rIns="92075" bIns="46038"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000" b="1" i="0" u="none" strike="noStrike" kern="0" cap="none" spc="0" normalizeH="0" baseline="0" noProof="0" smtClean="0">
                <a:ln>
                  <a:noFill/>
                </a:ln>
                <a:solidFill>
                  <a:srgbClr val="FF6600"/>
                </a:solidFill>
                <a:effectLst>
                  <a:outerShdw blurRad="38100" dist="38100" dir="2700000" algn="tl">
                    <a:srgbClr val="000000"/>
                  </a:outerShdw>
                </a:effectLst>
                <a:uLnTx/>
                <a:uFillTx/>
                <a:latin typeface="+mj-lt"/>
                <a:ea typeface="+mj-ea"/>
                <a:cs typeface="+mj-cs"/>
              </a:rPr>
              <a:t>Single-state problem</a:t>
            </a:r>
            <a:endParaRPr kumimoji="0" lang="nl-NL" sz="4000" b="1" i="0" u="none" strike="noStrike" kern="0" cap="none" spc="0" normalizeH="0" baseline="0" noProof="0" smtClean="0">
              <a:ln>
                <a:noFill/>
              </a:ln>
              <a:solidFill>
                <a:srgbClr val="FF6600"/>
              </a:solidFill>
              <a:effectLst>
                <a:outerShdw blurRad="38100" dist="38100" dir="2700000" algn="tl">
                  <a:srgbClr val="000000"/>
                </a:outerShdw>
              </a:effectLst>
              <a:uLnTx/>
              <a:uFillTx/>
              <a:latin typeface="+mj-lt"/>
              <a:ea typeface="+mj-ea"/>
              <a:cs typeface="+mj-cs"/>
            </a:endParaRPr>
          </a:p>
        </p:txBody>
      </p:sp>
      <p:sp>
        <p:nvSpPr>
          <p:cNvPr id="52234" name="Rectangle 45"/>
          <p:cNvSpPr>
            <a:spLocks noGrp="1"/>
          </p:cNvSpPr>
          <p:nvPr>
            <p:ph type="body" sz="half" idx="2"/>
          </p:nvPr>
        </p:nvSpPr>
        <p:spPr>
          <a:xfrm>
            <a:off x="5410200" y="0"/>
            <a:ext cx="3733800" cy="5334000"/>
          </a:xfrm>
        </p:spPr>
        <p:txBody>
          <a:bodyPr vert="horz" wrap="square" lIns="92075" tIns="46038" rIns="92075" bIns="46038" anchor="t" anchorCtr="0"/>
          <a:p>
            <a:pPr>
              <a:buClr>
                <a:schemeClr val="bg2"/>
              </a:buClr>
              <a:buSzTx/>
              <a:buFontTx/>
            </a:pPr>
            <a:r>
              <a:rPr lang="nl-NL" altLang="x-none" sz="2800" dirty="0">
                <a:solidFill>
                  <a:srgbClr val="0000FF"/>
                </a:solidFill>
              </a:rPr>
              <a:t>Actions:</a:t>
            </a:r>
            <a:r>
              <a:rPr lang="nl-NL" altLang="x-none" sz="2800" dirty="0"/>
              <a:t> Left, Right, Suck</a:t>
            </a:r>
            <a:endParaRPr lang="nl-NL" altLang="x-none" sz="2800" dirty="0"/>
          </a:p>
          <a:p>
            <a:pPr>
              <a:buClr>
                <a:schemeClr val="bg2"/>
              </a:buClr>
              <a:buSzTx/>
              <a:buFontTx/>
            </a:pPr>
            <a:r>
              <a:rPr lang="nl-NL" altLang="x-none" sz="2800" dirty="0">
                <a:solidFill>
                  <a:srgbClr val="0000FF"/>
                </a:solidFill>
              </a:rPr>
              <a:t>Goal state:</a:t>
            </a:r>
            <a:r>
              <a:rPr lang="nl-NL" altLang="x-none" sz="2800" dirty="0"/>
              <a:t> 7, 8</a:t>
            </a:r>
            <a:endParaRPr lang="nl-NL" altLang="x-none" sz="2800" dirty="0"/>
          </a:p>
          <a:p>
            <a:pPr>
              <a:buClr>
                <a:schemeClr val="bg2"/>
              </a:buClr>
              <a:buSzTx/>
              <a:buFontTx/>
            </a:pPr>
            <a:r>
              <a:rPr lang="nl-NL" altLang="x-none" sz="2800" dirty="0">
                <a:solidFill>
                  <a:srgbClr val="0000FF"/>
                </a:solidFill>
              </a:rPr>
              <a:t>Initial state:</a:t>
            </a:r>
            <a:r>
              <a:rPr lang="nl-NL" altLang="x-none" sz="2800" dirty="0"/>
              <a:t> 5</a:t>
            </a:r>
            <a:endParaRPr lang="nl-NL" altLang="x-none" sz="2800" dirty="0"/>
          </a:p>
          <a:p>
            <a:pPr>
              <a:buClr>
                <a:schemeClr val="bg2"/>
              </a:buClr>
              <a:buSzTx/>
              <a:buFontTx/>
            </a:pPr>
            <a:r>
              <a:rPr lang="nl-NL" altLang="x-none" sz="2800" dirty="0">
                <a:solidFill>
                  <a:srgbClr val="0000FF"/>
                </a:solidFill>
              </a:rPr>
              <a:t>Solution:</a:t>
            </a:r>
            <a:r>
              <a:rPr lang="nl-NL" altLang="x-none" sz="2800" dirty="0"/>
              <a:t> [Right, Suck]</a:t>
            </a:r>
            <a:endParaRPr lang="nl-NL" altLang="x-none" sz="2800" dirty="0"/>
          </a:p>
          <a:p>
            <a:pPr>
              <a:buClr>
                <a:schemeClr val="bg2"/>
              </a:buClr>
              <a:buSzTx/>
              <a:buFontTx/>
            </a:pPr>
            <a:endParaRPr lang="nl-NL" altLang="x-none" sz="2800" dirty="0"/>
          </a:p>
        </p:txBody>
      </p:sp>
      <p:sp>
        <p:nvSpPr>
          <p:cNvPr id="52235" name="Rectangle 54"/>
          <p:cNvSpPr/>
          <p:nvPr/>
        </p:nvSpPr>
        <p:spPr>
          <a:xfrm>
            <a:off x="0" y="1447800"/>
            <a:ext cx="4495800" cy="4724400"/>
          </a:xfrm>
          <a:prstGeom prst="rect">
            <a:avLst/>
          </a:prstGeom>
          <a:noFill/>
          <a:ln w="9525">
            <a:noFill/>
          </a:ln>
        </p:spPr>
        <p:txBody>
          <a:bodyPr wrap="none" lIns="92075" tIns="46038" rIns="92075" bIns="46038" anchor="ctr" anchorCtr="0"/>
          <a:p>
            <a:pPr algn="ctr"/>
            <a:endParaRPr dirty="0">
              <a:solidFill>
                <a:srgbClr val="0000FF"/>
              </a:solidFill>
              <a:latin typeface="Times New Roman" pitchFamily="18" charset="0"/>
            </a:endParaRPr>
          </a:p>
        </p:txBody>
      </p:sp>
      <p:pic>
        <p:nvPicPr>
          <p:cNvPr id="52236" name="Picture 56" descr="fig_3_6"/>
          <p:cNvPicPr>
            <a:picLocks noChangeAspect="1"/>
          </p:cNvPicPr>
          <p:nvPr/>
        </p:nvPicPr>
        <p:blipFill>
          <a:blip r:embed="rId1"/>
          <a:stretch>
            <a:fillRect/>
          </a:stretch>
        </p:blipFill>
        <p:spPr>
          <a:xfrm>
            <a:off x="0" y="3375025"/>
            <a:ext cx="6705600" cy="3482975"/>
          </a:xfrm>
          <a:prstGeom prst="rect">
            <a:avLst/>
          </a:prstGeom>
          <a:noFill/>
          <a:ln w="9525">
            <a:noFill/>
          </a:ln>
        </p:spPr>
      </p:pic>
      <p:pic>
        <p:nvPicPr>
          <p:cNvPr id="52237" name="Picture 57" descr="fig_3_6"/>
          <p:cNvPicPr>
            <a:picLocks noChangeAspect="1"/>
          </p:cNvPicPr>
          <p:nvPr/>
        </p:nvPicPr>
        <p:blipFill>
          <a:blip r:embed="rId1"/>
          <a:stretch>
            <a:fillRect/>
          </a:stretch>
        </p:blipFill>
        <p:spPr>
          <a:xfrm>
            <a:off x="0" y="3309938"/>
            <a:ext cx="6705600" cy="3482975"/>
          </a:xfrm>
          <a:prstGeom prst="rect">
            <a:avLst/>
          </a:prstGeom>
          <a:noFill/>
          <a:ln w="9525">
            <a:noFill/>
          </a:ln>
        </p:spPr>
      </p:pic>
      <p:sp>
        <p:nvSpPr>
          <p:cNvPr id="52238" name="Text Box 58"/>
          <p:cNvSpPr txBox="1"/>
          <p:nvPr/>
        </p:nvSpPr>
        <p:spPr>
          <a:xfrm>
            <a:off x="1524000" y="6335713"/>
            <a:ext cx="457200" cy="519112"/>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7</a:t>
            </a:r>
            <a:endParaRPr dirty="0">
              <a:solidFill>
                <a:srgbClr val="0000FF"/>
              </a:solidFill>
              <a:latin typeface="Times New Roman" pitchFamily="18" charset="0"/>
            </a:endParaRPr>
          </a:p>
        </p:txBody>
      </p:sp>
      <p:sp>
        <p:nvSpPr>
          <p:cNvPr id="52239" name="Text Box 59"/>
          <p:cNvSpPr txBox="1"/>
          <p:nvPr/>
        </p:nvSpPr>
        <p:spPr>
          <a:xfrm>
            <a:off x="4572000" y="6273800"/>
            <a:ext cx="457200" cy="519113"/>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8</a:t>
            </a:r>
            <a:endParaRPr dirty="0">
              <a:solidFill>
                <a:srgbClr val="0000FF"/>
              </a:solidFill>
              <a:latin typeface="Times New Roman" pitchFamily="18" charset="0"/>
            </a:endParaRPr>
          </a:p>
        </p:txBody>
      </p:sp>
      <p:sp>
        <p:nvSpPr>
          <p:cNvPr id="52240" name="Text Box 60"/>
          <p:cNvSpPr txBox="1"/>
          <p:nvPr/>
        </p:nvSpPr>
        <p:spPr>
          <a:xfrm>
            <a:off x="2514600" y="2754313"/>
            <a:ext cx="457200" cy="519112"/>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1</a:t>
            </a:r>
            <a:endParaRPr dirty="0">
              <a:solidFill>
                <a:srgbClr val="0000FF"/>
              </a:solidFill>
              <a:latin typeface="Times New Roman" pitchFamily="18" charset="0"/>
            </a:endParaRPr>
          </a:p>
        </p:txBody>
      </p:sp>
      <p:sp>
        <p:nvSpPr>
          <p:cNvPr id="52241" name="Text Box 61"/>
          <p:cNvSpPr txBox="1"/>
          <p:nvPr/>
        </p:nvSpPr>
        <p:spPr>
          <a:xfrm>
            <a:off x="3810000" y="2754313"/>
            <a:ext cx="457200" cy="519112"/>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2</a:t>
            </a:r>
            <a:endParaRPr dirty="0">
              <a:solidFill>
                <a:srgbClr val="0000FF"/>
              </a:solidFill>
              <a:latin typeface="Times New Roman" pitchFamily="18" charset="0"/>
            </a:endParaRPr>
          </a:p>
        </p:txBody>
      </p:sp>
      <p:sp>
        <p:nvSpPr>
          <p:cNvPr id="52242" name="Text Box 62"/>
          <p:cNvSpPr txBox="1"/>
          <p:nvPr/>
        </p:nvSpPr>
        <p:spPr>
          <a:xfrm>
            <a:off x="533400" y="3897313"/>
            <a:ext cx="457200" cy="519112"/>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5</a:t>
            </a:r>
            <a:endParaRPr dirty="0">
              <a:solidFill>
                <a:srgbClr val="0000FF"/>
              </a:solidFill>
              <a:latin typeface="Times New Roman" pitchFamily="18" charset="0"/>
            </a:endParaRPr>
          </a:p>
        </p:txBody>
      </p:sp>
      <p:sp>
        <p:nvSpPr>
          <p:cNvPr id="52243" name="Text Box 63"/>
          <p:cNvSpPr txBox="1"/>
          <p:nvPr/>
        </p:nvSpPr>
        <p:spPr>
          <a:xfrm>
            <a:off x="2362200" y="4049713"/>
            <a:ext cx="457200" cy="519112"/>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6</a:t>
            </a:r>
            <a:endParaRPr dirty="0">
              <a:solidFill>
                <a:srgbClr val="0000FF"/>
              </a:solidFill>
              <a:latin typeface="Times New Roman" pitchFamily="18" charset="0"/>
            </a:endParaRPr>
          </a:p>
        </p:txBody>
      </p:sp>
      <p:sp>
        <p:nvSpPr>
          <p:cNvPr id="52244" name="Text Box 64"/>
          <p:cNvSpPr txBox="1"/>
          <p:nvPr/>
        </p:nvSpPr>
        <p:spPr>
          <a:xfrm>
            <a:off x="3733800" y="4049713"/>
            <a:ext cx="457200" cy="519112"/>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3</a:t>
            </a:r>
            <a:endParaRPr dirty="0">
              <a:solidFill>
                <a:srgbClr val="0000FF"/>
              </a:solidFill>
              <a:latin typeface="Times New Roman" pitchFamily="18" charset="0"/>
            </a:endParaRPr>
          </a:p>
        </p:txBody>
      </p:sp>
      <p:sp>
        <p:nvSpPr>
          <p:cNvPr id="52245" name="Text Box 65"/>
          <p:cNvSpPr txBox="1"/>
          <p:nvPr/>
        </p:nvSpPr>
        <p:spPr>
          <a:xfrm>
            <a:off x="5867400" y="4049713"/>
            <a:ext cx="457200" cy="519112"/>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4</a:t>
            </a:r>
            <a:endParaRPr dirty="0">
              <a:solidFill>
                <a:srgbClr val="0000FF"/>
              </a:solidFill>
              <a:latin typeface="Times New Roman" pitchFamily="18" charset="0"/>
            </a:endParaRPr>
          </a:p>
        </p:txBody>
      </p:sp>
      <p:sp>
        <p:nvSpPr>
          <p:cNvPr id="52246" name="Line 66"/>
          <p:cNvSpPr/>
          <p:nvPr/>
        </p:nvSpPr>
        <p:spPr>
          <a:xfrm>
            <a:off x="2895600" y="5192713"/>
            <a:ext cx="1066800" cy="381000"/>
          </a:xfrm>
          <a:prstGeom prst="line">
            <a:avLst/>
          </a:prstGeom>
          <a:ln w="9525" cap="flat" cmpd="sng">
            <a:solidFill>
              <a:srgbClr val="FF6600"/>
            </a:solidFill>
            <a:prstDash val="solid"/>
            <a:headEnd type="none" w="med" len="med"/>
            <a:tailEnd type="triangle" w="med" len="med"/>
          </a:ln>
        </p:spPr>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23555" name="Text Box 2"/>
          <p:cNvSpPr txBox="1"/>
          <p:nvPr/>
        </p:nvSpPr>
        <p:spPr>
          <a:xfrm>
            <a:off x="4306888" y="685800"/>
            <a:ext cx="533400" cy="466725"/>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A</a:t>
            </a:r>
            <a:endParaRPr sz="2400" dirty="0">
              <a:latin typeface="Calibri" pitchFamily="34" charset="0"/>
              <a:ea typeface="Arial" panose="02080604020202020204" pitchFamily="34" charset="0"/>
            </a:endParaRPr>
          </a:p>
        </p:txBody>
      </p:sp>
      <p:grpSp>
        <p:nvGrpSpPr>
          <p:cNvPr id="23556" name="Group 3"/>
          <p:cNvGrpSpPr/>
          <p:nvPr/>
        </p:nvGrpSpPr>
        <p:grpSpPr>
          <a:xfrm>
            <a:off x="2641600" y="1143000"/>
            <a:ext cx="3860800" cy="1485900"/>
            <a:chOff x="1664" y="720"/>
            <a:chExt cx="2432" cy="936"/>
          </a:xfrm>
        </p:grpSpPr>
        <p:grpSp>
          <p:nvGrpSpPr>
            <p:cNvPr id="23614" name="Group 4"/>
            <p:cNvGrpSpPr/>
            <p:nvPr/>
          </p:nvGrpSpPr>
          <p:grpSpPr>
            <a:xfrm>
              <a:off x="1664" y="1272"/>
              <a:ext cx="384" cy="384"/>
              <a:chOff x="1664" y="1272"/>
              <a:chExt cx="384" cy="384"/>
            </a:xfrm>
          </p:grpSpPr>
          <p:sp>
            <p:nvSpPr>
              <p:cNvPr id="23620" name="Oval 5"/>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3621" name="Text Box 6"/>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B</a:t>
                </a:r>
                <a:endParaRPr sz="2400" dirty="0">
                  <a:solidFill>
                    <a:srgbClr val="FF0000"/>
                  </a:solidFill>
                  <a:latin typeface="Times New Roman" pitchFamily="18" charset="0"/>
                  <a:ea typeface="Arial" panose="02080604020202020204" pitchFamily="34" charset="0"/>
                </a:endParaRPr>
              </a:p>
            </p:txBody>
          </p:sp>
        </p:grpSp>
        <p:grpSp>
          <p:nvGrpSpPr>
            <p:cNvPr id="23615" name="Group 7"/>
            <p:cNvGrpSpPr/>
            <p:nvPr/>
          </p:nvGrpSpPr>
          <p:grpSpPr>
            <a:xfrm>
              <a:off x="3712" y="1272"/>
              <a:ext cx="384" cy="384"/>
              <a:chOff x="3712" y="1272"/>
              <a:chExt cx="384" cy="384"/>
            </a:xfrm>
          </p:grpSpPr>
          <p:sp>
            <p:nvSpPr>
              <p:cNvPr id="23618" name="Oval 8"/>
              <p:cNvSpPr/>
              <p:nvPr/>
            </p:nvSpPr>
            <p:spPr>
              <a:xfrm>
                <a:off x="3712"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3619" name="Text Box 9"/>
              <p:cNvSpPr txBox="1"/>
              <p:nvPr/>
            </p:nvSpPr>
            <p:spPr>
              <a:xfrm>
                <a:off x="3712"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C</a:t>
                </a:r>
                <a:endParaRPr sz="2400" dirty="0">
                  <a:solidFill>
                    <a:srgbClr val="FF0000"/>
                  </a:solidFill>
                  <a:latin typeface="Times New Roman" pitchFamily="18" charset="0"/>
                  <a:ea typeface="Arial" panose="02080604020202020204" pitchFamily="34" charset="0"/>
                </a:endParaRPr>
              </a:p>
            </p:txBody>
          </p:sp>
        </p:grpSp>
        <p:sp>
          <p:nvSpPr>
            <p:cNvPr id="23616" name="Line 10"/>
            <p:cNvSpPr/>
            <p:nvPr/>
          </p:nvSpPr>
          <p:spPr>
            <a:xfrm flipH="1">
              <a:off x="1968" y="720"/>
              <a:ext cx="720" cy="576"/>
            </a:xfrm>
            <a:prstGeom prst="line">
              <a:avLst/>
            </a:prstGeom>
            <a:ln w="9525" cap="flat" cmpd="sng">
              <a:solidFill>
                <a:schemeClr val="tx1"/>
              </a:solidFill>
              <a:prstDash val="solid"/>
              <a:headEnd type="none" w="med" len="med"/>
              <a:tailEnd type="triangle" w="med" len="med"/>
            </a:ln>
          </p:spPr>
        </p:sp>
        <p:sp>
          <p:nvSpPr>
            <p:cNvPr id="23617" name="Line 11"/>
            <p:cNvSpPr/>
            <p:nvPr/>
          </p:nvSpPr>
          <p:spPr>
            <a:xfrm>
              <a:off x="3024" y="720"/>
              <a:ext cx="768" cy="576"/>
            </a:xfrm>
            <a:prstGeom prst="line">
              <a:avLst/>
            </a:prstGeom>
            <a:ln w="9525" cap="flat" cmpd="sng">
              <a:solidFill>
                <a:schemeClr val="tx1"/>
              </a:solidFill>
              <a:prstDash val="solid"/>
              <a:headEnd type="none" w="med" len="med"/>
              <a:tailEnd type="triangle" w="med" len="med"/>
            </a:ln>
          </p:spPr>
        </p:sp>
      </p:grpSp>
      <p:grpSp>
        <p:nvGrpSpPr>
          <p:cNvPr id="23557" name="Group 12"/>
          <p:cNvGrpSpPr/>
          <p:nvPr/>
        </p:nvGrpSpPr>
        <p:grpSpPr>
          <a:xfrm>
            <a:off x="1401763" y="2514600"/>
            <a:ext cx="2468562" cy="1381125"/>
            <a:chOff x="883" y="1584"/>
            <a:chExt cx="1555" cy="870"/>
          </a:xfrm>
        </p:grpSpPr>
        <p:sp>
          <p:nvSpPr>
            <p:cNvPr id="23610" name="Text Box 13"/>
            <p:cNvSpPr txBox="1"/>
            <p:nvPr/>
          </p:nvSpPr>
          <p:spPr>
            <a:xfrm>
              <a:off x="883"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D</a:t>
              </a:r>
              <a:endParaRPr sz="2400" dirty="0">
                <a:latin typeface="Calibri" pitchFamily="34" charset="0"/>
                <a:ea typeface="Arial" panose="02080604020202020204" pitchFamily="34" charset="0"/>
              </a:endParaRPr>
            </a:p>
          </p:txBody>
        </p:sp>
        <p:sp>
          <p:nvSpPr>
            <p:cNvPr id="23611" name="Text Box 14"/>
            <p:cNvSpPr txBox="1"/>
            <p:nvPr/>
          </p:nvSpPr>
          <p:spPr>
            <a:xfrm>
              <a:off x="2102"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E</a:t>
              </a:r>
              <a:endParaRPr sz="2400" dirty="0">
                <a:latin typeface="Times New Roman" pitchFamily="18" charset="0"/>
                <a:ea typeface="Arial" panose="02080604020202020204" pitchFamily="34" charset="0"/>
              </a:endParaRPr>
            </a:p>
          </p:txBody>
        </p:sp>
        <p:sp>
          <p:nvSpPr>
            <p:cNvPr id="23612" name="Line 15"/>
            <p:cNvSpPr/>
            <p:nvPr/>
          </p:nvSpPr>
          <p:spPr>
            <a:xfrm flipH="1">
              <a:off x="1056" y="1584"/>
              <a:ext cx="672" cy="576"/>
            </a:xfrm>
            <a:prstGeom prst="line">
              <a:avLst/>
            </a:prstGeom>
            <a:ln w="9525" cap="flat" cmpd="sng">
              <a:solidFill>
                <a:schemeClr val="tx1"/>
              </a:solidFill>
              <a:prstDash val="solid"/>
              <a:headEnd type="none" w="med" len="med"/>
              <a:tailEnd type="triangle" w="med" len="med"/>
            </a:ln>
          </p:spPr>
        </p:sp>
        <p:sp>
          <p:nvSpPr>
            <p:cNvPr id="23613" name="Line 16"/>
            <p:cNvSpPr/>
            <p:nvPr/>
          </p:nvSpPr>
          <p:spPr>
            <a:xfrm>
              <a:off x="1968" y="1632"/>
              <a:ext cx="336" cy="528"/>
            </a:xfrm>
            <a:prstGeom prst="line">
              <a:avLst/>
            </a:prstGeom>
            <a:ln w="9525" cap="flat" cmpd="sng">
              <a:solidFill>
                <a:schemeClr val="tx1"/>
              </a:solidFill>
              <a:prstDash val="solid"/>
              <a:headEnd type="none" w="med" len="med"/>
              <a:tailEnd type="triangle" w="med" len="med"/>
            </a:ln>
          </p:spPr>
        </p:sp>
      </p:grpSp>
      <p:grpSp>
        <p:nvGrpSpPr>
          <p:cNvPr id="23558" name="Group 17"/>
          <p:cNvGrpSpPr/>
          <p:nvPr/>
        </p:nvGrpSpPr>
        <p:grpSpPr>
          <a:xfrm>
            <a:off x="5272088" y="2514600"/>
            <a:ext cx="2470150" cy="1381125"/>
            <a:chOff x="3321" y="1584"/>
            <a:chExt cx="1556" cy="870"/>
          </a:xfrm>
        </p:grpSpPr>
        <p:sp>
          <p:nvSpPr>
            <p:cNvPr id="23606" name="Text Box 18"/>
            <p:cNvSpPr txBox="1"/>
            <p:nvPr/>
          </p:nvSpPr>
          <p:spPr>
            <a:xfrm>
              <a:off x="3321"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F</a:t>
              </a:r>
              <a:endParaRPr sz="2400" dirty="0">
                <a:latin typeface="Calibri" pitchFamily="34" charset="0"/>
                <a:ea typeface="Arial" panose="02080604020202020204" pitchFamily="34" charset="0"/>
              </a:endParaRPr>
            </a:p>
          </p:txBody>
        </p:sp>
        <p:sp>
          <p:nvSpPr>
            <p:cNvPr id="23607" name="Text Box 19"/>
            <p:cNvSpPr txBox="1"/>
            <p:nvPr/>
          </p:nvSpPr>
          <p:spPr>
            <a:xfrm>
              <a:off x="4541"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G</a:t>
              </a:r>
              <a:endParaRPr sz="2400" dirty="0">
                <a:latin typeface="Calibri" pitchFamily="34" charset="0"/>
                <a:ea typeface="Arial" panose="02080604020202020204" pitchFamily="34" charset="0"/>
              </a:endParaRPr>
            </a:p>
          </p:txBody>
        </p:sp>
        <p:sp>
          <p:nvSpPr>
            <p:cNvPr id="23608" name="Line 20"/>
            <p:cNvSpPr/>
            <p:nvPr/>
          </p:nvSpPr>
          <p:spPr>
            <a:xfrm flipH="1">
              <a:off x="3504" y="1632"/>
              <a:ext cx="336" cy="528"/>
            </a:xfrm>
            <a:prstGeom prst="line">
              <a:avLst/>
            </a:prstGeom>
            <a:ln w="9525" cap="flat" cmpd="sng">
              <a:solidFill>
                <a:schemeClr val="tx1"/>
              </a:solidFill>
              <a:prstDash val="solid"/>
              <a:headEnd type="none" w="med" len="med"/>
              <a:tailEnd type="triangle" w="med" len="med"/>
            </a:ln>
          </p:spPr>
        </p:sp>
        <p:sp>
          <p:nvSpPr>
            <p:cNvPr id="23609" name="Line 21"/>
            <p:cNvSpPr/>
            <p:nvPr/>
          </p:nvSpPr>
          <p:spPr>
            <a:xfrm>
              <a:off x="4080" y="1584"/>
              <a:ext cx="624" cy="576"/>
            </a:xfrm>
            <a:prstGeom prst="line">
              <a:avLst/>
            </a:prstGeom>
            <a:ln w="9525" cap="flat" cmpd="sng">
              <a:solidFill>
                <a:schemeClr val="tx1"/>
              </a:solidFill>
              <a:prstDash val="solid"/>
              <a:headEnd type="none" w="med" len="med"/>
              <a:tailEnd type="triangle" w="med" len="med"/>
            </a:ln>
          </p:spPr>
        </p:sp>
      </p:grpSp>
      <p:sp>
        <p:nvSpPr>
          <p:cNvPr id="23559" name="Text Box 22"/>
          <p:cNvSpPr txBox="1"/>
          <p:nvPr/>
        </p:nvSpPr>
        <p:spPr>
          <a:xfrm>
            <a:off x="304800" y="5486400"/>
            <a:ext cx="7620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6</a:t>
            </a:r>
            <a:endParaRPr dirty="0">
              <a:latin typeface="Calibri" pitchFamily="34" charset="0"/>
              <a:ea typeface="Arial" panose="02080604020202020204" pitchFamily="34" charset="0"/>
            </a:endParaRPr>
          </a:p>
        </p:txBody>
      </p:sp>
      <p:sp>
        <p:nvSpPr>
          <p:cNvPr id="23560" name="Text Box 23"/>
          <p:cNvSpPr txBox="1"/>
          <p:nvPr/>
        </p:nvSpPr>
        <p:spPr>
          <a:xfrm>
            <a:off x="13716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5</a:t>
            </a:r>
            <a:endParaRPr dirty="0">
              <a:latin typeface="Calibri" pitchFamily="34" charset="0"/>
              <a:ea typeface="Arial" panose="02080604020202020204" pitchFamily="34" charset="0"/>
            </a:endParaRPr>
          </a:p>
        </p:txBody>
      </p:sp>
      <p:sp>
        <p:nvSpPr>
          <p:cNvPr id="23561" name="Text Box 24"/>
          <p:cNvSpPr txBox="1"/>
          <p:nvPr/>
        </p:nvSpPr>
        <p:spPr>
          <a:xfrm>
            <a:off x="25146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8</a:t>
            </a:r>
            <a:endParaRPr dirty="0">
              <a:latin typeface="Calibri" pitchFamily="34" charset="0"/>
              <a:ea typeface="Arial" panose="02080604020202020204" pitchFamily="34" charset="0"/>
            </a:endParaRPr>
          </a:p>
        </p:txBody>
      </p:sp>
      <p:sp>
        <p:nvSpPr>
          <p:cNvPr id="23562" name="Text Box 25"/>
          <p:cNvSpPr txBox="1"/>
          <p:nvPr/>
        </p:nvSpPr>
        <p:spPr>
          <a:xfrm>
            <a:off x="0" y="3429000"/>
            <a:ext cx="990600" cy="457200"/>
          </a:xfrm>
          <a:prstGeom prst="rect">
            <a:avLst/>
          </a:prstGeom>
          <a:noFill/>
          <a:ln w="9525">
            <a:noFill/>
          </a:ln>
        </p:spPr>
        <p:txBody>
          <a:bodyPr>
            <a:spAutoFit/>
          </a:bodyPr>
          <a:p>
            <a:pPr>
              <a:spcBef>
                <a:spcPct val="50000"/>
              </a:spcBef>
              <a:buNone/>
            </a:pPr>
            <a:r>
              <a:rPr sz="2400" dirty="0">
                <a:solidFill>
                  <a:schemeClr val="accent2"/>
                </a:solidFill>
                <a:latin typeface="Calibri" pitchFamily="34" charset="0"/>
                <a:ea typeface="Arial" panose="02080604020202020204" pitchFamily="34" charset="0"/>
              </a:rPr>
              <a:t>MAX</a:t>
            </a:r>
            <a:endParaRPr sz="2400" dirty="0">
              <a:solidFill>
                <a:schemeClr val="accent2"/>
              </a:solidFill>
              <a:latin typeface="Calibri" pitchFamily="34" charset="0"/>
              <a:ea typeface="Arial" panose="02080604020202020204" pitchFamily="34" charset="0"/>
            </a:endParaRPr>
          </a:p>
        </p:txBody>
      </p:sp>
      <p:sp>
        <p:nvSpPr>
          <p:cNvPr id="23563" name="Text Box 26"/>
          <p:cNvSpPr txBox="1"/>
          <p:nvPr/>
        </p:nvSpPr>
        <p:spPr>
          <a:xfrm>
            <a:off x="0" y="2057400"/>
            <a:ext cx="990600" cy="457200"/>
          </a:xfrm>
          <a:prstGeom prst="rect">
            <a:avLst/>
          </a:prstGeom>
          <a:noFill/>
          <a:ln w="9525">
            <a:noFill/>
          </a:ln>
        </p:spPr>
        <p:txBody>
          <a:bodyPr>
            <a:spAutoFit/>
          </a:bodyPr>
          <a:p>
            <a:pPr>
              <a:spcBef>
                <a:spcPct val="50000"/>
              </a:spcBef>
              <a:buNone/>
            </a:pPr>
            <a:r>
              <a:rPr sz="2400" dirty="0">
                <a:solidFill>
                  <a:srgbClr val="FF0000"/>
                </a:solidFill>
                <a:latin typeface="Calibri" pitchFamily="34" charset="0"/>
                <a:ea typeface="Arial" panose="02080604020202020204" pitchFamily="34" charset="0"/>
              </a:rPr>
              <a:t>MIN</a:t>
            </a:r>
            <a:endParaRPr sz="2400" dirty="0">
              <a:solidFill>
                <a:srgbClr val="FF0000"/>
              </a:solidFill>
              <a:latin typeface="Calibri" pitchFamily="34" charset="0"/>
              <a:ea typeface="Arial" panose="02080604020202020204" pitchFamily="34" charset="0"/>
            </a:endParaRPr>
          </a:p>
        </p:txBody>
      </p:sp>
      <p:sp>
        <p:nvSpPr>
          <p:cNvPr id="23564" name="Text Box 27"/>
          <p:cNvSpPr txBox="1"/>
          <p:nvPr/>
        </p:nvSpPr>
        <p:spPr>
          <a:xfrm>
            <a:off x="990600" y="3505200"/>
            <a:ext cx="1066800" cy="366713"/>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6</a:t>
            </a:r>
            <a:endParaRPr dirty="0">
              <a:latin typeface="Calibri" pitchFamily="34" charset="0"/>
              <a:ea typeface="Arial" panose="02080604020202020204" pitchFamily="34" charset="0"/>
            </a:endParaRPr>
          </a:p>
        </p:txBody>
      </p:sp>
      <p:sp>
        <p:nvSpPr>
          <p:cNvPr id="23565" name="Text Box 28"/>
          <p:cNvSpPr txBox="1"/>
          <p:nvPr/>
        </p:nvSpPr>
        <p:spPr>
          <a:xfrm>
            <a:off x="2819400" y="3505200"/>
            <a:ext cx="1066800" cy="366713"/>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&gt;=8</a:t>
            </a:r>
            <a:endParaRPr dirty="0">
              <a:latin typeface="Calibri" pitchFamily="34" charset="0"/>
              <a:ea typeface="Arial" panose="02080604020202020204" pitchFamily="34" charset="0"/>
            </a:endParaRPr>
          </a:p>
        </p:txBody>
      </p:sp>
      <p:sp>
        <p:nvSpPr>
          <p:cNvPr id="23566" name="Text Box 29"/>
          <p:cNvSpPr txBox="1"/>
          <p:nvPr/>
        </p:nvSpPr>
        <p:spPr>
          <a:xfrm>
            <a:off x="0" y="762000"/>
            <a:ext cx="990600" cy="457200"/>
          </a:xfrm>
          <a:prstGeom prst="rect">
            <a:avLst/>
          </a:prstGeom>
          <a:noFill/>
          <a:ln w="9525">
            <a:noFill/>
          </a:ln>
        </p:spPr>
        <p:txBody>
          <a:bodyPr>
            <a:spAutoFit/>
          </a:bodyPr>
          <a:p>
            <a:pPr>
              <a:spcBef>
                <a:spcPct val="50000"/>
              </a:spcBef>
              <a:buNone/>
            </a:pPr>
            <a:r>
              <a:rPr sz="2400" dirty="0">
                <a:solidFill>
                  <a:schemeClr val="accent2"/>
                </a:solidFill>
                <a:latin typeface="Calibri" pitchFamily="34" charset="0"/>
                <a:ea typeface="Arial" panose="02080604020202020204" pitchFamily="34" charset="0"/>
              </a:rPr>
              <a:t>MAX</a:t>
            </a:r>
            <a:endParaRPr sz="2400" dirty="0">
              <a:solidFill>
                <a:schemeClr val="accent2"/>
              </a:solidFill>
              <a:latin typeface="Calibri" pitchFamily="34" charset="0"/>
              <a:ea typeface="Arial" panose="02080604020202020204" pitchFamily="34" charset="0"/>
            </a:endParaRPr>
          </a:p>
        </p:txBody>
      </p:sp>
      <p:sp>
        <p:nvSpPr>
          <p:cNvPr id="23567" name="Text Box 30"/>
          <p:cNvSpPr txBox="1"/>
          <p:nvPr/>
        </p:nvSpPr>
        <p:spPr>
          <a:xfrm>
            <a:off x="2057400" y="2133600"/>
            <a:ext cx="1066800" cy="366713"/>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  6</a:t>
            </a:r>
            <a:endParaRPr dirty="0">
              <a:latin typeface="Calibri" pitchFamily="34" charset="0"/>
              <a:ea typeface="Arial" panose="02080604020202020204" pitchFamily="34" charset="0"/>
            </a:endParaRPr>
          </a:p>
        </p:txBody>
      </p:sp>
      <p:grpSp>
        <p:nvGrpSpPr>
          <p:cNvPr id="23568" name="Group 31"/>
          <p:cNvGrpSpPr/>
          <p:nvPr/>
        </p:nvGrpSpPr>
        <p:grpSpPr>
          <a:xfrm>
            <a:off x="457200" y="3886200"/>
            <a:ext cx="1676400" cy="1600200"/>
            <a:chOff x="288" y="2448"/>
            <a:chExt cx="1056" cy="1008"/>
          </a:xfrm>
        </p:grpSpPr>
        <p:sp>
          <p:nvSpPr>
            <p:cNvPr id="23598" name="Line 32"/>
            <p:cNvSpPr/>
            <p:nvPr/>
          </p:nvSpPr>
          <p:spPr>
            <a:xfrm flipH="1">
              <a:off x="480" y="2448"/>
              <a:ext cx="480" cy="624"/>
            </a:xfrm>
            <a:prstGeom prst="line">
              <a:avLst/>
            </a:prstGeom>
            <a:ln w="9525" cap="flat" cmpd="sng">
              <a:solidFill>
                <a:schemeClr val="tx1"/>
              </a:solidFill>
              <a:prstDash val="solid"/>
              <a:headEnd type="none" w="med" len="med"/>
              <a:tailEnd type="triangle" w="med" len="med"/>
            </a:ln>
          </p:spPr>
        </p:sp>
        <p:sp>
          <p:nvSpPr>
            <p:cNvPr id="23599" name="Line 33"/>
            <p:cNvSpPr/>
            <p:nvPr/>
          </p:nvSpPr>
          <p:spPr>
            <a:xfrm>
              <a:off x="1152" y="2448"/>
              <a:ext cx="0" cy="624"/>
            </a:xfrm>
            <a:prstGeom prst="line">
              <a:avLst/>
            </a:prstGeom>
            <a:ln w="9525" cap="flat" cmpd="sng">
              <a:solidFill>
                <a:schemeClr val="tx1"/>
              </a:solidFill>
              <a:prstDash val="solid"/>
              <a:headEnd type="none" w="med" len="med"/>
              <a:tailEnd type="triangle" w="med" len="med"/>
            </a:ln>
          </p:spPr>
        </p:sp>
        <p:grpSp>
          <p:nvGrpSpPr>
            <p:cNvPr id="23600" name="Group 34"/>
            <p:cNvGrpSpPr/>
            <p:nvPr/>
          </p:nvGrpSpPr>
          <p:grpSpPr>
            <a:xfrm>
              <a:off x="288" y="3072"/>
              <a:ext cx="384" cy="384"/>
              <a:chOff x="1664" y="1272"/>
              <a:chExt cx="384" cy="384"/>
            </a:xfrm>
          </p:grpSpPr>
          <p:sp>
            <p:nvSpPr>
              <p:cNvPr id="23604" name="Oval 35"/>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3605" name="Text Box 36"/>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H</a:t>
                </a:r>
                <a:endParaRPr sz="2400" dirty="0">
                  <a:solidFill>
                    <a:srgbClr val="FF0000"/>
                  </a:solidFill>
                  <a:latin typeface="Times New Roman" pitchFamily="18" charset="0"/>
                  <a:ea typeface="Arial" panose="02080604020202020204" pitchFamily="34" charset="0"/>
                </a:endParaRPr>
              </a:p>
            </p:txBody>
          </p:sp>
        </p:grpSp>
        <p:grpSp>
          <p:nvGrpSpPr>
            <p:cNvPr id="23601" name="Group 37"/>
            <p:cNvGrpSpPr/>
            <p:nvPr/>
          </p:nvGrpSpPr>
          <p:grpSpPr>
            <a:xfrm>
              <a:off x="960" y="3072"/>
              <a:ext cx="384" cy="384"/>
              <a:chOff x="1664" y="1272"/>
              <a:chExt cx="384" cy="384"/>
            </a:xfrm>
          </p:grpSpPr>
          <p:sp>
            <p:nvSpPr>
              <p:cNvPr id="23602" name="Oval 38"/>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3603" name="Text Box 39"/>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I</a:t>
                </a:r>
                <a:endParaRPr sz="2400" dirty="0">
                  <a:solidFill>
                    <a:srgbClr val="FF0000"/>
                  </a:solidFill>
                  <a:latin typeface="Times New Roman" pitchFamily="18" charset="0"/>
                  <a:ea typeface="Arial" panose="02080604020202020204" pitchFamily="34" charset="0"/>
                </a:endParaRPr>
              </a:p>
            </p:txBody>
          </p:sp>
        </p:grpSp>
      </p:grpSp>
      <p:grpSp>
        <p:nvGrpSpPr>
          <p:cNvPr id="23569" name="Group 40"/>
          <p:cNvGrpSpPr/>
          <p:nvPr/>
        </p:nvGrpSpPr>
        <p:grpSpPr>
          <a:xfrm>
            <a:off x="2667000" y="3886200"/>
            <a:ext cx="1676400" cy="1600200"/>
            <a:chOff x="1680" y="2448"/>
            <a:chExt cx="1056" cy="1008"/>
          </a:xfrm>
        </p:grpSpPr>
        <p:sp>
          <p:nvSpPr>
            <p:cNvPr id="23590" name="Line 41"/>
            <p:cNvSpPr/>
            <p:nvPr/>
          </p:nvSpPr>
          <p:spPr>
            <a:xfrm flipH="1">
              <a:off x="1872" y="2448"/>
              <a:ext cx="336" cy="624"/>
            </a:xfrm>
            <a:prstGeom prst="line">
              <a:avLst/>
            </a:prstGeom>
            <a:ln w="9525" cap="flat" cmpd="sng">
              <a:solidFill>
                <a:schemeClr val="tx1"/>
              </a:solidFill>
              <a:prstDash val="solid"/>
              <a:headEnd type="none" w="med" len="med"/>
              <a:tailEnd type="triangle" w="med" len="med"/>
            </a:ln>
          </p:spPr>
        </p:sp>
        <p:sp>
          <p:nvSpPr>
            <p:cNvPr id="23591" name="Line 42"/>
            <p:cNvSpPr/>
            <p:nvPr/>
          </p:nvSpPr>
          <p:spPr>
            <a:xfrm>
              <a:off x="2352" y="2448"/>
              <a:ext cx="192" cy="624"/>
            </a:xfrm>
            <a:prstGeom prst="line">
              <a:avLst/>
            </a:prstGeom>
            <a:ln w="9525" cap="flat" cmpd="sng">
              <a:solidFill>
                <a:schemeClr val="tx1"/>
              </a:solidFill>
              <a:prstDash val="solid"/>
              <a:headEnd type="none" w="med" len="med"/>
              <a:tailEnd type="triangle" w="med" len="med"/>
            </a:ln>
          </p:spPr>
        </p:sp>
        <p:grpSp>
          <p:nvGrpSpPr>
            <p:cNvPr id="23592" name="Group 43"/>
            <p:cNvGrpSpPr/>
            <p:nvPr/>
          </p:nvGrpSpPr>
          <p:grpSpPr>
            <a:xfrm>
              <a:off x="1680" y="3072"/>
              <a:ext cx="384" cy="384"/>
              <a:chOff x="1664" y="1272"/>
              <a:chExt cx="384" cy="384"/>
            </a:xfrm>
          </p:grpSpPr>
          <p:sp>
            <p:nvSpPr>
              <p:cNvPr id="23596" name="Oval 44"/>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3597" name="Text Box 45"/>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J</a:t>
                </a:r>
                <a:endParaRPr sz="2400" dirty="0">
                  <a:solidFill>
                    <a:srgbClr val="FF0000"/>
                  </a:solidFill>
                  <a:latin typeface="Times New Roman" pitchFamily="18" charset="0"/>
                  <a:ea typeface="Arial" panose="02080604020202020204" pitchFamily="34" charset="0"/>
                </a:endParaRPr>
              </a:p>
            </p:txBody>
          </p:sp>
        </p:grpSp>
        <p:grpSp>
          <p:nvGrpSpPr>
            <p:cNvPr id="23593" name="Group 46"/>
            <p:cNvGrpSpPr/>
            <p:nvPr/>
          </p:nvGrpSpPr>
          <p:grpSpPr>
            <a:xfrm>
              <a:off x="2352" y="3072"/>
              <a:ext cx="384" cy="384"/>
              <a:chOff x="1664" y="1272"/>
              <a:chExt cx="384" cy="384"/>
            </a:xfrm>
          </p:grpSpPr>
          <p:sp>
            <p:nvSpPr>
              <p:cNvPr id="23594" name="Oval 47"/>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3595" name="Text Box 48"/>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K</a:t>
                </a:r>
                <a:endParaRPr sz="2400" dirty="0">
                  <a:solidFill>
                    <a:srgbClr val="FF0000"/>
                  </a:solidFill>
                  <a:latin typeface="Times New Roman" pitchFamily="18" charset="0"/>
                  <a:ea typeface="Arial" panose="02080604020202020204" pitchFamily="34" charset="0"/>
                </a:endParaRPr>
              </a:p>
            </p:txBody>
          </p:sp>
        </p:grpSp>
      </p:grpSp>
      <p:grpSp>
        <p:nvGrpSpPr>
          <p:cNvPr id="23570" name="Group 49"/>
          <p:cNvGrpSpPr/>
          <p:nvPr/>
        </p:nvGrpSpPr>
        <p:grpSpPr>
          <a:xfrm>
            <a:off x="4800600" y="3886200"/>
            <a:ext cx="1676400" cy="1600200"/>
            <a:chOff x="3024" y="2448"/>
            <a:chExt cx="1056" cy="1008"/>
          </a:xfrm>
        </p:grpSpPr>
        <p:sp>
          <p:nvSpPr>
            <p:cNvPr id="23582" name="Line 50"/>
            <p:cNvSpPr/>
            <p:nvPr/>
          </p:nvSpPr>
          <p:spPr>
            <a:xfrm flipH="1">
              <a:off x="3216" y="2448"/>
              <a:ext cx="192" cy="624"/>
            </a:xfrm>
            <a:prstGeom prst="line">
              <a:avLst/>
            </a:prstGeom>
            <a:ln w="9525" cap="flat" cmpd="sng">
              <a:solidFill>
                <a:schemeClr val="tx1"/>
              </a:solidFill>
              <a:prstDash val="solid"/>
              <a:headEnd type="none" w="med" len="med"/>
              <a:tailEnd type="triangle" w="med" len="med"/>
            </a:ln>
          </p:spPr>
        </p:sp>
        <p:sp>
          <p:nvSpPr>
            <p:cNvPr id="23583" name="Line 51"/>
            <p:cNvSpPr/>
            <p:nvPr/>
          </p:nvSpPr>
          <p:spPr>
            <a:xfrm>
              <a:off x="3552" y="2448"/>
              <a:ext cx="336" cy="624"/>
            </a:xfrm>
            <a:prstGeom prst="line">
              <a:avLst/>
            </a:prstGeom>
            <a:ln w="9525" cap="flat" cmpd="sng">
              <a:solidFill>
                <a:schemeClr val="tx1"/>
              </a:solidFill>
              <a:prstDash val="solid"/>
              <a:headEnd type="none" w="med" len="med"/>
              <a:tailEnd type="triangle" w="med" len="med"/>
            </a:ln>
          </p:spPr>
        </p:sp>
        <p:grpSp>
          <p:nvGrpSpPr>
            <p:cNvPr id="23584" name="Group 52"/>
            <p:cNvGrpSpPr/>
            <p:nvPr/>
          </p:nvGrpSpPr>
          <p:grpSpPr>
            <a:xfrm>
              <a:off x="3024" y="3072"/>
              <a:ext cx="384" cy="384"/>
              <a:chOff x="1664" y="1272"/>
              <a:chExt cx="384" cy="384"/>
            </a:xfrm>
          </p:grpSpPr>
          <p:sp>
            <p:nvSpPr>
              <p:cNvPr id="23588" name="Oval 53"/>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3589" name="Text Box 54"/>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L</a:t>
                </a:r>
                <a:endParaRPr sz="2400" dirty="0">
                  <a:solidFill>
                    <a:srgbClr val="FF0000"/>
                  </a:solidFill>
                  <a:latin typeface="Times New Roman" pitchFamily="18" charset="0"/>
                  <a:ea typeface="Arial" panose="02080604020202020204" pitchFamily="34" charset="0"/>
                </a:endParaRPr>
              </a:p>
            </p:txBody>
          </p:sp>
        </p:grpSp>
        <p:grpSp>
          <p:nvGrpSpPr>
            <p:cNvPr id="23585" name="Group 55"/>
            <p:cNvGrpSpPr/>
            <p:nvPr/>
          </p:nvGrpSpPr>
          <p:grpSpPr>
            <a:xfrm>
              <a:off x="3696" y="3072"/>
              <a:ext cx="384" cy="384"/>
              <a:chOff x="1664" y="1272"/>
              <a:chExt cx="384" cy="384"/>
            </a:xfrm>
          </p:grpSpPr>
          <p:sp>
            <p:nvSpPr>
              <p:cNvPr id="23586" name="Oval 56"/>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3587" name="Text Box 57"/>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M</a:t>
                </a:r>
                <a:endParaRPr sz="2400" dirty="0">
                  <a:solidFill>
                    <a:srgbClr val="FF0000"/>
                  </a:solidFill>
                  <a:latin typeface="Times New Roman" pitchFamily="18" charset="0"/>
                  <a:ea typeface="Arial" panose="02080604020202020204" pitchFamily="34" charset="0"/>
                </a:endParaRPr>
              </a:p>
            </p:txBody>
          </p:sp>
        </p:grpSp>
      </p:grpSp>
      <p:sp>
        <p:nvSpPr>
          <p:cNvPr id="23571" name="Text Box 58"/>
          <p:cNvSpPr txBox="1"/>
          <p:nvPr/>
        </p:nvSpPr>
        <p:spPr>
          <a:xfrm>
            <a:off x="2819400" y="617220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agent</a:t>
            </a:r>
            <a:endParaRPr sz="1400" dirty="0">
              <a:latin typeface="Calibri" pitchFamily="34" charset="0"/>
              <a:ea typeface="Arial" panose="02080604020202020204" pitchFamily="34" charset="0"/>
            </a:endParaRPr>
          </a:p>
        </p:txBody>
      </p:sp>
      <p:sp>
        <p:nvSpPr>
          <p:cNvPr id="23572" name="Rectangle 59"/>
          <p:cNvSpPr/>
          <p:nvPr/>
        </p:nvSpPr>
        <p:spPr>
          <a:xfrm>
            <a:off x="2438400" y="6096000"/>
            <a:ext cx="381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3573" name="Text Box 60"/>
          <p:cNvSpPr txBox="1"/>
          <p:nvPr/>
        </p:nvSpPr>
        <p:spPr>
          <a:xfrm>
            <a:off x="5410200" y="617220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opponent</a:t>
            </a:r>
            <a:endParaRPr sz="1400" dirty="0">
              <a:latin typeface="Calibri" pitchFamily="34" charset="0"/>
              <a:ea typeface="Arial" panose="02080604020202020204" pitchFamily="34" charset="0"/>
            </a:endParaRPr>
          </a:p>
        </p:txBody>
      </p:sp>
      <p:sp>
        <p:nvSpPr>
          <p:cNvPr id="23574" name="Oval 61"/>
          <p:cNvSpPr/>
          <p:nvPr/>
        </p:nvSpPr>
        <p:spPr>
          <a:xfrm>
            <a:off x="5029200" y="60960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3575" name="Line 62"/>
          <p:cNvSpPr/>
          <p:nvPr/>
        </p:nvSpPr>
        <p:spPr>
          <a:xfrm flipV="1">
            <a:off x="3505200" y="3886200"/>
            <a:ext cx="685800" cy="762000"/>
          </a:xfrm>
          <a:prstGeom prst="line">
            <a:avLst/>
          </a:prstGeom>
          <a:ln w="38100" cap="flat" cmpd="sng">
            <a:solidFill>
              <a:srgbClr val="FF0000"/>
            </a:solidFill>
            <a:prstDash val="sysDot"/>
            <a:headEnd type="none" w="med" len="med"/>
            <a:tailEnd type="none" w="med" len="med"/>
          </a:ln>
        </p:spPr>
      </p:sp>
      <p:sp>
        <p:nvSpPr>
          <p:cNvPr id="23576" name="Text Box 63"/>
          <p:cNvSpPr txBox="1"/>
          <p:nvPr/>
        </p:nvSpPr>
        <p:spPr>
          <a:xfrm>
            <a:off x="46482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2</a:t>
            </a:r>
            <a:endParaRPr dirty="0">
              <a:latin typeface="Calibri" pitchFamily="34" charset="0"/>
              <a:ea typeface="Arial" panose="02080604020202020204" pitchFamily="34" charset="0"/>
            </a:endParaRPr>
          </a:p>
        </p:txBody>
      </p:sp>
      <p:sp>
        <p:nvSpPr>
          <p:cNvPr id="23577" name="Text Box 64"/>
          <p:cNvSpPr txBox="1"/>
          <p:nvPr/>
        </p:nvSpPr>
        <p:spPr>
          <a:xfrm>
            <a:off x="57912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1</a:t>
            </a:r>
            <a:endParaRPr dirty="0">
              <a:latin typeface="Calibri" pitchFamily="34" charset="0"/>
              <a:ea typeface="Arial" panose="02080604020202020204" pitchFamily="34" charset="0"/>
            </a:endParaRPr>
          </a:p>
        </p:txBody>
      </p:sp>
      <p:sp>
        <p:nvSpPr>
          <p:cNvPr id="23578" name="Text Box 65"/>
          <p:cNvSpPr txBox="1"/>
          <p:nvPr/>
        </p:nvSpPr>
        <p:spPr>
          <a:xfrm>
            <a:off x="4572000" y="35052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  2</a:t>
            </a:r>
            <a:endParaRPr dirty="0">
              <a:latin typeface="Calibri" pitchFamily="34" charset="0"/>
              <a:ea typeface="Arial" panose="02080604020202020204" pitchFamily="34" charset="0"/>
            </a:endParaRPr>
          </a:p>
        </p:txBody>
      </p:sp>
      <p:sp>
        <p:nvSpPr>
          <p:cNvPr id="23579" name="Text Box 66"/>
          <p:cNvSpPr txBox="1"/>
          <p:nvPr/>
        </p:nvSpPr>
        <p:spPr>
          <a:xfrm>
            <a:off x="5181600" y="21336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  2</a:t>
            </a:r>
            <a:endParaRPr dirty="0">
              <a:latin typeface="Calibri" pitchFamily="34" charset="0"/>
              <a:ea typeface="Arial" panose="02080604020202020204" pitchFamily="34" charset="0"/>
            </a:endParaRPr>
          </a:p>
        </p:txBody>
      </p:sp>
      <p:sp>
        <p:nvSpPr>
          <p:cNvPr id="23580" name="Text Box 67"/>
          <p:cNvSpPr txBox="1"/>
          <p:nvPr/>
        </p:nvSpPr>
        <p:spPr>
          <a:xfrm>
            <a:off x="3505200" y="762000"/>
            <a:ext cx="1066800" cy="366713"/>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  &gt;=6</a:t>
            </a:r>
            <a:endParaRPr dirty="0">
              <a:latin typeface="Calibri" pitchFamily="34" charset="0"/>
              <a:ea typeface="Arial" panose="02080604020202020204" pitchFamily="34" charset="0"/>
            </a:endParaRPr>
          </a:p>
        </p:txBody>
      </p:sp>
      <p:sp>
        <p:nvSpPr>
          <p:cNvPr id="23581" name="Line 68"/>
          <p:cNvSpPr/>
          <p:nvPr/>
        </p:nvSpPr>
        <p:spPr>
          <a:xfrm flipV="1">
            <a:off x="6477000" y="2438400"/>
            <a:ext cx="685800" cy="762000"/>
          </a:xfrm>
          <a:prstGeom prst="line">
            <a:avLst/>
          </a:prstGeom>
          <a:ln w="38100" cap="flat" cmpd="sng">
            <a:solidFill>
              <a:srgbClr val="FF0000"/>
            </a:solidFill>
            <a:prstDash val="sysDot"/>
            <a:headEnd type="none" w="med" len="med"/>
            <a:tailEnd type="none" w="med" len="med"/>
          </a:ln>
        </p:spPr>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24579" name="Text Box 2"/>
          <p:cNvSpPr txBox="1"/>
          <p:nvPr/>
        </p:nvSpPr>
        <p:spPr>
          <a:xfrm>
            <a:off x="4306888" y="685800"/>
            <a:ext cx="533400" cy="466725"/>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A</a:t>
            </a:r>
            <a:endParaRPr sz="2400" dirty="0">
              <a:latin typeface="Calibri" pitchFamily="34" charset="0"/>
              <a:ea typeface="Arial" panose="02080604020202020204" pitchFamily="34" charset="0"/>
            </a:endParaRPr>
          </a:p>
        </p:txBody>
      </p:sp>
      <p:grpSp>
        <p:nvGrpSpPr>
          <p:cNvPr id="24580" name="Group 3"/>
          <p:cNvGrpSpPr/>
          <p:nvPr/>
        </p:nvGrpSpPr>
        <p:grpSpPr>
          <a:xfrm>
            <a:off x="2641600" y="1143000"/>
            <a:ext cx="3860800" cy="1485900"/>
            <a:chOff x="1664" y="720"/>
            <a:chExt cx="2432" cy="936"/>
          </a:xfrm>
        </p:grpSpPr>
        <p:grpSp>
          <p:nvGrpSpPr>
            <p:cNvPr id="24641" name="Group 4"/>
            <p:cNvGrpSpPr/>
            <p:nvPr/>
          </p:nvGrpSpPr>
          <p:grpSpPr>
            <a:xfrm>
              <a:off x="1664" y="1272"/>
              <a:ext cx="384" cy="384"/>
              <a:chOff x="1664" y="1272"/>
              <a:chExt cx="384" cy="384"/>
            </a:xfrm>
          </p:grpSpPr>
          <p:sp>
            <p:nvSpPr>
              <p:cNvPr id="24647" name="Oval 5"/>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4648" name="Text Box 6"/>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B</a:t>
                </a:r>
                <a:endParaRPr sz="2400" dirty="0">
                  <a:solidFill>
                    <a:srgbClr val="FF0000"/>
                  </a:solidFill>
                  <a:latin typeface="Times New Roman" pitchFamily="18" charset="0"/>
                  <a:ea typeface="Arial" panose="02080604020202020204" pitchFamily="34" charset="0"/>
                </a:endParaRPr>
              </a:p>
            </p:txBody>
          </p:sp>
        </p:grpSp>
        <p:grpSp>
          <p:nvGrpSpPr>
            <p:cNvPr id="24642" name="Group 7"/>
            <p:cNvGrpSpPr/>
            <p:nvPr/>
          </p:nvGrpSpPr>
          <p:grpSpPr>
            <a:xfrm>
              <a:off x="3712" y="1272"/>
              <a:ext cx="384" cy="384"/>
              <a:chOff x="3712" y="1272"/>
              <a:chExt cx="384" cy="384"/>
            </a:xfrm>
          </p:grpSpPr>
          <p:sp>
            <p:nvSpPr>
              <p:cNvPr id="24645" name="Oval 8"/>
              <p:cNvSpPr/>
              <p:nvPr/>
            </p:nvSpPr>
            <p:spPr>
              <a:xfrm>
                <a:off x="3712"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4646" name="Text Box 9"/>
              <p:cNvSpPr txBox="1"/>
              <p:nvPr/>
            </p:nvSpPr>
            <p:spPr>
              <a:xfrm>
                <a:off x="3712"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C</a:t>
                </a:r>
                <a:endParaRPr sz="2400" dirty="0">
                  <a:solidFill>
                    <a:srgbClr val="FF0000"/>
                  </a:solidFill>
                  <a:latin typeface="Times New Roman" pitchFamily="18" charset="0"/>
                  <a:ea typeface="Arial" panose="02080604020202020204" pitchFamily="34" charset="0"/>
                </a:endParaRPr>
              </a:p>
            </p:txBody>
          </p:sp>
        </p:grpSp>
        <p:sp>
          <p:nvSpPr>
            <p:cNvPr id="24643" name="Line 10"/>
            <p:cNvSpPr/>
            <p:nvPr/>
          </p:nvSpPr>
          <p:spPr>
            <a:xfrm flipH="1">
              <a:off x="1968" y="720"/>
              <a:ext cx="720" cy="576"/>
            </a:xfrm>
            <a:prstGeom prst="line">
              <a:avLst/>
            </a:prstGeom>
            <a:ln w="9525" cap="flat" cmpd="sng">
              <a:solidFill>
                <a:schemeClr val="tx1"/>
              </a:solidFill>
              <a:prstDash val="solid"/>
              <a:headEnd type="none" w="med" len="med"/>
              <a:tailEnd type="triangle" w="med" len="med"/>
            </a:ln>
          </p:spPr>
        </p:sp>
        <p:sp>
          <p:nvSpPr>
            <p:cNvPr id="24644" name="Line 11"/>
            <p:cNvSpPr/>
            <p:nvPr/>
          </p:nvSpPr>
          <p:spPr>
            <a:xfrm>
              <a:off x="3024" y="720"/>
              <a:ext cx="768" cy="576"/>
            </a:xfrm>
            <a:prstGeom prst="line">
              <a:avLst/>
            </a:prstGeom>
            <a:ln w="9525" cap="flat" cmpd="sng">
              <a:solidFill>
                <a:schemeClr val="tx1"/>
              </a:solidFill>
              <a:prstDash val="solid"/>
              <a:headEnd type="none" w="med" len="med"/>
              <a:tailEnd type="triangle" w="med" len="med"/>
            </a:ln>
          </p:spPr>
        </p:sp>
      </p:grpSp>
      <p:grpSp>
        <p:nvGrpSpPr>
          <p:cNvPr id="24581" name="Group 12"/>
          <p:cNvGrpSpPr/>
          <p:nvPr/>
        </p:nvGrpSpPr>
        <p:grpSpPr>
          <a:xfrm>
            <a:off x="1401763" y="2514600"/>
            <a:ext cx="2468562" cy="1381125"/>
            <a:chOff x="883" y="1584"/>
            <a:chExt cx="1555" cy="870"/>
          </a:xfrm>
        </p:grpSpPr>
        <p:sp>
          <p:nvSpPr>
            <p:cNvPr id="24637" name="Text Box 13"/>
            <p:cNvSpPr txBox="1"/>
            <p:nvPr/>
          </p:nvSpPr>
          <p:spPr>
            <a:xfrm>
              <a:off x="883"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D</a:t>
              </a:r>
              <a:endParaRPr sz="2400" dirty="0">
                <a:latin typeface="Calibri" pitchFamily="34" charset="0"/>
                <a:ea typeface="Arial" panose="02080604020202020204" pitchFamily="34" charset="0"/>
              </a:endParaRPr>
            </a:p>
          </p:txBody>
        </p:sp>
        <p:sp>
          <p:nvSpPr>
            <p:cNvPr id="24638" name="Text Box 14"/>
            <p:cNvSpPr txBox="1"/>
            <p:nvPr/>
          </p:nvSpPr>
          <p:spPr>
            <a:xfrm>
              <a:off x="2102"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E</a:t>
              </a:r>
              <a:endParaRPr sz="2400" dirty="0">
                <a:latin typeface="Calibri" pitchFamily="34" charset="0"/>
                <a:ea typeface="Arial" panose="02080604020202020204" pitchFamily="34" charset="0"/>
              </a:endParaRPr>
            </a:p>
          </p:txBody>
        </p:sp>
        <p:sp>
          <p:nvSpPr>
            <p:cNvPr id="24639" name="Line 15"/>
            <p:cNvSpPr/>
            <p:nvPr/>
          </p:nvSpPr>
          <p:spPr>
            <a:xfrm flipH="1">
              <a:off x="1056" y="1584"/>
              <a:ext cx="672" cy="576"/>
            </a:xfrm>
            <a:prstGeom prst="line">
              <a:avLst/>
            </a:prstGeom>
            <a:ln w="9525" cap="flat" cmpd="sng">
              <a:solidFill>
                <a:schemeClr val="tx1"/>
              </a:solidFill>
              <a:prstDash val="solid"/>
              <a:headEnd type="none" w="med" len="med"/>
              <a:tailEnd type="triangle" w="med" len="med"/>
            </a:ln>
          </p:spPr>
        </p:sp>
        <p:sp>
          <p:nvSpPr>
            <p:cNvPr id="24640" name="Line 16"/>
            <p:cNvSpPr/>
            <p:nvPr/>
          </p:nvSpPr>
          <p:spPr>
            <a:xfrm>
              <a:off x="1968" y="1632"/>
              <a:ext cx="336" cy="528"/>
            </a:xfrm>
            <a:prstGeom prst="line">
              <a:avLst/>
            </a:prstGeom>
            <a:ln w="9525" cap="flat" cmpd="sng">
              <a:solidFill>
                <a:schemeClr val="tx1"/>
              </a:solidFill>
              <a:prstDash val="solid"/>
              <a:headEnd type="none" w="med" len="med"/>
              <a:tailEnd type="triangle" w="med" len="med"/>
            </a:ln>
          </p:spPr>
        </p:sp>
      </p:grpSp>
      <p:grpSp>
        <p:nvGrpSpPr>
          <p:cNvPr id="24582" name="Group 17"/>
          <p:cNvGrpSpPr/>
          <p:nvPr/>
        </p:nvGrpSpPr>
        <p:grpSpPr>
          <a:xfrm>
            <a:off x="5272088" y="2514600"/>
            <a:ext cx="2470150" cy="1381125"/>
            <a:chOff x="3321" y="1584"/>
            <a:chExt cx="1556" cy="870"/>
          </a:xfrm>
        </p:grpSpPr>
        <p:sp>
          <p:nvSpPr>
            <p:cNvPr id="24633" name="Text Box 18"/>
            <p:cNvSpPr txBox="1"/>
            <p:nvPr/>
          </p:nvSpPr>
          <p:spPr>
            <a:xfrm>
              <a:off x="3321"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F</a:t>
              </a:r>
              <a:endParaRPr sz="2400" dirty="0">
                <a:latin typeface="Calibri" pitchFamily="34" charset="0"/>
                <a:ea typeface="Arial" panose="02080604020202020204" pitchFamily="34" charset="0"/>
              </a:endParaRPr>
            </a:p>
          </p:txBody>
        </p:sp>
        <p:sp>
          <p:nvSpPr>
            <p:cNvPr id="24634" name="Text Box 19"/>
            <p:cNvSpPr txBox="1"/>
            <p:nvPr/>
          </p:nvSpPr>
          <p:spPr>
            <a:xfrm>
              <a:off x="4541" y="2160"/>
              <a:ext cx="336" cy="294"/>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buNone/>
              </a:pPr>
              <a:r>
                <a:rPr sz="2400" dirty="0">
                  <a:latin typeface="Calibri" pitchFamily="34" charset="0"/>
                  <a:ea typeface="Arial" panose="02080604020202020204" pitchFamily="34" charset="0"/>
                </a:rPr>
                <a:t>G</a:t>
              </a:r>
              <a:endParaRPr sz="2400" dirty="0">
                <a:latin typeface="Calibri" pitchFamily="34" charset="0"/>
                <a:ea typeface="Arial" panose="02080604020202020204" pitchFamily="34" charset="0"/>
              </a:endParaRPr>
            </a:p>
          </p:txBody>
        </p:sp>
        <p:sp>
          <p:nvSpPr>
            <p:cNvPr id="24635" name="Line 20"/>
            <p:cNvSpPr/>
            <p:nvPr/>
          </p:nvSpPr>
          <p:spPr>
            <a:xfrm flipH="1">
              <a:off x="3504" y="1632"/>
              <a:ext cx="336" cy="528"/>
            </a:xfrm>
            <a:prstGeom prst="line">
              <a:avLst/>
            </a:prstGeom>
            <a:ln w="9525" cap="flat" cmpd="sng">
              <a:solidFill>
                <a:schemeClr val="tx1"/>
              </a:solidFill>
              <a:prstDash val="solid"/>
              <a:headEnd type="none" w="med" len="med"/>
              <a:tailEnd type="triangle" w="med" len="med"/>
            </a:ln>
          </p:spPr>
        </p:sp>
        <p:sp>
          <p:nvSpPr>
            <p:cNvPr id="24636" name="Line 21"/>
            <p:cNvSpPr/>
            <p:nvPr/>
          </p:nvSpPr>
          <p:spPr>
            <a:xfrm>
              <a:off x="4080" y="1584"/>
              <a:ext cx="624" cy="576"/>
            </a:xfrm>
            <a:prstGeom prst="line">
              <a:avLst/>
            </a:prstGeom>
            <a:ln w="9525" cap="flat" cmpd="sng">
              <a:solidFill>
                <a:schemeClr val="tx1"/>
              </a:solidFill>
              <a:prstDash val="solid"/>
              <a:headEnd type="none" w="med" len="med"/>
              <a:tailEnd type="triangle" w="med" len="med"/>
            </a:ln>
          </p:spPr>
        </p:sp>
      </p:grpSp>
      <p:sp>
        <p:nvSpPr>
          <p:cNvPr id="24583" name="Text Box 22"/>
          <p:cNvSpPr txBox="1"/>
          <p:nvPr/>
        </p:nvSpPr>
        <p:spPr>
          <a:xfrm>
            <a:off x="304800" y="5486400"/>
            <a:ext cx="7620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6</a:t>
            </a:r>
            <a:endParaRPr dirty="0">
              <a:latin typeface="Calibri" pitchFamily="34" charset="0"/>
              <a:ea typeface="Arial" panose="02080604020202020204" pitchFamily="34" charset="0"/>
            </a:endParaRPr>
          </a:p>
        </p:txBody>
      </p:sp>
      <p:sp>
        <p:nvSpPr>
          <p:cNvPr id="24584" name="Text Box 23"/>
          <p:cNvSpPr txBox="1"/>
          <p:nvPr/>
        </p:nvSpPr>
        <p:spPr>
          <a:xfrm>
            <a:off x="13716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5</a:t>
            </a:r>
            <a:endParaRPr dirty="0">
              <a:latin typeface="Calibri" pitchFamily="34" charset="0"/>
              <a:ea typeface="Arial" panose="02080604020202020204" pitchFamily="34" charset="0"/>
            </a:endParaRPr>
          </a:p>
        </p:txBody>
      </p:sp>
      <p:sp>
        <p:nvSpPr>
          <p:cNvPr id="24585" name="Text Box 24"/>
          <p:cNvSpPr txBox="1"/>
          <p:nvPr/>
        </p:nvSpPr>
        <p:spPr>
          <a:xfrm>
            <a:off x="25146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8</a:t>
            </a:r>
            <a:endParaRPr dirty="0">
              <a:latin typeface="Calibri" pitchFamily="34" charset="0"/>
              <a:ea typeface="Arial" panose="02080604020202020204" pitchFamily="34" charset="0"/>
            </a:endParaRPr>
          </a:p>
        </p:txBody>
      </p:sp>
      <p:sp>
        <p:nvSpPr>
          <p:cNvPr id="24586" name="Text Box 25"/>
          <p:cNvSpPr txBox="1"/>
          <p:nvPr/>
        </p:nvSpPr>
        <p:spPr>
          <a:xfrm>
            <a:off x="0" y="3429000"/>
            <a:ext cx="990600" cy="457200"/>
          </a:xfrm>
          <a:prstGeom prst="rect">
            <a:avLst/>
          </a:prstGeom>
          <a:noFill/>
          <a:ln w="9525">
            <a:noFill/>
          </a:ln>
        </p:spPr>
        <p:txBody>
          <a:bodyPr>
            <a:spAutoFit/>
          </a:bodyPr>
          <a:p>
            <a:pPr>
              <a:spcBef>
                <a:spcPct val="50000"/>
              </a:spcBef>
              <a:buNone/>
            </a:pPr>
            <a:r>
              <a:rPr sz="2400" dirty="0">
                <a:solidFill>
                  <a:schemeClr val="accent2"/>
                </a:solidFill>
                <a:latin typeface="Calibri" pitchFamily="34" charset="0"/>
                <a:ea typeface="Arial" panose="02080604020202020204" pitchFamily="34" charset="0"/>
              </a:rPr>
              <a:t>MAX</a:t>
            </a:r>
            <a:endParaRPr sz="2400" dirty="0">
              <a:solidFill>
                <a:schemeClr val="accent2"/>
              </a:solidFill>
              <a:latin typeface="Calibri" pitchFamily="34" charset="0"/>
              <a:ea typeface="Arial" panose="02080604020202020204" pitchFamily="34" charset="0"/>
            </a:endParaRPr>
          </a:p>
        </p:txBody>
      </p:sp>
      <p:sp>
        <p:nvSpPr>
          <p:cNvPr id="24587" name="Text Box 26"/>
          <p:cNvSpPr txBox="1"/>
          <p:nvPr/>
        </p:nvSpPr>
        <p:spPr>
          <a:xfrm>
            <a:off x="0" y="2133600"/>
            <a:ext cx="990600" cy="457200"/>
          </a:xfrm>
          <a:prstGeom prst="rect">
            <a:avLst/>
          </a:prstGeom>
          <a:noFill/>
          <a:ln w="9525">
            <a:noFill/>
          </a:ln>
        </p:spPr>
        <p:txBody>
          <a:bodyPr>
            <a:spAutoFit/>
          </a:bodyPr>
          <a:p>
            <a:pPr>
              <a:spcBef>
                <a:spcPct val="50000"/>
              </a:spcBef>
              <a:buNone/>
            </a:pPr>
            <a:r>
              <a:rPr sz="2400" dirty="0">
                <a:solidFill>
                  <a:srgbClr val="FF0000"/>
                </a:solidFill>
                <a:latin typeface="Calibri" pitchFamily="34" charset="0"/>
                <a:ea typeface="Arial" panose="02080604020202020204" pitchFamily="34" charset="0"/>
              </a:rPr>
              <a:t>MIN</a:t>
            </a:r>
            <a:endParaRPr sz="2400" dirty="0">
              <a:solidFill>
                <a:srgbClr val="FF0000"/>
              </a:solidFill>
              <a:latin typeface="Calibri" pitchFamily="34" charset="0"/>
              <a:ea typeface="Arial" panose="02080604020202020204" pitchFamily="34" charset="0"/>
            </a:endParaRPr>
          </a:p>
        </p:txBody>
      </p:sp>
      <p:sp>
        <p:nvSpPr>
          <p:cNvPr id="24588" name="Text Box 27"/>
          <p:cNvSpPr txBox="1"/>
          <p:nvPr/>
        </p:nvSpPr>
        <p:spPr>
          <a:xfrm>
            <a:off x="990600" y="3505200"/>
            <a:ext cx="1066800" cy="366713"/>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6</a:t>
            </a:r>
            <a:endParaRPr dirty="0">
              <a:latin typeface="Calibri" pitchFamily="34" charset="0"/>
              <a:ea typeface="Arial" panose="02080604020202020204" pitchFamily="34" charset="0"/>
            </a:endParaRPr>
          </a:p>
        </p:txBody>
      </p:sp>
      <p:sp>
        <p:nvSpPr>
          <p:cNvPr id="24589" name="Text Box 28"/>
          <p:cNvSpPr txBox="1"/>
          <p:nvPr/>
        </p:nvSpPr>
        <p:spPr>
          <a:xfrm>
            <a:off x="2641600" y="3505200"/>
            <a:ext cx="1244600" cy="460375"/>
          </a:xfrm>
          <a:prstGeom prst="rect">
            <a:avLst/>
          </a:prstGeom>
          <a:noFill/>
          <a:ln w="9525">
            <a:noFill/>
          </a:ln>
        </p:spPr>
        <p:txBody>
          <a:bodyPr wrap="square">
            <a:spAutoFit/>
          </a:bodyPr>
          <a:p>
            <a:pPr>
              <a:spcBef>
                <a:spcPct val="50000"/>
              </a:spcBef>
              <a:buNone/>
            </a:pPr>
            <a:r>
              <a:rPr dirty="0">
                <a:latin typeface="Calibri" pitchFamily="34" charset="0"/>
                <a:ea typeface="Arial" panose="02080604020202020204" pitchFamily="34" charset="0"/>
              </a:rPr>
              <a:t>&gt;=8</a:t>
            </a:r>
            <a:endParaRPr dirty="0">
              <a:latin typeface="Calibri" pitchFamily="34" charset="0"/>
              <a:ea typeface="Arial" panose="02080604020202020204" pitchFamily="34" charset="0"/>
            </a:endParaRPr>
          </a:p>
        </p:txBody>
      </p:sp>
      <p:sp>
        <p:nvSpPr>
          <p:cNvPr id="24590" name="Text Box 29"/>
          <p:cNvSpPr txBox="1"/>
          <p:nvPr/>
        </p:nvSpPr>
        <p:spPr>
          <a:xfrm>
            <a:off x="0" y="762000"/>
            <a:ext cx="990600" cy="457200"/>
          </a:xfrm>
          <a:prstGeom prst="rect">
            <a:avLst/>
          </a:prstGeom>
          <a:noFill/>
          <a:ln w="9525">
            <a:noFill/>
          </a:ln>
        </p:spPr>
        <p:txBody>
          <a:bodyPr>
            <a:spAutoFit/>
          </a:bodyPr>
          <a:p>
            <a:pPr>
              <a:spcBef>
                <a:spcPct val="50000"/>
              </a:spcBef>
              <a:buNone/>
            </a:pPr>
            <a:r>
              <a:rPr sz="2400" dirty="0">
                <a:solidFill>
                  <a:schemeClr val="accent2"/>
                </a:solidFill>
                <a:latin typeface="Calibri" pitchFamily="34" charset="0"/>
                <a:ea typeface="Arial" panose="02080604020202020204" pitchFamily="34" charset="0"/>
              </a:rPr>
              <a:t>MAX</a:t>
            </a:r>
            <a:endParaRPr sz="2400" dirty="0">
              <a:solidFill>
                <a:schemeClr val="accent2"/>
              </a:solidFill>
              <a:latin typeface="Calibri" pitchFamily="34" charset="0"/>
              <a:ea typeface="Arial" panose="02080604020202020204" pitchFamily="34" charset="0"/>
            </a:endParaRPr>
          </a:p>
        </p:txBody>
      </p:sp>
      <p:sp>
        <p:nvSpPr>
          <p:cNvPr id="24591" name="Text Box 30"/>
          <p:cNvSpPr txBox="1"/>
          <p:nvPr/>
        </p:nvSpPr>
        <p:spPr>
          <a:xfrm>
            <a:off x="2057400" y="2133600"/>
            <a:ext cx="1066800" cy="366713"/>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  6</a:t>
            </a:r>
            <a:endParaRPr dirty="0">
              <a:latin typeface="Calibri" pitchFamily="34" charset="0"/>
              <a:ea typeface="Arial" panose="02080604020202020204" pitchFamily="34" charset="0"/>
            </a:endParaRPr>
          </a:p>
        </p:txBody>
      </p:sp>
      <p:grpSp>
        <p:nvGrpSpPr>
          <p:cNvPr id="24592" name="Group 31"/>
          <p:cNvGrpSpPr/>
          <p:nvPr/>
        </p:nvGrpSpPr>
        <p:grpSpPr>
          <a:xfrm>
            <a:off x="457200" y="3886200"/>
            <a:ext cx="1676400" cy="1600200"/>
            <a:chOff x="288" y="2448"/>
            <a:chExt cx="1056" cy="1008"/>
          </a:xfrm>
        </p:grpSpPr>
        <p:sp>
          <p:nvSpPr>
            <p:cNvPr id="24625" name="Line 32"/>
            <p:cNvSpPr/>
            <p:nvPr/>
          </p:nvSpPr>
          <p:spPr>
            <a:xfrm flipH="1">
              <a:off x="480" y="2448"/>
              <a:ext cx="480" cy="624"/>
            </a:xfrm>
            <a:prstGeom prst="line">
              <a:avLst/>
            </a:prstGeom>
            <a:ln w="9525" cap="flat" cmpd="sng">
              <a:solidFill>
                <a:schemeClr val="tx1"/>
              </a:solidFill>
              <a:prstDash val="solid"/>
              <a:headEnd type="none" w="med" len="med"/>
              <a:tailEnd type="triangle" w="med" len="med"/>
            </a:ln>
          </p:spPr>
        </p:sp>
        <p:sp>
          <p:nvSpPr>
            <p:cNvPr id="24626" name="Line 33"/>
            <p:cNvSpPr/>
            <p:nvPr/>
          </p:nvSpPr>
          <p:spPr>
            <a:xfrm>
              <a:off x="1152" y="2448"/>
              <a:ext cx="0" cy="624"/>
            </a:xfrm>
            <a:prstGeom prst="line">
              <a:avLst/>
            </a:prstGeom>
            <a:ln w="9525" cap="flat" cmpd="sng">
              <a:solidFill>
                <a:schemeClr val="tx1"/>
              </a:solidFill>
              <a:prstDash val="solid"/>
              <a:headEnd type="none" w="med" len="med"/>
              <a:tailEnd type="triangle" w="med" len="med"/>
            </a:ln>
          </p:spPr>
        </p:sp>
        <p:grpSp>
          <p:nvGrpSpPr>
            <p:cNvPr id="24627" name="Group 34"/>
            <p:cNvGrpSpPr/>
            <p:nvPr/>
          </p:nvGrpSpPr>
          <p:grpSpPr>
            <a:xfrm>
              <a:off x="288" y="3072"/>
              <a:ext cx="384" cy="384"/>
              <a:chOff x="1664" y="1272"/>
              <a:chExt cx="384" cy="384"/>
            </a:xfrm>
          </p:grpSpPr>
          <p:sp>
            <p:nvSpPr>
              <p:cNvPr id="24631" name="Oval 35"/>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4632" name="Text Box 36"/>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H</a:t>
                </a:r>
                <a:endParaRPr sz="2400" dirty="0">
                  <a:solidFill>
                    <a:srgbClr val="FF0000"/>
                  </a:solidFill>
                  <a:latin typeface="Times New Roman" pitchFamily="18" charset="0"/>
                  <a:ea typeface="Arial" panose="02080604020202020204" pitchFamily="34" charset="0"/>
                </a:endParaRPr>
              </a:p>
            </p:txBody>
          </p:sp>
        </p:grpSp>
        <p:grpSp>
          <p:nvGrpSpPr>
            <p:cNvPr id="24628" name="Group 37"/>
            <p:cNvGrpSpPr/>
            <p:nvPr/>
          </p:nvGrpSpPr>
          <p:grpSpPr>
            <a:xfrm>
              <a:off x="960" y="3072"/>
              <a:ext cx="384" cy="384"/>
              <a:chOff x="1664" y="1272"/>
              <a:chExt cx="384" cy="384"/>
            </a:xfrm>
          </p:grpSpPr>
          <p:sp>
            <p:nvSpPr>
              <p:cNvPr id="24629" name="Oval 38"/>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4630" name="Text Box 39"/>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I</a:t>
                </a:r>
                <a:endParaRPr sz="2400" dirty="0">
                  <a:solidFill>
                    <a:srgbClr val="FF0000"/>
                  </a:solidFill>
                  <a:latin typeface="Times New Roman" pitchFamily="18" charset="0"/>
                  <a:ea typeface="Arial" panose="02080604020202020204" pitchFamily="34" charset="0"/>
                </a:endParaRPr>
              </a:p>
            </p:txBody>
          </p:sp>
        </p:grpSp>
      </p:grpSp>
      <p:grpSp>
        <p:nvGrpSpPr>
          <p:cNvPr id="24593" name="Group 40"/>
          <p:cNvGrpSpPr/>
          <p:nvPr/>
        </p:nvGrpSpPr>
        <p:grpSpPr>
          <a:xfrm>
            <a:off x="2667000" y="3886200"/>
            <a:ext cx="1676400" cy="1600200"/>
            <a:chOff x="1680" y="2448"/>
            <a:chExt cx="1056" cy="1008"/>
          </a:xfrm>
        </p:grpSpPr>
        <p:sp>
          <p:nvSpPr>
            <p:cNvPr id="24617" name="Line 41"/>
            <p:cNvSpPr/>
            <p:nvPr/>
          </p:nvSpPr>
          <p:spPr>
            <a:xfrm flipH="1">
              <a:off x="1872" y="2448"/>
              <a:ext cx="336" cy="624"/>
            </a:xfrm>
            <a:prstGeom prst="line">
              <a:avLst/>
            </a:prstGeom>
            <a:ln w="9525" cap="flat" cmpd="sng">
              <a:solidFill>
                <a:schemeClr val="tx1"/>
              </a:solidFill>
              <a:prstDash val="solid"/>
              <a:headEnd type="none" w="med" len="med"/>
              <a:tailEnd type="triangle" w="med" len="med"/>
            </a:ln>
          </p:spPr>
        </p:sp>
        <p:sp>
          <p:nvSpPr>
            <p:cNvPr id="24618" name="Line 42"/>
            <p:cNvSpPr/>
            <p:nvPr/>
          </p:nvSpPr>
          <p:spPr>
            <a:xfrm>
              <a:off x="2352" y="2448"/>
              <a:ext cx="192" cy="624"/>
            </a:xfrm>
            <a:prstGeom prst="line">
              <a:avLst/>
            </a:prstGeom>
            <a:ln w="9525" cap="flat" cmpd="sng">
              <a:solidFill>
                <a:schemeClr val="tx1"/>
              </a:solidFill>
              <a:prstDash val="solid"/>
              <a:headEnd type="none" w="med" len="med"/>
              <a:tailEnd type="triangle" w="med" len="med"/>
            </a:ln>
          </p:spPr>
        </p:sp>
        <p:grpSp>
          <p:nvGrpSpPr>
            <p:cNvPr id="24619" name="Group 43"/>
            <p:cNvGrpSpPr/>
            <p:nvPr/>
          </p:nvGrpSpPr>
          <p:grpSpPr>
            <a:xfrm>
              <a:off x="1680" y="3072"/>
              <a:ext cx="384" cy="384"/>
              <a:chOff x="1664" y="1272"/>
              <a:chExt cx="384" cy="384"/>
            </a:xfrm>
          </p:grpSpPr>
          <p:sp>
            <p:nvSpPr>
              <p:cNvPr id="24623" name="Oval 44"/>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4624" name="Text Box 45"/>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J</a:t>
                </a:r>
                <a:endParaRPr sz="2400" dirty="0">
                  <a:solidFill>
                    <a:srgbClr val="FF0000"/>
                  </a:solidFill>
                  <a:latin typeface="Times New Roman" pitchFamily="18" charset="0"/>
                  <a:ea typeface="Arial" panose="02080604020202020204" pitchFamily="34" charset="0"/>
                </a:endParaRPr>
              </a:p>
            </p:txBody>
          </p:sp>
        </p:grpSp>
        <p:grpSp>
          <p:nvGrpSpPr>
            <p:cNvPr id="24620" name="Group 46"/>
            <p:cNvGrpSpPr/>
            <p:nvPr/>
          </p:nvGrpSpPr>
          <p:grpSpPr>
            <a:xfrm>
              <a:off x="2352" y="3072"/>
              <a:ext cx="384" cy="384"/>
              <a:chOff x="1664" y="1272"/>
              <a:chExt cx="384" cy="384"/>
            </a:xfrm>
          </p:grpSpPr>
          <p:sp>
            <p:nvSpPr>
              <p:cNvPr id="24621" name="Oval 47"/>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4622" name="Text Box 48"/>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K</a:t>
                </a:r>
                <a:endParaRPr sz="2400" dirty="0">
                  <a:solidFill>
                    <a:srgbClr val="FF0000"/>
                  </a:solidFill>
                  <a:latin typeface="Times New Roman" pitchFamily="18" charset="0"/>
                  <a:ea typeface="Arial" panose="02080604020202020204" pitchFamily="34" charset="0"/>
                </a:endParaRPr>
              </a:p>
            </p:txBody>
          </p:sp>
        </p:grpSp>
      </p:grpSp>
      <p:grpSp>
        <p:nvGrpSpPr>
          <p:cNvPr id="24594" name="Group 49"/>
          <p:cNvGrpSpPr/>
          <p:nvPr/>
        </p:nvGrpSpPr>
        <p:grpSpPr>
          <a:xfrm>
            <a:off x="4800600" y="3886200"/>
            <a:ext cx="1676400" cy="1600200"/>
            <a:chOff x="3024" y="2448"/>
            <a:chExt cx="1056" cy="1008"/>
          </a:xfrm>
        </p:grpSpPr>
        <p:sp>
          <p:nvSpPr>
            <p:cNvPr id="24609" name="Line 50"/>
            <p:cNvSpPr/>
            <p:nvPr/>
          </p:nvSpPr>
          <p:spPr>
            <a:xfrm flipH="1">
              <a:off x="3216" y="2448"/>
              <a:ext cx="192" cy="624"/>
            </a:xfrm>
            <a:prstGeom prst="line">
              <a:avLst/>
            </a:prstGeom>
            <a:ln w="9525" cap="flat" cmpd="sng">
              <a:solidFill>
                <a:schemeClr val="tx1"/>
              </a:solidFill>
              <a:prstDash val="solid"/>
              <a:headEnd type="none" w="med" len="med"/>
              <a:tailEnd type="triangle" w="med" len="med"/>
            </a:ln>
          </p:spPr>
        </p:sp>
        <p:sp>
          <p:nvSpPr>
            <p:cNvPr id="24610" name="Line 51"/>
            <p:cNvSpPr/>
            <p:nvPr/>
          </p:nvSpPr>
          <p:spPr>
            <a:xfrm>
              <a:off x="3552" y="2448"/>
              <a:ext cx="336" cy="624"/>
            </a:xfrm>
            <a:prstGeom prst="line">
              <a:avLst/>
            </a:prstGeom>
            <a:ln w="9525" cap="flat" cmpd="sng">
              <a:solidFill>
                <a:schemeClr val="tx1"/>
              </a:solidFill>
              <a:prstDash val="solid"/>
              <a:headEnd type="none" w="med" len="med"/>
              <a:tailEnd type="triangle" w="med" len="med"/>
            </a:ln>
          </p:spPr>
        </p:sp>
        <p:grpSp>
          <p:nvGrpSpPr>
            <p:cNvPr id="24611" name="Group 52"/>
            <p:cNvGrpSpPr/>
            <p:nvPr/>
          </p:nvGrpSpPr>
          <p:grpSpPr>
            <a:xfrm>
              <a:off x="3024" y="3072"/>
              <a:ext cx="384" cy="384"/>
              <a:chOff x="1664" y="1272"/>
              <a:chExt cx="384" cy="384"/>
            </a:xfrm>
          </p:grpSpPr>
          <p:sp>
            <p:nvSpPr>
              <p:cNvPr id="24615" name="Oval 53"/>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4616" name="Text Box 54"/>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L</a:t>
                </a:r>
                <a:endParaRPr sz="2400" dirty="0">
                  <a:solidFill>
                    <a:srgbClr val="FF0000"/>
                  </a:solidFill>
                  <a:latin typeface="Times New Roman" pitchFamily="18" charset="0"/>
                  <a:ea typeface="Arial" panose="02080604020202020204" pitchFamily="34" charset="0"/>
                </a:endParaRPr>
              </a:p>
            </p:txBody>
          </p:sp>
        </p:grpSp>
        <p:grpSp>
          <p:nvGrpSpPr>
            <p:cNvPr id="24612" name="Group 55"/>
            <p:cNvGrpSpPr/>
            <p:nvPr/>
          </p:nvGrpSpPr>
          <p:grpSpPr>
            <a:xfrm>
              <a:off x="3696" y="3072"/>
              <a:ext cx="384" cy="384"/>
              <a:chOff x="1664" y="1272"/>
              <a:chExt cx="384" cy="384"/>
            </a:xfrm>
          </p:grpSpPr>
          <p:sp>
            <p:nvSpPr>
              <p:cNvPr id="24613" name="Oval 56"/>
              <p:cNvSpPr/>
              <p:nvPr/>
            </p:nvSpPr>
            <p:spPr>
              <a:xfrm>
                <a:off x="1664" y="1272"/>
                <a:ext cx="384" cy="384"/>
              </a:xfrm>
              <a:prstGeom prst="ellipse">
                <a:avLst/>
              </a:prstGeom>
              <a:noFill/>
              <a:ln w="9525" cap="flat" cmpd="sng">
                <a:solidFill>
                  <a:srgbClr val="FF0000"/>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4614" name="Text Box 57"/>
              <p:cNvSpPr txBox="1"/>
              <p:nvPr/>
            </p:nvSpPr>
            <p:spPr>
              <a:xfrm>
                <a:off x="1664" y="1320"/>
                <a:ext cx="384" cy="288"/>
              </a:xfrm>
              <a:prstGeom prst="rect">
                <a:avLst/>
              </a:prstGeom>
              <a:noFill/>
              <a:ln w="9525">
                <a:noFill/>
              </a:ln>
            </p:spPr>
            <p:txBody>
              <a:bodyPr>
                <a:spAutoFit/>
              </a:bodyPr>
              <a:p>
                <a:pPr algn="ctr">
                  <a:spcBef>
                    <a:spcPct val="50000"/>
                  </a:spcBef>
                  <a:buNone/>
                </a:pPr>
                <a:r>
                  <a:rPr sz="2400" dirty="0">
                    <a:solidFill>
                      <a:srgbClr val="FF0000"/>
                    </a:solidFill>
                    <a:latin typeface="Calibri" pitchFamily="34" charset="0"/>
                    <a:ea typeface="Arial" panose="02080604020202020204" pitchFamily="34" charset="0"/>
                  </a:rPr>
                  <a:t>M</a:t>
                </a:r>
                <a:endParaRPr sz="2400" dirty="0">
                  <a:solidFill>
                    <a:srgbClr val="FF0000"/>
                  </a:solidFill>
                  <a:latin typeface="Times New Roman" pitchFamily="18" charset="0"/>
                  <a:ea typeface="Arial" panose="02080604020202020204" pitchFamily="34" charset="0"/>
                </a:endParaRPr>
              </a:p>
            </p:txBody>
          </p:sp>
        </p:grpSp>
      </p:grpSp>
      <p:sp>
        <p:nvSpPr>
          <p:cNvPr id="24595" name="Text Box 58"/>
          <p:cNvSpPr txBox="1"/>
          <p:nvPr/>
        </p:nvSpPr>
        <p:spPr>
          <a:xfrm>
            <a:off x="2819400" y="617220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agent</a:t>
            </a:r>
            <a:endParaRPr sz="1400" dirty="0">
              <a:latin typeface="Calibri" pitchFamily="34" charset="0"/>
              <a:ea typeface="Arial" panose="02080604020202020204" pitchFamily="34" charset="0"/>
            </a:endParaRPr>
          </a:p>
        </p:txBody>
      </p:sp>
      <p:sp>
        <p:nvSpPr>
          <p:cNvPr id="24596" name="Rectangle 59"/>
          <p:cNvSpPr/>
          <p:nvPr/>
        </p:nvSpPr>
        <p:spPr>
          <a:xfrm>
            <a:off x="2438400" y="6096000"/>
            <a:ext cx="381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4597" name="Text Box 60"/>
          <p:cNvSpPr txBox="1"/>
          <p:nvPr/>
        </p:nvSpPr>
        <p:spPr>
          <a:xfrm>
            <a:off x="5410200" y="6172200"/>
            <a:ext cx="1676400" cy="304800"/>
          </a:xfrm>
          <a:prstGeom prst="rect">
            <a:avLst/>
          </a:prstGeom>
          <a:noFill/>
          <a:ln w="9525">
            <a:noFill/>
          </a:ln>
        </p:spPr>
        <p:txBody>
          <a:bodyPr>
            <a:spAutoFit/>
          </a:bodyPr>
          <a:p>
            <a:pPr>
              <a:spcBef>
                <a:spcPct val="50000"/>
              </a:spcBef>
              <a:buNone/>
            </a:pPr>
            <a:r>
              <a:rPr sz="1400" dirty="0">
                <a:latin typeface="Calibri" pitchFamily="34" charset="0"/>
                <a:ea typeface="Arial" panose="02080604020202020204" pitchFamily="34" charset="0"/>
              </a:rPr>
              <a:t>= opponent</a:t>
            </a:r>
            <a:endParaRPr sz="1400" dirty="0">
              <a:latin typeface="Calibri" pitchFamily="34" charset="0"/>
              <a:ea typeface="Arial" panose="02080604020202020204" pitchFamily="34" charset="0"/>
            </a:endParaRPr>
          </a:p>
        </p:txBody>
      </p:sp>
      <p:sp>
        <p:nvSpPr>
          <p:cNvPr id="24598" name="Oval 61"/>
          <p:cNvSpPr/>
          <p:nvPr/>
        </p:nvSpPr>
        <p:spPr>
          <a:xfrm>
            <a:off x="5029200" y="6096000"/>
            <a:ext cx="381000" cy="381000"/>
          </a:xfrm>
          <a:prstGeom prst="ellipse">
            <a:avLst/>
          </a:prstGeom>
          <a:noFill/>
          <a:ln w="9525" cap="flat" cmpd="sng">
            <a:solidFill>
              <a:schemeClr val="tx1"/>
            </a:solidFill>
            <a:prstDash val="solid"/>
            <a:headEnd type="none" w="med" len="med"/>
            <a:tailEnd type="none" w="med" len="med"/>
          </a:ln>
        </p:spPr>
        <p:txBody>
          <a:bodyPr wrap="none" anchor="ctr" anchorCtr="0"/>
          <a:p>
            <a:pPr>
              <a:buNone/>
            </a:pPr>
            <a:endParaRPr lang="en-MY" altLang="x-none" dirty="0">
              <a:latin typeface="Calibri" pitchFamily="34" charset="0"/>
              <a:ea typeface="Arial" panose="02080604020202020204" pitchFamily="34" charset="0"/>
            </a:endParaRPr>
          </a:p>
        </p:txBody>
      </p:sp>
      <p:sp>
        <p:nvSpPr>
          <p:cNvPr id="24599" name="Line 62"/>
          <p:cNvSpPr/>
          <p:nvPr/>
        </p:nvSpPr>
        <p:spPr>
          <a:xfrm flipV="1">
            <a:off x="3505200" y="3886200"/>
            <a:ext cx="685800" cy="762000"/>
          </a:xfrm>
          <a:prstGeom prst="line">
            <a:avLst/>
          </a:prstGeom>
          <a:ln w="38100" cap="flat" cmpd="sng">
            <a:solidFill>
              <a:srgbClr val="FF0000"/>
            </a:solidFill>
            <a:prstDash val="sysDot"/>
            <a:headEnd type="none" w="med" len="med"/>
            <a:tailEnd type="none" w="med" len="med"/>
          </a:ln>
        </p:spPr>
      </p:sp>
      <p:sp>
        <p:nvSpPr>
          <p:cNvPr id="24600" name="Text Box 63"/>
          <p:cNvSpPr txBox="1"/>
          <p:nvPr/>
        </p:nvSpPr>
        <p:spPr>
          <a:xfrm>
            <a:off x="46482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2</a:t>
            </a:r>
            <a:endParaRPr dirty="0">
              <a:latin typeface="Calibri" pitchFamily="34" charset="0"/>
              <a:ea typeface="Arial" panose="02080604020202020204" pitchFamily="34" charset="0"/>
            </a:endParaRPr>
          </a:p>
        </p:txBody>
      </p:sp>
      <p:sp>
        <p:nvSpPr>
          <p:cNvPr id="24601" name="Text Box 64"/>
          <p:cNvSpPr txBox="1"/>
          <p:nvPr/>
        </p:nvSpPr>
        <p:spPr>
          <a:xfrm>
            <a:off x="5791200" y="54864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1</a:t>
            </a:r>
            <a:endParaRPr dirty="0">
              <a:latin typeface="Calibri" pitchFamily="34" charset="0"/>
              <a:ea typeface="Arial" panose="02080604020202020204" pitchFamily="34" charset="0"/>
            </a:endParaRPr>
          </a:p>
        </p:txBody>
      </p:sp>
      <p:sp>
        <p:nvSpPr>
          <p:cNvPr id="24602" name="Text Box 65"/>
          <p:cNvSpPr txBox="1"/>
          <p:nvPr/>
        </p:nvSpPr>
        <p:spPr>
          <a:xfrm>
            <a:off x="4572000" y="35052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  2</a:t>
            </a:r>
            <a:endParaRPr dirty="0">
              <a:latin typeface="Calibri" pitchFamily="34" charset="0"/>
              <a:ea typeface="Arial" panose="02080604020202020204" pitchFamily="34" charset="0"/>
            </a:endParaRPr>
          </a:p>
        </p:txBody>
      </p:sp>
      <p:sp>
        <p:nvSpPr>
          <p:cNvPr id="24603" name="Text Box 66"/>
          <p:cNvSpPr txBox="1"/>
          <p:nvPr/>
        </p:nvSpPr>
        <p:spPr>
          <a:xfrm>
            <a:off x="5181600" y="2133600"/>
            <a:ext cx="914400" cy="366713"/>
          </a:xfrm>
          <a:prstGeom prst="rect">
            <a:avLst/>
          </a:prstGeom>
          <a:noFill/>
          <a:ln w="9525">
            <a:noFill/>
          </a:ln>
        </p:spPr>
        <p:txBody>
          <a:bodyPr>
            <a:spAutoFit/>
          </a:bodyPr>
          <a:p>
            <a:pPr algn="ctr">
              <a:spcBef>
                <a:spcPct val="50000"/>
              </a:spcBef>
              <a:buNone/>
            </a:pPr>
            <a:r>
              <a:rPr dirty="0">
                <a:latin typeface="Calibri" pitchFamily="34" charset="0"/>
                <a:ea typeface="Arial" panose="02080604020202020204" pitchFamily="34" charset="0"/>
              </a:rPr>
              <a:t>  2</a:t>
            </a:r>
            <a:endParaRPr dirty="0">
              <a:latin typeface="Calibri" pitchFamily="34" charset="0"/>
              <a:ea typeface="Arial" panose="02080604020202020204" pitchFamily="34" charset="0"/>
            </a:endParaRPr>
          </a:p>
        </p:txBody>
      </p:sp>
      <p:sp>
        <p:nvSpPr>
          <p:cNvPr id="24604" name="Text Box 67"/>
          <p:cNvSpPr txBox="1"/>
          <p:nvPr/>
        </p:nvSpPr>
        <p:spPr>
          <a:xfrm>
            <a:off x="3505200" y="762000"/>
            <a:ext cx="1066800" cy="366713"/>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    6</a:t>
            </a:r>
            <a:endParaRPr dirty="0">
              <a:latin typeface="Calibri" pitchFamily="34" charset="0"/>
              <a:ea typeface="Arial" panose="02080604020202020204" pitchFamily="34" charset="0"/>
            </a:endParaRPr>
          </a:p>
        </p:txBody>
      </p:sp>
      <p:sp>
        <p:nvSpPr>
          <p:cNvPr id="24605" name="Line 68"/>
          <p:cNvSpPr/>
          <p:nvPr/>
        </p:nvSpPr>
        <p:spPr>
          <a:xfrm flipV="1">
            <a:off x="6477000" y="2438400"/>
            <a:ext cx="685800" cy="762000"/>
          </a:xfrm>
          <a:prstGeom prst="line">
            <a:avLst/>
          </a:prstGeom>
          <a:ln w="38100" cap="flat" cmpd="sng">
            <a:solidFill>
              <a:srgbClr val="FF0000"/>
            </a:solidFill>
            <a:prstDash val="sysDot"/>
            <a:headEnd type="none" w="med" len="med"/>
            <a:tailEnd type="none" w="med" len="med"/>
          </a:ln>
        </p:spPr>
      </p:sp>
      <p:sp>
        <p:nvSpPr>
          <p:cNvPr id="337989" name="Text Box 69"/>
          <p:cNvSpPr txBox="1"/>
          <p:nvPr/>
        </p:nvSpPr>
        <p:spPr>
          <a:xfrm>
            <a:off x="4114800" y="3505200"/>
            <a:ext cx="990600" cy="641350"/>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beta cutoff</a:t>
            </a:r>
            <a:endParaRPr dirty="0">
              <a:latin typeface="Calibri" pitchFamily="34" charset="0"/>
              <a:ea typeface="Arial" panose="02080604020202020204" pitchFamily="34" charset="0"/>
            </a:endParaRPr>
          </a:p>
        </p:txBody>
      </p:sp>
      <p:sp>
        <p:nvSpPr>
          <p:cNvPr id="337990" name="Text Box 70"/>
          <p:cNvSpPr txBox="1"/>
          <p:nvPr/>
        </p:nvSpPr>
        <p:spPr>
          <a:xfrm>
            <a:off x="7162800" y="2133600"/>
            <a:ext cx="990600" cy="641350"/>
          </a:xfrm>
          <a:prstGeom prst="rect">
            <a:avLst/>
          </a:prstGeom>
          <a:noFill/>
          <a:ln w="9525">
            <a:noFill/>
          </a:ln>
        </p:spPr>
        <p:txBody>
          <a:bodyPr>
            <a:spAutoFit/>
          </a:bodyPr>
          <a:p>
            <a:pPr>
              <a:spcBef>
                <a:spcPct val="50000"/>
              </a:spcBef>
              <a:buNone/>
            </a:pPr>
            <a:r>
              <a:rPr dirty="0">
                <a:latin typeface="Calibri" pitchFamily="34" charset="0"/>
                <a:ea typeface="Arial" panose="02080604020202020204" pitchFamily="34" charset="0"/>
              </a:rPr>
              <a:t>alpha cutoff</a:t>
            </a:r>
            <a:endParaRPr dirty="0">
              <a:latin typeface="Calibri" pitchFamily="34" charset="0"/>
              <a:ea typeface="Arial" panose="02080604020202020204" pitchFamily="34" charset="0"/>
            </a:endParaRPr>
          </a:p>
        </p:txBody>
      </p:sp>
      <p:sp>
        <p:nvSpPr>
          <p:cNvPr id="337991" name="Text Box 71"/>
          <p:cNvSpPr txBox="1">
            <a:spLocks noChangeArrowheads="1"/>
          </p:cNvSpPr>
          <p:nvPr/>
        </p:nvSpPr>
        <p:spPr bwMode="auto">
          <a:xfrm>
            <a:off x="152400" y="152400"/>
            <a:ext cx="5741035" cy="645160"/>
          </a:xfrm>
          <a:prstGeom prst="rect">
            <a:avLst/>
          </a:prstGeom>
          <a:noFill/>
          <a:ln w="9525">
            <a:noFill/>
            <a:miter lim="800000"/>
          </a:ln>
          <a:effectLst/>
        </p:spPr>
        <p:txBody>
          <a:bodyPr wrap="square">
            <a:spAutoFit/>
          </a:bodyPr>
          <a:lstStyle/>
          <a:p>
            <a:pPr marR="0" defTabSz="914400" fontAlgn="auto">
              <a:spcBef>
                <a:spcPct val="50000"/>
              </a:spcBef>
              <a:spcAft>
                <a:spcPts val="0"/>
              </a:spcAft>
              <a:buClrTx/>
              <a:buSzTx/>
              <a:buFontTx/>
              <a:buNone/>
              <a:defRPr/>
            </a:pPr>
            <a:r>
              <a:rPr kumimoji="0" lang="en-US" sz="3600" kern="1200" cap="none" spc="0" normalizeH="0" baseline="0" noProof="0" dirty="0">
                <a:effectLst>
                  <a:outerShdw blurRad="38100" dist="38100" dir="2700000" algn="tl">
                    <a:srgbClr val="FFFFFF"/>
                  </a:outerShdw>
                </a:effectLst>
                <a:latin typeface="Times New Roman" pitchFamily="18" charset="0"/>
                <a:ea typeface="+mn-ea"/>
                <a:cs typeface="+mn-cs"/>
              </a:rPr>
              <a:t>Alpha-beta </a:t>
            </a:r>
            <a:r>
              <a:rPr kumimoji="0" lang="en-US" sz="3600" kern="1200" cap="none" spc="0" normalizeH="0" baseline="0" noProof="0" dirty="0">
                <a:effectLst>
                  <a:outerShdw blurRad="38100" dist="38100" dir="2700000" algn="tl">
                    <a:srgbClr val="FFFFFF"/>
                  </a:outerShdw>
                </a:effectLst>
                <a:latin typeface="+mj-lt"/>
                <a:ea typeface="+mn-ea"/>
                <a:cs typeface="+mn-cs"/>
              </a:rPr>
              <a:t>Pruning</a:t>
            </a:r>
            <a:endParaRPr kumimoji="0" lang="en-US" sz="3600" kern="1200" cap="none" spc="0" normalizeH="0" baseline="0" noProof="0" dirty="0">
              <a:effectLst>
                <a:outerShdw blurRad="38100" dist="38100" dir="2700000" algn="tl">
                  <a:srgbClr val="FFFFFF"/>
                </a:outerShdw>
              </a:effectLst>
              <a:latin typeface="+mj-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89"/>
                                        </p:tgtEl>
                                        <p:attrNameLst>
                                          <p:attrName>style.visibility</p:attrName>
                                        </p:attrNameLst>
                                      </p:cBhvr>
                                      <p:to>
                                        <p:strVal val="visible"/>
                                      </p:to>
                                    </p:set>
                                    <p:animEffect transition="in" filter="dissolve">
                                      <p:cBhvr>
                                        <p:cTn id="7" dur="500"/>
                                        <p:tgtEl>
                                          <p:spTgt spid="3379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7990"/>
                                        </p:tgtEl>
                                        <p:attrNameLst>
                                          <p:attrName>style.visibility</p:attrName>
                                        </p:attrNameLst>
                                      </p:cBhvr>
                                      <p:to>
                                        <p:strVal val="visible"/>
                                      </p:to>
                                    </p:set>
                                    <p:animEffect transition="in" filter="dissolve">
                                      <p:cBhvr>
                                        <p:cTn id="12" dur="500"/>
                                        <p:tgtEl>
                                          <p:spTgt spid="33799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7991"/>
                                        </p:tgtEl>
                                        <p:attrNameLst>
                                          <p:attrName>style.visibility</p:attrName>
                                        </p:attrNameLst>
                                      </p:cBhvr>
                                      <p:to>
                                        <p:strVal val="visible"/>
                                      </p:to>
                                    </p:set>
                                    <p:animEffect transition="in" filter="dissolve">
                                      <p:cBhvr>
                                        <p:cTn id="17" dur="500"/>
                                        <p:tgtEl>
                                          <p:spTgt spid="337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9" grpId="0"/>
      <p:bldP spid="337990" grpId="0"/>
      <p:bldP spid="337991" grpId="0" bldLvl="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29235"/>
            <a:ext cx="7772400" cy="683260"/>
          </a:xfrm>
        </p:spPr>
        <p:txBody>
          <a:bodyPr/>
          <a:p>
            <a:br>
              <a:rPr lang="en-US">
                <a:sym typeface="+mn-ea"/>
              </a:rPr>
            </a:br>
            <a:r>
              <a:rPr lang="en-US">
                <a:sym typeface="+mn-ea"/>
              </a:rPr>
              <a:t>Condition for Alpha-beta pruning</a:t>
            </a:r>
            <a:br>
              <a:rPr lang="en-US"/>
            </a:br>
            <a:endParaRPr lang="en-US"/>
          </a:p>
        </p:txBody>
      </p:sp>
      <p:sp>
        <p:nvSpPr>
          <p:cNvPr id="3" name="Content Placeholder 2"/>
          <p:cNvSpPr>
            <a:spLocks noGrp="1"/>
          </p:cNvSpPr>
          <p:nvPr>
            <p:ph idx="1"/>
          </p:nvPr>
        </p:nvSpPr>
        <p:spPr>
          <a:xfrm>
            <a:off x="685800" y="1157605"/>
            <a:ext cx="7772400" cy="5302885"/>
          </a:xfrm>
        </p:spPr>
        <p:txBody>
          <a:bodyPr/>
          <a:p>
            <a:pPr marL="0" indent="0">
              <a:buNone/>
            </a:pPr>
            <a:r>
              <a:rPr lang="en-US"/>
              <a:t>The main condition which required for alpha-beta pruning is:</a:t>
            </a:r>
            <a:endParaRPr lang="en-US"/>
          </a:p>
          <a:p>
            <a:r>
              <a:rPr lang="en-US"/>
              <a:t>α&gt;=β</a:t>
            </a:r>
            <a:endParaRPr lang="en-US"/>
          </a:p>
          <a:p>
            <a:pPr marL="0" indent="0">
              <a:buNone/>
            </a:pPr>
            <a:endParaRPr lang="en-US"/>
          </a:p>
          <a:p>
            <a:pPr marL="0" indent="0">
              <a:buNone/>
            </a:pPr>
            <a:r>
              <a:rPr lang="en-US" b="1"/>
              <a:t>Key points about alpha-beta pruning:</a:t>
            </a:r>
            <a:endParaRPr lang="en-US" b="1"/>
          </a:p>
          <a:p>
            <a:r>
              <a:rPr lang="en-US"/>
              <a:t>The Max player will only update the value of alpha.</a:t>
            </a:r>
            <a:endParaRPr lang="en-US"/>
          </a:p>
          <a:p>
            <a:r>
              <a:rPr lang="en-US"/>
              <a:t>The Min player will only update the value of beta.</a:t>
            </a:r>
            <a:endParaRPr lang="en-US"/>
          </a:p>
          <a:p>
            <a:r>
              <a:rPr lang="en-US"/>
              <a:t>While backtracking the tree, the node values will be passed to upper nodes instead of values of alpha</a:t>
            </a:r>
            <a:endParaRPr lang="en-US"/>
          </a:p>
          <a:p>
            <a:r>
              <a:rPr lang="en-US"/>
              <a:t>and beta.</a:t>
            </a:r>
            <a:endParaRPr lang="en-US"/>
          </a:p>
          <a:p>
            <a:r>
              <a:rPr lang="en-US"/>
              <a:t>We will only pass the alpha, beta values to the child nodes.</a:t>
            </a:r>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389255"/>
          </a:xfrm>
        </p:spPr>
        <p:txBody>
          <a:bodyPr/>
          <a:p>
            <a:endParaRPr lang="en-US"/>
          </a:p>
        </p:txBody>
      </p:sp>
      <p:sp>
        <p:nvSpPr>
          <p:cNvPr id="5" name="Content Placeholder 4"/>
          <p:cNvSpPr/>
          <p:nvPr>
            <p:ph idx="1"/>
          </p:nvPr>
        </p:nvSpPr>
        <p:spPr>
          <a:xfrm>
            <a:off x="685800" y="1216025"/>
            <a:ext cx="7772400" cy="5474335"/>
          </a:xfrm>
        </p:spPr>
        <p:txBody>
          <a:bodyPr/>
          <a:p>
            <a:endParaRPr lang="en-US"/>
          </a:p>
          <a:p>
            <a:endParaRPr lang="en-US"/>
          </a:p>
          <a:p>
            <a:endParaRPr lang="en-US"/>
          </a:p>
          <a:p>
            <a:endParaRPr lang="en-US"/>
          </a:p>
          <a:p>
            <a:endParaRPr lang="en-US"/>
          </a:p>
          <a:p>
            <a:endParaRPr lang="en-US"/>
          </a:p>
          <a:p>
            <a:endParaRPr lang="en-US"/>
          </a:p>
          <a:p>
            <a:endParaRPr lang="en-US" sz="1800"/>
          </a:p>
          <a:p>
            <a:endParaRPr lang="en-US" sz="1800"/>
          </a:p>
          <a:p>
            <a:endParaRPr lang="en-US" sz="1800"/>
          </a:p>
          <a:p>
            <a:r>
              <a:rPr lang="en-US" sz="1800"/>
              <a:t>At the first step the, Max player will start first move from node A where α= -∞ and β= +∞, these     value of alpha and beta passed down to node B     where again α= -∞ and β= +∞, and Node B passes   </a:t>
            </a:r>
            <a:endParaRPr lang="en-US" sz="1800"/>
          </a:p>
          <a:p>
            <a:pPr marL="0" indent="0">
              <a:buNone/>
            </a:pPr>
            <a:r>
              <a:rPr lang="en-US" sz="1800"/>
              <a:t>     the same value to its child D.</a:t>
            </a:r>
            <a:endParaRPr lang="en-US" sz="1800"/>
          </a:p>
        </p:txBody>
      </p:sp>
      <p:pic>
        <p:nvPicPr>
          <p:cNvPr id="6" name="Content Placeholder 3"/>
          <p:cNvPicPr>
            <a:picLocks noChangeAspect="1"/>
          </p:cNvPicPr>
          <p:nvPr/>
        </p:nvPicPr>
        <p:blipFill>
          <a:blip r:embed="rId1"/>
          <a:stretch>
            <a:fillRect/>
          </a:stretch>
        </p:blipFill>
        <p:spPr>
          <a:xfrm>
            <a:off x="1080770" y="692785"/>
            <a:ext cx="7126605" cy="4110355"/>
          </a:xfrm>
          <a:prstGeom prst="rect">
            <a:avLst/>
          </a:prstGeom>
          <a:noFill/>
          <a:ln w="9525">
            <a:noFill/>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487045"/>
          </a:xfrm>
        </p:spPr>
        <p:txBody>
          <a:bodyPr/>
          <a:p>
            <a:endParaRPr lang="en-US"/>
          </a:p>
        </p:txBody>
      </p:sp>
      <p:sp>
        <p:nvSpPr>
          <p:cNvPr id="3" name="Content Placeholder 2"/>
          <p:cNvSpPr>
            <a:spLocks noGrp="1"/>
          </p:cNvSpPr>
          <p:nvPr>
            <p:ph idx="1"/>
          </p:nvPr>
        </p:nvSpPr>
        <p:spPr>
          <a:xfrm>
            <a:off x="685800" y="1371600"/>
            <a:ext cx="7772400" cy="5173980"/>
          </a:xfrm>
        </p:spPr>
        <p:txBody>
          <a:bodyPr/>
          <a:p>
            <a:r>
              <a:rPr lang="en-US" sz="2000"/>
              <a:t>Step 2: At Node D, the value of α will be calculated as its turn for Max. The value of α is compared with firstly 2 and then 3, and the max (2, 3) = 3 will be the value of α at node D and node value will also 3.</a:t>
            </a:r>
            <a:endParaRPr lang="en-US" sz="2000"/>
          </a:p>
          <a:p>
            <a:endParaRPr lang="en-US" sz="2000"/>
          </a:p>
          <a:p>
            <a:r>
              <a:rPr lang="en-US" sz="2000"/>
              <a:t>Step 3: Now algorithm backtrack to node B, where the value of β will change as this is a turn of Min, Now β= +∞, will compare with the available subsequent nodes value, i.e. min (∞, 3) = 3, hence at node B now α= -∞, and β= 3.</a:t>
            </a:r>
            <a:endParaRPr lang="en-US" sz="2000"/>
          </a:p>
          <a:p>
            <a:pPr marL="0" indent="0">
              <a:buNone/>
            </a:pPr>
            <a:endParaRPr lang="en-US" sz="2000"/>
          </a:p>
          <a:p>
            <a:r>
              <a:rPr lang="en-US" sz="2000"/>
              <a:t>In the next step, algorithm traverse the next successor of Node B which is node E, and the values of α= -∞, and β= 3 will also be passed.</a:t>
            </a:r>
            <a:endParaRPr lang="en-US" sz="20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461010"/>
          </a:xfrm>
        </p:spPr>
        <p:txBody>
          <a:bodyPr/>
          <a:p>
            <a:endParaRPr lang="en-US"/>
          </a:p>
        </p:txBody>
      </p:sp>
      <p:pic>
        <p:nvPicPr>
          <p:cNvPr id="4" name="Content Placeholder 3"/>
          <p:cNvPicPr>
            <a:picLocks noChangeAspect="1"/>
          </p:cNvPicPr>
          <p:nvPr>
            <p:ph idx="1"/>
          </p:nvPr>
        </p:nvPicPr>
        <p:blipFill>
          <a:blip r:embed="rId1"/>
          <a:stretch>
            <a:fillRect/>
          </a:stretch>
        </p:blipFill>
        <p:spPr>
          <a:xfrm>
            <a:off x="799465" y="1090930"/>
            <a:ext cx="7242810" cy="4991735"/>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431800"/>
          </a:xfrm>
        </p:spPr>
        <p:txBody>
          <a:bodyPr/>
          <a:p>
            <a:endParaRPr lang="en-US" sz="3200"/>
          </a:p>
        </p:txBody>
      </p:sp>
      <p:sp>
        <p:nvSpPr>
          <p:cNvPr id="3" name="Content Placeholder 2"/>
          <p:cNvSpPr>
            <a:spLocks noGrp="1"/>
          </p:cNvSpPr>
          <p:nvPr>
            <p:ph idx="1"/>
          </p:nvPr>
        </p:nvSpPr>
        <p:spPr>
          <a:xfrm>
            <a:off x="685800" y="1301115"/>
            <a:ext cx="7772400" cy="4794885"/>
          </a:xfrm>
        </p:spPr>
        <p:txBody>
          <a:bodyPr/>
          <a:p>
            <a:r>
              <a:rPr lang="en-US" sz="2000"/>
              <a:t>Step 4: At node E, Max will take its turn, and the value of alpha will change. The current value of alpha will be compared with 5, so max (-∞, 5) = 5, hence at node E α= 5 and β= 3, where α&gt;=β, so the right successor of E will be pruned, and algorithm will not traverse it, and the value at node E will be 5.</a:t>
            </a:r>
            <a:endParaRPr lang="en-US" sz="2000"/>
          </a:p>
          <a:p>
            <a:endParaRPr lang="en-US" sz="2000"/>
          </a:p>
        </p:txBody>
      </p:sp>
      <p:pic>
        <p:nvPicPr>
          <p:cNvPr id="4" name="Picture 3"/>
          <p:cNvPicPr>
            <a:picLocks noChangeAspect="1"/>
          </p:cNvPicPr>
          <p:nvPr/>
        </p:nvPicPr>
        <p:blipFill>
          <a:blip r:embed="rId1"/>
          <a:stretch>
            <a:fillRect/>
          </a:stretch>
        </p:blipFill>
        <p:spPr>
          <a:xfrm>
            <a:off x="1388110" y="2997200"/>
            <a:ext cx="5944870" cy="3407410"/>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447040"/>
          </a:xfrm>
        </p:spPr>
        <p:txBody>
          <a:bodyPr/>
          <a:p>
            <a:endParaRPr lang="en-US"/>
          </a:p>
        </p:txBody>
      </p:sp>
      <p:sp>
        <p:nvSpPr>
          <p:cNvPr id="3" name="Content Placeholder 2"/>
          <p:cNvSpPr>
            <a:spLocks noGrp="1"/>
          </p:cNvSpPr>
          <p:nvPr>
            <p:ph idx="1"/>
          </p:nvPr>
        </p:nvSpPr>
        <p:spPr>
          <a:xfrm>
            <a:off x="685800" y="1273810"/>
            <a:ext cx="7772400" cy="4822190"/>
          </a:xfrm>
        </p:spPr>
        <p:txBody>
          <a:bodyPr/>
          <a:p>
            <a:r>
              <a:rPr lang="en-US" sz="2000"/>
              <a:t>Step 5: At next step, algorithm again backtrack the tree, from node B to node A. At node A, the value of</a:t>
            </a:r>
            <a:endParaRPr lang="en-US" sz="2000"/>
          </a:p>
          <a:p>
            <a:r>
              <a:rPr lang="en-US" sz="2000"/>
              <a:t>alpha will be changed the maximum available value is 3 as max (-∞, 3)= 3, and β= +∞, these two values now passes to right successor of A which is Node C.</a:t>
            </a:r>
            <a:endParaRPr lang="en-US" sz="2000"/>
          </a:p>
          <a:p>
            <a:r>
              <a:rPr lang="en-US" sz="2000"/>
              <a:t>At node C, α=3 and β= +∞, and the same values will be passed on to node F.</a:t>
            </a:r>
            <a:endParaRPr lang="en-US" sz="2000"/>
          </a:p>
          <a:p>
            <a:endParaRPr lang="en-US" sz="2000"/>
          </a:p>
          <a:p>
            <a:r>
              <a:rPr lang="en-US" sz="2000"/>
              <a:t>Step 6: At node F, again the value of α will be compared with left child which is 0, and max(3,0)= 3, and then compared with right child which is 1, and max(3,1)= 3 still α remains 3, but the node value of F will become 1.</a:t>
            </a:r>
            <a:endParaRPr lang="en-US" sz="200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418465"/>
          </a:xfrm>
        </p:spPr>
        <p:txBody>
          <a:bodyPr/>
          <a:p>
            <a:endParaRPr lang="en-US"/>
          </a:p>
        </p:txBody>
      </p:sp>
      <p:pic>
        <p:nvPicPr>
          <p:cNvPr id="4" name="Content Placeholder 3"/>
          <p:cNvPicPr>
            <a:picLocks noChangeAspect="1"/>
          </p:cNvPicPr>
          <p:nvPr>
            <p:ph idx="1"/>
          </p:nvPr>
        </p:nvPicPr>
        <p:blipFill>
          <a:blip r:embed="rId1"/>
          <a:stretch>
            <a:fillRect/>
          </a:stretch>
        </p:blipFill>
        <p:spPr>
          <a:xfrm>
            <a:off x="313690" y="1028065"/>
            <a:ext cx="7649210" cy="5407025"/>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561340"/>
          </a:xfrm>
        </p:spPr>
        <p:txBody>
          <a:bodyPr/>
          <a:p>
            <a:endParaRPr lang="en-US"/>
          </a:p>
        </p:txBody>
      </p:sp>
      <p:sp>
        <p:nvSpPr>
          <p:cNvPr id="3" name="Content Placeholder 2"/>
          <p:cNvSpPr>
            <a:spLocks noGrp="1"/>
          </p:cNvSpPr>
          <p:nvPr>
            <p:ph idx="1"/>
          </p:nvPr>
        </p:nvSpPr>
        <p:spPr>
          <a:xfrm>
            <a:off x="685800" y="1287145"/>
            <a:ext cx="7772400" cy="4808855"/>
          </a:xfrm>
        </p:spPr>
        <p:txBody>
          <a:bodyPr/>
          <a:p>
            <a:r>
              <a:rPr lang="en-US" sz="2000"/>
              <a:t>Step 7: Node F returns the node value 1 to node C, at C α= 3 and β= +∞, here the value of beta will be changed, it will compare with 1 so min (∞, 1) = 1. Now at C, α=3 and β= 1, and again it satisfies the condition α&gt;=β, so the next child of C which is G will be pruned, and the algorithm will not compute the entire sub-tree G.</a:t>
            </a:r>
            <a:endParaRPr lang="en-US" sz="2000"/>
          </a:p>
          <a:p>
            <a:endParaRPr lang="en-US" sz="2000"/>
          </a:p>
          <a:p>
            <a:r>
              <a:rPr lang="en-US" sz="2000"/>
              <a:t>Step 8: C now returns the value of 1 to A here the best value for A is max (3, 1) = 3. Following is the final game tree which is the showing the nodes which are computed and nodes which has never computed.</a:t>
            </a:r>
            <a:endParaRPr lang="en-US" sz="2000"/>
          </a:p>
          <a:p>
            <a:endParaRPr lang="en-US" sz="2000"/>
          </a:p>
          <a:p>
            <a:r>
              <a:rPr lang="en-US" sz="2000"/>
              <a:t>Hence the optimal value for the maximizer is 3 for this example.</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5708" name="Rectangle 44"/>
          <p:cNvSpPr>
            <a:spLocks noGrp="1" noChangeArrowheads="1"/>
          </p:cNvSpPr>
          <p:nvPr>
            <p:ph type="title"/>
          </p:nvPr>
        </p:nvSpPr>
        <p:spPr>
          <a:xfrm>
            <a:off x="0" y="0"/>
            <a:ext cx="5029200" cy="1447800"/>
          </a:xfrm>
        </p:spPr>
        <p:txBody>
          <a:bodyPr vert="horz" wrap="square" lIns="92075" tIns="46038" rIns="92075" bIns="46038"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rgbClr val="FF6600"/>
                </a:solidFill>
                <a:effectLst>
                  <a:outerShdw blurRad="38100" dist="38100" dir="2700000" algn="tl">
                    <a:srgbClr val="000000"/>
                  </a:outerShdw>
                </a:effectLst>
                <a:uLnTx/>
                <a:uFillTx/>
                <a:latin typeface="+mj-lt"/>
                <a:ea typeface="+mj-ea"/>
                <a:cs typeface="+mj-cs"/>
              </a:rPr>
              <a:t>Multiple-state problem</a:t>
            </a:r>
            <a:endParaRPr kumimoji="0" lang="nl-NL" sz="4400" b="1" i="0" u="none" strike="noStrike" kern="0" cap="none" spc="0" normalizeH="0" baseline="0" noProof="0" smtClean="0">
              <a:ln>
                <a:noFill/>
              </a:ln>
              <a:solidFill>
                <a:srgbClr val="FF6600"/>
              </a:solidFill>
              <a:effectLst>
                <a:outerShdw blurRad="38100" dist="38100" dir="2700000" algn="tl">
                  <a:srgbClr val="000000"/>
                </a:outerShdw>
              </a:effectLst>
              <a:uLnTx/>
              <a:uFillTx/>
              <a:latin typeface="+mj-lt"/>
              <a:ea typeface="+mj-ea"/>
              <a:cs typeface="+mj-cs"/>
            </a:endParaRPr>
          </a:p>
        </p:txBody>
      </p:sp>
      <p:sp>
        <p:nvSpPr>
          <p:cNvPr id="53251" name="Rectangle 45"/>
          <p:cNvSpPr>
            <a:spLocks noGrp="1"/>
          </p:cNvSpPr>
          <p:nvPr>
            <p:ph type="body" sz="half" idx="2"/>
          </p:nvPr>
        </p:nvSpPr>
        <p:spPr>
          <a:xfrm>
            <a:off x="5105400" y="0"/>
            <a:ext cx="4038600" cy="6858000"/>
          </a:xfrm>
        </p:spPr>
        <p:txBody>
          <a:bodyPr vert="horz" wrap="square" lIns="92075" tIns="46038" rIns="92075" bIns="46038" anchor="t" anchorCtr="0"/>
          <a:p>
            <a:pPr>
              <a:buClr>
                <a:schemeClr val="bg2"/>
              </a:buClr>
              <a:buSzTx/>
              <a:buFontTx/>
            </a:pPr>
            <a:r>
              <a:rPr lang="nl-NL" altLang="x-none" sz="2400" dirty="0">
                <a:solidFill>
                  <a:srgbClr val="0000FF"/>
                </a:solidFill>
              </a:rPr>
              <a:t>Actions:</a:t>
            </a:r>
            <a:r>
              <a:rPr lang="nl-NL" altLang="x-none" sz="2400" dirty="0"/>
              <a:t> Left, Right, Suck</a:t>
            </a:r>
            <a:endParaRPr lang="nl-NL" altLang="x-none" sz="2400" dirty="0"/>
          </a:p>
          <a:p>
            <a:pPr>
              <a:buClr>
                <a:schemeClr val="bg2"/>
              </a:buClr>
              <a:buSzTx/>
              <a:buFontTx/>
            </a:pPr>
            <a:r>
              <a:rPr lang="nl-NL" altLang="x-none" sz="2400" dirty="0">
                <a:solidFill>
                  <a:srgbClr val="0000FF"/>
                </a:solidFill>
              </a:rPr>
              <a:t>Goal state:</a:t>
            </a:r>
            <a:r>
              <a:rPr lang="nl-NL" altLang="x-none" sz="2400" dirty="0"/>
              <a:t> 7, 8</a:t>
            </a:r>
            <a:endParaRPr lang="nl-NL" altLang="x-none" sz="2400" dirty="0"/>
          </a:p>
          <a:p>
            <a:pPr>
              <a:buClr>
                <a:schemeClr val="bg2"/>
              </a:buClr>
              <a:buSzTx/>
              <a:buFontTx/>
            </a:pPr>
            <a:r>
              <a:rPr lang="nl-NL" altLang="x-none" sz="2400" dirty="0">
                <a:solidFill>
                  <a:srgbClr val="0000FF"/>
                </a:solidFill>
              </a:rPr>
              <a:t>Initial state:</a:t>
            </a:r>
            <a:r>
              <a:rPr lang="nl-NL" altLang="x-none" sz="2400" dirty="0"/>
              <a:t> one of {1,2,3,4,5,6,7,8}</a:t>
            </a:r>
            <a:endParaRPr lang="nl-NL" altLang="x-none" sz="2400" dirty="0"/>
          </a:p>
          <a:p>
            <a:pPr>
              <a:buClr>
                <a:schemeClr val="bg2"/>
              </a:buClr>
              <a:buSzTx/>
              <a:buFontTx/>
            </a:pPr>
            <a:r>
              <a:rPr lang="nl-NL" altLang="x-none" sz="2400" dirty="0">
                <a:solidFill>
                  <a:srgbClr val="0000FF"/>
                </a:solidFill>
              </a:rPr>
              <a:t>Right:</a:t>
            </a:r>
            <a:r>
              <a:rPr lang="nl-NL" altLang="x-none" sz="2400" dirty="0"/>
              <a:t> one of 2,4,6,8</a:t>
            </a:r>
            <a:endParaRPr lang="nl-NL" altLang="x-none" sz="2400" dirty="0"/>
          </a:p>
          <a:p>
            <a:pPr>
              <a:buClr>
                <a:schemeClr val="bg2"/>
              </a:buClr>
              <a:buSzTx/>
              <a:buFontTx/>
            </a:pPr>
            <a:r>
              <a:rPr lang="en-US" altLang="nl-NL" sz="2400" dirty="0"/>
              <a:t>Left: one of 1,3,5,7</a:t>
            </a:r>
            <a:endParaRPr lang="nl-NL" altLang="x-none" sz="2400" dirty="0"/>
          </a:p>
          <a:p>
            <a:pPr>
              <a:buClr>
                <a:schemeClr val="bg2"/>
              </a:buClr>
              <a:buSzTx/>
              <a:buFontTx/>
            </a:pPr>
            <a:r>
              <a:rPr lang="nl-NL" altLang="x-none" sz="2400" dirty="0">
                <a:solidFill>
                  <a:srgbClr val="0000FF"/>
                </a:solidFill>
              </a:rPr>
              <a:t>Solution:</a:t>
            </a:r>
            <a:r>
              <a:rPr lang="nl-NL" altLang="x-none" sz="2400" dirty="0"/>
              <a:t> [Right, Suck, Left, Suck]</a:t>
            </a:r>
            <a:endParaRPr lang="nl-NL" altLang="x-none" sz="2400" dirty="0"/>
          </a:p>
          <a:p>
            <a:pPr>
              <a:buClr>
                <a:schemeClr val="bg2"/>
              </a:buClr>
              <a:buSzTx/>
              <a:buFontTx/>
            </a:pPr>
            <a:endParaRPr lang="nl-NL" altLang="x-none" sz="2400" dirty="0"/>
          </a:p>
        </p:txBody>
      </p:sp>
      <p:pic>
        <p:nvPicPr>
          <p:cNvPr id="53252" name="Picture 54" descr="fig_3_6"/>
          <p:cNvPicPr>
            <a:picLocks noChangeAspect="1"/>
          </p:cNvPicPr>
          <p:nvPr/>
        </p:nvPicPr>
        <p:blipFill>
          <a:blip r:embed="rId1"/>
          <a:stretch>
            <a:fillRect/>
          </a:stretch>
        </p:blipFill>
        <p:spPr>
          <a:xfrm>
            <a:off x="0" y="3375025"/>
            <a:ext cx="6705600" cy="3482975"/>
          </a:xfrm>
          <a:prstGeom prst="rect">
            <a:avLst/>
          </a:prstGeom>
          <a:noFill/>
          <a:ln w="9525">
            <a:noFill/>
          </a:ln>
        </p:spPr>
      </p:pic>
      <p:sp>
        <p:nvSpPr>
          <p:cNvPr id="53253" name="Text Box 55"/>
          <p:cNvSpPr txBox="1"/>
          <p:nvPr/>
        </p:nvSpPr>
        <p:spPr>
          <a:xfrm>
            <a:off x="1524000" y="6400800"/>
            <a:ext cx="457200" cy="519113"/>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7</a:t>
            </a:r>
            <a:endParaRPr dirty="0">
              <a:solidFill>
                <a:srgbClr val="0000FF"/>
              </a:solidFill>
              <a:latin typeface="Times New Roman" pitchFamily="18" charset="0"/>
            </a:endParaRPr>
          </a:p>
        </p:txBody>
      </p:sp>
      <p:sp>
        <p:nvSpPr>
          <p:cNvPr id="53254" name="Text Box 56"/>
          <p:cNvSpPr txBox="1"/>
          <p:nvPr/>
        </p:nvSpPr>
        <p:spPr>
          <a:xfrm>
            <a:off x="4572000" y="6338888"/>
            <a:ext cx="457200" cy="519112"/>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8</a:t>
            </a:r>
            <a:endParaRPr dirty="0">
              <a:solidFill>
                <a:srgbClr val="0000FF"/>
              </a:solidFill>
              <a:latin typeface="Times New Roman" pitchFamily="18" charset="0"/>
            </a:endParaRPr>
          </a:p>
        </p:txBody>
      </p:sp>
      <p:sp>
        <p:nvSpPr>
          <p:cNvPr id="53255" name="Text Box 57"/>
          <p:cNvSpPr txBox="1"/>
          <p:nvPr/>
        </p:nvSpPr>
        <p:spPr>
          <a:xfrm>
            <a:off x="2514600" y="2819400"/>
            <a:ext cx="457200" cy="519113"/>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1</a:t>
            </a:r>
            <a:endParaRPr dirty="0">
              <a:solidFill>
                <a:srgbClr val="0000FF"/>
              </a:solidFill>
              <a:latin typeface="Times New Roman" pitchFamily="18" charset="0"/>
            </a:endParaRPr>
          </a:p>
        </p:txBody>
      </p:sp>
      <p:sp>
        <p:nvSpPr>
          <p:cNvPr id="53256" name="Text Box 58"/>
          <p:cNvSpPr txBox="1"/>
          <p:nvPr/>
        </p:nvSpPr>
        <p:spPr>
          <a:xfrm>
            <a:off x="3810000" y="2819400"/>
            <a:ext cx="457200" cy="519113"/>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2</a:t>
            </a:r>
            <a:endParaRPr dirty="0">
              <a:solidFill>
                <a:srgbClr val="0000FF"/>
              </a:solidFill>
              <a:latin typeface="Times New Roman" pitchFamily="18" charset="0"/>
            </a:endParaRPr>
          </a:p>
        </p:txBody>
      </p:sp>
      <p:sp>
        <p:nvSpPr>
          <p:cNvPr id="53257" name="Text Box 59"/>
          <p:cNvSpPr txBox="1"/>
          <p:nvPr/>
        </p:nvSpPr>
        <p:spPr>
          <a:xfrm>
            <a:off x="533400" y="3962400"/>
            <a:ext cx="457200" cy="519113"/>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5</a:t>
            </a:r>
            <a:endParaRPr dirty="0">
              <a:solidFill>
                <a:srgbClr val="0000FF"/>
              </a:solidFill>
              <a:latin typeface="Times New Roman" pitchFamily="18" charset="0"/>
            </a:endParaRPr>
          </a:p>
        </p:txBody>
      </p:sp>
      <p:sp>
        <p:nvSpPr>
          <p:cNvPr id="53258" name="Text Box 60"/>
          <p:cNvSpPr txBox="1"/>
          <p:nvPr/>
        </p:nvSpPr>
        <p:spPr>
          <a:xfrm>
            <a:off x="2362200" y="4114800"/>
            <a:ext cx="457200" cy="519113"/>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6</a:t>
            </a:r>
            <a:endParaRPr dirty="0">
              <a:solidFill>
                <a:srgbClr val="0000FF"/>
              </a:solidFill>
              <a:latin typeface="Times New Roman" pitchFamily="18" charset="0"/>
            </a:endParaRPr>
          </a:p>
        </p:txBody>
      </p:sp>
      <p:sp>
        <p:nvSpPr>
          <p:cNvPr id="53259" name="Text Box 61"/>
          <p:cNvSpPr txBox="1"/>
          <p:nvPr/>
        </p:nvSpPr>
        <p:spPr>
          <a:xfrm>
            <a:off x="3733800" y="4114800"/>
            <a:ext cx="457200" cy="519113"/>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3</a:t>
            </a:r>
            <a:endParaRPr dirty="0">
              <a:solidFill>
                <a:srgbClr val="0000FF"/>
              </a:solidFill>
              <a:latin typeface="Times New Roman" pitchFamily="18" charset="0"/>
            </a:endParaRPr>
          </a:p>
        </p:txBody>
      </p:sp>
      <p:sp>
        <p:nvSpPr>
          <p:cNvPr id="53260" name="Text Box 62"/>
          <p:cNvSpPr txBox="1"/>
          <p:nvPr/>
        </p:nvSpPr>
        <p:spPr>
          <a:xfrm>
            <a:off x="5867400" y="4114800"/>
            <a:ext cx="457200" cy="519113"/>
          </a:xfrm>
          <a:prstGeom prst="rect">
            <a:avLst/>
          </a:prstGeom>
          <a:noFill/>
          <a:ln w="9525">
            <a:noFill/>
          </a:ln>
        </p:spPr>
        <p:txBody>
          <a:bodyPr lIns="92075" tIns="46038" rIns="92075" bIns="46038">
            <a:spAutoFit/>
          </a:bodyPr>
          <a:p>
            <a:pPr>
              <a:spcBef>
                <a:spcPct val="50000"/>
              </a:spcBef>
              <a:buNone/>
            </a:pPr>
            <a:r>
              <a:rPr dirty="0">
                <a:solidFill>
                  <a:srgbClr val="0000FF"/>
                </a:solidFill>
                <a:latin typeface="Times New Roman" pitchFamily="18" charset="0"/>
              </a:rPr>
              <a:t>4</a:t>
            </a:r>
            <a:endParaRPr dirty="0">
              <a:solidFill>
                <a:srgbClr val="0000FF"/>
              </a:solidFill>
              <a:latin typeface="Times New Roman" pitchFamily="18" charset="0"/>
            </a:endParaRPr>
          </a:p>
        </p:txBody>
      </p:sp>
      <p:sp>
        <p:nvSpPr>
          <p:cNvPr id="53261" name="Line 63"/>
          <p:cNvSpPr/>
          <p:nvPr/>
        </p:nvSpPr>
        <p:spPr>
          <a:xfrm>
            <a:off x="2895600" y="5257800"/>
            <a:ext cx="1066800" cy="381000"/>
          </a:xfrm>
          <a:prstGeom prst="line">
            <a:avLst/>
          </a:prstGeom>
          <a:ln w="9525" cap="flat" cmpd="sng">
            <a:solidFill>
              <a:srgbClr val="FF6600"/>
            </a:solidFill>
            <a:prstDash val="solid"/>
            <a:headEnd type="none" w="med" len="med"/>
            <a:tailEnd type="triangle" w="med" len="med"/>
          </a:ln>
        </p:spPr>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388620"/>
          </a:xfrm>
        </p:spPr>
        <p:txBody>
          <a:bodyPr/>
          <a:p>
            <a:endParaRPr lang="en-US"/>
          </a:p>
        </p:txBody>
      </p:sp>
      <p:pic>
        <p:nvPicPr>
          <p:cNvPr id="4" name="Content Placeholder 3"/>
          <p:cNvPicPr>
            <a:picLocks noChangeAspect="1"/>
          </p:cNvPicPr>
          <p:nvPr>
            <p:ph idx="1"/>
          </p:nvPr>
        </p:nvPicPr>
        <p:blipFill>
          <a:blip r:embed="rId1"/>
          <a:stretch>
            <a:fillRect/>
          </a:stretch>
        </p:blipFill>
        <p:spPr>
          <a:xfrm>
            <a:off x="968375" y="1038860"/>
            <a:ext cx="7085330" cy="5130800"/>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734695"/>
          </a:xfrm>
        </p:spPr>
        <p:txBody>
          <a:bodyPr/>
          <a:p>
            <a:pPr algn="l"/>
            <a:r>
              <a:rPr lang="en-US"/>
              <a:t>Graph  after pruning</a:t>
            </a:r>
            <a:endParaRPr lang="en-US"/>
          </a:p>
        </p:txBody>
      </p:sp>
      <p:pic>
        <p:nvPicPr>
          <p:cNvPr id="4" name="Content Placeholder 3"/>
          <p:cNvPicPr>
            <a:picLocks noChangeAspect="1"/>
          </p:cNvPicPr>
          <p:nvPr>
            <p:ph idx="1"/>
          </p:nvPr>
        </p:nvPicPr>
        <p:blipFill>
          <a:blip r:embed="rId1"/>
          <a:stretch>
            <a:fillRect/>
          </a:stretch>
        </p:blipFill>
        <p:spPr>
          <a:xfrm>
            <a:off x="617855" y="1590675"/>
            <a:ext cx="7138670" cy="4617720"/>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Arial" panose="0208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25603" name="Rectangle 2"/>
          <p:cNvSpPr>
            <a:spLocks noGrp="1"/>
          </p:cNvSpPr>
          <p:nvPr>
            <p:ph type="title"/>
          </p:nvPr>
        </p:nvSpPr>
        <p:spPr>
          <a:xfrm>
            <a:off x="609600" y="0"/>
            <a:ext cx="7772400" cy="1143000"/>
          </a:xfrm>
        </p:spPr>
        <p:txBody>
          <a:bodyPr vert="horz" wrap="square" lIns="91440" tIns="45720" rIns="91440" bIns="45720" anchor="ctr" anchorCtr="0"/>
          <a:p>
            <a:endParaRPr dirty="0"/>
          </a:p>
        </p:txBody>
      </p:sp>
      <p:sp>
        <p:nvSpPr>
          <p:cNvPr id="25604" name="Rectangle 3"/>
          <p:cNvSpPr>
            <a:spLocks noGrp="1"/>
          </p:cNvSpPr>
          <p:nvPr>
            <p:ph idx="1"/>
          </p:nvPr>
        </p:nvSpPr>
        <p:spPr>
          <a:xfrm>
            <a:off x="685800" y="1676400"/>
            <a:ext cx="7772400" cy="4724400"/>
          </a:xfrm>
        </p:spPr>
        <p:txBody>
          <a:bodyPr vert="horz" wrap="square" lIns="91440" tIns="45720" rIns="91440" bIns="45720" anchor="t" anchorCtr="0"/>
          <a:p>
            <a:pPr marL="539750" indent="-539750">
              <a:buFont typeface="Wingdings" panose="05000000000000000000" pitchFamily="2" charset="2"/>
              <a:buChar char="q"/>
            </a:pPr>
            <a:r>
              <a:rPr lang="en-GB" altLang="x-none" sz="2800" dirty="0"/>
              <a:t>Both minimax and alpha-beta pruning assume perfect play from the opposition </a:t>
            </a:r>
            <a:endParaRPr sz="2000" dirty="0">
              <a:latin typeface="Arial" panose="02080604020202020204" pitchFamily="34" charset="0"/>
            </a:endParaRPr>
          </a:p>
          <a:p>
            <a:pPr marL="539750" indent="-539750">
              <a:buFont typeface="Wingdings" panose="05000000000000000000" pitchFamily="2" charset="2"/>
              <a:buChar char="q"/>
            </a:pPr>
            <a:r>
              <a:rPr lang="en-GB" altLang="x-none" sz="2800" dirty="0"/>
              <a:t>Increase in processing power will not always make exhaustive search of game tree possible – need pruning techniques to increase the search depth with the same computing resources</a:t>
            </a:r>
            <a:endParaRPr lang="en-GB" altLang="x-none" sz="28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09600"/>
            <a:ext cx="7772400" cy="202565"/>
          </a:xfrm>
        </p:spPr>
        <p:txBody>
          <a:bodyPr/>
          <a:p>
            <a:endParaRPr lang="en-US"/>
          </a:p>
        </p:txBody>
      </p:sp>
      <p:sp>
        <p:nvSpPr>
          <p:cNvPr id="3" name="Content Placeholder 2"/>
          <p:cNvSpPr>
            <a:spLocks noGrp="1"/>
          </p:cNvSpPr>
          <p:nvPr>
            <p:ph idx="1"/>
          </p:nvPr>
        </p:nvSpPr>
        <p:spPr>
          <a:xfrm>
            <a:off x="685800" y="1027430"/>
            <a:ext cx="7772400" cy="5068570"/>
          </a:xfrm>
        </p:spPr>
        <p:txBody>
          <a:bodyPr/>
          <a:p>
            <a:pPr marL="0" indent="0" algn="just">
              <a:buNone/>
            </a:pPr>
            <a:r>
              <a:rPr lang="en-US" sz="1800" b="1"/>
              <a:t>Advantages of Alpha-Beta Pruning</a:t>
            </a:r>
            <a:endParaRPr lang="en-US" sz="1800" b="1"/>
          </a:p>
          <a:p>
            <a:pPr algn="just"/>
            <a:r>
              <a:rPr lang="en-US" sz="1800"/>
              <a:t>Efficiency: Alpha-beta pruning significantly reduces the number of nodes evaluated compared to the basic minimax algorithm, making the search process faster.</a:t>
            </a:r>
            <a:endParaRPr lang="en-US" sz="1800"/>
          </a:p>
          <a:p>
            <a:pPr algn="just"/>
            <a:r>
              <a:rPr lang="en-US" sz="1800"/>
              <a:t>Optimality: Despite pruning, alpha-beta pruning does not affect the final decision; it still guarantees finding the optimal move.</a:t>
            </a:r>
            <a:endParaRPr lang="en-US" sz="1800"/>
          </a:p>
          <a:p>
            <a:pPr algn="just"/>
            <a:endParaRPr lang="en-US" sz="1800"/>
          </a:p>
          <a:p>
            <a:pPr marL="0" indent="0" algn="just">
              <a:buNone/>
            </a:pPr>
            <a:endParaRPr lang="en-US" sz="1800"/>
          </a:p>
          <a:p>
            <a:pPr marL="0" indent="0" algn="just">
              <a:buNone/>
            </a:pPr>
            <a:r>
              <a:rPr lang="en-US" sz="1800" b="1"/>
              <a:t>Limitations of Alpha-Beta Pruning</a:t>
            </a:r>
            <a:endParaRPr lang="en-US" sz="1800" b="1"/>
          </a:p>
          <a:p>
            <a:pPr algn="just"/>
            <a:r>
              <a:rPr lang="en-US" sz="1800"/>
              <a:t>Complexity: While it reduces the number of evaluations, the complexity can still be high for very large game trees.</a:t>
            </a:r>
            <a:endParaRPr lang="en-US" sz="1800"/>
          </a:p>
          <a:p>
            <a:pPr algn="just"/>
            <a:r>
              <a:rPr lang="en-US" sz="1800"/>
              <a:t>Heuristic Dependency: The effectiveness of alpha-beta pruning can be highly dependent on the order in which nodes are evaluated. Good heuristic functions or move ordering can greatly enhance its performance.</a:t>
            </a: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Toy Problems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8-Puzzle</a:t>
            </a:r>
            <a:endParaRPr lang="en-IN" dirty="0">
              <a:solidFill>
                <a:srgbClr val="C00000"/>
              </a:solidFill>
            </a:endParaRPr>
          </a:p>
          <a:p>
            <a:pPr lvl="1"/>
            <a:r>
              <a:rPr lang="en-IN" altLang="en-US" dirty="0">
                <a:solidFill>
                  <a:srgbClr val="002060"/>
                </a:solidFill>
              </a:rPr>
              <a:t>State Space</a:t>
            </a:r>
            <a:endParaRPr lang="en-IN" altLang="en-US" dirty="0">
              <a:solidFill>
                <a:srgbClr val="002060"/>
              </a:solidFill>
            </a:endParaRPr>
          </a:p>
          <a:p>
            <a:pPr lvl="2"/>
            <a:r>
              <a:rPr lang="en-IN" altLang="en-US" dirty="0">
                <a:solidFill>
                  <a:srgbClr val="00B050"/>
                </a:solidFill>
              </a:rPr>
              <a:t>Positioning of the 8 tiles and blank tile on 3X3 board</a:t>
            </a:r>
            <a:endParaRPr lang="en-IN" altLang="en-US" dirty="0">
              <a:solidFill>
                <a:srgbClr val="00B050"/>
              </a:solidFill>
            </a:endParaRPr>
          </a:p>
          <a:p>
            <a:pPr lvl="1"/>
            <a:r>
              <a:rPr lang="en-IN" altLang="en-US" dirty="0">
                <a:solidFill>
                  <a:srgbClr val="002060"/>
                </a:solidFill>
              </a:rPr>
              <a:t>Initial State</a:t>
            </a:r>
            <a:endParaRPr lang="en-IN" altLang="en-US" dirty="0">
              <a:solidFill>
                <a:srgbClr val="002060"/>
              </a:solidFill>
            </a:endParaRPr>
          </a:p>
          <a:p>
            <a:pPr lvl="1"/>
            <a:r>
              <a:rPr lang="en-IN" altLang="en-US" dirty="0">
                <a:solidFill>
                  <a:srgbClr val="002060"/>
                </a:solidFill>
              </a:rPr>
              <a:t>Actions</a:t>
            </a:r>
            <a:endParaRPr lang="en-IN" altLang="en-US" dirty="0">
              <a:solidFill>
                <a:srgbClr val="002060"/>
              </a:solidFill>
            </a:endParaRPr>
          </a:p>
          <a:p>
            <a:pPr lvl="1"/>
            <a:r>
              <a:rPr lang="en-IN" altLang="en-US" dirty="0">
                <a:solidFill>
                  <a:srgbClr val="002060"/>
                </a:solidFill>
              </a:rPr>
              <a:t>Transition Model</a:t>
            </a:r>
            <a:endParaRPr lang="en-IN" altLang="en-US" dirty="0">
              <a:solidFill>
                <a:srgbClr val="002060"/>
              </a:solidFill>
            </a:endParaRPr>
          </a:p>
          <a:p>
            <a:pPr lvl="1"/>
            <a:r>
              <a:rPr lang="en-IN" altLang="en-US" dirty="0">
                <a:solidFill>
                  <a:srgbClr val="002060"/>
                </a:solidFill>
              </a:rPr>
              <a:t>Goal Test</a:t>
            </a:r>
            <a:endParaRPr lang="en-IN" altLang="en-US" dirty="0">
              <a:solidFill>
                <a:srgbClr val="002060"/>
              </a:solidFill>
            </a:endParaRPr>
          </a:p>
          <a:p>
            <a:pPr lvl="1"/>
            <a:r>
              <a:rPr lang="en-IN" altLang="en-US" dirty="0">
                <a:solidFill>
                  <a:srgbClr val="002060"/>
                </a:solidFill>
              </a:rPr>
              <a:t>Path Cost</a:t>
            </a:r>
            <a:endParaRPr lang="en-IN" altLang="en-US" dirty="0">
              <a:solidFill>
                <a:srgbClr val="002060"/>
              </a:solidFill>
            </a:endParaRPr>
          </a:p>
          <a:p>
            <a:pPr lvl="1"/>
            <a:endParaRPr lang="en-IN" dirty="0">
              <a:solidFill>
                <a:srgbClr val="C00000"/>
              </a:solidFill>
            </a:endParaRPr>
          </a:p>
          <a:p>
            <a:pPr marL="0" indent="0">
              <a:buNone/>
            </a:pPr>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Toy Problems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8-Puzzle</a:t>
            </a:r>
            <a:r>
              <a:rPr lang="en-US" altLang="en-IN" dirty="0">
                <a:solidFill>
                  <a:srgbClr val="C00000"/>
                </a:solidFill>
              </a:rPr>
              <a:t> - Problem: Go from state S to state G.</a:t>
            </a:r>
            <a:endParaRPr lang="en-US" altLang="en-IN" dirty="0">
              <a:solidFill>
                <a:srgbClr val="C00000"/>
              </a:solidFill>
            </a:endParaRPr>
          </a:p>
          <a:p>
            <a:endParaRPr lang="en-IN" dirty="0">
              <a:solidFill>
                <a:srgbClr val="C00000"/>
              </a:solidFill>
            </a:endParaRPr>
          </a:p>
          <a:p>
            <a:endParaRPr lang="en-IN" dirty="0">
              <a:solidFill>
                <a:srgbClr val="C00000"/>
              </a:solidFill>
            </a:endParaRPr>
          </a:p>
          <a:p>
            <a:pPr lvl="1"/>
            <a:endParaRPr lang="en-IN" dirty="0">
              <a:solidFill>
                <a:srgbClr val="C00000"/>
              </a:solidFill>
            </a:endParaRPr>
          </a:p>
          <a:p>
            <a:pPr marL="0" indent="0">
              <a:buNone/>
            </a:pPr>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pic>
        <p:nvPicPr>
          <p:cNvPr id="4" name="Picture 3"/>
          <p:cNvPicPr>
            <a:picLocks noChangeAspect="1"/>
          </p:cNvPicPr>
          <p:nvPr/>
        </p:nvPicPr>
        <p:blipFill>
          <a:blip r:embed="rId1"/>
          <a:stretch>
            <a:fillRect/>
          </a:stretch>
        </p:blipFill>
        <p:spPr>
          <a:xfrm>
            <a:off x="1259840" y="1845310"/>
            <a:ext cx="6045835" cy="4638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a:p>
            <a:r>
              <a:rPr lang="en-US"/>
              <a:t>States: configurations of tiles</a:t>
            </a:r>
            <a:endParaRPr lang="en-US"/>
          </a:p>
          <a:p>
            <a:r>
              <a:rPr lang="en-US"/>
              <a:t>Operators: move one tile Up/Down/Left/Right</a:t>
            </a:r>
            <a:endParaRPr lang="en-US"/>
          </a:p>
          <a:p>
            <a:endParaRPr lang="en-US"/>
          </a:p>
          <a:p>
            <a:r>
              <a:rPr lang="en-US"/>
              <a:t>Note:</a:t>
            </a:r>
            <a:endParaRPr lang="en-US"/>
          </a:p>
          <a:p>
            <a:r>
              <a:rPr lang="en-US"/>
              <a:t> There are 9! = 362, 880 possible states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Toy Problems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8-Queens Problem</a:t>
            </a:r>
            <a:endParaRPr lang="en-IN" dirty="0">
              <a:solidFill>
                <a:srgbClr val="C00000"/>
              </a:solidFill>
            </a:endParaRPr>
          </a:p>
          <a:p>
            <a:pPr lvl="1"/>
            <a:r>
              <a:rPr lang="en-IN" altLang="en-US" dirty="0">
                <a:solidFill>
                  <a:srgbClr val="002060"/>
                </a:solidFill>
              </a:rPr>
              <a:t>State Space</a:t>
            </a:r>
            <a:endParaRPr lang="en-IN" altLang="en-US" dirty="0">
              <a:solidFill>
                <a:srgbClr val="002060"/>
              </a:solidFill>
            </a:endParaRPr>
          </a:p>
          <a:p>
            <a:pPr lvl="2"/>
            <a:r>
              <a:rPr lang="en-IN" altLang="en-US" dirty="0">
                <a:solidFill>
                  <a:srgbClr val="00B050"/>
                </a:solidFill>
              </a:rPr>
              <a:t>All possible combinations on a 8X8 board</a:t>
            </a:r>
            <a:endParaRPr lang="en-IN" altLang="en-US" dirty="0">
              <a:solidFill>
                <a:srgbClr val="00B050"/>
              </a:solidFill>
            </a:endParaRPr>
          </a:p>
          <a:p>
            <a:pPr lvl="1"/>
            <a:r>
              <a:rPr lang="en-IN" altLang="en-US" dirty="0">
                <a:solidFill>
                  <a:srgbClr val="002060"/>
                </a:solidFill>
              </a:rPr>
              <a:t>Initial State</a:t>
            </a:r>
            <a:endParaRPr lang="en-IN" altLang="en-US" dirty="0">
              <a:solidFill>
                <a:srgbClr val="002060"/>
              </a:solidFill>
            </a:endParaRPr>
          </a:p>
          <a:p>
            <a:pPr lvl="1"/>
            <a:r>
              <a:rPr lang="en-IN" altLang="en-US" dirty="0">
                <a:solidFill>
                  <a:srgbClr val="002060"/>
                </a:solidFill>
              </a:rPr>
              <a:t>Actions</a:t>
            </a:r>
            <a:endParaRPr lang="en-IN" altLang="en-US" dirty="0">
              <a:solidFill>
                <a:srgbClr val="002060"/>
              </a:solidFill>
            </a:endParaRPr>
          </a:p>
          <a:p>
            <a:pPr lvl="1"/>
            <a:r>
              <a:rPr lang="en-IN" altLang="en-US" dirty="0">
                <a:solidFill>
                  <a:srgbClr val="002060"/>
                </a:solidFill>
              </a:rPr>
              <a:t>Transition Model</a:t>
            </a:r>
            <a:endParaRPr lang="en-IN" altLang="en-US" dirty="0">
              <a:solidFill>
                <a:srgbClr val="002060"/>
              </a:solidFill>
            </a:endParaRPr>
          </a:p>
          <a:p>
            <a:pPr lvl="1"/>
            <a:r>
              <a:rPr lang="en-IN" altLang="en-US" dirty="0">
                <a:solidFill>
                  <a:srgbClr val="002060"/>
                </a:solidFill>
              </a:rPr>
              <a:t>Goal Test</a:t>
            </a:r>
            <a:endParaRPr lang="en-IN" altLang="en-US" dirty="0">
              <a:solidFill>
                <a:srgbClr val="002060"/>
              </a:solidFill>
            </a:endParaRPr>
          </a:p>
          <a:p>
            <a:pPr lvl="1"/>
            <a:r>
              <a:rPr lang="en-IN" altLang="en-US" dirty="0">
                <a:solidFill>
                  <a:srgbClr val="002060"/>
                </a:solidFill>
              </a:rPr>
              <a:t>Path Cost</a:t>
            </a:r>
            <a:endParaRPr lang="en-IN" altLang="en-US" dirty="0">
              <a:solidFill>
                <a:srgbClr val="002060"/>
              </a:solidFill>
            </a:endParaRPr>
          </a:p>
          <a:p>
            <a:pPr lvl="1"/>
            <a:endParaRPr lang="en-IN" dirty="0">
              <a:solidFill>
                <a:srgbClr val="C00000"/>
              </a:solidFill>
            </a:endParaRPr>
          </a:p>
          <a:p>
            <a:pPr marL="0" indent="0">
              <a:buNone/>
            </a:pPr>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Toy Problems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8-Queens Problem</a:t>
            </a:r>
            <a:endParaRPr lang="en-IN" dirty="0">
              <a:solidFill>
                <a:srgbClr val="C00000"/>
              </a:solidFill>
            </a:endParaRPr>
          </a:p>
        </p:txBody>
      </p:sp>
      <p:pic>
        <p:nvPicPr>
          <p:cNvPr id="13" name="Picture 12"/>
          <p:cNvPicPr>
            <a:picLocks noChangeAspect="1"/>
          </p:cNvPicPr>
          <p:nvPr/>
        </p:nvPicPr>
        <p:blipFill>
          <a:blip r:embed="rId1"/>
          <a:stretch>
            <a:fillRect/>
          </a:stretch>
        </p:blipFill>
        <p:spPr>
          <a:xfrm>
            <a:off x="683568" y="1844825"/>
            <a:ext cx="7848871" cy="4870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p:txBody>
          <a:bodyPr vert="horz" wrap="square" lIns="91440" tIns="45720" rIns="91440" bIns="45720" anchor="ctr" anchorCtr="0"/>
          <a:p>
            <a:pPr eaLnBrk="1" hangingPunct="1"/>
            <a:r>
              <a:rPr lang="en-US" altLang="x-none" sz="3200" dirty="0"/>
              <a:t>To build a system to solve a problem</a:t>
            </a:r>
            <a:endParaRPr lang="en-US" altLang="x-none" sz="3200" dirty="0"/>
          </a:p>
        </p:txBody>
      </p:sp>
      <p:sp>
        <p:nvSpPr>
          <p:cNvPr id="4099" name="Rectangle 3"/>
          <p:cNvSpPr>
            <a:spLocks noGrp="1"/>
          </p:cNvSpPr>
          <p:nvPr>
            <p:ph type="body" idx="4294967295"/>
          </p:nvPr>
        </p:nvSpPr>
        <p:spPr/>
        <p:txBody>
          <a:bodyPr vert="horz" wrap="square" lIns="91440" tIns="45720" rIns="91440" bIns="45720" anchor="t" anchorCtr="0"/>
          <a:p>
            <a:pPr marL="609600" indent="-609600" eaLnBrk="1" hangingPunct="1"/>
            <a:r>
              <a:rPr lang="en-US" altLang="x-none" dirty="0"/>
              <a:t>Define the problem precisely</a:t>
            </a:r>
            <a:endParaRPr lang="en-US" altLang="x-none" dirty="0"/>
          </a:p>
          <a:p>
            <a:pPr marL="609600" indent="-609600" eaLnBrk="1" hangingPunct="1"/>
            <a:endParaRPr lang="en-US" altLang="x-none" dirty="0"/>
          </a:p>
          <a:p>
            <a:pPr marL="609600" indent="-609600" eaLnBrk="1" hangingPunct="1"/>
            <a:r>
              <a:rPr lang="en-US" altLang="x-none" dirty="0"/>
              <a:t>Analyse the problem</a:t>
            </a:r>
            <a:endParaRPr lang="en-US" altLang="x-none" dirty="0"/>
          </a:p>
          <a:p>
            <a:pPr marL="609600" indent="-609600" eaLnBrk="1" hangingPunct="1"/>
            <a:endParaRPr lang="en-US" altLang="x-none" dirty="0"/>
          </a:p>
          <a:p>
            <a:pPr marL="609600" indent="-609600" eaLnBrk="1" hangingPunct="1"/>
            <a:r>
              <a:rPr lang="en-US" altLang="x-none" dirty="0"/>
              <a:t>Isolate and represent the task knowledge that is necessary to solve the problem</a:t>
            </a:r>
            <a:endParaRPr lang="en-US" altLang="x-none" dirty="0"/>
          </a:p>
          <a:p>
            <a:pPr marL="609600" indent="-609600" eaLnBrk="1" hangingPunct="1"/>
            <a:endParaRPr lang="en-US" altLang="x-none" dirty="0"/>
          </a:p>
          <a:p>
            <a:pPr marL="609600" indent="-609600" eaLnBrk="1" hangingPunct="1"/>
            <a:r>
              <a:rPr lang="en-US" altLang="x-none" dirty="0"/>
              <a:t>Choose the best problem-solving techniques and apply it to the particular problem.</a:t>
            </a:r>
            <a:endParaRPr lang="en-US" altLang="x-non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Real World Problems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Applications</a:t>
            </a:r>
            <a:endParaRPr lang="en-IN" dirty="0">
              <a:solidFill>
                <a:srgbClr val="C00000"/>
              </a:solidFill>
            </a:endParaRPr>
          </a:p>
          <a:p>
            <a:pPr lvl="1"/>
            <a:r>
              <a:rPr lang="en-IN" dirty="0">
                <a:solidFill>
                  <a:srgbClr val="002060"/>
                </a:solidFill>
              </a:rPr>
              <a:t>Route Finding Problem</a:t>
            </a:r>
            <a:endParaRPr lang="en-IN" dirty="0">
              <a:solidFill>
                <a:srgbClr val="002060"/>
              </a:solidFill>
            </a:endParaRPr>
          </a:p>
          <a:p>
            <a:pPr marL="457200" lvl="1" indent="0">
              <a:buNone/>
            </a:pPr>
            <a:r>
              <a:rPr lang="en-US" altLang="en-IN" dirty="0">
                <a:solidFill>
                  <a:srgbClr val="002060"/>
                </a:solidFill>
              </a:rPr>
              <a:t>-   </a:t>
            </a:r>
            <a:r>
              <a:rPr lang="en-IN" dirty="0">
                <a:solidFill>
                  <a:srgbClr val="002060"/>
                </a:solidFill>
              </a:rPr>
              <a:t>Travelling Salesman Problem</a:t>
            </a:r>
            <a:endParaRPr lang="en-IN" dirty="0">
              <a:solidFill>
                <a:srgbClr val="002060"/>
              </a:solidFill>
            </a:endParaRPr>
          </a:p>
          <a:p>
            <a:pPr lvl="1"/>
            <a:r>
              <a:rPr lang="en-IN" dirty="0">
                <a:solidFill>
                  <a:srgbClr val="002060"/>
                </a:solidFill>
              </a:rPr>
              <a:t>VLSI design layout</a:t>
            </a:r>
            <a:endParaRPr lang="en-IN" dirty="0">
              <a:solidFill>
                <a:srgbClr val="002060"/>
              </a:solidFill>
            </a:endParaRPr>
          </a:p>
          <a:p>
            <a:pPr lvl="1"/>
            <a:r>
              <a:rPr lang="en-IN" dirty="0">
                <a:solidFill>
                  <a:srgbClr val="002060"/>
                </a:solidFill>
              </a:rPr>
              <a:t>Positioning of wind blades</a:t>
            </a:r>
            <a:endParaRPr lang="en-IN" dirty="0">
              <a:solidFill>
                <a:srgbClr val="002060"/>
              </a:solidFill>
            </a:endParaRPr>
          </a:p>
          <a:p>
            <a:pPr lvl="1"/>
            <a:r>
              <a:rPr lang="en-IN" dirty="0">
                <a:solidFill>
                  <a:srgbClr val="002060"/>
                </a:solidFill>
              </a:rPr>
              <a:t>Protein Sequence design</a:t>
            </a:r>
            <a:endParaRPr lang="en-IN" dirty="0">
              <a:solidFill>
                <a:srgbClr val="002060"/>
              </a:solidFill>
            </a:endParaRPr>
          </a:p>
          <a:p>
            <a:pPr marL="0" indent="0">
              <a:buNone/>
            </a:pPr>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Real World Problems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Route Finding Problem: Airline Travel Plan</a:t>
            </a:r>
            <a:endParaRPr lang="en-IN" dirty="0">
              <a:solidFill>
                <a:srgbClr val="C00000"/>
              </a:solidFill>
            </a:endParaRPr>
          </a:p>
          <a:p>
            <a:pPr marL="0" indent="0">
              <a:buNone/>
            </a:pPr>
            <a:endParaRPr lang="en-IN" dirty="0">
              <a:solidFill>
                <a:srgbClr val="C00000"/>
              </a:solidFill>
            </a:endParaRPr>
          </a:p>
          <a:p>
            <a:pPr lvl="1"/>
            <a:r>
              <a:rPr lang="en-IN" altLang="en-US" dirty="0">
                <a:solidFill>
                  <a:srgbClr val="002060"/>
                </a:solidFill>
              </a:rPr>
              <a:t>State Space</a:t>
            </a:r>
            <a:endParaRPr lang="en-IN" altLang="en-US" dirty="0">
              <a:solidFill>
                <a:srgbClr val="002060"/>
              </a:solidFill>
            </a:endParaRPr>
          </a:p>
          <a:p>
            <a:pPr lvl="1"/>
            <a:r>
              <a:rPr lang="en-IN" altLang="en-US" dirty="0">
                <a:solidFill>
                  <a:srgbClr val="002060"/>
                </a:solidFill>
              </a:rPr>
              <a:t>Initial State</a:t>
            </a:r>
            <a:endParaRPr lang="en-IN" altLang="en-US" dirty="0">
              <a:solidFill>
                <a:srgbClr val="002060"/>
              </a:solidFill>
            </a:endParaRPr>
          </a:p>
          <a:p>
            <a:pPr lvl="1"/>
            <a:r>
              <a:rPr lang="en-IN" altLang="en-US" dirty="0">
                <a:solidFill>
                  <a:srgbClr val="002060"/>
                </a:solidFill>
              </a:rPr>
              <a:t>Actions</a:t>
            </a:r>
            <a:endParaRPr lang="en-IN" altLang="en-US" dirty="0">
              <a:solidFill>
                <a:srgbClr val="002060"/>
              </a:solidFill>
            </a:endParaRPr>
          </a:p>
          <a:p>
            <a:pPr lvl="1"/>
            <a:r>
              <a:rPr lang="en-IN" altLang="en-US" dirty="0">
                <a:solidFill>
                  <a:srgbClr val="002060"/>
                </a:solidFill>
              </a:rPr>
              <a:t>Transition Model</a:t>
            </a:r>
            <a:endParaRPr lang="en-IN" altLang="en-US" dirty="0">
              <a:solidFill>
                <a:srgbClr val="002060"/>
              </a:solidFill>
            </a:endParaRPr>
          </a:p>
          <a:p>
            <a:pPr lvl="1"/>
            <a:r>
              <a:rPr lang="en-IN" altLang="en-US" dirty="0">
                <a:solidFill>
                  <a:srgbClr val="002060"/>
                </a:solidFill>
              </a:rPr>
              <a:t>Goal Test</a:t>
            </a:r>
            <a:endParaRPr lang="en-IN" altLang="en-US" dirty="0">
              <a:solidFill>
                <a:srgbClr val="002060"/>
              </a:solidFill>
            </a:endParaRPr>
          </a:p>
          <a:p>
            <a:pPr lvl="1"/>
            <a:r>
              <a:rPr lang="en-IN" altLang="en-US" dirty="0">
                <a:solidFill>
                  <a:srgbClr val="002060"/>
                </a:solidFill>
              </a:rPr>
              <a:t>Path Cost</a:t>
            </a:r>
            <a:endParaRPr lang="en-IN" altLang="en-US" dirty="0">
              <a:solidFill>
                <a:srgbClr val="002060"/>
              </a:solidFill>
            </a:endParaRPr>
          </a:p>
          <a:p>
            <a:pPr lvl="1"/>
            <a:endParaRPr lang="en-IN" dirty="0">
              <a:solidFill>
                <a:srgbClr val="C00000"/>
              </a:solidFill>
            </a:endParaRPr>
          </a:p>
          <a:p>
            <a:pPr marL="0" indent="0">
              <a:buNone/>
            </a:pPr>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lstStyle/>
          <a:p>
            <a:r>
              <a:rPr lang="en-IN" dirty="0">
                <a:solidFill>
                  <a:srgbClr val="002060"/>
                </a:solidFill>
              </a:rPr>
              <a:t>Problem Solving Agents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Example</a:t>
            </a:r>
            <a:endParaRPr lang="en-IN" dirty="0">
              <a:solidFill>
                <a:srgbClr val="C00000"/>
              </a:solidFill>
            </a:endParaRPr>
          </a:p>
          <a:p>
            <a:pPr lvl="1"/>
            <a:r>
              <a:rPr lang="en-IN" altLang="en-US" dirty="0">
                <a:solidFill>
                  <a:srgbClr val="002060"/>
                </a:solidFill>
              </a:rPr>
              <a:t>On a tour to Romania, currently in Arad, flight leaves from Bucharest the next day</a:t>
            </a:r>
            <a:endParaRPr lang="en-IN" altLang="en-US" dirty="0">
              <a:solidFill>
                <a:srgbClr val="002060"/>
              </a:solidFill>
            </a:endParaRPr>
          </a:p>
          <a:p>
            <a:pPr marL="457200" lvl="1" indent="0">
              <a:buNone/>
            </a:pPr>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2780928"/>
            <a:ext cx="7704856" cy="393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lstStyle/>
          <a:p>
            <a:r>
              <a:rPr lang="en-IN" dirty="0">
                <a:solidFill>
                  <a:srgbClr val="002060"/>
                </a:solidFill>
              </a:rPr>
              <a:t>Problem Solving Agents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Example</a:t>
            </a:r>
            <a:endParaRPr lang="en-IN" dirty="0">
              <a:solidFill>
                <a:srgbClr val="C00000"/>
              </a:solidFill>
            </a:endParaRPr>
          </a:p>
          <a:p>
            <a:pPr lvl="1"/>
            <a:r>
              <a:rPr lang="en-IN" dirty="0">
                <a:solidFill>
                  <a:srgbClr val="002060"/>
                </a:solidFill>
              </a:rPr>
              <a:t>Goal Formulation</a:t>
            </a:r>
            <a:endParaRPr lang="en-IN" dirty="0">
              <a:solidFill>
                <a:srgbClr val="002060"/>
              </a:solidFill>
            </a:endParaRPr>
          </a:p>
          <a:p>
            <a:pPr lvl="2"/>
            <a:r>
              <a:rPr lang="en-IN" dirty="0">
                <a:solidFill>
                  <a:srgbClr val="00B050"/>
                </a:solidFill>
              </a:rPr>
              <a:t>To reach Bucharest</a:t>
            </a:r>
            <a:endParaRPr lang="en-IN" dirty="0">
              <a:solidFill>
                <a:srgbClr val="00B050"/>
              </a:solidFill>
            </a:endParaRPr>
          </a:p>
          <a:p>
            <a:pPr lvl="1"/>
            <a:r>
              <a:rPr lang="en-IN" dirty="0">
                <a:solidFill>
                  <a:srgbClr val="002060"/>
                </a:solidFill>
              </a:rPr>
              <a:t>Problem Formulation</a:t>
            </a:r>
            <a:endParaRPr lang="en-IN" dirty="0">
              <a:solidFill>
                <a:srgbClr val="002060"/>
              </a:solidFill>
            </a:endParaRPr>
          </a:p>
          <a:p>
            <a:pPr lvl="2"/>
            <a:r>
              <a:rPr lang="en-IN" dirty="0">
                <a:solidFill>
                  <a:srgbClr val="00B050"/>
                </a:solidFill>
              </a:rPr>
              <a:t>States : In between cities</a:t>
            </a:r>
            <a:endParaRPr lang="en-IN" dirty="0">
              <a:solidFill>
                <a:srgbClr val="00B050"/>
              </a:solidFill>
            </a:endParaRPr>
          </a:p>
          <a:p>
            <a:pPr lvl="2"/>
            <a:r>
              <a:rPr lang="en-IN" dirty="0">
                <a:solidFill>
                  <a:srgbClr val="00B050"/>
                </a:solidFill>
              </a:rPr>
              <a:t>Actions : Drive through adjacent cities</a:t>
            </a:r>
            <a:endParaRPr lang="en-IN" dirty="0">
              <a:solidFill>
                <a:srgbClr val="00B050"/>
              </a:solidFill>
            </a:endParaRPr>
          </a:p>
          <a:p>
            <a:pPr lvl="1"/>
            <a:r>
              <a:rPr lang="en-IN" dirty="0">
                <a:solidFill>
                  <a:srgbClr val="002060"/>
                </a:solidFill>
              </a:rPr>
              <a:t>Find Solution</a:t>
            </a:r>
            <a:endParaRPr lang="en-IN" dirty="0">
              <a:solidFill>
                <a:srgbClr val="002060"/>
              </a:solidFill>
            </a:endParaRPr>
          </a:p>
          <a:p>
            <a:pPr lvl="2"/>
            <a:r>
              <a:rPr lang="en-IN" dirty="0">
                <a:solidFill>
                  <a:srgbClr val="00B050"/>
                </a:solidFill>
              </a:rPr>
              <a:t>Drive through sequence of cities </a:t>
            </a:r>
            <a:endParaRPr lang="en-IN" dirty="0">
              <a:solidFill>
                <a:srgbClr val="00B050"/>
              </a:solidFill>
            </a:endParaRPr>
          </a:p>
          <a:p>
            <a:pPr lvl="3"/>
            <a:r>
              <a:rPr lang="en-IN" dirty="0">
                <a:solidFill>
                  <a:srgbClr val="FF0000"/>
                </a:solidFill>
              </a:rPr>
              <a:t>Arad, Sibiu, </a:t>
            </a:r>
            <a:r>
              <a:rPr lang="en-IN" dirty="0" err="1">
                <a:solidFill>
                  <a:srgbClr val="FF0000"/>
                </a:solidFill>
              </a:rPr>
              <a:t>Fagaras</a:t>
            </a:r>
            <a:r>
              <a:rPr lang="en-IN" dirty="0">
                <a:solidFill>
                  <a:srgbClr val="FF0000"/>
                </a:solidFill>
              </a:rPr>
              <a:t>, Bucharest</a:t>
            </a:r>
            <a:endParaRPr lang="en-IN"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043" y="2853055"/>
            <a:ext cx="7772400" cy="1362075"/>
          </a:xfrm>
        </p:spPr>
        <p:txBody>
          <a:bodyPr/>
          <a:lstStyle/>
          <a:p>
            <a:pPr algn="ctr"/>
            <a:r>
              <a:rPr lang="en-IN" dirty="0">
                <a:solidFill>
                  <a:schemeClr val="bg2">
                    <a:lumMod val="25000"/>
                  </a:schemeClr>
                </a:solidFill>
              </a:rPr>
              <a:t>SEARCH FOR SOLUTIONS</a:t>
            </a:r>
            <a:endParaRPr lang="en-IN" dirty="0">
              <a:solidFill>
                <a:schemeClr val="bg2">
                  <a:lumMod val="2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980728"/>
            <a:ext cx="8229600" cy="5688632"/>
          </a:xfrm>
        </p:spPr>
        <p:txBody>
          <a:bodyPr>
            <a:normAutofit/>
          </a:bodyPr>
          <a:lstStyle/>
          <a:p>
            <a:r>
              <a:rPr lang="en-IN" dirty="0">
                <a:solidFill>
                  <a:srgbClr val="C00000"/>
                </a:solidFill>
              </a:rPr>
              <a:t>Tree Search</a:t>
            </a:r>
            <a:endParaRPr lang="en-IN" dirty="0">
              <a:solidFill>
                <a:srgbClr val="C00000"/>
              </a:solidFill>
            </a:endParaRPr>
          </a:p>
          <a:p>
            <a:pPr lvl="1"/>
            <a:r>
              <a:rPr lang="en-IN" dirty="0">
                <a:solidFill>
                  <a:srgbClr val="002060"/>
                </a:solidFill>
              </a:rPr>
              <a:t>Initial State : Root</a:t>
            </a:r>
            <a:endParaRPr lang="en-IN" dirty="0">
              <a:solidFill>
                <a:srgbClr val="002060"/>
              </a:solidFill>
            </a:endParaRPr>
          </a:p>
          <a:p>
            <a:pPr lvl="1"/>
            <a:r>
              <a:rPr lang="en-IN" dirty="0">
                <a:solidFill>
                  <a:srgbClr val="002060"/>
                </a:solidFill>
              </a:rPr>
              <a:t>Actions : Branches</a:t>
            </a:r>
            <a:endParaRPr lang="en-IN" dirty="0">
              <a:solidFill>
                <a:srgbClr val="002060"/>
              </a:solidFill>
            </a:endParaRPr>
          </a:p>
          <a:p>
            <a:pPr lvl="1"/>
            <a:r>
              <a:rPr lang="en-IN" dirty="0">
                <a:solidFill>
                  <a:srgbClr val="002060"/>
                </a:solidFill>
              </a:rPr>
              <a:t>State Space : Nodes</a:t>
            </a:r>
            <a:endParaRPr lang="en-IN" dirty="0">
              <a:solidFill>
                <a:srgbClr val="002060"/>
              </a:solidFill>
            </a:endParaRPr>
          </a:p>
          <a:p>
            <a:r>
              <a:rPr lang="en-IN" dirty="0">
                <a:solidFill>
                  <a:srgbClr val="C00000"/>
                </a:solidFill>
              </a:rPr>
              <a:t>Finding route from Arad to Bucharest</a:t>
            </a:r>
            <a:endParaRPr lang="en-IN" dirty="0">
              <a:solidFill>
                <a:srgbClr val="C00000"/>
              </a:solidFill>
            </a:endParaRPr>
          </a:p>
          <a:p>
            <a:pPr lvl="1"/>
            <a:r>
              <a:rPr lang="en-IN" dirty="0">
                <a:solidFill>
                  <a:srgbClr val="002060"/>
                </a:solidFill>
              </a:rPr>
              <a:t>Initial State : In(Arad)</a:t>
            </a:r>
            <a:endParaRPr lang="en-IN" dirty="0">
              <a:solidFill>
                <a:srgbClr val="002060"/>
              </a:solidFill>
            </a:endParaRPr>
          </a:p>
          <a:p>
            <a:pPr lvl="1"/>
            <a:r>
              <a:rPr lang="en-IN" dirty="0">
                <a:solidFill>
                  <a:srgbClr val="002060"/>
                </a:solidFill>
              </a:rPr>
              <a:t>Actions : Go(Sibiu), Go(Timisoara), Go(</a:t>
            </a:r>
            <a:r>
              <a:rPr lang="en-IN" dirty="0" err="1">
                <a:solidFill>
                  <a:srgbClr val="002060"/>
                </a:solidFill>
              </a:rPr>
              <a:t>Zerind</a:t>
            </a:r>
            <a:r>
              <a:rPr lang="en-IN" dirty="0">
                <a:solidFill>
                  <a:srgbClr val="002060"/>
                </a:solidFill>
              </a:rPr>
              <a:t>)</a:t>
            </a:r>
            <a:endParaRPr lang="en-IN" dirty="0">
              <a:solidFill>
                <a:srgbClr val="002060"/>
              </a:solidFill>
            </a:endParaRPr>
          </a:p>
          <a:p>
            <a:pPr lvl="2"/>
            <a:r>
              <a:rPr lang="en-IN" dirty="0">
                <a:solidFill>
                  <a:srgbClr val="002060"/>
                </a:solidFill>
              </a:rPr>
              <a:t>Result(In(Arad), Go(Sibiu))= In(Sibiu)</a:t>
            </a:r>
            <a:endParaRPr lang="en-IN" dirty="0">
              <a:solidFill>
                <a:srgbClr val="002060"/>
              </a:solidFill>
            </a:endParaRPr>
          </a:p>
          <a:p>
            <a:pPr lvl="1"/>
            <a:r>
              <a:rPr lang="en-IN" dirty="0">
                <a:solidFill>
                  <a:srgbClr val="002060"/>
                </a:solidFill>
              </a:rPr>
              <a:t>State Space </a:t>
            </a:r>
            <a:endParaRPr lang="en-IN" dirty="0">
              <a:solidFill>
                <a:srgbClr val="002060"/>
              </a:solidFill>
            </a:endParaRPr>
          </a:p>
          <a:p>
            <a:pPr lvl="2"/>
            <a:r>
              <a:rPr lang="en-IN" dirty="0">
                <a:solidFill>
                  <a:srgbClr val="00B050"/>
                </a:solidFill>
              </a:rPr>
              <a:t>{Arad, Sibiu}, {Arad, Sibiu, </a:t>
            </a:r>
            <a:r>
              <a:rPr lang="en-IN" dirty="0" err="1">
                <a:solidFill>
                  <a:srgbClr val="00B050"/>
                </a:solidFill>
              </a:rPr>
              <a:t>Fagaras</a:t>
            </a:r>
            <a:r>
              <a:rPr lang="en-IN" dirty="0">
                <a:solidFill>
                  <a:srgbClr val="00B050"/>
                </a:solidFill>
              </a:rPr>
              <a:t>}, {Arad, Sibiu, </a:t>
            </a:r>
            <a:r>
              <a:rPr lang="en-IN" dirty="0" err="1">
                <a:solidFill>
                  <a:srgbClr val="00B050"/>
                </a:solidFill>
              </a:rPr>
              <a:t>Fagaras</a:t>
            </a:r>
            <a:r>
              <a:rPr lang="en-IN" dirty="0">
                <a:solidFill>
                  <a:srgbClr val="00B050"/>
                </a:solidFill>
              </a:rPr>
              <a:t>, Bucharest}</a:t>
            </a:r>
            <a:endParaRPr lang="en-IN" dirty="0">
              <a:solidFill>
                <a:srgbClr val="00B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TREE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124744"/>
            <a:ext cx="8229600" cy="5544616"/>
          </a:xfrm>
        </p:spPr>
        <p:txBody>
          <a:bodyPr>
            <a:normAutofit/>
          </a:bodyPr>
          <a:lstStyle/>
          <a:p>
            <a:pPr marL="457200" lvl="1" indent="0">
              <a:buNone/>
            </a:pPr>
            <a:endParaRPr lang="en-IN" dirty="0">
              <a:solidFill>
                <a:srgbClr val="002060"/>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976" y="1124744"/>
            <a:ext cx="8440488"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SEARCH STRATEGY </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268760"/>
            <a:ext cx="8229600" cy="5400600"/>
          </a:xfrm>
        </p:spPr>
        <p:txBody>
          <a:bodyPr>
            <a:normAutofit/>
          </a:bodyPr>
          <a:lstStyle/>
          <a:p>
            <a:r>
              <a:rPr lang="en-IN" dirty="0">
                <a:solidFill>
                  <a:srgbClr val="C00000"/>
                </a:solidFill>
              </a:rPr>
              <a:t>Performance Measurement of Search Strategies</a:t>
            </a:r>
            <a:endParaRPr lang="en-IN" dirty="0">
              <a:solidFill>
                <a:srgbClr val="C00000"/>
              </a:solidFill>
            </a:endParaRPr>
          </a:p>
          <a:p>
            <a:pPr lvl="1"/>
            <a:r>
              <a:rPr lang="en-IN" dirty="0">
                <a:solidFill>
                  <a:srgbClr val="002060"/>
                </a:solidFill>
              </a:rPr>
              <a:t>Completeness</a:t>
            </a:r>
            <a:endParaRPr lang="en-IN" dirty="0">
              <a:solidFill>
                <a:srgbClr val="002060"/>
              </a:solidFill>
            </a:endParaRPr>
          </a:p>
          <a:p>
            <a:pPr lvl="2"/>
            <a:r>
              <a:rPr lang="en-IN" dirty="0">
                <a:solidFill>
                  <a:srgbClr val="00B050"/>
                </a:solidFill>
              </a:rPr>
              <a:t>Does it always find a solution if it exists</a:t>
            </a:r>
            <a:endParaRPr lang="en-IN" dirty="0">
              <a:solidFill>
                <a:srgbClr val="00B050"/>
              </a:solidFill>
            </a:endParaRPr>
          </a:p>
          <a:p>
            <a:pPr lvl="1"/>
            <a:r>
              <a:rPr lang="en-IN" dirty="0">
                <a:solidFill>
                  <a:srgbClr val="002060"/>
                </a:solidFill>
              </a:rPr>
              <a:t>Optimality</a:t>
            </a:r>
            <a:endParaRPr lang="en-IN" dirty="0">
              <a:solidFill>
                <a:srgbClr val="002060"/>
              </a:solidFill>
            </a:endParaRPr>
          </a:p>
          <a:p>
            <a:pPr lvl="2"/>
            <a:r>
              <a:rPr lang="en-IN" dirty="0">
                <a:solidFill>
                  <a:srgbClr val="00B050"/>
                </a:solidFill>
              </a:rPr>
              <a:t>Is the solution optimal? (Least Cost path)</a:t>
            </a:r>
            <a:endParaRPr lang="en-IN" dirty="0">
              <a:solidFill>
                <a:srgbClr val="00B050"/>
              </a:solidFill>
            </a:endParaRPr>
          </a:p>
          <a:p>
            <a:pPr lvl="1"/>
            <a:r>
              <a:rPr lang="en-IN" dirty="0">
                <a:solidFill>
                  <a:srgbClr val="002060"/>
                </a:solidFill>
              </a:rPr>
              <a:t>Time Complexity</a:t>
            </a:r>
            <a:endParaRPr lang="en-IN" dirty="0">
              <a:solidFill>
                <a:srgbClr val="002060"/>
              </a:solidFill>
            </a:endParaRPr>
          </a:p>
          <a:p>
            <a:pPr lvl="2"/>
            <a:r>
              <a:rPr lang="en-IN" dirty="0">
                <a:solidFill>
                  <a:srgbClr val="00B050"/>
                </a:solidFill>
              </a:rPr>
              <a:t>Time taken to find optimal solution/ nodes generated</a:t>
            </a:r>
            <a:endParaRPr lang="en-IN" dirty="0">
              <a:solidFill>
                <a:srgbClr val="00B050"/>
              </a:solidFill>
            </a:endParaRPr>
          </a:p>
          <a:p>
            <a:pPr lvl="1"/>
            <a:r>
              <a:rPr lang="en-IN" dirty="0">
                <a:solidFill>
                  <a:srgbClr val="002060"/>
                </a:solidFill>
              </a:rPr>
              <a:t>Space Complexity</a:t>
            </a:r>
            <a:endParaRPr lang="en-IN" dirty="0">
              <a:solidFill>
                <a:srgbClr val="002060"/>
              </a:solidFill>
            </a:endParaRPr>
          </a:p>
          <a:p>
            <a:pPr lvl="2"/>
            <a:r>
              <a:rPr lang="en-IN" dirty="0">
                <a:solidFill>
                  <a:srgbClr val="00B050"/>
                </a:solidFill>
              </a:rPr>
              <a:t>Memory requirement for nodes</a:t>
            </a:r>
            <a:endParaRPr lang="en-IN" dirty="0">
              <a:solidFill>
                <a:srgbClr val="00B050"/>
              </a:solidFill>
            </a:endParaRPr>
          </a:p>
          <a:p>
            <a:pPr marL="914400" lvl="2" indent="0">
              <a:buNone/>
            </a:pPr>
            <a:endParaRPr lang="en-IN" dirty="0">
              <a:solidFill>
                <a:srgbClr val="00B05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5pPr>
          </a:lstStyle>
          <a:p>
            <a:pPr lvl="0" algn="r" eaLnBrk="1" hangingPunct="1"/>
            <a:fld id="{9A0DB2DC-4C9A-4742-B13C-FB6460FD3503}" type="slidenum">
              <a:rPr lang="en-GB" sz="1400" dirty="0"/>
            </a:fld>
            <a:endParaRPr lang="en-GB" sz="1400" dirty="0"/>
          </a:p>
        </p:txBody>
      </p:sp>
      <p:sp>
        <p:nvSpPr>
          <p:cNvPr id="13315" name="Rectangle 2"/>
          <p:cNvSpPr>
            <a:spLocks noGrp="1"/>
          </p:cNvSpPr>
          <p:nvPr>
            <p:ph type="title"/>
          </p:nvPr>
        </p:nvSpPr>
        <p:spPr>
          <a:xfrm>
            <a:off x="304800" y="609600"/>
            <a:ext cx="8534400" cy="1143000"/>
          </a:xfrm>
        </p:spPr>
        <p:txBody>
          <a:bodyPr vert="horz" wrap="square" lIns="91440" tIns="45720" rIns="91440" bIns="45720" anchor="ctr" anchorCtr="0"/>
          <a:p>
            <a:pPr eaLnBrk="1" hangingPunct="1"/>
            <a:r>
              <a:rPr dirty="0"/>
              <a:t>Search Strategies</a:t>
            </a:r>
            <a:endParaRPr dirty="0"/>
          </a:p>
        </p:txBody>
      </p:sp>
      <p:sp>
        <p:nvSpPr>
          <p:cNvPr id="13316" name="Rectangle 3"/>
          <p:cNvSpPr>
            <a:spLocks noGrp="1"/>
          </p:cNvSpPr>
          <p:nvPr>
            <p:ph idx="1"/>
          </p:nvPr>
        </p:nvSpPr>
        <p:spPr/>
        <p:txBody>
          <a:bodyPr vert="horz" wrap="square" lIns="91440" tIns="45720" rIns="91440" bIns="45720" anchor="t" anchorCtr="0"/>
          <a:p>
            <a:pPr marL="533400" indent="-533400" eaLnBrk="1" hangingPunct="1">
              <a:spcBef>
                <a:spcPct val="0"/>
              </a:spcBef>
              <a:buClr>
                <a:schemeClr val="tx1"/>
              </a:buClr>
              <a:buNone/>
            </a:pPr>
            <a:r>
              <a:rPr dirty="0">
                <a:sym typeface="Symbol" pitchFamily="18" charset="2"/>
              </a:rPr>
              <a:t>1.  </a:t>
            </a:r>
            <a:r>
              <a:rPr dirty="0">
                <a:solidFill>
                  <a:srgbClr val="0000FF"/>
                </a:solidFill>
                <a:sym typeface="Symbol" pitchFamily="18" charset="2"/>
              </a:rPr>
              <a:t>Uninformed search</a:t>
            </a:r>
            <a:r>
              <a:rPr dirty="0">
                <a:sym typeface="Symbol" pitchFamily="18" charset="2"/>
              </a:rPr>
              <a:t> (blind search)</a:t>
            </a:r>
            <a:endParaRPr dirty="0">
              <a:sym typeface="Symbol" pitchFamily="18" charset="2"/>
            </a:endParaRPr>
          </a:p>
          <a:p>
            <a:pPr marL="533400" indent="-533400" eaLnBrk="1" hangingPunct="1">
              <a:spcBef>
                <a:spcPct val="0"/>
              </a:spcBef>
              <a:spcAft>
                <a:spcPct val="50000"/>
              </a:spcAft>
              <a:buClr>
                <a:schemeClr val="tx1"/>
              </a:buClr>
              <a:buNone/>
            </a:pPr>
            <a:r>
              <a:rPr dirty="0">
                <a:solidFill>
                  <a:srgbClr val="0000FF"/>
                </a:solidFill>
              </a:rPr>
              <a:t>		</a:t>
            </a:r>
            <a:r>
              <a:rPr sz="2000" dirty="0"/>
              <a:t>Having no information about the number of steps from the current state to the goal.</a:t>
            </a:r>
            <a:endParaRPr sz="2000" dirty="0"/>
          </a:p>
          <a:p>
            <a:pPr marL="533400" indent="-533400" eaLnBrk="1" hangingPunct="1">
              <a:spcBef>
                <a:spcPct val="0"/>
              </a:spcBef>
              <a:spcAft>
                <a:spcPct val="50000"/>
              </a:spcAft>
              <a:buClr>
                <a:schemeClr val="tx1"/>
              </a:buClr>
              <a:buNone/>
            </a:pPr>
            <a:endParaRPr sz="2000" dirty="0"/>
          </a:p>
          <a:p>
            <a:pPr marL="533400" indent="-533400" eaLnBrk="1" hangingPunct="1">
              <a:spcBef>
                <a:spcPct val="0"/>
              </a:spcBef>
              <a:buClr>
                <a:schemeClr val="tx1"/>
              </a:buClr>
              <a:buNone/>
            </a:pPr>
            <a:r>
              <a:rPr dirty="0"/>
              <a:t>2.</a:t>
            </a:r>
            <a:r>
              <a:rPr dirty="0">
                <a:solidFill>
                  <a:srgbClr val="0000FF"/>
                </a:solidFill>
              </a:rPr>
              <a:t> </a:t>
            </a:r>
            <a:r>
              <a:rPr dirty="0">
                <a:solidFill>
                  <a:srgbClr val="0000FF"/>
                </a:solidFill>
                <a:sym typeface="Symbol" pitchFamily="18" charset="2"/>
              </a:rPr>
              <a:t>Informed search</a:t>
            </a:r>
            <a:r>
              <a:rPr dirty="0">
                <a:sym typeface="Symbol" pitchFamily="18" charset="2"/>
              </a:rPr>
              <a:t> (heuristic search)</a:t>
            </a:r>
            <a:endParaRPr dirty="0">
              <a:sym typeface="Symbol" pitchFamily="18" charset="2"/>
            </a:endParaRPr>
          </a:p>
          <a:p>
            <a:pPr marL="533400" indent="-533400" eaLnBrk="1" hangingPunct="1">
              <a:spcBef>
                <a:spcPct val="0"/>
              </a:spcBef>
              <a:buClr>
                <a:schemeClr val="tx1"/>
              </a:buClr>
              <a:buNone/>
            </a:pPr>
            <a:r>
              <a:rPr dirty="0">
                <a:solidFill>
                  <a:srgbClr val="0000FF"/>
                </a:solidFill>
              </a:rPr>
              <a:t>		</a:t>
            </a:r>
            <a:r>
              <a:rPr sz="2000" dirty="0"/>
              <a:t>More efficient than uninformed search.</a:t>
            </a:r>
            <a:endParaRPr sz="2000" dirty="0"/>
          </a:p>
          <a:p>
            <a:pPr marL="533400" indent="-533400" eaLnBrk="1" hangingPunct="1">
              <a:spcBef>
                <a:spcPct val="0"/>
              </a:spcBef>
              <a:buClr>
                <a:schemeClr val="tx1"/>
              </a:buClr>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33" y="3429000"/>
            <a:ext cx="7772400" cy="1362075"/>
          </a:xfrm>
        </p:spPr>
        <p:txBody>
          <a:bodyPr/>
          <a:lstStyle/>
          <a:p>
            <a:r>
              <a:rPr lang="en-IN" dirty="0">
                <a:solidFill>
                  <a:schemeClr val="bg2">
                    <a:lumMod val="25000"/>
                  </a:schemeClr>
                </a:solidFill>
              </a:rPr>
              <a:t>UNINFORMED SEARCH STRATEGIES</a:t>
            </a:r>
            <a:endParaRPr lang="en-IN" dirty="0">
              <a:solidFill>
                <a:schemeClr val="bg2">
                  <a:lumMod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idx="4294967295"/>
          </p:nvPr>
        </p:nvSpPr>
        <p:spPr/>
        <p:txBody>
          <a:bodyPr vert="horz" wrap="square" lIns="91440" tIns="45720" rIns="91440" bIns="45720" anchor="ctr" anchorCtr="0"/>
          <a:p>
            <a:pPr eaLnBrk="1" hangingPunct="1"/>
            <a:r>
              <a:rPr lang="en-US" altLang="x-none" sz="3200" dirty="0"/>
              <a:t>Defining the problem as State Space Search</a:t>
            </a:r>
            <a:endParaRPr lang="en-US" altLang="x-none" sz="3200" dirty="0"/>
          </a:p>
        </p:txBody>
      </p:sp>
      <p:sp>
        <p:nvSpPr>
          <p:cNvPr id="6147" name="Rectangle 3"/>
          <p:cNvSpPr>
            <a:spLocks noGrp="1"/>
          </p:cNvSpPr>
          <p:nvPr>
            <p:ph type="body" idx="4294967295"/>
          </p:nvPr>
        </p:nvSpPr>
        <p:spPr>
          <a:xfrm>
            <a:off x="685800" y="1773238"/>
            <a:ext cx="7772400" cy="4513262"/>
          </a:xfrm>
        </p:spPr>
        <p:txBody>
          <a:bodyPr vert="horz" wrap="square" lIns="91440" tIns="45720" rIns="91440" bIns="45720" anchor="t" anchorCtr="0"/>
          <a:p>
            <a:pPr eaLnBrk="1" hangingPunct="1">
              <a:lnSpc>
                <a:spcPct val="90000"/>
              </a:lnSpc>
            </a:pPr>
            <a:r>
              <a:rPr lang="en-US" altLang="x-none" dirty="0"/>
              <a:t>The state space representation forms the basis of most of the AI methods.</a:t>
            </a:r>
            <a:endParaRPr lang="en-US" altLang="x-none" dirty="0"/>
          </a:p>
          <a:p>
            <a:pPr eaLnBrk="1" hangingPunct="1">
              <a:lnSpc>
                <a:spcPct val="90000"/>
              </a:lnSpc>
            </a:pPr>
            <a:r>
              <a:rPr lang="en-US" altLang="x-none" dirty="0"/>
              <a:t>Its structure corresponds to the structure of problem solving in two important ways:</a:t>
            </a:r>
            <a:endParaRPr lang="en-US" altLang="x-none" dirty="0"/>
          </a:p>
          <a:p>
            <a:pPr eaLnBrk="1" hangingPunct="1">
              <a:lnSpc>
                <a:spcPct val="90000"/>
              </a:lnSpc>
            </a:pPr>
            <a:endParaRPr lang="en-US" altLang="x-none" dirty="0"/>
          </a:p>
          <a:p>
            <a:pPr lvl="1" eaLnBrk="1" hangingPunct="1">
              <a:lnSpc>
                <a:spcPct val="90000"/>
              </a:lnSpc>
            </a:pPr>
            <a:r>
              <a:rPr lang="en-US" altLang="x-none" dirty="0"/>
              <a:t>It allows for a formal definition of a problem as the need to convert some given situation into some desired situation using a set of permissible operations.</a:t>
            </a:r>
            <a:endParaRPr lang="en-US" altLang="x-none" dirty="0"/>
          </a:p>
          <a:p>
            <a:pPr lvl="1" eaLnBrk="1" hangingPunct="1">
              <a:lnSpc>
                <a:spcPct val="90000"/>
              </a:lnSpc>
            </a:pPr>
            <a:endParaRPr lang="en-US" altLang="x-none" dirty="0"/>
          </a:p>
          <a:p>
            <a:pPr lvl="1" eaLnBrk="1" hangingPunct="1">
              <a:lnSpc>
                <a:spcPct val="90000"/>
              </a:lnSpc>
            </a:pPr>
            <a:r>
              <a:rPr lang="en-US" altLang="x-none" dirty="0"/>
              <a:t>It permits us to define the process of solving a particular problem as a combination of known techniques (each represented as a rule defining a single step in the space) and search, the general technique of exploring the space to try to find some path from current state to a goal state.</a:t>
            </a:r>
            <a:endParaRPr lang="en-US" altLang="x-none" dirty="0"/>
          </a:p>
          <a:p>
            <a:pPr lvl="1" eaLnBrk="1" hangingPunct="1">
              <a:lnSpc>
                <a:spcPct val="90000"/>
              </a:lnSpc>
              <a:buNone/>
            </a:pPr>
            <a:endParaRPr lang="en-US" altLang="x-non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UNINFORMED  / BLIND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268760"/>
            <a:ext cx="8229600" cy="5400600"/>
          </a:xfrm>
        </p:spPr>
        <p:txBody>
          <a:bodyPr>
            <a:normAutofit/>
          </a:bodyPr>
          <a:lstStyle/>
          <a:p>
            <a:r>
              <a:rPr lang="en-IN" dirty="0">
                <a:solidFill>
                  <a:srgbClr val="C00000"/>
                </a:solidFill>
              </a:rPr>
              <a:t>Blind Search Characteristics</a:t>
            </a:r>
            <a:endParaRPr lang="en-IN" dirty="0">
              <a:solidFill>
                <a:srgbClr val="C00000"/>
              </a:solidFill>
            </a:endParaRPr>
          </a:p>
          <a:p>
            <a:pPr lvl="1"/>
            <a:r>
              <a:rPr lang="en-IN" dirty="0">
                <a:solidFill>
                  <a:schemeClr val="tx1"/>
                </a:solidFill>
              </a:rPr>
              <a:t>No domain specific knowledge</a:t>
            </a:r>
            <a:endParaRPr lang="en-IN" dirty="0">
              <a:solidFill>
                <a:schemeClr val="tx1"/>
              </a:solidFill>
            </a:endParaRPr>
          </a:p>
          <a:p>
            <a:pPr lvl="1"/>
            <a:r>
              <a:rPr lang="en-IN" dirty="0">
                <a:solidFill>
                  <a:schemeClr val="tx1"/>
                </a:solidFill>
              </a:rPr>
              <a:t>Use only the information available in problem statement</a:t>
            </a:r>
            <a:endParaRPr lang="en-IN" dirty="0">
              <a:solidFill>
                <a:schemeClr val="tx1"/>
              </a:solidFill>
            </a:endParaRPr>
          </a:p>
          <a:p>
            <a:pPr marL="457200" lvl="1" indent="0">
              <a:buNone/>
            </a:pPr>
            <a:endParaRPr lang="en-IN" dirty="0">
              <a:solidFill>
                <a:schemeClr val="tx1"/>
              </a:solidFill>
            </a:endParaRPr>
          </a:p>
          <a:p>
            <a:pPr>
              <a:lnSpc>
                <a:spcPct val="80000"/>
              </a:lnSpc>
            </a:pPr>
            <a:r>
              <a:rPr sz="2000" dirty="0">
                <a:solidFill>
                  <a:schemeClr val="tx1"/>
                </a:solidFill>
                <a:sym typeface="+mn-ea"/>
              </a:rPr>
              <a:t>Can only generate successors and distinguish between a goal state from a non-goal state</a:t>
            </a:r>
            <a:endParaRPr sz="2000" dirty="0">
              <a:solidFill>
                <a:schemeClr val="tx1"/>
              </a:solidFill>
            </a:endParaRPr>
          </a:p>
          <a:p>
            <a:pPr>
              <a:lnSpc>
                <a:spcPct val="80000"/>
              </a:lnSpc>
            </a:pPr>
            <a:endParaRPr sz="2000" dirty="0">
              <a:solidFill>
                <a:schemeClr val="tx1"/>
              </a:solidFill>
            </a:endParaRPr>
          </a:p>
          <a:p>
            <a:pPr>
              <a:lnSpc>
                <a:spcPct val="80000"/>
              </a:lnSpc>
            </a:pPr>
            <a:r>
              <a:rPr sz="2000" dirty="0">
                <a:solidFill>
                  <a:schemeClr val="tx1"/>
                </a:solidFill>
                <a:sym typeface="+mn-ea"/>
              </a:rPr>
              <a:t>No preference as to which state (node) will be more promising, expansion done systematically according to a specific order</a:t>
            </a:r>
            <a:endParaRPr sz="2000" dirty="0">
              <a:solidFill>
                <a:schemeClr val="tx1"/>
              </a:solidFill>
            </a:endParaRPr>
          </a:p>
          <a:p>
            <a:pPr>
              <a:lnSpc>
                <a:spcPct val="80000"/>
              </a:lnSpc>
            </a:pPr>
            <a:endParaRPr sz="2000" dirty="0"/>
          </a:p>
          <a:p>
            <a:pPr lvl="1"/>
            <a:endParaRPr lang="en-IN" dirty="0">
              <a:solidFill>
                <a:srgbClr val="002060"/>
              </a:solidFill>
            </a:endParaRPr>
          </a:p>
          <a:p>
            <a:pPr lvl="1"/>
            <a:r>
              <a:rPr lang="en-IN" dirty="0">
                <a:solidFill>
                  <a:srgbClr val="002060"/>
                </a:solidFill>
              </a:rPr>
              <a:t>Uses brute force approach</a:t>
            </a:r>
            <a:endParaRPr lang="en-IN" dirty="0">
              <a:solidFill>
                <a:srgbClr val="002060"/>
              </a:solidFill>
            </a:endParaRPr>
          </a:p>
          <a:p>
            <a:pPr lvl="1"/>
            <a:r>
              <a:rPr lang="en-IN" dirty="0">
                <a:solidFill>
                  <a:srgbClr val="002060"/>
                </a:solidFill>
              </a:rPr>
              <a:t>Goal Check</a:t>
            </a:r>
            <a:endParaRPr lang="en-IN" dirty="0">
              <a:solidFill>
                <a:srgbClr val="002060"/>
              </a:solidFill>
            </a:endParaRPr>
          </a:p>
          <a:p>
            <a:pPr lvl="2"/>
            <a:r>
              <a:rPr lang="en-IN" dirty="0">
                <a:solidFill>
                  <a:srgbClr val="00B050"/>
                </a:solidFill>
              </a:rPr>
              <a:t>Generation</a:t>
            </a:r>
            <a:endParaRPr lang="en-IN" dirty="0">
              <a:solidFill>
                <a:srgbClr val="00B050"/>
              </a:solidFill>
            </a:endParaRPr>
          </a:p>
          <a:p>
            <a:pPr lvl="2"/>
            <a:r>
              <a:rPr lang="en-IN" dirty="0">
                <a:solidFill>
                  <a:srgbClr val="00B050"/>
                </a:solidFill>
              </a:rPr>
              <a:t>Expansion</a:t>
            </a:r>
            <a:endParaRPr lang="en-IN" dirty="0">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685800" y="228600"/>
            <a:ext cx="7772400" cy="1143000"/>
          </a:xfrm>
        </p:spPr>
        <p:txBody>
          <a:bodyPr vert="horz" wrap="square" lIns="91440" tIns="45720" rIns="91440" bIns="45720" anchor="ctr" anchorCtr="0"/>
          <a:p>
            <a:r>
              <a:rPr lang="en-US" altLang="x-none" dirty="0"/>
              <a:t>Search Implementation</a:t>
            </a:r>
            <a:endParaRPr lang="en-US" altLang="x-none" dirty="0"/>
          </a:p>
        </p:txBody>
      </p:sp>
      <p:sp>
        <p:nvSpPr>
          <p:cNvPr id="15363" name="Rectangle 3"/>
          <p:cNvSpPr>
            <a:spLocks noGrp="1"/>
          </p:cNvSpPr>
          <p:nvPr>
            <p:ph idx="1"/>
          </p:nvPr>
        </p:nvSpPr>
        <p:spPr>
          <a:xfrm>
            <a:off x="1143000" y="1676400"/>
            <a:ext cx="7239000" cy="4800600"/>
          </a:xfrm>
        </p:spPr>
        <p:txBody>
          <a:bodyPr vert="horz" wrap="square" lIns="91440" tIns="45720" rIns="91440" bIns="45720" anchor="t" anchorCtr="0"/>
          <a:p>
            <a:pPr marL="0" indent="0">
              <a:lnSpc>
                <a:spcPct val="90000"/>
              </a:lnSpc>
              <a:buNone/>
            </a:pPr>
            <a:r>
              <a:rPr lang="en-US" altLang="x-none" sz="2000" dirty="0"/>
              <a:t>Two types of data structure are needed for systematic search:</a:t>
            </a:r>
            <a:endParaRPr lang="en-US" altLang="x-none" sz="2000" dirty="0"/>
          </a:p>
          <a:p>
            <a:pPr marL="0" indent="0">
              <a:lnSpc>
                <a:spcPct val="90000"/>
              </a:lnSpc>
            </a:pPr>
            <a:r>
              <a:rPr lang="en-US" altLang="x-none" sz="2000" dirty="0"/>
              <a:t> Fringe are set of nodes that  </a:t>
            </a:r>
            <a:endParaRPr lang="en-US" altLang="x-none" sz="2000" dirty="0"/>
          </a:p>
          <a:p>
            <a:pPr marL="1162050" lvl="1" indent="-533400">
              <a:lnSpc>
                <a:spcPct val="90000"/>
              </a:lnSpc>
              <a:buFont typeface="Times New Roman" pitchFamily="18" charset="0"/>
              <a:buChar char="–"/>
            </a:pPr>
            <a:r>
              <a:rPr lang="en-US" altLang="x-none" sz="1800" dirty="0"/>
              <a:t>have been discovered</a:t>
            </a:r>
            <a:endParaRPr lang="en-US" altLang="x-none" sz="1800" dirty="0"/>
          </a:p>
          <a:p>
            <a:pPr marL="1162050" lvl="1" indent="-533400">
              <a:lnSpc>
                <a:spcPct val="90000"/>
              </a:lnSpc>
              <a:buFont typeface="Times New Roman" pitchFamily="18" charset="0"/>
              <a:buChar char="–"/>
            </a:pPr>
            <a:r>
              <a:rPr lang="en-US" altLang="x-none" sz="1800" dirty="0"/>
              <a:t>but not yet been “processed”:</a:t>
            </a:r>
            <a:endParaRPr lang="en-US" altLang="x-none" sz="1800" dirty="0"/>
          </a:p>
          <a:p>
            <a:pPr marL="1733550" lvl="2" indent="-457200">
              <a:lnSpc>
                <a:spcPct val="90000"/>
              </a:lnSpc>
              <a:buFontTx/>
              <a:buAutoNum type="arabicPeriod"/>
            </a:pPr>
            <a:r>
              <a:rPr sz="2000" dirty="0"/>
              <a:t>tested for goal state</a:t>
            </a:r>
            <a:endParaRPr sz="2000" dirty="0"/>
          </a:p>
          <a:p>
            <a:pPr marL="1733550" lvl="2" indent="-457200">
              <a:lnSpc>
                <a:spcPct val="90000"/>
              </a:lnSpc>
              <a:buFontTx/>
              <a:buAutoNum type="arabicPeriod"/>
            </a:pPr>
            <a:r>
              <a:rPr lang="en-US" altLang="x-none" sz="2000" dirty="0"/>
              <a:t>discovered their children</a:t>
            </a:r>
            <a:endParaRPr lang="en-US" altLang="x-none" sz="2000" dirty="0"/>
          </a:p>
          <a:p>
            <a:pPr marL="1162050" lvl="1" indent="-533400">
              <a:lnSpc>
                <a:spcPct val="90000"/>
              </a:lnSpc>
              <a:buFont typeface="Times New Roman" pitchFamily="18" charset="0"/>
              <a:buChar char="–"/>
            </a:pPr>
            <a:r>
              <a:rPr lang="en-US" altLang="x-none" sz="1800" dirty="0"/>
              <a:t>Also known as </a:t>
            </a:r>
            <a:r>
              <a:rPr lang="en-US" altLang="x-none" sz="1800" i="1" dirty="0"/>
              <a:t>open nodes</a:t>
            </a:r>
            <a:endParaRPr lang="en-US" altLang="x-none" sz="1800" i="1" dirty="0"/>
          </a:p>
          <a:p>
            <a:pPr marL="1162050" lvl="1" indent="-533400">
              <a:lnSpc>
                <a:spcPct val="90000"/>
              </a:lnSpc>
              <a:buFont typeface="Times New Roman" pitchFamily="18" charset="0"/>
              <a:buChar char="–"/>
            </a:pPr>
            <a:endParaRPr lang="en-US" altLang="x-none" sz="1800" i="1" dirty="0"/>
          </a:p>
          <a:p>
            <a:pPr marL="0" indent="0">
              <a:lnSpc>
                <a:spcPct val="90000"/>
              </a:lnSpc>
              <a:buChar char="•"/>
            </a:pPr>
            <a:r>
              <a:rPr lang="en-US" altLang="x-none" sz="2000" dirty="0"/>
              <a:t> Visited nodes are set of nodes that</a:t>
            </a:r>
            <a:endParaRPr lang="en-US" altLang="x-none" sz="2000" dirty="0"/>
          </a:p>
          <a:p>
            <a:pPr marL="1162050" lvl="1" indent="-533400">
              <a:lnSpc>
                <a:spcPct val="90000"/>
              </a:lnSpc>
              <a:buFont typeface="Times New Roman" pitchFamily="18" charset="0"/>
              <a:buChar char="–"/>
            </a:pPr>
            <a:r>
              <a:rPr lang="en-US" altLang="x-none" sz="1800" dirty="0"/>
              <a:t>have been discovered</a:t>
            </a:r>
            <a:endParaRPr lang="en-US" altLang="x-none" sz="1800" dirty="0"/>
          </a:p>
          <a:p>
            <a:pPr marL="1162050" lvl="1" indent="-533400">
              <a:lnSpc>
                <a:spcPct val="90000"/>
              </a:lnSpc>
              <a:buFont typeface="Times New Roman" pitchFamily="18" charset="0"/>
              <a:buChar char="–"/>
            </a:pPr>
            <a:r>
              <a:rPr lang="en-US" altLang="x-none" sz="1800" dirty="0"/>
              <a:t>have been processed:</a:t>
            </a:r>
            <a:endParaRPr lang="en-US" altLang="x-none" sz="1800" dirty="0"/>
          </a:p>
          <a:p>
            <a:pPr marL="1733550" lvl="2" indent="-457200">
              <a:lnSpc>
                <a:spcPct val="90000"/>
              </a:lnSpc>
              <a:buFontTx/>
              <a:buAutoNum type="arabicPeriod"/>
            </a:pPr>
            <a:r>
              <a:rPr sz="2000" dirty="0"/>
              <a:t>tested whether they are a goal </a:t>
            </a:r>
            <a:endParaRPr lang="en-US" altLang="x-none" sz="2000" dirty="0"/>
          </a:p>
          <a:p>
            <a:pPr marL="1733550" lvl="2" indent="-457200">
              <a:lnSpc>
                <a:spcPct val="90000"/>
              </a:lnSpc>
              <a:buFontTx/>
              <a:buAutoNum type="arabicPeriod"/>
            </a:pPr>
            <a:r>
              <a:rPr lang="en-US" altLang="x-none" sz="2000" dirty="0"/>
              <a:t>have discovered all their children</a:t>
            </a:r>
            <a:endParaRPr lang="en-US" altLang="x-none" sz="2000" dirty="0"/>
          </a:p>
          <a:p>
            <a:pPr marL="1162050" lvl="1" indent="-533400">
              <a:lnSpc>
                <a:spcPct val="90000"/>
              </a:lnSpc>
              <a:buFont typeface="Times New Roman" pitchFamily="18" charset="0"/>
              <a:buChar char="–"/>
            </a:pPr>
            <a:r>
              <a:rPr lang="en-US" altLang="x-none" sz="1800" dirty="0"/>
              <a:t>Also known as closed nodes</a:t>
            </a:r>
            <a:endParaRPr lang="en-US" altLang="x-none" sz="18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UNINFORMED  / BLIND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268760"/>
            <a:ext cx="8229600" cy="5400600"/>
          </a:xfrm>
        </p:spPr>
        <p:txBody>
          <a:bodyPr>
            <a:normAutofit/>
          </a:bodyPr>
          <a:lstStyle/>
          <a:p>
            <a:r>
              <a:rPr lang="en-IN" dirty="0">
                <a:solidFill>
                  <a:srgbClr val="C00000"/>
                </a:solidFill>
              </a:rPr>
              <a:t>Blind Search Strategies</a:t>
            </a:r>
            <a:endParaRPr lang="en-IN" dirty="0">
              <a:solidFill>
                <a:srgbClr val="C00000"/>
              </a:solidFill>
            </a:endParaRPr>
          </a:p>
          <a:p>
            <a:pPr lvl="1"/>
            <a:r>
              <a:rPr lang="en-IN" dirty="0">
                <a:solidFill>
                  <a:srgbClr val="002060"/>
                </a:solidFill>
              </a:rPr>
              <a:t>Breadth First Search</a:t>
            </a:r>
            <a:endParaRPr lang="en-IN" dirty="0">
              <a:solidFill>
                <a:srgbClr val="00B050"/>
              </a:solidFill>
            </a:endParaRPr>
          </a:p>
          <a:p>
            <a:pPr lvl="1"/>
            <a:r>
              <a:rPr lang="en-IN" dirty="0">
                <a:solidFill>
                  <a:srgbClr val="002060"/>
                </a:solidFill>
              </a:rPr>
              <a:t>Uniform Cost Search</a:t>
            </a:r>
            <a:endParaRPr lang="en-IN" dirty="0">
              <a:solidFill>
                <a:srgbClr val="002060"/>
              </a:solidFill>
            </a:endParaRPr>
          </a:p>
          <a:p>
            <a:pPr lvl="1"/>
            <a:r>
              <a:rPr lang="en-IN" dirty="0">
                <a:solidFill>
                  <a:srgbClr val="002060"/>
                </a:solidFill>
              </a:rPr>
              <a:t>Depth First Search</a:t>
            </a:r>
            <a:endParaRPr lang="en-IN" dirty="0">
              <a:solidFill>
                <a:srgbClr val="002060"/>
              </a:solidFill>
            </a:endParaRPr>
          </a:p>
          <a:p>
            <a:pPr lvl="1"/>
            <a:r>
              <a:rPr lang="en-IN" dirty="0">
                <a:solidFill>
                  <a:srgbClr val="002060"/>
                </a:solidFill>
              </a:rPr>
              <a:t>Depth Limited Search</a:t>
            </a:r>
            <a:endParaRPr lang="en-IN" dirty="0">
              <a:solidFill>
                <a:srgbClr val="002060"/>
              </a:solidFill>
            </a:endParaRPr>
          </a:p>
          <a:p>
            <a:pPr lvl="1"/>
            <a:r>
              <a:rPr lang="en-IN" dirty="0">
                <a:solidFill>
                  <a:srgbClr val="002060"/>
                </a:solidFill>
              </a:rPr>
              <a:t>Iterative Deepening DFS</a:t>
            </a:r>
            <a:endParaRPr lang="en-IN" dirty="0">
              <a:solidFill>
                <a:srgbClr val="002060"/>
              </a:solidFill>
            </a:endParaRPr>
          </a:p>
          <a:p>
            <a:pPr lvl="1"/>
            <a:r>
              <a:rPr lang="en-IN" dirty="0">
                <a:solidFill>
                  <a:srgbClr val="002060"/>
                </a:solidFill>
              </a:rPr>
              <a:t>Bidirectional Search</a:t>
            </a:r>
            <a:endParaRPr lang="en-IN" dirty="0">
              <a:solidFill>
                <a:srgbClr val="C00000"/>
              </a:solidFill>
            </a:endParaRPr>
          </a:p>
          <a:p>
            <a:r>
              <a:rPr lang="en-IN" dirty="0">
                <a:solidFill>
                  <a:srgbClr val="C00000"/>
                </a:solidFill>
              </a:rPr>
              <a:t>Characterized by the order in which they expand the nodes</a:t>
            </a:r>
            <a:endParaRPr lang="en-IN" dirty="0">
              <a:solidFill>
                <a:srgbClr val="C00000"/>
              </a:solidFill>
            </a:endParaRPr>
          </a:p>
          <a:p>
            <a:r>
              <a:rPr lang="en-IN" dirty="0">
                <a:solidFill>
                  <a:srgbClr val="C00000"/>
                </a:solidFill>
              </a:rPr>
              <a:t>Impacts the performance</a:t>
            </a:r>
            <a:endParaRPr lang="en-IN" dirty="0">
              <a:solidFill>
                <a:srgbClr val="C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ChangeArrowheads="1"/>
          </p:cNvSpPr>
          <p:nvPr>
            <p:ph type="title"/>
          </p:nvPr>
        </p:nvSpPr>
        <p:spPr>
          <a:xfrm>
            <a:off x="685800" y="0"/>
            <a:ext cx="7772400" cy="1143000"/>
          </a:xfrm>
        </p:spPr>
        <p:txBody>
          <a:bodyPr vert="horz" wrap="square" lIns="92075" tIns="46038" rIns="92075" bIns="46038" numCol="1" anchor="b" anchorCtr="0" compatLnSpc="1"/>
          <a:lstStyle/>
          <a:p>
            <a:pPr marL="0" marR="0" lvl="0" indent="0" algn="ctr" defTabSz="914400" rtl="0" eaLnBrk="0" fontAlgn="base" latinLnBrk="0" hangingPunct="0">
              <a:lnSpc>
                <a:spcPct val="100000"/>
              </a:lnSpc>
              <a:spcBef>
                <a:spcPct val="0"/>
              </a:spcBef>
              <a:spcAft>
                <a:spcPts val="300"/>
              </a:spcAft>
              <a:buClrTx/>
              <a:buSzTx/>
              <a:buFontTx/>
              <a:buNone/>
              <a:defRPr/>
            </a:pPr>
            <a:r>
              <a:rPr kumimoji="0" lang="en-GB"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j-lt"/>
                <a:ea typeface="+mj-ea"/>
                <a:cs typeface="+mj-cs"/>
              </a:rPr>
              <a:t>Breadth First Search - Method</a:t>
            </a:r>
            <a:endParaRPr kumimoji="0" lang="en-GB" sz="3200" b="0"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j-lt"/>
              <a:ea typeface="+mj-ea"/>
              <a:cs typeface="+mj-cs"/>
            </a:endParaRPr>
          </a:p>
        </p:txBody>
      </p:sp>
      <p:sp>
        <p:nvSpPr>
          <p:cNvPr id="17411" name="Rectangle 3"/>
          <p:cNvSpPr>
            <a:spLocks noGrp="1"/>
          </p:cNvSpPr>
          <p:nvPr>
            <p:ph idx="1"/>
          </p:nvPr>
        </p:nvSpPr>
        <p:spPr>
          <a:xfrm>
            <a:off x="1066800" y="1981200"/>
            <a:ext cx="7391400" cy="4114800"/>
          </a:xfrm>
        </p:spPr>
        <p:txBody>
          <a:bodyPr vert="horz" wrap="square" lIns="91440" tIns="45720" rIns="91440" bIns="45720" anchor="t" anchorCtr="0"/>
          <a:p>
            <a:r>
              <a:rPr dirty="0"/>
              <a:t>Expand Root Node First</a:t>
            </a:r>
            <a:endParaRPr dirty="0"/>
          </a:p>
          <a:p>
            <a:r>
              <a:rPr dirty="0"/>
              <a:t>Expand all nodes at level 1 before expanding level 2</a:t>
            </a:r>
            <a:r>
              <a:rPr lang="en-US" dirty="0"/>
              <a:t>.</a:t>
            </a:r>
            <a:r>
              <a:rPr lang="en-IN" dirty="0">
                <a:solidFill>
                  <a:schemeClr val="tx1"/>
                </a:solidFill>
                <a:sym typeface="+mn-ea"/>
              </a:rPr>
              <a:t>Expand all neighbours of a node (breadth) before any of its successors is expanded (depth)</a:t>
            </a:r>
            <a:endParaRPr lang="en-IN" dirty="0">
              <a:solidFill>
                <a:schemeClr val="tx1"/>
              </a:solidFill>
            </a:endParaRPr>
          </a:p>
          <a:p>
            <a:pPr marL="0" indent="0">
              <a:buNone/>
            </a:pPr>
            <a:r>
              <a:rPr lang="en-US" dirty="0"/>
              <a:t>           </a:t>
            </a:r>
            <a:r>
              <a:rPr dirty="0"/>
              <a:t>OR</a:t>
            </a:r>
            <a:endParaRPr dirty="0"/>
          </a:p>
          <a:p>
            <a:r>
              <a:rPr dirty="0"/>
              <a:t>Expand all nodes at level d before expanding nodes at level d+1</a:t>
            </a:r>
            <a:r>
              <a:rPr lang="en-US" dirty="0"/>
              <a:t>.</a:t>
            </a:r>
            <a:endParaRPr lang="en-US" dirty="0"/>
          </a:p>
          <a:p>
            <a:pPr marL="0" lvl="1"/>
            <a:r>
              <a:rPr lang="en-IN" sz="2400" dirty="0">
                <a:solidFill>
                  <a:srgbClr val="002060"/>
                </a:solidFill>
                <a:sym typeface="+mn-ea"/>
              </a:rPr>
              <a:t>Frontier</a:t>
            </a:r>
            <a:r>
              <a:rPr lang="en-US" altLang="en-IN" sz="2400" dirty="0">
                <a:solidFill>
                  <a:srgbClr val="002060"/>
                </a:solidFill>
                <a:sym typeface="+mn-ea"/>
              </a:rPr>
              <a:t>(Fringe)</a:t>
            </a:r>
            <a:r>
              <a:rPr lang="en-IN" sz="2400" dirty="0">
                <a:solidFill>
                  <a:srgbClr val="002060"/>
                </a:solidFill>
                <a:sym typeface="+mn-ea"/>
              </a:rPr>
              <a:t> is a FIFO queue (first-in-first-out, new nodes go to end of queue)</a:t>
            </a:r>
            <a:endParaRPr lang="en-US" altLang="en-US" sz="2400" dirty="0">
              <a:solidFill>
                <a:srgbClr val="002060"/>
              </a:solidFill>
            </a:endParaRPr>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nchorCtr="0"/>
          <a:p>
            <a:pPr eaLnBrk="1" hangingPunct="1"/>
            <a:r>
              <a:rPr lang="en-US" altLang="x-none" dirty="0"/>
              <a:t>Breadth First Search</a:t>
            </a:r>
            <a:endParaRPr lang="en-US" altLang="x-none" dirty="0"/>
          </a:p>
        </p:txBody>
      </p:sp>
      <p:sp>
        <p:nvSpPr>
          <p:cNvPr id="18435" name="Rectangle 3"/>
          <p:cNvSpPr>
            <a:spLocks noGrp="1"/>
          </p:cNvSpPr>
          <p:nvPr>
            <p:ph idx="1"/>
          </p:nvPr>
        </p:nvSpPr>
        <p:spPr>
          <a:xfrm>
            <a:off x="685800" y="1428750"/>
            <a:ext cx="7772400" cy="4667250"/>
          </a:xfrm>
        </p:spPr>
        <p:txBody>
          <a:bodyPr vert="horz" wrap="square" lIns="91440" tIns="45720" rIns="91440" bIns="45720" anchor="t" anchorCtr="0"/>
          <a:p>
            <a:pPr marL="660400" indent="-660400" eaLnBrk="1" hangingPunct="1"/>
            <a:r>
              <a:rPr lang="en-US" altLang="x-none" sz="2800" dirty="0"/>
              <a:t>Algorithm:</a:t>
            </a:r>
            <a:endParaRPr lang="en-US" altLang="x-none" sz="2800" dirty="0"/>
          </a:p>
          <a:p>
            <a:pPr marL="1035050" lvl="1" indent="-577850" eaLnBrk="1" hangingPunct="1">
              <a:buFontTx/>
              <a:buAutoNum type="arabicPeriod"/>
            </a:pPr>
            <a:r>
              <a:rPr lang="en-US" altLang="x-none" sz="2400" dirty="0"/>
              <a:t>Create a variable called NODE-LIST and set it to initial state</a:t>
            </a:r>
            <a:endParaRPr lang="en-US" altLang="x-none" sz="2400" dirty="0"/>
          </a:p>
          <a:p>
            <a:pPr marL="1035050" lvl="1" indent="-577850" eaLnBrk="1" hangingPunct="1">
              <a:buFontTx/>
              <a:buAutoNum type="arabicPeriod"/>
            </a:pPr>
            <a:r>
              <a:rPr lang="en-US" altLang="x-none" sz="2400" dirty="0"/>
              <a:t>Until a goal state is found or NODE-LIST is empty do</a:t>
            </a:r>
            <a:endParaRPr lang="en-US" altLang="x-none" sz="2400" dirty="0"/>
          </a:p>
          <a:p>
            <a:pPr marL="1409700" lvl="2" indent="-495300" eaLnBrk="1" hangingPunct="1">
              <a:buFontTx/>
              <a:buAutoNum type="alphaLcPeriod"/>
            </a:pPr>
            <a:r>
              <a:rPr lang="en-US" altLang="x-none" sz="2000" dirty="0"/>
              <a:t>Remove the first element from NODE-LIST and call it E. If NODE-LIST was empty, quit</a:t>
            </a:r>
            <a:endParaRPr lang="en-US" altLang="x-none" sz="2000" dirty="0"/>
          </a:p>
          <a:p>
            <a:pPr marL="1409700" lvl="2" indent="-495300" eaLnBrk="1" hangingPunct="1">
              <a:buFontTx/>
              <a:buAutoNum type="alphaLcPeriod"/>
            </a:pPr>
            <a:r>
              <a:rPr lang="en-US" altLang="x-none" sz="2000" dirty="0"/>
              <a:t>For each way that each rule can match the state described in E do:</a:t>
            </a:r>
            <a:endParaRPr lang="en-US" altLang="x-none" sz="2000" dirty="0"/>
          </a:p>
          <a:p>
            <a:pPr marL="1784350" lvl="3" indent="-412750" eaLnBrk="1" hangingPunct="1">
              <a:buFontTx/>
              <a:buAutoNum type="romanLcPeriod"/>
            </a:pPr>
            <a:r>
              <a:rPr lang="en-US" altLang="x-none" sz="1800" dirty="0"/>
              <a:t>Apply the rule to generate a new state</a:t>
            </a:r>
            <a:endParaRPr lang="en-US" altLang="x-none" sz="1800" dirty="0"/>
          </a:p>
          <a:p>
            <a:pPr marL="1784350" lvl="3" indent="-412750" eaLnBrk="1" hangingPunct="1">
              <a:buFontTx/>
              <a:buAutoNum type="romanLcPeriod"/>
            </a:pPr>
            <a:r>
              <a:rPr lang="en-US" altLang="x-none" sz="1800" dirty="0"/>
              <a:t>If the new state is a goal state, quit and return this state</a:t>
            </a:r>
            <a:endParaRPr lang="en-US" altLang="x-none" sz="1800" dirty="0"/>
          </a:p>
          <a:p>
            <a:pPr marL="1784350" lvl="3" indent="-412750" eaLnBrk="1" hangingPunct="1">
              <a:buFontTx/>
              <a:buAutoNum type="romanLcPeriod"/>
            </a:pPr>
            <a:r>
              <a:rPr lang="en-US" altLang="x-none" sz="1800" dirty="0"/>
              <a:t>Otherwise, add the new state to the end of NODE-LIST</a:t>
            </a:r>
            <a:endParaRPr lang="en-US" altLang="x-none"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b="1"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b="1"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9459"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19460"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19461"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01382" name="Text Box 6"/>
          <p:cNvSpPr txBox="1">
            <a:spLocks noChangeArrowheads="1"/>
          </p:cNvSpPr>
          <p:nvPr/>
        </p:nvSpPr>
        <p:spPr bwMode="auto">
          <a:xfrm>
            <a:off x="26670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383"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384"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9465"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19466"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19467"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19468"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19469"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19470"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01391" name="Text Box 15"/>
          <p:cNvSpPr txBox="1">
            <a:spLocks noChangeArrowheads="1"/>
          </p:cNvSpPr>
          <p:nvPr/>
        </p:nvSpPr>
        <p:spPr bwMode="auto">
          <a:xfrm>
            <a:off x="1828800" y="3200400"/>
            <a:ext cx="3810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392"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393"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394"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395"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396"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9477"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19478"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19479"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19480" name="Line 24"/>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19481" name="Line 25"/>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19482" name="Line 26"/>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19483" name="Line 27"/>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01404" name="Text Box 28"/>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405" name="Text Box 29"/>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406" name="Text Box 30"/>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407" name="Text Box 31"/>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1408" name="Text Box 32"/>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409" name="Text Box 33"/>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410" name="Text Box 34"/>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411" name="Text Box 35"/>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9492" name="Line 36"/>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19493" name="Line 37"/>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19494" name="Line 38"/>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01415" name="Text Box 39"/>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416" name="Text Box 40"/>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417" name="Text Box 41"/>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9498" name="Line 42"/>
          <p:cNvSpPr/>
          <p:nvPr/>
        </p:nvSpPr>
        <p:spPr>
          <a:xfrm rot="4604226" flipH="1">
            <a:off x="4305300" y="1714500"/>
            <a:ext cx="762000" cy="228600"/>
          </a:xfrm>
          <a:prstGeom prst="line">
            <a:avLst/>
          </a:prstGeom>
          <a:ln w="28575" cap="flat" cmpd="sng">
            <a:solidFill>
              <a:srgbClr val="CC3300"/>
            </a:solidFill>
            <a:prstDash val="solid"/>
            <a:headEnd type="none" w="med" len="med"/>
            <a:tailEnd type="triangle" w="med" len="med"/>
          </a:ln>
        </p:spPr>
      </p:sp>
      <p:sp>
        <p:nvSpPr>
          <p:cNvPr id="101419" name="Text Box 43"/>
          <p:cNvSpPr txBox="1">
            <a:spLocks noChangeArrowheads="1"/>
          </p:cNvSpPr>
          <p:nvPr/>
        </p:nvSpPr>
        <p:spPr bwMode="auto">
          <a:xfrm>
            <a:off x="4572000" y="2133600"/>
            <a:ext cx="12065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Initial state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9500" name="Line 44"/>
          <p:cNvSpPr/>
          <p:nvPr/>
        </p:nvSpPr>
        <p:spPr>
          <a:xfrm rot="-10762039" flipH="1">
            <a:off x="3276600" y="4876800"/>
            <a:ext cx="609600" cy="609600"/>
          </a:xfrm>
          <a:prstGeom prst="line">
            <a:avLst/>
          </a:prstGeom>
          <a:ln w="28575" cap="flat" cmpd="sng">
            <a:solidFill>
              <a:srgbClr val="CC3300"/>
            </a:solidFill>
            <a:prstDash val="solid"/>
            <a:headEnd type="none" w="med" len="med"/>
            <a:tailEnd type="triangle" w="med" len="med"/>
          </a:ln>
        </p:spPr>
      </p:sp>
      <p:sp>
        <p:nvSpPr>
          <p:cNvPr id="101421" name="Text Box 45"/>
          <p:cNvSpPr txBox="1">
            <a:spLocks noChangeArrowheads="1"/>
          </p:cNvSpPr>
          <p:nvPr/>
        </p:nvSpPr>
        <p:spPr bwMode="auto">
          <a:xfrm>
            <a:off x="2971800" y="5486400"/>
            <a:ext cx="11049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Goal state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1422" name="Text Box 46"/>
          <p:cNvSpPr txBox="1">
            <a:spLocks noChangeArrowheads="1"/>
          </p:cNvSpPr>
          <p:nvPr/>
        </p:nvSpPr>
        <p:spPr bwMode="auto">
          <a:xfrm>
            <a:off x="0" y="6400800"/>
            <a:ext cx="4076700" cy="460375"/>
          </a:xfrm>
          <a:prstGeom prst="rect">
            <a:avLst/>
          </a:prstGeom>
          <a:noFill/>
          <a:ln w="9525">
            <a:noFill/>
            <a:miter lim="800000"/>
          </a:ln>
          <a:effectLst/>
        </p:spPr>
        <p:txBody>
          <a:bodyPr wrap="square">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Fringe(Frontier): A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1423" name="Text Box 47"/>
          <p:cNvSpPr txBox="1">
            <a:spLocks noChangeArrowheads="1"/>
          </p:cNvSpPr>
          <p:nvPr/>
        </p:nvSpPr>
        <p:spPr bwMode="auto">
          <a:xfrm>
            <a:off x="228600" y="1752600"/>
            <a:ext cx="2767013"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B,C,D    </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1424" name="Text Box 48"/>
          <p:cNvSpPr txBox="1">
            <a:spLocks noChangeArrowheads="1"/>
          </p:cNvSpPr>
          <p:nvPr/>
        </p:nvSpPr>
        <p:spPr bwMode="auto">
          <a:xfrm>
            <a:off x="6019800" y="5791200"/>
            <a:ext cx="1504950"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effectLst>
                  <a:outerShdw blurRad="38100" dist="38100" dir="2700000" algn="tl">
                    <a:srgbClr val="C0C0C0"/>
                  </a:outerShdw>
                </a:effectLst>
                <a:latin typeface="Times New Roman" pitchFamily="18" charset="0"/>
                <a:ea typeface="+mn-ea"/>
                <a:cs typeface="+mn-cs"/>
              </a:rPr>
              <a:t>Visited:</a:t>
            </a:r>
            <a:r>
              <a:rPr kumimoji="0" lang="en-US" b="1"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rPr>
              <a:t>    </a:t>
            </a:r>
            <a:endParaRPr kumimoji="0" lang="en-US" b="1"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endParaRPr>
          </a:p>
        </p:txBody>
      </p:sp>
      <p:sp>
        <p:nvSpPr>
          <p:cNvPr id="101425" name="Rectangle 49"/>
          <p:cNvSpPr>
            <a:spLocks noChangeArrowheads="1"/>
          </p:cNvSpPr>
          <p:nvPr/>
        </p:nvSpPr>
        <p:spPr bwMode="auto">
          <a:xfrm>
            <a:off x="1143000" y="152400"/>
            <a:ext cx="7010400" cy="823913"/>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800" b="1" i="0" u="none" strike="noStrike" kern="1200" cap="none" spc="0" normalizeH="0" baseline="0" noProof="0">
                <a:ln>
                  <a:noFill/>
                </a:ln>
                <a:solidFill>
                  <a:schemeClr val="tx1"/>
                </a:solidFill>
                <a:effectLst/>
                <a:uLnTx/>
                <a:uFillTx/>
                <a:latin typeface="Arial" panose="02080604020202020204" pitchFamily="34" charset="0"/>
                <a:ea typeface="+mn-ea"/>
                <a:cs typeface="+mn-cs"/>
              </a:rPr>
              <a:t> </a:t>
            </a:r>
            <a:r>
              <a:rPr kumimoji="0" lang="en-US" sz="4400" b="0"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mn-cs"/>
              </a:rPr>
              <a:t>Breadth-first</a:t>
            </a: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 </a:t>
            </a:r>
            <a:r>
              <a:rPr kumimoji="0" lang="en-US" sz="4400" b="0"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mn-cs"/>
              </a:rPr>
              <a:t>Search</a:t>
            </a:r>
            <a:endParaRPr kumimoji="0" lang="en-US" sz="4400" b="0"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mn-cs"/>
            </a:endParaRPr>
          </a:p>
        </p:txBody>
      </p:sp>
      <p:sp>
        <p:nvSpPr>
          <p:cNvPr id="19506" name="Line 50"/>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0483"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20484"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20485"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02406" name="Text Box 6"/>
          <p:cNvSpPr txBox="1">
            <a:spLocks noChangeArrowheads="1"/>
          </p:cNvSpPr>
          <p:nvPr/>
        </p:nvSpPr>
        <p:spPr bwMode="auto">
          <a:xfrm>
            <a:off x="2667000" y="2133600"/>
            <a:ext cx="457200" cy="485775"/>
          </a:xfrm>
          <a:prstGeom prst="rect">
            <a:avLst/>
          </a:prstGeom>
          <a:solidFill>
            <a:schemeClr val="accent2"/>
          </a:solidFill>
          <a:ln w="28575">
            <a:solidFill>
              <a:srgbClr val="FF3300"/>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2407"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08"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0489"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20490"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20491"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20492"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20493"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20494"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02415" name="Text Box 15"/>
          <p:cNvSpPr txBox="1">
            <a:spLocks noChangeArrowheads="1"/>
          </p:cNvSpPr>
          <p:nvPr/>
        </p:nvSpPr>
        <p:spPr bwMode="auto">
          <a:xfrm>
            <a:off x="1828800" y="3200400"/>
            <a:ext cx="3810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0496" name="Text Box 16"/>
          <p:cNvSpPr txBox="1"/>
          <p:nvPr/>
        </p:nvSpPr>
        <p:spPr>
          <a:xfrm>
            <a:off x="2819400" y="3200400"/>
            <a:ext cx="354013" cy="457200"/>
          </a:xfrm>
          <a:prstGeom prst="rect">
            <a:avLst/>
          </a:prstGeom>
          <a:noFill/>
          <a:ln w="9525">
            <a:noFill/>
          </a:ln>
        </p:spPr>
        <p:txBody>
          <a:bodyPr wrap="none">
            <a:spAutoFit/>
          </a:bodyPr>
          <a:p>
            <a:r>
              <a:rPr lang="en-US" altLang="x-none" dirty="0">
                <a:latin typeface="Times New Roman" pitchFamily="18" charset="0"/>
              </a:rPr>
              <a:t>F</a:t>
            </a:r>
            <a:endParaRPr lang="en-US" altLang="x-none" dirty="0">
              <a:latin typeface="Times New Roman" pitchFamily="18" charset="0"/>
            </a:endParaRPr>
          </a:p>
        </p:txBody>
      </p:sp>
      <p:sp>
        <p:nvSpPr>
          <p:cNvPr id="102417"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18"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19"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20"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0501"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20502"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20503"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20504" name="Line 24"/>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20505" name="Line 25"/>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20506" name="Line 26"/>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20507" name="Line 27"/>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02428" name="Text Box 28"/>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29" name="Text Box 29"/>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30" name="Text Box 30"/>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31" name="Text Box 31"/>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2432" name="Text Box 32"/>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33" name="Text Box 33"/>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34" name="Text Box 34"/>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35" name="Text Box 35"/>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0516" name="Line 36"/>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20517" name="Line 37"/>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20518" name="Line 38"/>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02439" name="Text Box 39"/>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40" name="Text Box 40"/>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41" name="Text Box 41"/>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42" name="Text Box 42"/>
          <p:cNvSpPr txBox="1">
            <a:spLocks noChangeArrowheads="1"/>
          </p:cNvSpPr>
          <p:nvPr/>
        </p:nvSpPr>
        <p:spPr bwMode="auto">
          <a:xfrm>
            <a:off x="0" y="6400800"/>
            <a:ext cx="2971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B,C,D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2443" name="Text Box 43"/>
          <p:cNvSpPr txBox="1">
            <a:spLocks noChangeArrowheads="1"/>
          </p:cNvSpPr>
          <p:nvPr/>
        </p:nvSpPr>
        <p:spPr bwMode="auto">
          <a:xfrm>
            <a:off x="152400" y="2209800"/>
            <a:ext cx="23431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E,F   </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2444" name="Text Box 44"/>
          <p:cNvSpPr txBox="1">
            <a:spLocks noChangeArrowheads="1"/>
          </p:cNvSpPr>
          <p:nvPr/>
        </p:nvSpPr>
        <p:spPr bwMode="auto">
          <a:xfrm>
            <a:off x="6096000" y="5638800"/>
            <a:ext cx="1649413"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a:t>
            </a:r>
            <a:r>
              <a:rPr kumimoji="0" lang="en-US" b="1"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b="1" kern="1200" cap="none" spc="0" normalizeH="0" baseline="0" noProof="0">
                <a:solidFill>
                  <a:srgbClr val="CC6600"/>
                </a:solidFill>
                <a:latin typeface="Times New Roman" pitchFamily="18" charset="0"/>
                <a:ea typeface="+mn-ea"/>
                <a:cs typeface="+mn-cs"/>
              </a:rPr>
              <a:t>  </a:t>
            </a:r>
            <a:endParaRPr kumimoji="0" lang="en-US" b="1" kern="1200" cap="none" spc="0" normalizeH="0" baseline="0" noProof="0">
              <a:solidFill>
                <a:srgbClr val="CC6600"/>
              </a:solidFill>
              <a:latin typeface="Times New Roman" pitchFamily="18" charset="0"/>
              <a:ea typeface="+mn-ea"/>
              <a:cs typeface="+mn-cs"/>
            </a:endParaRPr>
          </a:p>
        </p:txBody>
      </p:sp>
      <p:sp>
        <p:nvSpPr>
          <p:cNvPr id="20525" name="Line 45"/>
          <p:cNvSpPr/>
          <p:nvPr/>
        </p:nvSpPr>
        <p:spPr>
          <a:xfrm>
            <a:off x="2209800" y="2133600"/>
            <a:ext cx="381000" cy="152400"/>
          </a:xfrm>
          <a:prstGeom prst="line">
            <a:avLst/>
          </a:prstGeom>
          <a:ln w="38100" cap="flat" cmpd="sng">
            <a:solidFill>
              <a:srgbClr val="CC3300"/>
            </a:solidFill>
            <a:prstDash val="solid"/>
            <a:headEnd type="none" w="med" len="med"/>
            <a:tailEnd type="triangle" w="med" len="med"/>
          </a:ln>
        </p:spPr>
      </p:sp>
      <p:sp>
        <p:nvSpPr>
          <p:cNvPr id="102446" name="Text Box 46"/>
          <p:cNvSpPr txBox="1">
            <a:spLocks noChangeArrowheads="1"/>
          </p:cNvSpPr>
          <p:nvPr/>
        </p:nvSpPr>
        <p:spPr bwMode="auto">
          <a:xfrm>
            <a:off x="1524000" y="17526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2447" name="Rectangle 47"/>
          <p:cNvSpPr>
            <a:spLocks noChangeArrowheads="1"/>
          </p:cNvSpPr>
          <p:nvPr/>
        </p:nvSpPr>
        <p:spPr bwMode="auto">
          <a:xfrm>
            <a:off x="1219200" y="3048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20528" name="Line 48"/>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1507"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21508"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21509"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03430"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3431" name="Text Box 7"/>
          <p:cNvSpPr txBox="1">
            <a:spLocks noChangeArrowheads="1"/>
          </p:cNvSpPr>
          <p:nvPr/>
        </p:nvSpPr>
        <p:spPr bwMode="auto">
          <a:xfrm>
            <a:off x="4114800" y="2133600"/>
            <a:ext cx="457200" cy="485775"/>
          </a:xfrm>
          <a:prstGeom prst="rect">
            <a:avLst/>
          </a:prstGeom>
          <a:solidFill>
            <a:schemeClr val="accent2"/>
          </a:solidFill>
          <a:ln w="28575">
            <a:solidFill>
              <a:srgbClr val="FF3300"/>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3432"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1513"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21514"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21515"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21516"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21517"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21518"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03439" name="Text Box 15"/>
          <p:cNvSpPr txBox="1">
            <a:spLocks noChangeArrowheads="1"/>
          </p:cNvSpPr>
          <p:nvPr/>
        </p:nvSpPr>
        <p:spPr bwMode="auto">
          <a:xfrm>
            <a:off x="1828800" y="3200400"/>
            <a:ext cx="3810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40"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41"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42"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43"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44"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1525"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21526"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21527"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21528" name="Line 24"/>
          <p:cNvSpPr/>
          <p:nvPr/>
        </p:nvSpPr>
        <p:spPr>
          <a:xfrm flipH="1">
            <a:off x="5181600" y="3581400"/>
            <a:ext cx="609600" cy="685800"/>
          </a:xfrm>
          <a:prstGeom prst="line">
            <a:avLst/>
          </a:prstGeom>
          <a:ln w="9525" cap="flat" cmpd="sng">
            <a:solidFill>
              <a:schemeClr val="tx1"/>
            </a:solidFill>
            <a:prstDash val="solid"/>
            <a:headEnd type="none" w="med" len="med"/>
            <a:tailEnd type="triangle" w="med" len="med"/>
          </a:ln>
        </p:spPr>
      </p:sp>
      <p:sp>
        <p:nvSpPr>
          <p:cNvPr id="21529" name="Line 25"/>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21530" name="Line 26"/>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21531" name="Line 27"/>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03452" name="Text Box 28"/>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53" name="Text Box 29"/>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54" name="Text Box 30"/>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55" name="Text Box 31"/>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3456" name="Text Box 32"/>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57" name="Text Box 33"/>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58" name="Text Box 34"/>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59" name="Text Box 35"/>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1540" name="Line 36"/>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21541" name="Line 37"/>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21542" name="Line 38"/>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03463" name="Text Box 39"/>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64" name="Text Box 40"/>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65" name="Text Box 41"/>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66" name="Text Box 42"/>
          <p:cNvSpPr txBox="1">
            <a:spLocks noChangeArrowheads="1"/>
          </p:cNvSpPr>
          <p:nvPr/>
        </p:nvSpPr>
        <p:spPr bwMode="auto">
          <a:xfrm>
            <a:off x="0" y="6400800"/>
            <a:ext cx="32004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C,D,E,F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3467" name="Text Box 43"/>
          <p:cNvSpPr txBox="1">
            <a:spLocks noChangeArrowheads="1"/>
          </p:cNvSpPr>
          <p:nvPr/>
        </p:nvSpPr>
        <p:spPr bwMode="auto">
          <a:xfrm>
            <a:off x="0" y="1981200"/>
            <a:ext cx="2428875"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G,H</a:t>
            </a:r>
            <a:r>
              <a:rPr kumimoji="0" lang="en-US" kern="1200" cap="none" spc="0" normalizeH="0" baseline="0" noProof="0">
                <a:latin typeface="Times New Roman" pitchFamily="18" charset="0"/>
                <a:ea typeface="+mn-ea"/>
                <a:cs typeface="+mn-cs"/>
              </a:rPr>
              <a:t>   </a:t>
            </a:r>
            <a:endParaRPr kumimoji="0" lang="en-US" kern="1200" cap="none" spc="0" normalizeH="0" baseline="0" noProof="0">
              <a:latin typeface="Times New Roman" pitchFamily="18" charset="0"/>
              <a:ea typeface="+mn-ea"/>
              <a:cs typeface="+mn-cs"/>
            </a:endParaRPr>
          </a:p>
        </p:txBody>
      </p:sp>
      <p:sp>
        <p:nvSpPr>
          <p:cNvPr id="103468" name="Text Box 44"/>
          <p:cNvSpPr txBox="1">
            <a:spLocks noChangeArrowheads="1"/>
          </p:cNvSpPr>
          <p:nvPr/>
        </p:nvSpPr>
        <p:spPr bwMode="auto">
          <a:xfrm>
            <a:off x="5410200" y="5486400"/>
            <a:ext cx="2005013"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b="1" kern="1200" cap="none" spc="0" normalizeH="0" baseline="0" noProof="0">
                <a:solidFill>
                  <a:srgbClr val="CC6600"/>
                </a:solidFill>
                <a:latin typeface="Times New Roman" pitchFamily="18" charset="0"/>
                <a:ea typeface="+mn-ea"/>
                <a:cs typeface="+mn-cs"/>
              </a:rPr>
              <a:t>  </a:t>
            </a:r>
            <a:endParaRPr kumimoji="0" lang="en-US" b="1" kern="1200" cap="none" spc="0" normalizeH="0" baseline="0" noProof="0">
              <a:solidFill>
                <a:srgbClr val="CC6600"/>
              </a:solidFill>
              <a:latin typeface="Times New Roman" pitchFamily="18" charset="0"/>
              <a:ea typeface="+mn-ea"/>
              <a:cs typeface="+mn-cs"/>
            </a:endParaRPr>
          </a:p>
        </p:txBody>
      </p:sp>
      <p:sp>
        <p:nvSpPr>
          <p:cNvPr id="21549" name="Line 45"/>
          <p:cNvSpPr/>
          <p:nvPr/>
        </p:nvSpPr>
        <p:spPr>
          <a:xfrm>
            <a:off x="3581400" y="1981200"/>
            <a:ext cx="533400" cy="228600"/>
          </a:xfrm>
          <a:prstGeom prst="line">
            <a:avLst/>
          </a:prstGeom>
          <a:ln w="38100" cap="flat" cmpd="sng">
            <a:solidFill>
              <a:srgbClr val="CC3300"/>
            </a:solidFill>
            <a:prstDash val="solid"/>
            <a:headEnd type="none" w="med" len="med"/>
            <a:tailEnd type="triangle" w="med" len="med"/>
          </a:ln>
        </p:spPr>
      </p:sp>
      <p:sp>
        <p:nvSpPr>
          <p:cNvPr id="103470" name="Text Box 46"/>
          <p:cNvSpPr txBox="1">
            <a:spLocks noChangeArrowheads="1"/>
          </p:cNvSpPr>
          <p:nvPr/>
        </p:nvSpPr>
        <p:spPr bwMode="auto">
          <a:xfrm>
            <a:off x="2514600" y="16002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3471" name="Rectangle 47"/>
          <p:cNvSpPr>
            <a:spLocks noChangeArrowheads="1"/>
          </p:cNvSpPr>
          <p:nvPr/>
        </p:nvSpPr>
        <p:spPr bwMode="auto">
          <a:xfrm>
            <a:off x="1219200" y="304800"/>
            <a:ext cx="7010400" cy="823913"/>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800" b="1" i="0" u="none" strike="noStrike" kern="1200" cap="none" spc="0" normalizeH="0" baseline="0" noProof="0">
                <a:ln>
                  <a:noFill/>
                </a:ln>
                <a:solidFill>
                  <a:schemeClr val="tx1"/>
                </a:solidFill>
                <a:effectLst/>
                <a:uLnTx/>
                <a:uFillTx/>
                <a:latin typeface="Arial" panose="02080604020202020204" pitchFamily="34" charset="0"/>
                <a:ea typeface="+mn-ea"/>
                <a:cs typeface="+mn-cs"/>
              </a:rPr>
              <a:t> </a:t>
            </a: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21552" name="Line 48"/>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2531"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22532"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22533"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04454"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4455"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4456" name="Text Box 8"/>
          <p:cNvSpPr txBox="1">
            <a:spLocks noChangeArrowheads="1"/>
          </p:cNvSpPr>
          <p:nvPr/>
        </p:nvSpPr>
        <p:spPr bwMode="auto">
          <a:xfrm>
            <a:off x="5943600" y="2057400"/>
            <a:ext cx="404813" cy="485775"/>
          </a:xfrm>
          <a:prstGeom prst="rect">
            <a:avLst/>
          </a:prstGeom>
          <a:solidFill>
            <a:schemeClr val="accent2"/>
          </a:solidFill>
          <a:ln w="28575">
            <a:solidFill>
              <a:srgbClr val="FF3300"/>
            </a:solidFill>
            <a:miter lim="800000"/>
          </a:ln>
          <a:effectLst/>
        </p:spPr>
        <p:txBody>
          <a:bodyPr>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2537"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22538"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22539"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22540"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22541"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22542"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04463" name="Text Box 15"/>
          <p:cNvSpPr txBox="1">
            <a:spLocks noChangeArrowheads="1"/>
          </p:cNvSpPr>
          <p:nvPr/>
        </p:nvSpPr>
        <p:spPr bwMode="auto">
          <a:xfrm>
            <a:off x="1828800" y="3200400"/>
            <a:ext cx="3810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64"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65"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66"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67"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68"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2549"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22550"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22551"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22552" name="Line 24"/>
          <p:cNvSpPr/>
          <p:nvPr/>
        </p:nvSpPr>
        <p:spPr>
          <a:xfrm flipH="1">
            <a:off x="5181600" y="3581400"/>
            <a:ext cx="609600" cy="685800"/>
          </a:xfrm>
          <a:prstGeom prst="line">
            <a:avLst/>
          </a:prstGeom>
          <a:ln w="9525" cap="flat" cmpd="sng">
            <a:solidFill>
              <a:schemeClr val="tx1"/>
            </a:solidFill>
            <a:prstDash val="solid"/>
            <a:headEnd type="none" w="med" len="med"/>
            <a:tailEnd type="triangle" w="med" len="med"/>
          </a:ln>
        </p:spPr>
      </p:sp>
      <p:sp>
        <p:nvSpPr>
          <p:cNvPr id="22553" name="Line 25"/>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22554" name="Line 26"/>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22555" name="Line 27"/>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04476" name="Text Box 28"/>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77" name="Text Box 29"/>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78" name="Text Box 30"/>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79" name="Text Box 31"/>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4480" name="Text Box 32"/>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81" name="Text Box 33"/>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82" name="Text Box 34"/>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83" name="Text Box 35"/>
          <p:cNvSpPr txBox="1">
            <a:spLocks noChangeArrowheads="1"/>
          </p:cNvSpPr>
          <p:nvPr/>
        </p:nvSpPr>
        <p:spPr bwMode="auto">
          <a:xfrm>
            <a:off x="6858000" y="42672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2564" name="Line 36"/>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22565" name="Line 37"/>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22566" name="Line 38"/>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04487" name="Text Box 39"/>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88" name="Text Box 40"/>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89" name="Text Box 41"/>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90" name="Text Box 42"/>
          <p:cNvSpPr txBox="1">
            <a:spLocks noChangeArrowheads="1"/>
          </p:cNvSpPr>
          <p:nvPr/>
        </p:nvSpPr>
        <p:spPr bwMode="auto">
          <a:xfrm>
            <a:off x="0" y="6400800"/>
            <a:ext cx="3505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D,E,F,G,H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4491" name="Text Box 43"/>
          <p:cNvSpPr txBox="1">
            <a:spLocks noChangeArrowheads="1"/>
          </p:cNvSpPr>
          <p:nvPr/>
        </p:nvSpPr>
        <p:spPr bwMode="auto">
          <a:xfrm>
            <a:off x="0" y="1828800"/>
            <a:ext cx="2284413"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I,J</a:t>
            </a:r>
            <a:r>
              <a:rPr kumimoji="0" lang="en-US" kern="1200" cap="none" spc="0" normalizeH="0" baseline="0" noProof="0">
                <a:latin typeface="Times New Roman" pitchFamily="18" charset="0"/>
                <a:ea typeface="+mn-ea"/>
                <a:cs typeface="+mn-cs"/>
              </a:rPr>
              <a:t>    </a:t>
            </a:r>
            <a:endParaRPr kumimoji="0" lang="en-US" kern="1200" cap="none" spc="0" normalizeH="0" baseline="0" noProof="0">
              <a:latin typeface="Times New Roman" pitchFamily="18" charset="0"/>
              <a:ea typeface="+mn-ea"/>
              <a:cs typeface="+mn-cs"/>
            </a:endParaRPr>
          </a:p>
        </p:txBody>
      </p:sp>
      <p:sp>
        <p:nvSpPr>
          <p:cNvPr id="104492" name="Text Box 44"/>
          <p:cNvSpPr txBox="1">
            <a:spLocks noChangeArrowheads="1"/>
          </p:cNvSpPr>
          <p:nvPr/>
        </p:nvSpPr>
        <p:spPr bwMode="auto">
          <a:xfrm>
            <a:off x="5334000" y="5486400"/>
            <a:ext cx="2436813"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b="1" kern="1200" cap="none" spc="0" normalizeH="0" baseline="0" noProof="0">
                <a:solidFill>
                  <a:srgbClr val="CC6600"/>
                </a:solidFill>
                <a:latin typeface="Times New Roman" pitchFamily="18" charset="0"/>
                <a:ea typeface="+mn-ea"/>
                <a:cs typeface="+mn-cs"/>
              </a:rPr>
              <a:t>   </a:t>
            </a:r>
            <a:endParaRPr kumimoji="0" lang="en-US" b="1" kern="1200" cap="none" spc="0" normalizeH="0" baseline="0" noProof="0">
              <a:solidFill>
                <a:srgbClr val="CC6600"/>
              </a:solidFill>
              <a:latin typeface="Times New Roman" pitchFamily="18" charset="0"/>
              <a:ea typeface="+mn-ea"/>
              <a:cs typeface="+mn-cs"/>
            </a:endParaRPr>
          </a:p>
        </p:txBody>
      </p:sp>
      <p:sp>
        <p:nvSpPr>
          <p:cNvPr id="22573" name="Line 45"/>
          <p:cNvSpPr/>
          <p:nvPr/>
        </p:nvSpPr>
        <p:spPr>
          <a:xfrm flipH="1">
            <a:off x="6477000" y="2057400"/>
            <a:ext cx="533400" cy="228600"/>
          </a:xfrm>
          <a:prstGeom prst="line">
            <a:avLst/>
          </a:prstGeom>
          <a:ln w="38100" cap="flat" cmpd="sng">
            <a:solidFill>
              <a:srgbClr val="CC3300"/>
            </a:solidFill>
            <a:prstDash val="solid"/>
            <a:headEnd type="none" w="med" len="med"/>
            <a:tailEnd type="triangle" w="med" len="med"/>
          </a:ln>
        </p:spPr>
      </p:sp>
      <p:sp>
        <p:nvSpPr>
          <p:cNvPr id="104494" name="Text Box 46"/>
          <p:cNvSpPr txBox="1">
            <a:spLocks noChangeArrowheads="1"/>
          </p:cNvSpPr>
          <p:nvPr/>
        </p:nvSpPr>
        <p:spPr bwMode="auto">
          <a:xfrm>
            <a:off x="6324600" y="16764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4495" name="Rectangle 47"/>
          <p:cNvSpPr>
            <a:spLocks noChangeArrowheads="1"/>
          </p:cNvSpPr>
          <p:nvPr/>
        </p:nvSpPr>
        <p:spPr bwMode="auto">
          <a:xfrm>
            <a:off x="1066800" y="2286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22576" name="Line 48"/>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3555"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23556"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23557"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05478"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5479"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5480" name="Text Box 8"/>
          <p:cNvSpPr txBox="1">
            <a:spLocks noChangeArrowheads="1"/>
          </p:cNvSpPr>
          <p:nvPr/>
        </p:nvSpPr>
        <p:spPr bwMode="auto">
          <a:xfrm>
            <a:off x="5867400" y="1981200"/>
            <a:ext cx="4048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3561"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23562"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23563"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23564"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23565"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23566"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05487" name="Text Box 15"/>
          <p:cNvSpPr txBox="1">
            <a:spLocks noChangeArrowheads="1"/>
          </p:cNvSpPr>
          <p:nvPr/>
        </p:nvSpPr>
        <p:spPr bwMode="auto">
          <a:xfrm>
            <a:off x="1828800" y="3200400"/>
            <a:ext cx="381000" cy="485775"/>
          </a:xfrm>
          <a:prstGeom prst="rect">
            <a:avLst/>
          </a:prstGeom>
          <a:solidFill>
            <a:schemeClr val="accent2"/>
          </a:solidFill>
          <a:ln w="28575">
            <a:solidFill>
              <a:srgbClr val="FF3300"/>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5488"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489"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490"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491"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492"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3573"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23574"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23575"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23576"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23577" name="Line 25"/>
          <p:cNvSpPr/>
          <p:nvPr/>
        </p:nvSpPr>
        <p:spPr>
          <a:xfrm flipH="1">
            <a:off x="5257800" y="3581400"/>
            <a:ext cx="533400" cy="685800"/>
          </a:xfrm>
          <a:prstGeom prst="line">
            <a:avLst/>
          </a:prstGeom>
          <a:ln w="9525" cap="flat" cmpd="sng">
            <a:solidFill>
              <a:schemeClr val="tx1"/>
            </a:solidFill>
            <a:prstDash val="solid"/>
            <a:headEnd type="none" w="med" len="med"/>
            <a:tailEnd type="triangle" w="med" len="med"/>
          </a:ln>
        </p:spPr>
      </p:sp>
      <p:sp>
        <p:nvSpPr>
          <p:cNvPr id="23578"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23579"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23580"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05501" name="Text Box 29"/>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502"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503"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504"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5505"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506"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507"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508"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3589"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23590"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23591"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05512"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513"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514"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515" name="Text Box 43"/>
          <p:cNvSpPr txBox="1">
            <a:spLocks noChangeArrowheads="1"/>
          </p:cNvSpPr>
          <p:nvPr/>
        </p:nvSpPr>
        <p:spPr bwMode="auto">
          <a:xfrm>
            <a:off x="0" y="6400800"/>
            <a:ext cx="3505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E,F,G,H,I,J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5516" name="Text Box 44"/>
          <p:cNvSpPr txBox="1">
            <a:spLocks noChangeArrowheads="1"/>
          </p:cNvSpPr>
          <p:nvPr/>
        </p:nvSpPr>
        <p:spPr bwMode="auto">
          <a:xfrm>
            <a:off x="0" y="1676400"/>
            <a:ext cx="23939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K,L   </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5517" name="Text Box 45"/>
          <p:cNvSpPr txBox="1">
            <a:spLocks noChangeArrowheads="1"/>
          </p:cNvSpPr>
          <p:nvPr/>
        </p:nvSpPr>
        <p:spPr bwMode="auto">
          <a:xfrm>
            <a:off x="5334000" y="5334000"/>
            <a:ext cx="3352800" cy="457200"/>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D</a:t>
            </a:r>
            <a:r>
              <a:rPr kumimoji="0" lang="en-US" kern="1200" cap="none" spc="0" normalizeH="0" baseline="0" noProof="0">
                <a:solidFill>
                  <a:srgbClr val="CC6600"/>
                </a:solidFill>
                <a:latin typeface="Times New Roman" pitchFamily="18" charset="0"/>
                <a:ea typeface="+mn-ea"/>
                <a:cs typeface="+mn-cs"/>
              </a:rPr>
              <a:t>    </a:t>
            </a:r>
            <a:endParaRPr kumimoji="0" lang="en-US" kern="1200" cap="none" spc="0" normalizeH="0" baseline="0" noProof="0">
              <a:solidFill>
                <a:srgbClr val="CC6600"/>
              </a:solidFill>
              <a:latin typeface="Times New Roman" pitchFamily="18" charset="0"/>
              <a:ea typeface="+mn-ea"/>
              <a:cs typeface="+mn-cs"/>
            </a:endParaRPr>
          </a:p>
        </p:txBody>
      </p:sp>
      <p:sp>
        <p:nvSpPr>
          <p:cNvPr id="23598" name="Line 46"/>
          <p:cNvSpPr/>
          <p:nvPr/>
        </p:nvSpPr>
        <p:spPr>
          <a:xfrm>
            <a:off x="1371600" y="3200400"/>
            <a:ext cx="381000" cy="152400"/>
          </a:xfrm>
          <a:prstGeom prst="line">
            <a:avLst/>
          </a:prstGeom>
          <a:ln w="38100" cap="flat" cmpd="sng">
            <a:solidFill>
              <a:srgbClr val="CC3300"/>
            </a:solidFill>
            <a:prstDash val="solid"/>
            <a:headEnd type="none" w="med" len="med"/>
            <a:tailEnd type="triangle" w="med" len="med"/>
          </a:ln>
        </p:spPr>
      </p:sp>
      <p:sp>
        <p:nvSpPr>
          <p:cNvPr id="105519" name="Text Box 47"/>
          <p:cNvSpPr txBox="1">
            <a:spLocks noChangeArrowheads="1"/>
          </p:cNvSpPr>
          <p:nvPr/>
        </p:nvSpPr>
        <p:spPr bwMode="auto">
          <a:xfrm>
            <a:off x="685800" y="28194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5520" name="Rectangle 48"/>
          <p:cNvSpPr>
            <a:spLocks noChangeArrowheads="1"/>
          </p:cNvSpPr>
          <p:nvPr/>
        </p:nvSpPr>
        <p:spPr bwMode="auto">
          <a:xfrm>
            <a:off x="1143000" y="3048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rPr>
              <a:t>Problem Solving Agents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p:txBody>
          <a:bodyPr>
            <a:normAutofit lnSpcReduction="10000"/>
          </a:bodyPr>
          <a:lstStyle/>
          <a:p>
            <a:r>
              <a:rPr lang="en-IN" dirty="0">
                <a:solidFill>
                  <a:srgbClr val="C00000"/>
                </a:solidFill>
              </a:rPr>
              <a:t>Intelligent Agents</a:t>
            </a:r>
            <a:endParaRPr lang="en-IN" dirty="0">
              <a:solidFill>
                <a:srgbClr val="C00000"/>
              </a:solidFill>
            </a:endParaRPr>
          </a:p>
          <a:p>
            <a:pPr lvl="1"/>
            <a:r>
              <a:rPr lang="en-IN" dirty="0">
                <a:solidFill>
                  <a:srgbClr val="002060"/>
                </a:solidFill>
              </a:rPr>
              <a:t>Goal</a:t>
            </a:r>
            <a:endParaRPr lang="en-IN" dirty="0">
              <a:solidFill>
                <a:srgbClr val="002060"/>
              </a:solidFill>
            </a:endParaRPr>
          </a:p>
          <a:p>
            <a:pPr lvl="1"/>
            <a:r>
              <a:rPr lang="en-IN" dirty="0">
                <a:solidFill>
                  <a:srgbClr val="002060"/>
                </a:solidFill>
              </a:rPr>
              <a:t>Objectives</a:t>
            </a:r>
            <a:endParaRPr lang="en-IN" dirty="0">
              <a:solidFill>
                <a:srgbClr val="002060"/>
              </a:solidFill>
            </a:endParaRPr>
          </a:p>
          <a:p>
            <a:pPr lvl="1"/>
            <a:r>
              <a:rPr lang="en-IN" dirty="0">
                <a:solidFill>
                  <a:srgbClr val="002060"/>
                </a:solidFill>
              </a:rPr>
              <a:t>Actions</a:t>
            </a:r>
            <a:endParaRPr lang="en-IN" dirty="0">
              <a:solidFill>
                <a:srgbClr val="002060"/>
              </a:solidFill>
            </a:endParaRPr>
          </a:p>
          <a:p>
            <a:r>
              <a:rPr lang="en-IN" dirty="0">
                <a:solidFill>
                  <a:srgbClr val="C00000"/>
                </a:solidFill>
              </a:rPr>
              <a:t>Problem Solving</a:t>
            </a:r>
            <a:endParaRPr lang="en-IN" dirty="0">
              <a:solidFill>
                <a:srgbClr val="C00000"/>
              </a:solidFill>
            </a:endParaRPr>
          </a:p>
          <a:p>
            <a:pPr lvl="1"/>
            <a:r>
              <a:rPr lang="en-IN" dirty="0">
                <a:solidFill>
                  <a:srgbClr val="002060"/>
                </a:solidFill>
              </a:rPr>
              <a:t>Goal Formulation</a:t>
            </a:r>
            <a:endParaRPr lang="en-IN" dirty="0">
              <a:solidFill>
                <a:srgbClr val="002060"/>
              </a:solidFill>
            </a:endParaRPr>
          </a:p>
          <a:p>
            <a:pPr lvl="1"/>
            <a:r>
              <a:rPr lang="en-IN" dirty="0">
                <a:solidFill>
                  <a:srgbClr val="002060"/>
                </a:solidFill>
              </a:rPr>
              <a:t>Problem Formulation</a:t>
            </a:r>
            <a:endParaRPr lang="en-IN" dirty="0">
              <a:solidFill>
                <a:srgbClr val="002060"/>
              </a:solidFill>
            </a:endParaRPr>
          </a:p>
          <a:p>
            <a:pPr lvl="1"/>
            <a:r>
              <a:rPr lang="en-IN" dirty="0">
                <a:solidFill>
                  <a:srgbClr val="002060"/>
                </a:solidFill>
              </a:rPr>
              <a:t>Search, Solution, Execute</a:t>
            </a:r>
            <a:endParaRPr lang="en-IN" dirty="0">
              <a:solidFill>
                <a:srgbClr val="C00000"/>
              </a:solidFill>
            </a:endParaRPr>
          </a:p>
          <a:p>
            <a:r>
              <a:rPr lang="en-IN" dirty="0">
                <a:solidFill>
                  <a:srgbClr val="C00000"/>
                </a:solidFill>
              </a:rPr>
              <a:t>Formulate, Search, Execute</a:t>
            </a:r>
            <a:endParaRPr lang="en-IN" dirty="0">
              <a:solidFill>
                <a:srgbClr val="C00000"/>
              </a:solidFill>
            </a:endParaRPr>
          </a:p>
          <a:p>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4579"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24580"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24581"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06502"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6503"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6504" name="Text Box 8"/>
          <p:cNvSpPr txBox="1">
            <a:spLocks noChangeArrowheads="1"/>
          </p:cNvSpPr>
          <p:nvPr/>
        </p:nvSpPr>
        <p:spPr bwMode="auto">
          <a:xfrm>
            <a:off x="5867400" y="1981200"/>
            <a:ext cx="4048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4585"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24586"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24587"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24588"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24589"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24590"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06511" name="Text Box 15"/>
          <p:cNvSpPr txBox="1">
            <a:spLocks noChangeArrowheads="1"/>
          </p:cNvSpPr>
          <p:nvPr/>
        </p:nvSpPr>
        <p:spPr bwMode="auto">
          <a:xfrm>
            <a:off x="1828800" y="32004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6512" name="Text Box 16"/>
          <p:cNvSpPr txBox="1">
            <a:spLocks noChangeArrowheads="1"/>
          </p:cNvSpPr>
          <p:nvPr/>
        </p:nvSpPr>
        <p:spPr bwMode="auto">
          <a:xfrm>
            <a:off x="2819400" y="3200400"/>
            <a:ext cx="382588" cy="485775"/>
          </a:xfrm>
          <a:prstGeom prst="rect">
            <a:avLst/>
          </a:prstGeom>
          <a:solidFill>
            <a:schemeClr val="accent2"/>
          </a:solidFill>
          <a:ln w="28575">
            <a:solidFill>
              <a:srgbClr val="FF3300"/>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6513"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14"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15"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16"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4597"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24598"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24599"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24600"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24601" name="Line 25"/>
          <p:cNvSpPr/>
          <p:nvPr/>
        </p:nvSpPr>
        <p:spPr>
          <a:xfrm flipH="1">
            <a:off x="5257800" y="3581400"/>
            <a:ext cx="533400" cy="685800"/>
          </a:xfrm>
          <a:prstGeom prst="line">
            <a:avLst/>
          </a:prstGeom>
          <a:ln w="9525" cap="flat" cmpd="sng">
            <a:solidFill>
              <a:schemeClr val="tx1"/>
            </a:solidFill>
            <a:prstDash val="solid"/>
            <a:headEnd type="none" w="med" len="med"/>
            <a:tailEnd type="triangle" w="med" len="med"/>
          </a:ln>
        </p:spPr>
      </p:sp>
      <p:sp>
        <p:nvSpPr>
          <p:cNvPr id="24602"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24603"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24604"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06525" name="Text Box 29"/>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26"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27"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28"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6529"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30"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31"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32"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4613"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24614"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24615"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06536"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37"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38"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39" name="Text Box 43"/>
          <p:cNvSpPr txBox="1">
            <a:spLocks noChangeArrowheads="1"/>
          </p:cNvSpPr>
          <p:nvPr/>
        </p:nvSpPr>
        <p:spPr bwMode="auto">
          <a:xfrm>
            <a:off x="0" y="6400800"/>
            <a:ext cx="3886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F,G,H,I,J,K,L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6540" name="Text Box 44"/>
          <p:cNvSpPr txBox="1">
            <a:spLocks noChangeArrowheads="1"/>
          </p:cNvSpPr>
          <p:nvPr/>
        </p:nvSpPr>
        <p:spPr bwMode="auto">
          <a:xfrm>
            <a:off x="0" y="1828800"/>
            <a:ext cx="2182813"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M   </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6541" name="Text Box 45"/>
          <p:cNvSpPr txBox="1">
            <a:spLocks noChangeArrowheads="1"/>
          </p:cNvSpPr>
          <p:nvPr/>
        </p:nvSpPr>
        <p:spPr bwMode="auto">
          <a:xfrm>
            <a:off x="5334000" y="5334000"/>
            <a:ext cx="3352800" cy="457200"/>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D</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E</a:t>
            </a:r>
            <a:r>
              <a:rPr kumimoji="0" lang="en-US" b="1"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rPr>
              <a:t>    </a:t>
            </a:r>
            <a:endParaRPr kumimoji="0" lang="en-US" b="1"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endParaRPr>
          </a:p>
        </p:txBody>
      </p:sp>
      <p:sp>
        <p:nvSpPr>
          <p:cNvPr id="24622" name="Line 46"/>
          <p:cNvSpPr/>
          <p:nvPr/>
        </p:nvSpPr>
        <p:spPr>
          <a:xfrm>
            <a:off x="2514600" y="2971800"/>
            <a:ext cx="228600" cy="304800"/>
          </a:xfrm>
          <a:prstGeom prst="line">
            <a:avLst/>
          </a:prstGeom>
          <a:ln w="38100" cap="flat" cmpd="sng">
            <a:solidFill>
              <a:srgbClr val="CC3300"/>
            </a:solidFill>
            <a:prstDash val="solid"/>
            <a:headEnd type="none" w="med" len="med"/>
            <a:tailEnd type="triangle" w="med" len="med"/>
          </a:ln>
        </p:spPr>
      </p:sp>
      <p:sp>
        <p:nvSpPr>
          <p:cNvPr id="106543" name="Text Box 47"/>
          <p:cNvSpPr txBox="1">
            <a:spLocks noChangeArrowheads="1"/>
          </p:cNvSpPr>
          <p:nvPr/>
        </p:nvSpPr>
        <p:spPr bwMode="auto">
          <a:xfrm>
            <a:off x="1447800" y="26670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6544" name="Rectangle 48"/>
          <p:cNvSpPr>
            <a:spLocks noChangeArrowheads="1"/>
          </p:cNvSpPr>
          <p:nvPr/>
        </p:nvSpPr>
        <p:spPr bwMode="auto">
          <a:xfrm>
            <a:off x="1066800" y="3048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5603"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25604"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25605"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07526"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7527"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7528" name="Text Box 8"/>
          <p:cNvSpPr txBox="1">
            <a:spLocks noChangeArrowheads="1"/>
          </p:cNvSpPr>
          <p:nvPr/>
        </p:nvSpPr>
        <p:spPr bwMode="auto">
          <a:xfrm>
            <a:off x="5867400" y="1981200"/>
            <a:ext cx="4048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5609"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25610" name="Line 10"/>
          <p:cNvSpPr/>
          <p:nvPr/>
        </p:nvSpPr>
        <p:spPr>
          <a:xfrm>
            <a:off x="2743200" y="2590800"/>
            <a:ext cx="304800" cy="609600"/>
          </a:xfrm>
          <a:prstGeom prst="line">
            <a:avLst/>
          </a:prstGeom>
          <a:ln w="9525" cap="flat" cmpd="sng">
            <a:solidFill>
              <a:schemeClr val="tx1"/>
            </a:solidFill>
            <a:prstDash val="solid"/>
            <a:headEnd type="none" w="med" len="med"/>
            <a:tailEnd type="triangle" w="med" len="med"/>
          </a:ln>
        </p:spPr>
      </p:sp>
      <p:sp>
        <p:nvSpPr>
          <p:cNvPr id="25611"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25612"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25613"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25614"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07535" name="Text Box 15"/>
          <p:cNvSpPr txBox="1">
            <a:spLocks noChangeArrowheads="1"/>
          </p:cNvSpPr>
          <p:nvPr/>
        </p:nvSpPr>
        <p:spPr bwMode="auto">
          <a:xfrm>
            <a:off x="1828800" y="32004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7536" name="Text Box 16"/>
          <p:cNvSpPr txBox="1">
            <a:spLocks noChangeArrowheads="1"/>
          </p:cNvSpPr>
          <p:nvPr/>
        </p:nvSpPr>
        <p:spPr bwMode="auto">
          <a:xfrm>
            <a:off x="2819400" y="3200400"/>
            <a:ext cx="3540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7537" name="Text Box 17"/>
          <p:cNvSpPr txBox="1">
            <a:spLocks noChangeArrowheads="1"/>
          </p:cNvSpPr>
          <p:nvPr/>
        </p:nvSpPr>
        <p:spPr bwMode="auto">
          <a:xfrm>
            <a:off x="3733800" y="3124200"/>
            <a:ext cx="433388" cy="485775"/>
          </a:xfrm>
          <a:prstGeom prst="rect">
            <a:avLst/>
          </a:prstGeom>
          <a:solidFill>
            <a:schemeClr val="accent2"/>
          </a:solidFill>
          <a:ln w="28575">
            <a:solidFill>
              <a:srgbClr val="FF3300"/>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7538"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39"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40"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5621"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25622"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25623"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25624"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25625" name="Line 25"/>
          <p:cNvSpPr/>
          <p:nvPr/>
        </p:nvSpPr>
        <p:spPr>
          <a:xfrm flipH="1">
            <a:off x="5562600" y="3581400"/>
            <a:ext cx="228600" cy="685800"/>
          </a:xfrm>
          <a:prstGeom prst="line">
            <a:avLst/>
          </a:prstGeom>
          <a:ln w="9525" cap="flat" cmpd="sng">
            <a:solidFill>
              <a:schemeClr val="tx1"/>
            </a:solidFill>
            <a:prstDash val="solid"/>
            <a:headEnd type="none" w="med" len="med"/>
            <a:tailEnd type="triangle" w="med" len="med"/>
          </a:ln>
        </p:spPr>
      </p:sp>
      <p:sp>
        <p:nvSpPr>
          <p:cNvPr id="25626"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25627"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25628"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07549" name="Text Box 29"/>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50"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51"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52"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7553"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54" name="Text Box 34"/>
          <p:cNvSpPr txBox="1">
            <a:spLocks noChangeArrowheads="1"/>
          </p:cNvSpPr>
          <p:nvPr/>
        </p:nvSpPr>
        <p:spPr bwMode="auto">
          <a:xfrm>
            <a:off x="5105400" y="42672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55"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56"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5637"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25638"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25639" name="Line 39"/>
          <p:cNvSpPr/>
          <p:nvPr/>
        </p:nvSpPr>
        <p:spPr>
          <a:xfrm>
            <a:off x="5334000" y="4724400"/>
            <a:ext cx="0" cy="685800"/>
          </a:xfrm>
          <a:prstGeom prst="line">
            <a:avLst/>
          </a:prstGeom>
          <a:ln w="9525" cap="flat" cmpd="sng">
            <a:solidFill>
              <a:schemeClr val="tx1"/>
            </a:solidFill>
            <a:prstDash val="solid"/>
            <a:headEnd type="none" w="med" len="med"/>
            <a:tailEnd type="triangle" w="med" len="med"/>
          </a:ln>
        </p:spPr>
      </p:sp>
      <p:sp>
        <p:nvSpPr>
          <p:cNvPr id="107560"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61"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62" name="Text Box 42"/>
          <p:cNvSpPr txBox="1">
            <a:spLocks noChangeArrowheads="1"/>
          </p:cNvSpPr>
          <p:nvPr/>
        </p:nvSpPr>
        <p:spPr bwMode="auto">
          <a:xfrm>
            <a:off x="5181600" y="5486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63" name="Text Box 43"/>
          <p:cNvSpPr txBox="1">
            <a:spLocks noChangeArrowheads="1"/>
          </p:cNvSpPr>
          <p:nvPr/>
        </p:nvSpPr>
        <p:spPr bwMode="auto">
          <a:xfrm>
            <a:off x="0" y="6400800"/>
            <a:ext cx="40386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G,H,I,J,K,L,M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7564" name="Text Box 44"/>
          <p:cNvSpPr txBox="1">
            <a:spLocks noChangeArrowheads="1"/>
          </p:cNvSpPr>
          <p:nvPr/>
        </p:nvSpPr>
        <p:spPr bwMode="auto">
          <a:xfrm>
            <a:off x="0" y="1828800"/>
            <a:ext cx="2132013"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N   </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7565" name="Text Box 45"/>
          <p:cNvSpPr txBox="1">
            <a:spLocks noChangeArrowheads="1"/>
          </p:cNvSpPr>
          <p:nvPr/>
        </p:nvSpPr>
        <p:spPr bwMode="auto">
          <a:xfrm>
            <a:off x="5638800" y="5257800"/>
            <a:ext cx="3352800" cy="457200"/>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D</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E</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F</a:t>
            </a:r>
            <a:r>
              <a:rPr kumimoji="0" lang="en-US" b="1" kern="1200" cap="none" spc="0" normalizeH="0" baseline="0" noProof="0">
                <a:solidFill>
                  <a:srgbClr val="CC6600"/>
                </a:solidFill>
                <a:latin typeface="Times New Roman" pitchFamily="18" charset="0"/>
                <a:ea typeface="+mn-ea"/>
                <a:cs typeface="+mn-cs"/>
              </a:rPr>
              <a:t>    </a:t>
            </a:r>
            <a:endParaRPr kumimoji="0" lang="en-US" b="1" kern="1200" cap="none" spc="0" normalizeH="0" baseline="0" noProof="0">
              <a:solidFill>
                <a:srgbClr val="CC6600"/>
              </a:solidFill>
              <a:latin typeface="Times New Roman" pitchFamily="18" charset="0"/>
              <a:ea typeface="+mn-ea"/>
              <a:cs typeface="+mn-cs"/>
            </a:endParaRPr>
          </a:p>
        </p:txBody>
      </p:sp>
      <p:sp>
        <p:nvSpPr>
          <p:cNvPr id="25646" name="Line 46"/>
          <p:cNvSpPr/>
          <p:nvPr/>
        </p:nvSpPr>
        <p:spPr>
          <a:xfrm>
            <a:off x="3276600" y="3048000"/>
            <a:ext cx="381000" cy="304800"/>
          </a:xfrm>
          <a:prstGeom prst="line">
            <a:avLst/>
          </a:prstGeom>
          <a:ln w="38100" cap="flat" cmpd="sng">
            <a:solidFill>
              <a:srgbClr val="CC3300"/>
            </a:solidFill>
            <a:prstDash val="solid"/>
            <a:headEnd type="none" w="med" len="med"/>
            <a:tailEnd type="triangle" w="med" len="med"/>
          </a:ln>
        </p:spPr>
      </p:sp>
      <p:sp>
        <p:nvSpPr>
          <p:cNvPr id="107567" name="Text Box 47"/>
          <p:cNvSpPr txBox="1">
            <a:spLocks noChangeArrowheads="1"/>
          </p:cNvSpPr>
          <p:nvPr/>
        </p:nvSpPr>
        <p:spPr bwMode="auto">
          <a:xfrm>
            <a:off x="2971800" y="27432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7568" name="Rectangle 48"/>
          <p:cNvSpPr>
            <a:spLocks noChangeArrowheads="1"/>
          </p:cNvSpPr>
          <p:nvPr/>
        </p:nvSpPr>
        <p:spPr bwMode="auto">
          <a:xfrm>
            <a:off x="1143000" y="3048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6627"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26628"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26629"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08550"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8551"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8552" name="Text Box 8"/>
          <p:cNvSpPr txBox="1">
            <a:spLocks noChangeArrowheads="1"/>
          </p:cNvSpPr>
          <p:nvPr/>
        </p:nvSpPr>
        <p:spPr bwMode="auto">
          <a:xfrm>
            <a:off x="5867400" y="1981200"/>
            <a:ext cx="4048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6633"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26634" name="Line 10"/>
          <p:cNvSpPr/>
          <p:nvPr/>
        </p:nvSpPr>
        <p:spPr>
          <a:xfrm>
            <a:off x="2743200" y="2590800"/>
            <a:ext cx="304800" cy="609600"/>
          </a:xfrm>
          <a:prstGeom prst="line">
            <a:avLst/>
          </a:prstGeom>
          <a:ln w="9525" cap="flat" cmpd="sng">
            <a:solidFill>
              <a:schemeClr val="tx1"/>
            </a:solidFill>
            <a:prstDash val="solid"/>
            <a:headEnd type="none" w="med" len="med"/>
            <a:tailEnd type="triangle" w="med" len="med"/>
          </a:ln>
        </p:spPr>
      </p:sp>
      <p:sp>
        <p:nvSpPr>
          <p:cNvPr id="26635"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26636"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26637"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26638"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08559" name="Text Box 15"/>
          <p:cNvSpPr txBox="1">
            <a:spLocks noChangeArrowheads="1"/>
          </p:cNvSpPr>
          <p:nvPr/>
        </p:nvSpPr>
        <p:spPr bwMode="auto">
          <a:xfrm>
            <a:off x="1828800" y="32004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8560" name="Text Box 16"/>
          <p:cNvSpPr txBox="1">
            <a:spLocks noChangeArrowheads="1"/>
          </p:cNvSpPr>
          <p:nvPr/>
        </p:nvSpPr>
        <p:spPr bwMode="auto">
          <a:xfrm>
            <a:off x="2819400" y="3200400"/>
            <a:ext cx="3540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8561" name="Text Box 17"/>
          <p:cNvSpPr txBox="1">
            <a:spLocks noChangeArrowheads="1"/>
          </p:cNvSpPr>
          <p:nvPr/>
        </p:nvSpPr>
        <p:spPr bwMode="auto">
          <a:xfrm>
            <a:off x="37338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8562" name="Text Box 18"/>
          <p:cNvSpPr txBox="1">
            <a:spLocks noChangeArrowheads="1"/>
          </p:cNvSpPr>
          <p:nvPr/>
        </p:nvSpPr>
        <p:spPr bwMode="auto">
          <a:xfrm>
            <a:off x="4572000" y="3124200"/>
            <a:ext cx="433388" cy="485775"/>
          </a:xfrm>
          <a:prstGeom prst="rect">
            <a:avLst/>
          </a:prstGeom>
          <a:solidFill>
            <a:schemeClr val="accent2"/>
          </a:solidFill>
          <a:ln w="28575">
            <a:solidFill>
              <a:srgbClr val="CC3300"/>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8563"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64"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6645"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26646"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26647"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26648"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26649" name="Line 25"/>
          <p:cNvSpPr/>
          <p:nvPr/>
        </p:nvSpPr>
        <p:spPr>
          <a:xfrm flipH="1">
            <a:off x="5562600" y="3581400"/>
            <a:ext cx="228600" cy="685800"/>
          </a:xfrm>
          <a:prstGeom prst="line">
            <a:avLst/>
          </a:prstGeom>
          <a:ln w="9525" cap="flat" cmpd="sng">
            <a:solidFill>
              <a:schemeClr val="tx1"/>
            </a:solidFill>
            <a:prstDash val="solid"/>
            <a:headEnd type="none" w="med" len="med"/>
            <a:tailEnd type="triangle" w="med" len="med"/>
          </a:ln>
        </p:spPr>
      </p:sp>
      <p:sp>
        <p:nvSpPr>
          <p:cNvPr id="26650"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26651"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26652"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08573" name="Text Box 29"/>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74"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75"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76"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8577"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78" name="Text Box 34"/>
          <p:cNvSpPr txBox="1">
            <a:spLocks noChangeArrowheads="1"/>
          </p:cNvSpPr>
          <p:nvPr/>
        </p:nvSpPr>
        <p:spPr bwMode="auto">
          <a:xfrm>
            <a:off x="51054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79"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80"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6661"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26662"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26663" name="Line 39"/>
          <p:cNvSpPr/>
          <p:nvPr/>
        </p:nvSpPr>
        <p:spPr>
          <a:xfrm>
            <a:off x="5334000" y="4724400"/>
            <a:ext cx="0" cy="685800"/>
          </a:xfrm>
          <a:prstGeom prst="line">
            <a:avLst/>
          </a:prstGeom>
          <a:ln w="9525" cap="flat" cmpd="sng">
            <a:solidFill>
              <a:schemeClr val="tx1"/>
            </a:solidFill>
            <a:prstDash val="solid"/>
            <a:headEnd type="none" w="med" len="med"/>
            <a:tailEnd type="triangle" w="med" len="med"/>
          </a:ln>
        </p:spPr>
      </p:sp>
      <p:sp>
        <p:nvSpPr>
          <p:cNvPr id="108584"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85"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86" name="Text Box 42"/>
          <p:cNvSpPr txBox="1">
            <a:spLocks noChangeArrowheads="1"/>
          </p:cNvSpPr>
          <p:nvPr/>
        </p:nvSpPr>
        <p:spPr bwMode="auto">
          <a:xfrm>
            <a:off x="5181600" y="5486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87" name="Text Box 43"/>
          <p:cNvSpPr txBox="1">
            <a:spLocks noChangeArrowheads="1"/>
          </p:cNvSpPr>
          <p:nvPr/>
        </p:nvSpPr>
        <p:spPr bwMode="auto">
          <a:xfrm>
            <a:off x="0" y="6400800"/>
            <a:ext cx="3886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H,I,J,K,L,M,N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8588" name="Text Box 44"/>
          <p:cNvSpPr txBox="1">
            <a:spLocks noChangeArrowheads="1"/>
          </p:cNvSpPr>
          <p:nvPr/>
        </p:nvSpPr>
        <p:spPr bwMode="auto">
          <a:xfrm>
            <a:off x="0" y="1828800"/>
            <a:ext cx="2055813"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O  </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8589" name="Text Box 45"/>
          <p:cNvSpPr txBox="1">
            <a:spLocks noChangeArrowheads="1"/>
          </p:cNvSpPr>
          <p:nvPr/>
        </p:nvSpPr>
        <p:spPr bwMode="auto">
          <a:xfrm>
            <a:off x="5715000" y="5410200"/>
            <a:ext cx="34290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D</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E</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F</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G</a:t>
            </a:r>
            <a:r>
              <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endParaRPr>
          </a:p>
        </p:txBody>
      </p:sp>
      <p:sp>
        <p:nvSpPr>
          <p:cNvPr id="26670" name="Line 46"/>
          <p:cNvSpPr/>
          <p:nvPr/>
        </p:nvSpPr>
        <p:spPr>
          <a:xfrm flipH="1">
            <a:off x="5029200" y="2895600"/>
            <a:ext cx="381000" cy="381000"/>
          </a:xfrm>
          <a:prstGeom prst="line">
            <a:avLst/>
          </a:prstGeom>
          <a:ln w="38100" cap="flat" cmpd="sng">
            <a:solidFill>
              <a:srgbClr val="CC3300"/>
            </a:solidFill>
            <a:prstDash val="solid"/>
            <a:headEnd type="none" w="med" len="med"/>
            <a:tailEnd type="triangle" w="med" len="med"/>
          </a:ln>
        </p:spPr>
      </p:sp>
      <p:sp>
        <p:nvSpPr>
          <p:cNvPr id="108591" name="Text Box 47"/>
          <p:cNvSpPr txBox="1">
            <a:spLocks noChangeArrowheads="1"/>
          </p:cNvSpPr>
          <p:nvPr/>
        </p:nvSpPr>
        <p:spPr bwMode="auto">
          <a:xfrm>
            <a:off x="4648200" y="25908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8592" name="Rectangle 48"/>
          <p:cNvSpPr>
            <a:spLocks noChangeArrowheads="1"/>
          </p:cNvSpPr>
          <p:nvPr/>
        </p:nvSpPr>
        <p:spPr bwMode="auto">
          <a:xfrm>
            <a:off x="1066800" y="3048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7651"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27652"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27653"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09574"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9575"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9576" name="Text Box 8"/>
          <p:cNvSpPr txBox="1">
            <a:spLocks noChangeArrowheads="1"/>
          </p:cNvSpPr>
          <p:nvPr/>
        </p:nvSpPr>
        <p:spPr bwMode="auto">
          <a:xfrm>
            <a:off x="5867400" y="1981200"/>
            <a:ext cx="4048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7657"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27658" name="Line 10"/>
          <p:cNvSpPr/>
          <p:nvPr/>
        </p:nvSpPr>
        <p:spPr>
          <a:xfrm>
            <a:off x="2743200" y="2590800"/>
            <a:ext cx="304800" cy="609600"/>
          </a:xfrm>
          <a:prstGeom prst="line">
            <a:avLst/>
          </a:prstGeom>
          <a:ln w="9525" cap="flat" cmpd="sng">
            <a:solidFill>
              <a:schemeClr val="tx1"/>
            </a:solidFill>
            <a:prstDash val="solid"/>
            <a:headEnd type="none" w="med" len="med"/>
            <a:tailEnd type="triangle" w="med" len="med"/>
          </a:ln>
        </p:spPr>
      </p:sp>
      <p:sp>
        <p:nvSpPr>
          <p:cNvPr id="27659"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27660"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27661"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27662"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09583" name="Text Box 15"/>
          <p:cNvSpPr txBox="1">
            <a:spLocks noChangeArrowheads="1"/>
          </p:cNvSpPr>
          <p:nvPr/>
        </p:nvSpPr>
        <p:spPr bwMode="auto">
          <a:xfrm>
            <a:off x="1828800" y="32004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9584" name="Text Box 16"/>
          <p:cNvSpPr txBox="1">
            <a:spLocks noChangeArrowheads="1"/>
          </p:cNvSpPr>
          <p:nvPr/>
        </p:nvSpPr>
        <p:spPr bwMode="auto">
          <a:xfrm>
            <a:off x="2819400" y="3200400"/>
            <a:ext cx="3540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9585" name="Text Box 17"/>
          <p:cNvSpPr txBox="1">
            <a:spLocks noChangeArrowheads="1"/>
          </p:cNvSpPr>
          <p:nvPr/>
        </p:nvSpPr>
        <p:spPr bwMode="auto">
          <a:xfrm>
            <a:off x="37338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9586" name="Text Box 18"/>
          <p:cNvSpPr txBox="1">
            <a:spLocks noChangeArrowheads="1"/>
          </p:cNvSpPr>
          <p:nvPr/>
        </p:nvSpPr>
        <p:spPr bwMode="auto">
          <a:xfrm>
            <a:off x="45720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9587" name="Text Box 19"/>
          <p:cNvSpPr txBox="1">
            <a:spLocks noChangeArrowheads="1"/>
          </p:cNvSpPr>
          <p:nvPr/>
        </p:nvSpPr>
        <p:spPr bwMode="auto">
          <a:xfrm>
            <a:off x="5562600" y="3124200"/>
            <a:ext cx="314325" cy="485775"/>
          </a:xfrm>
          <a:prstGeom prst="rect">
            <a:avLst/>
          </a:prstGeom>
          <a:solidFill>
            <a:schemeClr val="accent2"/>
          </a:solidFill>
          <a:ln w="28575">
            <a:solidFill>
              <a:srgbClr val="CC3300"/>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9588"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7669"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27670"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27671"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27672"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27673" name="Line 25"/>
          <p:cNvSpPr/>
          <p:nvPr/>
        </p:nvSpPr>
        <p:spPr>
          <a:xfrm flipH="1">
            <a:off x="5410200" y="3581400"/>
            <a:ext cx="381000" cy="685800"/>
          </a:xfrm>
          <a:prstGeom prst="line">
            <a:avLst/>
          </a:prstGeom>
          <a:ln w="9525" cap="flat" cmpd="sng">
            <a:solidFill>
              <a:schemeClr val="tx1"/>
            </a:solidFill>
            <a:prstDash val="solid"/>
            <a:headEnd type="none" w="med" len="med"/>
            <a:tailEnd type="triangle" w="med" len="med"/>
          </a:ln>
        </p:spPr>
      </p:sp>
      <p:sp>
        <p:nvSpPr>
          <p:cNvPr id="27674"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27675"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27676"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09597" name="Text Box 29"/>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9598"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9599"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9600"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9601"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9602" name="Text Box 34"/>
          <p:cNvSpPr txBox="1">
            <a:spLocks noChangeArrowheads="1"/>
          </p:cNvSpPr>
          <p:nvPr/>
        </p:nvSpPr>
        <p:spPr bwMode="auto">
          <a:xfrm>
            <a:off x="50292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9603"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9604"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7685"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27686"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27687" name="Line 39"/>
          <p:cNvSpPr/>
          <p:nvPr/>
        </p:nvSpPr>
        <p:spPr>
          <a:xfrm>
            <a:off x="5257800" y="4800600"/>
            <a:ext cx="0" cy="685800"/>
          </a:xfrm>
          <a:prstGeom prst="line">
            <a:avLst/>
          </a:prstGeom>
          <a:ln w="9525" cap="flat" cmpd="sng">
            <a:solidFill>
              <a:schemeClr val="tx1"/>
            </a:solidFill>
            <a:prstDash val="solid"/>
            <a:headEnd type="none" w="med" len="med"/>
            <a:tailEnd type="triangle" w="med" len="med"/>
          </a:ln>
        </p:spPr>
      </p:sp>
      <p:sp>
        <p:nvSpPr>
          <p:cNvPr id="109608"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9609"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9610" name="Text Box 42"/>
          <p:cNvSpPr txBox="1">
            <a:spLocks noChangeArrowheads="1"/>
          </p:cNvSpPr>
          <p:nvPr/>
        </p:nvSpPr>
        <p:spPr bwMode="auto">
          <a:xfrm>
            <a:off x="51054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9611" name="Text Box 43"/>
          <p:cNvSpPr txBox="1">
            <a:spLocks noChangeArrowheads="1"/>
          </p:cNvSpPr>
          <p:nvPr/>
        </p:nvSpPr>
        <p:spPr bwMode="auto">
          <a:xfrm>
            <a:off x="0" y="6400800"/>
            <a:ext cx="40386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I,J,K,L,M,N,O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9612" name="Text Box 44"/>
          <p:cNvSpPr txBox="1">
            <a:spLocks noChangeArrowheads="1"/>
          </p:cNvSpPr>
          <p:nvPr/>
        </p:nvSpPr>
        <p:spPr bwMode="auto">
          <a:xfrm>
            <a:off x="0" y="1752600"/>
            <a:ext cx="2301875"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P,Q  </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09613" name="Text Box 45"/>
          <p:cNvSpPr txBox="1">
            <a:spLocks noChangeArrowheads="1"/>
          </p:cNvSpPr>
          <p:nvPr/>
        </p:nvSpPr>
        <p:spPr bwMode="auto">
          <a:xfrm>
            <a:off x="5562600" y="5410200"/>
            <a:ext cx="35814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D</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E</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F</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G</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H</a:t>
            </a:r>
            <a:r>
              <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endParaRPr>
          </a:p>
        </p:txBody>
      </p:sp>
      <p:sp>
        <p:nvSpPr>
          <p:cNvPr id="27694" name="Line 46"/>
          <p:cNvSpPr/>
          <p:nvPr/>
        </p:nvSpPr>
        <p:spPr>
          <a:xfrm flipH="1">
            <a:off x="5867400" y="2971800"/>
            <a:ext cx="381000" cy="381000"/>
          </a:xfrm>
          <a:prstGeom prst="line">
            <a:avLst/>
          </a:prstGeom>
          <a:ln w="38100" cap="flat" cmpd="sng">
            <a:solidFill>
              <a:srgbClr val="CC3300"/>
            </a:solidFill>
            <a:prstDash val="solid"/>
            <a:headEnd type="none" w="med" len="med"/>
            <a:tailEnd type="triangle" w="med" len="med"/>
          </a:ln>
        </p:spPr>
      </p:sp>
      <p:sp>
        <p:nvSpPr>
          <p:cNvPr id="109615" name="Text Box 47"/>
          <p:cNvSpPr txBox="1">
            <a:spLocks noChangeArrowheads="1"/>
          </p:cNvSpPr>
          <p:nvPr/>
        </p:nvSpPr>
        <p:spPr bwMode="auto">
          <a:xfrm>
            <a:off x="5791200" y="26670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09616" name="Rectangle 48"/>
          <p:cNvSpPr>
            <a:spLocks noChangeArrowheads="1"/>
          </p:cNvSpPr>
          <p:nvPr/>
        </p:nvSpPr>
        <p:spPr bwMode="auto">
          <a:xfrm>
            <a:off x="1143000" y="3048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8675"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28676"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28677"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10598"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0599"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0600" name="Text Box 8"/>
          <p:cNvSpPr txBox="1">
            <a:spLocks noChangeArrowheads="1"/>
          </p:cNvSpPr>
          <p:nvPr/>
        </p:nvSpPr>
        <p:spPr bwMode="auto">
          <a:xfrm>
            <a:off x="5867400" y="1981200"/>
            <a:ext cx="4048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8681"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28682" name="Line 10"/>
          <p:cNvSpPr/>
          <p:nvPr/>
        </p:nvSpPr>
        <p:spPr>
          <a:xfrm>
            <a:off x="2743200" y="2590800"/>
            <a:ext cx="304800" cy="609600"/>
          </a:xfrm>
          <a:prstGeom prst="line">
            <a:avLst/>
          </a:prstGeom>
          <a:ln w="9525" cap="flat" cmpd="sng">
            <a:solidFill>
              <a:schemeClr val="tx1"/>
            </a:solidFill>
            <a:prstDash val="solid"/>
            <a:headEnd type="none" w="med" len="med"/>
            <a:tailEnd type="triangle" w="med" len="med"/>
          </a:ln>
        </p:spPr>
      </p:sp>
      <p:sp>
        <p:nvSpPr>
          <p:cNvPr id="28683"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28684"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28685"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28686"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10607" name="Text Box 15"/>
          <p:cNvSpPr txBox="1">
            <a:spLocks noChangeArrowheads="1"/>
          </p:cNvSpPr>
          <p:nvPr/>
        </p:nvSpPr>
        <p:spPr bwMode="auto">
          <a:xfrm>
            <a:off x="1828800" y="32004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0608" name="Text Box 16"/>
          <p:cNvSpPr txBox="1">
            <a:spLocks noChangeArrowheads="1"/>
          </p:cNvSpPr>
          <p:nvPr/>
        </p:nvSpPr>
        <p:spPr bwMode="auto">
          <a:xfrm>
            <a:off x="2819400" y="3200400"/>
            <a:ext cx="3540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0609" name="Text Box 17"/>
          <p:cNvSpPr txBox="1">
            <a:spLocks noChangeArrowheads="1"/>
          </p:cNvSpPr>
          <p:nvPr/>
        </p:nvSpPr>
        <p:spPr bwMode="auto">
          <a:xfrm>
            <a:off x="37338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0610" name="Text Box 18"/>
          <p:cNvSpPr txBox="1">
            <a:spLocks noChangeArrowheads="1"/>
          </p:cNvSpPr>
          <p:nvPr/>
        </p:nvSpPr>
        <p:spPr bwMode="auto">
          <a:xfrm>
            <a:off x="45720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0611" name="Text Box 19"/>
          <p:cNvSpPr txBox="1">
            <a:spLocks noChangeArrowheads="1"/>
          </p:cNvSpPr>
          <p:nvPr/>
        </p:nvSpPr>
        <p:spPr bwMode="auto">
          <a:xfrm>
            <a:off x="5562600" y="3124200"/>
            <a:ext cx="285750"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0612" name="Text Box 20"/>
          <p:cNvSpPr txBox="1">
            <a:spLocks noChangeArrowheads="1"/>
          </p:cNvSpPr>
          <p:nvPr/>
        </p:nvSpPr>
        <p:spPr bwMode="auto">
          <a:xfrm>
            <a:off x="6477000" y="3124200"/>
            <a:ext cx="331788" cy="485775"/>
          </a:xfrm>
          <a:prstGeom prst="rect">
            <a:avLst/>
          </a:prstGeom>
          <a:solidFill>
            <a:schemeClr val="accent2"/>
          </a:solidFill>
          <a:ln w="28575">
            <a:solidFill>
              <a:srgbClr val="FF3300"/>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8693"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28694"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28695"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28696"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28697" name="Line 25"/>
          <p:cNvSpPr/>
          <p:nvPr/>
        </p:nvSpPr>
        <p:spPr>
          <a:xfrm flipH="1">
            <a:off x="5410200" y="3581400"/>
            <a:ext cx="381000" cy="685800"/>
          </a:xfrm>
          <a:prstGeom prst="line">
            <a:avLst/>
          </a:prstGeom>
          <a:ln w="9525" cap="flat" cmpd="sng">
            <a:solidFill>
              <a:schemeClr val="tx1"/>
            </a:solidFill>
            <a:prstDash val="solid"/>
            <a:headEnd type="none" w="med" len="med"/>
            <a:tailEnd type="triangle" w="med" len="med"/>
          </a:ln>
        </p:spPr>
      </p:sp>
      <p:sp>
        <p:nvSpPr>
          <p:cNvPr id="28698"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28699"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28700"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10621" name="Text Box 29"/>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0622"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0623"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0624"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0625"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0626" name="Text Box 34"/>
          <p:cNvSpPr txBox="1">
            <a:spLocks noChangeArrowheads="1"/>
          </p:cNvSpPr>
          <p:nvPr/>
        </p:nvSpPr>
        <p:spPr bwMode="auto">
          <a:xfrm>
            <a:off x="50292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0627"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0628"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8709"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28710"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28711" name="Line 39"/>
          <p:cNvSpPr/>
          <p:nvPr/>
        </p:nvSpPr>
        <p:spPr>
          <a:xfrm>
            <a:off x="5257800" y="4800600"/>
            <a:ext cx="0" cy="685800"/>
          </a:xfrm>
          <a:prstGeom prst="line">
            <a:avLst/>
          </a:prstGeom>
          <a:ln w="9525" cap="flat" cmpd="sng">
            <a:solidFill>
              <a:schemeClr val="tx1"/>
            </a:solidFill>
            <a:prstDash val="solid"/>
            <a:headEnd type="none" w="med" len="med"/>
            <a:tailEnd type="triangle" w="med" len="med"/>
          </a:ln>
        </p:spPr>
      </p:sp>
      <p:sp>
        <p:nvSpPr>
          <p:cNvPr id="110632"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0633"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0634" name="Text Box 42"/>
          <p:cNvSpPr txBox="1">
            <a:spLocks noChangeArrowheads="1"/>
          </p:cNvSpPr>
          <p:nvPr/>
        </p:nvSpPr>
        <p:spPr bwMode="auto">
          <a:xfrm>
            <a:off x="51054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0635" name="Text Box 43"/>
          <p:cNvSpPr txBox="1">
            <a:spLocks noChangeArrowheads="1"/>
          </p:cNvSpPr>
          <p:nvPr/>
        </p:nvSpPr>
        <p:spPr bwMode="auto">
          <a:xfrm>
            <a:off x="0" y="6400800"/>
            <a:ext cx="426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J,K,L,M,N,O,P,Q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0636" name="Text Box 44"/>
          <p:cNvSpPr txBox="1">
            <a:spLocks noChangeArrowheads="1"/>
          </p:cNvSpPr>
          <p:nvPr/>
        </p:nvSpPr>
        <p:spPr bwMode="auto">
          <a:xfrm>
            <a:off x="228600" y="1752600"/>
            <a:ext cx="20383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R</a:t>
            </a:r>
            <a:r>
              <a:rPr kumimoji="0" lang="en-US" kern="1200" cap="none" spc="0" normalizeH="0" baseline="0" noProof="0">
                <a:latin typeface="Times New Roman" pitchFamily="18" charset="0"/>
                <a:ea typeface="+mn-ea"/>
                <a:cs typeface="+mn-cs"/>
              </a:rPr>
              <a:t>  </a:t>
            </a:r>
            <a:endParaRPr kumimoji="0" lang="en-US" kern="1200" cap="none" spc="0" normalizeH="0" baseline="0" noProof="0">
              <a:latin typeface="Times New Roman" pitchFamily="18" charset="0"/>
              <a:ea typeface="+mn-ea"/>
              <a:cs typeface="+mn-cs"/>
            </a:endParaRPr>
          </a:p>
        </p:txBody>
      </p:sp>
      <p:sp>
        <p:nvSpPr>
          <p:cNvPr id="28717" name="Line 45"/>
          <p:cNvSpPr/>
          <p:nvPr/>
        </p:nvSpPr>
        <p:spPr>
          <a:xfrm flipH="1">
            <a:off x="6934200" y="2895600"/>
            <a:ext cx="381000" cy="381000"/>
          </a:xfrm>
          <a:prstGeom prst="line">
            <a:avLst/>
          </a:prstGeom>
          <a:ln w="38100" cap="flat" cmpd="sng">
            <a:solidFill>
              <a:srgbClr val="CC3300"/>
            </a:solidFill>
            <a:prstDash val="solid"/>
            <a:headEnd type="none" w="med" len="med"/>
            <a:tailEnd type="triangle" w="med" len="med"/>
          </a:ln>
        </p:spPr>
      </p:sp>
      <p:sp>
        <p:nvSpPr>
          <p:cNvPr id="110638" name="Text Box 46"/>
          <p:cNvSpPr txBox="1">
            <a:spLocks noChangeArrowheads="1"/>
          </p:cNvSpPr>
          <p:nvPr/>
        </p:nvSpPr>
        <p:spPr bwMode="auto">
          <a:xfrm>
            <a:off x="6705600" y="25146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0639" name="Rectangle 47"/>
          <p:cNvSpPr>
            <a:spLocks noChangeArrowheads="1"/>
          </p:cNvSpPr>
          <p:nvPr/>
        </p:nvSpPr>
        <p:spPr bwMode="auto">
          <a:xfrm>
            <a:off x="1143000" y="3810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10640" name="Text Box 48"/>
          <p:cNvSpPr txBox="1">
            <a:spLocks noChangeArrowheads="1"/>
          </p:cNvSpPr>
          <p:nvPr/>
        </p:nvSpPr>
        <p:spPr bwMode="auto">
          <a:xfrm>
            <a:off x="5562600" y="5334000"/>
            <a:ext cx="35814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D</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E</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F</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G</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H</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I</a:t>
            </a:r>
            <a:r>
              <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9699"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29700"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29701"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11622"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1623"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1624" name="Text Box 8"/>
          <p:cNvSpPr txBox="1">
            <a:spLocks noChangeArrowheads="1"/>
          </p:cNvSpPr>
          <p:nvPr/>
        </p:nvSpPr>
        <p:spPr bwMode="auto">
          <a:xfrm>
            <a:off x="5867400" y="1981200"/>
            <a:ext cx="4048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9705"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29706" name="Line 10"/>
          <p:cNvSpPr/>
          <p:nvPr/>
        </p:nvSpPr>
        <p:spPr>
          <a:xfrm>
            <a:off x="2743200" y="2590800"/>
            <a:ext cx="304800" cy="609600"/>
          </a:xfrm>
          <a:prstGeom prst="line">
            <a:avLst/>
          </a:prstGeom>
          <a:ln w="9525" cap="flat" cmpd="sng">
            <a:solidFill>
              <a:schemeClr val="tx1"/>
            </a:solidFill>
            <a:prstDash val="solid"/>
            <a:headEnd type="none" w="med" len="med"/>
            <a:tailEnd type="triangle" w="med" len="med"/>
          </a:ln>
        </p:spPr>
      </p:sp>
      <p:sp>
        <p:nvSpPr>
          <p:cNvPr id="29707"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29708"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29709"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29710"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11631" name="Text Box 15"/>
          <p:cNvSpPr txBox="1">
            <a:spLocks noChangeArrowheads="1"/>
          </p:cNvSpPr>
          <p:nvPr/>
        </p:nvSpPr>
        <p:spPr bwMode="auto">
          <a:xfrm>
            <a:off x="1828800" y="32004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1632" name="Text Box 16"/>
          <p:cNvSpPr txBox="1">
            <a:spLocks noChangeArrowheads="1"/>
          </p:cNvSpPr>
          <p:nvPr/>
        </p:nvSpPr>
        <p:spPr bwMode="auto">
          <a:xfrm>
            <a:off x="2819400" y="3200400"/>
            <a:ext cx="3540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1633" name="Text Box 17"/>
          <p:cNvSpPr txBox="1">
            <a:spLocks noChangeArrowheads="1"/>
          </p:cNvSpPr>
          <p:nvPr/>
        </p:nvSpPr>
        <p:spPr bwMode="auto">
          <a:xfrm>
            <a:off x="37338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1634" name="Text Box 18"/>
          <p:cNvSpPr txBox="1">
            <a:spLocks noChangeArrowheads="1"/>
          </p:cNvSpPr>
          <p:nvPr/>
        </p:nvSpPr>
        <p:spPr bwMode="auto">
          <a:xfrm>
            <a:off x="45720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1635" name="Text Box 19"/>
          <p:cNvSpPr txBox="1">
            <a:spLocks noChangeArrowheads="1"/>
          </p:cNvSpPr>
          <p:nvPr/>
        </p:nvSpPr>
        <p:spPr bwMode="auto">
          <a:xfrm>
            <a:off x="5562600" y="3124200"/>
            <a:ext cx="285750"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1636" name="Text Box 20"/>
          <p:cNvSpPr txBox="1">
            <a:spLocks noChangeArrowheads="1"/>
          </p:cNvSpPr>
          <p:nvPr/>
        </p:nvSpPr>
        <p:spPr bwMode="auto">
          <a:xfrm>
            <a:off x="6477000" y="3124200"/>
            <a:ext cx="3032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9717"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29718"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29719"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29720"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29721" name="Line 25"/>
          <p:cNvSpPr/>
          <p:nvPr/>
        </p:nvSpPr>
        <p:spPr>
          <a:xfrm flipH="1">
            <a:off x="5410200" y="3581400"/>
            <a:ext cx="381000" cy="685800"/>
          </a:xfrm>
          <a:prstGeom prst="line">
            <a:avLst/>
          </a:prstGeom>
          <a:ln w="9525" cap="flat" cmpd="sng">
            <a:solidFill>
              <a:schemeClr val="tx1"/>
            </a:solidFill>
            <a:prstDash val="solid"/>
            <a:headEnd type="none" w="med" len="med"/>
            <a:tailEnd type="triangle" w="med" len="med"/>
          </a:ln>
        </p:spPr>
      </p:sp>
      <p:sp>
        <p:nvSpPr>
          <p:cNvPr id="29722"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29723"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29724"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11645" name="Text Box 29"/>
          <p:cNvSpPr txBox="1">
            <a:spLocks noChangeArrowheads="1"/>
          </p:cNvSpPr>
          <p:nvPr/>
        </p:nvSpPr>
        <p:spPr bwMode="auto">
          <a:xfrm>
            <a:off x="990600" y="4343400"/>
            <a:ext cx="433388" cy="485775"/>
          </a:xfrm>
          <a:prstGeom prst="rect">
            <a:avLst/>
          </a:prstGeom>
          <a:solidFill>
            <a:schemeClr val="accent2"/>
          </a:solidFill>
          <a:ln w="28575">
            <a:solidFill>
              <a:srgbClr val="FF3300"/>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1646"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1647"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1648"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1649"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1650" name="Text Box 34"/>
          <p:cNvSpPr txBox="1">
            <a:spLocks noChangeArrowheads="1"/>
          </p:cNvSpPr>
          <p:nvPr/>
        </p:nvSpPr>
        <p:spPr bwMode="auto">
          <a:xfrm>
            <a:off x="50292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1651"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1652" name="Text Box 36"/>
          <p:cNvSpPr txBox="1">
            <a:spLocks noChangeArrowheads="1"/>
          </p:cNvSpPr>
          <p:nvPr/>
        </p:nvSpPr>
        <p:spPr bwMode="auto">
          <a:xfrm>
            <a:off x="67818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29733"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29734"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29735" name="Line 39"/>
          <p:cNvSpPr/>
          <p:nvPr/>
        </p:nvSpPr>
        <p:spPr>
          <a:xfrm>
            <a:off x="5257800" y="4800600"/>
            <a:ext cx="0" cy="685800"/>
          </a:xfrm>
          <a:prstGeom prst="line">
            <a:avLst/>
          </a:prstGeom>
          <a:ln w="9525" cap="flat" cmpd="sng">
            <a:solidFill>
              <a:schemeClr val="tx1"/>
            </a:solidFill>
            <a:prstDash val="solid"/>
            <a:headEnd type="none" w="med" len="med"/>
            <a:tailEnd type="triangle" w="med" len="med"/>
          </a:ln>
        </p:spPr>
      </p:sp>
      <p:sp>
        <p:nvSpPr>
          <p:cNvPr id="111656"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1657"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1658" name="Text Box 42"/>
          <p:cNvSpPr txBox="1">
            <a:spLocks noChangeArrowheads="1"/>
          </p:cNvSpPr>
          <p:nvPr/>
        </p:nvSpPr>
        <p:spPr bwMode="auto">
          <a:xfrm>
            <a:off x="51054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1659" name="Text Box 43"/>
          <p:cNvSpPr txBox="1">
            <a:spLocks noChangeArrowheads="1"/>
          </p:cNvSpPr>
          <p:nvPr/>
        </p:nvSpPr>
        <p:spPr bwMode="auto">
          <a:xfrm>
            <a:off x="0" y="6400800"/>
            <a:ext cx="43434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K,L,M,N,O,P,Q,R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1660" name="Text Box 44"/>
          <p:cNvSpPr txBox="1">
            <a:spLocks noChangeArrowheads="1"/>
          </p:cNvSpPr>
          <p:nvPr/>
        </p:nvSpPr>
        <p:spPr bwMode="auto">
          <a:xfrm>
            <a:off x="0" y="1752600"/>
            <a:ext cx="2005013"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S  </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29741" name="Line 45"/>
          <p:cNvSpPr/>
          <p:nvPr/>
        </p:nvSpPr>
        <p:spPr>
          <a:xfrm>
            <a:off x="609600" y="4038600"/>
            <a:ext cx="228600" cy="304800"/>
          </a:xfrm>
          <a:prstGeom prst="line">
            <a:avLst/>
          </a:prstGeom>
          <a:ln w="38100" cap="flat" cmpd="sng">
            <a:solidFill>
              <a:srgbClr val="CC3300"/>
            </a:solidFill>
            <a:prstDash val="solid"/>
            <a:headEnd type="none" w="med" len="med"/>
            <a:tailEnd type="triangle" w="med" len="med"/>
          </a:ln>
        </p:spPr>
      </p:sp>
      <p:sp>
        <p:nvSpPr>
          <p:cNvPr id="111662" name="Text Box 46"/>
          <p:cNvSpPr txBox="1">
            <a:spLocks noChangeArrowheads="1"/>
          </p:cNvSpPr>
          <p:nvPr/>
        </p:nvSpPr>
        <p:spPr bwMode="auto">
          <a:xfrm>
            <a:off x="228600" y="37338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1663" name="Rectangle 47"/>
          <p:cNvSpPr>
            <a:spLocks noChangeArrowheads="1"/>
          </p:cNvSpPr>
          <p:nvPr/>
        </p:nvSpPr>
        <p:spPr bwMode="auto">
          <a:xfrm>
            <a:off x="1371600" y="3048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11664" name="Text Box 48"/>
          <p:cNvSpPr txBox="1">
            <a:spLocks noChangeArrowheads="1"/>
          </p:cNvSpPr>
          <p:nvPr/>
        </p:nvSpPr>
        <p:spPr bwMode="auto">
          <a:xfrm>
            <a:off x="5562600" y="5410200"/>
            <a:ext cx="35814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D</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E</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F</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G</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H</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I</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J</a:t>
            </a:r>
            <a:r>
              <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0723"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30724"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30725"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12646"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47"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48" name="Text Box 8"/>
          <p:cNvSpPr txBox="1">
            <a:spLocks noChangeArrowheads="1"/>
          </p:cNvSpPr>
          <p:nvPr/>
        </p:nvSpPr>
        <p:spPr bwMode="auto">
          <a:xfrm>
            <a:off x="5867400" y="1981200"/>
            <a:ext cx="4048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0729"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30730" name="Line 10"/>
          <p:cNvSpPr/>
          <p:nvPr/>
        </p:nvSpPr>
        <p:spPr>
          <a:xfrm>
            <a:off x="2743200" y="2590800"/>
            <a:ext cx="304800" cy="609600"/>
          </a:xfrm>
          <a:prstGeom prst="line">
            <a:avLst/>
          </a:prstGeom>
          <a:ln w="9525" cap="flat" cmpd="sng">
            <a:solidFill>
              <a:schemeClr val="tx1"/>
            </a:solidFill>
            <a:prstDash val="solid"/>
            <a:headEnd type="none" w="med" len="med"/>
            <a:tailEnd type="triangle" w="med" len="med"/>
          </a:ln>
        </p:spPr>
      </p:sp>
      <p:sp>
        <p:nvSpPr>
          <p:cNvPr id="30731"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30732"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30733"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30734"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12655" name="Text Box 15"/>
          <p:cNvSpPr txBox="1">
            <a:spLocks noChangeArrowheads="1"/>
          </p:cNvSpPr>
          <p:nvPr/>
        </p:nvSpPr>
        <p:spPr bwMode="auto">
          <a:xfrm>
            <a:off x="1828800" y="32004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56" name="Text Box 16"/>
          <p:cNvSpPr txBox="1">
            <a:spLocks noChangeArrowheads="1"/>
          </p:cNvSpPr>
          <p:nvPr/>
        </p:nvSpPr>
        <p:spPr bwMode="auto">
          <a:xfrm>
            <a:off x="2819400" y="3200400"/>
            <a:ext cx="3540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57" name="Text Box 17"/>
          <p:cNvSpPr txBox="1">
            <a:spLocks noChangeArrowheads="1"/>
          </p:cNvSpPr>
          <p:nvPr/>
        </p:nvSpPr>
        <p:spPr bwMode="auto">
          <a:xfrm>
            <a:off x="37338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58" name="Text Box 18"/>
          <p:cNvSpPr txBox="1">
            <a:spLocks noChangeArrowheads="1"/>
          </p:cNvSpPr>
          <p:nvPr/>
        </p:nvSpPr>
        <p:spPr bwMode="auto">
          <a:xfrm>
            <a:off x="45720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59" name="Text Box 19"/>
          <p:cNvSpPr txBox="1">
            <a:spLocks noChangeArrowheads="1"/>
          </p:cNvSpPr>
          <p:nvPr/>
        </p:nvSpPr>
        <p:spPr bwMode="auto">
          <a:xfrm>
            <a:off x="5562600" y="3124200"/>
            <a:ext cx="285750"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60" name="Text Box 20"/>
          <p:cNvSpPr txBox="1">
            <a:spLocks noChangeArrowheads="1"/>
          </p:cNvSpPr>
          <p:nvPr/>
        </p:nvSpPr>
        <p:spPr bwMode="auto">
          <a:xfrm>
            <a:off x="6477000" y="3124200"/>
            <a:ext cx="3032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0741"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30742"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30743"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30744"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30745" name="Line 25"/>
          <p:cNvSpPr/>
          <p:nvPr/>
        </p:nvSpPr>
        <p:spPr>
          <a:xfrm flipH="1">
            <a:off x="5410200" y="3581400"/>
            <a:ext cx="381000" cy="685800"/>
          </a:xfrm>
          <a:prstGeom prst="line">
            <a:avLst/>
          </a:prstGeom>
          <a:ln w="9525" cap="flat" cmpd="sng">
            <a:solidFill>
              <a:schemeClr val="tx1"/>
            </a:solidFill>
            <a:prstDash val="solid"/>
            <a:headEnd type="none" w="med" len="med"/>
            <a:tailEnd type="triangle" w="med" len="med"/>
          </a:ln>
        </p:spPr>
      </p:sp>
      <p:sp>
        <p:nvSpPr>
          <p:cNvPr id="30746"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30747"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30748"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12669" name="Text Box 29"/>
          <p:cNvSpPr txBox="1">
            <a:spLocks noChangeArrowheads="1"/>
          </p:cNvSpPr>
          <p:nvPr/>
        </p:nvSpPr>
        <p:spPr bwMode="auto">
          <a:xfrm>
            <a:off x="990600" y="43434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70" name="Text Box 30"/>
          <p:cNvSpPr txBox="1">
            <a:spLocks noChangeArrowheads="1"/>
          </p:cNvSpPr>
          <p:nvPr/>
        </p:nvSpPr>
        <p:spPr bwMode="auto">
          <a:xfrm>
            <a:off x="2209800" y="4343400"/>
            <a:ext cx="381000" cy="485775"/>
          </a:xfrm>
          <a:prstGeom prst="rect">
            <a:avLst/>
          </a:prstGeom>
          <a:solidFill>
            <a:schemeClr val="accent2"/>
          </a:solidFill>
          <a:ln w="28575">
            <a:solidFill>
              <a:srgbClr val="FF3300"/>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71"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2672"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73"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2674" name="Text Box 34"/>
          <p:cNvSpPr txBox="1">
            <a:spLocks noChangeArrowheads="1"/>
          </p:cNvSpPr>
          <p:nvPr/>
        </p:nvSpPr>
        <p:spPr bwMode="auto">
          <a:xfrm>
            <a:off x="50292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2675"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2676" name="Text Box 36"/>
          <p:cNvSpPr txBox="1">
            <a:spLocks noChangeArrowheads="1"/>
          </p:cNvSpPr>
          <p:nvPr/>
        </p:nvSpPr>
        <p:spPr bwMode="auto">
          <a:xfrm>
            <a:off x="67818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30757"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30758"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30759" name="Line 39"/>
          <p:cNvSpPr/>
          <p:nvPr/>
        </p:nvSpPr>
        <p:spPr>
          <a:xfrm>
            <a:off x="5257800" y="4800600"/>
            <a:ext cx="0" cy="685800"/>
          </a:xfrm>
          <a:prstGeom prst="line">
            <a:avLst/>
          </a:prstGeom>
          <a:ln w="9525" cap="flat" cmpd="sng">
            <a:solidFill>
              <a:schemeClr val="tx1"/>
            </a:solidFill>
            <a:prstDash val="solid"/>
            <a:headEnd type="none" w="med" len="med"/>
            <a:tailEnd type="triangle" w="med" len="med"/>
          </a:ln>
        </p:spPr>
      </p:sp>
      <p:sp>
        <p:nvSpPr>
          <p:cNvPr id="112680"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2681"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2682" name="Text Box 42"/>
          <p:cNvSpPr txBox="1">
            <a:spLocks noChangeArrowheads="1"/>
          </p:cNvSpPr>
          <p:nvPr/>
        </p:nvSpPr>
        <p:spPr bwMode="auto">
          <a:xfrm>
            <a:off x="51054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2683" name="Text Box 43"/>
          <p:cNvSpPr txBox="1">
            <a:spLocks noChangeArrowheads="1"/>
          </p:cNvSpPr>
          <p:nvPr/>
        </p:nvSpPr>
        <p:spPr bwMode="auto">
          <a:xfrm>
            <a:off x="0" y="6400800"/>
            <a:ext cx="43434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L,M,N,O,P,Q,R,S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2684" name="Text Box 44"/>
          <p:cNvSpPr txBox="1">
            <a:spLocks noChangeArrowheads="1"/>
          </p:cNvSpPr>
          <p:nvPr/>
        </p:nvSpPr>
        <p:spPr bwMode="auto">
          <a:xfrm>
            <a:off x="0" y="1828800"/>
            <a:ext cx="2020888"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T</a:t>
            </a:r>
            <a:r>
              <a:rPr kumimoji="0" lang="en-US" kern="1200" cap="none" spc="0" normalizeH="0" baseline="0" noProof="0">
                <a:latin typeface="Times New Roman" pitchFamily="18" charset="0"/>
                <a:ea typeface="+mn-ea"/>
                <a:cs typeface="+mn-cs"/>
              </a:rPr>
              <a:t>  </a:t>
            </a:r>
            <a:endParaRPr kumimoji="0" lang="en-US" kern="1200" cap="none" spc="0" normalizeH="0" baseline="0" noProof="0">
              <a:latin typeface="Times New Roman" pitchFamily="18" charset="0"/>
              <a:ea typeface="+mn-ea"/>
              <a:cs typeface="+mn-cs"/>
            </a:endParaRPr>
          </a:p>
        </p:txBody>
      </p:sp>
      <p:sp>
        <p:nvSpPr>
          <p:cNvPr id="30765" name="Line 45"/>
          <p:cNvSpPr/>
          <p:nvPr/>
        </p:nvSpPr>
        <p:spPr>
          <a:xfrm>
            <a:off x="1905000" y="4114800"/>
            <a:ext cx="228600" cy="304800"/>
          </a:xfrm>
          <a:prstGeom prst="line">
            <a:avLst/>
          </a:prstGeom>
          <a:ln w="38100" cap="flat" cmpd="sng">
            <a:solidFill>
              <a:srgbClr val="CC3300"/>
            </a:solidFill>
            <a:prstDash val="solid"/>
            <a:headEnd type="none" w="med" len="med"/>
            <a:tailEnd type="triangle" w="med" len="med"/>
          </a:ln>
        </p:spPr>
      </p:sp>
      <p:sp>
        <p:nvSpPr>
          <p:cNvPr id="112686" name="Text Box 46"/>
          <p:cNvSpPr txBox="1">
            <a:spLocks noChangeArrowheads="1"/>
          </p:cNvSpPr>
          <p:nvPr/>
        </p:nvSpPr>
        <p:spPr bwMode="auto">
          <a:xfrm>
            <a:off x="1676400" y="38100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2687" name="Rectangle 47"/>
          <p:cNvSpPr>
            <a:spLocks noChangeArrowheads="1"/>
          </p:cNvSpPr>
          <p:nvPr/>
        </p:nvSpPr>
        <p:spPr bwMode="auto">
          <a:xfrm>
            <a:off x="1219200" y="3048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12688" name="Text Box 48"/>
          <p:cNvSpPr txBox="1">
            <a:spLocks noChangeArrowheads="1"/>
          </p:cNvSpPr>
          <p:nvPr/>
        </p:nvSpPr>
        <p:spPr bwMode="auto">
          <a:xfrm>
            <a:off x="5562600" y="5410200"/>
            <a:ext cx="35814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D</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E</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F</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G</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H</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I</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J</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1747"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31748"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31749"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13670"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71"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72" name="Text Box 8"/>
          <p:cNvSpPr txBox="1">
            <a:spLocks noChangeArrowheads="1"/>
          </p:cNvSpPr>
          <p:nvPr/>
        </p:nvSpPr>
        <p:spPr bwMode="auto">
          <a:xfrm>
            <a:off x="5867400" y="1981200"/>
            <a:ext cx="4048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1753"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31754" name="Line 10"/>
          <p:cNvSpPr/>
          <p:nvPr/>
        </p:nvSpPr>
        <p:spPr>
          <a:xfrm>
            <a:off x="2743200" y="2590800"/>
            <a:ext cx="304800" cy="609600"/>
          </a:xfrm>
          <a:prstGeom prst="line">
            <a:avLst/>
          </a:prstGeom>
          <a:ln w="9525" cap="flat" cmpd="sng">
            <a:solidFill>
              <a:schemeClr val="tx1"/>
            </a:solidFill>
            <a:prstDash val="solid"/>
            <a:headEnd type="none" w="med" len="med"/>
            <a:tailEnd type="triangle" w="med" len="med"/>
          </a:ln>
        </p:spPr>
      </p:sp>
      <p:sp>
        <p:nvSpPr>
          <p:cNvPr id="31755"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31756"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31757"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31758"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13679" name="Text Box 15"/>
          <p:cNvSpPr txBox="1">
            <a:spLocks noChangeArrowheads="1"/>
          </p:cNvSpPr>
          <p:nvPr/>
        </p:nvSpPr>
        <p:spPr bwMode="auto">
          <a:xfrm>
            <a:off x="1828800" y="32004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80" name="Text Box 16"/>
          <p:cNvSpPr txBox="1">
            <a:spLocks noChangeArrowheads="1"/>
          </p:cNvSpPr>
          <p:nvPr/>
        </p:nvSpPr>
        <p:spPr bwMode="auto">
          <a:xfrm>
            <a:off x="2819400" y="3200400"/>
            <a:ext cx="3540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81" name="Text Box 17"/>
          <p:cNvSpPr txBox="1">
            <a:spLocks noChangeArrowheads="1"/>
          </p:cNvSpPr>
          <p:nvPr/>
        </p:nvSpPr>
        <p:spPr bwMode="auto">
          <a:xfrm>
            <a:off x="37338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82" name="Text Box 18"/>
          <p:cNvSpPr txBox="1">
            <a:spLocks noChangeArrowheads="1"/>
          </p:cNvSpPr>
          <p:nvPr/>
        </p:nvSpPr>
        <p:spPr bwMode="auto">
          <a:xfrm>
            <a:off x="45720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83" name="Text Box 19"/>
          <p:cNvSpPr txBox="1">
            <a:spLocks noChangeArrowheads="1"/>
          </p:cNvSpPr>
          <p:nvPr/>
        </p:nvSpPr>
        <p:spPr bwMode="auto">
          <a:xfrm>
            <a:off x="5562600" y="3124200"/>
            <a:ext cx="285750"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84" name="Text Box 20"/>
          <p:cNvSpPr txBox="1">
            <a:spLocks noChangeArrowheads="1"/>
          </p:cNvSpPr>
          <p:nvPr/>
        </p:nvSpPr>
        <p:spPr bwMode="auto">
          <a:xfrm>
            <a:off x="6477000" y="3124200"/>
            <a:ext cx="3032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1765"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31766"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31767"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31768"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31769" name="Line 25"/>
          <p:cNvSpPr/>
          <p:nvPr/>
        </p:nvSpPr>
        <p:spPr>
          <a:xfrm flipH="1">
            <a:off x="5410200" y="3581400"/>
            <a:ext cx="381000" cy="685800"/>
          </a:xfrm>
          <a:prstGeom prst="line">
            <a:avLst/>
          </a:prstGeom>
          <a:ln w="9525" cap="flat" cmpd="sng">
            <a:solidFill>
              <a:schemeClr val="tx1"/>
            </a:solidFill>
            <a:prstDash val="solid"/>
            <a:headEnd type="none" w="med" len="med"/>
            <a:tailEnd type="triangle" w="med" len="med"/>
          </a:ln>
        </p:spPr>
      </p:sp>
      <p:sp>
        <p:nvSpPr>
          <p:cNvPr id="31770"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31771"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31772"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13693" name="Text Box 29"/>
          <p:cNvSpPr txBox="1">
            <a:spLocks noChangeArrowheads="1"/>
          </p:cNvSpPr>
          <p:nvPr/>
        </p:nvSpPr>
        <p:spPr bwMode="auto">
          <a:xfrm>
            <a:off x="990600" y="43434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94" name="Text Box 30"/>
          <p:cNvSpPr txBox="1">
            <a:spLocks noChangeArrowheads="1"/>
          </p:cNvSpPr>
          <p:nvPr/>
        </p:nvSpPr>
        <p:spPr bwMode="auto">
          <a:xfrm>
            <a:off x="2209800" y="44196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95" name="Text Box 31"/>
          <p:cNvSpPr txBox="1">
            <a:spLocks noChangeArrowheads="1"/>
          </p:cNvSpPr>
          <p:nvPr/>
        </p:nvSpPr>
        <p:spPr bwMode="auto">
          <a:xfrm>
            <a:off x="2971800" y="4419600"/>
            <a:ext cx="484188" cy="485775"/>
          </a:xfrm>
          <a:prstGeom prst="rect">
            <a:avLst/>
          </a:prstGeom>
          <a:solidFill>
            <a:schemeClr val="accent2"/>
          </a:solidFill>
          <a:ln w="28575">
            <a:solidFill>
              <a:srgbClr val="FF3300"/>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96"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697"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3698" name="Text Box 34"/>
          <p:cNvSpPr txBox="1">
            <a:spLocks noChangeArrowheads="1"/>
          </p:cNvSpPr>
          <p:nvPr/>
        </p:nvSpPr>
        <p:spPr bwMode="auto">
          <a:xfrm>
            <a:off x="50292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3699"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3700" name="Text Box 36"/>
          <p:cNvSpPr txBox="1">
            <a:spLocks noChangeArrowheads="1"/>
          </p:cNvSpPr>
          <p:nvPr/>
        </p:nvSpPr>
        <p:spPr bwMode="auto">
          <a:xfrm>
            <a:off x="67818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31781"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31782"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31783" name="Line 39"/>
          <p:cNvSpPr/>
          <p:nvPr/>
        </p:nvSpPr>
        <p:spPr>
          <a:xfrm>
            <a:off x="5257800" y="4800600"/>
            <a:ext cx="0" cy="685800"/>
          </a:xfrm>
          <a:prstGeom prst="line">
            <a:avLst/>
          </a:prstGeom>
          <a:ln w="9525" cap="flat" cmpd="sng">
            <a:solidFill>
              <a:schemeClr val="tx1"/>
            </a:solidFill>
            <a:prstDash val="solid"/>
            <a:headEnd type="none" w="med" len="med"/>
            <a:tailEnd type="triangle" w="med" len="med"/>
          </a:ln>
        </p:spPr>
      </p:sp>
      <p:sp>
        <p:nvSpPr>
          <p:cNvPr id="113704"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3705"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3706" name="Text Box 42"/>
          <p:cNvSpPr txBox="1">
            <a:spLocks noChangeArrowheads="1"/>
          </p:cNvSpPr>
          <p:nvPr/>
        </p:nvSpPr>
        <p:spPr bwMode="auto">
          <a:xfrm>
            <a:off x="51054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3707" name="Text Box 43"/>
          <p:cNvSpPr txBox="1">
            <a:spLocks noChangeArrowheads="1"/>
          </p:cNvSpPr>
          <p:nvPr/>
        </p:nvSpPr>
        <p:spPr bwMode="auto">
          <a:xfrm>
            <a:off x="0" y="6400800"/>
            <a:ext cx="4495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M,N,O,P,Q,R,S,T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3708" name="Text Box 44"/>
          <p:cNvSpPr txBox="1">
            <a:spLocks noChangeArrowheads="1"/>
          </p:cNvSpPr>
          <p:nvPr/>
        </p:nvSpPr>
        <p:spPr bwMode="auto">
          <a:xfrm>
            <a:off x="0" y="1981200"/>
            <a:ext cx="17589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1789" name="Line 45"/>
          <p:cNvSpPr/>
          <p:nvPr/>
        </p:nvSpPr>
        <p:spPr>
          <a:xfrm flipV="1">
            <a:off x="3124200" y="4953000"/>
            <a:ext cx="76200" cy="381000"/>
          </a:xfrm>
          <a:prstGeom prst="line">
            <a:avLst/>
          </a:prstGeom>
          <a:ln w="38100" cap="flat" cmpd="sng">
            <a:solidFill>
              <a:srgbClr val="CC3300"/>
            </a:solidFill>
            <a:prstDash val="solid"/>
            <a:headEnd type="none" w="med" len="med"/>
            <a:tailEnd type="triangle" w="med" len="med"/>
          </a:ln>
        </p:spPr>
      </p:sp>
      <p:sp>
        <p:nvSpPr>
          <p:cNvPr id="113710" name="Text Box 46"/>
          <p:cNvSpPr txBox="1">
            <a:spLocks noChangeArrowheads="1"/>
          </p:cNvSpPr>
          <p:nvPr/>
        </p:nvSpPr>
        <p:spPr bwMode="auto">
          <a:xfrm>
            <a:off x="2667000" y="53340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3711" name="Rectangle 47"/>
          <p:cNvSpPr>
            <a:spLocks noChangeArrowheads="1"/>
          </p:cNvSpPr>
          <p:nvPr/>
        </p:nvSpPr>
        <p:spPr bwMode="auto">
          <a:xfrm>
            <a:off x="1143000" y="3048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13712" name="Text Box 48"/>
          <p:cNvSpPr txBox="1">
            <a:spLocks noChangeArrowheads="1"/>
          </p:cNvSpPr>
          <p:nvPr/>
        </p:nvSpPr>
        <p:spPr bwMode="auto">
          <a:xfrm>
            <a:off x="5562600" y="5410200"/>
            <a:ext cx="35814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D</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E</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F</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G</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H</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I</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J</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L</a:t>
            </a:r>
            <a:r>
              <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2771"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32772"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32773"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14694" name="Text Box 6"/>
          <p:cNvSpPr txBox="1">
            <a:spLocks noChangeArrowheads="1"/>
          </p:cNvSpPr>
          <p:nvPr/>
        </p:nvSpPr>
        <p:spPr bwMode="auto">
          <a:xfrm>
            <a:off x="26670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695" name="Text Box 7"/>
          <p:cNvSpPr txBox="1">
            <a:spLocks noChangeArrowheads="1"/>
          </p:cNvSpPr>
          <p:nvPr/>
        </p:nvSpPr>
        <p:spPr bwMode="auto">
          <a:xfrm>
            <a:off x="4114800" y="21336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696" name="Text Box 8"/>
          <p:cNvSpPr txBox="1">
            <a:spLocks noChangeArrowheads="1"/>
          </p:cNvSpPr>
          <p:nvPr/>
        </p:nvSpPr>
        <p:spPr bwMode="auto">
          <a:xfrm>
            <a:off x="5867400" y="1981200"/>
            <a:ext cx="4048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2777"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32778" name="Line 10"/>
          <p:cNvSpPr/>
          <p:nvPr/>
        </p:nvSpPr>
        <p:spPr>
          <a:xfrm>
            <a:off x="2743200" y="2590800"/>
            <a:ext cx="304800" cy="609600"/>
          </a:xfrm>
          <a:prstGeom prst="line">
            <a:avLst/>
          </a:prstGeom>
          <a:ln w="9525" cap="flat" cmpd="sng">
            <a:solidFill>
              <a:schemeClr val="tx1"/>
            </a:solidFill>
            <a:prstDash val="solid"/>
            <a:headEnd type="none" w="med" len="med"/>
            <a:tailEnd type="triangle" w="med" len="med"/>
          </a:ln>
        </p:spPr>
      </p:sp>
      <p:sp>
        <p:nvSpPr>
          <p:cNvPr id="32779"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32780"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32781"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32782"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14703" name="Text Box 15"/>
          <p:cNvSpPr txBox="1">
            <a:spLocks noChangeArrowheads="1"/>
          </p:cNvSpPr>
          <p:nvPr/>
        </p:nvSpPr>
        <p:spPr bwMode="auto">
          <a:xfrm>
            <a:off x="1828800" y="32004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704" name="Text Box 16"/>
          <p:cNvSpPr txBox="1">
            <a:spLocks noChangeArrowheads="1"/>
          </p:cNvSpPr>
          <p:nvPr/>
        </p:nvSpPr>
        <p:spPr bwMode="auto">
          <a:xfrm>
            <a:off x="2819400" y="3200400"/>
            <a:ext cx="354013" cy="457200"/>
          </a:xfrm>
          <a:prstGeom prst="rect">
            <a:avLst/>
          </a:prstGeom>
          <a:solidFill>
            <a:schemeClr val="accent2"/>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705" name="Text Box 17"/>
          <p:cNvSpPr txBox="1">
            <a:spLocks noChangeArrowheads="1"/>
          </p:cNvSpPr>
          <p:nvPr/>
        </p:nvSpPr>
        <p:spPr bwMode="auto">
          <a:xfrm>
            <a:off x="37338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706" name="Text Box 18"/>
          <p:cNvSpPr txBox="1">
            <a:spLocks noChangeArrowheads="1"/>
          </p:cNvSpPr>
          <p:nvPr/>
        </p:nvSpPr>
        <p:spPr bwMode="auto">
          <a:xfrm>
            <a:off x="4572000" y="31242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707" name="Text Box 19"/>
          <p:cNvSpPr txBox="1">
            <a:spLocks noChangeArrowheads="1"/>
          </p:cNvSpPr>
          <p:nvPr/>
        </p:nvSpPr>
        <p:spPr bwMode="auto">
          <a:xfrm>
            <a:off x="5562600" y="3124200"/>
            <a:ext cx="285750"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708" name="Text Box 20"/>
          <p:cNvSpPr txBox="1">
            <a:spLocks noChangeArrowheads="1"/>
          </p:cNvSpPr>
          <p:nvPr/>
        </p:nvSpPr>
        <p:spPr bwMode="auto">
          <a:xfrm>
            <a:off x="6477000" y="3124200"/>
            <a:ext cx="3032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2789"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32790"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32791"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32792"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32793" name="Line 25"/>
          <p:cNvSpPr/>
          <p:nvPr/>
        </p:nvSpPr>
        <p:spPr>
          <a:xfrm flipH="1">
            <a:off x="5410200" y="3581400"/>
            <a:ext cx="381000" cy="685800"/>
          </a:xfrm>
          <a:prstGeom prst="line">
            <a:avLst/>
          </a:prstGeom>
          <a:ln w="9525" cap="flat" cmpd="sng">
            <a:solidFill>
              <a:schemeClr val="tx1"/>
            </a:solidFill>
            <a:prstDash val="solid"/>
            <a:headEnd type="none" w="med" len="med"/>
            <a:tailEnd type="triangle" w="med" len="med"/>
          </a:ln>
        </p:spPr>
      </p:sp>
      <p:sp>
        <p:nvSpPr>
          <p:cNvPr id="32794"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32795"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32796"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14717" name="Text Box 29"/>
          <p:cNvSpPr txBox="1">
            <a:spLocks noChangeArrowheads="1"/>
          </p:cNvSpPr>
          <p:nvPr/>
        </p:nvSpPr>
        <p:spPr bwMode="auto">
          <a:xfrm>
            <a:off x="990600" y="4343400"/>
            <a:ext cx="4048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718" name="Text Box 30"/>
          <p:cNvSpPr txBox="1">
            <a:spLocks noChangeArrowheads="1"/>
          </p:cNvSpPr>
          <p:nvPr/>
        </p:nvSpPr>
        <p:spPr bwMode="auto">
          <a:xfrm>
            <a:off x="2209800" y="4419600"/>
            <a:ext cx="381000" cy="457200"/>
          </a:xfrm>
          <a:prstGeom prst="rect">
            <a:avLst/>
          </a:prstGeom>
          <a:solidFill>
            <a:schemeClr val="accent2"/>
          </a:solidFill>
          <a:ln w="2857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719" name="Text Box 31"/>
          <p:cNvSpPr txBox="1">
            <a:spLocks noChangeArrowheads="1"/>
          </p:cNvSpPr>
          <p:nvPr/>
        </p:nvSpPr>
        <p:spPr bwMode="auto">
          <a:xfrm>
            <a:off x="2971800" y="4419600"/>
            <a:ext cx="455613" cy="457200"/>
          </a:xfrm>
          <a:prstGeom prst="rect">
            <a:avLst/>
          </a:prstGeom>
          <a:solidFill>
            <a:schemeClr val="accent2"/>
          </a:solidFill>
          <a:ln w="2857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720" name="Text Box 32"/>
          <p:cNvSpPr txBox="1">
            <a:spLocks noChangeArrowheads="1"/>
          </p:cNvSpPr>
          <p:nvPr/>
        </p:nvSpPr>
        <p:spPr bwMode="auto">
          <a:xfrm>
            <a:off x="3733800" y="4419600"/>
            <a:ext cx="433388" cy="485775"/>
          </a:xfrm>
          <a:prstGeom prst="rect">
            <a:avLst/>
          </a:prstGeom>
          <a:solidFill>
            <a:srgbClr val="FF9900"/>
          </a:solidFill>
          <a:ln w="28575">
            <a:solidFill>
              <a:schemeClr val="tx1"/>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721" name="Text Box 33"/>
          <p:cNvSpPr txBox="1">
            <a:spLocks noChangeArrowheads="1"/>
          </p:cNvSpPr>
          <p:nvPr/>
        </p:nvSpPr>
        <p:spPr bwMode="auto">
          <a:xfrm>
            <a:off x="41910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4722" name="Text Box 34"/>
          <p:cNvSpPr txBox="1">
            <a:spLocks noChangeArrowheads="1"/>
          </p:cNvSpPr>
          <p:nvPr/>
        </p:nvSpPr>
        <p:spPr bwMode="auto">
          <a:xfrm>
            <a:off x="50292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4723"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4724" name="Text Box 36"/>
          <p:cNvSpPr txBox="1">
            <a:spLocks noChangeArrowheads="1"/>
          </p:cNvSpPr>
          <p:nvPr/>
        </p:nvSpPr>
        <p:spPr bwMode="auto">
          <a:xfrm>
            <a:off x="67818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32805"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32806"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32807" name="Line 39"/>
          <p:cNvSpPr/>
          <p:nvPr/>
        </p:nvSpPr>
        <p:spPr>
          <a:xfrm>
            <a:off x="5257800" y="4800600"/>
            <a:ext cx="0" cy="685800"/>
          </a:xfrm>
          <a:prstGeom prst="line">
            <a:avLst/>
          </a:prstGeom>
          <a:ln w="9525" cap="flat" cmpd="sng">
            <a:solidFill>
              <a:schemeClr val="tx1"/>
            </a:solidFill>
            <a:prstDash val="solid"/>
            <a:headEnd type="none" w="med" len="med"/>
            <a:tailEnd type="triangle" w="med" len="med"/>
          </a:ln>
        </p:spPr>
      </p:sp>
      <p:sp>
        <p:nvSpPr>
          <p:cNvPr id="114728"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4729"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4730" name="Text Box 42"/>
          <p:cNvSpPr txBox="1">
            <a:spLocks noChangeArrowheads="1"/>
          </p:cNvSpPr>
          <p:nvPr/>
        </p:nvSpPr>
        <p:spPr bwMode="auto">
          <a:xfrm>
            <a:off x="51054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4731" name="Text Box 43"/>
          <p:cNvSpPr txBox="1">
            <a:spLocks noChangeArrowheads="1"/>
          </p:cNvSpPr>
          <p:nvPr/>
        </p:nvSpPr>
        <p:spPr bwMode="auto">
          <a:xfrm>
            <a:off x="0" y="6400800"/>
            <a:ext cx="411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N,O,P,Q,R,S,T (FIFO)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14732" name="Text Box 44"/>
          <p:cNvSpPr txBox="1">
            <a:spLocks noChangeArrowheads="1"/>
          </p:cNvSpPr>
          <p:nvPr/>
        </p:nvSpPr>
        <p:spPr bwMode="auto">
          <a:xfrm>
            <a:off x="152400" y="1905000"/>
            <a:ext cx="17589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a:t>
            </a:r>
            <a:r>
              <a:rPr kumimoji="0" lang="en-US" kern="1200" cap="none" spc="0" normalizeH="0" baseline="0" noProof="0">
                <a:latin typeface="Times New Roman" pitchFamily="18" charset="0"/>
                <a:ea typeface="+mn-ea"/>
                <a:cs typeface="+mn-cs"/>
              </a:rPr>
              <a:t>  </a:t>
            </a:r>
            <a:endParaRPr kumimoji="0" lang="en-US" kern="1200" cap="none" spc="0" normalizeH="0" baseline="0" noProof="0">
              <a:latin typeface="Times New Roman" pitchFamily="18" charset="0"/>
              <a:ea typeface="+mn-ea"/>
              <a:cs typeface="+mn-cs"/>
            </a:endParaRPr>
          </a:p>
        </p:txBody>
      </p:sp>
      <p:sp>
        <p:nvSpPr>
          <p:cNvPr id="32813" name="Line 45"/>
          <p:cNvSpPr/>
          <p:nvPr/>
        </p:nvSpPr>
        <p:spPr>
          <a:xfrm flipV="1">
            <a:off x="3886200" y="4876800"/>
            <a:ext cx="76200" cy="381000"/>
          </a:xfrm>
          <a:prstGeom prst="line">
            <a:avLst/>
          </a:prstGeom>
          <a:ln w="38100" cap="flat" cmpd="sng">
            <a:solidFill>
              <a:srgbClr val="CC3300"/>
            </a:solidFill>
            <a:prstDash val="solid"/>
            <a:headEnd type="none" w="med" len="med"/>
            <a:tailEnd type="triangle" w="med" len="med"/>
          </a:ln>
        </p:spPr>
      </p:sp>
      <p:sp>
        <p:nvSpPr>
          <p:cNvPr id="114734" name="Text Box 46"/>
          <p:cNvSpPr txBox="1">
            <a:spLocks noChangeArrowheads="1"/>
          </p:cNvSpPr>
          <p:nvPr/>
        </p:nvSpPr>
        <p:spPr bwMode="auto">
          <a:xfrm>
            <a:off x="3429000" y="5181600"/>
            <a:ext cx="11303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Next node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14735" name="Rectangle 47"/>
          <p:cNvSpPr>
            <a:spLocks noChangeArrowheads="1"/>
          </p:cNvSpPr>
          <p:nvPr/>
        </p:nvSpPr>
        <p:spPr bwMode="auto">
          <a:xfrm>
            <a:off x="1295400" y="304800"/>
            <a:ext cx="7010400" cy="7620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Breadth-first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14736" name="Text Box 48"/>
          <p:cNvSpPr txBox="1">
            <a:spLocks noChangeArrowheads="1"/>
          </p:cNvSpPr>
          <p:nvPr/>
        </p:nvSpPr>
        <p:spPr bwMode="auto">
          <a:xfrm>
            <a:off x="5562600" y="5334000"/>
            <a:ext cx="35814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B</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D</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E</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F</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G</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H</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I</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J</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L</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M</a:t>
            </a:r>
            <a:r>
              <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rgbClr val="CC6600"/>
              </a:solidFill>
              <a:effectLst>
                <a:outerShdw blurRad="38100" dist="38100" dir="2700000" algn="tl">
                  <a:srgbClr val="C0C0C0"/>
                </a:outerShdw>
              </a:effectLst>
              <a:latin typeface="Times New Roman" pitchFamily="18" charset="0"/>
              <a:ea typeface="+mn-ea"/>
              <a:cs typeface="+mn-cs"/>
            </a:endParaRPr>
          </a:p>
        </p:txBody>
      </p:sp>
      <p:sp>
        <p:nvSpPr>
          <p:cNvPr id="32817" name="Text Box 49"/>
          <p:cNvSpPr txBox="1"/>
          <p:nvPr/>
        </p:nvSpPr>
        <p:spPr>
          <a:xfrm>
            <a:off x="6228080" y="1340485"/>
            <a:ext cx="2743200" cy="485775"/>
          </a:xfrm>
          <a:prstGeom prst="rect">
            <a:avLst/>
          </a:prstGeom>
          <a:noFill/>
          <a:ln w="28575" cap="flat" cmpd="sng">
            <a:solidFill>
              <a:srgbClr val="FF3300"/>
            </a:solidFill>
            <a:prstDash val="solid"/>
            <a:miter/>
            <a:headEnd type="none" w="med" len="med"/>
            <a:tailEnd type="none" w="med" len="med"/>
          </a:ln>
        </p:spPr>
        <p:txBody>
          <a:bodyPr>
            <a:spAutoFit/>
          </a:bodyPr>
          <a:p>
            <a:pPr>
              <a:spcBef>
                <a:spcPct val="50000"/>
              </a:spcBef>
            </a:pPr>
            <a:r>
              <a:rPr lang="en-US" altLang="x-none" dirty="0">
                <a:solidFill>
                  <a:srgbClr val="FF3300"/>
                </a:solidFill>
                <a:latin typeface="Times New Roman" pitchFamily="18" charset="0"/>
              </a:rPr>
              <a:t>Goal state achieved</a:t>
            </a:r>
            <a:endParaRPr lang="en-US" altLang="x-none" dirty="0">
              <a:solidFill>
                <a:srgbClr val="FF3300"/>
              </a:solidFill>
              <a:latin typeface="Times New Roman" pitchFamily="18"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BREADTH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pic>
        <p:nvPicPr>
          <p:cNvPr id="6" name="Content Placeholder 5"/>
          <p:cNvPicPr>
            <a:picLocks noGrp="1" noChangeAspect="1"/>
          </p:cNvPicPr>
          <p:nvPr>
            <p:ph idx="1"/>
          </p:nvPr>
        </p:nvPicPr>
        <p:blipFill>
          <a:blip r:embed="rId1"/>
          <a:stretch>
            <a:fillRect/>
          </a:stretch>
        </p:blipFill>
        <p:spPr>
          <a:xfrm>
            <a:off x="697088" y="1303337"/>
            <a:ext cx="7992887" cy="522200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rPr>
              <a:t>Problem Solving Agents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p:txBody>
          <a:bodyPr>
            <a:normAutofit/>
          </a:bodyPr>
          <a:lstStyle/>
          <a:p>
            <a:pPr algn="just"/>
            <a:r>
              <a:rPr lang="en-IN" dirty="0">
                <a:solidFill>
                  <a:srgbClr val="C00000"/>
                </a:solidFill>
              </a:rPr>
              <a:t>Problem Solving</a:t>
            </a:r>
            <a:endParaRPr lang="en-IN" dirty="0">
              <a:solidFill>
                <a:srgbClr val="C00000"/>
              </a:solidFill>
            </a:endParaRPr>
          </a:p>
          <a:p>
            <a:pPr lvl="1" algn="just"/>
            <a:r>
              <a:rPr lang="en-IN" dirty="0">
                <a:solidFill>
                  <a:srgbClr val="002060"/>
                </a:solidFill>
              </a:rPr>
              <a:t>Goal  Formulation: It  is  the  first  and  simplest  step  in  problem-solving.  It organizes the steps/sequence required to formulate one goal out of multiple goals as well as actions to achieve that goal. Goal formulation is based on the current situation and the agent’s performance measure</a:t>
            </a:r>
            <a:endParaRPr lang="en-IN" dirty="0">
              <a:solidFill>
                <a:srgbClr val="002060"/>
              </a:solidFill>
            </a:endParaRPr>
          </a:p>
          <a:p>
            <a:pPr marL="457200" lvl="1" indent="0" algn="just">
              <a:buNone/>
            </a:pPr>
            <a:r>
              <a:rPr lang="en-IN" dirty="0">
                <a:solidFill>
                  <a:srgbClr val="002060"/>
                </a:solidFill>
              </a:rPr>
              <a:t> </a:t>
            </a:r>
            <a:endParaRPr lang="en-IN" dirty="0">
              <a:solidFill>
                <a:srgbClr val="002060"/>
              </a:solidFill>
            </a:endParaRPr>
          </a:p>
          <a:p>
            <a:pPr lvl="1" algn="just"/>
            <a:r>
              <a:rPr lang="en-IN" dirty="0">
                <a:solidFill>
                  <a:srgbClr val="002060"/>
                </a:solidFill>
              </a:rPr>
              <a:t>Problem Formulation: It is the most important step of problem-solving which decides what actions should be taken to achieve the formulated goal. </a:t>
            </a:r>
            <a:endParaRPr lang="en-IN" dirty="0">
              <a:solidFill>
                <a:srgbClr val="002060"/>
              </a:solidFill>
            </a:endParaRPr>
          </a:p>
          <a:p>
            <a:pPr algn="just"/>
            <a:endParaRPr lang="en-IN" dirty="0">
              <a:solidFill>
                <a:srgbClr val="C00000"/>
              </a:solidFill>
            </a:endParaRPr>
          </a:p>
          <a:p>
            <a:pPr lvl="1" algn="just"/>
            <a:endParaRPr lang="en-IN" dirty="0">
              <a:solidFill>
                <a:srgbClr val="002060"/>
              </a:solidFill>
            </a:endParaRPr>
          </a:p>
          <a:p>
            <a:pPr lvl="1" algn="just"/>
            <a:endParaRPr lang="en-IN" dirty="0">
              <a:solidFill>
                <a:srgbClr val="002060"/>
              </a:solidFill>
            </a:endParaRPr>
          </a:p>
          <a:p>
            <a:pPr lvl="1" algn="just"/>
            <a:endParaRPr lang="en-IN" dirty="0">
              <a:solidFill>
                <a:srgbClr val="002060"/>
              </a:solidFill>
            </a:endParaRPr>
          </a:p>
          <a:p>
            <a:pPr lvl="1" algn="just"/>
            <a:endParaRPr lang="en-IN" dirty="0">
              <a:solidFill>
                <a:srgbClr val="002060"/>
              </a:solidFill>
            </a:endParaRPr>
          </a:p>
          <a:p>
            <a:pPr lvl="1" algn="just"/>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noChangeArrowheads="1"/>
          </p:cNvSpPr>
          <p:nvPr>
            <p:ph type="title"/>
          </p:nvPr>
        </p:nvSpPr>
        <p:spPr>
          <a:xfrm>
            <a:off x="762000" y="0"/>
            <a:ext cx="7772400" cy="1143000"/>
          </a:xfrm>
        </p:spPr>
        <p:txBody>
          <a:bodyPr vert="horz" wrap="square" lIns="92075" tIns="46038" rIns="92075" bIns="46038" numCol="1" anchor="b" anchorCtr="0" compatLnSpc="1"/>
          <a:lstStyle/>
          <a:p>
            <a:pPr marL="0" marR="0" lvl="0" indent="0" algn="ctr" defTabSz="914400" rtl="0" eaLnBrk="0" fontAlgn="base" latinLnBrk="0" hangingPunct="0">
              <a:lnSpc>
                <a:spcPct val="100000"/>
              </a:lnSpc>
              <a:spcBef>
                <a:spcPct val="0"/>
              </a:spcBef>
              <a:spcAft>
                <a:spcPts val="300"/>
              </a:spcAft>
              <a:buClrTx/>
              <a:buSzTx/>
              <a:buFontTx/>
              <a:buNone/>
              <a:defRPr/>
            </a:pPr>
            <a:r>
              <a:rPr kumimoji="0" lang="en-GB"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rPr>
              <a:t>Evaluating Breadth First Search</a:t>
            </a:r>
            <a:endParaRPr kumimoji="0" lang="en-GB"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endParaRPr>
          </a:p>
        </p:txBody>
      </p:sp>
      <p:sp>
        <p:nvSpPr>
          <p:cNvPr id="33795" name="Rectangle 3"/>
          <p:cNvSpPr>
            <a:spLocks noGrp="1"/>
          </p:cNvSpPr>
          <p:nvPr>
            <p:ph idx="1"/>
          </p:nvPr>
        </p:nvSpPr>
        <p:spPr>
          <a:xfrm>
            <a:off x="685800" y="1981200"/>
            <a:ext cx="7772400" cy="3844925"/>
          </a:xfrm>
        </p:spPr>
        <p:txBody>
          <a:bodyPr vert="horz" wrap="square" lIns="91440" tIns="45720" rIns="91440" bIns="45720" anchor="t" anchorCtr="0"/>
          <a:p>
            <a:pPr marL="465455" indent="-465455">
              <a:buFont typeface="Wingdings" panose="05000000000000000000" pitchFamily="2" charset="2"/>
              <a:buChar char="q"/>
            </a:pPr>
            <a:r>
              <a:rPr sz="2800" dirty="0"/>
              <a:t>Observations</a:t>
            </a:r>
            <a:endParaRPr sz="2800" dirty="0"/>
          </a:p>
          <a:p>
            <a:pPr marL="865505" lvl="1"/>
            <a:r>
              <a:rPr sz="2400" dirty="0"/>
              <a:t>Very systematic</a:t>
            </a:r>
            <a:endParaRPr sz="2400" dirty="0"/>
          </a:p>
          <a:p>
            <a:pPr marL="865505" lvl="1"/>
            <a:r>
              <a:rPr sz="2400" dirty="0"/>
              <a:t>If there is a solution breadth first search is guaranteed to find it</a:t>
            </a:r>
            <a:endParaRPr sz="2400" dirty="0"/>
          </a:p>
          <a:p>
            <a:pPr marL="1322705" lvl="2"/>
            <a:r>
              <a:rPr dirty="0"/>
              <a:t>If there are several solutions then breadth first search will always find the shallowest goal state first and if the cost of a solution is a non-decreasing function of the depth then it will always find the cheapest solution</a:t>
            </a:r>
            <a:endParaRPr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noChangeArrowheads="1"/>
          </p:cNvSpPr>
          <p:nvPr>
            <p:ph type="title"/>
          </p:nvPr>
        </p:nvSpPr>
        <p:spPr>
          <a:xfrm>
            <a:off x="838200" y="0"/>
            <a:ext cx="7772400" cy="648335"/>
          </a:xfrm>
        </p:spPr>
        <p:txBody>
          <a:bodyPr vert="horz" wrap="square" lIns="92075" tIns="46038" rIns="92075" bIns="46038" numCol="1" anchor="b" anchorCtr="0" compatLnSpc="1"/>
          <a:lstStyle/>
          <a:p>
            <a:pPr marL="0" marR="0" lvl="0" indent="0" algn="ctr" defTabSz="914400" rtl="0" eaLnBrk="0" fontAlgn="base" latinLnBrk="0" hangingPunct="0">
              <a:lnSpc>
                <a:spcPct val="100000"/>
              </a:lnSpc>
              <a:spcBef>
                <a:spcPct val="0"/>
              </a:spcBef>
              <a:spcAft>
                <a:spcPts val="300"/>
              </a:spcAft>
              <a:buClrTx/>
              <a:buSzTx/>
              <a:buFontTx/>
              <a:buNone/>
              <a:defRPr/>
            </a:pPr>
            <a:br>
              <a:rPr kumimoji="0" lang="en-GB"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rPr>
            </a:br>
            <a:br>
              <a:rPr kumimoji="0" lang="en-GB"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rPr>
            </a:br>
            <a:r>
              <a:rPr kumimoji="0" lang="en-GB"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rPr>
              <a:t>Evaluating Breadth First Search</a:t>
            </a:r>
            <a:endParaRPr kumimoji="0" lang="en-GB"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endParaRPr>
          </a:p>
        </p:txBody>
      </p:sp>
      <p:sp>
        <p:nvSpPr>
          <p:cNvPr id="34819" name="Rectangle 3"/>
          <p:cNvSpPr>
            <a:spLocks noGrp="1"/>
          </p:cNvSpPr>
          <p:nvPr>
            <p:ph idx="1"/>
          </p:nvPr>
        </p:nvSpPr>
        <p:spPr>
          <a:xfrm>
            <a:off x="755650" y="692785"/>
            <a:ext cx="8183880" cy="6123305"/>
          </a:xfrm>
        </p:spPr>
        <p:txBody>
          <a:bodyPr vert="horz" wrap="square" lIns="91440" tIns="45720" rIns="91440" bIns="45720" anchor="t" anchorCtr="0"/>
          <a:p>
            <a:pPr marL="865505" lvl="1" defTabSz="914400">
              <a:tabLst>
                <a:tab pos="3053080" algn="l"/>
                <a:tab pos="3235325" algn="l"/>
              </a:tabLst>
            </a:pPr>
            <a:r>
              <a:rPr lang="en-IN" sz="2400" dirty="0">
                <a:solidFill>
                  <a:srgbClr val="C00000"/>
                </a:solidFill>
                <a:sym typeface="+mn-ea"/>
              </a:rPr>
              <a:t>Completeness</a:t>
            </a:r>
            <a:br>
              <a:rPr lang="en-IN" sz="2400" dirty="0">
                <a:solidFill>
                  <a:srgbClr val="C00000"/>
                </a:solidFill>
                <a:sym typeface="+mn-ea"/>
              </a:rPr>
            </a:br>
            <a:r>
              <a:rPr lang="en-IN" sz="2400" dirty="0">
                <a:solidFill>
                  <a:srgbClr val="002060"/>
                </a:solidFill>
                <a:sym typeface="+mn-ea"/>
              </a:rPr>
              <a:t>Yes, if </a:t>
            </a:r>
            <a:r>
              <a:rPr lang="en-US" altLang="en-IN" sz="2400" dirty="0">
                <a:solidFill>
                  <a:srgbClr val="002060"/>
                </a:solidFill>
                <a:sym typeface="+mn-ea"/>
              </a:rPr>
              <a:t>b</a:t>
            </a:r>
            <a:r>
              <a:rPr lang="en-IN" sz="2400" dirty="0">
                <a:solidFill>
                  <a:srgbClr val="002060"/>
                </a:solidFill>
                <a:sym typeface="+mn-ea"/>
              </a:rPr>
              <a:t> is finite</a:t>
            </a:r>
            <a:endParaRPr lang="en-IN" sz="2400" dirty="0">
              <a:solidFill>
                <a:srgbClr val="002060"/>
              </a:solidFill>
            </a:endParaRPr>
          </a:p>
          <a:p>
            <a:pPr marL="865505" lvl="1" defTabSz="914400">
              <a:tabLst>
                <a:tab pos="3053080" algn="l"/>
                <a:tab pos="3235325" algn="l"/>
              </a:tabLst>
            </a:pPr>
            <a:r>
              <a:rPr lang="en-IN" sz="2400" u="sng" dirty="0">
                <a:solidFill>
                  <a:srgbClr val="FF0000"/>
                </a:solidFill>
                <a:sym typeface="+mn-ea"/>
              </a:rPr>
              <a:t>Time Complexity</a:t>
            </a:r>
            <a:endParaRPr lang="en-IN" sz="2400" u="sng" dirty="0">
              <a:solidFill>
                <a:srgbClr val="FF0000"/>
              </a:solidFill>
            </a:endParaRPr>
          </a:p>
          <a:p>
            <a:pPr marL="865505" lvl="1" defTabSz="914400">
              <a:tabLst>
                <a:tab pos="3053080" algn="l"/>
                <a:tab pos="3235325" algn="l"/>
              </a:tabLst>
            </a:pPr>
            <a:endParaRPr lang="en-IN" sz="2400" u="sng" dirty="0">
              <a:solidFill>
                <a:srgbClr val="FF0000"/>
              </a:solidFill>
            </a:endParaRPr>
          </a:p>
          <a:p>
            <a:pPr marL="865505" lvl="1" defTabSz="914400">
              <a:tabLst>
                <a:tab pos="3053080" algn="l"/>
                <a:tab pos="3235325" algn="l"/>
              </a:tabLst>
            </a:pPr>
            <a:endParaRPr lang="en-IN" sz="2400" u="sng" dirty="0">
              <a:solidFill>
                <a:srgbClr val="FF0000"/>
              </a:solidFill>
            </a:endParaRPr>
          </a:p>
          <a:p>
            <a:pPr marL="865505" lvl="1" defTabSz="914400">
              <a:tabLst>
                <a:tab pos="3053080" algn="l"/>
                <a:tab pos="3235325" algn="l"/>
              </a:tabLst>
            </a:pPr>
            <a:endParaRPr lang="en-IN" sz="2400" u="sng" dirty="0">
              <a:solidFill>
                <a:srgbClr val="FF0000"/>
              </a:solidFill>
            </a:endParaRPr>
          </a:p>
          <a:p>
            <a:pPr marL="865505" lvl="1" defTabSz="914400">
              <a:tabLst>
                <a:tab pos="3053080" algn="l"/>
                <a:tab pos="3235325" algn="l"/>
              </a:tabLst>
            </a:pPr>
            <a:r>
              <a:rPr lang="en-IN" sz="2400" u="sng" dirty="0">
                <a:solidFill>
                  <a:srgbClr val="FF0000"/>
                </a:solidFill>
                <a:sym typeface="+mn-ea"/>
              </a:rPr>
              <a:t>Space Complexity</a:t>
            </a:r>
            <a:endParaRPr lang="en-IN" sz="2400" u="sng" dirty="0">
              <a:solidFill>
                <a:srgbClr val="FF0000"/>
              </a:solidFill>
            </a:endParaRPr>
          </a:p>
          <a:p>
            <a:pPr marL="342900" lvl="1" indent="-342900"/>
            <a:r>
              <a:rPr lang="en-US" altLang="en-IN" sz="2400" dirty="0">
                <a:solidFill>
                  <a:srgbClr val="002060"/>
                </a:solidFill>
                <a:sym typeface="+mn-ea"/>
              </a:rPr>
              <a:t>         </a:t>
            </a:r>
            <a:r>
              <a:rPr lang="en-IN" sz="2400" dirty="0">
                <a:solidFill>
                  <a:srgbClr val="002060"/>
                </a:solidFill>
                <a:sym typeface="+mn-ea"/>
              </a:rPr>
              <a:t>Every node must remain in memory</a:t>
            </a:r>
            <a:r>
              <a:rPr lang="en-US" altLang="en-IN" sz="2400" dirty="0">
                <a:solidFill>
                  <a:srgbClr val="002060"/>
                </a:solidFill>
                <a:sym typeface="+mn-ea"/>
              </a:rPr>
              <a:t> - </a:t>
            </a:r>
            <a:r>
              <a:rPr lang="en-IN" sz="2400" dirty="0">
                <a:solidFill>
                  <a:srgbClr val="002060"/>
                </a:solidFill>
                <a:sym typeface="+mn-ea"/>
              </a:rPr>
              <a:t>O(</a:t>
            </a:r>
            <a:r>
              <a:rPr lang="en-IN" sz="2400" dirty="0" err="1">
                <a:solidFill>
                  <a:srgbClr val="002060"/>
                </a:solidFill>
                <a:sym typeface="+mn-ea"/>
              </a:rPr>
              <a:t>b</a:t>
            </a:r>
            <a:r>
              <a:rPr lang="en-IN" sz="2400" baseline="30000" dirty="0" err="1">
                <a:solidFill>
                  <a:srgbClr val="002060"/>
                </a:solidFill>
                <a:sym typeface="+mn-ea"/>
              </a:rPr>
              <a:t>d</a:t>
            </a:r>
            <a:r>
              <a:rPr lang="en-IN" sz="2400" dirty="0">
                <a:solidFill>
                  <a:srgbClr val="002060"/>
                </a:solidFill>
                <a:sym typeface="+mn-ea"/>
              </a:rPr>
              <a:t>)</a:t>
            </a:r>
            <a:endParaRPr lang="en-IN" sz="2400" dirty="0">
              <a:solidFill>
                <a:srgbClr val="002060"/>
              </a:solidFill>
            </a:endParaRPr>
          </a:p>
          <a:p>
            <a:pPr marL="457200" lvl="1" indent="0">
              <a:buNone/>
            </a:pPr>
            <a:r>
              <a:rPr lang="en-IN" sz="2400" dirty="0">
                <a:solidFill>
                  <a:schemeClr val="tx1"/>
                </a:solidFill>
                <a:sym typeface="+mn-ea"/>
              </a:rPr>
              <a:t>If it is either a frontier node or an ancestor of a frontier node</a:t>
            </a:r>
            <a:endParaRPr lang="en-IN" sz="2400" dirty="0">
              <a:solidFill>
                <a:schemeClr val="tx1"/>
              </a:solidFill>
            </a:endParaRPr>
          </a:p>
          <a:p>
            <a:pPr lvl="2"/>
            <a:r>
              <a:rPr lang="en-IN" sz="2400" dirty="0">
                <a:solidFill>
                  <a:schemeClr val="tx1"/>
                </a:solidFill>
                <a:sym typeface="+mn-ea"/>
              </a:rPr>
              <a:t>Goal will be in the frontier and its ancestors will be needed for the solution path</a:t>
            </a:r>
            <a:endParaRPr lang="en-IN" sz="2400" dirty="0">
              <a:solidFill>
                <a:schemeClr val="tx1"/>
              </a:solidFill>
            </a:endParaRPr>
          </a:p>
          <a:p>
            <a:pPr marL="865505" lvl="1" defTabSz="914400">
              <a:tabLst>
                <a:tab pos="3053080" algn="l"/>
                <a:tab pos="3235325" algn="l"/>
              </a:tabLst>
            </a:pPr>
            <a:r>
              <a:rPr lang="en-IN" sz="2400" dirty="0">
                <a:solidFill>
                  <a:srgbClr val="C00000"/>
                </a:solidFill>
                <a:sym typeface="+mn-ea"/>
              </a:rPr>
              <a:t>Optimality</a:t>
            </a:r>
            <a:br>
              <a:rPr lang="en-IN" sz="2400" dirty="0">
                <a:solidFill>
                  <a:srgbClr val="C00000"/>
                </a:solidFill>
                <a:sym typeface="+mn-ea"/>
              </a:rPr>
            </a:br>
            <a:r>
              <a:rPr lang="en-IN" sz="2400" dirty="0">
                <a:solidFill>
                  <a:schemeClr val="tx1"/>
                </a:solidFill>
                <a:sym typeface="+mn-ea"/>
              </a:rPr>
              <a:t>Yes, for uniform costs (e.g., if cost = 1 per step)</a:t>
            </a:r>
            <a:endParaRPr lang="en-IN" sz="2400" dirty="0">
              <a:solidFill>
                <a:schemeClr val="tx1"/>
              </a:solidFill>
              <a:sym typeface="+mn-ea"/>
            </a:endParaRPr>
          </a:p>
        </p:txBody>
      </p:sp>
      <p:pic>
        <p:nvPicPr>
          <p:cNvPr id="4" name="Picture 3"/>
          <p:cNvPicPr>
            <a:picLocks noChangeAspect="1"/>
          </p:cNvPicPr>
          <p:nvPr/>
        </p:nvPicPr>
        <p:blipFill>
          <a:blip r:embed="rId1"/>
          <a:stretch>
            <a:fillRect/>
          </a:stretch>
        </p:blipFill>
        <p:spPr>
          <a:xfrm>
            <a:off x="1115695" y="1988820"/>
            <a:ext cx="7518400" cy="1352550"/>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p:txBody>
          <a:bodyPr vert="horz" wrap="square" lIns="91440" tIns="45720" rIns="91440" bIns="45720" anchor="ctr" anchorCtr="0"/>
          <a:p>
            <a:endParaRPr lang="en-US" altLang="x-none" dirty="0"/>
          </a:p>
        </p:txBody>
      </p:sp>
      <p:sp>
        <p:nvSpPr>
          <p:cNvPr id="35843" name="Rectangle 3"/>
          <p:cNvSpPr>
            <a:spLocks noGrp="1"/>
          </p:cNvSpPr>
          <p:nvPr>
            <p:ph idx="1"/>
          </p:nvPr>
        </p:nvSpPr>
        <p:spPr/>
        <p:txBody>
          <a:bodyPr vert="horz" wrap="square" lIns="91440" tIns="45720" rIns="91440" bIns="45720" anchor="t" anchorCtr="0"/>
          <a:p>
            <a:pPr lvl="1">
              <a:buNone/>
            </a:pPr>
            <a:r>
              <a:rPr sz="2400" dirty="0"/>
              <a:t>Note : The space/time complexity could be less as the solution could be found anywhere on the d</a:t>
            </a:r>
            <a:r>
              <a:rPr sz="2400" baseline="30000" dirty="0"/>
              <a:t>th</a:t>
            </a:r>
            <a:r>
              <a:rPr sz="2400" dirty="0"/>
              <a:t> level.</a:t>
            </a:r>
            <a:endParaRPr sz="2400" dirty="0"/>
          </a:p>
          <a:p>
            <a:pPr lvl="1">
              <a:buNone/>
            </a:pPr>
            <a:endParaRPr sz="2400" dirty="0"/>
          </a:p>
          <a:p>
            <a:r>
              <a:rPr dirty="0"/>
              <a:t>Space is more of a factor to breadth first search than time</a:t>
            </a:r>
            <a:endParaRPr dirty="0"/>
          </a:p>
          <a:p>
            <a:pPr>
              <a:buNone/>
            </a:pPr>
            <a:endParaRPr dirty="0"/>
          </a:p>
          <a:p>
            <a:r>
              <a:rPr dirty="0"/>
              <a:t>Time is still an issue</a:t>
            </a:r>
            <a:endParaRPr lang="en-US" altLang="x-none"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a:spLocks noGrp="1" noChangeArrowheads="1"/>
          </p:cNvSpPr>
          <p:nvPr>
            <p:ph type="title"/>
          </p:nvPr>
        </p:nvSpPr>
        <p:spPr>
          <a:xfrm>
            <a:off x="685800" y="0"/>
            <a:ext cx="7772400" cy="1143000"/>
          </a:xfrm>
        </p:spPr>
        <p:txBody>
          <a:bodyPr vert="horz" wrap="square" lIns="92075" tIns="46038" rIns="92075" bIns="46038" numCol="1" anchor="b" anchorCtr="0" compatLnSpc="1"/>
          <a:lstStyle/>
          <a:p>
            <a:pPr marL="0" marR="0" lvl="0" indent="0" algn="ctr" defTabSz="914400" rtl="0" eaLnBrk="0" fontAlgn="base" latinLnBrk="0" hangingPunct="0">
              <a:lnSpc>
                <a:spcPct val="100000"/>
              </a:lnSpc>
              <a:spcBef>
                <a:spcPct val="0"/>
              </a:spcBef>
              <a:spcAft>
                <a:spcPts val="300"/>
              </a:spcAft>
              <a:buClrTx/>
              <a:buSzTx/>
              <a:buFontTx/>
              <a:buNone/>
              <a:defRPr/>
            </a:pPr>
            <a:r>
              <a:rPr kumimoji="0" lang="en-GB"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rPr>
              <a:t>Depth First Search - Method</a:t>
            </a:r>
            <a:endParaRPr kumimoji="0" lang="en-GB"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j-lt"/>
              <a:ea typeface="+mj-ea"/>
              <a:cs typeface="+mj-cs"/>
            </a:endParaRPr>
          </a:p>
        </p:txBody>
      </p:sp>
      <p:sp>
        <p:nvSpPr>
          <p:cNvPr id="36867" name="Rectangle 3"/>
          <p:cNvSpPr>
            <a:spLocks noGrp="1"/>
          </p:cNvSpPr>
          <p:nvPr>
            <p:ph idx="1"/>
          </p:nvPr>
        </p:nvSpPr>
        <p:spPr>
          <a:xfrm>
            <a:off x="685800" y="1456690"/>
            <a:ext cx="7772400" cy="5146675"/>
          </a:xfrm>
        </p:spPr>
        <p:txBody>
          <a:bodyPr vert="horz" wrap="square" lIns="91440" tIns="45720" rIns="91440" bIns="45720" anchor="t" anchorCtr="0"/>
          <a:p>
            <a:r>
              <a:rPr dirty="0"/>
              <a:t>Expand Root Node First</a:t>
            </a:r>
            <a:endParaRPr dirty="0"/>
          </a:p>
          <a:p>
            <a:endParaRPr dirty="0"/>
          </a:p>
          <a:p>
            <a:r>
              <a:rPr dirty="0"/>
              <a:t>Explore one branch of the tree before exploring another branch</a:t>
            </a:r>
            <a:r>
              <a:rPr lang="en-US" dirty="0"/>
              <a:t>. </a:t>
            </a:r>
            <a:r>
              <a:rPr lang="en-IN" dirty="0">
                <a:solidFill>
                  <a:srgbClr val="C00000"/>
                </a:solidFill>
                <a:sym typeface="+mn-ea"/>
              </a:rPr>
              <a:t>Expand all </a:t>
            </a:r>
            <a:r>
              <a:rPr lang="en-US" altLang="en-US" dirty="0">
                <a:solidFill>
                  <a:srgbClr val="C00000"/>
                </a:solidFill>
                <a:sym typeface="+mn-ea"/>
              </a:rPr>
              <a:t>successors of a node first</a:t>
            </a:r>
            <a:r>
              <a:rPr lang="en-IN" dirty="0">
                <a:solidFill>
                  <a:srgbClr val="C00000"/>
                </a:solidFill>
                <a:sym typeface="+mn-ea"/>
              </a:rPr>
              <a:t> </a:t>
            </a:r>
            <a:r>
              <a:rPr lang="en-IN" dirty="0">
                <a:solidFill>
                  <a:srgbClr val="002060"/>
                </a:solidFill>
                <a:sym typeface="+mn-ea"/>
              </a:rPr>
              <a:t>(depth) </a:t>
            </a:r>
            <a:r>
              <a:rPr lang="en-IN" dirty="0">
                <a:solidFill>
                  <a:srgbClr val="C00000"/>
                </a:solidFill>
                <a:sym typeface="+mn-ea"/>
              </a:rPr>
              <a:t>before any of its neighbours</a:t>
            </a:r>
            <a:r>
              <a:rPr lang="en-IN" dirty="0">
                <a:solidFill>
                  <a:srgbClr val="002060"/>
                </a:solidFill>
                <a:sym typeface="+mn-ea"/>
              </a:rPr>
              <a:t> </a:t>
            </a:r>
            <a:r>
              <a:rPr lang="en-IN" dirty="0">
                <a:solidFill>
                  <a:srgbClr val="C00000"/>
                </a:solidFill>
                <a:sym typeface="+mn-ea"/>
              </a:rPr>
              <a:t>is expanded </a:t>
            </a:r>
            <a:r>
              <a:rPr lang="en-IN" dirty="0">
                <a:solidFill>
                  <a:srgbClr val="002060"/>
                </a:solidFill>
                <a:sym typeface="+mn-ea"/>
              </a:rPr>
              <a:t>(breadth)</a:t>
            </a:r>
            <a:r>
              <a:rPr lang="en-US" altLang="en-IN" dirty="0">
                <a:solidFill>
                  <a:srgbClr val="002060"/>
                </a:solidFill>
                <a:sym typeface="+mn-ea"/>
              </a:rPr>
              <a:t>.</a:t>
            </a:r>
            <a:endParaRPr lang="en-IN" dirty="0">
              <a:solidFill>
                <a:srgbClr val="002060"/>
              </a:solidFill>
            </a:endParaRPr>
          </a:p>
          <a:p>
            <a:endParaRPr dirty="0"/>
          </a:p>
          <a:p>
            <a:r>
              <a:rPr dirty="0"/>
              <a:t>If a leaf node do not represent a goal state, search backtracks up to the next highest node that has an unexplored path  </a:t>
            </a:r>
            <a:endParaRPr dirty="0"/>
          </a:p>
          <a:p>
            <a:pPr marL="0" lvl="1"/>
            <a:r>
              <a:rPr lang="en-IN" sz="2400" dirty="0">
                <a:solidFill>
                  <a:srgbClr val="002060"/>
                </a:solidFill>
                <a:sym typeface="+mn-ea"/>
              </a:rPr>
              <a:t>Frontier is a LIFO queue (Last-in-first-out, new nodes at the beginning of the queue)</a:t>
            </a:r>
            <a:endParaRPr lang="en-US" altLang="en-US" sz="2400" dirty="0">
              <a:solidFill>
                <a:srgbClr val="002060"/>
              </a:solidFill>
            </a:endParaRPr>
          </a:p>
          <a:p>
            <a:endParaRPr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p:txBody>
          <a:bodyPr vert="horz" wrap="square" lIns="91440" tIns="45720" rIns="91440" bIns="45720" anchor="ctr" anchorCtr="0"/>
          <a:p>
            <a:pPr eaLnBrk="1" hangingPunct="1"/>
            <a:r>
              <a:rPr lang="en-US" altLang="x-none" dirty="0"/>
              <a:t>Algorithm: Depth First Search</a:t>
            </a:r>
            <a:endParaRPr lang="en-US" altLang="x-none" dirty="0"/>
          </a:p>
        </p:txBody>
      </p:sp>
      <p:sp>
        <p:nvSpPr>
          <p:cNvPr id="37891" name="Rectangle 3"/>
          <p:cNvSpPr>
            <a:spLocks noGrp="1"/>
          </p:cNvSpPr>
          <p:nvPr>
            <p:ph idx="1"/>
          </p:nvPr>
        </p:nvSpPr>
        <p:spPr/>
        <p:txBody>
          <a:bodyPr vert="horz" wrap="square" lIns="91440" tIns="45720" rIns="91440" bIns="45720" anchor="t" anchorCtr="0"/>
          <a:p>
            <a:pPr marL="609600" indent="-609600" eaLnBrk="1" hangingPunct="1">
              <a:lnSpc>
                <a:spcPct val="90000"/>
              </a:lnSpc>
              <a:buFontTx/>
              <a:buAutoNum type="arabicPeriod"/>
            </a:pPr>
            <a:r>
              <a:rPr lang="en-US" altLang="x-none" dirty="0"/>
              <a:t>If the initial state is a goal state, quit and return success</a:t>
            </a:r>
            <a:endParaRPr lang="en-US" altLang="x-none" dirty="0"/>
          </a:p>
          <a:p>
            <a:pPr marL="609600" indent="-609600" eaLnBrk="1" hangingPunct="1">
              <a:lnSpc>
                <a:spcPct val="90000"/>
              </a:lnSpc>
              <a:buFontTx/>
              <a:buAutoNum type="arabicPeriod"/>
            </a:pPr>
            <a:r>
              <a:rPr lang="en-US" altLang="x-none" dirty="0"/>
              <a:t>Otherwise, do the following until success or failure is signaled:</a:t>
            </a:r>
            <a:endParaRPr lang="en-US" altLang="x-none" dirty="0"/>
          </a:p>
          <a:p>
            <a:pPr marL="990600" lvl="1" indent="-533400" eaLnBrk="1" hangingPunct="1">
              <a:lnSpc>
                <a:spcPct val="90000"/>
              </a:lnSpc>
              <a:buFontTx/>
              <a:buAutoNum type="alphaLcPeriod"/>
            </a:pPr>
            <a:r>
              <a:rPr lang="en-US" altLang="x-none" dirty="0"/>
              <a:t>Generate a successor, E, of initial state. If there are no more successors, signal failure.</a:t>
            </a:r>
            <a:endParaRPr lang="en-US" altLang="x-none" dirty="0"/>
          </a:p>
          <a:p>
            <a:pPr marL="990600" lvl="1" indent="-533400" eaLnBrk="1" hangingPunct="1">
              <a:lnSpc>
                <a:spcPct val="90000"/>
              </a:lnSpc>
              <a:buFontTx/>
              <a:buAutoNum type="alphaLcPeriod"/>
            </a:pPr>
            <a:r>
              <a:rPr lang="en-US" altLang="x-none" dirty="0"/>
              <a:t>Call Depth-First Search, with E as the initial state</a:t>
            </a:r>
            <a:endParaRPr lang="en-US" altLang="x-none" dirty="0"/>
          </a:p>
          <a:p>
            <a:pPr marL="990600" lvl="1" indent="-533400" eaLnBrk="1" hangingPunct="1">
              <a:lnSpc>
                <a:spcPct val="90000"/>
              </a:lnSpc>
              <a:buFontTx/>
              <a:buAutoNum type="alphaLcPeriod"/>
            </a:pPr>
            <a:r>
              <a:rPr lang="en-US" altLang="x-none" dirty="0"/>
              <a:t>If success is returned, signal success. Otherwise continue in this loop.</a:t>
            </a:r>
            <a:endParaRPr lang="en-US" altLang="x-non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Text Box 2"/>
          <p:cNvSpPr txBox="1">
            <a:spLocks noChangeArrowheads="1"/>
          </p:cNvSpPr>
          <p:nvPr/>
        </p:nvSpPr>
        <p:spPr bwMode="auto">
          <a:xfrm>
            <a:off x="4191000" y="1066800"/>
            <a:ext cx="457200" cy="457200"/>
          </a:xfrm>
          <a:prstGeom prst="rect">
            <a:avLst/>
          </a:prstGeom>
          <a:solidFill>
            <a:schemeClr val="accent2"/>
          </a:solidFill>
          <a:ln w="9525">
            <a:noFill/>
            <a:miter lim="800000"/>
          </a:ln>
          <a:effectLst/>
        </p:spPr>
        <p:txBody>
          <a:bodyPr>
            <a:spAutoFit/>
          </a:bodyPr>
          <a:lstStyle/>
          <a:p>
            <a:pPr marR="0" defTabSz="914400">
              <a:spcBef>
                <a:spcPct val="50000"/>
              </a:spcBef>
              <a:buClrTx/>
              <a:buSzTx/>
              <a:buFontTx/>
              <a:buNone/>
              <a:defRPr/>
            </a:pPr>
            <a:r>
              <a:rPr kumimoji="0" lang="en-US" b="1"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b="1"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8915"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38916"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38917"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22886" name="Text Box 6"/>
          <p:cNvSpPr txBox="1">
            <a:spLocks noChangeArrowheads="1"/>
          </p:cNvSpPr>
          <p:nvPr/>
        </p:nvSpPr>
        <p:spPr bwMode="auto">
          <a:xfrm>
            <a:off x="26670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887"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888"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38921"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38922"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38923"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38924"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38925"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38926"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22895" name="Text Box 15"/>
          <p:cNvSpPr txBox="1">
            <a:spLocks noChangeArrowheads="1"/>
          </p:cNvSpPr>
          <p:nvPr/>
        </p:nvSpPr>
        <p:spPr bwMode="auto">
          <a:xfrm>
            <a:off x="1828800" y="3200400"/>
            <a:ext cx="3810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896"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897"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898"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899"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900"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38933"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38934"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38935"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38936"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38937"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38938"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38939"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38940"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22909" name="Text Box 29"/>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910"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911"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912"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2913"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914"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915"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916"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38949"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38950"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38951"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22920"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921"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922"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38955" name="Line 43"/>
          <p:cNvSpPr/>
          <p:nvPr/>
        </p:nvSpPr>
        <p:spPr>
          <a:xfrm rot="3837840" flipH="1">
            <a:off x="4305300" y="1714500"/>
            <a:ext cx="762000" cy="228600"/>
          </a:xfrm>
          <a:prstGeom prst="line">
            <a:avLst/>
          </a:prstGeom>
          <a:ln w="28575" cap="flat" cmpd="sng">
            <a:solidFill>
              <a:srgbClr val="CC3300"/>
            </a:solidFill>
            <a:prstDash val="solid"/>
            <a:headEnd type="none" w="med" len="med"/>
            <a:tailEnd type="triangle" w="med" len="med"/>
          </a:ln>
        </p:spPr>
      </p:sp>
      <p:sp>
        <p:nvSpPr>
          <p:cNvPr id="38956" name="Text Box 44"/>
          <p:cNvSpPr txBox="1"/>
          <p:nvPr/>
        </p:nvSpPr>
        <p:spPr>
          <a:xfrm>
            <a:off x="4572000" y="2133600"/>
            <a:ext cx="1206500" cy="366713"/>
          </a:xfrm>
          <a:prstGeom prst="rect">
            <a:avLst/>
          </a:prstGeom>
          <a:noFill/>
          <a:ln w="9525">
            <a:noFill/>
          </a:ln>
        </p:spPr>
        <p:txBody>
          <a:bodyPr wrap="none">
            <a:spAutoFit/>
          </a:bodyPr>
          <a:p>
            <a:r>
              <a:rPr lang="en-US" altLang="x-none" sz="1800" dirty="0">
                <a:latin typeface="Times New Roman" pitchFamily="18" charset="0"/>
              </a:rPr>
              <a:t>Initial state</a:t>
            </a:r>
            <a:endParaRPr lang="en-US" altLang="x-none" sz="1800" dirty="0">
              <a:latin typeface="Times New Roman" pitchFamily="18" charset="0"/>
            </a:endParaRPr>
          </a:p>
        </p:txBody>
      </p:sp>
      <p:sp>
        <p:nvSpPr>
          <p:cNvPr id="38957" name="Line 45"/>
          <p:cNvSpPr/>
          <p:nvPr/>
        </p:nvSpPr>
        <p:spPr>
          <a:xfrm rot="7294549" flipH="1">
            <a:off x="3390900" y="5067300"/>
            <a:ext cx="838200" cy="304800"/>
          </a:xfrm>
          <a:prstGeom prst="line">
            <a:avLst/>
          </a:prstGeom>
          <a:ln w="28575" cap="flat" cmpd="sng">
            <a:solidFill>
              <a:srgbClr val="CC3300"/>
            </a:solidFill>
            <a:prstDash val="solid"/>
            <a:headEnd type="none" w="med" len="med"/>
            <a:tailEnd type="triangle" w="med" len="med"/>
          </a:ln>
        </p:spPr>
      </p:sp>
      <p:sp>
        <p:nvSpPr>
          <p:cNvPr id="122926" name="Text Box 46"/>
          <p:cNvSpPr txBox="1">
            <a:spLocks noChangeArrowheads="1"/>
          </p:cNvSpPr>
          <p:nvPr/>
        </p:nvSpPr>
        <p:spPr bwMode="auto">
          <a:xfrm>
            <a:off x="3124200" y="5715000"/>
            <a:ext cx="1104900" cy="366713"/>
          </a:xfrm>
          <a:prstGeom prst="rect">
            <a:avLst/>
          </a:prstGeom>
          <a:noFill/>
          <a:ln w="9525">
            <a:noFill/>
            <a:miter lim="800000"/>
          </a:ln>
          <a:effectLst/>
        </p:spPr>
        <p:txBody>
          <a:bodyPr wrap="none">
            <a:spAutoFit/>
          </a:bodyPr>
          <a:lstStyle/>
          <a:p>
            <a:pPr marR="0" defTabSz="914400">
              <a:buClrTx/>
              <a:buSzTx/>
              <a:buFontTx/>
              <a:buNone/>
              <a:defRPr/>
            </a:pPr>
            <a:r>
              <a:rPr kumimoji="0" lang="en-US" sz="1800" kern="1200" cap="none" spc="0" normalizeH="0" baseline="0" noProof="0">
                <a:effectLst>
                  <a:outerShdw blurRad="38100" dist="38100" dir="2700000" algn="tl">
                    <a:srgbClr val="C0C0C0"/>
                  </a:outerShdw>
                </a:effectLst>
                <a:latin typeface="Times New Roman" pitchFamily="18" charset="0"/>
                <a:ea typeface="+mn-ea"/>
                <a:cs typeface="+mn-cs"/>
              </a:rPr>
              <a:t>Goal state</a:t>
            </a:r>
            <a:endParaRPr kumimoji="0" lang="en-US" sz="1800"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2927" name="Text Box 47"/>
          <p:cNvSpPr txBox="1">
            <a:spLocks noChangeArrowheads="1"/>
          </p:cNvSpPr>
          <p:nvPr/>
        </p:nvSpPr>
        <p:spPr bwMode="auto">
          <a:xfrm>
            <a:off x="0" y="6400800"/>
            <a:ext cx="2971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A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2928" name="Text Box 48"/>
          <p:cNvSpPr txBox="1">
            <a:spLocks noChangeArrowheads="1"/>
          </p:cNvSpPr>
          <p:nvPr/>
        </p:nvSpPr>
        <p:spPr bwMode="auto">
          <a:xfrm>
            <a:off x="152400" y="1676400"/>
            <a:ext cx="2767013"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B,C,D</a:t>
            </a:r>
            <a:r>
              <a:rPr kumimoji="0" lang="en-US" kern="1200" cap="none" spc="0" normalizeH="0" baseline="0" noProof="0">
                <a:latin typeface="Times New Roman" pitchFamily="18" charset="0"/>
                <a:ea typeface="+mn-ea"/>
                <a:cs typeface="+mn-cs"/>
              </a:rPr>
              <a:t>    </a:t>
            </a:r>
            <a:endParaRPr kumimoji="0" lang="en-US" kern="1200" cap="none" spc="0" normalizeH="0" baseline="0" noProof="0">
              <a:latin typeface="Times New Roman" pitchFamily="18" charset="0"/>
              <a:ea typeface="+mn-ea"/>
              <a:cs typeface="+mn-cs"/>
            </a:endParaRPr>
          </a:p>
        </p:txBody>
      </p:sp>
      <p:sp>
        <p:nvSpPr>
          <p:cNvPr id="122929" name="Text Box 49"/>
          <p:cNvSpPr txBox="1">
            <a:spLocks noChangeArrowheads="1"/>
          </p:cNvSpPr>
          <p:nvPr/>
        </p:nvSpPr>
        <p:spPr bwMode="auto">
          <a:xfrm>
            <a:off x="6172200" y="5715000"/>
            <a:ext cx="1504950"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a:t>
            </a:r>
            <a:r>
              <a:rPr kumimoji="0" lang="en-US" b="1" kern="1200" cap="none" spc="0" normalizeH="0" baseline="0" noProof="0">
                <a:solidFill>
                  <a:schemeClr val="tx2"/>
                </a:solidFill>
                <a:latin typeface="Times New Roman" pitchFamily="18" charset="0"/>
                <a:ea typeface="+mn-ea"/>
                <a:cs typeface="+mn-cs"/>
              </a:rPr>
              <a:t>    </a:t>
            </a:r>
            <a:endParaRPr kumimoji="0" lang="en-US" b="1" kern="1200" cap="none" spc="0" normalizeH="0" baseline="0" noProof="0">
              <a:solidFill>
                <a:schemeClr val="tx2"/>
              </a:solidFill>
              <a:latin typeface="Times New Roman" pitchFamily="18" charset="0"/>
              <a:ea typeface="+mn-ea"/>
              <a:cs typeface="+mn-cs"/>
            </a:endParaRPr>
          </a:p>
        </p:txBody>
      </p:sp>
      <p:sp>
        <p:nvSpPr>
          <p:cNvPr id="122930" name="Rectangle 50"/>
          <p:cNvSpPr>
            <a:spLocks noChangeArrowheads="1"/>
          </p:cNvSpPr>
          <p:nvPr/>
        </p:nvSpPr>
        <p:spPr bwMode="auto">
          <a:xfrm>
            <a:off x="2514600" y="2286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itchFamily="18" charset="0"/>
              <a:ea typeface="+mn-ea"/>
              <a:cs typeface="+mn-cs"/>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Text Box 2"/>
          <p:cNvSpPr txBox="1">
            <a:spLocks noChangeArrowheads="1"/>
          </p:cNvSpPr>
          <p:nvPr/>
        </p:nvSpPr>
        <p:spPr bwMode="auto">
          <a:xfrm>
            <a:off x="4191000" y="1066800"/>
            <a:ext cx="457200" cy="457200"/>
          </a:xfrm>
          <a:prstGeom prst="rect">
            <a:avLst/>
          </a:prstGeom>
          <a:solidFill>
            <a:schemeClr val="folHlink"/>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39939" name="Line 3"/>
          <p:cNvSpPr/>
          <p:nvPr/>
        </p:nvSpPr>
        <p:spPr>
          <a:xfrm flipH="1">
            <a:off x="3124200" y="1524000"/>
            <a:ext cx="1219200" cy="609600"/>
          </a:xfrm>
          <a:prstGeom prst="line">
            <a:avLst/>
          </a:prstGeom>
          <a:ln w="9525" cap="flat" cmpd="sng">
            <a:solidFill>
              <a:schemeClr val="tx1"/>
            </a:solidFill>
            <a:prstDash val="solid"/>
            <a:headEnd type="none" w="med" len="med"/>
            <a:tailEnd type="triangle" w="med" len="med"/>
          </a:ln>
        </p:spPr>
      </p:sp>
      <p:sp>
        <p:nvSpPr>
          <p:cNvPr id="39940"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39941"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23910" name="Text Box 6"/>
          <p:cNvSpPr txBox="1">
            <a:spLocks noChangeArrowheads="1"/>
          </p:cNvSpPr>
          <p:nvPr/>
        </p:nvSpPr>
        <p:spPr bwMode="auto">
          <a:xfrm>
            <a:off x="26670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11"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12"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39945"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39946"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39947"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39948"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39949"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39950"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23919" name="Text Box 15"/>
          <p:cNvSpPr txBox="1">
            <a:spLocks noChangeArrowheads="1"/>
          </p:cNvSpPr>
          <p:nvPr/>
        </p:nvSpPr>
        <p:spPr bwMode="auto">
          <a:xfrm>
            <a:off x="1828800" y="3200400"/>
            <a:ext cx="3810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20"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21"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22"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23"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24"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39957"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39958"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39959"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39960"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39961"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39962"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39963"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39964"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23933" name="Text Box 29"/>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34"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35"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36"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3937"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38"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39"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40"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39973"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39974"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39975"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23944"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45"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46"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3947" name="Text Box 43"/>
          <p:cNvSpPr txBox="1">
            <a:spLocks noChangeArrowheads="1"/>
          </p:cNvSpPr>
          <p:nvPr/>
        </p:nvSpPr>
        <p:spPr bwMode="auto">
          <a:xfrm>
            <a:off x="0" y="6400800"/>
            <a:ext cx="2971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B,C,D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3948" name="Text Box 44"/>
          <p:cNvSpPr txBox="1">
            <a:spLocks noChangeArrowheads="1"/>
          </p:cNvSpPr>
          <p:nvPr/>
        </p:nvSpPr>
        <p:spPr bwMode="auto">
          <a:xfrm>
            <a:off x="152400" y="1600200"/>
            <a:ext cx="21145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E,F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3949" name="Text Box 45"/>
          <p:cNvSpPr txBox="1">
            <a:spLocks noChangeArrowheads="1"/>
          </p:cNvSpPr>
          <p:nvPr/>
        </p:nvSpPr>
        <p:spPr bwMode="auto">
          <a:xfrm>
            <a:off x="6019800" y="5791200"/>
            <a:ext cx="1725613"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
        <p:nvSpPr>
          <p:cNvPr id="39982" name="Line 46"/>
          <p:cNvSpPr/>
          <p:nvPr/>
        </p:nvSpPr>
        <p:spPr>
          <a:xfrm>
            <a:off x="2286000" y="2057400"/>
            <a:ext cx="381000" cy="228600"/>
          </a:xfrm>
          <a:prstGeom prst="line">
            <a:avLst/>
          </a:prstGeom>
          <a:ln w="28575" cap="flat" cmpd="sng">
            <a:solidFill>
              <a:srgbClr val="FF3300"/>
            </a:solidFill>
            <a:prstDash val="solid"/>
            <a:headEnd type="none" w="med" len="med"/>
            <a:tailEnd type="triangle" w="med" len="med"/>
          </a:ln>
        </p:spPr>
      </p:sp>
      <p:sp>
        <p:nvSpPr>
          <p:cNvPr id="123951" name="Rectangle 47"/>
          <p:cNvSpPr>
            <a:spLocks noChangeArrowheads="1"/>
          </p:cNvSpPr>
          <p:nvPr/>
        </p:nvSpPr>
        <p:spPr bwMode="auto">
          <a:xfrm>
            <a:off x="2286000" y="2286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Text Box 2"/>
          <p:cNvSpPr txBox="1">
            <a:spLocks noChangeArrowheads="1"/>
          </p:cNvSpPr>
          <p:nvPr/>
        </p:nvSpPr>
        <p:spPr bwMode="auto">
          <a:xfrm>
            <a:off x="4191000" y="1066800"/>
            <a:ext cx="457200" cy="457200"/>
          </a:xfrm>
          <a:prstGeom prst="rect">
            <a:avLst/>
          </a:prstGeom>
          <a:solidFill>
            <a:schemeClr val="folHlink"/>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0963" name="Line 3"/>
          <p:cNvSpPr/>
          <p:nvPr/>
        </p:nvSpPr>
        <p:spPr>
          <a:xfrm flipH="1">
            <a:off x="3124200" y="1524000"/>
            <a:ext cx="1219200" cy="609600"/>
          </a:xfrm>
          <a:prstGeom prst="line">
            <a:avLst/>
          </a:prstGeom>
          <a:ln w="28575" cap="flat" cmpd="sng">
            <a:solidFill>
              <a:srgbClr val="003399"/>
            </a:solidFill>
            <a:prstDash val="solid"/>
            <a:headEnd type="none" w="med" len="med"/>
            <a:tailEnd type="triangle" w="med" len="med"/>
          </a:ln>
        </p:spPr>
      </p:sp>
      <p:sp>
        <p:nvSpPr>
          <p:cNvPr id="40964"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40965"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24934" name="Text Box 6"/>
          <p:cNvSpPr txBox="1">
            <a:spLocks noChangeArrowheads="1"/>
          </p:cNvSpPr>
          <p:nvPr/>
        </p:nvSpPr>
        <p:spPr bwMode="auto">
          <a:xfrm>
            <a:off x="2667000" y="2133600"/>
            <a:ext cx="457200" cy="457200"/>
          </a:xfrm>
          <a:prstGeom prst="rect">
            <a:avLst/>
          </a:prstGeom>
          <a:solidFill>
            <a:schemeClr val="folHlink"/>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4935"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36"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0969" name="Line 9"/>
          <p:cNvSpPr/>
          <p:nvPr/>
        </p:nvSpPr>
        <p:spPr>
          <a:xfrm flipH="1">
            <a:off x="2209800" y="2590800"/>
            <a:ext cx="533400" cy="685800"/>
          </a:xfrm>
          <a:prstGeom prst="line">
            <a:avLst/>
          </a:prstGeom>
          <a:ln w="9525" cap="flat" cmpd="sng">
            <a:solidFill>
              <a:schemeClr val="tx1"/>
            </a:solidFill>
            <a:prstDash val="solid"/>
            <a:headEnd type="none" w="med" len="med"/>
            <a:tailEnd type="triangle" w="med" len="med"/>
          </a:ln>
        </p:spPr>
      </p:sp>
      <p:sp>
        <p:nvSpPr>
          <p:cNvPr id="40970"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40971"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40972"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40973"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40974"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24943" name="Text Box 15"/>
          <p:cNvSpPr txBox="1">
            <a:spLocks noChangeArrowheads="1"/>
          </p:cNvSpPr>
          <p:nvPr/>
        </p:nvSpPr>
        <p:spPr bwMode="auto">
          <a:xfrm>
            <a:off x="1828800" y="3200400"/>
            <a:ext cx="3810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44"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45"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46"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47"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48"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0981"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40982"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40983"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40984"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40985"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40986"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40987"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40988"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24957" name="Text Box 29"/>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58"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59"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60"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4961"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62"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63"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64"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0997"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40998"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40999"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24968"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69"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70"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4971" name="Text Box 43"/>
          <p:cNvSpPr txBox="1">
            <a:spLocks noChangeArrowheads="1"/>
          </p:cNvSpPr>
          <p:nvPr/>
        </p:nvSpPr>
        <p:spPr bwMode="auto">
          <a:xfrm>
            <a:off x="0" y="6400800"/>
            <a:ext cx="34290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E,F,C,D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4972" name="Text Box 44"/>
          <p:cNvSpPr txBox="1">
            <a:spLocks noChangeArrowheads="1"/>
          </p:cNvSpPr>
          <p:nvPr/>
        </p:nvSpPr>
        <p:spPr bwMode="auto">
          <a:xfrm>
            <a:off x="228600" y="1752600"/>
            <a:ext cx="21653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K,L</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1005" name="Line 45"/>
          <p:cNvSpPr/>
          <p:nvPr/>
        </p:nvSpPr>
        <p:spPr>
          <a:xfrm>
            <a:off x="1447800" y="3200400"/>
            <a:ext cx="381000" cy="228600"/>
          </a:xfrm>
          <a:prstGeom prst="line">
            <a:avLst/>
          </a:prstGeom>
          <a:ln w="28575" cap="flat" cmpd="sng">
            <a:solidFill>
              <a:srgbClr val="FF3300"/>
            </a:solidFill>
            <a:prstDash val="solid"/>
            <a:headEnd type="none" w="med" len="med"/>
            <a:tailEnd type="triangle" w="med" len="med"/>
          </a:ln>
        </p:spPr>
      </p:sp>
      <p:sp>
        <p:nvSpPr>
          <p:cNvPr id="124974" name="Rectangle 46"/>
          <p:cNvSpPr>
            <a:spLocks noChangeArrowheads="1"/>
          </p:cNvSpPr>
          <p:nvPr/>
        </p:nvSpPr>
        <p:spPr bwMode="auto">
          <a:xfrm>
            <a:off x="2209800" y="2286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24975" name="Text Box 47"/>
          <p:cNvSpPr txBox="1">
            <a:spLocks noChangeArrowheads="1"/>
          </p:cNvSpPr>
          <p:nvPr/>
        </p:nvSpPr>
        <p:spPr bwMode="auto">
          <a:xfrm>
            <a:off x="5638800" y="5410200"/>
            <a:ext cx="2081213"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B</a:t>
            </a: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Text Box 2"/>
          <p:cNvSpPr txBox="1">
            <a:spLocks noChangeArrowheads="1"/>
          </p:cNvSpPr>
          <p:nvPr/>
        </p:nvSpPr>
        <p:spPr bwMode="auto">
          <a:xfrm>
            <a:off x="4191000" y="1066800"/>
            <a:ext cx="457200" cy="457200"/>
          </a:xfrm>
          <a:prstGeom prst="rect">
            <a:avLst/>
          </a:prstGeom>
          <a:solidFill>
            <a:schemeClr val="folHlink"/>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1987" name="Line 3"/>
          <p:cNvSpPr/>
          <p:nvPr/>
        </p:nvSpPr>
        <p:spPr>
          <a:xfrm flipH="1">
            <a:off x="3124200" y="1524000"/>
            <a:ext cx="1219200" cy="609600"/>
          </a:xfrm>
          <a:prstGeom prst="line">
            <a:avLst/>
          </a:prstGeom>
          <a:ln w="28575" cap="flat" cmpd="sng">
            <a:solidFill>
              <a:srgbClr val="003399"/>
            </a:solidFill>
            <a:prstDash val="solid"/>
            <a:headEnd type="none" w="med" len="med"/>
            <a:tailEnd type="triangle" w="med" len="med"/>
          </a:ln>
        </p:spPr>
      </p:sp>
      <p:sp>
        <p:nvSpPr>
          <p:cNvPr id="41988"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41989"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25958" name="Text Box 6"/>
          <p:cNvSpPr txBox="1">
            <a:spLocks noChangeArrowheads="1"/>
          </p:cNvSpPr>
          <p:nvPr/>
        </p:nvSpPr>
        <p:spPr bwMode="auto">
          <a:xfrm>
            <a:off x="2667000" y="2133600"/>
            <a:ext cx="457200" cy="457200"/>
          </a:xfrm>
          <a:prstGeom prst="rect">
            <a:avLst/>
          </a:prstGeom>
          <a:solidFill>
            <a:schemeClr val="folHlink"/>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5959"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60"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1993" name="Line 9"/>
          <p:cNvSpPr/>
          <p:nvPr/>
        </p:nvSpPr>
        <p:spPr>
          <a:xfrm flipH="1">
            <a:off x="2209800" y="2590800"/>
            <a:ext cx="533400" cy="685800"/>
          </a:xfrm>
          <a:prstGeom prst="line">
            <a:avLst/>
          </a:prstGeom>
          <a:ln w="28575" cap="flat" cmpd="sng">
            <a:solidFill>
              <a:srgbClr val="003399"/>
            </a:solidFill>
            <a:prstDash val="solid"/>
            <a:headEnd type="none" w="med" len="med"/>
            <a:tailEnd type="triangle" w="med" len="med"/>
          </a:ln>
        </p:spPr>
      </p:sp>
      <p:sp>
        <p:nvSpPr>
          <p:cNvPr id="41994"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41995"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41996"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41997"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41998"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25967" name="Text Box 15"/>
          <p:cNvSpPr txBox="1">
            <a:spLocks noChangeArrowheads="1"/>
          </p:cNvSpPr>
          <p:nvPr/>
        </p:nvSpPr>
        <p:spPr bwMode="auto">
          <a:xfrm>
            <a:off x="1828800" y="3200400"/>
            <a:ext cx="381000" cy="457200"/>
          </a:xfrm>
          <a:prstGeom prst="rect">
            <a:avLst/>
          </a:prstGeom>
          <a:solidFill>
            <a:schemeClr val="folHlink"/>
          </a:solid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5968"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69"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70"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71"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72"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2005" name="Line 21"/>
          <p:cNvSpPr/>
          <p:nvPr/>
        </p:nvSpPr>
        <p:spPr>
          <a:xfrm flipH="1">
            <a:off x="1371600" y="3657600"/>
            <a:ext cx="533400" cy="685800"/>
          </a:xfrm>
          <a:prstGeom prst="line">
            <a:avLst/>
          </a:prstGeom>
          <a:ln w="9525" cap="flat" cmpd="sng">
            <a:solidFill>
              <a:schemeClr val="tx1"/>
            </a:solidFill>
            <a:prstDash val="solid"/>
            <a:headEnd type="none" w="med" len="med"/>
            <a:tailEnd type="triangle" w="med" len="med"/>
          </a:ln>
        </p:spPr>
      </p:sp>
      <p:sp>
        <p:nvSpPr>
          <p:cNvPr id="42006"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42007"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42008"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42009"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42010"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42011"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42012"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25981" name="Text Box 29"/>
          <p:cNvSpPr txBox="1">
            <a:spLocks noChangeArrowheads="1"/>
          </p:cNvSpPr>
          <p:nvPr/>
        </p:nvSpPr>
        <p:spPr bwMode="auto">
          <a:xfrm>
            <a:off x="990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82"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83"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84"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5985"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86"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87"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88"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2021"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42022"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42023"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25992"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93"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94"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5995" name="Text Box 43"/>
          <p:cNvSpPr txBox="1">
            <a:spLocks noChangeArrowheads="1"/>
          </p:cNvSpPr>
          <p:nvPr/>
        </p:nvSpPr>
        <p:spPr bwMode="auto">
          <a:xfrm>
            <a:off x="0" y="6400800"/>
            <a:ext cx="3505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K,L,F,C,D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5996" name="Text Box 44"/>
          <p:cNvSpPr txBox="1">
            <a:spLocks noChangeArrowheads="1"/>
          </p:cNvSpPr>
          <p:nvPr/>
        </p:nvSpPr>
        <p:spPr bwMode="auto">
          <a:xfrm>
            <a:off x="152400" y="1828800"/>
            <a:ext cx="1852613"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2029" name="Line 45"/>
          <p:cNvSpPr/>
          <p:nvPr/>
        </p:nvSpPr>
        <p:spPr>
          <a:xfrm>
            <a:off x="609600" y="4191000"/>
            <a:ext cx="381000" cy="228600"/>
          </a:xfrm>
          <a:prstGeom prst="line">
            <a:avLst/>
          </a:prstGeom>
          <a:ln w="28575" cap="flat" cmpd="sng">
            <a:solidFill>
              <a:srgbClr val="FF3300"/>
            </a:solidFill>
            <a:prstDash val="solid"/>
            <a:headEnd type="none" w="med" len="med"/>
            <a:tailEnd type="triangle" w="med" len="med"/>
          </a:ln>
        </p:spPr>
      </p:sp>
      <p:sp>
        <p:nvSpPr>
          <p:cNvPr id="125998" name="Rectangle 46"/>
          <p:cNvSpPr>
            <a:spLocks noChangeArrowheads="1"/>
          </p:cNvSpPr>
          <p:nvPr/>
        </p:nvSpPr>
        <p:spPr bwMode="auto">
          <a:xfrm>
            <a:off x="2362200" y="1524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25999" name="Text Box 47"/>
          <p:cNvSpPr txBox="1">
            <a:spLocks noChangeArrowheads="1"/>
          </p:cNvSpPr>
          <p:nvPr/>
        </p:nvSpPr>
        <p:spPr bwMode="auto">
          <a:xfrm>
            <a:off x="5410200" y="5562600"/>
            <a:ext cx="2419350"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B</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E</a:t>
            </a: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Text Box 2"/>
          <p:cNvSpPr txBox="1">
            <a:spLocks noChangeArrowheads="1"/>
          </p:cNvSpPr>
          <p:nvPr/>
        </p:nvSpPr>
        <p:spPr bwMode="auto">
          <a:xfrm>
            <a:off x="4191000" y="10668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3011" name="Line 3"/>
          <p:cNvSpPr/>
          <p:nvPr/>
        </p:nvSpPr>
        <p:spPr>
          <a:xfrm flipH="1">
            <a:off x="3124200" y="1524000"/>
            <a:ext cx="1219200" cy="609600"/>
          </a:xfrm>
          <a:prstGeom prst="line">
            <a:avLst/>
          </a:prstGeom>
          <a:ln w="28575" cap="flat" cmpd="sng">
            <a:solidFill>
              <a:srgbClr val="003399"/>
            </a:solidFill>
            <a:prstDash val="solid"/>
            <a:headEnd type="none" w="med" len="med"/>
            <a:tailEnd type="triangle" w="med" len="med"/>
          </a:ln>
        </p:spPr>
      </p:sp>
      <p:sp>
        <p:nvSpPr>
          <p:cNvPr id="43012"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43013"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26982" name="Text Box 6"/>
          <p:cNvSpPr txBox="1">
            <a:spLocks noChangeArrowheads="1"/>
          </p:cNvSpPr>
          <p:nvPr/>
        </p:nvSpPr>
        <p:spPr bwMode="auto">
          <a:xfrm>
            <a:off x="2667000" y="21336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6983"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6984"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3017" name="Line 9"/>
          <p:cNvSpPr/>
          <p:nvPr/>
        </p:nvSpPr>
        <p:spPr>
          <a:xfrm flipH="1">
            <a:off x="2209800" y="2590800"/>
            <a:ext cx="533400" cy="685800"/>
          </a:xfrm>
          <a:prstGeom prst="line">
            <a:avLst/>
          </a:prstGeom>
          <a:ln w="28575" cap="flat" cmpd="sng">
            <a:solidFill>
              <a:srgbClr val="003399"/>
            </a:solidFill>
            <a:prstDash val="solid"/>
            <a:headEnd type="none" w="med" len="med"/>
            <a:tailEnd type="triangle" w="med" len="med"/>
          </a:ln>
        </p:spPr>
      </p:sp>
      <p:sp>
        <p:nvSpPr>
          <p:cNvPr id="43018"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43019"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43020"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43021"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43022"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26991" name="Text Box 15"/>
          <p:cNvSpPr txBox="1">
            <a:spLocks noChangeArrowheads="1"/>
          </p:cNvSpPr>
          <p:nvPr/>
        </p:nvSpPr>
        <p:spPr bwMode="auto">
          <a:xfrm>
            <a:off x="1828800" y="32004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6992"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6993"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6994"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6995"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6996"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3029" name="Line 21"/>
          <p:cNvSpPr/>
          <p:nvPr/>
        </p:nvSpPr>
        <p:spPr>
          <a:xfrm flipH="1">
            <a:off x="1371600" y="3657600"/>
            <a:ext cx="533400" cy="685800"/>
          </a:xfrm>
          <a:prstGeom prst="line">
            <a:avLst/>
          </a:prstGeom>
          <a:ln w="38100" cap="flat" cmpd="sng">
            <a:solidFill>
              <a:srgbClr val="003399"/>
            </a:solidFill>
            <a:prstDash val="solid"/>
            <a:headEnd type="none" w="med" len="med"/>
            <a:tailEnd type="triangle" w="med" len="med"/>
          </a:ln>
        </p:spPr>
      </p:sp>
      <p:sp>
        <p:nvSpPr>
          <p:cNvPr id="43030"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43031"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43032"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43033"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43034"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43035"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43036"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27005" name="Text Box 29"/>
          <p:cNvSpPr txBox="1">
            <a:spLocks noChangeArrowheads="1"/>
          </p:cNvSpPr>
          <p:nvPr/>
        </p:nvSpPr>
        <p:spPr bwMode="auto">
          <a:xfrm>
            <a:off x="990600" y="4343400"/>
            <a:ext cx="4143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7006"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7007"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7008"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7009"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7010"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7011"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7012"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3045" name="Line 37"/>
          <p:cNvSpPr/>
          <p:nvPr/>
        </p:nvSpPr>
        <p:spPr>
          <a:xfrm>
            <a:off x="1371600" y="4800600"/>
            <a:ext cx="0" cy="762000"/>
          </a:xfrm>
          <a:prstGeom prst="line">
            <a:avLst/>
          </a:prstGeom>
          <a:ln w="9525" cap="flat" cmpd="sng">
            <a:solidFill>
              <a:schemeClr val="tx1"/>
            </a:solidFill>
            <a:prstDash val="solid"/>
            <a:headEnd type="none" w="med" len="med"/>
            <a:tailEnd type="triangle" w="med" len="med"/>
          </a:ln>
        </p:spPr>
      </p:sp>
      <p:sp>
        <p:nvSpPr>
          <p:cNvPr id="43046"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43047"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27016" name="Text Box 40"/>
          <p:cNvSpPr txBox="1">
            <a:spLocks noChangeArrowheads="1"/>
          </p:cNvSpPr>
          <p:nvPr/>
        </p:nvSpPr>
        <p:spPr bwMode="auto">
          <a:xfrm>
            <a:off x="1066800" y="55626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7017"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3050" name="Text Box 42"/>
          <p:cNvSpPr txBox="1"/>
          <p:nvPr/>
        </p:nvSpPr>
        <p:spPr>
          <a:xfrm>
            <a:off x="4876800" y="5562600"/>
            <a:ext cx="404813" cy="457200"/>
          </a:xfrm>
          <a:prstGeom prst="rect">
            <a:avLst/>
          </a:prstGeom>
          <a:noFill/>
          <a:ln w="9525">
            <a:noFill/>
          </a:ln>
        </p:spPr>
        <p:txBody>
          <a:bodyPr wrap="none">
            <a:spAutoFit/>
          </a:bodyPr>
          <a:p>
            <a:r>
              <a:rPr lang="en-US" altLang="x-none" dirty="0">
                <a:latin typeface="Times New Roman" pitchFamily="18" charset="0"/>
              </a:rPr>
              <a:t>U</a:t>
            </a:r>
            <a:endParaRPr lang="en-US" altLang="x-none" dirty="0">
              <a:latin typeface="Times New Roman" pitchFamily="18" charset="0"/>
            </a:endParaRPr>
          </a:p>
        </p:txBody>
      </p:sp>
      <p:sp>
        <p:nvSpPr>
          <p:cNvPr id="127019" name="Text Box 43"/>
          <p:cNvSpPr txBox="1">
            <a:spLocks noChangeArrowheads="1"/>
          </p:cNvSpPr>
          <p:nvPr/>
        </p:nvSpPr>
        <p:spPr bwMode="auto">
          <a:xfrm>
            <a:off x="0" y="6400800"/>
            <a:ext cx="34290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S,L,F,C,D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7020" name="Text Box 44"/>
          <p:cNvSpPr txBox="1">
            <a:spLocks noChangeArrowheads="1"/>
          </p:cNvSpPr>
          <p:nvPr/>
        </p:nvSpPr>
        <p:spPr bwMode="auto">
          <a:xfrm>
            <a:off x="152400" y="1905000"/>
            <a:ext cx="16065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3053" name="Line 45"/>
          <p:cNvSpPr/>
          <p:nvPr/>
        </p:nvSpPr>
        <p:spPr>
          <a:xfrm>
            <a:off x="685800" y="5562600"/>
            <a:ext cx="381000" cy="228600"/>
          </a:xfrm>
          <a:prstGeom prst="line">
            <a:avLst/>
          </a:prstGeom>
          <a:ln w="28575" cap="flat" cmpd="sng">
            <a:solidFill>
              <a:srgbClr val="FF3300"/>
            </a:solidFill>
            <a:prstDash val="solid"/>
            <a:headEnd type="none" w="med" len="med"/>
            <a:tailEnd type="triangle" w="med" len="med"/>
          </a:ln>
        </p:spPr>
      </p:sp>
      <p:sp>
        <p:nvSpPr>
          <p:cNvPr id="127022" name="Rectangle 46"/>
          <p:cNvSpPr>
            <a:spLocks noChangeArrowheads="1"/>
          </p:cNvSpPr>
          <p:nvPr/>
        </p:nvSpPr>
        <p:spPr bwMode="auto">
          <a:xfrm>
            <a:off x="2057400" y="2286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27023" name="Text Box 47"/>
          <p:cNvSpPr txBox="1">
            <a:spLocks noChangeArrowheads="1"/>
          </p:cNvSpPr>
          <p:nvPr/>
        </p:nvSpPr>
        <p:spPr bwMode="auto">
          <a:xfrm>
            <a:off x="5410200" y="5562600"/>
            <a:ext cx="2792413"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B</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E</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rPr>
              <a:t>Problem Solving Agents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p:txBody>
          <a:bodyPr>
            <a:normAutofit/>
          </a:bodyPr>
          <a:lstStyle/>
          <a:p>
            <a:r>
              <a:rPr lang="en-IN" dirty="0">
                <a:solidFill>
                  <a:srgbClr val="C00000"/>
                </a:solidFill>
              </a:rPr>
              <a:t>Problem Solution</a:t>
            </a:r>
            <a:endParaRPr lang="en-IN" dirty="0">
              <a:solidFill>
                <a:srgbClr val="C00000"/>
              </a:solidFill>
            </a:endParaRPr>
          </a:p>
          <a:p>
            <a:pPr lvl="1"/>
            <a:r>
              <a:rPr lang="en-IN" dirty="0">
                <a:solidFill>
                  <a:srgbClr val="002060"/>
                </a:solidFill>
              </a:rPr>
              <a:t>Fixed sequence of Actions</a:t>
            </a:r>
            <a:endParaRPr lang="en-IN" dirty="0">
              <a:solidFill>
                <a:srgbClr val="002060"/>
              </a:solidFill>
            </a:endParaRPr>
          </a:p>
          <a:p>
            <a:pPr lvl="1"/>
            <a:r>
              <a:rPr lang="en-IN" dirty="0">
                <a:solidFill>
                  <a:srgbClr val="002060"/>
                </a:solidFill>
              </a:rPr>
              <a:t>Search</a:t>
            </a:r>
            <a:endParaRPr lang="en-IN" dirty="0">
              <a:solidFill>
                <a:srgbClr val="002060"/>
              </a:solidFill>
            </a:endParaRPr>
          </a:p>
          <a:p>
            <a:pPr lvl="2"/>
            <a:r>
              <a:rPr lang="en-IN" dirty="0">
                <a:solidFill>
                  <a:srgbClr val="00B050"/>
                </a:solidFill>
              </a:rPr>
              <a:t>Process of looking for a sequence of actions to achieve the GOAL</a:t>
            </a:r>
            <a:endParaRPr lang="en-IN" dirty="0">
              <a:solidFill>
                <a:srgbClr val="00B050"/>
              </a:solidFill>
            </a:endParaRPr>
          </a:p>
          <a:p>
            <a:pPr lvl="1"/>
            <a:r>
              <a:rPr lang="en-IN" dirty="0">
                <a:solidFill>
                  <a:srgbClr val="002060"/>
                </a:solidFill>
              </a:rPr>
              <a:t>Execution</a:t>
            </a:r>
            <a:endParaRPr lang="en-IN" dirty="0">
              <a:solidFill>
                <a:srgbClr val="002060"/>
              </a:solidFill>
            </a:endParaRPr>
          </a:p>
          <a:p>
            <a:pPr lvl="2"/>
            <a:r>
              <a:rPr lang="en-IN" dirty="0">
                <a:solidFill>
                  <a:srgbClr val="00B050"/>
                </a:solidFill>
              </a:rPr>
              <a:t>Recommended Actions  to achieve the goal</a:t>
            </a:r>
            <a:endParaRPr lang="en-IN" dirty="0">
              <a:solidFill>
                <a:srgbClr val="C00000"/>
              </a:solidFill>
            </a:endParaRPr>
          </a:p>
          <a:p>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Text Box 2"/>
          <p:cNvSpPr txBox="1">
            <a:spLocks noChangeArrowheads="1"/>
          </p:cNvSpPr>
          <p:nvPr/>
        </p:nvSpPr>
        <p:spPr bwMode="auto">
          <a:xfrm>
            <a:off x="4191000" y="10668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4035" name="Line 3"/>
          <p:cNvSpPr/>
          <p:nvPr/>
        </p:nvSpPr>
        <p:spPr>
          <a:xfrm flipH="1">
            <a:off x="3124200" y="1524000"/>
            <a:ext cx="1219200" cy="609600"/>
          </a:xfrm>
          <a:prstGeom prst="line">
            <a:avLst/>
          </a:prstGeom>
          <a:ln w="28575" cap="flat" cmpd="sng">
            <a:solidFill>
              <a:srgbClr val="003399"/>
            </a:solidFill>
            <a:prstDash val="solid"/>
            <a:headEnd type="none" w="med" len="med"/>
            <a:tailEnd type="triangle" w="med" len="med"/>
          </a:ln>
        </p:spPr>
      </p:sp>
      <p:sp>
        <p:nvSpPr>
          <p:cNvPr id="44036"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44037"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28006" name="Text Box 6"/>
          <p:cNvSpPr txBox="1">
            <a:spLocks noChangeArrowheads="1"/>
          </p:cNvSpPr>
          <p:nvPr/>
        </p:nvSpPr>
        <p:spPr bwMode="auto">
          <a:xfrm>
            <a:off x="2667000" y="21336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8007"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08"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4041" name="Line 9"/>
          <p:cNvSpPr/>
          <p:nvPr/>
        </p:nvSpPr>
        <p:spPr>
          <a:xfrm flipH="1">
            <a:off x="2209800" y="2590800"/>
            <a:ext cx="533400" cy="685800"/>
          </a:xfrm>
          <a:prstGeom prst="line">
            <a:avLst/>
          </a:prstGeom>
          <a:ln w="28575" cap="flat" cmpd="sng">
            <a:solidFill>
              <a:srgbClr val="003399"/>
            </a:solidFill>
            <a:prstDash val="solid"/>
            <a:headEnd type="none" w="med" len="med"/>
            <a:tailEnd type="triangle" w="med" len="med"/>
          </a:ln>
        </p:spPr>
      </p:sp>
      <p:sp>
        <p:nvSpPr>
          <p:cNvPr id="44042"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44043"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44044"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44045"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44046"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28015" name="Text Box 15"/>
          <p:cNvSpPr txBox="1">
            <a:spLocks noChangeArrowheads="1"/>
          </p:cNvSpPr>
          <p:nvPr/>
        </p:nvSpPr>
        <p:spPr bwMode="auto">
          <a:xfrm>
            <a:off x="1828800" y="32004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8016"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17"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18"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19"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20"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4053" name="Line 21"/>
          <p:cNvSpPr/>
          <p:nvPr/>
        </p:nvSpPr>
        <p:spPr>
          <a:xfrm flipH="1">
            <a:off x="1371600" y="3657600"/>
            <a:ext cx="533400" cy="685800"/>
          </a:xfrm>
          <a:prstGeom prst="line">
            <a:avLst/>
          </a:prstGeom>
          <a:ln w="38100" cap="flat" cmpd="sng">
            <a:solidFill>
              <a:srgbClr val="003399"/>
            </a:solidFill>
            <a:prstDash val="solid"/>
            <a:headEnd type="none" w="med" len="med"/>
            <a:tailEnd type="triangle" w="med" len="med"/>
          </a:ln>
        </p:spPr>
      </p:sp>
      <p:sp>
        <p:nvSpPr>
          <p:cNvPr id="44054" name="Line 22"/>
          <p:cNvSpPr/>
          <p:nvPr/>
        </p:nvSpPr>
        <p:spPr>
          <a:xfrm>
            <a:off x="1905000" y="3657600"/>
            <a:ext cx="381000" cy="685800"/>
          </a:xfrm>
          <a:prstGeom prst="line">
            <a:avLst/>
          </a:prstGeom>
          <a:ln w="9525" cap="flat" cmpd="sng">
            <a:solidFill>
              <a:schemeClr val="tx1"/>
            </a:solidFill>
            <a:prstDash val="solid"/>
            <a:headEnd type="none" w="med" len="med"/>
            <a:tailEnd type="triangle" w="med" len="med"/>
          </a:ln>
        </p:spPr>
      </p:sp>
      <p:sp>
        <p:nvSpPr>
          <p:cNvPr id="44055"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44056"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44057"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44058"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44059"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44060"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28029" name="Text Box 29"/>
          <p:cNvSpPr txBox="1">
            <a:spLocks noChangeArrowheads="1"/>
          </p:cNvSpPr>
          <p:nvPr/>
        </p:nvSpPr>
        <p:spPr bwMode="auto">
          <a:xfrm>
            <a:off x="990600" y="4343400"/>
            <a:ext cx="4143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8030" name="Text Box 30"/>
          <p:cNvSpPr txBox="1">
            <a:spLocks noChangeArrowheads="1"/>
          </p:cNvSpPr>
          <p:nvPr/>
        </p:nvSpPr>
        <p:spPr bwMode="auto">
          <a:xfrm>
            <a:off x="2209800" y="4419600"/>
            <a:ext cx="304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31"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32"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8033"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34"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35"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36"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4069" name="Line 37"/>
          <p:cNvSpPr/>
          <p:nvPr/>
        </p:nvSpPr>
        <p:spPr>
          <a:xfrm>
            <a:off x="1219200" y="4800600"/>
            <a:ext cx="0" cy="762000"/>
          </a:xfrm>
          <a:prstGeom prst="line">
            <a:avLst/>
          </a:prstGeom>
          <a:ln w="28575" cap="flat" cmpd="sng">
            <a:solidFill>
              <a:srgbClr val="003399"/>
            </a:solidFill>
            <a:prstDash val="solid"/>
            <a:headEnd type="none" w="med" len="med"/>
            <a:tailEnd type="triangle" w="med" len="med"/>
          </a:ln>
        </p:spPr>
      </p:sp>
      <p:sp>
        <p:nvSpPr>
          <p:cNvPr id="44070"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44071"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28040" name="Text Box 40"/>
          <p:cNvSpPr txBox="1">
            <a:spLocks noChangeArrowheads="1"/>
          </p:cNvSpPr>
          <p:nvPr/>
        </p:nvSpPr>
        <p:spPr bwMode="auto">
          <a:xfrm>
            <a:off x="1066800" y="55626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4073" name="Text Box 41"/>
          <p:cNvSpPr txBox="1"/>
          <p:nvPr/>
        </p:nvSpPr>
        <p:spPr>
          <a:xfrm>
            <a:off x="2133600" y="5562600"/>
            <a:ext cx="369888" cy="457200"/>
          </a:xfrm>
          <a:prstGeom prst="rect">
            <a:avLst/>
          </a:prstGeom>
          <a:noFill/>
          <a:ln w="9525">
            <a:noFill/>
          </a:ln>
        </p:spPr>
        <p:txBody>
          <a:bodyPr wrap="none">
            <a:spAutoFit/>
          </a:bodyPr>
          <a:p>
            <a:r>
              <a:rPr lang="en-US" altLang="x-none" dirty="0">
                <a:latin typeface="Times New Roman" pitchFamily="18" charset="0"/>
              </a:rPr>
              <a:t>T</a:t>
            </a:r>
            <a:endParaRPr lang="en-US" altLang="x-none" dirty="0">
              <a:latin typeface="Times New Roman" pitchFamily="18" charset="0"/>
            </a:endParaRPr>
          </a:p>
        </p:txBody>
      </p:sp>
      <p:sp>
        <p:nvSpPr>
          <p:cNvPr id="128042"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8043" name="Text Box 43"/>
          <p:cNvSpPr txBox="1">
            <a:spLocks noChangeArrowheads="1"/>
          </p:cNvSpPr>
          <p:nvPr/>
        </p:nvSpPr>
        <p:spPr bwMode="auto">
          <a:xfrm>
            <a:off x="0" y="6400800"/>
            <a:ext cx="32004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L,F,C,D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8044" name="Text Box 44"/>
          <p:cNvSpPr txBox="1">
            <a:spLocks noChangeArrowheads="1"/>
          </p:cNvSpPr>
          <p:nvPr/>
        </p:nvSpPr>
        <p:spPr bwMode="auto">
          <a:xfrm>
            <a:off x="152400" y="1828800"/>
            <a:ext cx="1868488"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T</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8045" name="Text Box 45"/>
          <p:cNvSpPr txBox="1">
            <a:spLocks noChangeArrowheads="1"/>
          </p:cNvSpPr>
          <p:nvPr/>
        </p:nvSpPr>
        <p:spPr bwMode="auto">
          <a:xfrm>
            <a:off x="5791200" y="5943600"/>
            <a:ext cx="2249488"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Backtracking    </a:t>
            </a:r>
            <a:endPar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
        <p:nvSpPr>
          <p:cNvPr id="44078" name="Line 46"/>
          <p:cNvSpPr/>
          <p:nvPr/>
        </p:nvSpPr>
        <p:spPr>
          <a:xfrm>
            <a:off x="1752600" y="4724400"/>
            <a:ext cx="457200" cy="0"/>
          </a:xfrm>
          <a:prstGeom prst="line">
            <a:avLst/>
          </a:prstGeom>
          <a:ln w="28575" cap="flat" cmpd="sng">
            <a:solidFill>
              <a:srgbClr val="FF3300"/>
            </a:solidFill>
            <a:prstDash val="solid"/>
            <a:headEnd type="none" w="med" len="med"/>
            <a:tailEnd type="triangle" w="med" len="med"/>
          </a:ln>
        </p:spPr>
      </p:sp>
      <p:sp>
        <p:nvSpPr>
          <p:cNvPr id="128047" name="Rectangle 47"/>
          <p:cNvSpPr>
            <a:spLocks noChangeArrowheads="1"/>
          </p:cNvSpPr>
          <p:nvPr/>
        </p:nvSpPr>
        <p:spPr bwMode="auto">
          <a:xfrm>
            <a:off x="2286000" y="1524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28048" name="Text Box 48"/>
          <p:cNvSpPr txBox="1">
            <a:spLocks noChangeArrowheads="1"/>
          </p:cNvSpPr>
          <p:nvPr/>
        </p:nvSpPr>
        <p:spPr bwMode="auto">
          <a:xfrm>
            <a:off x="5486400" y="5334000"/>
            <a:ext cx="3114675"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B</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E</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S</a:t>
            </a: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Text Box 2"/>
          <p:cNvSpPr txBox="1">
            <a:spLocks noChangeArrowheads="1"/>
          </p:cNvSpPr>
          <p:nvPr/>
        </p:nvSpPr>
        <p:spPr bwMode="auto">
          <a:xfrm>
            <a:off x="4191000" y="10668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5059" name="Line 3"/>
          <p:cNvSpPr/>
          <p:nvPr/>
        </p:nvSpPr>
        <p:spPr>
          <a:xfrm flipH="1">
            <a:off x="3124200" y="1524000"/>
            <a:ext cx="1219200" cy="609600"/>
          </a:xfrm>
          <a:prstGeom prst="line">
            <a:avLst/>
          </a:prstGeom>
          <a:ln w="28575" cap="flat" cmpd="sng">
            <a:solidFill>
              <a:srgbClr val="003399"/>
            </a:solidFill>
            <a:prstDash val="solid"/>
            <a:headEnd type="none" w="med" len="med"/>
            <a:tailEnd type="triangle" w="med" len="med"/>
          </a:ln>
        </p:spPr>
      </p:sp>
      <p:sp>
        <p:nvSpPr>
          <p:cNvPr id="45060"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45061"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29030" name="Text Box 6"/>
          <p:cNvSpPr txBox="1">
            <a:spLocks noChangeArrowheads="1"/>
          </p:cNvSpPr>
          <p:nvPr/>
        </p:nvSpPr>
        <p:spPr bwMode="auto">
          <a:xfrm>
            <a:off x="2667000" y="21336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9031"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32"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5065" name="Line 9"/>
          <p:cNvSpPr/>
          <p:nvPr/>
        </p:nvSpPr>
        <p:spPr>
          <a:xfrm flipH="1">
            <a:off x="2209800" y="2590800"/>
            <a:ext cx="533400" cy="685800"/>
          </a:xfrm>
          <a:prstGeom prst="line">
            <a:avLst/>
          </a:prstGeom>
          <a:ln w="28575" cap="flat" cmpd="sng">
            <a:solidFill>
              <a:srgbClr val="003399"/>
            </a:solidFill>
            <a:prstDash val="solid"/>
            <a:headEnd type="none" w="med" len="med"/>
            <a:tailEnd type="triangle" w="med" len="med"/>
          </a:ln>
        </p:spPr>
      </p:sp>
      <p:sp>
        <p:nvSpPr>
          <p:cNvPr id="45066"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45067"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45068"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45069"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45070"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29039" name="Text Box 15"/>
          <p:cNvSpPr txBox="1">
            <a:spLocks noChangeArrowheads="1"/>
          </p:cNvSpPr>
          <p:nvPr/>
        </p:nvSpPr>
        <p:spPr bwMode="auto">
          <a:xfrm>
            <a:off x="1828800" y="32004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9040"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41"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42"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43"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44"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5077" name="Line 21"/>
          <p:cNvSpPr/>
          <p:nvPr/>
        </p:nvSpPr>
        <p:spPr>
          <a:xfrm flipH="1">
            <a:off x="1371600" y="3657600"/>
            <a:ext cx="533400" cy="685800"/>
          </a:xfrm>
          <a:prstGeom prst="line">
            <a:avLst/>
          </a:prstGeom>
          <a:ln w="38100" cap="flat" cmpd="sng">
            <a:solidFill>
              <a:srgbClr val="003399"/>
            </a:solidFill>
            <a:prstDash val="solid"/>
            <a:headEnd type="none" w="med" len="med"/>
            <a:tailEnd type="triangle" w="med" len="med"/>
          </a:ln>
        </p:spPr>
      </p:sp>
      <p:sp>
        <p:nvSpPr>
          <p:cNvPr id="45078" name="Line 22"/>
          <p:cNvSpPr/>
          <p:nvPr/>
        </p:nvSpPr>
        <p:spPr>
          <a:xfrm>
            <a:off x="1905000" y="3657600"/>
            <a:ext cx="381000" cy="685800"/>
          </a:xfrm>
          <a:prstGeom prst="line">
            <a:avLst/>
          </a:prstGeom>
          <a:ln w="28575" cap="flat" cmpd="sng">
            <a:solidFill>
              <a:srgbClr val="003399"/>
            </a:solidFill>
            <a:prstDash val="solid"/>
            <a:headEnd type="none" w="med" len="med"/>
            <a:tailEnd type="triangle" w="med" len="med"/>
          </a:ln>
        </p:spPr>
      </p:sp>
      <p:sp>
        <p:nvSpPr>
          <p:cNvPr id="45079"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45080"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45081"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45082"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45083"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45084"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29053" name="Text Box 29"/>
          <p:cNvSpPr txBox="1">
            <a:spLocks noChangeArrowheads="1"/>
          </p:cNvSpPr>
          <p:nvPr/>
        </p:nvSpPr>
        <p:spPr bwMode="auto">
          <a:xfrm>
            <a:off x="990600" y="4343400"/>
            <a:ext cx="4143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9054" name="Text Box 30"/>
          <p:cNvSpPr txBox="1">
            <a:spLocks noChangeArrowheads="1"/>
          </p:cNvSpPr>
          <p:nvPr/>
        </p:nvSpPr>
        <p:spPr bwMode="auto">
          <a:xfrm>
            <a:off x="2209800" y="44196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9055"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56"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9057"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58"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59"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60"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5093" name="Line 37"/>
          <p:cNvSpPr/>
          <p:nvPr/>
        </p:nvSpPr>
        <p:spPr>
          <a:xfrm>
            <a:off x="1219200" y="4800600"/>
            <a:ext cx="0" cy="762000"/>
          </a:xfrm>
          <a:prstGeom prst="line">
            <a:avLst/>
          </a:prstGeom>
          <a:ln w="28575" cap="flat" cmpd="sng">
            <a:solidFill>
              <a:srgbClr val="003399"/>
            </a:solidFill>
            <a:prstDash val="solid"/>
            <a:headEnd type="none" w="med" len="med"/>
            <a:tailEnd type="triangle" w="med" len="med"/>
          </a:ln>
        </p:spPr>
      </p:sp>
      <p:sp>
        <p:nvSpPr>
          <p:cNvPr id="45094" name="Line 38"/>
          <p:cNvSpPr/>
          <p:nvPr/>
        </p:nvSpPr>
        <p:spPr>
          <a:xfrm>
            <a:off x="2362200" y="4800600"/>
            <a:ext cx="0" cy="762000"/>
          </a:xfrm>
          <a:prstGeom prst="line">
            <a:avLst/>
          </a:prstGeom>
          <a:ln w="9525" cap="flat" cmpd="sng">
            <a:solidFill>
              <a:schemeClr val="tx1"/>
            </a:solidFill>
            <a:prstDash val="solid"/>
            <a:headEnd type="none" w="med" len="med"/>
            <a:tailEnd type="triangle" w="med" len="med"/>
          </a:ln>
        </p:spPr>
      </p:sp>
      <p:sp>
        <p:nvSpPr>
          <p:cNvPr id="45095"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29064" name="Text Box 40"/>
          <p:cNvSpPr txBox="1">
            <a:spLocks noChangeArrowheads="1"/>
          </p:cNvSpPr>
          <p:nvPr/>
        </p:nvSpPr>
        <p:spPr bwMode="auto">
          <a:xfrm>
            <a:off x="1066800" y="55626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9065" name="Text Box 41"/>
          <p:cNvSpPr txBox="1">
            <a:spLocks noChangeArrowheads="1"/>
          </p:cNvSpPr>
          <p:nvPr/>
        </p:nvSpPr>
        <p:spPr bwMode="auto">
          <a:xfrm>
            <a:off x="2133600" y="5562600"/>
            <a:ext cx="369888"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66"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29067" name="Text Box 43"/>
          <p:cNvSpPr txBox="1">
            <a:spLocks noChangeArrowheads="1"/>
          </p:cNvSpPr>
          <p:nvPr/>
        </p:nvSpPr>
        <p:spPr bwMode="auto">
          <a:xfrm>
            <a:off x="0" y="6400800"/>
            <a:ext cx="32766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T,F,C,D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29068" name="Text Box 44"/>
          <p:cNvSpPr txBox="1">
            <a:spLocks noChangeArrowheads="1"/>
          </p:cNvSpPr>
          <p:nvPr/>
        </p:nvSpPr>
        <p:spPr bwMode="auto">
          <a:xfrm>
            <a:off x="152400" y="1905000"/>
            <a:ext cx="16065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5101" name="Line 45"/>
          <p:cNvSpPr/>
          <p:nvPr/>
        </p:nvSpPr>
        <p:spPr>
          <a:xfrm>
            <a:off x="1752600" y="5867400"/>
            <a:ext cx="457200" cy="0"/>
          </a:xfrm>
          <a:prstGeom prst="line">
            <a:avLst/>
          </a:prstGeom>
          <a:ln w="28575" cap="flat" cmpd="sng">
            <a:solidFill>
              <a:srgbClr val="FF3300"/>
            </a:solidFill>
            <a:prstDash val="solid"/>
            <a:headEnd type="none" w="med" len="med"/>
            <a:tailEnd type="triangle" w="med" len="med"/>
          </a:ln>
        </p:spPr>
      </p:sp>
      <p:sp>
        <p:nvSpPr>
          <p:cNvPr id="129070" name="Rectangle 46"/>
          <p:cNvSpPr>
            <a:spLocks noChangeArrowheads="1"/>
          </p:cNvSpPr>
          <p:nvPr/>
        </p:nvSpPr>
        <p:spPr bwMode="auto">
          <a:xfrm>
            <a:off x="2438400" y="2286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29071" name="Text Box 47"/>
          <p:cNvSpPr txBox="1">
            <a:spLocks noChangeArrowheads="1"/>
          </p:cNvSpPr>
          <p:nvPr/>
        </p:nvSpPr>
        <p:spPr bwMode="auto">
          <a:xfrm>
            <a:off x="5257800" y="5257800"/>
            <a:ext cx="3452813"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B</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E</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S</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L</a:t>
            </a: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Text Box 2"/>
          <p:cNvSpPr txBox="1">
            <a:spLocks noChangeArrowheads="1"/>
          </p:cNvSpPr>
          <p:nvPr/>
        </p:nvSpPr>
        <p:spPr bwMode="auto">
          <a:xfrm>
            <a:off x="4191000" y="10668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6083" name="Line 3"/>
          <p:cNvSpPr/>
          <p:nvPr/>
        </p:nvSpPr>
        <p:spPr>
          <a:xfrm flipH="1">
            <a:off x="3124200" y="1524000"/>
            <a:ext cx="1219200" cy="609600"/>
          </a:xfrm>
          <a:prstGeom prst="line">
            <a:avLst/>
          </a:prstGeom>
          <a:ln w="28575" cap="flat" cmpd="sng">
            <a:solidFill>
              <a:srgbClr val="003399"/>
            </a:solidFill>
            <a:prstDash val="solid"/>
            <a:headEnd type="none" w="med" len="med"/>
            <a:tailEnd type="triangle" w="med" len="med"/>
          </a:ln>
        </p:spPr>
      </p:sp>
      <p:sp>
        <p:nvSpPr>
          <p:cNvPr id="46084"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46085"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30054" name="Text Box 6"/>
          <p:cNvSpPr txBox="1">
            <a:spLocks noChangeArrowheads="1"/>
          </p:cNvSpPr>
          <p:nvPr/>
        </p:nvSpPr>
        <p:spPr bwMode="auto">
          <a:xfrm>
            <a:off x="2667000" y="21336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0055"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0056"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6089" name="Line 9"/>
          <p:cNvSpPr/>
          <p:nvPr/>
        </p:nvSpPr>
        <p:spPr>
          <a:xfrm flipH="1">
            <a:off x="2209800" y="2590800"/>
            <a:ext cx="533400" cy="685800"/>
          </a:xfrm>
          <a:prstGeom prst="line">
            <a:avLst/>
          </a:prstGeom>
          <a:ln w="28575" cap="flat" cmpd="sng">
            <a:solidFill>
              <a:srgbClr val="003399"/>
            </a:solidFill>
            <a:prstDash val="solid"/>
            <a:headEnd type="none" w="med" len="med"/>
            <a:tailEnd type="triangle" w="med" len="med"/>
          </a:ln>
        </p:spPr>
      </p:sp>
      <p:sp>
        <p:nvSpPr>
          <p:cNvPr id="46090" name="Line 10"/>
          <p:cNvSpPr/>
          <p:nvPr/>
        </p:nvSpPr>
        <p:spPr>
          <a:xfrm>
            <a:off x="2743200" y="2590800"/>
            <a:ext cx="381000" cy="685800"/>
          </a:xfrm>
          <a:prstGeom prst="line">
            <a:avLst/>
          </a:prstGeom>
          <a:ln w="9525" cap="flat" cmpd="sng">
            <a:solidFill>
              <a:schemeClr val="tx1"/>
            </a:solidFill>
            <a:prstDash val="solid"/>
            <a:headEnd type="none" w="med" len="med"/>
            <a:tailEnd type="triangle" w="med" len="med"/>
          </a:ln>
        </p:spPr>
      </p:sp>
      <p:sp>
        <p:nvSpPr>
          <p:cNvPr id="46091"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46092"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46093"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46094"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30063" name="Text Box 15"/>
          <p:cNvSpPr txBox="1">
            <a:spLocks noChangeArrowheads="1"/>
          </p:cNvSpPr>
          <p:nvPr/>
        </p:nvSpPr>
        <p:spPr bwMode="auto">
          <a:xfrm>
            <a:off x="1828800" y="32004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0064" name="Text Box 16"/>
          <p:cNvSpPr txBox="1">
            <a:spLocks noChangeArrowheads="1"/>
          </p:cNvSpPr>
          <p:nvPr/>
        </p:nvSpPr>
        <p:spPr bwMode="auto">
          <a:xfrm>
            <a:off x="2819400" y="3200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0065"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0066"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0067"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0068"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6101" name="Line 21"/>
          <p:cNvSpPr/>
          <p:nvPr/>
        </p:nvSpPr>
        <p:spPr>
          <a:xfrm flipH="1">
            <a:off x="1371600" y="3657600"/>
            <a:ext cx="533400" cy="685800"/>
          </a:xfrm>
          <a:prstGeom prst="line">
            <a:avLst/>
          </a:prstGeom>
          <a:ln w="38100" cap="flat" cmpd="sng">
            <a:solidFill>
              <a:srgbClr val="003399"/>
            </a:solidFill>
            <a:prstDash val="solid"/>
            <a:headEnd type="none" w="med" len="med"/>
            <a:tailEnd type="triangle" w="med" len="med"/>
          </a:ln>
        </p:spPr>
      </p:sp>
      <p:sp>
        <p:nvSpPr>
          <p:cNvPr id="46102" name="Line 22"/>
          <p:cNvSpPr/>
          <p:nvPr/>
        </p:nvSpPr>
        <p:spPr>
          <a:xfrm>
            <a:off x="1905000" y="3657600"/>
            <a:ext cx="381000" cy="685800"/>
          </a:xfrm>
          <a:prstGeom prst="line">
            <a:avLst/>
          </a:prstGeom>
          <a:ln w="28575" cap="flat" cmpd="sng">
            <a:solidFill>
              <a:srgbClr val="003399"/>
            </a:solidFill>
            <a:prstDash val="solid"/>
            <a:headEnd type="none" w="med" len="med"/>
            <a:tailEnd type="triangle" w="med" len="med"/>
          </a:ln>
        </p:spPr>
      </p:sp>
      <p:sp>
        <p:nvSpPr>
          <p:cNvPr id="46103"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46104"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46105"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46106"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46107"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46108"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30077" name="Text Box 29"/>
          <p:cNvSpPr txBox="1">
            <a:spLocks noChangeArrowheads="1"/>
          </p:cNvSpPr>
          <p:nvPr/>
        </p:nvSpPr>
        <p:spPr bwMode="auto">
          <a:xfrm>
            <a:off x="990600" y="4343400"/>
            <a:ext cx="4143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0078" name="Text Box 30"/>
          <p:cNvSpPr txBox="1">
            <a:spLocks noChangeArrowheads="1"/>
          </p:cNvSpPr>
          <p:nvPr/>
        </p:nvSpPr>
        <p:spPr bwMode="auto">
          <a:xfrm>
            <a:off x="2209800" y="44196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0079" name="Text Box 31"/>
          <p:cNvSpPr txBox="1">
            <a:spLocks noChangeArrowheads="1"/>
          </p:cNvSpPr>
          <p:nvPr/>
        </p:nvSpPr>
        <p:spPr bwMode="auto">
          <a:xfrm>
            <a:off x="29718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0080"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0081"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0082"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0083"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0084"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6117" name="Line 37"/>
          <p:cNvSpPr/>
          <p:nvPr/>
        </p:nvSpPr>
        <p:spPr>
          <a:xfrm>
            <a:off x="1219200" y="4800600"/>
            <a:ext cx="0" cy="762000"/>
          </a:xfrm>
          <a:prstGeom prst="line">
            <a:avLst/>
          </a:prstGeom>
          <a:ln w="28575" cap="flat" cmpd="sng">
            <a:solidFill>
              <a:srgbClr val="003399"/>
            </a:solidFill>
            <a:prstDash val="solid"/>
            <a:headEnd type="none" w="med" len="med"/>
            <a:tailEnd type="triangle" w="med" len="med"/>
          </a:ln>
        </p:spPr>
      </p:sp>
      <p:sp>
        <p:nvSpPr>
          <p:cNvPr id="46118" name="Line 38"/>
          <p:cNvSpPr/>
          <p:nvPr/>
        </p:nvSpPr>
        <p:spPr>
          <a:xfrm>
            <a:off x="2362200" y="4800600"/>
            <a:ext cx="0" cy="762000"/>
          </a:xfrm>
          <a:prstGeom prst="line">
            <a:avLst/>
          </a:prstGeom>
          <a:ln w="28575" cap="flat" cmpd="sng">
            <a:solidFill>
              <a:srgbClr val="003399"/>
            </a:solidFill>
            <a:prstDash val="solid"/>
            <a:headEnd type="none" w="med" len="med"/>
            <a:tailEnd type="triangle" w="med" len="med"/>
          </a:ln>
        </p:spPr>
      </p:sp>
      <p:sp>
        <p:nvSpPr>
          <p:cNvPr id="46119"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30088" name="Text Box 40"/>
          <p:cNvSpPr txBox="1">
            <a:spLocks noChangeArrowheads="1"/>
          </p:cNvSpPr>
          <p:nvPr/>
        </p:nvSpPr>
        <p:spPr bwMode="auto">
          <a:xfrm>
            <a:off x="1066800" y="55626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0089" name="Text Box 41"/>
          <p:cNvSpPr txBox="1">
            <a:spLocks noChangeArrowheads="1"/>
          </p:cNvSpPr>
          <p:nvPr/>
        </p:nvSpPr>
        <p:spPr bwMode="auto">
          <a:xfrm>
            <a:off x="2133600" y="5562600"/>
            <a:ext cx="379413"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0090"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0091" name="Text Box 43"/>
          <p:cNvSpPr txBox="1">
            <a:spLocks noChangeArrowheads="1"/>
          </p:cNvSpPr>
          <p:nvPr/>
        </p:nvSpPr>
        <p:spPr bwMode="auto">
          <a:xfrm>
            <a:off x="0" y="6400800"/>
            <a:ext cx="2971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F,C,D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0092" name="Text Box 44"/>
          <p:cNvSpPr txBox="1">
            <a:spLocks noChangeArrowheads="1"/>
          </p:cNvSpPr>
          <p:nvPr/>
        </p:nvSpPr>
        <p:spPr bwMode="auto">
          <a:xfrm>
            <a:off x="228600" y="1752600"/>
            <a:ext cx="1954213"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M</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6125" name="Line 45"/>
          <p:cNvSpPr/>
          <p:nvPr/>
        </p:nvSpPr>
        <p:spPr>
          <a:xfrm>
            <a:off x="2438400" y="3429000"/>
            <a:ext cx="457200" cy="0"/>
          </a:xfrm>
          <a:prstGeom prst="line">
            <a:avLst/>
          </a:prstGeom>
          <a:ln w="28575" cap="flat" cmpd="sng">
            <a:solidFill>
              <a:srgbClr val="FF3300"/>
            </a:solidFill>
            <a:prstDash val="solid"/>
            <a:headEnd type="none" w="med" len="med"/>
            <a:tailEnd type="triangle" w="med" len="med"/>
          </a:ln>
        </p:spPr>
      </p:sp>
      <p:sp>
        <p:nvSpPr>
          <p:cNvPr id="130094" name="Rectangle 46"/>
          <p:cNvSpPr>
            <a:spLocks noChangeArrowheads="1"/>
          </p:cNvSpPr>
          <p:nvPr/>
        </p:nvSpPr>
        <p:spPr bwMode="auto">
          <a:xfrm>
            <a:off x="2514600" y="2286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30095" name="Text Box 47"/>
          <p:cNvSpPr txBox="1">
            <a:spLocks noChangeArrowheads="1"/>
          </p:cNvSpPr>
          <p:nvPr/>
        </p:nvSpPr>
        <p:spPr bwMode="auto">
          <a:xfrm>
            <a:off x="5791200" y="6096000"/>
            <a:ext cx="2249488"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Backtracking    </a:t>
            </a:r>
            <a:endPar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
        <p:nvSpPr>
          <p:cNvPr id="130096" name="Text Box 48"/>
          <p:cNvSpPr txBox="1">
            <a:spLocks noChangeArrowheads="1"/>
          </p:cNvSpPr>
          <p:nvPr/>
        </p:nvSpPr>
        <p:spPr bwMode="auto">
          <a:xfrm>
            <a:off x="5257800" y="5257800"/>
            <a:ext cx="3886200" cy="457200"/>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B</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E</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S</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L</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T</a:t>
            </a: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2"/>
          <p:cNvSpPr txBox="1">
            <a:spLocks noChangeArrowheads="1"/>
          </p:cNvSpPr>
          <p:nvPr/>
        </p:nvSpPr>
        <p:spPr bwMode="auto">
          <a:xfrm>
            <a:off x="4191000" y="10668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7107" name="Line 3"/>
          <p:cNvSpPr/>
          <p:nvPr/>
        </p:nvSpPr>
        <p:spPr>
          <a:xfrm flipH="1">
            <a:off x="3124200" y="1524000"/>
            <a:ext cx="1219200" cy="609600"/>
          </a:xfrm>
          <a:prstGeom prst="line">
            <a:avLst/>
          </a:prstGeom>
          <a:ln w="28575" cap="flat" cmpd="sng">
            <a:solidFill>
              <a:srgbClr val="003399"/>
            </a:solidFill>
            <a:prstDash val="solid"/>
            <a:headEnd type="none" w="med" len="med"/>
            <a:tailEnd type="triangle" w="med" len="med"/>
          </a:ln>
        </p:spPr>
      </p:sp>
      <p:sp>
        <p:nvSpPr>
          <p:cNvPr id="47108"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47109"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31078" name="Text Box 6"/>
          <p:cNvSpPr txBox="1">
            <a:spLocks noChangeArrowheads="1"/>
          </p:cNvSpPr>
          <p:nvPr/>
        </p:nvSpPr>
        <p:spPr bwMode="auto">
          <a:xfrm>
            <a:off x="2667000" y="21336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1079"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1080"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7113" name="Line 9"/>
          <p:cNvSpPr/>
          <p:nvPr/>
        </p:nvSpPr>
        <p:spPr>
          <a:xfrm flipH="1">
            <a:off x="2209800" y="2590800"/>
            <a:ext cx="533400" cy="685800"/>
          </a:xfrm>
          <a:prstGeom prst="line">
            <a:avLst/>
          </a:prstGeom>
          <a:ln w="28575" cap="flat" cmpd="sng">
            <a:solidFill>
              <a:srgbClr val="003399"/>
            </a:solidFill>
            <a:prstDash val="solid"/>
            <a:headEnd type="none" w="med" len="med"/>
            <a:tailEnd type="triangle" w="med" len="med"/>
          </a:ln>
        </p:spPr>
      </p:sp>
      <p:sp>
        <p:nvSpPr>
          <p:cNvPr id="47114" name="Line 10"/>
          <p:cNvSpPr/>
          <p:nvPr/>
        </p:nvSpPr>
        <p:spPr>
          <a:xfrm>
            <a:off x="2743200" y="2590800"/>
            <a:ext cx="381000" cy="685800"/>
          </a:xfrm>
          <a:prstGeom prst="line">
            <a:avLst/>
          </a:prstGeom>
          <a:ln w="28575" cap="flat" cmpd="sng">
            <a:solidFill>
              <a:srgbClr val="003399"/>
            </a:solidFill>
            <a:prstDash val="solid"/>
            <a:headEnd type="none" w="med" len="med"/>
            <a:tailEnd type="triangle" w="med" len="med"/>
          </a:ln>
        </p:spPr>
      </p:sp>
      <p:sp>
        <p:nvSpPr>
          <p:cNvPr id="47115"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47116"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47117"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47118"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31087" name="Text Box 15"/>
          <p:cNvSpPr txBox="1">
            <a:spLocks noChangeArrowheads="1"/>
          </p:cNvSpPr>
          <p:nvPr/>
        </p:nvSpPr>
        <p:spPr bwMode="auto">
          <a:xfrm>
            <a:off x="1828800" y="32004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1088" name="Text Box 16"/>
          <p:cNvSpPr txBox="1">
            <a:spLocks noChangeArrowheads="1"/>
          </p:cNvSpPr>
          <p:nvPr/>
        </p:nvSpPr>
        <p:spPr bwMode="auto">
          <a:xfrm>
            <a:off x="2819400" y="32004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1089"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1090"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1091"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1092"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7125" name="Line 21"/>
          <p:cNvSpPr/>
          <p:nvPr/>
        </p:nvSpPr>
        <p:spPr>
          <a:xfrm flipH="1">
            <a:off x="1371600" y="3657600"/>
            <a:ext cx="533400" cy="685800"/>
          </a:xfrm>
          <a:prstGeom prst="line">
            <a:avLst/>
          </a:prstGeom>
          <a:ln w="38100" cap="flat" cmpd="sng">
            <a:solidFill>
              <a:srgbClr val="003399"/>
            </a:solidFill>
            <a:prstDash val="solid"/>
            <a:headEnd type="none" w="med" len="med"/>
            <a:tailEnd type="triangle" w="med" len="med"/>
          </a:ln>
        </p:spPr>
      </p:sp>
      <p:sp>
        <p:nvSpPr>
          <p:cNvPr id="47126" name="Line 22"/>
          <p:cNvSpPr/>
          <p:nvPr/>
        </p:nvSpPr>
        <p:spPr>
          <a:xfrm>
            <a:off x="1905000" y="3657600"/>
            <a:ext cx="381000" cy="685800"/>
          </a:xfrm>
          <a:prstGeom prst="line">
            <a:avLst/>
          </a:prstGeom>
          <a:ln w="28575" cap="flat" cmpd="sng">
            <a:solidFill>
              <a:srgbClr val="003399"/>
            </a:solidFill>
            <a:prstDash val="solid"/>
            <a:headEnd type="none" w="med" len="med"/>
            <a:tailEnd type="triangle" w="med" len="med"/>
          </a:ln>
        </p:spPr>
      </p:sp>
      <p:sp>
        <p:nvSpPr>
          <p:cNvPr id="47127" name="Line 23"/>
          <p:cNvSpPr/>
          <p:nvPr/>
        </p:nvSpPr>
        <p:spPr>
          <a:xfrm>
            <a:off x="2971800" y="3657600"/>
            <a:ext cx="304800" cy="762000"/>
          </a:xfrm>
          <a:prstGeom prst="line">
            <a:avLst/>
          </a:prstGeom>
          <a:ln w="9525" cap="flat" cmpd="sng">
            <a:solidFill>
              <a:schemeClr val="tx1"/>
            </a:solidFill>
            <a:prstDash val="solid"/>
            <a:headEnd type="none" w="med" len="med"/>
            <a:tailEnd type="triangle" w="med" len="med"/>
          </a:ln>
        </p:spPr>
      </p:sp>
      <p:sp>
        <p:nvSpPr>
          <p:cNvPr id="47128"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47129"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47130"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47131"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47132"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31101" name="Text Box 29"/>
          <p:cNvSpPr txBox="1">
            <a:spLocks noChangeArrowheads="1"/>
          </p:cNvSpPr>
          <p:nvPr/>
        </p:nvSpPr>
        <p:spPr bwMode="auto">
          <a:xfrm>
            <a:off x="990600" y="4343400"/>
            <a:ext cx="4143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1102" name="Text Box 30"/>
          <p:cNvSpPr txBox="1">
            <a:spLocks noChangeArrowheads="1"/>
          </p:cNvSpPr>
          <p:nvPr/>
        </p:nvSpPr>
        <p:spPr bwMode="auto">
          <a:xfrm>
            <a:off x="2209800" y="44196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1103" name="Text Box 31"/>
          <p:cNvSpPr txBox="1">
            <a:spLocks noChangeArrowheads="1"/>
          </p:cNvSpPr>
          <p:nvPr/>
        </p:nvSpPr>
        <p:spPr bwMode="auto">
          <a:xfrm>
            <a:off x="3048000" y="4419600"/>
            <a:ext cx="4556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1104"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1105"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1106"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1107"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1108"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7141" name="Line 37"/>
          <p:cNvSpPr/>
          <p:nvPr/>
        </p:nvSpPr>
        <p:spPr>
          <a:xfrm>
            <a:off x="1219200" y="4800600"/>
            <a:ext cx="0" cy="762000"/>
          </a:xfrm>
          <a:prstGeom prst="line">
            <a:avLst/>
          </a:prstGeom>
          <a:ln w="28575" cap="flat" cmpd="sng">
            <a:solidFill>
              <a:srgbClr val="003399"/>
            </a:solidFill>
            <a:prstDash val="solid"/>
            <a:headEnd type="none" w="med" len="med"/>
            <a:tailEnd type="triangle" w="med" len="med"/>
          </a:ln>
        </p:spPr>
      </p:sp>
      <p:sp>
        <p:nvSpPr>
          <p:cNvPr id="47142" name="Line 38"/>
          <p:cNvSpPr/>
          <p:nvPr/>
        </p:nvSpPr>
        <p:spPr>
          <a:xfrm>
            <a:off x="2362200" y="4800600"/>
            <a:ext cx="0" cy="762000"/>
          </a:xfrm>
          <a:prstGeom prst="line">
            <a:avLst/>
          </a:prstGeom>
          <a:ln w="28575" cap="flat" cmpd="sng">
            <a:solidFill>
              <a:srgbClr val="003399"/>
            </a:solidFill>
            <a:prstDash val="solid"/>
            <a:headEnd type="none" w="med" len="med"/>
            <a:tailEnd type="triangle" w="med" len="med"/>
          </a:ln>
        </p:spPr>
      </p:sp>
      <p:sp>
        <p:nvSpPr>
          <p:cNvPr id="47143"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31112" name="Text Box 40"/>
          <p:cNvSpPr txBox="1">
            <a:spLocks noChangeArrowheads="1"/>
          </p:cNvSpPr>
          <p:nvPr/>
        </p:nvSpPr>
        <p:spPr bwMode="auto">
          <a:xfrm>
            <a:off x="1066800" y="55626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1113" name="Text Box 41"/>
          <p:cNvSpPr txBox="1">
            <a:spLocks noChangeArrowheads="1"/>
          </p:cNvSpPr>
          <p:nvPr/>
        </p:nvSpPr>
        <p:spPr bwMode="auto">
          <a:xfrm>
            <a:off x="2133600" y="5562600"/>
            <a:ext cx="379413"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1114"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1115" name="Text Box 43"/>
          <p:cNvSpPr txBox="1">
            <a:spLocks noChangeArrowheads="1"/>
          </p:cNvSpPr>
          <p:nvPr/>
        </p:nvSpPr>
        <p:spPr bwMode="auto">
          <a:xfrm>
            <a:off x="0" y="6400800"/>
            <a:ext cx="2971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M,C,D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1116" name="Text Box 44"/>
          <p:cNvSpPr txBox="1">
            <a:spLocks noChangeArrowheads="1"/>
          </p:cNvSpPr>
          <p:nvPr/>
        </p:nvSpPr>
        <p:spPr bwMode="auto">
          <a:xfrm>
            <a:off x="152400" y="2057400"/>
            <a:ext cx="16065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7149" name="Line 45"/>
          <p:cNvSpPr/>
          <p:nvPr/>
        </p:nvSpPr>
        <p:spPr>
          <a:xfrm>
            <a:off x="2667000" y="4648200"/>
            <a:ext cx="457200" cy="0"/>
          </a:xfrm>
          <a:prstGeom prst="line">
            <a:avLst/>
          </a:prstGeom>
          <a:ln w="28575" cap="flat" cmpd="sng">
            <a:solidFill>
              <a:srgbClr val="FF3300"/>
            </a:solidFill>
            <a:prstDash val="solid"/>
            <a:headEnd type="none" w="med" len="med"/>
            <a:tailEnd type="triangle" w="med" len="med"/>
          </a:ln>
        </p:spPr>
      </p:sp>
      <p:sp>
        <p:nvSpPr>
          <p:cNvPr id="131118" name="Rectangle 46"/>
          <p:cNvSpPr>
            <a:spLocks noChangeArrowheads="1"/>
          </p:cNvSpPr>
          <p:nvPr/>
        </p:nvSpPr>
        <p:spPr bwMode="auto">
          <a:xfrm>
            <a:off x="2438400" y="2286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31119" name="Text Box 47"/>
          <p:cNvSpPr txBox="1">
            <a:spLocks noChangeArrowheads="1"/>
          </p:cNvSpPr>
          <p:nvPr/>
        </p:nvSpPr>
        <p:spPr bwMode="auto">
          <a:xfrm>
            <a:off x="5257800" y="5257800"/>
            <a:ext cx="37338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B</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E</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S</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L</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T</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F</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Text Box 2"/>
          <p:cNvSpPr txBox="1">
            <a:spLocks noChangeArrowheads="1"/>
          </p:cNvSpPr>
          <p:nvPr/>
        </p:nvSpPr>
        <p:spPr bwMode="auto">
          <a:xfrm>
            <a:off x="4191000" y="10668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8131" name="Line 3"/>
          <p:cNvSpPr/>
          <p:nvPr/>
        </p:nvSpPr>
        <p:spPr>
          <a:xfrm flipH="1">
            <a:off x="3124200" y="1524000"/>
            <a:ext cx="1219200" cy="609600"/>
          </a:xfrm>
          <a:prstGeom prst="line">
            <a:avLst/>
          </a:prstGeom>
          <a:ln w="28575" cap="flat" cmpd="sng">
            <a:solidFill>
              <a:srgbClr val="003399"/>
            </a:solidFill>
            <a:prstDash val="solid"/>
            <a:headEnd type="none" w="med" len="med"/>
            <a:tailEnd type="triangle" w="med" len="med"/>
          </a:ln>
        </p:spPr>
      </p:sp>
      <p:sp>
        <p:nvSpPr>
          <p:cNvPr id="48132" name="Line 4"/>
          <p:cNvSpPr/>
          <p:nvPr/>
        </p:nvSpPr>
        <p:spPr>
          <a:xfrm flipH="1">
            <a:off x="4343400" y="1524000"/>
            <a:ext cx="0" cy="609600"/>
          </a:xfrm>
          <a:prstGeom prst="line">
            <a:avLst/>
          </a:prstGeom>
          <a:ln w="9525" cap="flat" cmpd="sng">
            <a:solidFill>
              <a:schemeClr val="tx1"/>
            </a:solidFill>
            <a:prstDash val="solid"/>
            <a:headEnd type="none" w="med" len="med"/>
            <a:tailEnd type="triangle" w="med" len="med"/>
          </a:ln>
        </p:spPr>
      </p:sp>
      <p:sp>
        <p:nvSpPr>
          <p:cNvPr id="48133"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32102" name="Text Box 6"/>
          <p:cNvSpPr txBox="1">
            <a:spLocks noChangeArrowheads="1"/>
          </p:cNvSpPr>
          <p:nvPr/>
        </p:nvSpPr>
        <p:spPr bwMode="auto">
          <a:xfrm>
            <a:off x="2667000" y="21336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2103" name="Text Box 7"/>
          <p:cNvSpPr txBox="1">
            <a:spLocks noChangeArrowheads="1"/>
          </p:cNvSpPr>
          <p:nvPr/>
        </p:nvSpPr>
        <p:spPr bwMode="auto">
          <a:xfrm>
            <a:off x="4114800" y="2133600"/>
            <a:ext cx="4572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2104"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8137" name="Line 9"/>
          <p:cNvSpPr/>
          <p:nvPr/>
        </p:nvSpPr>
        <p:spPr>
          <a:xfrm flipH="1">
            <a:off x="2209800" y="2590800"/>
            <a:ext cx="533400" cy="685800"/>
          </a:xfrm>
          <a:prstGeom prst="line">
            <a:avLst/>
          </a:prstGeom>
          <a:ln w="28575" cap="flat" cmpd="sng">
            <a:solidFill>
              <a:srgbClr val="003399"/>
            </a:solidFill>
            <a:prstDash val="solid"/>
            <a:headEnd type="none" w="med" len="med"/>
            <a:tailEnd type="triangle" w="med" len="med"/>
          </a:ln>
        </p:spPr>
      </p:sp>
      <p:sp>
        <p:nvSpPr>
          <p:cNvPr id="48138" name="Line 10"/>
          <p:cNvSpPr/>
          <p:nvPr/>
        </p:nvSpPr>
        <p:spPr>
          <a:xfrm>
            <a:off x="2743200" y="2590800"/>
            <a:ext cx="381000" cy="685800"/>
          </a:xfrm>
          <a:prstGeom prst="line">
            <a:avLst/>
          </a:prstGeom>
          <a:ln w="28575" cap="flat" cmpd="sng">
            <a:solidFill>
              <a:srgbClr val="003399"/>
            </a:solidFill>
            <a:prstDash val="solid"/>
            <a:headEnd type="none" w="med" len="med"/>
            <a:tailEnd type="triangle" w="med" len="med"/>
          </a:ln>
        </p:spPr>
      </p:sp>
      <p:sp>
        <p:nvSpPr>
          <p:cNvPr id="48139"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48140"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48141"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48142"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32111" name="Text Box 15"/>
          <p:cNvSpPr txBox="1">
            <a:spLocks noChangeArrowheads="1"/>
          </p:cNvSpPr>
          <p:nvPr/>
        </p:nvSpPr>
        <p:spPr bwMode="auto">
          <a:xfrm>
            <a:off x="1828800" y="32004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2112" name="Text Box 16"/>
          <p:cNvSpPr txBox="1">
            <a:spLocks noChangeArrowheads="1"/>
          </p:cNvSpPr>
          <p:nvPr/>
        </p:nvSpPr>
        <p:spPr bwMode="auto">
          <a:xfrm>
            <a:off x="2819400" y="32004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2113" name="Text Box 17"/>
          <p:cNvSpPr txBox="1">
            <a:spLocks noChangeArrowheads="1"/>
          </p:cNvSpPr>
          <p:nvPr/>
        </p:nvSpPr>
        <p:spPr bwMode="auto">
          <a:xfrm>
            <a:off x="37338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2114"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2115"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2116"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8149" name="Line 21"/>
          <p:cNvSpPr/>
          <p:nvPr/>
        </p:nvSpPr>
        <p:spPr>
          <a:xfrm flipH="1">
            <a:off x="1371600" y="3657600"/>
            <a:ext cx="533400" cy="685800"/>
          </a:xfrm>
          <a:prstGeom prst="line">
            <a:avLst/>
          </a:prstGeom>
          <a:ln w="38100" cap="flat" cmpd="sng">
            <a:solidFill>
              <a:srgbClr val="003399"/>
            </a:solidFill>
            <a:prstDash val="solid"/>
            <a:headEnd type="none" w="med" len="med"/>
            <a:tailEnd type="triangle" w="med" len="med"/>
          </a:ln>
        </p:spPr>
      </p:sp>
      <p:sp>
        <p:nvSpPr>
          <p:cNvPr id="48150" name="Line 22"/>
          <p:cNvSpPr/>
          <p:nvPr/>
        </p:nvSpPr>
        <p:spPr>
          <a:xfrm>
            <a:off x="1905000" y="3657600"/>
            <a:ext cx="381000" cy="685800"/>
          </a:xfrm>
          <a:prstGeom prst="line">
            <a:avLst/>
          </a:prstGeom>
          <a:ln w="28575" cap="flat" cmpd="sng">
            <a:solidFill>
              <a:srgbClr val="003399"/>
            </a:solidFill>
            <a:prstDash val="solid"/>
            <a:headEnd type="none" w="med" len="med"/>
            <a:tailEnd type="triangle" w="med" len="med"/>
          </a:ln>
        </p:spPr>
      </p:sp>
      <p:sp>
        <p:nvSpPr>
          <p:cNvPr id="48151" name="Line 23"/>
          <p:cNvSpPr/>
          <p:nvPr/>
        </p:nvSpPr>
        <p:spPr>
          <a:xfrm>
            <a:off x="2971800" y="3657600"/>
            <a:ext cx="304800" cy="762000"/>
          </a:xfrm>
          <a:prstGeom prst="line">
            <a:avLst/>
          </a:prstGeom>
          <a:ln w="28575" cap="flat" cmpd="sng">
            <a:solidFill>
              <a:srgbClr val="003399"/>
            </a:solidFill>
            <a:prstDash val="solid"/>
            <a:headEnd type="none" w="med" len="med"/>
            <a:tailEnd type="triangle" w="med" len="med"/>
          </a:ln>
        </p:spPr>
      </p:sp>
      <p:sp>
        <p:nvSpPr>
          <p:cNvPr id="48152"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48153"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48154"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48155"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48156"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32125" name="Text Box 29"/>
          <p:cNvSpPr txBox="1">
            <a:spLocks noChangeArrowheads="1"/>
          </p:cNvSpPr>
          <p:nvPr/>
        </p:nvSpPr>
        <p:spPr bwMode="auto">
          <a:xfrm>
            <a:off x="990600" y="4343400"/>
            <a:ext cx="4143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2126" name="Text Box 30"/>
          <p:cNvSpPr txBox="1">
            <a:spLocks noChangeArrowheads="1"/>
          </p:cNvSpPr>
          <p:nvPr/>
        </p:nvSpPr>
        <p:spPr bwMode="auto">
          <a:xfrm>
            <a:off x="2209800" y="44196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2127" name="Text Box 31"/>
          <p:cNvSpPr txBox="1">
            <a:spLocks noChangeArrowheads="1"/>
          </p:cNvSpPr>
          <p:nvPr/>
        </p:nvSpPr>
        <p:spPr bwMode="auto">
          <a:xfrm>
            <a:off x="2971800" y="4419600"/>
            <a:ext cx="4651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2128"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2129"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2130"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2131"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2132"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8165" name="Line 37"/>
          <p:cNvSpPr/>
          <p:nvPr/>
        </p:nvSpPr>
        <p:spPr>
          <a:xfrm>
            <a:off x="1219200" y="4800600"/>
            <a:ext cx="0" cy="762000"/>
          </a:xfrm>
          <a:prstGeom prst="line">
            <a:avLst/>
          </a:prstGeom>
          <a:ln w="28575" cap="flat" cmpd="sng">
            <a:solidFill>
              <a:srgbClr val="003399"/>
            </a:solidFill>
            <a:prstDash val="solid"/>
            <a:headEnd type="none" w="med" len="med"/>
            <a:tailEnd type="triangle" w="med" len="med"/>
          </a:ln>
        </p:spPr>
      </p:sp>
      <p:sp>
        <p:nvSpPr>
          <p:cNvPr id="48166" name="Line 38"/>
          <p:cNvSpPr/>
          <p:nvPr/>
        </p:nvSpPr>
        <p:spPr>
          <a:xfrm>
            <a:off x="2362200" y="4800600"/>
            <a:ext cx="0" cy="762000"/>
          </a:xfrm>
          <a:prstGeom prst="line">
            <a:avLst/>
          </a:prstGeom>
          <a:ln w="28575" cap="flat" cmpd="sng">
            <a:solidFill>
              <a:srgbClr val="003399"/>
            </a:solidFill>
            <a:prstDash val="solid"/>
            <a:headEnd type="none" w="med" len="med"/>
            <a:tailEnd type="triangle" w="med" len="med"/>
          </a:ln>
        </p:spPr>
      </p:sp>
      <p:sp>
        <p:nvSpPr>
          <p:cNvPr id="48167"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32136" name="Text Box 40"/>
          <p:cNvSpPr txBox="1">
            <a:spLocks noChangeArrowheads="1"/>
          </p:cNvSpPr>
          <p:nvPr/>
        </p:nvSpPr>
        <p:spPr bwMode="auto">
          <a:xfrm>
            <a:off x="1066800" y="55626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2137" name="Text Box 41"/>
          <p:cNvSpPr txBox="1">
            <a:spLocks noChangeArrowheads="1"/>
          </p:cNvSpPr>
          <p:nvPr/>
        </p:nvSpPr>
        <p:spPr bwMode="auto">
          <a:xfrm>
            <a:off x="2133600" y="5562600"/>
            <a:ext cx="379413"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2138"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2139" name="Text Box 43"/>
          <p:cNvSpPr txBox="1">
            <a:spLocks noChangeArrowheads="1"/>
          </p:cNvSpPr>
          <p:nvPr/>
        </p:nvSpPr>
        <p:spPr bwMode="auto">
          <a:xfrm>
            <a:off x="0" y="6400800"/>
            <a:ext cx="2971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C,D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2140" name="Text Box 44"/>
          <p:cNvSpPr txBox="1">
            <a:spLocks noChangeArrowheads="1"/>
          </p:cNvSpPr>
          <p:nvPr/>
        </p:nvSpPr>
        <p:spPr bwMode="auto">
          <a:xfrm>
            <a:off x="152400" y="1752600"/>
            <a:ext cx="2200275"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G,H</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8173" name="Line 45"/>
          <p:cNvSpPr/>
          <p:nvPr/>
        </p:nvSpPr>
        <p:spPr>
          <a:xfrm>
            <a:off x="3733800" y="2362200"/>
            <a:ext cx="457200" cy="0"/>
          </a:xfrm>
          <a:prstGeom prst="line">
            <a:avLst/>
          </a:prstGeom>
          <a:ln w="28575" cap="flat" cmpd="sng">
            <a:solidFill>
              <a:srgbClr val="FF3300"/>
            </a:solidFill>
            <a:prstDash val="solid"/>
            <a:headEnd type="none" w="med" len="med"/>
            <a:tailEnd type="triangle" w="med" len="med"/>
          </a:ln>
        </p:spPr>
      </p:sp>
      <p:sp>
        <p:nvSpPr>
          <p:cNvPr id="132142" name="Rectangle 46"/>
          <p:cNvSpPr>
            <a:spLocks noChangeArrowheads="1"/>
          </p:cNvSpPr>
          <p:nvPr/>
        </p:nvSpPr>
        <p:spPr bwMode="auto">
          <a:xfrm>
            <a:off x="2359025" y="284163"/>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32143" name="Text Box 47"/>
          <p:cNvSpPr txBox="1">
            <a:spLocks noChangeArrowheads="1"/>
          </p:cNvSpPr>
          <p:nvPr/>
        </p:nvSpPr>
        <p:spPr bwMode="auto">
          <a:xfrm>
            <a:off x="5867400" y="6096000"/>
            <a:ext cx="2249488" cy="457200"/>
          </a:xfrm>
          <a:prstGeom prst="rect">
            <a:avLst/>
          </a:prstGeom>
          <a:noFill/>
          <a:ln w="9525">
            <a:noFill/>
            <a:miter lim="800000"/>
          </a:ln>
          <a:effectLst/>
        </p:spPr>
        <p:txBody>
          <a:bodyPr wrap="none">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Backtracking    </a:t>
            </a:r>
            <a:endPar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
        <p:nvSpPr>
          <p:cNvPr id="132144" name="Text Box 48"/>
          <p:cNvSpPr txBox="1">
            <a:spLocks noChangeArrowheads="1"/>
          </p:cNvSpPr>
          <p:nvPr/>
        </p:nvSpPr>
        <p:spPr bwMode="auto">
          <a:xfrm>
            <a:off x="5257800" y="5029200"/>
            <a:ext cx="37338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B</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E</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S</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L</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T</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F</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M</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Text Box 2"/>
          <p:cNvSpPr txBox="1">
            <a:spLocks noChangeArrowheads="1"/>
          </p:cNvSpPr>
          <p:nvPr/>
        </p:nvSpPr>
        <p:spPr bwMode="auto">
          <a:xfrm>
            <a:off x="4191000" y="10668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9155" name="Line 3"/>
          <p:cNvSpPr/>
          <p:nvPr/>
        </p:nvSpPr>
        <p:spPr>
          <a:xfrm flipH="1">
            <a:off x="3124200" y="1524000"/>
            <a:ext cx="1219200" cy="609600"/>
          </a:xfrm>
          <a:prstGeom prst="line">
            <a:avLst/>
          </a:prstGeom>
          <a:ln w="28575" cap="flat" cmpd="sng">
            <a:solidFill>
              <a:srgbClr val="003399"/>
            </a:solidFill>
            <a:prstDash val="solid"/>
            <a:headEnd type="none" w="med" len="med"/>
            <a:tailEnd type="triangle" w="med" len="med"/>
          </a:ln>
        </p:spPr>
      </p:sp>
      <p:sp>
        <p:nvSpPr>
          <p:cNvPr id="49156" name="Line 4"/>
          <p:cNvSpPr/>
          <p:nvPr/>
        </p:nvSpPr>
        <p:spPr>
          <a:xfrm flipH="1">
            <a:off x="4343400" y="1524000"/>
            <a:ext cx="0" cy="609600"/>
          </a:xfrm>
          <a:prstGeom prst="line">
            <a:avLst/>
          </a:prstGeom>
          <a:ln w="28575" cap="flat" cmpd="sng">
            <a:solidFill>
              <a:srgbClr val="003399"/>
            </a:solidFill>
            <a:prstDash val="solid"/>
            <a:headEnd type="none" w="med" len="med"/>
            <a:tailEnd type="triangle" w="med" len="med"/>
          </a:ln>
        </p:spPr>
      </p:sp>
      <p:sp>
        <p:nvSpPr>
          <p:cNvPr id="49157"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33126" name="Text Box 6"/>
          <p:cNvSpPr txBox="1">
            <a:spLocks noChangeArrowheads="1"/>
          </p:cNvSpPr>
          <p:nvPr/>
        </p:nvSpPr>
        <p:spPr bwMode="auto">
          <a:xfrm>
            <a:off x="2667000" y="21336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27" name="Text Box 7"/>
          <p:cNvSpPr txBox="1">
            <a:spLocks noChangeArrowheads="1"/>
          </p:cNvSpPr>
          <p:nvPr/>
        </p:nvSpPr>
        <p:spPr bwMode="auto">
          <a:xfrm>
            <a:off x="4114800" y="21336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28"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9161" name="Line 9"/>
          <p:cNvSpPr/>
          <p:nvPr/>
        </p:nvSpPr>
        <p:spPr>
          <a:xfrm flipH="1">
            <a:off x="2209800" y="2590800"/>
            <a:ext cx="533400" cy="685800"/>
          </a:xfrm>
          <a:prstGeom prst="line">
            <a:avLst/>
          </a:prstGeom>
          <a:ln w="28575" cap="flat" cmpd="sng">
            <a:solidFill>
              <a:srgbClr val="003399"/>
            </a:solidFill>
            <a:prstDash val="solid"/>
            <a:headEnd type="none" w="med" len="med"/>
            <a:tailEnd type="triangle" w="med" len="med"/>
          </a:ln>
        </p:spPr>
      </p:sp>
      <p:sp>
        <p:nvSpPr>
          <p:cNvPr id="49162" name="Line 10"/>
          <p:cNvSpPr/>
          <p:nvPr/>
        </p:nvSpPr>
        <p:spPr>
          <a:xfrm>
            <a:off x="2743200" y="2590800"/>
            <a:ext cx="381000" cy="685800"/>
          </a:xfrm>
          <a:prstGeom prst="line">
            <a:avLst/>
          </a:prstGeom>
          <a:ln w="28575" cap="flat" cmpd="sng">
            <a:solidFill>
              <a:srgbClr val="003399"/>
            </a:solidFill>
            <a:prstDash val="solid"/>
            <a:headEnd type="none" w="med" len="med"/>
            <a:tailEnd type="triangle" w="med" len="med"/>
          </a:ln>
        </p:spPr>
      </p:sp>
      <p:sp>
        <p:nvSpPr>
          <p:cNvPr id="49163" name="Line 11"/>
          <p:cNvSpPr/>
          <p:nvPr/>
        </p:nvSpPr>
        <p:spPr>
          <a:xfrm flipH="1">
            <a:off x="3886200" y="2514600"/>
            <a:ext cx="533400" cy="685800"/>
          </a:xfrm>
          <a:prstGeom prst="line">
            <a:avLst/>
          </a:prstGeom>
          <a:ln w="9525" cap="flat" cmpd="sng">
            <a:solidFill>
              <a:schemeClr val="tx1"/>
            </a:solidFill>
            <a:prstDash val="solid"/>
            <a:headEnd type="none" w="med" len="med"/>
            <a:tailEnd type="triangle" w="med" len="med"/>
          </a:ln>
        </p:spPr>
      </p:sp>
      <p:sp>
        <p:nvSpPr>
          <p:cNvPr id="49164"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49165"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49166"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33135" name="Text Box 15"/>
          <p:cNvSpPr txBox="1">
            <a:spLocks noChangeArrowheads="1"/>
          </p:cNvSpPr>
          <p:nvPr/>
        </p:nvSpPr>
        <p:spPr bwMode="auto">
          <a:xfrm>
            <a:off x="1828800" y="32004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36" name="Text Box 16"/>
          <p:cNvSpPr txBox="1">
            <a:spLocks noChangeArrowheads="1"/>
          </p:cNvSpPr>
          <p:nvPr/>
        </p:nvSpPr>
        <p:spPr bwMode="auto">
          <a:xfrm>
            <a:off x="2819400" y="32004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37" name="Text Box 17"/>
          <p:cNvSpPr txBox="1">
            <a:spLocks noChangeArrowheads="1"/>
          </p:cNvSpPr>
          <p:nvPr/>
        </p:nvSpPr>
        <p:spPr bwMode="auto">
          <a:xfrm>
            <a:off x="3810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3138"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3139"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3140"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9173" name="Line 21"/>
          <p:cNvSpPr/>
          <p:nvPr/>
        </p:nvSpPr>
        <p:spPr>
          <a:xfrm flipH="1">
            <a:off x="1371600" y="3657600"/>
            <a:ext cx="533400" cy="685800"/>
          </a:xfrm>
          <a:prstGeom prst="line">
            <a:avLst/>
          </a:prstGeom>
          <a:ln w="38100" cap="flat" cmpd="sng">
            <a:solidFill>
              <a:srgbClr val="003399"/>
            </a:solidFill>
            <a:prstDash val="solid"/>
            <a:headEnd type="none" w="med" len="med"/>
            <a:tailEnd type="triangle" w="med" len="med"/>
          </a:ln>
        </p:spPr>
      </p:sp>
      <p:sp>
        <p:nvSpPr>
          <p:cNvPr id="49174" name="Line 22"/>
          <p:cNvSpPr/>
          <p:nvPr/>
        </p:nvSpPr>
        <p:spPr>
          <a:xfrm>
            <a:off x="1905000" y="3657600"/>
            <a:ext cx="381000" cy="685800"/>
          </a:xfrm>
          <a:prstGeom prst="line">
            <a:avLst/>
          </a:prstGeom>
          <a:ln w="28575" cap="flat" cmpd="sng">
            <a:solidFill>
              <a:srgbClr val="003399"/>
            </a:solidFill>
            <a:prstDash val="solid"/>
            <a:headEnd type="none" w="med" len="med"/>
            <a:tailEnd type="triangle" w="med" len="med"/>
          </a:ln>
        </p:spPr>
      </p:sp>
      <p:sp>
        <p:nvSpPr>
          <p:cNvPr id="49175" name="Line 23"/>
          <p:cNvSpPr/>
          <p:nvPr/>
        </p:nvSpPr>
        <p:spPr>
          <a:xfrm>
            <a:off x="2971800" y="3657600"/>
            <a:ext cx="304800" cy="762000"/>
          </a:xfrm>
          <a:prstGeom prst="line">
            <a:avLst/>
          </a:prstGeom>
          <a:ln w="28575" cap="flat" cmpd="sng">
            <a:solidFill>
              <a:srgbClr val="003399"/>
            </a:solidFill>
            <a:prstDash val="solid"/>
            <a:headEnd type="none" w="med" len="med"/>
            <a:tailEnd type="triangle" w="med" len="med"/>
          </a:ln>
        </p:spPr>
      </p:sp>
      <p:sp>
        <p:nvSpPr>
          <p:cNvPr id="49176"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49177"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49178"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49179"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49180"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33149" name="Text Box 29"/>
          <p:cNvSpPr txBox="1">
            <a:spLocks noChangeArrowheads="1"/>
          </p:cNvSpPr>
          <p:nvPr/>
        </p:nvSpPr>
        <p:spPr bwMode="auto">
          <a:xfrm>
            <a:off x="990600" y="4343400"/>
            <a:ext cx="4143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50" name="Text Box 30"/>
          <p:cNvSpPr txBox="1">
            <a:spLocks noChangeArrowheads="1"/>
          </p:cNvSpPr>
          <p:nvPr/>
        </p:nvSpPr>
        <p:spPr bwMode="auto">
          <a:xfrm>
            <a:off x="2209800" y="44196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51" name="Text Box 31"/>
          <p:cNvSpPr txBox="1">
            <a:spLocks noChangeArrowheads="1"/>
          </p:cNvSpPr>
          <p:nvPr/>
        </p:nvSpPr>
        <p:spPr bwMode="auto">
          <a:xfrm>
            <a:off x="2971800" y="4419600"/>
            <a:ext cx="4651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52" name="Text Box 32"/>
          <p:cNvSpPr txBox="1">
            <a:spLocks noChangeArrowheads="1"/>
          </p:cNvSpPr>
          <p:nvPr/>
        </p:nvSpPr>
        <p:spPr bwMode="auto">
          <a:xfrm>
            <a:off x="3733800" y="4343400"/>
            <a:ext cx="404813" cy="457200"/>
          </a:xfrm>
          <a:prstGeom prst="rect">
            <a:avLst/>
          </a:prstGeom>
          <a:solidFill>
            <a:srgbClr val="FF9900"/>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53"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3154"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3155"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3156"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49189" name="Line 37"/>
          <p:cNvSpPr/>
          <p:nvPr/>
        </p:nvSpPr>
        <p:spPr>
          <a:xfrm>
            <a:off x="1219200" y="4800600"/>
            <a:ext cx="0" cy="762000"/>
          </a:xfrm>
          <a:prstGeom prst="line">
            <a:avLst/>
          </a:prstGeom>
          <a:ln w="28575" cap="flat" cmpd="sng">
            <a:solidFill>
              <a:srgbClr val="003399"/>
            </a:solidFill>
            <a:prstDash val="solid"/>
            <a:headEnd type="none" w="med" len="med"/>
            <a:tailEnd type="triangle" w="med" len="med"/>
          </a:ln>
        </p:spPr>
      </p:sp>
      <p:sp>
        <p:nvSpPr>
          <p:cNvPr id="49190" name="Line 38"/>
          <p:cNvSpPr/>
          <p:nvPr/>
        </p:nvSpPr>
        <p:spPr>
          <a:xfrm>
            <a:off x="2362200" y="4800600"/>
            <a:ext cx="0" cy="762000"/>
          </a:xfrm>
          <a:prstGeom prst="line">
            <a:avLst/>
          </a:prstGeom>
          <a:ln w="28575" cap="flat" cmpd="sng">
            <a:solidFill>
              <a:srgbClr val="003399"/>
            </a:solidFill>
            <a:prstDash val="solid"/>
            <a:headEnd type="none" w="med" len="med"/>
            <a:tailEnd type="triangle" w="med" len="med"/>
          </a:ln>
        </p:spPr>
      </p:sp>
      <p:sp>
        <p:nvSpPr>
          <p:cNvPr id="49191"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33160" name="Text Box 40"/>
          <p:cNvSpPr txBox="1">
            <a:spLocks noChangeArrowheads="1"/>
          </p:cNvSpPr>
          <p:nvPr/>
        </p:nvSpPr>
        <p:spPr bwMode="auto">
          <a:xfrm>
            <a:off x="1066800" y="55626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61" name="Text Box 41"/>
          <p:cNvSpPr txBox="1">
            <a:spLocks noChangeArrowheads="1"/>
          </p:cNvSpPr>
          <p:nvPr/>
        </p:nvSpPr>
        <p:spPr bwMode="auto">
          <a:xfrm>
            <a:off x="2133600" y="5562600"/>
            <a:ext cx="379413"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62" name="Text Box 42"/>
          <p:cNvSpPr txBox="1">
            <a:spLocks noChangeArrowheads="1"/>
          </p:cNvSpPr>
          <p:nvPr/>
        </p:nvSpPr>
        <p:spPr bwMode="auto">
          <a:xfrm>
            <a:off x="4876800" y="5562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3163" name="Text Box 43"/>
          <p:cNvSpPr txBox="1">
            <a:spLocks noChangeArrowheads="1"/>
          </p:cNvSpPr>
          <p:nvPr/>
        </p:nvSpPr>
        <p:spPr bwMode="auto">
          <a:xfrm>
            <a:off x="0" y="6400800"/>
            <a:ext cx="2971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G,H,D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3164" name="Text Box 44"/>
          <p:cNvSpPr txBox="1">
            <a:spLocks noChangeArrowheads="1"/>
          </p:cNvSpPr>
          <p:nvPr/>
        </p:nvSpPr>
        <p:spPr bwMode="auto">
          <a:xfrm>
            <a:off x="152400" y="1981200"/>
            <a:ext cx="1903413"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 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49197" name="Line 45"/>
          <p:cNvSpPr/>
          <p:nvPr/>
        </p:nvSpPr>
        <p:spPr>
          <a:xfrm>
            <a:off x="3429000" y="3352800"/>
            <a:ext cx="457200" cy="0"/>
          </a:xfrm>
          <a:prstGeom prst="line">
            <a:avLst/>
          </a:prstGeom>
          <a:ln w="28575" cap="flat" cmpd="sng">
            <a:solidFill>
              <a:srgbClr val="FF3300"/>
            </a:solidFill>
            <a:prstDash val="solid"/>
            <a:headEnd type="none" w="med" len="med"/>
            <a:tailEnd type="triangle" w="med" len="med"/>
          </a:ln>
        </p:spPr>
      </p:sp>
      <p:sp>
        <p:nvSpPr>
          <p:cNvPr id="133166" name="Rectangle 46"/>
          <p:cNvSpPr>
            <a:spLocks noChangeArrowheads="1"/>
          </p:cNvSpPr>
          <p:nvPr/>
        </p:nvSpPr>
        <p:spPr bwMode="auto">
          <a:xfrm>
            <a:off x="2438400" y="2286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33167" name="Text Box 47"/>
          <p:cNvSpPr txBox="1">
            <a:spLocks noChangeArrowheads="1"/>
          </p:cNvSpPr>
          <p:nvPr/>
        </p:nvSpPr>
        <p:spPr bwMode="auto">
          <a:xfrm>
            <a:off x="5257800" y="5029200"/>
            <a:ext cx="37338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B</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E</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S</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L</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T</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F</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M</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C</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Text Box 2"/>
          <p:cNvSpPr txBox="1">
            <a:spLocks noChangeArrowheads="1"/>
          </p:cNvSpPr>
          <p:nvPr/>
        </p:nvSpPr>
        <p:spPr bwMode="auto">
          <a:xfrm>
            <a:off x="4191000" y="10668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50179" name="Line 3"/>
          <p:cNvSpPr/>
          <p:nvPr/>
        </p:nvSpPr>
        <p:spPr>
          <a:xfrm flipH="1">
            <a:off x="3124200" y="1524000"/>
            <a:ext cx="1219200" cy="609600"/>
          </a:xfrm>
          <a:prstGeom prst="line">
            <a:avLst/>
          </a:prstGeom>
          <a:ln w="28575" cap="flat" cmpd="sng">
            <a:solidFill>
              <a:srgbClr val="003399"/>
            </a:solidFill>
            <a:prstDash val="solid"/>
            <a:headEnd type="none" w="med" len="med"/>
            <a:tailEnd type="triangle" w="med" len="med"/>
          </a:ln>
        </p:spPr>
      </p:sp>
      <p:sp>
        <p:nvSpPr>
          <p:cNvPr id="50180" name="Line 4"/>
          <p:cNvSpPr/>
          <p:nvPr/>
        </p:nvSpPr>
        <p:spPr>
          <a:xfrm flipH="1">
            <a:off x="4343400" y="1524000"/>
            <a:ext cx="0" cy="609600"/>
          </a:xfrm>
          <a:prstGeom prst="line">
            <a:avLst/>
          </a:prstGeom>
          <a:ln w="28575" cap="flat" cmpd="sng">
            <a:solidFill>
              <a:srgbClr val="003399"/>
            </a:solidFill>
            <a:prstDash val="solid"/>
            <a:headEnd type="none" w="med" len="med"/>
            <a:tailEnd type="triangle" w="med" len="med"/>
          </a:ln>
        </p:spPr>
      </p:sp>
      <p:sp>
        <p:nvSpPr>
          <p:cNvPr id="50181" name="Line 5"/>
          <p:cNvSpPr/>
          <p:nvPr/>
        </p:nvSpPr>
        <p:spPr>
          <a:xfrm>
            <a:off x="4343400" y="1524000"/>
            <a:ext cx="1447800" cy="533400"/>
          </a:xfrm>
          <a:prstGeom prst="line">
            <a:avLst/>
          </a:prstGeom>
          <a:ln w="9525" cap="flat" cmpd="sng">
            <a:solidFill>
              <a:schemeClr val="tx1"/>
            </a:solidFill>
            <a:prstDash val="solid"/>
            <a:headEnd type="none" w="med" len="med"/>
            <a:tailEnd type="triangle" w="med" len="med"/>
          </a:ln>
        </p:spPr>
      </p:sp>
      <p:sp>
        <p:nvSpPr>
          <p:cNvPr id="134150" name="Text Box 6"/>
          <p:cNvSpPr txBox="1">
            <a:spLocks noChangeArrowheads="1"/>
          </p:cNvSpPr>
          <p:nvPr/>
        </p:nvSpPr>
        <p:spPr bwMode="auto">
          <a:xfrm>
            <a:off x="2667000" y="21336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51" name="Text Box 7"/>
          <p:cNvSpPr txBox="1">
            <a:spLocks noChangeArrowheads="1"/>
          </p:cNvSpPr>
          <p:nvPr/>
        </p:nvSpPr>
        <p:spPr bwMode="auto">
          <a:xfrm>
            <a:off x="4114800" y="2133600"/>
            <a:ext cx="4572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52" name="Text Box 8"/>
          <p:cNvSpPr txBox="1">
            <a:spLocks noChangeArrowheads="1"/>
          </p:cNvSpPr>
          <p:nvPr/>
        </p:nvSpPr>
        <p:spPr bwMode="auto">
          <a:xfrm>
            <a:off x="5867400" y="19050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50185" name="Line 9"/>
          <p:cNvSpPr/>
          <p:nvPr/>
        </p:nvSpPr>
        <p:spPr>
          <a:xfrm flipH="1">
            <a:off x="2209800" y="2590800"/>
            <a:ext cx="533400" cy="685800"/>
          </a:xfrm>
          <a:prstGeom prst="line">
            <a:avLst/>
          </a:prstGeom>
          <a:ln w="28575" cap="flat" cmpd="sng">
            <a:solidFill>
              <a:srgbClr val="003399"/>
            </a:solidFill>
            <a:prstDash val="solid"/>
            <a:headEnd type="none" w="med" len="med"/>
            <a:tailEnd type="triangle" w="med" len="med"/>
          </a:ln>
        </p:spPr>
      </p:sp>
      <p:sp>
        <p:nvSpPr>
          <p:cNvPr id="50186" name="Line 10"/>
          <p:cNvSpPr/>
          <p:nvPr/>
        </p:nvSpPr>
        <p:spPr>
          <a:xfrm>
            <a:off x="2743200" y="2590800"/>
            <a:ext cx="381000" cy="685800"/>
          </a:xfrm>
          <a:prstGeom prst="line">
            <a:avLst/>
          </a:prstGeom>
          <a:ln w="28575" cap="flat" cmpd="sng">
            <a:solidFill>
              <a:srgbClr val="003399"/>
            </a:solidFill>
            <a:prstDash val="solid"/>
            <a:headEnd type="none" w="med" len="med"/>
            <a:tailEnd type="triangle" w="med" len="med"/>
          </a:ln>
        </p:spPr>
      </p:sp>
      <p:sp>
        <p:nvSpPr>
          <p:cNvPr id="50187" name="Line 11"/>
          <p:cNvSpPr/>
          <p:nvPr/>
        </p:nvSpPr>
        <p:spPr>
          <a:xfrm flipH="1">
            <a:off x="3886200" y="2514600"/>
            <a:ext cx="533400" cy="685800"/>
          </a:xfrm>
          <a:prstGeom prst="line">
            <a:avLst/>
          </a:prstGeom>
          <a:ln w="28575" cap="flat" cmpd="sng">
            <a:solidFill>
              <a:srgbClr val="003399"/>
            </a:solidFill>
            <a:prstDash val="solid"/>
            <a:headEnd type="none" w="med" len="med"/>
            <a:tailEnd type="triangle" w="med" len="med"/>
          </a:ln>
        </p:spPr>
      </p:sp>
      <p:sp>
        <p:nvSpPr>
          <p:cNvPr id="50188" name="Line 12"/>
          <p:cNvSpPr/>
          <p:nvPr/>
        </p:nvSpPr>
        <p:spPr>
          <a:xfrm>
            <a:off x="4419600" y="2514600"/>
            <a:ext cx="381000" cy="685800"/>
          </a:xfrm>
          <a:prstGeom prst="line">
            <a:avLst/>
          </a:prstGeom>
          <a:ln w="9525" cap="flat" cmpd="sng">
            <a:solidFill>
              <a:schemeClr val="tx1"/>
            </a:solidFill>
            <a:prstDash val="solid"/>
            <a:headEnd type="none" w="med" len="med"/>
            <a:tailEnd type="triangle" w="med" len="med"/>
          </a:ln>
        </p:spPr>
      </p:sp>
      <p:sp>
        <p:nvSpPr>
          <p:cNvPr id="50189" name="Line 13"/>
          <p:cNvSpPr/>
          <p:nvPr/>
        </p:nvSpPr>
        <p:spPr>
          <a:xfrm flipH="1">
            <a:off x="5638800" y="2438400"/>
            <a:ext cx="533400" cy="685800"/>
          </a:xfrm>
          <a:prstGeom prst="line">
            <a:avLst/>
          </a:prstGeom>
          <a:ln w="9525" cap="flat" cmpd="sng">
            <a:solidFill>
              <a:schemeClr val="tx1"/>
            </a:solidFill>
            <a:prstDash val="solid"/>
            <a:headEnd type="none" w="med" len="med"/>
            <a:tailEnd type="triangle" w="med" len="med"/>
          </a:ln>
        </p:spPr>
      </p:sp>
      <p:sp>
        <p:nvSpPr>
          <p:cNvPr id="50190" name="Line 14"/>
          <p:cNvSpPr/>
          <p:nvPr/>
        </p:nvSpPr>
        <p:spPr>
          <a:xfrm>
            <a:off x="6172200" y="2438400"/>
            <a:ext cx="381000" cy="685800"/>
          </a:xfrm>
          <a:prstGeom prst="line">
            <a:avLst/>
          </a:prstGeom>
          <a:ln w="9525" cap="flat" cmpd="sng">
            <a:solidFill>
              <a:schemeClr val="tx1"/>
            </a:solidFill>
            <a:prstDash val="solid"/>
            <a:headEnd type="none" w="med" len="med"/>
            <a:tailEnd type="triangle" w="med" len="med"/>
          </a:ln>
        </p:spPr>
      </p:sp>
      <p:sp>
        <p:nvSpPr>
          <p:cNvPr id="134159" name="Text Box 15"/>
          <p:cNvSpPr txBox="1">
            <a:spLocks noChangeArrowheads="1"/>
          </p:cNvSpPr>
          <p:nvPr/>
        </p:nvSpPr>
        <p:spPr bwMode="auto">
          <a:xfrm>
            <a:off x="1828800" y="32004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E</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60" name="Text Box 16"/>
          <p:cNvSpPr txBox="1">
            <a:spLocks noChangeArrowheads="1"/>
          </p:cNvSpPr>
          <p:nvPr/>
        </p:nvSpPr>
        <p:spPr bwMode="auto">
          <a:xfrm>
            <a:off x="2819400" y="32004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61" name="Text Box 17"/>
          <p:cNvSpPr txBox="1">
            <a:spLocks noChangeArrowheads="1"/>
          </p:cNvSpPr>
          <p:nvPr/>
        </p:nvSpPr>
        <p:spPr bwMode="auto">
          <a:xfrm>
            <a:off x="3733800" y="3124200"/>
            <a:ext cx="4143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G</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62" name="Text Box 18"/>
          <p:cNvSpPr txBox="1">
            <a:spLocks noChangeArrowheads="1"/>
          </p:cNvSpPr>
          <p:nvPr/>
        </p:nvSpPr>
        <p:spPr bwMode="auto">
          <a:xfrm>
            <a:off x="4572000" y="3124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H</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4163" name="Text Box 19"/>
          <p:cNvSpPr txBox="1">
            <a:spLocks noChangeArrowheads="1"/>
          </p:cNvSpPr>
          <p:nvPr/>
        </p:nvSpPr>
        <p:spPr bwMode="auto">
          <a:xfrm>
            <a:off x="5562600" y="3124200"/>
            <a:ext cx="2857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I</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4164" name="Text Box 20"/>
          <p:cNvSpPr txBox="1">
            <a:spLocks noChangeArrowheads="1"/>
          </p:cNvSpPr>
          <p:nvPr/>
        </p:nvSpPr>
        <p:spPr bwMode="auto">
          <a:xfrm>
            <a:off x="6477000" y="3124200"/>
            <a:ext cx="3032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J</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50197" name="Line 21"/>
          <p:cNvSpPr/>
          <p:nvPr/>
        </p:nvSpPr>
        <p:spPr>
          <a:xfrm flipH="1">
            <a:off x="1371600" y="3657600"/>
            <a:ext cx="533400" cy="685800"/>
          </a:xfrm>
          <a:prstGeom prst="line">
            <a:avLst/>
          </a:prstGeom>
          <a:ln w="38100" cap="flat" cmpd="sng">
            <a:solidFill>
              <a:srgbClr val="003399"/>
            </a:solidFill>
            <a:prstDash val="solid"/>
            <a:headEnd type="none" w="med" len="med"/>
            <a:tailEnd type="triangle" w="med" len="med"/>
          </a:ln>
        </p:spPr>
      </p:sp>
      <p:sp>
        <p:nvSpPr>
          <p:cNvPr id="50198" name="Line 22"/>
          <p:cNvSpPr/>
          <p:nvPr/>
        </p:nvSpPr>
        <p:spPr>
          <a:xfrm>
            <a:off x="1905000" y="3657600"/>
            <a:ext cx="381000" cy="685800"/>
          </a:xfrm>
          <a:prstGeom prst="line">
            <a:avLst/>
          </a:prstGeom>
          <a:ln w="28575" cap="flat" cmpd="sng">
            <a:solidFill>
              <a:srgbClr val="003399"/>
            </a:solidFill>
            <a:prstDash val="solid"/>
            <a:headEnd type="none" w="med" len="med"/>
            <a:tailEnd type="triangle" w="med" len="med"/>
          </a:ln>
        </p:spPr>
      </p:sp>
      <p:sp>
        <p:nvSpPr>
          <p:cNvPr id="50199" name="Line 23"/>
          <p:cNvSpPr/>
          <p:nvPr/>
        </p:nvSpPr>
        <p:spPr>
          <a:xfrm>
            <a:off x="2971800" y="3657600"/>
            <a:ext cx="304800" cy="762000"/>
          </a:xfrm>
          <a:prstGeom prst="line">
            <a:avLst/>
          </a:prstGeom>
          <a:ln w="28575" cap="flat" cmpd="sng">
            <a:solidFill>
              <a:srgbClr val="003399"/>
            </a:solidFill>
            <a:prstDash val="solid"/>
            <a:headEnd type="none" w="med" len="med"/>
            <a:tailEnd type="triangle" w="med" len="med"/>
          </a:ln>
        </p:spPr>
      </p:sp>
      <p:sp>
        <p:nvSpPr>
          <p:cNvPr id="50200" name="Line 24"/>
          <p:cNvSpPr/>
          <p:nvPr/>
        </p:nvSpPr>
        <p:spPr>
          <a:xfrm flipH="1">
            <a:off x="4343400" y="3581400"/>
            <a:ext cx="381000" cy="685800"/>
          </a:xfrm>
          <a:prstGeom prst="line">
            <a:avLst/>
          </a:prstGeom>
          <a:ln w="9525" cap="flat" cmpd="sng">
            <a:solidFill>
              <a:schemeClr val="tx1"/>
            </a:solidFill>
            <a:prstDash val="solid"/>
            <a:headEnd type="none" w="med" len="med"/>
            <a:tailEnd type="triangle" w="med" len="med"/>
          </a:ln>
        </p:spPr>
      </p:sp>
      <p:sp>
        <p:nvSpPr>
          <p:cNvPr id="50201" name="Line 25"/>
          <p:cNvSpPr/>
          <p:nvPr/>
        </p:nvSpPr>
        <p:spPr>
          <a:xfrm flipH="1">
            <a:off x="5105400" y="3581400"/>
            <a:ext cx="685800" cy="685800"/>
          </a:xfrm>
          <a:prstGeom prst="line">
            <a:avLst/>
          </a:prstGeom>
          <a:ln w="9525" cap="flat" cmpd="sng">
            <a:solidFill>
              <a:schemeClr val="tx1"/>
            </a:solidFill>
            <a:prstDash val="solid"/>
            <a:headEnd type="none" w="med" len="med"/>
            <a:tailEnd type="triangle" w="med" len="med"/>
          </a:ln>
        </p:spPr>
      </p:sp>
      <p:sp>
        <p:nvSpPr>
          <p:cNvPr id="50202" name="Line 26"/>
          <p:cNvSpPr/>
          <p:nvPr/>
        </p:nvSpPr>
        <p:spPr>
          <a:xfrm>
            <a:off x="5791200" y="3581400"/>
            <a:ext cx="381000" cy="685800"/>
          </a:xfrm>
          <a:prstGeom prst="line">
            <a:avLst/>
          </a:prstGeom>
          <a:ln w="9525" cap="flat" cmpd="sng">
            <a:solidFill>
              <a:schemeClr val="tx1"/>
            </a:solidFill>
            <a:prstDash val="solid"/>
            <a:headEnd type="none" w="med" len="med"/>
            <a:tailEnd type="triangle" w="med" len="med"/>
          </a:ln>
        </p:spPr>
      </p:sp>
      <p:sp>
        <p:nvSpPr>
          <p:cNvPr id="50203" name="Line 27"/>
          <p:cNvSpPr/>
          <p:nvPr/>
        </p:nvSpPr>
        <p:spPr>
          <a:xfrm>
            <a:off x="3886200" y="3581400"/>
            <a:ext cx="0" cy="762000"/>
          </a:xfrm>
          <a:prstGeom prst="line">
            <a:avLst/>
          </a:prstGeom>
          <a:ln w="9525" cap="flat" cmpd="sng">
            <a:solidFill>
              <a:schemeClr val="tx1"/>
            </a:solidFill>
            <a:prstDash val="solid"/>
            <a:headEnd type="none" w="med" len="med"/>
            <a:tailEnd type="triangle" w="med" len="med"/>
          </a:ln>
        </p:spPr>
      </p:sp>
      <p:sp>
        <p:nvSpPr>
          <p:cNvPr id="50204" name="Line 28"/>
          <p:cNvSpPr/>
          <p:nvPr/>
        </p:nvSpPr>
        <p:spPr>
          <a:xfrm>
            <a:off x="6629400" y="3505200"/>
            <a:ext cx="304800" cy="685800"/>
          </a:xfrm>
          <a:prstGeom prst="line">
            <a:avLst/>
          </a:prstGeom>
          <a:ln w="9525" cap="flat" cmpd="sng">
            <a:solidFill>
              <a:schemeClr val="tx1"/>
            </a:solidFill>
            <a:prstDash val="solid"/>
            <a:headEnd type="none" w="med" len="med"/>
            <a:tailEnd type="triangle" w="med" len="med"/>
          </a:ln>
        </p:spPr>
      </p:sp>
      <p:sp>
        <p:nvSpPr>
          <p:cNvPr id="134173" name="Text Box 29"/>
          <p:cNvSpPr txBox="1">
            <a:spLocks noChangeArrowheads="1"/>
          </p:cNvSpPr>
          <p:nvPr/>
        </p:nvSpPr>
        <p:spPr bwMode="auto">
          <a:xfrm>
            <a:off x="990600" y="4343400"/>
            <a:ext cx="4143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K</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74" name="Text Box 30"/>
          <p:cNvSpPr txBox="1">
            <a:spLocks noChangeArrowheads="1"/>
          </p:cNvSpPr>
          <p:nvPr/>
        </p:nvSpPr>
        <p:spPr bwMode="auto">
          <a:xfrm>
            <a:off x="2209800" y="4419600"/>
            <a:ext cx="381000" cy="466725"/>
          </a:xfrm>
          <a:prstGeom prst="rect">
            <a:avLst/>
          </a:prstGeom>
          <a:solidFill>
            <a:schemeClr val="folHlink"/>
          </a:solidFill>
          <a:ln w="9525">
            <a:solidFill>
              <a:srgbClr val="003399"/>
            </a:solid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L</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75" name="Text Box 31"/>
          <p:cNvSpPr txBox="1">
            <a:spLocks noChangeArrowheads="1"/>
          </p:cNvSpPr>
          <p:nvPr/>
        </p:nvSpPr>
        <p:spPr bwMode="auto">
          <a:xfrm>
            <a:off x="2971800" y="4419600"/>
            <a:ext cx="4651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M</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76" name="Text Box 32"/>
          <p:cNvSpPr txBox="1">
            <a:spLocks noChangeArrowheads="1"/>
          </p:cNvSpPr>
          <p:nvPr/>
        </p:nvSpPr>
        <p:spPr bwMode="auto">
          <a:xfrm>
            <a:off x="3733800" y="4343400"/>
            <a:ext cx="414338" cy="466725"/>
          </a:xfrm>
          <a:prstGeom prst="rect">
            <a:avLst/>
          </a:prstGeom>
          <a:solidFill>
            <a:srgbClr val="FF9900"/>
          </a:solidFill>
          <a:ln w="9525">
            <a:solidFill>
              <a:schemeClr val="tx1"/>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77" name="Text Box 33"/>
          <p:cNvSpPr txBox="1">
            <a:spLocks noChangeArrowheads="1"/>
          </p:cNvSpPr>
          <p:nvPr/>
        </p:nvSpPr>
        <p:spPr bwMode="auto">
          <a:xfrm>
            <a:off x="41148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O</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4178" name="Text Box 34"/>
          <p:cNvSpPr txBox="1">
            <a:spLocks noChangeArrowheads="1"/>
          </p:cNvSpPr>
          <p:nvPr/>
        </p:nvSpPr>
        <p:spPr bwMode="auto">
          <a:xfrm>
            <a:off x="4876800" y="4343400"/>
            <a:ext cx="3540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P</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4179" name="Text Box 35"/>
          <p:cNvSpPr txBox="1">
            <a:spLocks noChangeArrowheads="1"/>
          </p:cNvSpPr>
          <p:nvPr/>
        </p:nvSpPr>
        <p:spPr bwMode="auto">
          <a:xfrm>
            <a:off x="5943600" y="4343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Q</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34180" name="Text Box 36"/>
          <p:cNvSpPr txBox="1">
            <a:spLocks noChangeArrowheads="1"/>
          </p:cNvSpPr>
          <p:nvPr/>
        </p:nvSpPr>
        <p:spPr bwMode="auto">
          <a:xfrm>
            <a:off x="6705600" y="4343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50213" name="Line 37"/>
          <p:cNvSpPr/>
          <p:nvPr/>
        </p:nvSpPr>
        <p:spPr>
          <a:xfrm>
            <a:off x="1219200" y="4800600"/>
            <a:ext cx="0" cy="762000"/>
          </a:xfrm>
          <a:prstGeom prst="line">
            <a:avLst/>
          </a:prstGeom>
          <a:ln w="28575" cap="flat" cmpd="sng">
            <a:solidFill>
              <a:srgbClr val="003399"/>
            </a:solidFill>
            <a:prstDash val="solid"/>
            <a:headEnd type="none" w="med" len="med"/>
            <a:tailEnd type="triangle" w="med" len="med"/>
          </a:ln>
        </p:spPr>
      </p:sp>
      <p:sp>
        <p:nvSpPr>
          <p:cNvPr id="50214" name="Line 38"/>
          <p:cNvSpPr/>
          <p:nvPr/>
        </p:nvSpPr>
        <p:spPr>
          <a:xfrm>
            <a:off x="2362200" y="4800600"/>
            <a:ext cx="0" cy="762000"/>
          </a:xfrm>
          <a:prstGeom prst="line">
            <a:avLst/>
          </a:prstGeom>
          <a:ln w="28575" cap="flat" cmpd="sng">
            <a:solidFill>
              <a:srgbClr val="003399"/>
            </a:solidFill>
            <a:prstDash val="solid"/>
            <a:headEnd type="none" w="med" len="med"/>
            <a:tailEnd type="triangle" w="med" len="med"/>
          </a:ln>
        </p:spPr>
      </p:sp>
      <p:sp>
        <p:nvSpPr>
          <p:cNvPr id="50215" name="Line 39"/>
          <p:cNvSpPr/>
          <p:nvPr/>
        </p:nvSpPr>
        <p:spPr>
          <a:xfrm>
            <a:off x="5029200" y="4800600"/>
            <a:ext cx="0" cy="685800"/>
          </a:xfrm>
          <a:prstGeom prst="line">
            <a:avLst/>
          </a:prstGeom>
          <a:ln w="9525" cap="flat" cmpd="sng">
            <a:solidFill>
              <a:schemeClr val="tx1"/>
            </a:solidFill>
            <a:prstDash val="solid"/>
            <a:headEnd type="none" w="med" len="med"/>
            <a:tailEnd type="triangle" w="med" len="med"/>
          </a:ln>
        </p:spPr>
      </p:sp>
      <p:sp>
        <p:nvSpPr>
          <p:cNvPr id="134184" name="Text Box 40"/>
          <p:cNvSpPr txBox="1">
            <a:spLocks noChangeArrowheads="1"/>
          </p:cNvSpPr>
          <p:nvPr/>
        </p:nvSpPr>
        <p:spPr bwMode="auto">
          <a:xfrm>
            <a:off x="1066800" y="5562600"/>
            <a:ext cx="363538"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85" name="Text Box 41"/>
          <p:cNvSpPr txBox="1">
            <a:spLocks noChangeArrowheads="1"/>
          </p:cNvSpPr>
          <p:nvPr/>
        </p:nvSpPr>
        <p:spPr bwMode="auto">
          <a:xfrm>
            <a:off x="2133600" y="5562600"/>
            <a:ext cx="379413" cy="466725"/>
          </a:xfrm>
          <a:prstGeom prst="rect">
            <a:avLst/>
          </a:prstGeom>
          <a:solidFill>
            <a:schemeClr val="folHlink"/>
          </a:solidFill>
          <a:ln w="9525">
            <a:solidFill>
              <a:srgbClr val="003399"/>
            </a:solid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T</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50218" name="Text Box 42"/>
          <p:cNvSpPr txBox="1"/>
          <p:nvPr/>
        </p:nvSpPr>
        <p:spPr>
          <a:xfrm>
            <a:off x="4876800" y="5562600"/>
            <a:ext cx="404813" cy="457200"/>
          </a:xfrm>
          <a:prstGeom prst="rect">
            <a:avLst/>
          </a:prstGeom>
          <a:noFill/>
          <a:ln w="9525">
            <a:noFill/>
          </a:ln>
        </p:spPr>
        <p:txBody>
          <a:bodyPr wrap="none">
            <a:spAutoFit/>
          </a:bodyPr>
          <a:p>
            <a:r>
              <a:rPr lang="en-US" altLang="x-none" dirty="0">
                <a:latin typeface="Times New Roman" pitchFamily="18" charset="0"/>
              </a:rPr>
              <a:t>U</a:t>
            </a:r>
            <a:endParaRPr lang="en-US" altLang="x-none" dirty="0">
              <a:latin typeface="Times New Roman" pitchFamily="18" charset="0"/>
            </a:endParaRPr>
          </a:p>
        </p:txBody>
      </p:sp>
      <p:sp>
        <p:nvSpPr>
          <p:cNvPr id="134187" name="Text Box 43"/>
          <p:cNvSpPr txBox="1">
            <a:spLocks noChangeArrowheads="1"/>
          </p:cNvSpPr>
          <p:nvPr/>
        </p:nvSpPr>
        <p:spPr bwMode="auto">
          <a:xfrm>
            <a:off x="0" y="6400800"/>
            <a:ext cx="2971800" cy="45720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N,H,D (LIFO)</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134188" name="Text Box 44"/>
          <p:cNvSpPr txBox="1">
            <a:spLocks noChangeArrowheads="1"/>
          </p:cNvSpPr>
          <p:nvPr/>
        </p:nvSpPr>
        <p:spPr bwMode="auto">
          <a:xfrm>
            <a:off x="152400" y="1905000"/>
            <a:ext cx="1606550" cy="457200"/>
          </a:xfrm>
          <a:prstGeom prst="rect">
            <a:avLst/>
          </a:prstGeom>
          <a:solidFill>
            <a:srgbClr val="66FF66"/>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Successors:</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50221" name="Line 45"/>
          <p:cNvSpPr/>
          <p:nvPr/>
        </p:nvSpPr>
        <p:spPr>
          <a:xfrm>
            <a:off x="3505200" y="4572000"/>
            <a:ext cx="304800" cy="0"/>
          </a:xfrm>
          <a:prstGeom prst="line">
            <a:avLst/>
          </a:prstGeom>
          <a:ln w="28575" cap="flat" cmpd="sng">
            <a:solidFill>
              <a:srgbClr val="FF3300"/>
            </a:solidFill>
            <a:prstDash val="solid"/>
            <a:headEnd type="none" w="med" len="med"/>
            <a:tailEnd type="triangle" w="med" len="med"/>
          </a:ln>
        </p:spPr>
      </p:sp>
      <p:sp>
        <p:nvSpPr>
          <p:cNvPr id="134190" name="Rectangle 46"/>
          <p:cNvSpPr>
            <a:spLocks noChangeArrowheads="1"/>
          </p:cNvSpPr>
          <p:nvPr/>
        </p:nvSpPr>
        <p:spPr bwMode="auto">
          <a:xfrm>
            <a:off x="2438400" y="228600"/>
            <a:ext cx="4419600"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Depth-First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34191" name="Rectangle 47"/>
          <p:cNvSpPr>
            <a:spLocks noChangeArrowheads="1"/>
          </p:cNvSpPr>
          <p:nvPr/>
        </p:nvSpPr>
        <p:spPr bwMode="auto">
          <a:xfrm>
            <a:off x="6781800" y="2590800"/>
            <a:ext cx="2224088" cy="45720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tx2"/>
                </a:solidFill>
                <a:effectLst>
                  <a:outerShdw blurRad="38100" dist="38100" dir="2700000" algn="tl">
                    <a:srgbClr val="C0C0C0"/>
                  </a:outerShdw>
                </a:effectLst>
                <a:uLnTx/>
                <a:uFillTx/>
                <a:latin typeface="Times New Roman" pitchFamily="18" charset="0"/>
                <a:ea typeface="+mn-ea"/>
                <a:cs typeface="+mn-cs"/>
              </a:rPr>
              <a:t>Finished search</a:t>
            </a:r>
            <a:endParaRPr kumimoji="0" lang="en-US" sz="2400" b="1" i="0" u="none" strike="noStrike" kern="1200" cap="none" spc="0" normalizeH="0" baseline="0" noProof="0">
              <a:ln>
                <a:noFill/>
              </a:ln>
              <a:solidFill>
                <a:schemeClr val="tx2"/>
              </a:solidFill>
              <a:effectLst>
                <a:outerShdw blurRad="38100" dist="38100" dir="2700000" algn="tl">
                  <a:srgbClr val="C0C0C0"/>
                </a:outerShdw>
              </a:effectLst>
              <a:uLnTx/>
              <a:uFillTx/>
              <a:latin typeface="Times New Roman" pitchFamily="18" charset="0"/>
              <a:ea typeface="+mn-ea"/>
              <a:cs typeface="+mn-cs"/>
            </a:endParaRPr>
          </a:p>
        </p:txBody>
      </p:sp>
      <p:sp>
        <p:nvSpPr>
          <p:cNvPr id="50224" name="Text Box 48"/>
          <p:cNvSpPr txBox="1"/>
          <p:nvPr/>
        </p:nvSpPr>
        <p:spPr>
          <a:xfrm>
            <a:off x="4876800" y="5562600"/>
            <a:ext cx="404813" cy="457200"/>
          </a:xfrm>
          <a:prstGeom prst="rect">
            <a:avLst/>
          </a:prstGeom>
          <a:noFill/>
          <a:ln w="28575">
            <a:noFill/>
          </a:ln>
        </p:spPr>
        <p:txBody>
          <a:bodyPr>
            <a:spAutoFit/>
          </a:bodyPr>
          <a:p>
            <a:r>
              <a:rPr lang="en-US" altLang="x-none" dirty="0">
                <a:latin typeface="Times New Roman" pitchFamily="18" charset="0"/>
              </a:rPr>
              <a:t>U</a:t>
            </a:r>
            <a:endParaRPr lang="en-US" altLang="x-none" dirty="0">
              <a:latin typeface="Times New Roman" pitchFamily="18" charset="0"/>
            </a:endParaRPr>
          </a:p>
        </p:txBody>
      </p:sp>
      <p:sp>
        <p:nvSpPr>
          <p:cNvPr id="50225" name="Text Box 49"/>
          <p:cNvSpPr txBox="1"/>
          <p:nvPr/>
        </p:nvSpPr>
        <p:spPr>
          <a:xfrm>
            <a:off x="6248400" y="1752600"/>
            <a:ext cx="2743200" cy="485775"/>
          </a:xfrm>
          <a:prstGeom prst="rect">
            <a:avLst/>
          </a:prstGeom>
          <a:noFill/>
          <a:ln w="28575" cap="flat" cmpd="sng">
            <a:solidFill>
              <a:srgbClr val="FF3300"/>
            </a:solidFill>
            <a:prstDash val="solid"/>
            <a:miter/>
            <a:headEnd type="none" w="med" len="med"/>
            <a:tailEnd type="none" w="med" len="med"/>
          </a:ln>
        </p:spPr>
        <p:txBody>
          <a:bodyPr>
            <a:spAutoFit/>
          </a:bodyPr>
          <a:p>
            <a:pPr>
              <a:spcBef>
                <a:spcPct val="50000"/>
              </a:spcBef>
            </a:pPr>
            <a:r>
              <a:rPr lang="en-US" altLang="x-none" dirty="0">
                <a:solidFill>
                  <a:srgbClr val="FF3300"/>
                </a:solidFill>
                <a:latin typeface="Times New Roman" pitchFamily="18" charset="0"/>
              </a:rPr>
              <a:t>Goal state achieved</a:t>
            </a:r>
            <a:endParaRPr lang="en-US" altLang="x-none" dirty="0">
              <a:solidFill>
                <a:srgbClr val="FF3300"/>
              </a:solidFill>
              <a:latin typeface="Times New Roman" pitchFamily="18" charset="0"/>
            </a:endParaRPr>
          </a:p>
        </p:txBody>
      </p:sp>
      <p:sp>
        <p:nvSpPr>
          <p:cNvPr id="134194" name="Text Box 50"/>
          <p:cNvSpPr txBox="1">
            <a:spLocks noChangeArrowheads="1"/>
          </p:cNvSpPr>
          <p:nvPr/>
        </p:nvSpPr>
        <p:spPr bwMode="auto">
          <a:xfrm>
            <a:off x="5410200" y="5181600"/>
            <a:ext cx="3733800" cy="822325"/>
          </a:xfrm>
          <a:prstGeom prst="rect">
            <a:avLst/>
          </a:prstGeom>
          <a:noFill/>
          <a:ln w="9525">
            <a:noFill/>
            <a:miter lim="800000"/>
          </a:ln>
          <a:effectLst/>
        </p:spPr>
        <p:txBody>
          <a:bodyPr>
            <a:spAutoFit/>
          </a:bodyPr>
          <a:lstStyle/>
          <a:p>
            <a:pPr marR="0" defTabSz="914400">
              <a:buClrTx/>
              <a:buSzTx/>
              <a:buFontTx/>
              <a:buNone/>
              <a:defRPr/>
            </a:pPr>
            <a:r>
              <a:rPr kumimoji="0" lang="en-US" b="1"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Visited: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A</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B</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E</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K</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S</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L</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T</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F</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 </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M</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C</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r>
              <a:rPr kumimoji="0" lang="en-US" kern="1200" cap="none" spc="0" normalizeH="0" baseline="0" noProof="0">
                <a:solidFill>
                  <a:srgbClr val="CC3300"/>
                </a:solidFill>
                <a:effectLst>
                  <a:outerShdw blurRad="38100" dist="38100" dir="2700000" algn="tl">
                    <a:srgbClr val="C0C0C0"/>
                  </a:outerShdw>
                </a:effectLst>
                <a:latin typeface="Times New Roman" pitchFamily="18" charset="0"/>
                <a:ea typeface="+mn-ea"/>
                <a:cs typeface="+mn-cs"/>
              </a:rPr>
              <a:t> G</a:t>
            </a:r>
            <a:r>
              <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solidFill>
                <a:schemeClr val="tx2"/>
              </a:solidFill>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ChangeArrowheads="1"/>
          </p:cNvSpPr>
          <p:nvPr/>
        </p:nvSpPr>
        <p:spPr bwMode="auto">
          <a:xfrm>
            <a:off x="685800" y="791845"/>
            <a:ext cx="8072120" cy="5575300"/>
          </a:xfrm>
          <a:prstGeom prst="rect">
            <a:avLst/>
          </a:prstGeom>
          <a:noFill/>
          <a:ln w="9525">
            <a:noFill/>
            <a:miter lim="800000"/>
          </a:ln>
          <a:effectLst/>
        </p:spPr>
        <p:txBody>
          <a:bodyPr lIns="92075" tIns="46038" rIns="92075" bIns="46038"/>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lang="en-GB" sz="2000" noProof="0">
                <a:ln>
                  <a:noFill/>
                </a:ln>
                <a:solidFill>
                  <a:schemeClr val="tx1"/>
                </a:solidFill>
                <a:effectLst/>
                <a:uLnTx/>
                <a:uFillTx/>
                <a:latin typeface="+mn-lt"/>
                <a:cs typeface="+mn-lt"/>
                <a:sym typeface="+mn-ea"/>
              </a:rPr>
              <a:t>Only needs to store the path from the root to the leaf node as well as the unexpanded nodes. </a:t>
            </a:r>
            <a:endParaRPr lang="en-GB" sz="2000" noProof="0">
              <a:ln>
                <a:noFill/>
              </a:ln>
              <a:solidFill>
                <a:schemeClr val="tx1"/>
              </a:solidFill>
              <a:effectLst/>
              <a:uLnTx/>
              <a:uFillTx/>
              <a:latin typeface="+mn-lt"/>
              <a:cs typeface="+mn-lt"/>
              <a:sym typeface="+mn-ea"/>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en-GB" sz="2000" b="0" i="0" u="none" strike="noStrike" kern="1200" cap="none" spc="0" normalizeH="0" baseline="0" noProof="0">
              <a:ln>
                <a:noFill/>
              </a:ln>
              <a:solidFill>
                <a:schemeClr val="tx1"/>
              </a:solidFill>
              <a:effectLst/>
              <a:uLnTx/>
              <a:uFillTx/>
              <a:latin typeface="+mn-lt"/>
              <a:ea typeface="+mn-ea"/>
              <a:cs typeface="+mn-lt"/>
            </a:endParaRPr>
          </a:p>
          <a:p>
            <a:pPr marL="342900" marR="0" lvl="0" indent="-342900" algn="just"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US" altLang="en-IN" sz="2000" dirty="0">
                <a:solidFill>
                  <a:schemeClr val="tx1"/>
                </a:solidFill>
                <a:latin typeface="+mn-lt"/>
                <a:cs typeface="+mn-lt"/>
                <a:sym typeface="+mn-ea"/>
              </a:rPr>
              <a:t>   </a:t>
            </a:r>
            <a:r>
              <a:rPr lang="en-IN" sz="2000" dirty="0">
                <a:solidFill>
                  <a:schemeClr val="tx1"/>
                </a:solidFill>
                <a:latin typeface="+mn-lt"/>
                <a:cs typeface="+mn-lt"/>
                <a:sym typeface="+mn-ea"/>
              </a:rPr>
              <a:t>Completeness</a:t>
            </a:r>
            <a:endParaRPr lang="en-IN" sz="2000" dirty="0">
              <a:solidFill>
                <a:schemeClr val="tx1"/>
              </a:solidFill>
              <a:latin typeface="+mn-lt"/>
              <a:cs typeface="+mn-lt"/>
            </a:endParaRPr>
          </a:p>
          <a:p>
            <a:pPr lvl="1" algn="just"/>
            <a:r>
              <a:rPr lang="en-IN" sz="2000" dirty="0">
                <a:solidFill>
                  <a:schemeClr val="tx1"/>
                </a:solidFill>
                <a:latin typeface="+mn-lt"/>
                <a:cs typeface="+mn-lt"/>
                <a:sym typeface="+mn-ea"/>
              </a:rPr>
              <a:t>Yes, in finite spaces if repetitions are avoided</a:t>
            </a:r>
            <a:endParaRPr lang="en-IN" sz="2000" dirty="0">
              <a:solidFill>
                <a:schemeClr val="tx1"/>
              </a:solidFill>
              <a:latin typeface="+mn-lt"/>
              <a:cs typeface="+mn-lt"/>
            </a:endParaRPr>
          </a:p>
          <a:p>
            <a:pPr lvl="1" algn="just"/>
            <a:r>
              <a:rPr lang="en-IN" sz="2000" dirty="0">
                <a:solidFill>
                  <a:schemeClr val="tx1"/>
                </a:solidFill>
                <a:latin typeface="+mn-lt"/>
                <a:cs typeface="+mn-lt"/>
                <a:sym typeface="+mn-ea"/>
              </a:rPr>
              <a:t>No, fails infinite depth space and in loops</a:t>
            </a:r>
            <a:endParaRPr lang="en-IN" sz="2000" dirty="0">
              <a:solidFill>
                <a:schemeClr val="tx1"/>
              </a:solidFill>
              <a:latin typeface="+mn-lt"/>
              <a:cs typeface="+mn-lt"/>
            </a:endParaRPr>
          </a:p>
          <a:p>
            <a:pPr marL="342900" marR="0" lvl="0" indent="-342900" algn="just"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US" altLang="en-IN" sz="2000" dirty="0">
                <a:solidFill>
                  <a:schemeClr val="tx1"/>
                </a:solidFill>
                <a:latin typeface="+mn-lt"/>
                <a:cs typeface="+mn-lt"/>
                <a:sym typeface="+mn-ea"/>
              </a:rPr>
              <a:t>     </a:t>
            </a:r>
            <a:r>
              <a:rPr lang="en-IN" sz="2000" dirty="0">
                <a:solidFill>
                  <a:schemeClr val="tx1"/>
                </a:solidFill>
                <a:latin typeface="+mn-lt"/>
                <a:cs typeface="+mn-lt"/>
                <a:sym typeface="+mn-ea"/>
              </a:rPr>
              <a:t>Time Complexity</a:t>
            </a:r>
            <a:endParaRPr lang="en-IN" sz="2000" dirty="0">
              <a:solidFill>
                <a:schemeClr val="tx1"/>
              </a:solidFill>
              <a:latin typeface="+mn-lt"/>
              <a:cs typeface="+mn-lt"/>
            </a:endParaRPr>
          </a:p>
          <a:p>
            <a:pPr lvl="1" algn="just"/>
            <a:r>
              <a:rPr sz="2000" noProof="0">
                <a:ln>
                  <a:noFill/>
                </a:ln>
                <a:solidFill>
                  <a:schemeClr val="tx1"/>
                </a:solidFill>
                <a:effectLst>
                  <a:outerShdw blurRad="38100" dist="38100" dir="2700000" algn="tl">
                    <a:srgbClr val="C0C0C0"/>
                  </a:outerShdw>
                </a:effectLst>
                <a:uLnTx/>
                <a:uFillTx/>
                <a:latin typeface="+mn-lt"/>
                <a:cs typeface="+mn-lt"/>
                <a:sym typeface="+mn-ea"/>
              </a:rPr>
              <a:t>Depth First Search has a time complexity of O(b^m), where b is the maximum branching factor of the search tree and m is the maximum depth of the state space</a:t>
            </a:r>
            <a:r>
              <a:rPr lang="en-US" sz="2000" noProof="0">
                <a:ln>
                  <a:noFill/>
                </a:ln>
                <a:solidFill>
                  <a:schemeClr val="tx1"/>
                </a:solidFill>
                <a:effectLst>
                  <a:outerShdw blurRad="38100" dist="38100" dir="2700000" algn="tl">
                    <a:srgbClr val="C0C0C0"/>
                  </a:outerShdw>
                </a:effectLst>
                <a:uLnTx/>
                <a:uFillTx/>
                <a:latin typeface="+mn-lt"/>
                <a:cs typeface="+mn-lt"/>
                <a:sym typeface="+mn-ea"/>
              </a:rPr>
              <a:t>.</a:t>
            </a:r>
            <a:endParaRPr lang="en-US" sz="2000" noProof="0">
              <a:ln>
                <a:noFill/>
              </a:ln>
              <a:solidFill>
                <a:schemeClr val="tx1"/>
              </a:solidFill>
              <a:effectLst>
                <a:outerShdw blurRad="38100" dist="38100" dir="2700000" algn="tl">
                  <a:srgbClr val="C0C0C0"/>
                </a:outerShdw>
              </a:effectLst>
              <a:uLnTx/>
              <a:uFillTx/>
              <a:latin typeface="+mn-lt"/>
              <a:cs typeface="+mn-lt"/>
              <a:sym typeface="+mn-ea"/>
            </a:endParaRPr>
          </a:p>
          <a:p>
            <a:pPr marL="800100" lvl="1" indent="-342900" algn="just">
              <a:buFont typeface="Arial" panose="02080604020202020204" pitchFamily="34" charset="0"/>
              <a:buChar char="•"/>
            </a:pPr>
            <a:r>
              <a:rPr lang="en-IN" sz="2000" dirty="0">
                <a:solidFill>
                  <a:schemeClr val="tx1"/>
                </a:solidFill>
                <a:latin typeface="+mn-lt"/>
                <a:cs typeface="+mn-lt"/>
                <a:sym typeface="+mn-ea"/>
              </a:rPr>
              <a:t>Space Complexity</a:t>
            </a:r>
            <a:endParaRPr lang="en-IN" sz="2000" dirty="0">
              <a:solidFill>
                <a:schemeClr val="tx1"/>
              </a:solidFill>
              <a:latin typeface="+mn-lt"/>
              <a:cs typeface="+mn-lt"/>
            </a:endParaRPr>
          </a:p>
          <a:p>
            <a:pPr lvl="1" algn="just"/>
            <a:r>
              <a:rPr lang="en-IN" sz="2000" dirty="0">
                <a:solidFill>
                  <a:schemeClr val="tx1"/>
                </a:solidFill>
                <a:latin typeface="+mn-lt"/>
                <a:cs typeface="+mn-lt"/>
                <a:sym typeface="+mn-ea"/>
              </a:rPr>
              <a:t>Only nodes in current path and their siblings need to store, O(</a:t>
            </a:r>
            <a:r>
              <a:rPr lang="en-IN" sz="2000" dirty="0" err="1">
                <a:solidFill>
                  <a:schemeClr val="tx1"/>
                </a:solidFill>
                <a:latin typeface="+mn-lt"/>
                <a:cs typeface="+mn-lt"/>
                <a:sym typeface="+mn-ea"/>
              </a:rPr>
              <a:t>bm</a:t>
            </a:r>
            <a:r>
              <a:rPr lang="en-IN" sz="2000" dirty="0">
                <a:solidFill>
                  <a:schemeClr val="tx1"/>
                </a:solidFill>
                <a:latin typeface="+mn-lt"/>
                <a:cs typeface="+mn-lt"/>
                <a:sym typeface="+mn-ea"/>
              </a:rPr>
              <a:t>)</a:t>
            </a:r>
            <a:endParaRPr lang="en-IN" sz="2000" dirty="0">
              <a:solidFill>
                <a:schemeClr val="tx1"/>
              </a:solidFill>
              <a:latin typeface="+mn-lt"/>
              <a:cs typeface="+mn-lt"/>
            </a:endParaRPr>
          </a:p>
          <a:p>
            <a:pPr marL="342900" marR="0" lvl="0" indent="-342900" algn="just"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US" altLang="en-IN" sz="2000" dirty="0">
                <a:solidFill>
                  <a:schemeClr val="tx1"/>
                </a:solidFill>
                <a:latin typeface="+mn-lt"/>
                <a:cs typeface="+mn-lt"/>
                <a:sym typeface="+mn-ea"/>
              </a:rPr>
              <a:t>      </a:t>
            </a:r>
            <a:r>
              <a:rPr lang="en-IN" sz="2000" dirty="0">
                <a:solidFill>
                  <a:schemeClr val="tx1"/>
                </a:solidFill>
                <a:latin typeface="+mn-lt"/>
                <a:cs typeface="+mn-lt"/>
                <a:sym typeface="+mn-ea"/>
              </a:rPr>
              <a:t>Optimality</a:t>
            </a:r>
            <a:endParaRPr lang="en-IN" sz="2000" dirty="0">
              <a:solidFill>
                <a:schemeClr val="tx1"/>
              </a:solidFill>
              <a:latin typeface="+mn-lt"/>
              <a:cs typeface="+mn-lt"/>
            </a:endParaRPr>
          </a:p>
          <a:p>
            <a:pPr lvl="1" algn="just"/>
            <a:r>
              <a:rPr lang="en-IN" sz="2000" dirty="0">
                <a:solidFill>
                  <a:schemeClr val="tx1"/>
                </a:solidFill>
                <a:latin typeface="+mn-lt"/>
                <a:cs typeface="+mn-lt"/>
                <a:sym typeface="+mn-ea"/>
              </a:rPr>
              <a:t>No, Longer paths may be found before shorter ones</a:t>
            </a:r>
            <a:r>
              <a:rPr lang="en-US" altLang="en-IN" sz="2000" dirty="0">
                <a:solidFill>
                  <a:schemeClr val="tx1"/>
                </a:solidFill>
                <a:latin typeface="+mn-lt"/>
                <a:cs typeface="+mn-lt"/>
                <a:sym typeface="+mn-ea"/>
              </a:rPr>
              <a:t>.</a:t>
            </a:r>
            <a:endParaRPr lang="en-US" altLang="en-IN" sz="2000" dirty="0">
              <a:solidFill>
                <a:schemeClr val="tx1"/>
              </a:solidFill>
              <a:latin typeface="+mn-lt"/>
              <a:cs typeface="+mn-lt"/>
              <a:sym typeface="+mn-ea"/>
            </a:endParaRPr>
          </a:p>
          <a:p>
            <a:pPr lvl="1" algn="just"/>
            <a:r>
              <a:rPr kumimoji="0" lang="en-US" altLang="en-I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lt"/>
                <a:sym typeface="+mn-ea"/>
              </a:rPr>
              <a:t>Yes, if it is finite</a:t>
            </a:r>
            <a:endParaRPr kumimoji="0" lang="en-US" altLang="en-IN" sz="2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lt"/>
              <a:sym typeface="+mn-ea"/>
            </a:endParaRPr>
          </a:p>
        </p:txBody>
      </p:sp>
      <p:sp>
        <p:nvSpPr>
          <p:cNvPr id="135171" name="Rectangle 3"/>
          <p:cNvSpPr>
            <a:spLocks noChangeArrowheads="1"/>
          </p:cNvSpPr>
          <p:nvPr/>
        </p:nvSpPr>
        <p:spPr bwMode="auto">
          <a:xfrm>
            <a:off x="457200" y="4114800"/>
            <a:ext cx="7772400" cy="2362200"/>
          </a:xfrm>
          <a:prstGeom prst="rect">
            <a:avLst/>
          </a:prstGeom>
          <a:noFill/>
          <a:ln w="9525">
            <a:noFill/>
            <a:miter lim="800000"/>
          </a:ln>
          <a:effectLst/>
        </p:spPr>
        <p:txBody>
          <a:bodyPr lIns="92075" tIns="46038" rIns="92075" bIns="46038"/>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Unicode MS" pitchFamily="34" charset="-128"/>
              <a:ea typeface="+mn-ea"/>
              <a:cs typeface="+mn-cs"/>
            </a:endParaRPr>
          </a:p>
        </p:txBody>
      </p:sp>
      <p:sp>
        <p:nvSpPr>
          <p:cNvPr id="135172" name="Rectangle 4"/>
          <p:cNvSpPr>
            <a:spLocks noChangeArrowheads="1"/>
          </p:cNvSpPr>
          <p:nvPr/>
        </p:nvSpPr>
        <p:spPr bwMode="auto">
          <a:xfrm>
            <a:off x="1676400" y="0"/>
            <a:ext cx="6880860" cy="645160"/>
          </a:xfrm>
          <a:prstGeom prst="rect">
            <a:avLst/>
          </a:prstGeom>
          <a:noFill/>
          <a:ln w="9525">
            <a:noFill/>
            <a:miter lim="800000"/>
          </a:ln>
          <a:effectLst/>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a:ln>
                  <a:noFill/>
                </a:ln>
                <a:solidFill>
                  <a:srgbClr val="FF0000"/>
                </a:solidFill>
                <a:effectLst>
                  <a:outerShdw blurRad="38100" dist="38100" dir="2700000" algn="tl">
                    <a:srgbClr val="C0C0C0"/>
                  </a:outerShdw>
                </a:effectLst>
                <a:uLnTx/>
                <a:uFillTx/>
                <a:latin typeface="Arial Unicode MS" pitchFamily="34" charset="-128"/>
                <a:ea typeface="+mn-ea"/>
                <a:cs typeface="+mn-cs"/>
              </a:rPr>
              <a:t>Depth-First Search Observations</a:t>
            </a:r>
            <a:endParaRPr kumimoji="0" lang="en-US" sz="3600" b="0" i="0" u="none" strike="noStrike" kern="1200" cap="none" spc="0" normalizeH="0" baseline="0" noProof="0">
              <a:ln>
                <a:noFill/>
              </a:ln>
              <a:solidFill>
                <a:srgbClr val="FF0000"/>
              </a:solidFill>
              <a:effectLst>
                <a:outerShdw blurRad="38100" dist="38100" dir="2700000" algn="tl">
                  <a:srgbClr val="C0C0C0"/>
                </a:outerShdw>
              </a:effectLst>
              <a:uLnTx/>
              <a:uFillTx/>
              <a:latin typeface="Arial Unicode MS" pitchFamily="34" charset="-128"/>
              <a:ea typeface="+mn-ea"/>
              <a:cs typeface="+mn-cs"/>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ChangeArrowheads="1"/>
          </p:cNvSpPr>
          <p:nvPr/>
        </p:nvSpPr>
        <p:spPr bwMode="auto">
          <a:xfrm>
            <a:off x="609600" y="1676400"/>
            <a:ext cx="8153400" cy="4343400"/>
          </a:xfrm>
          <a:prstGeom prst="rect">
            <a:avLst/>
          </a:prstGeom>
          <a:noFill/>
          <a:ln w="9525">
            <a:noFill/>
            <a:miter lim="800000"/>
          </a:ln>
          <a:effectLst/>
        </p:spPr>
        <p:txBody>
          <a:bodyPr lIns="92075" tIns="46038" rIns="92075" bIns="46038"/>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GB" sz="2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Unicode MS" pitchFamily="34" charset="-128"/>
                <a:ea typeface="+mn-ea"/>
                <a:cs typeface="+mn-cs"/>
              </a:rPr>
              <a:t>BFS will find the optimal (shallowest) solution so long as all step costs are equal.</a:t>
            </a:r>
            <a:endParaRPr kumimoji="0" lang="en-GB" sz="2400" b="0" i="0" u="none" strike="noStrike" kern="1200" cap="none" spc="0" normalizeH="0" baseline="0" noProof="0">
              <a:ln>
                <a:noFill/>
              </a:ln>
              <a:solidFill>
                <a:srgbClr val="FF3300"/>
              </a:solidFill>
              <a:effectLst>
                <a:outerShdw blurRad="38100" dist="38100" dir="2700000" algn="tl">
                  <a:srgbClr val="C0C0C0"/>
                </a:outerShdw>
              </a:effectLst>
              <a:uLnTx/>
              <a:uFillTx/>
              <a:latin typeface="Arial Unicode MS" pitchFamily="34" charset="-128"/>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0" lang="en-GB" sz="2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Unicode MS" pitchFamily="34" charset="-128"/>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GB" sz="2400" b="0" i="0" u="sng" strike="noStrike" kern="1200" cap="none" spc="0" normalizeH="0" baseline="0" noProof="0">
                <a:ln>
                  <a:noFill/>
                </a:ln>
                <a:solidFill>
                  <a:schemeClr val="tx1"/>
                </a:solidFill>
                <a:effectLst>
                  <a:outerShdw blurRad="38100" dist="38100" dir="2700000" algn="tl">
                    <a:srgbClr val="C0C0C0"/>
                  </a:outerShdw>
                </a:effectLst>
                <a:uLnTx/>
                <a:uFillTx/>
                <a:latin typeface="Arial Unicode MS" pitchFamily="34" charset="-128"/>
                <a:ea typeface="+mn-ea"/>
                <a:cs typeface="+mn-cs"/>
              </a:rPr>
              <a:t>Uniform Cost Search</a:t>
            </a:r>
            <a:r>
              <a:rPr kumimoji="0" lang="en-GB" sz="2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Unicode MS" pitchFamily="34" charset="-128"/>
                <a:ea typeface="+mn-ea"/>
                <a:cs typeface="+mn-cs"/>
              </a:rPr>
              <a:t> can be used when this is not the case and uniform cost search will find the cheapest solution provided that the cost of the path never decreases as we proceed along the path.</a:t>
            </a:r>
            <a:endParaRPr kumimoji="0" lang="en-GB" sz="2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Unicode MS" pitchFamily="34" charset="-128"/>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0" lang="en-GB" sz="2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Unicode MS" pitchFamily="34" charset="-128"/>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GB" sz="2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Unicode MS" pitchFamily="34" charset="-128"/>
                <a:ea typeface="+mn-ea"/>
                <a:cs typeface="+mn-cs"/>
              </a:rPr>
              <a:t>Instead of expanding the shallowest node, Uniform Cost Search works by expanding the node n with the lowest path cost on the fringe.</a:t>
            </a:r>
            <a:endParaRPr kumimoji="0" lang="en-GB" sz="2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Unicode MS" pitchFamily="34" charset="-128"/>
              <a:ea typeface="+mn-ea"/>
              <a:cs typeface="+mn-cs"/>
            </a:endParaRPr>
          </a:p>
        </p:txBody>
      </p:sp>
      <p:sp>
        <p:nvSpPr>
          <p:cNvPr id="141315" name="Rectangle 3"/>
          <p:cNvSpPr>
            <a:spLocks noChangeArrowheads="1"/>
          </p:cNvSpPr>
          <p:nvPr/>
        </p:nvSpPr>
        <p:spPr bwMode="auto">
          <a:xfrm>
            <a:off x="1828800" y="434975"/>
            <a:ext cx="5334000" cy="64135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a:ln>
                  <a:noFill/>
                </a:ln>
                <a:solidFill>
                  <a:srgbClr val="FF0000"/>
                </a:solidFill>
                <a:effectLst>
                  <a:outerShdw blurRad="38100" dist="38100" dir="2700000" algn="tl">
                    <a:srgbClr val="C0C0C0"/>
                  </a:outerShdw>
                </a:effectLst>
                <a:uLnTx/>
                <a:uFillTx/>
                <a:latin typeface="Arial Unicode MS" pitchFamily="34" charset="-128"/>
                <a:ea typeface="+mn-ea"/>
                <a:cs typeface="+mn-cs"/>
              </a:rPr>
              <a:t>Uniform Cost Search</a:t>
            </a:r>
            <a:endParaRPr kumimoji="0" lang="en-US" sz="3600" b="0" i="0" u="none" strike="noStrike" kern="1200" cap="none" spc="0" normalizeH="0" baseline="0" noProof="0">
              <a:ln>
                <a:noFill/>
              </a:ln>
              <a:solidFill>
                <a:srgbClr val="FF0000"/>
              </a:solidFill>
              <a:effectLst>
                <a:outerShdw blurRad="38100" dist="38100" dir="2700000" algn="tl">
                  <a:srgbClr val="C0C0C0"/>
                </a:outerShdw>
              </a:effectLst>
              <a:uLnTx/>
              <a:uFillTx/>
              <a:latin typeface="Arial Unicode MS" pitchFamily="34" charset="-128"/>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4">
                                            <p:txEl>
                                              <p:charRg st="4294967295" end="4294967295"/>
                                            </p:txEl>
                                          </p:spTgt>
                                        </p:tgtEl>
                                        <p:attrNameLst>
                                          <p:attrName>style.visibility</p:attrName>
                                        </p:attrNameLst>
                                      </p:cBhvr>
                                      <p:to>
                                        <p:strVal val="visible"/>
                                      </p:to>
                                    </p:set>
                                    <p:anim calcmode="lin" valueType="num">
                                      <p:cBhvr additive="base">
                                        <p:cTn id="7" dur="500" fill="hold"/>
                                        <p:tgtEl>
                                          <p:spTgt spid="141314">
                                            <p:txEl>
                                              <p:char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1314">
                                            <p:txEl>
                                              <p:char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4">
                                            <p:txEl>
                                              <p:charRg st="0" end="85"/>
                                            </p:txEl>
                                          </p:spTgt>
                                        </p:tgtEl>
                                        <p:attrNameLst>
                                          <p:attrName>style.visibility</p:attrName>
                                        </p:attrNameLst>
                                      </p:cBhvr>
                                      <p:to>
                                        <p:strVal val="visible"/>
                                      </p:to>
                                    </p:set>
                                    <p:anim calcmode="lin" valueType="num">
                                      <p:cBhvr additive="base">
                                        <p:cTn id="13" dur="500" fill="hold"/>
                                        <p:tgtEl>
                                          <p:spTgt spid="141314">
                                            <p:txEl>
                                              <p:charRg st="0" end="8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1314">
                                            <p:txEl>
                                              <p:charRg st="0" end="8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1314">
                                            <p:txEl>
                                              <p:charRg st="86" end="281"/>
                                            </p:txEl>
                                          </p:spTgt>
                                        </p:tgtEl>
                                        <p:attrNameLst>
                                          <p:attrName>style.visibility</p:attrName>
                                        </p:attrNameLst>
                                      </p:cBhvr>
                                      <p:to>
                                        <p:strVal val="visible"/>
                                      </p:to>
                                    </p:set>
                                    <p:anim calcmode="lin" valueType="num">
                                      <p:cBhvr additive="base">
                                        <p:cTn id="19" dur="500" fill="hold"/>
                                        <p:tgtEl>
                                          <p:spTgt spid="141314">
                                            <p:txEl>
                                              <p:charRg st="86" end="28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1314">
                                            <p:txEl>
                                              <p:charRg st="86" end="28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1314">
                                            <p:txEl>
                                              <p:charRg st="282" end="415"/>
                                            </p:txEl>
                                          </p:spTgt>
                                        </p:tgtEl>
                                        <p:attrNameLst>
                                          <p:attrName>style.visibility</p:attrName>
                                        </p:attrNameLst>
                                      </p:cBhvr>
                                      <p:to>
                                        <p:strVal val="visible"/>
                                      </p:to>
                                    </p:set>
                                    <p:anim calcmode="lin" valueType="num">
                                      <p:cBhvr additive="base">
                                        <p:cTn id="25" dur="500" fill="hold"/>
                                        <p:tgtEl>
                                          <p:spTgt spid="141314">
                                            <p:txEl>
                                              <p:charRg st="282" end="41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1314">
                                            <p:txEl>
                                              <p:charRg st="282" end="4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ChangeArrowheads="1"/>
          </p:cNvSpPr>
          <p:nvPr/>
        </p:nvSpPr>
        <p:spPr bwMode="auto">
          <a:xfrm>
            <a:off x="2330450" y="582613"/>
            <a:ext cx="4732338" cy="64135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a:ln>
                  <a:noFill/>
                </a:ln>
                <a:solidFill>
                  <a:srgbClr val="FF0000"/>
                </a:solidFill>
                <a:effectLst>
                  <a:outerShdw blurRad="38100" dist="38100" dir="2700000" algn="tl">
                    <a:srgbClr val="C0C0C0"/>
                  </a:outerShdw>
                </a:effectLst>
                <a:uLnTx/>
                <a:uFillTx/>
                <a:latin typeface="Arial Unicode MS" pitchFamily="34" charset="-128"/>
                <a:ea typeface="+mn-ea"/>
                <a:cs typeface="+mn-cs"/>
              </a:rPr>
              <a:t>Uniform Cost Search</a:t>
            </a:r>
            <a:endParaRPr kumimoji="0" lang="en-US" sz="3600" b="0" i="0" u="none" strike="noStrike" kern="1200" cap="none" spc="0" normalizeH="0" baseline="0" noProof="0">
              <a:ln>
                <a:noFill/>
              </a:ln>
              <a:solidFill>
                <a:srgbClr val="FF0000"/>
              </a:solidFill>
              <a:effectLst>
                <a:outerShdw blurRad="38100" dist="38100" dir="2700000" algn="tl">
                  <a:srgbClr val="C0C0C0"/>
                </a:outerShdw>
              </a:effectLst>
              <a:uLnTx/>
              <a:uFillTx/>
              <a:latin typeface="Arial Unicode MS" pitchFamily="34" charset="-128"/>
              <a:ea typeface="+mn-ea"/>
              <a:cs typeface="+mn-cs"/>
            </a:endParaRPr>
          </a:p>
        </p:txBody>
      </p:sp>
      <p:sp>
        <p:nvSpPr>
          <p:cNvPr id="62467" name="Line 3"/>
          <p:cNvSpPr/>
          <p:nvPr/>
        </p:nvSpPr>
        <p:spPr>
          <a:xfrm>
            <a:off x="0" y="1447800"/>
            <a:ext cx="7467600" cy="0"/>
          </a:xfrm>
          <a:prstGeom prst="line">
            <a:avLst/>
          </a:prstGeom>
          <a:ln w="9525" cap="flat" cmpd="sng">
            <a:solidFill>
              <a:schemeClr val="tx1"/>
            </a:solidFill>
            <a:prstDash val="solid"/>
            <a:headEnd type="none" w="med" len="med"/>
            <a:tailEnd type="none" w="med" len="med"/>
          </a:ln>
        </p:spPr>
      </p:sp>
      <p:sp>
        <p:nvSpPr>
          <p:cNvPr id="142340" name="Oval 4"/>
          <p:cNvSpPr>
            <a:spLocks noChangeArrowheads="1"/>
          </p:cNvSpPr>
          <p:nvPr/>
        </p:nvSpPr>
        <p:spPr bwMode="auto">
          <a:xfrm>
            <a:off x="1371600" y="3092450"/>
            <a:ext cx="838200" cy="673100"/>
          </a:xfrm>
          <a:prstGeom prst="ellipse">
            <a:avLst/>
          </a:prstGeom>
          <a:solidFill>
            <a:srgbClr val="FF330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2341" name="Oval 5"/>
          <p:cNvSpPr>
            <a:spLocks noChangeArrowheads="1"/>
          </p:cNvSpPr>
          <p:nvPr/>
        </p:nvSpPr>
        <p:spPr bwMode="auto">
          <a:xfrm>
            <a:off x="3352800" y="2084388"/>
            <a:ext cx="838200" cy="671513"/>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A</a:t>
            </a:r>
            <a:endParaRPr kumimoji="0" 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42342" name="Oval 6"/>
          <p:cNvSpPr>
            <a:spLocks noChangeArrowheads="1"/>
          </p:cNvSpPr>
          <p:nvPr/>
        </p:nvSpPr>
        <p:spPr bwMode="auto">
          <a:xfrm>
            <a:off x="3352800" y="3092450"/>
            <a:ext cx="838200" cy="673100"/>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B</a:t>
            </a:r>
            <a:endParaRPr kumimoji="0" 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42343" name="Oval 7"/>
          <p:cNvSpPr>
            <a:spLocks noChangeArrowheads="1"/>
          </p:cNvSpPr>
          <p:nvPr/>
        </p:nvSpPr>
        <p:spPr bwMode="auto">
          <a:xfrm>
            <a:off x="3352800" y="4235450"/>
            <a:ext cx="838200" cy="673100"/>
          </a:xfrm>
          <a:prstGeom prst="ellipse">
            <a:avLst/>
          </a:prstGeom>
          <a:no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C</a:t>
            </a:r>
            <a:endParaRPr kumimoji="0" 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42344" name="Oval 8"/>
          <p:cNvSpPr>
            <a:spLocks noChangeArrowheads="1"/>
          </p:cNvSpPr>
          <p:nvPr/>
        </p:nvSpPr>
        <p:spPr bwMode="auto">
          <a:xfrm>
            <a:off x="5410200" y="3092450"/>
            <a:ext cx="838200" cy="673100"/>
          </a:xfrm>
          <a:prstGeom prst="ellipse">
            <a:avLst/>
          </a:prstGeom>
          <a:solidFill>
            <a:srgbClr val="00FF0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D</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62473" name="Line 9"/>
          <p:cNvSpPr/>
          <p:nvPr/>
        </p:nvSpPr>
        <p:spPr>
          <a:xfrm flipV="1">
            <a:off x="2133600" y="2554288"/>
            <a:ext cx="1295400" cy="739775"/>
          </a:xfrm>
          <a:prstGeom prst="line">
            <a:avLst/>
          </a:prstGeom>
          <a:ln w="9525" cap="flat" cmpd="sng">
            <a:solidFill>
              <a:schemeClr val="tx1"/>
            </a:solidFill>
            <a:prstDash val="solid"/>
            <a:headEnd type="none" w="med" len="med"/>
            <a:tailEnd type="none" w="med" len="med"/>
          </a:ln>
        </p:spPr>
      </p:sp>
      <p:sp>
        <p:nvSpPr>
          <p:cNvPr id="62474" name="Line 10"/>
          <p:cNvSpPr/>
          <p:nvPr/>
        </p:nvSpPr>
        <p:spPr>
          <a:xfrm>
            <a:off x="2133600" y="3429000"/>
            <a:ext cx="1219200" cy="0"/>
          </a:xfrm>
          <a:prstGeom prst="line">
            <a:avLst/>
          </a:prstGeom>
          <a:ln w="9525" cap="flat" cmpd="sng">
            <a:solidFill>
              <a:schemeClr val="tx1"/>
            </a:solidFill>
            <a:prstDash val="solid"/>
            <a:headEnd type="none" w="med" len="med"/>
            <a:tailEnd type="none" w="med" len="med"/>
          </a:ln>
        </p:spPr>
      </p:sp>
      <p:sp>
        <p:nvSpPr>
          <p:cNvPr id="62475" name="Line 11"/>
          <p:cNvSpPr/>
          <p:nvPr/>
        </p:nvSpPr>
        <p:spPr>
          <a:xfrm>
            <a:off x="2133600" y="3630613"/>
            <a:ext cx="1219200" cy="806450"/>
          </a:xfrm>
          <a:prstGeom prst="line">
            <a:avLst/>
          </a:prstGeom>
          <a:ln w="9525" cap="flat" cmpd="sng">
            <a:solidFill>
              <a:schemeClr val="tx1"/>
            </a:solidFill>
            <a:prstDash val="solid"/>
            <a:headEnd type="none" w="med" len="med"/>
            <a:tailEnd type="none" w="med" len="med"/>
          </a:ln>
        </p:spPr>
      </p:sp>
      <p:sp>
        <p:nvSpPr>
          <p:cNvPr id="62476" name="Line 12"/>
          <p:cNvSpPr/>
          <p:nvPr/>
        </p:nvSpPr>
        <p:spPr>
          <a:xfrm>
            <a:off x="4191000" y="2487613"/>
            <a:ext cx="1295400" cy="739775"/>
          </a:xfrm>
          <a:prstGeom prst="line">
            <a:avLst/>
          </a:prstGeom>
          <a:ln w="9525" cap="flat" cmpd="sng">
            <a:solidFill>
              <a:schemeClr val="tx1"/>
            </a:solidFill>
            <a:prstDash val="solid"/>
            <a:headEnd type="none" w="med" len="med"/>
            <a:tailEnd type="none" w="med" len="med"/>
          </a:ln>
        </p:spPr>
      </p:sp>
      <p:sp>
        <p:nvSpPr>
          <p:cNvPr id="62477" name="Line 13"/>
          <p:cNvSpPr/>
          <p:nvPr/>
        </p:nvSpPr>
        <p:spPr>
          <a:xfrm>
            <a:off x="4191000" y="3429000"/>
            <a:ext cx="1219200" cy="0"/>
          </a:xfrm>
          <a:prstGeom prst="line">
            <a:avLst/>
          </a:prstGeom>
          <a:ln w="9525" cap="flat" cmpd="sng">
            <a:solidFill>
              <a:schemeClr val="tx1"/>
            </a:solidFill>
            <a:prstDash val="solid"/>
            <a:headEnd type="none" w="med" len="med"/>
            <a:tailEnd type="none" w="med" len="med"/>
          </a:ln>
        </p:spPr>
      </p:sp>
      <p:sp>
        <p:nvSpPr>
          <p:cNvPr id="62478" name="Line 14"/>
          <p:cNvSpPr/>
          <p:nvPr/>
        </p:nvSpPr>
        <p:spPr>
          <a:xfrm flipV="1">
            <a:off x="4191000" y="3563938"/>
            <a:ext cx="1219200" cy="941387"/>
          </a:xfrm>
          <a:prstGeom prst="line">
            <a:avLst/>
          </a:prstGeom>
          <a:ln w="9525" cap="flat" cmpd="sng">
            <a:solidFill>
              <a:schemeClr val="tx1"/>
            </a:solidFill>
            <a:prstDash val="solid"/>
            <a:headEnd type="none" w="med" len="med"/>
            <a:tailEnd type="none" w="med" len="med"/>
          </a:ln>
        </p:spPr>
      </p:sp>
      <p:sp>
        <p:nvSpPr>
          <p:cNvPr id="142351" name="Text Box 15"/>
          <p:cNvSpPr txBox="1">
            <a:spLocks noChangeArrowheads="1"/>
          </p:cNvSpPr>
          <p:nvPr/>
        </p:nvSpPr>
        <p:spPr bwMode="auto">
          <a:xfrm>
            <a:off x="2574925" y="2590800"/>
            <a:ext cx="3365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2352" name="Text Box 16"/>
          <p:cNvSpPr txBox="1">
            <a:spLocks noChangeArrowheads="1"/>
          </p:cNvSpPr>
          <p:nvPr/>
        </p:nvSpPr>
        <p:spPr bwMode="auto">
          <a:xfrm>
            <a:off x="2651125" y="3062288"/>
            <a:ext cx="3365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2353" name="Text Box 17"/>
          <p:cNvSpPr txBox="1">
            <a:spLocks noChangeArrowheads="1"/>
          </p:cNvSpPr>
          <p:nvPr/>
        </p:nvSpPr>
        <p:spPr bwMode="auto">
          <a:xfrm>
            <a:off x="2286000" y="3898900"/>
            <a:ext cx="4889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2354" name="Text Box 18"/>
          <p:cNvSpPr txBox="1">
            <a:spLocks noChangeArrowheads="1"/>
          </p:cNvSpPr>
          <p:nvPr/>
        </p:nvSpPr>
        <p:spPr bwMode="auto">
          <a:xfrm>
            <a:off x="4556125" y="3733800"/>
            <a:ext cx="3365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2355" name="Text Box 19"/>
          <p:cNvSpPr txBox="1">
            <a:spLocks noChangeArrowheads="1"/>
          </p:cNvSpPr>
          <p:nvPr/>
        </p:nvSpPr>
        <p:spPr bwMode="auto">
          <a:xfrm>
            <a:off x="4556125" y="3062288"/>
            <a:ext cx="3365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2356" name="Text Box 20"/>
          <p:cNvSpPr txBox="1">
            <a:spLocks noChangeArrowheads="1"/>
          </p:cNvSpPr>
          <p:nvPr/>
        </p:nvSpPr>
        <p:spPr bwMode="auto">
          <a:xfrm>
            <a:off x="4572000" y="2420938"/>
            <a:ext cx="488950" cy="457200"/>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10</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2357" name="Text Box 21"/>
          <p:cNvSpPr txBox="1">
            <a:spLocks noChangeArrowheads="1"/>
          </p:cNvSpPr>
          <p:nvPr/>
        </p:nvSpPr>
        <p:spPr bwMode="auto">
          <a:xfrm>
            <a:off x="1143000" y="5213350"/>
            <a:ext cx="7315200" cy="1187450"/>
          </a:xfrm>
          <a:prstGeom prst="rect">
            <a:avLst/>
          </a:prstGeom>
          <a:noFill/>
          <a:ln w="9525">
            <a:noFill/>
            <a:miter lim="800000"/>
          </a:ln>
          <a:effectLst/>
        </p:spPr>
        <p:txBody>
          <a:bodyPr>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Similar to BFS except that it sorts (ascending order)</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the nodes in the fringe according to the cost of the node.</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a:p>
            <a:pPr marR="0" defTabSz="914400">
              <a:buClrTx/>
              <a:buSzTx/>
              <a:buFontTx/>
              <a:buNone/>
              <a:defRPr/>
            </a:pPr>
            <a:r>
              <a:rPr kumimoji="0" lang="en-GB" kern="1200" cap="none" spc="0" normalizeH="0" baseline="0" noProof="0">
                <a:effectLst>
                  <a:outerShdw blurRad="38100" dist="38100" dir="2700000" algn="tl">
                    <a:srgbClr val="C0C0C0"/>
                  </a:outerShdw>
                </a:effectLst>
                <a:latin typeface="Times New Roman" pitchFamily="18" charset="0"/>
                <a:ea typeface="+mn-ea"/>
                <a:cs typeface="+mn-cs"/>
              </a:rPr>
              <a:t>where cost is the path cost, </a:t>
            </a:r>
            <a:r>
              <a:rPr kumimoji="0" lang="en-GB" i="1" kern="1200" cap="none" spc="0" normalizeH="0" baseline="0" noProof="0">
                <a:effectLst>
                  <a:outerShdw blurRad="38100" dist="38100" dir="2700000" algn="tl">
                    <a:srgbClr val="C0C0C0"/>
                  </a:outerShdw>
                </a:effectLst>
                <a:latin typeface="Times New Roman" pitchFamily="18" charset="0"/>
                <a:ea typeface="+mn-ea"/>
                <a:cs typeface="+mn-cs"/>
              </a:rPr>
              <a:t>g(n).</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 </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rPr>
              <a:t>Problem Solving Agents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p:txBody>
          <a:bodyPr>
            <a:normAutofit/>
          </a:bodyPr>
          <a:lstStyle/>
          <a:p>
            <a:r>
              <a:rPr lang="en-IN" dirty="0">
                <a:solidFill>
                  <a:srgbClr val="C00000"/>
                </a:solidFill>
              </a:rPr>
              <a:t>Aim</a:t>
            </a:r>
            <a:endParaRPr lang="en-IN" dirty="0">
              <a:solidFill>
                <a:srgbClr val="C00000"/>
              </a:solidFill>
            </a:endParaRPr>
          </a:p>
          <a:p>
            <a:pPr lvl="1"/>
            <a:r>
              <a:rPr lang="en-IN" altLang="en-US" dirty="0">
                <a:solidFill>
                  <a:srgbClr val="002060"/>
                </a:solidFill>
              </a:rPr>
              <a:t>To find the sequence of actions and states that lead from the start state to the goal state</a:t>
            </a:r>
            <a:endParaRPr lang="en-IN" dirty="0">
              <a:solidFill>
                <a:srgbClr val="002060"/>
              </a:solidFill>
            </a:endParaRPr>
          </a:p>
          <a:p>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Oval 2"/>
          <p:cNvSpPr>
            <a:spLocks noChangeArrowheads="1"/>
          </p:cNvSpPr>
          <p:nvPr/>
        </p:nvSpPr>
        <p:spPr bwMode="auto">
          <a:xfrm>
            <a:off x="1371600" y="3092450"/>
            <a:ext cx="838200" cy="673100"/>
          </a:xfrm>
          <a:prstGeom prst="ellipse">
            <a:avLst/>
          </a:prstGeom>
          <a:solidFill>
            <a:srgbClr val="FF330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grpSp>
        <p:nvGrpSpPr>
          <p:cNvPr id="2" name="Group 3"/>
          <p:cNvGrpSpPr/>
          <p:nvPr/>
        </p:nvGrpSpPr>
        <p:grpSpPr>
          <a:xfrm>
            <a:off x="2133600" y="2084388"/>
            <a:ext cx="4114800" cy="2824162"/>
            <a:chOff x="1344" y="1313"/>
            <a:chExt cx="2592" cy="1779"/>
          </a:xfrm>
        </p:grpSpPr>
        <p:sp>
          <p:nvSpPr>
            <p:cNvPr id="143364" name="Oval 4"/>
            <p:cNvSpPr>
              <a:spLocks noChangeArrowheads="1"/>
            </p:cNvSpPr>
            <p:nvPr/>
          </p:nvSpPr>
          <p:spPr bwMode="auto">
            <a:xfrm>
              <a:off x="2112" y="1313"/>
              <a:ext cx="528" cy="423"/>
            </a:xfrm>
            <a:prstGeom prst="ellipse">
              <a:avLst/>
            </a:prstGeom>
            <a:solidFill>
              <a:srgbClr val="DDDDDD"/>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A</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3365" name="Oval 5"/>
            <p:cNvSpPr>
              <a:spLocks noChangeArrowheads="1"/>
            </p:cNvSpPr>
            <p:nvPr/>
          </p:nvSpPr>
          <p:spPr bwMode="auto">
            <a:xfrm>
              <a:off x="2112" y="1948"/>
              <a:ext cx="528" cy="424"/>
            </a:xfrm>
            <a:prstGeom prst="ellipse">
              <a:avLst/>
            </a:prstGeom>
            <a:solidFill>
              <a:srgbClr val="C0C0C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B</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3366" name="Oval 6"/>
            <p:cNvSpPr>
              <a:spLocks noChangeArrowheads="1"/>
            </p:cNvSpPr>
            <p:nvPr/>
          </p:nvSpPr>
          <p:spPr bwMode="auto">
            <a:xfrm>
              <a:off x="2112" y="2668"/>
              <a:ext cx="528" cy="424"/>
            </a:xfrm>
            <a:prstGeom prst="ellipse">
              <a:avLst/>
            </a:prstGeom>
            <a:solidFill>
              <a:srgbClr val="C0C0C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C</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3367" name="Oval 7"/>
            <p:cNvSpPr>
              <a:spLocks noChangeArrowheads="1"/>
            </p:cNvSpPr>
            <p:nvPr/>
          </p:nvSpPr>
          <p:spPr bwMode="auto">
            <a:xfrm>
              <a:off x="3408" y="1948"/>
              <a:ext cx="528" cy="424"/>
            </a:xfrm>
            <a:prstGeom prst="ellipse">
              <a:avLst/>
            </a:prstGeom>
            <a:solidFill>
              <a:srgbClr val="00FF00"/>
            </a:solidFill>
            <a:ln w="9525">
              <a:solidFill>
                <a:srgbClr val="DDDDDD"/>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D</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63502" name="Line 8"/>
            <p:cNvSpPr/>
            <p:nvPr/>
          </p:nvSpPr>
          <p:spPr>
            <a:xfrm flipV="1">
              <a:off x="1344" y="1609"/>
              <a:ext cx="816" cy="466"/>
            </a:xfrm>
            <a:prstGeom prst="line">
              <a:avLst/>
            </a:prstGeom>
            <a:ln w="9525" cap="flat" cmpd="sng">
              <a:solidFill>
                <a:schemeClr val="tx1"/>
              </a:solidFill>
              <a:prstDash val="solid"/>
              <a:headEnd type="none" w="med" len="med"/>
              <a:tailEnd type="none" w="med" len="med"/>
            </a:ln>
          </p:spPr>
        </p:sp>
        <p:sp>
          <p:nvSpPr>
            <p:cNvPr id="63503" name="Line 9"/>
            <p:cNvSpPr/>
            <p:nvPr/>
          </p:nvSpPr>
          <p:spPr>
            <a:xfrm>
              <a:off x="1344" y="2160"/>
              <a:ext cx="768" cy="0"/>
            </a:xfrm>
            <a:prstGeom prst="line">
              <a:avLst/>
            </a:prstGeom>
            <a:ln w="9525" cap="flat" cmpd="sng">
              <a:solidFill>
                <a:schemeClr val="tx1"/>
              </a:solidFill>
              <a:prstDash val="solid"/>
              <a:headEnd type="none" w="med" len="med"/>
              <a:tailEnd type="none" w="med" len="med"/>
            </a:ln>
          </p:spPr>
        </p:sp>
        <p:sp>
          <p:nvSpPr>
            <p:cNvPr id="63504" name="Line 10"/>
            <p:cNvSpPr/>
            <p:nvPr/>
          </p:nvSpPr>
          <p:spPr>
            <a:xfrm>
              <a:off x="1344" y="2287"/>
              <a:ext cx="768" cy="508"/>
            </a:xfrm>
            <a:prstGeom prst="line">
              <a:avLst/>
            </a:prstGeom>
            <a:ln w="9525" cap="flat" cmpd="sng">
              <a:solidFill>
                <a:schemeClr val="tx1"/>
              </a:solidFill>
              <a:prstDash val="solid"/>
              <a:headEnd type="none" w="med" len="med"/>
              <a:tailEnd type="none" w="med" len="med"/>
            </a:ln>
          </p:spPr>
        </p:sp>
        <p:sp>
          <p:nvSpPr>
            <p:cNvPr id="63505" name="Line 11"/>
            <p:cNvSpPr/>
            <p:nvPr/>
          </p:nvSpPr>
          <p:spPr>
            <a:xfrm>
              <a:off x="2640" y="1567"/>
              <a:ext cx="816" cy="466"/>
            </a:xfrm>
            <a:prstGeom prst="line">
              <a:avLst/>
            </a:prstGeom>
            <a:ln w="9525" cap="flat" cmpd="sng">
              <a:solidFill>
                <a:srgbClr val="DDDDDD"/>
              </a:solidFill>
              <a:prstDash val="solid"/>
              <a:headEnd type="none" w="med" len="med"/>
              <a:tailEnd type="none" w="med" len="med"/>
            </a:ln>
          </p:spPr>
        </p:sp>
        <p:sp>
          <p:nvSpPr>
            <p:cNvPr id="63506" name="Line 12"/>
            <p:cNvSpPr/>
            <p:nvPr/>
          </p:nvSpPr>
          <p:spPr>
            <a:xfrm>
              <a:off x="2640" y="2160"/>
              <a:ext cx="768" cy="0"/>
            </a:xfrm>
            <a:prstGeom prst="line">
              <a:avLst/>
            </a:prstGeom>
            <a:ln w="9525" cap="flat" cmpd="sng">
              <a:solidFill>
                <a:srgbClr val="DDDDDD"/>
              </a:solidFill>
              <a:prstDash val="solid"/>
              <a:headEnd type="none" w="med" len="med"/>
              <a:tailEnd type="none" w="med" len="med"/>
            </a:ln>
          </p:spPr>
        </p:sp>
        <p:sp>
          <p:nvSpPr>
            <p:cNvPr id="63507" name="Line 13"/>
            <p:cNvSpPr/>
            <p:nvPr/>
          </p:nvSpPr>
          <p:spPr>
            <a:xfrm flipV="1">
              <a:off x="2640" y="2245"/>
              <a:ext cx="768" cy="593"/>
            </a:xfrm>
            <a:prstGeom prst="line">
              <a:avLst/>
            </a:prstGeom>
            <a:ln w="9525" cap="flat" cmpd="sng">
              <a:solidFill>
                <a:srgbClr val="DDDDDD"/>
              </a:solidFill>
              <a:prstDash val="solid"/>
              <a:headEnd type="none" w="med" len="med"/>
              <a:tailEnd type="none" w="med" len="med"/>
            </a:ln>
          </p:spPr>
        </p:sp>
        <p:sp>
          <p:nvSpPr>
            <p:cNvPr id="143374" name="Text Box 14"/>
            <p:cNvSpPr txBox="1">
              <a:spLocks noChangeArrowheads="1"/>
            </p:cNvSpPr>
            <p:nvPr/>
          </p:nvSpPr>
          <p:spPr bwMode="auto">
            <a:xfrm>
              <a:off x="1622" y="1632"/>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3375" name="Text Box 15"/>
            <p:cNvSpPr txBox="1">
              <a:spLocks noChangeArrowheads="1"/>
            </p:cNvSpPr>
            <p:nvPr/>
          </p:nvSpPr>
          <p:spPr bwMode="auto">
            <a:xfrm>
              <a:off x="1670" y="1929"/>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3376" name="Text Box 16"/>
            <p:cNvSpPr txBox="1">
              <a:spLocks noChangeArrowheads="1"/>
            </p:cNvSpPr>
            <p:nvPr/>
          </p:nvSpPr>
          <p:spPr bwMode="auto">
            <a:xfrm>
              <a:off x="1440" y="2456"/>
              <a:ext cx="308"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3377" name="Text Box 17"/>
            <p:cNvSpPr txBox="1">
              <a:spLocks noChangeArrowheads="1"/>
            </p:cNvSpPr>
            <p:nvPr/>
          </p:nvSpPr>
          <p:spPr bwMode="auto">
            <a:xfrm>
              <a:off x="2870" y="2352"/>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3378" name="Text Box 18"/>
            <p:cNvSpPr txBox="1">
              <a:spLocks noChangeArrowheads="1"/>
            </p:cNvSpPr>
            <p:nvPr/>
          </p:nvSpPr>
          <p:spPr bwMode="auto">
            <a:xfrm>
              <a:off x="2870" y="1929"/>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3379" name="Text Box 19"/>
            <p:cNvSpPr txBox="1">
              <a:spLocks noChangeArrowheads="1"/>
            </p:cNvSpPr>
            <p:nvPr/>
          </p:nvSpPr>
          <p:spPr bwMode="auto">
            <a:xfrm>
              <a:off x="2880" y="1525"/>
              <a:ext cx="308"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10</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grpSp>
      <p:sp>
        <p:nvSpPr>
          <p:cNvPr id="143380" name="Rectangle 20"/>
          <p:cNvSpPr>
            <a:spLocks noChangeArrowheads="1"/>
          </p:cNvSpPr>
          <p:nvPr/>
        </p:nvSpPr>
        <p:spPr bwMode="auto">
          <a:xfrm>
            <a:off x="2230438" y="434975"/>
            <a:ext cx="4932363"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Uniform Cost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43381" name="Text Box 21"/>
          <p:cNvSpPr txBox="1">
            <a:spLocks noChangeArrowheads="1"/>
          </p:cNvSpPr>
          <p:nvPr/>
        </p:nvSpPr>
        <p:spPr bwMode="auto">
          <a:xfrm>
            <a:off x="6781800" y="1752600"/>
            <a:ext cx="1778000" cy="457200"/>
          </a:xfrm>
          <a:prstGeom prst="rect">
            <a:avLst/>
          </a:prstGeom>
          <a:solidFill>
            <a:srgbClr val="DDDDDD"/>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 [S</a:t>
            </a:r>
            <a:r>
              <a:rPr kumimoji="0" lang="en-US" kern="1200" cap="none" spc="0" normalizeH="0" baseline="-25000" noProof="0">
                <a:effectLst>
                  <a:outerShdw blurRad="38100" dist="38100" dir="2700000" algn="tl">
                    <a:srgbClr val="FFFFFF"/>
                  </a:outerShdw>
                </a:effectLst>
                <a:latin typeface="Times New Roman" pitchFamily="18" charset="0"/>
                <a:ea typeface="+mn-ea"/>
                <a:cs typeface="+mn-cs"/>
              </a:rPr>
              <a:t>0</a:t>
            </a: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63494" name="Text Box 22"/>
          <p:cNvSpPr txBox="1"/>
          <p:nvPr/>
        </p:nvSpPr>
        <p:spPr>
          <a:xfrm>
            <a:off x="2498725" y="5280025"/>
            <a:ext cx="184150" cy="404813"/>
          </a:xfrm>
          <a:prstGeom prst="rect">
            <a:avLst/>
          </a:prstGeom>
          <a:noFill/>
          <a:ln w="9525">
            <a:noFill/>
          </a:ln>
        </p:spPr>
        <p:txBody>
          <a:bodyPr wrap="none">
            <a:spAutoFit/>
          </a:bodyPr>
          <a:p>
            <a:endParaRPr lang="en-US" altLang="x-none" dirty="0">
              <a:latin typeface="Times New Roman" pitchFamily="18" charset="0"/>
            </a:endParaRPr>
          </a:p>
        </p:txBody>
      </p:sp>
      <p:sp>
        <p:nvSpPr>
          <p:cNvPr id="143383" name="Rectangle 23"/>
          <p:cNvSpPr>
            <a:spLocks noChangeArrowheads="1"/>
          </p:cNvSpPr>
          <p:nvPr/>
        </p:nvSpPr>
        <p:spPr bwMode="auto">
          <a:xfrm>
            <a:off x="4343400" y="4975225"/>
            <a:ext cx="4572000" cy="1463675"/>
          </a:xfrm>
          <a:prstGeom prst="rect">
            <a:avLst/>
          </a:prstGeom>
          <a:solidFill>
            <a:srgbClr val="DDDDDD"/>
          </a:solid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Next Node=Head of Fringe=S, S is not goal </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Successor(S)={C,B,A}=expand(S) but sort them according to path cost.</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3384" name="Text Box 24"/>
          <p:cNvSpPr txBox="1">
            <a:spLocks noChangeArrowheads="1"/>
          </p:cNvSpPr>
          <p:nvPr/>
        </p:nvSpPr>
        <p:spPr bwMode="auto">
          <a:xfrm>
            <a:off x="457200" y="5378450"/>
            <a:ext cx="3648075" cy="457200"/>
          </a:xfrm>
          <a:prstGeom prst="rect">
            <a:avLst/>
          </a:prstGeom>
          <a:solidFill>
            <a:srgbClr val="FFFFFF"/>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Updated Fringe=[A</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1</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,B</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5</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15</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3385" name="AutoShape 25"/>
          <p:cNvSpPr/>
          <p:nvPr/>
        </p:nvSpPr>
        <p:spPr>
          <a:xfrm>
            <a:off x="838200" y="3200400"/>
            <a:ext cx="457200" cy="269875"/>
          </a:xfrm>
          <a:prstGeom prst="rightArrow">
            <a:avLst>
              <a:gd name="adj1" fmla="val 50000"/>
              <a:gd name="adj2" fmla="val 42352"/>
            </a:avLst>
          </a:prstGeom>
          <a:solidFill>
            <a:srgbClr val="FF3300"/>
          </a:solidFill>
          <a:ln w="9525" cap="flat" cmpd="sng">
            <a:solidFill>
              <a:schemeClr val="tx1"/>
            </a:solidFill>
            <a:prstDash val="solid"/>
            <a:miter/>
            <a:headEnd type="none" w="med" len="med"/>
            <a:tailEnd type="none" w="med" len="med"/>
          </a:ln>
        </p:spPr>
        <p:txBody>
          <a:bodyPr wrap="none" anchor="ctr" anchorCtr="0"/>
          <a:p>
            <a:endParaRPr lang="en-US" altLang="x-none"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43381"/>
                                        </p:tgtEl>
                                        <p:attrNameLst>
                                          <p:attrName>style.visibility</p:attrName>
                                        </p:attrNameLst>
                                      </p:cBhvr>
                                      <p:to>
                                        <p:strVal val="visible"/>
                                      </p:to>
                                    </p:set>
                                    <p:anim calcmode="lin" valueType="num">
                                      <p:cBhvr additive="base">
                                        <p:cTn id="11" dur="500" fill="hold"/>
                                        <p:tgtEl>
                                          <p:spTgt spid="143381"/>
                                        </p:tgtEl>
                                        <p:attrNameLst>
                                          <p:attrName>ppt_x</p:attrName>
                                        </p:attrNameLst>
                                      </p:cBhvr>
                                      <p:tavLst>
                                        <p:tav tm="0">
                                          <p:val>
                                            <p:strVal val="0-#ppt_w/2"/>
                                          </p:val>
                                        </p:tav>
                                        <p:tav tm="100000">
                                          <p:val>
                                            <p:strVal val="#ppt_x"/>
                                          </p:val>
                                        </p:tav>
                                      </p:tavLst>
                                    </p:anim>
                                    <p:anim calcmode="lin" valueType="num">
                                      <p:cBhvr additive="base">
                                        <p:cTn id="12" dur="500" fill="hold"/>
                                        <p:tgtEl>
                                          <p:spTgt spid="14338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383">
                                            <p:txEl>
                                              <p:charRg st="0" end="4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43385"/>
                                        </p:tgtEl>
                                        <p:attrNameLst>
                                          <p:attrName>style.visibility</p:attrName>
                                        </p:attrNameLst>
                                      </p:cBhvr>
                                      <p:to>
                                        <p:strVal val="visible"/>
                                      </p:to>
                                    </p:set>
                                    <p:anim calcmode="lin" valueType="num">
                                      <p:cBhvr additive="base">
                                        <p:cTn id="21" dur="500" fill="hold"/>
                                        <p:tgtEl>
                                          <p:spTgt spid="143385"/>
                                        </p:tgtEl>
                                        <p:attrNameLst>
                                          <p:attrName>ppt_x</p:attrName>
                                        </p:attrNameLst>
                                      </p:cBhvr>
                                      <p:tavLst>
                                        <p:tav tm="0">
                                          <p:val>
                                            <p:strVal val="0-#ppt_w/2"/>
                                          </p:val>
                                        </p:tav>
                                        <p:tav tm="100000">
                                          <p:val>
                                            <p:strVal val="#ppt_x"/>
                                          </p:val>
                                        </p:tav>
                                      </p:tavLst>
                                    </p:anim>
                                    <p:anim calcmode="lin" valueType="num">
                                      <p:cBhvr additive="base">
                                        <p:cTn id="22" dur="500" fill="hold"/>
                                        <p:tgtEl>
                                          <p:spTgt spid="14338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83">
                                            <p:txEl>
                                              <p:charRg st="43" end="1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43384"/>
                                        </p:tgtEl>
                                        <p:attrNameLst>
                                          <p:attrName>style.visibility</p:attrName>
                                        </p:attrNameLst>
                                      </p:cBhvr>
                                      <p:to>
                                        <p:strVal val="visible"/>
                                      </p:to>
                                    </p:set>
                                    <p:anim calcmode="lin" valueType="num">
                                      <p:cBhvr additive="base">
                                        <p:cTn id="35" dur="500" fill="hold"/>
                                        <p:tgtEl>
                                          <p:spTgt spid="143384"/>
                                        </p:tgtEl>
                                        <p:attrNameLst>
                                          <p:attrName>ppt_x</p:attrName>
                                        </p:attrNameLst>
                                      </p:cBhvr>
                                      <p:tavLst>
                                        <p:tav tm="0">
                                          <p:val>
                                            <p:strVal val="0-#ppt_w/2"/>
                                          </p:val>
                                        </p:tav>
                                        <p:tav tm="100000">
                                          <p:val>
                                            <p:strVal val="#ppt_x"/>
                                          </p:val>
                                        </p:tav>
                                      </p:tavLst>
                                    </p:anim>
                                    <p:anim calcmode="lin" valueType="num">
                                      <p:cBhvr additive="base">
                                        <p:cTn id="36" dur="500" fill="hold"/>
                                        <p:tgtEl>
                                          <p:spTgt spid="1433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ldLvl="0" animBg="1"/>
      <p:bldP spid="143381" grpId="0" bldLvl="0" animBg="1"/>
      <p:bldP spid="143384" grpId="0" bldLvl="0" animBg="1"/>
      <p:bldP spid="143385"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1371600" y="2084388"/>
            <a:ext cx="2819400" cy="2824162"/>
            <a:chOff x="864" y="1313"/>
            <a:chExt cx="1776" cy="1779"/>
          </a:xfrm>
        </p:grpSpPr>
        <p:sp>
          <p:nvSpPr>
            <p:cNvPr id="144387" name="Oval 3"/>
            <p:cNvSpPr>
              <a:spLocks noChangeArrowheads="1"/>
            </p:cNvSpPr>
            <p:nvPr/>
          </p:nvSpPr>
          <p:spPr bwMode="auto">
            <a:xfrm>
              <a:off x="864" y="1948"/>
              <a:ext cx="528" cy="424"/>
            </a:xfrm>
            <a:prstGeom prst="ellipse">
              <a:avLst/>
            </a:prstGeom>
            <a:solidFill>
              <a:srgbClr val="DDDDDD"/>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4388" name="Oval 4"/>
            <p:cNvSpPr>
              <a:spLocks noChangeArrowheads="1"/>
            </p:cNvSpPr>
            <p:nvPr/>
          </p:nvSpPr>
          <p:spPr bwMode="auto">
            <a:xfrm>
              <a:off x="2112" y="1313"/>
              <a:ext cx="528" cy="423"/>
            </a:xfrm>
            <a:prstGeom prst="ellipse">
              <a:avLst/>
            </a:prstGeom>
            <a:solidFill>
              <a:srgbClr val="FF330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A</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4389" name="Oval 5"/>
            <p:cNvSpPr>
              <a:spLocks noChangeArrowheads="1"/>
            </p:cNvSpPr>
            <p:nvPr/>
          </p:nvSpPr>
          <p:spPr bwMode="auto">
            <a:xfrm>
              <a:off x="2112" y="1948"/>
              <a:ext cx="528" cy="424"/>
            </a:xfrm>
            <a:prstGeom prst="ellipse">
              <a:avLst/>
            </a:prstGeom>
            <a:solidFill>
              <a:srgbClr val="C0C0C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B</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4390" name="Oval 6"/>
            <p:cNvSpPr>
              <a:spLocks noChangeArrowheads="1"/>
            </p:cNvSpPr>
            <p:nvPr/>
          </p:nvSpPr>
          <p:spPr bwMode="auto">
            <a:xfrm>
              <a:off x="2112" y="2668"/>
              <a:ext cx="528" cy="424"/>
            </a:xfrm>
            <a:prstGeom prst="ellipse">
              <a:avLst/>
            </a:prstGeom>
            <a:solidFill>
              <a:srgbClr val="C0C0C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C</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64533" name="Line 7"/>
            <p:cNvSpPr/>
            <p:nvPr/>
          </p:nvSpPr>
          <p:spPr>
            <a:xfrm flipV="1">
              <a:off x="1344" y="1609"/>
              <a:ext cx="816" cy="466"/>
            </a:xfrm>
            <a:prstGeom prst="line">
              <a:avLst/>
            </a:prstGeom>
            <a:ln w="9525" cap="flat" cmpd="sng">
              <a:solidFill>
                <a:schemeClr val="tx1"/>
              </a:solidFill>
              <a:prstDash val="solid"/>
              <a:headEnd type="none" w="med" len="med"/>
              <a:tailEnd type="none" w="med" len="med"/>
            </a:ln>
          </p:spPr>
        </p:sp>
        <p:sp>
          <p:nvSpPr>
            <p:cNvPr id="64534" name="Line 8"/>
            <p:cNvSpPr/>
            <p:nvPr/>
          </p:nvSpPr>
          <p:spPr>
            <a:xfrm>
              <a:off x="1344" y="2160"/>
              <a:ext cx="768" cy="0"/>
            </a:xfrm>
            <a:prstGeom prst="line">
              <a:avLst/>
            </a:prstGeom>
            <a:ln w="9525" cap="flat" cmpd="sng">
              <a:solidFill>
                <a:schemeClr val="tx1"/>
              </a:solidFill>
              <a:prstDash val="solid"/>
              <a:headEnd type="none" w="med" len="med"/>
              <a:tailEnd type="none" w="med" len="med"/>
            </a:ln>
          </p:spPr>
        </p:sp>
        <p:sp>
          <p:nvSpPr>
            <p:cNvPr id="64535" name="Line 9"/>
            <p:cNvSpPr/>
            <p:nvPr/>
          </p:nvSpPr>
          <p:spPr>
            <a:xfrm>
              <a:off x="1344" y="2287"/>
              <a:ext cx="768" cy="508"/>
            </a:xfrm>
            <a:prstGeom prst="line">
              <a:avLst/>
            </a:prstGeom>
            <a:ln w="9525" cap="flat" cmpd="sng">
              <a:solidFill>
                <a:schemeClr val="tx1"/>
              </a:solidFill>
              <a:prstDash val="solid"/>
              <a:headEnd type="none" w="med" len="med"/>
              <a:tailEnd type="none" w="med" len="med"/>
            </a:ln>
          </p:spPr>
        </p:sp>
        <p:sp>
          <p:nvSpPr>
            <p:cNvPr id="144394" name="Text Box 10"/>
            <p:cNvSpPr txBox="1">
              <a:spLocks noChangeArrowheads="1"/>
            </p:cNvSpPr>
            <p:nvPr/>
          </p:nvSpPr>
          <p:spPr bwMode="auto">
            <a:xfrm>
              <a:off x="1622" y="1632"/>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4395" name="Text Box 11"/>
            <p:cNvSpPr txBox="1">
              <a:spLocks noChangeArrowheads="1"/>
            </p:cNvSpPr>
            <p:nvPr/>
          </p:nvSpPr>
          <p:spPr bwMode="auto">
            <a:xfrm>
              <a:off x="1670" y="1929"/>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4396" name="Text Box 12"/>
            <p:cNvSpPr txBox="1">
              <a:spLocks noChangeArrowheads="1"/>
            </p:cNvSpPr>
            <p:nvPr/>
          </p:nvSpPr>
          <p:spPr bwMode="auto">
            <a:xfrm>
              <a:off x="1440" y="2456"/>
              <a:ext cx="308"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grpSp>
      <p:grpSp>
        <p:nvGrpSpPr>
          <p:cNvPr id="3" name="Group 13"/>
          <p:cNvGrpSpPr/>
          <p:nvPr/>
        </p:nvGrpSpPr>
        <p:grpSpPr>
          <a:xfrm>
            <a:off x="4191000" y="2420938"/>
            <a:ext cx="2057400" cy="2084387"/>
            <a:chOff x="2640" y="1525"/>
            <a:chExt cx="1296" cy="1313"/>
          </a:xfrm>
        </p:grpSpPr>
        <p:sp>
          <p:nvSpPr>
            <p:cNvPr id="144398" name="Oval 14"/>
            <p:cNvSpPr>
              <a:spLocks noChangeArrowheads="1"/>
            </p:cNvSpPr>
            <p:nvPr/>
          </p:nvSpPr>
          <p:spPr bwMode="auto">
            <a:xfrm>
              <a:off x="3408" y="1948"/>
              <a:ext cx="528" cy="424"/>
            </a:xfrm>
            <a:prstGeom prst="ellipse">
              <a:avLst/>
            </a:prstGeom>
            <a:solidFill>
              <a:srgbClr val="00FF00"/>
            </a:solidFill>
            <a:ln w="9525">
              <a:solidFill>
                <a:srgbClr val="DDDDDD"/>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D</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64523" name="Line 15"/>
            <p:cNvSpPr/>
            <p:nvPr/>
          </p:nvSpPr>
          <p:spPr>
            <a:xfrm>
              <a:off x="2640" y="1567"/>
              <a:ext cx="816" cy="466"/>
            </a:xfrm>
            <a:prstGeom prst="line">
              <a:avLst/>
            </a:prstGeom>
            <a:ln w="9525" cap="flat" cmpd="sng">
              <a:solidFill>
                <a:schemeClr val="tx1"/>
              </a:solidFill>
              <a:prstDash val="solid"/>
              <a:headEnd type="none" w="med" len="med"/>
              <a:tailEnd type="none" w="med" len="med"/>
            </a:ln>
          </p:spPr>
        </p:sp>
        <p:sp>
          <p:nvSpPr>
            <p:cNvPr id="64524" name="Line 16"/>
            <p:cNvSpPr/>
            <p:nvPr/>
          </p:nvSpPr>
          <p:spPr>
            <a:xfrm>
              <a:off x="2640" y="2160"/>
              <a:ext cx="768" cy="0"/>
            </a:xfrm>
            <a:prstGeom prst="line">
              <a:avLst/>
            </a:prstGeom>
            <a:ln w="9525" cap="flat" cmpd="sng">
              <a:solidFill>
                <a:srgbClr val="DDDDDD"/>
              </a:solidFill>
              <a:prstDash val="solid"/>
              <a:headEnd type="none" w="med" len="med"/>
              <a:tailEnd type="none" w="med" len="med"/>
            </a:ln>
          </p:spPr>
        </p:sp>
        <p:sp>
          <p:nvSpPr>
            <p:cNvPr id="64525" name="Line 17"/>
            <p:cNvSpPr/>
            <p:nvPr/>
          </p:nvSpPr>
          <p:spPr>
            <a:xfrm flipV="1">
              <a:off x="2640" y="2245"/>
              <a:ext cx="768" cy="593"/>
            </a:xfrm>
            <a:prstGeom prst="line">
              <a:avLst/>
            </a:prstGeom>
            <a:ln w="9525" cap="flat" cmpd="sng">
              <a:solidFill>
                <a:srgbClr val="DDDDDD"/>
              </a:solidFill>
              <a:prstDash val="solid"/>
              <a:headEnd type="none" w="med" len="med"/>
              <a:tailEnd type="none" w="med" len="med"/>
            </a:ln>
          </p:spPr>
        </p:sp>
        <p:sp>
          <p:nvSpPr>
            <p:cNvPr id="144402" name="Text Box 18"/>
            <p:cNvSpPr txBox="1">
              <a:spLocks noChangeArrowheads="1"/>
            </p:cNvSpPr>
            <p:nvPr/>
          </p:nvSpPr>
          <p:spPr bwMode="auto">
            <a:xfrm>
              <a:off x="2870" y="2352"/>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4403" name="Text Box 19"/>
            <p:cNvSpPr txBox="1">
              <a:spLocks noChangeArrowheads="1"/>
            </p:cNvSpPr>
            <p:nvPr/>
          </p:nvSpPr>
          <p:spPr bwMode="auto">
            <a:xfrm>
              <a:off x="2870" y="1929"/>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4404" name="Text Box 20"/>
            <p:cNvSpPr txBox="1">
              <a:spLocks noChangeArrowheads="1"/>
            </p:cNvSpPr>
            <p:nvPr/>
          </p:nvSpPr>
          <p:spPr bwMode="auto">
            <a:xfrm>
              <a:off x="2880" y="1525"/>
              <a:ext cx="308"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10</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grpSp>
      <p:sp>
        <p:nvSpPr>
          <p:cNvPr id="144405" name="Rectangle 21"/>
          <p:cNvSpPr>
            <a:spLocks noChangeArrowheads="1"/>
          </p:cNvSpPr>
          <p:nvPr/>
        </p:nvSpPr>
        <p:spPr bwMode="auto">
          <a:xfrm>
            <a:off x="2230438" y="434975"/>
            <a:ext cx="4932363"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Uniform Cost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44406" name="Text Box 22"/>
          <p:cNvSpPr txBox="1">
            <a:spLocks noChangeArrowheads="1"/>
          </p:cNvSpPr>
          <p:nvPr/>
        </p:nvSpPr>
        <p:spPr bwMode="auto">
          <a:xfrm>
            <a:off x="6096000" y="1676400"/>
            <a:ext cx="2692400" cy="457200"/>
          </a:xfrm>
          <a:prstGeom prst="rect">
            <a:avLst/>
          </a:prstGeom>
          <a:solidFill>
            <a:srgbClr val="DDDDDD"/>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 [A</a:t>
            </a:r>
            <a:r>
              <a:rPr kumimoji="0" lang="en-US" kern="1200" cap="none" spc="0" normalizeH="0" baseline="-25000" noProof="0">
                <a:effectLst>
                  <a:outerShdw blurRad="38100" dist="38100" dir="2700000" algn="tl">
                    <a:srgbClr val="FFFFFF"/>
                  </a:outerShdw>
                </a:effectLst>
                <a:latin typeface="Times New Roman" pitchFamily="18" charset="0"/>
                <a:ea typeface="+mn-ea"/>
                <a:cs typeface="+mn-cs"/>
              </a:rPr>
              <a:t>1</a:t>
            </a: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,B</a:t>
            </a:r>
            <a:r>
              <a:rPr kumimoji="0" lang="en-US" kern="1200" cap="none" spc="0" normalizeH="0" baseline="-25000" noProof="0">
                <a:effectLst>
                  <a:outerShdw blurRad="38100" dist="38100" dir="2700000" algn="tl">
                    <a:srgbClr val="FFFFFF"/>
                  </a:outerShdw>
                </a:effectLst>
                <a:latin typeface="Times New Roman" pitchFamily="18" charset="0"/>
                <a:ea typeface="+mn-ea"/>
                <a:cs typeface="+mn-cs"/>
              </a:rPr>
              <a:t>5</a:t>
            </a: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r>
              <a:rPr kumimoji="0" lang="en-US" kern="1200" cap="none" spc="0" normalizeH="0" baseline="-25000" noProof="0">
                <a:effectLst>
                  <a:outerShdw blurRad="38100" dist="38100" dir="2700000" algn="tl">
                    <a:srgbClr val="FFFFFF"/>
                  </a:outerShdw>
                </a:effectLst>
                <a:latin typeface="Times New Roman" pitchFamily="18" charset="0"/>
                <a:ea typeface="+mn-ea"/>
                <a:cs typeface="+mn-cs"/>
              </a:rPr>
              <a:t>15</a:t>
            </a: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64518" name="Text Box 23"/>
          <p:cNvSpPr txBox="1"/>
          <p:nvPr/>
        </p:nvSpPr>
        <p:spPr>
          <a:xfrm>
            <a:off x="2498725" y="5280025"/>
            <a:ext cx="184150" cy="404813"/>
          </a:xfrm>
          <a:prstGeom prst="rect">
            <a:avLst/>
          </a:prstGeom>
          <a:noFill/>
          <a:ln w="9525">
            <a:noFill/>
          </a:ln>
        </p:spPr>
        <p:txBody>
          <a:bodyPr wrap="none">
            <a:spAutoFit/>
          </a:bodyPr>
          <a:p>
            <a:endParaRPr lang="en-US" altLang="x-none" dirty="0">
              <a:latin typeface="Times New Roman" pitchFamily="18" charset="0"/>
            </a:endParaRPr>
          </a:p>
        </p:txBody>
      </p:sp>
      <p:sp>
        <p:nvSpPr>
          <p:cNvPr id="144408" name="Rectangle 24"/>
          <p:cNvSpPr>
            <a:spLocks noChangeArrowheads="1"/>
          </p:cNvSpPr>
          <p:nvPr/>
        </p:nvSpPr>
        <p:spPr bwMode="auto">
          <a:xfrm>
            <a:off x="4343400" y="4975225"/>
            <a:ext cx="4572000" cy="1616075"/>
          </a:xfrm>
          <a:prstGeom prst="rect">
            <a:avLst/>
          </a:prstGeom>
          <a:solidFill>
            <a:srgbClr val="DDDDDD"/>
          </a:solid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Next Node=Head of Fringe=A, A is not goal </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Successor(A)={D}=expand(A) </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Sort the queue according to path cost.</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4409" name="Text Box 25"/>
          <p:cNvSpPr txBox="1">
            <a:spLocks noChangeArrowheads="1"/>
          </p:cNvSpPr>
          <p:nvPr/>
        </p:nvSpPr>
        <p:spPr bwMode="auto">
          <a:xfrm>
            <a:off x="457200" y="5378450"/>
            <a:ext cx="3749675" cy="457200"/>
          </a:xfrm>
          <a:prstGeom prst="rect">
            <a:avLst/>
          </a:prstGeom>
          <a:solidFill>
            <a:srgbClr val="FFFFFF"/>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Updated Fringe=[B</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5</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11</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15</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4410" name="AutoShape 26"/>
          <p:cNvSpPr/>
          <p:nvPr/>
        </p:nvSpPr>
        <p:spPr>
          <a:xfrm>
            <a:off x="2743200" y="2133600"/>
            <a:ext cx="457200" cy="269875"/>
          </a:xfrm>
          <a:prstGeom prst="rightArrow">
            <a:avLst>
              <a:gd name="adj1" fmla="val 50000"/>
              <a:gd name="adj2" fmla="val 42352"/>
            </a:avLst>
          </a:prstGeom>
          <a:solidFill>
            <a:srgbClr val="FF3300"/>
          </a:solidFill>
          <a:ln w="9525" cap="flat" cmpd="sng">
            <a:solidFill>
              <a:schemeClr val="tx1"/>
            </a:solidFill>
            <a:prstDash val="solid"/>
            <a:miter/>
            <a:headEnd type="none" w="med" len="med"/>
            <a:tailEnd type="none" w="med" len="med"/>
          </a:ln>
        </p:spPr>
        <p:txBody>
          <a:bodyPr wrap="none" anchor="ctr" anchorCtr="0"/>
          <a:p>
            <a:endParaRPr lang="en-US" altLang="x-none"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44406"/>
                                        </p:tgtEl>
                                        <p:attrNameLst>
                                          <p:attrName>style.visibility</p:attrName>
                                        </p:attrNameLst>
                                      </p:cBhvr>
                                      <p:to>
                                        <p:strVal val="visible"/>
                                      </p:to>
                                    </p:set>
                                    <p:anim calcmode="lin" valueType="num">
                                      <p:cBhvr additive="base">
                                        <p:cTn id="11" dur="500" fill="hold"/>
                                        <p:tgtEl>
                                          <p:spTgt spid="144406"/>
                                        </p:tgtEl>
                                        <p:attrNameLst>
                                          <p:attrName>ppt_x</p:attrName>
                                        </p:attrNameLst>
                                      </p:cBhvr>
                                      <p:tavLst>
                                        <p:tav tm="0">
                                          <p:val>
                                            <p:strVal val="0-#ppt_w/2"/>
                                          </p:val>
                                        </p:tav>
                                        <p:tav tm="100000">
                                          <p:val>
                                            <p:strVal val="#ppt_x"/>
                                          </p:val>
                                        </p:tav>
                                      </p:tavLst>
                                    </p:anim>
                                    <p:anim calcmode="lin" valueType="num">
                                      <p:cBhvr additive="base">
                                        <p:cTn id="12" dur="500" fill="hold"/>
                                        <p:tgtEl>
                                          <p:spTgt spid="14440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4408">
                                            <p:txEl>
                                              <p:charRg st="0" end="4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44410"/>
                                        </p:tgtEl>
                                        <p:attrNameLst>
                                          <p:attrName>style.visibility</p:attrName>
                                        </p:attrNameLst>
                                      </p:cBhvr>
                                      <p:to>
                                        <p:strVal val="visible"/>
                                      </p:to>
                                    </p:set>
                                    <p:anim calcmode="lin" valueType="num">
                                      <p:cBhvr additive="base">
                                        <p:cTn id="21" dur="500" fill="hold"/>
                                        <p:tgtEl>
                                          <p:spTgt spid="144410"/>
                                        </p:tgtEl>
                                        <p:attrNameLst>
                                          <p:attrName>ppt_x</p:attrName>
                                        </p:attrNameLst>
                                      </p:cBhvr>
                                      <p:tavLst>
                                        <p:tav tm="0">
                                          <p:val>
                                            <p:strVal val="0-#ppt_w/2"/>
                                          </p:val>
                                        </p:tav>
                                        <p:tav tm="100000">
                                          <p:val>
                                            <p:strVal val="#ppt_x"/>
                                          </p:val>
                                        </p:tav>
                                      </p:tavLst>
                                    </p:anim>
                                    <p:anim calcmode="lin" valueType="num">
                                      <p:cBhvr additive="base">
                                        <p:cTn id="22" dur="500" fill="hold"/>
                                        <p:tgtEl>
                                          <p:spTgt spid="1444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408">
                                            <p:txEl>
                                              <p:charRg st="43" end="7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4408">
                                            <p:txEl>
                                              <p:charRg st="71" end="1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4409"/>
                                        </p:tgtEl>
                                        <p:attrNameLst>
                                          <p:attrName>style.visibility</p:attrName>
                                        </p:attrNameLst>
                                      </p:cBhvr>
                                      <p:to>
                                        <p:strVal val="visible"/>
                                      </p:to>
                                    </p:set>
                                    <p:anim calcmode="lin" valueType="num">
                                      <p:cBhvr additive="base">
                                        <p:cTn id="37" dur="500" fill="hold"/>
                                        <p:tgtEl>
                                          <p:spTgt spid="144409"/>
                                        </p:tgtEl>
                                        <p:attrNameLst>
                                          <p:attrName>ppt_x</p:attrName>
                                        </p:attrNameLst>
                                      </p:cBhvr>
                                      <p:tavLst>
                                        <p:tav tm="0">
                                          <p:val>
                                            <p:strVal val="0-#ppt_w/2"/>
                                          </p:val>
                                        </p:tav>
                                        <p:tav tm="100000">
                                          <p:val>
                                            <p:strVal val="#ppt_x"/>
                                          </p:val>
                                        </p:tav>
                                      </p:tavLst>
                                    </p:anim>
                                    <p:anim calcmode="lin" valueType="num">
                                      <p:cBhvr additive="base">
                                        <p:cTn id="38" dur="500" fill="hold"/>
                                        <p:tgtEl>
                                          <p:spTgt spid="1444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06" grpId="0" bldLvl="0" animBg="1"/>
      <p:bldP spid="144409" grpId="0" bldLvl="0" animBg="1"/>
      <p:bldP spid="144410"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Oval 2"/>
          <p:cNvSpPr>
            <a:spLocks noChangeArrowheads="1"/>
          </p:cNvSpPr>
          <p:nvPr/>
        </p:nvSpPr>
        <p:spPr bwMode="auto">
          <a:xfrm>
            <a:off x="5410200" y="3092450"/>
            <a:ext cx="838200" cy="673100"/>
          </a:xfrm>
          <a:prstGeom prst="ellipse">
            <a:avLst/>
          </a:prstGeom>
          <a:solidFill>
            <a:srgbClr val="00FF00"/>
          </a:solidFill>
          <a:ln w="9525">
            <a:solidFill>
              <a:srgbClr val="DDDDDD"/>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D</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grpSp>
        <p:nvGrpSpPr>
          <p:cNvPr id="2" name="Group 3"/>
          <p:cNvGrpSpPr/>
          <p:nvPr/>
        </p:nvGrpSpPr>
        <p:grpSpPr>
          <a:xfrm>
            <a:off x="1371600" y="2084388"/>
            <a:ext cx="2819400" cy="2824162"/>
            <a:chOff x="864" y="1313"/>
            <a:chExt cx="1776" cy="1779"/>
          </a:xfrm>
        </p:grpSpPr>
        <p:sp>
          <p:nvSpPr>
            <p:cNvPr id="145412" name="Oval 4"/>
            <p:cNvSpPr>
              <a:spLocks noChangeArrowheads="1"/>
            </p:cNvSpPr>
            <p:nvPr/>
          </p:nvSpPr>
          <p:spPr bwMode="auto">
            <a:xfrm>
              <a:off x="864" y="1948"/>
              <a:ext cx="528" cy="424"/>
            </a:xfrm>
            <a:prstGeom prst="ellipse">
              <a:avLst/>
            </a:prstGeom>
            <a:solidFill>
              <a:srgbClr val="DDDDDD"/>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5413" name="Oval 5"/>
            <p:cNvSpPr>
              <a:spLocks noChangeArrowheads="1"/>
            </p:cNvSpPr>
            <p:nvPr/>
          </p:nvSpPr>
          <p:spPr bwMode="auto">
            <a:xfrm>
              <a:off x="2112" y="1313"/>
              <a:ext cx="528" cy="423"/>
            </a:xfrm>
            <a:prstGeom prst="ellipse">
              <a:avLst/>
            </a:prstGeom>
            <a:solidFill>
              <a:srgbClr val="DDDDDD"/>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A</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5414" name="Oval 6"/>
            <p:cNvSpPr>
              <a:spLocks noChangeArrowheads="1"/>
            </p:cNvSpPr>
            <p:nvPr/>
          </p:nvSpPr>
          <p:spPr bwMode="auto">
            <a:xfrm>
              <a:off x="2112" y="1948"/>
              <a:ext cx="528" cy="424"/>
            </a:xfrm>
            <a:prstGeom prst="ellipse">
              <a:avLst/>
            </a:prstGeom>
            <a:solidFill>
              <a:srgbClr val="FF330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B</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5415" name="Oval 7"/>
            <p:cNvSpPr>
              <a:spLocks noChangeArrowheads="1"/>
            </p:cNvSpPr>
            <p:nvPr/>
          </p:nvSpPr>
          <p:spPr bwMode="auto">
            <a:xfrm>
              <a:off x="2112" y="2668"/>
              <a:ext cx="528" cy="424"/>
            </a:xfrm>
            <a:prstGeom prst="ellipse">
              <a:avLst/>
            </a:prstGeom>
            <a:solidFill>
              <a:srgbClr val="C0C0C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C</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65559" name="Line 8"/>
            <p:cNvSpPr/>
            <p:nvPr/>
          </p:nvSpPr>
          <p:spPr>
            <a:xfrm flipV="1">
              <a:off x="1344" y="1609"/>
              <a:ext cx="816" cy="466"/>
            </a:xfrm>
            <a:prstGeom prst="line">
              <a:avLst/>
            </a:prstGeom>
            <a:ln w="9525" cap="flat" cmpd="sng">
              <a:solidFill>
                <a:schemeClr val="tx1"/>
              </a:solidFill>
              <a:prstDash val="solid"/>
              <a:headEnd type="none" w="med" len="med"/>
              <a:tailEnd type="none" w="med" len="med"/>
            </a:ln>
          </p:spPr>
        </p:sp>
        <p:sp>
          <p:nvSpPr>
            <p:cNvPr id="65560" name="Line 9"/>
            <p:cNvSpPr/>
            <p:nvPr/>
          </p:nvSpPr>
          <p:spPr>
            <a:xfrm>
              <a:off x="1344" y="2160"/>
              <a:ext cx="768" cy="0"/>
            </a:xfrm>
            <a:prstGeom prst="line">
              <a:avLst/>
            </a:prstGeom>
            <a:ln w="9525" cap="flat" cmpd="sng">
              <a:solidFill>
                <a:schemeClr val="tx1"/>
              </a:solidFill>
              <a:prstDash val="solid"/>
              <a:headEnd type="none" w="med" len="med"/>
              <a:tailEnd type="none" w="med" len="med"/>
            </a:ln>
          </p:spPr>
        </p:sp>
        <p:sp>
          <p:nvSpPr>
            <p:cNvPr id="65561" name="Line 10"/>
            <p:cNvSpPr/>
            <p:nvPr/>
          </p:nvSpPr>
          <p:spPr>
            <a:xfrm>
              <a:off x="1344" y="2287"/>
              <a:ext cx="768" cy="508"/>
            </a:xfrm>
            <a:prstGeom prst="line">
              <a:avLst/>
            </a:prstGeom>
            <a:ln w="9525" cap="flat" cmpd="sng">
              <a:solidFill>
                <a:schemeClr val="tx1"/>
              </a:solidFill>
              <a:prstDash val="solid"/>
              <a:headEnd type="none" w="med" len="med"/>
              <a:tailEnd type="none" w="med" len="med"/>
            </a:ln>
          </p:spPr>
        </p:sp>
        <p:sp>
          <p:nvSpPr>
            <p:cNvPr id="145419" name="Text Box 11"/>
            <p:cNvSpPr txBox="1">
              <a:spLocks noChangeArrowheads="1"/>
            </p:cNvSpPr>
            <p:nvPr/>
          </p:nvSpPr>
          <p:spPr bwMode="auto">
            <a:xfrm>
              <a:off x="1622" y="1632"/>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5420" name="Text Box 12"/>
            <p:cNvSpPr txBox="1">
              <a:spLocks noChangeArrowheads="1"/>
            </p:cNvSpPr>
            <p:nvPr/>
          </p:nvSpPr>
          <p:spPr bwMode="auto">
            <a:xfrm>
              <a:off x="1670" y="1929"/>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5421" name="Text Box 13"/>
            <p:cNvSpPr txBox="1">
              <a:spLocks noChangeArrowheads="1"/>
            </p:cNvSpPr>
            <p:nvPr/>
          </p:nvSpPr>
          <p:spPr bwMode="auto">
            <a:xfrm>
              <a:off x="1440" y="2456"/>
              <a:ext cx="308"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grpSp>
      <p:grpSp>
        <p:nvGrpSpPr>
          <p:cNvPr id="3" name="Group 14"/>
          <p:cNvGrpSpPr/>
          <p:nvPr/>
        </p:nvGrpSpPr>
        <p:grpSpPr>
          <a:xfrm>
            <a:off x="4191000" y="3563938"/>
            <a:ext cx="1219200" cy="941387"/>
            <a:chOff x="2640" y="2245"/>
            <a:chExt cx="768" cy="593"/>
          </a:xfrm>
        </p:grpSpPr>
        <p:sp>
          <p:nvSpPr>
            <p:cNvPr id="65553" name="Line 15"/>
            <p:cNvSpPr/>
            <p:nvPr/>
          </p:nvSpPr>
          <p:spPr>
            <a:xfrm flipV="1">
              <a:off x="2640" y="2245"/>
              <a:ext cx="768" cy="593"/>
            </a:xfrm>
            <a:prstGeom prst="line">
              <a:avLst/>
            </a:prstGeom>
            <a:ln w="9525" cap="flat" cmpd="sng">
              <a:solidFill>
                <a:srgbClr val="DDDDDD"/>
              </a:solidFill>
              <a:prstDash val="solid"/>
              <a:headEnd type="none" w="med" len="med"/>
              <a:tailEnd type="none" w="med" len="med"/>
            </a:ln>
          </p:spPr>
        </p:sp>
        <p:sp>
          <p:nvSpPr>
            <p:cNvPr id="145424" name="Text Box 16"/>
            <p:cNvSpPr txBox="1">
              <a:spLocks noChangeArrowheads="1"/>
            </p:cNvSpPr>
            <p:nvPr/>
          </p:nvSpPr>
          <p:spPr bwMode="auto">
            <a:xfrm>
              <a:off x="2870" y="2352"/>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grpSp>
      <p:grpSp>
        <p:nvGrpSpPr>
          <p:cNvPr id="4" name="Group 17"/>
          <p:cNvGrpSpPr/>
          <p:nvPr/>
        </p:nvGrpSpPr>
        <p:grpSpPr>
          <a:xfrm>
            <a:off x="4191000" y="3062288"/>
            <a:ext cx="1219200" cy="457200"/>
            <a:chOff x="2640" y="1929"/>
            <a:chExt cx="768" cy="288"/>
          </a:xfrm>
        </p:grpSpPr>
        <p:sp>
          <p:nvSpPr>
            <p:cNvPr id="65551" name="Line 18"/>
            <p:cNvSpPr/>
            <p:nvPr/>
          </p:nvSpPr>
          <p:spPr>
            <a:xfrm>
              <a:off x="2640" y="2160"/>
              <a:ext cx="768" cy="0"/>
            </a:xfrm>
            <a:prstGeom prst="line">
              <a:avLst/>
            </a:prstGeom>
            <a:ln w="9525" cap="flat" cmpd="sng">
              <a:solidFill>
                <a:schemeClr val="tx1"/>
              </a:solidFill>
              <a:prstDash val="solid"/>
              <a:headEnd type="none" w="med" len="med"/>
              <a:tailEnd type="none" w="med" len="med"/>
            </a:ln>
          </p:spPr>
        </p:sp>
        <p:sp>
          <p:nvSpPr>
            <p:cNvPr id="145427" name="Text Box 19"/>
            <p:cNvSpPr txBox="1">
              <a:spLocks noChangeArrowheads="1"/>
            </p:cNvSpPr>
            <p:nvPr/>
          </p:nvSpPr>
          <p:spPr bwMode="auto">
            <a:xfrm>
              <a:off x="2870" y="1929"/>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grpSp>
      <p:grpSp>
        <p:nvGrpSpPr>
          <p:cNvPr id="5" name="Group 20"/>
          <p:cNvGrpSpPr/>
          <p:nvPr/>
        </p:nvGrpSpPr>
        <p:grpSpPr>
          <a:xfrm>
            <a:off x="4191000" y="2420938"/>
            <a:ext cx="1295400" cy="806450"/>
            <a:chOff x="2640" y="1525"/>
            <a:chExt cx="816" cy="508"/>
          </a:xfrm>
        </p:grpSpPr>
        <p:sp>
          <p:nvSpPr>
            <p:cNvPr id="65549" name="Line 21"/>
            <p:cNvSpPr/>
            <p:nvPr/>
          </p:nvSpPr>
          <p:spPr>
            <a:xfrm>
              <a:off x="2640" y="1567"/>
              <a:ext cx="816" cy="466"/>
            </a:xfrm>
            <a:prstGeom prst="line">
              <a:avLst/>
            </a:prstGeom>
            <a:ln w="9525" cap="flat" cmpd="sng">
              <a:solidFill>
                <a:schemeClr val="tx1"/>
              </a:solidFill>
              <a:prstDash val="solid"/>
              <a:headEnd type="none" w="med" len="med"/>
              <a:tailEnd type="none" w="med" len="med"/>
            </a:ln>
          </p:spPr>
        </p:sp>
        <p:sp>
          <p:nvSpPr>
            <p:cNvPr id="145430" name="Text Box 22"/>
            <p:cNvSpPr txBox="1">
              <a:spLocks noChangeArrowheads="1"/>
            </p:cNvSpPr>
            <p:nvPr/>
          </p:nvSpPr>
          <p:spPr bwMode="auto">
            <a:xfrm>
              <a:off x="2880" y="1525"/>
              <a:ext cx="308"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10</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grpSp>
      <p:sp>
        <p:nvSpPr>
          <p:cNvPr id="145431" name="Rectangle 23"/>
          <p:cNvSpPr>
            <a:spLocks noChangeArrowheads="1"/>
          </p:cNvSpPr>
          <p:nvPr/>
        </p:nvSpPr>
        <p:spPr bwMode="auto">
          <a:xfrm>
            <a:off x="2214563" y="434975"/>
            <a:ext cx="4932363"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mn-ea"/>
                <a:cs typeface="+mn-cs"/>
              </a:rPr>
              <a:t>Uniform Cost Search</a:t>
            </a:r>
            <a:endParaRPr kumimoji="0" lang="en-US" sz="4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45432" name="Text Box 24"/>
          <p:cNvSpPr txBox="1">
            <a:spLocks noChangeArrowheads="1"/>
          </p:cNvSpPr>
          <p:nvPr/>
        </p:nvSpPr>
        <p:spPr bwMode="auto">
          <a:xfrm>
            <a:off x="6172200" y="1676400"/>
            <a:ext cx="2794000" cy="457200"/>
          </a:xfrm>
          <a:prstGeom prst="rect">
            <a:avLst/>
          </a:prstGeom>
          <a:solidFill>
            <a:srgbClr val="DDDDDD"/>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Fringe = [B</a:t>
            </a:r>
            <a:r>
              <a:rPr kumimoji="0" lang="en-US" kern="1200" cap="none" spc="0" normalizeH="0" baseline="-25000" noProof="0">
                <a:effectLst>
                  <a:outerShdw blurRad="38100" dist="38100" dir="2700000" algn="tl">
                    <a:srgbClr val="FFFFFF"/>
                  </a:outerShdw>
                </a:effectLst>
                <a:latin typeface="Times New Roman" pitchFamily="18" charset="0"/>
                <a:ea typeface="+mn-ea"/>
                <a:cs typeface="+mn-cs"/>
              </a:rPr>
              <a:t>5</a:t>
            </a: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,D</a:t>
            </a:r>
            <a:r>
              <a:rPr kumimoji="0" lang="en-US" kern="1200" cap="none" spc="0" normalizeH="0" baseline="-25000" noProof="0">
                <a:effectLst>
                  <a:outerShdw blurRad="38100" dist="38100" dir="2700000" algn="tl">
                    <a:srgbClr val="FFFFFF"/>
                  </a:outerShdw>
                </a:effectLst>
                <a:latin typeface="Times New Roman" pitchFamily="18" charset="0"/>
                <a:ea typeface="+mn-ea"/>
                <a:cs typeface="+mn-cs"/>
              </a:rPr>
              <a:t>11</a:t>
            </a: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a:t>
            </a:r>
            <a:r>
              <a:rPr kumimoji="0" lang="en-US" kern="1200" cap="none" spc="0" normalizeH="0" baseline="-25000" noProof="0">
                <a:effectLst>
                  <a:outerShdw blurRad="38100" dist="38100" dir="2700000" algn="tl">
                    <a:srgbClr val="FFFFFF"/>
                  </a:outerShdw>
                </a:effectLst>
                <a:latin typeface="Times New Roman" pitchFamily="18" charset="0"/>
                <a:ea typeface="+mn-ea"/>
                <a:cs typeface="+mn-cs"/>
              </a:rPr>
              <a:t>15</a:t>
            </a: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
        <p:nvSpPr>
          <p:cNvPr id="65545" name="Text Box 25"/>
          <p:cNvSpPr txBox="1"/>
          <p:nvPr/>
        </p:nvSpPr>
        <p:spPr>
          <a:xfrm>
            <a:off x="2498725" y="5280025"/>
            <a:ext cx="184150" cy="404813"/>
          </a:xfrm>
          <a:prstGeom prst="rect">
            <a:avLst/>
          </a:prstGeom>
          <a:noFill/>
          <a:ln w="9525">
            <a:noFill/>
          </a:ln>
        </p:spPr>
        <p:txBody>
          <a:bodyPr wrap="none">
            <a:spAutoFit/>
          </a:bodyPr>
          <a:p>
            <a:endParaRPr lang="en-US" altLang="x-none" dirty="0">
              <a:latin typeface="Times New Roman" pitchFamily="18" charset="0"/>
            </a:endParaRPr>
          </a:p>
        </p:txBody>
      </p:sp>
      <p:sp>
        <p:nvSpPr>
          <p:cNvPr id="145434" name="Rectangle 26"/>
          <p:cNvSpPr>
            <a:spLocks noChangeArrowheads="1"/>
          </p:cNvSpPr>
          <p:nvPr/>
        </p:nvSpPr>
        <p:spPr bwMode="auto">
          <a:xfrm>
            <a:off x="4343400" y="4975225"/>
            <a:ext cx="4572000" cy="1616075"/>
          </a:xfrm>
          <a:prstGeom prst="rect">
            <a:avLst/>
          </a:prstGeom>
          <a:solidFill>
            <a:srgbClr val="DDDDDD"/>
          </a:solid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Next Node=Head of Fringe=B, B is not goal </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Successor(B)={D}=expand(B) </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Sort the queue according to path cost.</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5435" name="Text Box 27"/>
          <p:cNvSpPr txBox="1">
            <a:spLocks noChangeArrowheads="1"/>
          </p:cNvSpPr>
          <p:nvPr/>
        </p:nvSpPr>
        <p:spPr bwMode="auto">
          <a:xfrm>
            <a:off x="304800" y="5410200"/>
            <a:ext cx="3868738" cy="457200"/>
          </a:xfrm>
          <a:prstGeom prst="rect">
            <a:avLst/>
          </a:prstGeom>
          <a:solidFill>
            <a:srgbClr val="FFFFFF"/>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Updated Fringe=[D</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10</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11</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15</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5436" name="AutoShape 28"/>
          <p:cNvSpPr/>
          <p:nvPr/>
        </p:nvSpPr>
        <p:spPr>
          <a:xfrm>
            <a:off x="2971800" y="2971800"/>
            <a:ext cx="457200" cy="268288"/>
          </a:xfrm>
          <a:prstGeom prst="rightArrow">
            <a:avLst>
              <a:gd name="adj1" fmla="val 50000"/>
              <a:gd name="adj2" fmla="val 42603"/>
            </a:avLst>
          </a:prstGeom>
          <a:solidFill>
            <a:srgbClr val="FF3300"/>
          </a:solidFill>
          <a:ln w="9525" cap="flat" cmpd="sng">
            <a:solidFill>
              <a:schemeClr val="tx1"/>
            </a:solidFill>
            <a:prstDash val="solid"/>
            <a:miter/>
            <a:headEnd type="none" w="med" len="med"/>
            <a:tailEnd type="none" w="med" len="med"/>
          </a:ln>
        </p:spPr>
        <p:txBody>
          <a:bodyPr wrap="none" anchor="ctr" anchorCtr="0"/>
          <a:p>
            <a:endParaRPr lang="en-US" altLang="x-none"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5432"/>
                                        </p:tgtEl>
                                        <p:attrNameLst>
                                          <p:attrName>style.visibility</p:attrName>
                                        </p:attrNameLst>
                                      </p:cBhvr>
                                      <p:to>
                                        <p:strVal val="visible"/>
                                      </p:to>
                                    </p:set>
                                    <p:anim calcmode="lin" valueType="num">
                                      <p:cBhvr additive="base">
                                        <p:cTn id="19" dur="500" fill="hold"/>
                                        <p:tgtEl>
                                          <p:spTgt spid="145432"/>
                                        </p:tgtEl>
                                        <p:attrNameLst>
                                          <p:attrName>ppt_x</p:attrName>
                                        </p:attrNameLst>
                                      </p:cBhvr>
                                      <p:tavLst>
                                        <p:tav tm="0">
                                          <p:val>
                                            <p:strVal val="0-#ppt_w/2"/>
                                          </p:val>
                                        </p:tav>
                                        <p:tav tm="100000">
                                          <p:val>
                                            <p:strVal val="#ppt_x"/>
                                          </p:val>
                                        </p:tav>
                                      </p:tavLst>
                                    </p:anim>
                                    <p:anim calcmode="lin" valueType="num">
                                      <p:cBhvr additive="base">
                                        <p:cTn id="20" dur="500" fill="hold"/>
                                        <p:tgtEl>
                                          <p:spTgt spid="1454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5434">
                                            <p:txEl>
                                              <p:charRg st="0" end="4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5436"/>
                                        </p:tgtEl>
                                        <p:attrNameLst>
                                          <p:attrName>style.visibility</p:attrName>
                                        </p:attrNameLst>
                                      </p:cBhvr>
                                      <p:to>
                                        <p:strVal val="visible"/>
                                      </p:to>
                                    </p:set>
                                    <p:anim calcmode="lin" valueType="num">
                                      <p:cBhvr additive="base">
                                        <p:cTn id="29" dur="500" fill="hold"/>
                                        <p:tgtEl>
                                          <p:spTgt spid="145436"/>
                                        </p:tgtEl>
                                        <p:attrNameLst>
                                          <p:attrName>ppt_x</p:attrName>
                                        </p:attrNameLst>
                                      </p:cBhvr>
                                      <p:tavLst>
                                        <p:tav tm="0">
                                          <p:val>
                                            <p:strVal val="0-#ppt_w/2"/>
                                          </p:val>
                                        </p:tav>
                                        <p:tav tm="100000">
                                          <p:val>
                                            <p:strVal val="#ppt_x"/>
                                          </p:val>
                                        </p:tav>
                                      </p:tavLst>
                                    </p:anim>
                                    <p:anim calcmode="lin" valueType="num">
                                      <p:cBhvr additive="base">
                                        <p:cTn id="30" dur="500" fill="hold"/>
                                        <p:tgtEl>
                                          <p:spTgt spid="14543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434">
                                            <p:txEl>
                                              <p:charRg st="43" end="7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5434">
                                            <p:txEl>
                                              <p:charRg st="71" end="1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5435"/>
                                        </p:tgtEl>
                                        <p:attrNameLst>
                                          <p:attrName>style.visibility</p:attrName>
                                        </p:attrNameLst>
                                      </p:cBhvr>
                                      <p:to>
                                        <p:strVal val="visible"/>
                                      </p:to>
                                    </p:set>
                                    <p:anim calcmode="lin" valueType="num">
                                      <p:cBhvr additive="base">
                                        <p:cTn id="49" dur="500" fill="hold"/>
                                        <p:tgtEl>
                                          <p:spTgt spid="145435"/>
                                        </p:tgtEl>
                                        <p:attrNameLst>
                                          <p:attrName>ppt_x</p:attrName>
                                        </p:attrNameLst>
                                      </p:cBhvr>
                                      <p:tavLst>
                                        <p:tav tm="0">
                                          <p:val>
                                            <p:strVal val="0-#ppt_w/2"/>
                                          </p:val>
                                        </p:tav>
                                        <p:tav tm="100000">
                                          <p:val>
                                            <p:strVal val="#ppt_x"/>
                                          </p:val>
                                        </p:tav>
                                      </p:tavLst>
                                    </p:anim>
                                    <p:anim calcmode="lin" valueType="num">
                                      <p:cBhvr additive="base">
                                        <p:cTn id="50" dur="500" fill="hold"/>
                                        <p:tgtEl>
                                          <p:spTgt spid="145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bldLvl="0" animBg="1"/>
      <p:bldP spid="145432" grpId="0" bldLvl="0" animBg="1"/>
      <p:bldP spid="145435" grpId="0" bldLvl="0" animBg="1"/>
      <p:bldP spid="145436"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ChangeArrowheads="1"/>
          </p:cNvSpPr>
          <p:nvPr/>
        </p:nvSpPr>
        <p:spPr bwMode="auto">
          <a:xfrm>
            <a:off x="2230438" y="434975"/>
            <a:ext cx="4932363" cy="762000"/>
          </a:xfrm>
          <a:prstGeom prst="rect">
            <a:avLst/>
          </a:prstGeom>
          <a:noFill/>
          <a:ln w="9525">
            <a:noFill/>
            <a:miter lim="800000"/>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rPr>
              <a:t>Uniform Cost Search</a:t>
            </a:r>
            <a:endParaRPr kumimoji="0" lang="en-US" sz="4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146435" name="Text Box 3"/>
          <p:cNvSpPr txBox="1">
            <a:spLocks noChangeArrowheads="1"/>
          </p:cNvSpPr>
          <p:nvPr/>
        </p:nvSpPr>
        <p:spPr bwMode="auto">
          <a:xfrm>
            <a:off x="5943600" y="1600200"/>
            <a:ext cx="2913063" cy="457200"/>
          </a:xfrm>
          <a:prstGeom prst="rect">
            <a:avLst/>
          </a:prstGeom>
          <a:solidFill>
            <a:srgbClr val="FFFFFF"/>
          </a:solid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Fringe = [</a:t>
            </a:r>
            <a:r>
              <a:rPr kumimoji="0" lang="en-US" b="1" kern="1200" cap="none" spc="0" normalizeH="0" baseline="0" noProof="0">
                <a:effectLst>
                  <a:outerShdw blurRad="38100" dist="38100" dir="2700000" algn="tl">
                    <a:srgbClr val="C0C0C0"/>
                  </a:outerShdw>
                </a:effectLst>
                <a:latin typeface="Times New Roman" pitchFamily="18" charset="0"/>
                <a:ea typeface="+mn-ea"/>
                <a:cs typeface="+mn-cs"/>
              </a:rPr>
              <a:t>D</a:t>
            </a:r>
            <a:r>
              <a:rPr kumimoji="0" lang="en-US" b="1" kern="1200" cap="none" spc="0" normalizeH="0" baseline="-25000" noProof="0">
                <a:effectLst>
                  <a:outerShdw blurRad="38100" dist="38100" dir="2700000" algn="tl">
                    <a:srgbClr val="C0C0C0"/>
                  </a:outerShdw>
                </a:effectLst>
                <a:latin typeface="Times New Roman" pitchFamily="18" charset="0"/>
                <a:ea typeface="+mn-ea"/>
                <a:cs typeface="+mn-cs"/>
              </a:rPr>
              <a:t>10</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,D</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11</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,C</a:t>
            </a:r>
            <a:r>
              <a:rPr kumimoji="0" lang="en-US" kern="1200" cap="none" spc="0" normalizeH="0" baseline="-25000" noProof="0">
                <a:effectLst>
                  <a:outerShdw blurRad="38100" dist="38100" dir="2700000" algn="tl">
                    <a:srgbClr val="C0C0C0"/>
                  </a:outerShdw>
                </a:effectLst>
                <a:latin typeface="Times New Roman" pitchFamily="18" charset="0"/>
                <a:ea typeface="+mn-ea"/>
                <a:cs typeface="+mn-cs"/>
              </a:rPr>
              <a:t>15</a:t>
            </a: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66564" name="Text Box 4"/>
          <p:cNvSpPr txBox="1"/>
          <p:nvPr/>
        </p:nvSpPr>
        <p:spPr>
          <a:xfrm>
            <a:off x="2498725" y="5280025"/>
            <a:ext cx="184150" cy="404813"/>
          </a:xfrm>
          <a:prstGeom prst="rect">
            <a:avLst/>
          </a:prstGeom>
          <a:noFill/>
          <a:ln w="9525">
            <a:noFill/>
          </a:ln>
        </p:spPr>
        <p:txBody>
          <a:bodyPr wrap="none">
            <a:spAutoFit/>
          </a:bodyPr>
          <a:p>
            <a:endParaRPr lang="en-US" altLang="x-none" dirty="0">
              <a:latin typeface="Times New Roman" pitchFamily="18" charset="0"/>
            </a:endParaRPr>
          </a:p>
        </p:txBody>
      </p:sp>
      <p:sp>
        <p:nvSpPr>
          <p:cNvPr id="146437" name="Rectangle 5"/>
          <p:cNvSpPr>
            <a:spLocks noChangeArrowheads="1"/>
          </p:cNvSpPr>
          <p:nvPr/>
        </p:nvSpPr>
        <p:spPr bwMode="auto">
          <a:xfrm>
            <a:off x="4343400" y="4975225"/>
            <a:ext cx="4572000" cy="1311275"/>
          </a:xfrm>
          <a:prstGeom prst="rect">
            <a:avLst/>
          </a:prstGeom>
          <a:solidFill>
            <a:srgbClr val="DDDDDD"/>
          </a:solid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Next Node=Head of Fringe=D, </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D is a GOAL (cost 10 = 5+5) </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a:t>
            </a: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sym typeface="Wingdings" panose="05000000000000000000" pitchFamily="2" charset="2"/>
              </a:rPr>
              <a:t>BD</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grpSp>
        <p:nvGrpSpPr>
          <p:cNvPr id="2" name="Group 6"/>
          <p:cNvGrpSpPr/>
          <p:nvPr/>
        </p:nvGrpSpPr>
        <p:grpSpPr>
          <a:xfrm>
            <a:off x="1371600" y="2057400"/>
            <a:ext cx="4876800" cy="2824163"/>
            <a:chOff x="864" y="1296"/>
            <a:chExt cx="3072" cy="1779"/>
          </a:xfrm>
        </p:grpSpPr>
        <p:sp>
          <p:nvSpPr>
            <p:cNvPr id="146439" name="Oval 7"/>
            <p:cNvSpPr>
              <a:spLocks noChangeArrowheads="1"/>
            </p:cNvSpPr>
            <p:nvPr/>
          </p:nvSpPr>
          <p:spPr bwMode="auto">
            <a:xfrm>
              <a:off x="3408" y="1948"/>
              <a:ext cx="528" cy="424"/>
            </a:xfrm>
            <a:prstGeom prst="ellipse">
              <a:avLst/>
            </a:prstGeom>
            <a:solidFill>
              <a:srgbClr val="FF3300"/>
            </a:solidFill>
            <a:ln w="9525">
              <a:solidFill>
                <a:srgbClr val="DDDDDD"/>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D</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6440" name="Oval 8"/>
            <p:cNvSpPr>
              <a:spLocks noChangeArrowheads="1"/>
            </p:cNvSpPr>
            <p:nvPr/>
          </p:nvSpPr>
          <p:spPr bwMode="auto">
            <a:xfrm>
              <a:off x="864" y="1931"/>
              <a:ext cx="528" cy="424"/>
            </a:xfrm>
            <a:prstGeom prst="ellipse">
              <a:avLst/>
            </a:prstGeom>
            <a:solidFill>
              <a:srgbClr val="DDDDDD"/>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S</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6441" name="Oval 9"/>
            <p:cNvSpPr>
              <a:spLocks noChangeArrowheads="1"/>
            </p:cNvSpPr>
            <p:nvPr/>
          </p:nvSpPr>
          <p:spPr bwMode="auto">
            <a:xfrm>
              <a:off x="2112" y="1296"/>
              <a:ext cx="528" cy="423"/>
            </a:xfrm>
            <a:prstGeom prst="ellipse">
              <a:avLst/>
            </a:prstGeom>
            <a:solidFill>
              <a:srgbClr val="DDDDDD"/>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A</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6442" name="Oval 10"/>
            <p:cNvSpPr>
              <a:spLocks noChangeArrowheads="1"/>
            </p:cNvSpPr>
            <p:nvPr/>
          </p:nvSpPr>
          <p:spPr bwMode="auto">
            <a:xfrm>
              <a:off x="2112" y="1931"/>
              <a:ext cx="528" cy="424"/>
            </a:xfrm>
            <a:prstGeom prst="ellipse">
              <a:avLst/>
            </a:prstGeom>
            <a:solidFill>
              <a:srgbClr val="DDDDDD"/>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B</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146443" name="Oval 11"/>
            <p:cNvSpPr>
              <a:spLocks noChangeArrowheads="1"/>
            </p:cNvSpPr>
            <p:nvPr/>
          </p:nvSpPr>
          <p:spPr bwMode="auto">
            <a:xfrm>
              <a:off x="2112" y="2651"/>
              <a:ext cx="528" cy="424"/>
            </a:xfrm>
            <a:prstGeom prst="ellipse">
              <a:avLst/>
            </a:prstGeom>
            <a:solidFill>
              <a:srgbClr val="C0C0C0"/>
            </a:solid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rPr>
                <a:t>C</a:t>
              </a:r>
              <a:endParaRPr kumimoji="0" 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itchFamily="18" charset="0"/>
                <a:ea typeface="+mn-ea"/>
                <a:cs typeface="+mn-cs"/>
              </a:endParaRPr>
            </a:p>
          </p:txBody>
        </p:sp>
        <p:sp>
          <p:nvSpPr>
            <p:cNvPr id="66574" name="Line 12"/>
            <p:cNvSpPr/>
            <p:nvPr/>
          </p:nvSpPr>
          <p:spPr>
            <a:xfrm flipV="1">
              <a:off x="1344" y="1592"/>
              <a:ext cx="816" cy="466"/>
            </a:xfrm>
            <a:prstGeom prst="line">
              <a:avLst/>
            </a:prstGeom>
            <a:ln w="9525" cap="flat" cmpd="sng">
              <a:solidFill>
                <a:schemeClr val="tx1"/>
              </a:solidFill>
              <a:prstDash val="solid"/>
              <a:headEnd type="none" w="med" len="med"/>
              <a:tailEnd type="none" w="med" len="med"/>
            </a:ln>
          </p:spPr>
        </p:sp>
        <p:sp>
          <p:nvSpPr>
            <p:cNvPr id="66575" name="Line 13"/>
            <p:cNvSpPr/>
            <p:nvPr/>
          </p:nvSpPr>
          <p:spPr>
            <a:xfrm>
              <a:off x="1344" y="2143"/>
              <a:ext cx="768" cy="0"/>
            </a:xfrm>
            <a:prstGeom prst="line">
              <a:avLst/>
            </a:prstGeom>
            <a:ln w="9525" cap="flat" cmpd="sng">
              <a:solidFill>
                <a:schemeClr val="tx1"/>
              </a:solidFill>
              <a:prstDash val="solid"/>
              <a:headEnd type="none" w="med" len="med"/>
              <a:tailEnd type="none" w="med" len="med"/>
            </a:ln>
          </p:spPr>
        </p:sp>
        <p:sp>
          <p:nvSpPr>
            <p:cNvPr id="66576" name="Line 14"/>
            <p:cNvSpPr/>
            <p:nvPr/>
          </p:nvSpPr>
          <p:spPr>
            <a:xfrm>
              <a:off x="1344" y="2270"/>
              <a:ext cx="768" cy="508"/>
            </a:xfrm>
            <a:prstGeom prst="line">
              <a:avLst/>
            </a:prstGeom>
            <a:ln w="9525" cap="flat" cmpd="sng">
              <a:solidFill>
                <a:schemeClr val="tx1"/>
              </a:solidFill>
              <a:prstDash val="solid"/>
              <a:headEnd type="none" w="med" len="med"/>
              <a:tailEnd type="none" w="med" len="med"/>
            </a:ln>
          </p:spPr>
        </p:sp>
        <p:sp>
          <p:nvSpPr>
            <p:cNvPr id="66577" name="Line 15"/>
            <p:cNvSpPr/>
            <p:nvPr/>
          </p:nvSpPr>
          <p:spPr>
            <a:xfrm>
              <a:off x="2640" y="1550"/>
              <a:ext cx="816" cy="466"/>
            </a:xfrm>
            <a:prstGeom prst="line">
              <a:avLst/>
            </a:prstGeom>
            <a:ln w="9525" cap="flat" cmpd="sng">
              <a:solidFill>
                <a:schemeClr val="tx1"/>
              </a:solidFill>
              <a:prstDash val="solid"/>
              <a:headEnd type="none" w="med" len="med"/>
              <a:tailEnd type="none" w="med" len="med"/>
            </a:ln>
          </p:spPr>
        </p:sp>
        <p:sp>
          <p:nvSpPr>
            <p:cNvPr id="66578" name="Line 16"/>
            <p:cNvSpPr/>
            <p:nvPr/>
          </p:nvSpPr>
          <p:spPr>
            <a:xfrm>
              <a:off x="2640" y="2143"/>
              <a:ext cx="768" cy="0"/>
            </a:xfrm>
            <a:prstGeom prst="line">
              <a:avLst/>
            </a:prstGeom>
            <a:ln w="9525" cap="flat" cmpd="sng">
              <a:solidFill>
                <a:schemeClr val="tx1"/>
              </a:solidFill>
              <a:prstDash val="solid"/>
              <a:headEnd type="none" w="med" len="med"/>
              <a:tailEnd type="none" w="med" len="med"/>
            </a:ln>
          </p:spPr>
        </p:sp>
        <p:sp>
          <p:nvSpPr>
            <p:cNvPr id="66579" name="Line 17"/>
            <p:cNvSpPr/>
            <p:nvPr/>
          </p:nvSpPr>
          <p:spPr>
            <a:xfrm flipV="1">
              <a:off x="2640" y="2228"/>
              <a:ext cx="768" cy="593"/>
            </a:xfrm>
            <a:prstGeom prst="line">
              <a:avLst/>
            </a:prstGeom>
            <a:ln w="9525" cap="flat" cmpd="sng">
              <a:solidFill>
                <a:srgbClr val="DDDDDD"/>
              </a:solidFill>
              <a:prstDash val="solid"/>
              <a:headEnd type="none" w="med" len="med"/>
              <a:tailEnd type="none" w="med" len="med"/>
            </a:ln>
          </p:spPr>
        </p:sp>
        <p:sp>
          <p:nvSpPr>
            <p:cNvPr id="146450" name="Text Box 18"/>
            <p:cNvSpPr txBox="1">
              <a:spLocks noChangeArrowheads="1"/>
            </p:cNvSpPr>
            <p:nvPr/>
          </p:nvSpPr>
          <p:spPr bwMode="auto">
            <a:xfrm>
              <a:off x="1622" y="1615"/>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6451" name="Text Box 19"/>
            <p:cNvSpPr txBox="1">
              <a:spLocks noChangeArrowheads="1"/>
            </p:cNvSpPr>
            <p:nvPr/>
          </p:nvSpPr>
          <p:spPr bwMode="auto">
            <a:xfrm>
              <a:off x="1670" y="1912"/>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6452" name="Text Box 20"/>
            <p:cNvSpPr txBox="1">
              <a:spLocks noChangeArrowheads="1"/>
            </p:cNvSpPr>
            <p:nvPr/>
          </p:nvSpPr>
          <p:spPr bwMode="auto">
            <a:xfrm>
              <a:off x="1440" y="2439"/>
              <a:ext cx="308"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6453" name="Text Box 21"/>
            <p:cNvSpPr txBox="1">
              <a:spLocks noChangeArrowheads="1"/>
            </p:cNvSpPr>
            <p:nvPr/>
          </p:nvSpPr>
          <p:spPr bwMode="auto">
            <a:xfrm>
              <a:off x="2870" y="2335"/>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6454" name="Text Box 22"/>
            <p:cNvSpPr txBox="1">
              <a:spLocks noChangeArrowheads="1"/>
            </p:cNvSpPr>
            <p:nvPr/>
          </p:nvSpPr>
          <p:spPr bwMode="auto">
            <a:xfrm>
              <a:off x="2870" y="1912"/>
              <a:ext cx="212"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5</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sp>
          <p:nvSpPr>
            <p:cNvPr id="146455" name="Text Box 23"/>
            <p:cNvSpPr txBox="1">
              <a:spLocks noChangeArrowheads="1"/>
            </p:cNvSpPr>
            <p:nvPr/>
          </p:nvSpPr>
          <p:spPr bwMode="auto">
            <a:xfrm>
              <a:off x="2880" y="1508"/>
              <a:ext cx="308" cy="288"/>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C0C0C0"/>
                    </a:outerShdw>
                  </a:effectLst>
                  <a:latin typeface="Times New Roman" pitchFamily="18" charset="0"/>
                  <a:ea typeface="+mn-ea"/>
                  <a:cs typeface="+mn-cs"/>
                </a:rPr>
                <a:t>10</a:t>
              </a:r>
              <a:endParaRPr kumimoji="0" lang="en-US" kern="1200" cap="none" spc="0" normalizeH="0" baseline="0" noProof="0">
                <a:effectLst>
                  <a:outerShdw blurRad="38100" dist="38100" dir="2700000" algn="tl">
                    <a:srgbClr val="C0C0C0"/>
                  </a:outerShdw>
                </a:effectLst>
                <a:latin typeface="Times New Roman" pitchFamily="18" charset="0"/>
                <a:ea typeface="+mn-ea"/>
                <a:cs typeface="+mn-cs"/>
              </a:endParaRPr>
            </a:p>
          </p:txBody>
        </p:sp>
      </p:grpSp>
      <p:sp>
        <p:nvSpPr>
          <p:cNvPr id="146456" name="AutoShape 24"/>
          <p:cNvSpPr/>
          <p:nvPr/>
        </p:nvSpPr>
        <p:spPr>
          <a:xfrm>
            <a:off x="4876800" y="3429000"/>
            <a:ext cx="457200" cy="268288"/>
          </a:xfrm>
          <a:prstGeom prst="rightArrow">
            <a:avLst>
              <a:gd name="adj1" fmla="val 50000"/>
              <a:gd name="adj2" fmla="val 42603"/>
            </a:avLst>
          </a:prstGeom>
          <a:solidFill>
            <a:srgbClr val="FF3300"/>
          </a:solidFill>
          <a:ln w="9525" cap="flat" cmpd="sng">
            <a:solidFill>
              <a:schemeClr val="tx1"/>
            </a:solidFill>
            <a:prstDash val="solid"/>
            <a:miter/>
            <a:headEnd type="none" w="med" len="med"/>
            <a:tailEnd type="none" w="med" len="med"/>
          </a:ln>
        </p:spPr>
        <p:txBody>
          <a:bodyPr wrap="none" anchor="ctr" anchorCtr="0"/>
          <a:p>
            <a:endParaRPr lang="en-US" altLang="x-none" dirty="0">
              <a:latin typeface="Times New Roman" pitchFamily="18" charset="0"/>
            </a:endParaRPr>
          </a:p>
        </p:txBody>
      </p:sp>
      <p:sp>
        <p:nvSpPr>
          <p:cNvPr id="146457" name="Text Box 25"/>
          <p:cNvSpPr txBox="1">
            <a:spLocks noChangeArrowheads="1"/>
          </p:cNvSpPr>
          <p:nvPr/>
        </p:nvSpPr>
        <p:spPr bwMode="auto">
          <a:xfrm>
            <a:off x="365125" y="5146675"/>
            <a:ext cx="2325688" cy="822325"/>
          </a:xfrm>
          <a:prstGeom prst="rect">
            <a:avLst/>
          </a:prstGeom>
          <a:noFill/>
          <a:ln w="9525">
            <a:noFill/>
            <a:miter lim="800000"/>
          </a:ln>
          <a:effectLst/>
        </p:spPr>
        <p:txBody>
          <a:bodyPr wrap="none">
            <a:spAutoFit/>
          </a:bodyPr>
          <a:lstStyle/>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Always finds the </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a:p>
            <a:pPr marR="0" defTabSz="914400">
              <a:buClrTx/>
              <a:buSzTx/>
              <a:buFontTx/>
              <a:buNone/>
              <a:defRPr/>
            </a:pPr>
            <a:r>
              <a:rPr kumimoji="0" lang="en-US" kern="1200" cap="none" spc="0" normalizeH="0" baseline="0" noProof="0">
                <a:effectLst>
                  <a:outerShdw blurRad="38100" dist="38100" dir="2700000" algn="tl">
                    <a:srgbClr val="FFFFFF"/>
                  </a:outerShdw>
                </a:effectLst>
                <a:latin typeface="Times New Roman" pitchFamily="18" charset="0"/>
                <a:ea typeface="+mn-ea"/>
                <a:cs typeface="+mn-cs"/>
              </a:rPr>
              <a:t>cheapest solution</a:t>
            </a:r>
            <a:endParaRPr kumimoji="0" lang="en-US" kern="1200" cap="none" spc="0" normalizeH="0" baseline="0" noProof="0">
              <a:effectLst>
                <a:outerShdw blurRad="38100" dist="38100" dir="2700000" algn="tl">
                  <a:srgbClr val="FFFFFF"/>
                </a:outerShdw>
              </a:effectLst>
              <a:latin typeface="Times New Roman"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46435"/>
                                        </p:tgtEl>
                                        <p:attrNameLst>
                                          <p:attrName>style.visibility</p:attrName>
                                        </p:attrNameLst>
                                      </p:cBhvr>
                                      <p:to>
                                        <p:strVal val="visible"/>
                                      </p:to>
                                    </p:set>
                                    <p:anim calcmode="lin" valueType="num">
                                      <p:cBhvr additive="base">
                                        <p:cTn id="11" dur="500" fill="hold"/>
                                        <p:tgtEl>
                                          <p:spTgt spid="146435"/>
                                        </p:tgtEl>
                                        <p:attrNameLst>
                                          <p:attrName>ppt_x</p:attrName>
                                        </p:attrNameLst>
                                      </p:cBhvr>
                                      <p:tavLst>
                                        <p:tav tm="0">
                                          <p:val>
                                            <p:strVal val="0-#ppt_w/2"/>
                                          </p:val>
                                        </p:tav>
                                        <p:tav tm="100000">
                                          <p:val>
                                            <p:strVal val="#ppt_x"/>
                                          </p:val>
                                        </p:tav>
                                      </p:tavLst>
                                    </p:anim>
                                    <p:anim calcmode="lin" valueType="num">
                                      <p:cBhvr additive="base">
                                        <p:cTn id="12" dur="500" fill="hold"/>
                                        <p:tgtEl>
                                          <p:spTgt spid="14643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6437"/>
                                        </p:tgtEl>
                                        <p:attrNameLst>
                                          <p:attrName>style.visibility</p:attrName>
                                        </p:attrNameLst>
                                      </p:cBhvr>
                                      <p:to>
                                        <p:strVal val="visible"/>
                                      </p:to>
                                    </p:set>
                                    <p:anim calcmode="lin" valueType="num">
                                      <p:cBhvr additive="base">
                                        <p:cTn id="17" dur="500" fill="hold"/>
                                        <p:tgtEl>
                                          <p:spTgt spid="146437"/>
                                        </p:tgtEl>
                                        <p:attrNameLst>
                                          <p:attrName>ppt_x</p:attrName>
                                        </p:attrNameLst>
                                      </p:cBhvr>
                                      <p:tavLst>
                                        <p:tav tm="0">
                                          <p:val>
                                            <p:strVal val="0-#ppt_w/2"/>
                                          </p:val>
                                        </p:tav>
                                        <p:tav tm="100000">
                                          <p:val>
                                            <p:strVal val="#ppt_x"/>
                                          </p:val>
                                        </p:tav>
                                      </p:tavLst>
                                    </p:anim>
                                    <p:anim calcmode="lin" valueType="num">
                                      <p:cBhvr additive="base">
                                        <p:cTn id="18" dur="500" fill="hold"/>
                                        <p:tgtEl>
                                          <p:spTgt spid="14643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4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6457"/>
                                        </p:tgtEl>
                                        <p:attrNameLst>
                                          <p:attrName>style.visibility</p:attrName>
                                        </p:attrNameLst>
                                      </p:cBhvr>
                                      <p:to>
                                        <p:strVal val="visible"/>
                                      </p:to>
                                    </p:set>
                                    <p:anim calcmode="lin" valueType="num">
                                      <p:cBhvr additive="base">
                                        <p:cTn id="27" dur="500" fill="hold"/>
                                        <p:tgtEl>
                                          <p:spTgt spid="146457"/>
                                        </p:tgtEl>
                                        <p:attrNameLst>
                                          <p:attrName>ppt_x</p:attrName>
                                        </p:attrNameLst>
                                      </p:cBhvr>
                                      <p:tavLst>
                                        <p:tav tm="0">
                                          <p:val>
                                            <p:strVal val="0-#ppt_w/2"/>
                                          </p:val>
                                        </p:tav>
                                        <p:tav tm="100000">
                                          <p:val>
                                            <p:strVal val="#ppt_x"/>
                                          </p:val>
                                        </p:tav>
                                      </p:tavLst>
                                    </p:anim>
                                    <p:anim calcmode="lin" valueType="num">
                                      <p:cBhvr additive="base">
                                        <p:cTn id="28" dur="500" fill="hold"/>
                                        <p:tgtEl>
                                          <p:spTgt spid="1464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ldLvl="0" animBg="1"/>
      <p:bldP spid="146437" grpId="0" bldLvl="0" animBg="1"/>
      <p:bldP spid="146456" grpId="0" bldLvl="0" animBg="1"/>
      <p:bldP spid="146457"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UNIFORM COST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pic>
        <p:nvPicPr>
          <p:cNvPr id="6" name="Content Placeholder 5"/>
          <p:cNvPicPr>
            <a:picLocks noGrp="1" noChangeAspect="1"/>
          </p:cNvPicPr>
          <p:nvPr>
            <p:ph idx="1"/>
          </p:nvPr>
        </p:nvPicPr>
        <p:blipFill>
          <a:blip r:embed="rId1"/>
          <a:stretch>
            <a:fillRect/>
          </a:stretch>
        </p:blipFill>
        <p:spPr>
          <a:xfrm>
            <a:off x="323528" y="1556792"/>
            <a:ext cx="8366447" cy="4536504"/>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UNIFORM COST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268760"/>
            <a:ext cx="8229600" cy="5400600"/>
          </a:xfrm>
        </p:spPr>
        <p:txBody>
          <a:bodyPr>
            <a:normAutofit/>
          </a:bodyPr>
          <a:lstStyle/>
          <a:p>
            <a:endParaRPr lang="en-IN" dirty="0">
              <a:solidFill>
                <a:srgbClr val="002060"/>
              </a:solidFill>
            </a:endParaRPr>
          </a:p>
        </p:txBody>
      </p:sp>
      <p:pic>
        <p:nvPicPr>
          <p:cNvPr id="6" name="Picture 5"/>
          <p:cNvPicPr>
            <a:picLocks noChangeAspect="1"/>
          </p:cNvPicPr>
          <p:nvPr/>
        </p:nvPicPr>
        <p:blipFill>
          <a:blip r:embed="rId1"/>
          <a:stretch>
            <a:fillRect/>
          </a:stretch>
        </p:blipFill>
        <p:spPr>
          <a:xfrm>
            <a:off x="539552" y="1196752"/>
            <a:ext cx="8352928" cy="5400599"/>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Slide Number Placeholder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5pPr>
          </a:lstStyle>
          <a:p>
            <a:pPr lvl="0" algn="r" eaLnBrk="1" hangingPunct="1"/>
            <a:endParaRPr lang="en-GB" sz="1400" dirty="0"/>
          </a:p>
        </p:txBody>
      </p:sp>
      <p:sp>
        <p:nvSpPr>
          <p:cNvPr id="3" name="Rectangle 2"/>
          <p:cNvSpPr/>
          <p:nvPr/>
        </p:nvSpPr>
        <p:spPr>
          <a:xfrm>
            <a:off x="1043305" y="1557020"/>
            <a:ext cx="6929438" cy="48926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mj-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tx1"/>
                </a:solidFill>
                <a:effectLst/>
                <a:uLnTx/>
                <a:uFillTx/>
                <a:latin typeface="+mj-lt"/>
                <a:ea typeface="+mn-ea"/>
                <a:cs typeface="+mn-cs"/>
              </a:rPr>
              <a:t>where b is the branching factor, c is the cost of optimal cost, and ε is the cost between any two states.</a:t>
            </a:r>
            <a:endParaRPr kumimoji="0" lang="en-US"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4" name="Rectangle 3"/>
          <p:cNvSpPr/>
          <p:nvPr/>
        </p:nvSpPr>
        <p:spPr>
          <a:xfrm>
            <a:off x="1643063" y="571500"/>
            <a:ext cx="5429250" cy="646113"/>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j-lt"/>
                <a:ea typeface="+mn-ea"/>
                <a:cs typeface="+mn-cs"/>
              </a:rPr>
              <a:t>Uniform Cost Search</a:t>
            </a:r>
            <a:endParaRPr kumimoji="0" lang="en-US"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mj-lt"/>
              <a:ea typeface="+mn-ea"/>
              <a:cs typeface="+mn-cs"/>
            </a:endParaRPr>
          </a:p>
        </p:txBody>
      </p:sp>
      <p:pic>
        <p:nvPicPr>
          <p:cNvPr id="2" name="Picture 1"/>
          <p:cNvPicPr>
            <a:picLocks noChangeAspect="1"/>
          </p:cNvPicPr>
          <p:nvPr/>
        </p:nvPicPr>
        <p:blipFill>
          <a:blip r:embed="rId1"/>
          <a:stretch>
            <a:fillRect/>
          </a:stretch>
        </p:blipFill>
        <p:spPr>
          <a:xfrm>
            <a:off x="1187450" y="1268730"/>
            <a:ext cx="5461000" cy="409575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solidFill>
                  <a:schemeClr val="bg2">
                    <a:lumMod val="25000"/>
                  </a:schemeClr>
                </a:solidFill>
              </a:rPr>
              <a:t>INFORMED SEARCH STRATEGIES</a:t>
            </a:r>
            <a:endParaRPr lang="en-IN" dirty="0">
              <a:solidFill>
                <a:schemeClr val="bg2">
                  <a:lumMod val="25000"/>
                </a:schemeClr>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INFORMED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268760"/>
            <a:ext cx="8229600" cy="5400600"/>
          </a:xfrm>
        </p:spPr>
        <p:txBody>
          <a:bodyPr>
            <a:normAutofit/>
          </a:bodyPr>
          <a:lstStyle/>
          <a:p>
            <a:r>
              <a:rPr lang="en-IN" dirty="0">
                <a:solidFill>
                  <a:srgbClr val="C00000"/>
                </a:solidFill>
              </a:rPr>
              <a:t>Informed Search Characteristics</a:t>
            </a:r>
            <a:endParaRPr lang="en-IN" dirty="0">
              <a:solidFill>
                <a:srgbClr val="C00000"/>
              </a:solidFill>
            </a:endParaRPr>
          </a:p>
          <a:p>
            <a:pPr lvl="1"/>
            <a:r>
              <a:rPr lang="en-IN" dirty="0">
                <a:solidFill>
                  <a:srgbClr val="002060"/>
                </a:solidFill>
              </a:rPr>
              <a:t>Has domain specific knowledge</a:t>
            </a:r>
            <a:endParaRPr lang="en-IN" dirty="0">
              <a:solidFill>
                <a:srgbClr val="002060"/>
              </a:solidFill>
            </a:endParaRPr>
          </a:p>
          <a:p>
            <a:pPr lvl="1"/>
            <a:r>
              <a:rPr lang="en-IN" dirty="0">
                <a:solidFill>
                  <a:srgbClr val="002060"/>
                </a:solidFill>
              </a:rPr>
              <a:t>Knowledge associated with a node is its value</a:t>
            </a:r>
            <a:endParaRPr lang="en-IN" dirty="0">
              <a:solidFill>
                <a:srgbClr val="002060"/>
              </a:solidFill>
            </a:endParaRPr>
          </a:p>
          <a:p>
            <a:pPr lvl="1"/>
            <a:r>
              <a:rPr lang="en-IN" dirty="0">
                <a:solidFill>
                  <a:srgbClr val="002060"/>
                </a:solidFill>
              </a:rPr>
              <a:t>Values can be</a:t>
            </a:r>
            <a:endParaRPr lang="en-IN" dirty="0">
              <a:solidFill>
                <a:srgbClr val="002060"/>
              </a:solidFill>
            </a:endParaRPr>
          </a:p>
          <a:p>
            <a:pPr lvl="2"/>
            <a:r>
              <a:rPr lang="en-IN" dirty="0">
                <a:solidFill>
                  <a:srgbClr val="00B050"/>
                </a:solidFill>
              </a:rPr>
              <a:t>Path Cost</a:t>
            </a:r>
            <a:endParaRPr lang="en-IN" dirty="0">
              <a:solidFill>
                <a:srgbClr val="00B050"/>
              </a:solidFill>
            </a:endParaRPr>
          </a:p>
          <a:p>
            <a:pPr lvl="2"/>
            <a:r>
              <a:rPr lang="en-IN" dirty="0">
                <a:solidFill>
                  <a:srgbClr val="00B050"/>
                </a:solidFill>
              </a:rPr>
              <a:t>Distance to reach the goal</a:t>
            </a:r>
            <a:endParaRPr lang="en-IN" dirty="0">
              <a:solidFill>
                <a:srgbClr val="00B050"/>
              </a:solidFill>
            </a:endParaRPr>
          </a:p>
          <a:p>
            <a:pPr lvl="2"/>
            <a:r>
              <a:rPr lang="en-IN" dirty="0">
                <a:solidFill>
                  <a:srgbClr val="00B050"/>
                </a:solidFill>
              </a:rPr>
              <a:t>How to reach the goal</a:t>
            </a:r>
            <a:endParaRPr lang="en-IN" dirty="0">
              <a:solidFill>
                <a:srgbClr val="002060"/>
              </a:solidFill>
            </a:endParaRPr>
          </a:p>
          <a:p>
            <a:pPr lvl="1"/>
            <a:r>
              <a:rPr lang="en-IN" dirty="0">
                <a:solidFill>
                  <a:srgbClr val="002060"/>
                </a:solidFill>
              </a:rPr>
              <a:t>Useful for larger search space</a:t>
            </a:r>
            <a:endParaRPr lang="en-IN" dirty="0">
              <a:solidFill>
                <a:srgbClr val="002060"/>
              </a:solidFill>
            </a:endParaRPr>
          </a:p>
          <a:p>
            <a:pPr lvl="1"/>
            <a:r>
              <a:rPr lang="en-IN" dirty="0">
                <a:solidFill>
                  <a:srgbClr val="002060"/>
                </a:solidFill>
              </a:rPr>
              <a:t>Uses Heuristic; hence called</a:t>
            </a:r>
            <a:r>
              <a:rPr lang="en-IN" dirty="0">
                <a:solidFill>
                  <a:srgbClr val="C00000"/>
                </a:solidFill>
              </a:rPr>
              <a:t> Heuristic Search</a:t>
            </a:r>
            <a:endParaRPr lang="en-IN" dirty="0">
              <a:solidFill>
                <a:srgbClr val="C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BEST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908720"/>
            <a:ext cx="8229600" cy="5760640"/>
          </a:xfrm>
        </p:spPr>
        <p:txBody>
          <a:bodyPr>
            <a:normAutofit/>
          </a:bodyPr>
          <a:lstStyle/>
          <a:p>
            <a:r>
              <a:rPr lang="en-IN" dirty="0">
                <a:solidFill>
                  <a:srgbClr val="C00000"/>
                </a:solidFill>
              </a:rPr>
              <a:t>Search procedures differ in the way they determine the next node to expand</a:t>
            </a:r>
            <a:endParaRPr lang="en-IN" dirty="0">
              <a:solidFill>
                <a:srgbClr val="C00000"/>
              </a:solidFill>
            </a:endParaRPr>
          </a:p>
          <a:p>
            <a:pPr lvl="1"/>
            <a:r>
              <a:rPr lang="en-IN" dirty="0">
                <a:solidFill>
                  <a:srgbClr val="002060"/>
                </a:solidFill>
              </a:rPr>
              <a:t>Uninformed Search</a:t>
            </a:r>
            <a:r>
              <a:rPr lang="en-IN" dirty="0"/>
              <a:t>: </a:t>
            </a:r>
            <a:r>
              <a:rPr lang="en-IN" dirty="0">
                <a:solidFill>
                  <a:srgbClr val="00B050"/>
                </a:solidFill>
              </a:rPr>
              <a:t>Rigid procedure with no knowledge of the cost of a given node to the goal</a:t>
            </a:r>
            <a:endParaRPr lang="en-IN" dirty="0">
              <a:solidFill>
                <a:srgbClr val="00B050"/>
              </a:solidFill>
            </a:endParaRPr>
          </a:p>
          <a:p>
            <a:pPr lvl="1"/>
            <a:r>
              <a:rPr lang="en-IN" dirty="0">
                <a:solidFill>
                  <a:srgbClr val="002060"/>
                </a:solidFill>
              </a:rPr>
              <a:t>Informed Search:</a:t>
            </a:r>
            <a:r>
              <a:rPr lang="en-IN" dirty="0"/>
              <a:t> </a:t>
            </a:r>
            <a:endParaRPr lang="en-IN" dirty="0"/>
          </a:p>
          <a:p>
            <a:pPr lvl="2"/>
            <a:r>
              <a:rPr lang="en-IN" dirty="0">
                <a:solidFill>
                  <a:srgbClr val="00B050"/>
                </a:solidFill>
              </a:rPr>
              <a:t>Evaluation function f(n) - Knowledge of the worth of expanding a node n( lowest cost estimate)</a:t>
            </a:r>
            <a:endParaRPr lang="en-IN" dirty="0">
              <a:solidFill>
                <a:srgbClr val="00B050"/>
              </a:solidFill>
            </a:endParaRPr>
          </a:p>
          <a:p>
            <a:pPr lvl="2"/>
            <a:r>
              <a:rPr lang="en-IN" dirty="0">
                <a:solidFill>
                  <a:srgbClr val="00B050"/>
                </a:solidFill>
              </a:rPr>
              <a:t>Heuristic Function - f(n) includes as a component</a:t>
            </a:r>
            <a:r>
              <a:rPr lang="en-US" altLang="en-IN" dirty="0">
                <a:solidFill>
                  <a:srgbClr val="00B050"/>
                </a:solidFill>
              </a:rPr>
              <a:t> in</a:t>
            </a:r>
            <a:r>
              <a:rPr lang="en-IN" dirty="0">
                <a:solidFill>
                  <a:srgbClr val="00B050"/>
                </a:solidFill>
              </a:rPr>
              <a:t> a heuristic function h(n), which estimates the costs of the cheapest path from n to the goal</a:t>
            </a:r>
            <a:endParaRPr lang="en-IN" dirty="0">
              <a:solidFill>
                <a:srgbClr val="00B050"/>
              </a:solidFill>
            </a:endParaRPr>
          </a:p>
          <a:p>
            <a:pPr lvl="1"/>
            <a:r>
              <a:rPr lang="en-IN" dirty="0">
                <a:solidFill>
                  <a:srgbClr val="002060"/>
                </a:solidFill>
              </a:rPr>
              <a:t>Best-First Search:</a:t>
            </a:r>
            <a:r>
              <a:rPr lang="en-IN" dirty="0"/>
              <a:t> </a:t>
            </a:r>
            <a:r>
              <a:rPr lang="en-IN" dirty="0">
                <a:solidFill>
                  <a:srgbClr val="00B050"/>
                </a:solidFill>
              </a:rPr>
              <a:t>Informed search procedure that expands the node with the “best” f-value first</a:t>
            </a:r>
            <a:endParaRPr lang="en-IN"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rPr>
              <a:t>Problem Solving Agents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p:txBody>
          <a:bodyPr>
            <a:normAutofit fontScale="92500" lnSpcReduction="20000"/>
          </a:bodyPr>
          <a:lstStyle/>
          <a:p>
            <a:r>
              <a:rPr lang="en-IN" dirty="0">
                <a:solidFill>
                  <a:srgbClr val="C00000"/>
                </a:solidFill>
              </a:rPr>
              <a:t>Components of Problem Statement</a:t>
            </a:r>
            <a:endParaRPr lang="en-IN" dirty="0">
              <a:solidFill>
                <a:srgbClr val="C00000"/>
              </a:solidFill>
            </a:endParaRPr>
          </a:p>
          <a:p>
            <a:pPr marL="0" indent="0">
              <a:buNone/>
            </a:pPr>
            <a:endParaRPr lang="en-IN" dirty="0">
              <a:solidFill>
                <a:srgbClr val="C00000"/>
              </a:solidFill>
            </a:endParaRPr>
          </a:p>
          <a:p>
            <a:pPr lvl="1"/>
            <a:r>
              <a:rPr lang="en-IN" dirty="0">
                <a:solidFill>
                  <a:srgbClr val="002060"/>
                </a:solidFill>
              </a:rPr>
              <a:t>Initial State </a:t>
            </a:r>
            <a:endParaRPr lang="en-IN" dirty="0">
              <a:solidFill>
                <a:srgbClr val="002060"/>
              </a:solidFill>
            </a:endParaRPr>
          </a:p>
          <a:p>
            <a:pPr lvl="2"/>
            <a:r>
              <a:rPr lang="en-IN" dirty="0">
                <a:solidFill>
                  <a:srgbClr val="00B050"/>
                </a:solidFill>
              </a:rPr>
              <a:t>Start State</a:t>
            </a:r>
            <a:endParaRPr lang="en-IN" dirty="0">
              <a:solidFill>
                <a:srgbClr val="00B050"/>
              </a:solidFill>
            </a:endParaRPr>
          </a:p>
          <a:p>
            <a:pPr lvl="1"/>
            <a:r>
              <a:rPr lang="en-IN" dirty="0">
                <a:solidFill>
                  <a:srgbClr val="002060"/>
                </a:solidFill>
              </a:rPr>
              <a:t>Action</a:t>
            </a:r>
            <a:endParaRPr lang="en-IN" dirty="0">
              <a:solidFill>
                <a:srgbClr val="002060"/>
              </a:solidFill>
            </a:endParaRPr>
          </a:p>
          <a:p>
            <a:pPr lvl="2"/>
            <a:r>
              <a:rPr lang="en-IN" dirty="0">
                <a:solidFill>
                  <a:srgbClr val="00B050"/>
                </a:solidFill>
              </a:rPr>
              <a:t> Possible Actions</a:t>
            </a:r>
            <a:endParaRPr lang="en-IN" dirty="0">
              <a:solidFill>
                <a:srgbClr val="00B050"/>
              </a:solidFill>
            </a:endParaRPr>
          </a:p>
          <a:p>
            <a:pPr lvl="1"/>
            <a:r>
              <a:rPr lang="en-IN" dirty="0">
                <a:solidFill>
                  <a:srgbClr val="002060"/>
                </a:solidFill>
              </a:rPr>
              <a:t>Transition Model</a:t>
            </a:r>
            <a:endParaRPr lang="en-IN" dirty="0">
              <a:solidFill>
                <a:srgbClr val="002060"/>
              </a:solidFill>
            </a:endParaRPr>
          </a:p>
          <a:p>
            <a:pPr lvl="2"/>
            <a:r>
              <a:rPr lang="en-IN" dirty="0">
                <a:solidFill>
                  <a:srgbClr val="00B050"/>
                </a:solidFill>
              </a:rPr>
              <a:t> Result of each action</a:t>
            </a:r>
            <a:endParaRPr lang="en-IN" dirty="0">
              <a:solidFill>
                <a:srgbClr val="00B050"/>
              </a:solidFill>
            </a:endParaRPr>
          </a:p>
          <a:p>
            <a:pPr lvl="1"/>
            <a:r>
              <a:rPr lang="en-IN" dirty="0">
                <a:solidFill>
                  <a:srgbClr val="002060"/>
                </a:solidFill>
              </a:rPr>
              <a:t>Goal Test </a:t>
            </a:r>
            <a:endParaRPr lang="en-IN" dirty="0">
              <a:solidFill>
                <a:srgbClr val="002060"/>
              </a:solidFill>
            </a:endParaRPr>
          </a:p>
          <a:p>
            <a:pPr lvl="2"/>
            <a:r>
              <a:rPr lang="en-IN" dirty="0">
                <a:solidFill>
                  <a:srgbClr val="00B050"/>
                </a:solidFill>
              </a:rPr>
              <a:t>Whether resultant state is goal state</a:t>
            </a:r>
            <a:endParaRPr lang="en-IN" dirty="0">
              <a:solidFill>
                <a:srgbClr val="00B050"/>
              </a:solidFill>
            </a:endParaRPr>
          </a:p>
          <a:p>
            <a:pPr lvl="1"/>
            <a:r>
              <a:rPr lang="en-IN" dirty="0">
                <a:solidFill>
                  <a:srgbClr val="002060"/>
                </a:solidFill>
              </a:rPr>
              <a:t>Path Cost </a:t>
            </a:r>
            <a:endParaRPr lang="en-IN" dirty="0">
              <a:solidFill>
                <a:srgbClr val="002060"/>
              </a:solidFill>
            </a:endParaRPr>
          </a:p>
          <a:p>
            <a:pPr lvl="2"/>
            <a:r>
              <a:rPr lang="en-IN" dirty="0">
                <a:solidFill>
                  <a:srgbClr val="00B050"/>
                </a:solidFill>
              </a:rPr>
              <a:t>Sum of costs of individual actions along the path</a:t>
            </a:r>
            <a:endParaRPr lang="en-IN" dirty="0">
              <a:solidFill>
                <a:srgbClr val="00B050"/>
              </a:solidFill>
            </a:endParaRPr>
          </a:p>
          <a:p>
            <a:pPr marL="0" indent="0">
              <a:buNone/>
            </a:pPr>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HEURISTIC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908720"/>
            <a:ext cx="8229600" cy="5760640"/>
          </a:xfrm>
        </p:spPr>
        <p:txBody>
          <a:bodyPr>
            <a:normAutofit/>
          </a:bodyPr>
          <a:lstStyle/>
          <a:p>
            <a:r>
              <a:rPr lang="en-IN" dirty="0">
                <a:solidFill>
                  <a:srgbClr val="C00000"/>
                </a:solidFill>
              </a:rPr>
              <a:t>Heuristic</a:t>
            </a:r>
            <a:endParaRPr lang="en-IN" dirty="0">
              <a:solidFill>
                <a:srgbClr val="C00000"/>
              </a:solidFill>
            </a:endParaRPr>
          </a:p>
          <a:p>
            <a:pPr lvl="1"/>
            <a:r>
              <a:rPr lang="en-IN" dirty="0">
                <a:solidFill>
                  <a:srgbClr val="002060"/>
                </a:solidFill>
              </a:rPr>
              <a:t>Evaluation function in Greedy Search</a:t>
            </a:r>
            <a:endParaRPr lang="en-IN" dirty="0">
              <a:solidFill>
                <a:srgbClr val="002060"/>
              </a:solidFill>
            </a:endParaRPr>
          </a:p>
          <a:p>
            <a:pPr lvl="1"/>
            <a:r>
              <a:rPr lang="en-IN" dirty="0">
                <a:solidFill>
                  <a:srgbClr val="002060"/>
                </a:solidFill>
              </a:rPr>
              <a:t>Derived from Greek</a:t>
            </a:r>
            <a:endParaRPr lang="en-IN" dirty="0">
              <a:solidFill>
                <a:srgbClr val="002060"/>
              </a:solidFill>
            </a:endParaRPr>
          </a:p>
          <a:p>
            <a:pPr lvl="1"/>
            <a:r>
              <a:rPr lang="en-IN" dirty="0">
                <a:solidFill>
                  <a:srgbClr val="002060"/>
                </a:solidFill>
              </a:rPr>
              <a:t>Introduced by Mathematician </a:t>
            </a:r>
            <a:r>
              <a:rPr lang="en-IN" dirty="0" err="1">
                <a:solidFill>
                  <a:srgbClr val="002060"/>
                </a:solidFill>
              </a:rPr>
              <a:t>Polya</a:t>
            </a:r>
            <a:r>
              <a:rPr lang="en-IN" dirty="0">
                <a:solidFill>
                  <a:srgbClr val="002060"/>
                </a:solidFill>
              </a:rPr>
              <a:t> in problem solving techniques</a:t>
            </a:r>
            <a:endParaRPr lang="en-IN" dirty="0">
              <a:solidFill>
                <a:srgbClr val="002060"/>
              </a:solidFill>
            </a:endParaRPr>
          </a:p>
          <a:p>
            <a:pPr lvl="1"/>
            <a:r>
              <a:rPr lang="en-IN" dirty="0">
                <a:solidFill>
                  <a:srgbClr val="002060"/>
                </a:solidFill>
              </a:rPr>
              <a:t>Heuristics in AI</a:t>
            </a:r>
            <a:endParaRPr lang="en-IN" dirty="0">
              <a:solidFill>
                <a:srgbClr val="002060"/>
              </a:solidFill>
            </a:endParaRPr>
          </a:p>
          <a:p>
            <a:pPr lvl="2"/>
            <a:r>
              <a:rPr lang="en-IN" dirty="0">
                <a:solidFill>
                  <a:srgbClr val="00B050"/>
                </a:solidFill>
              </a:rPr>
              <a:t>Fast but incomplete in certain situations</a:t>
            </a:r>
            <a:endParaRPr lang="en-IN" dirty="0">
              <a:solidFill>
                <a:srgbClr val="00B050"/>
              </a:solidFill>
            </a:endParaRPr>
          </a:p>
          <a:p>
            <a:pPr lvl="2"/>
            <a:r>
              <a:rPr lang="en-IN" dirty="0">
                <a:solidFill>
                  <a:srgbClr val="00B050"/>
                </a:solidFill>
              </a:rPr>
              <a:t>Improves the search</a:t>
            </a:r>
            <a:endParaRPr lang="en-IN" dirty="0">
              <a:solidFill>
                <a:srgbClr val="002060"/>
              </a:solidFill>
            </a:endParaRPr>
          </a:p>
          <a:p>
            <a:pPr lvl="1"/>
            <a:r>
              <a:rPr lang="en-IN" dirty="0">
                <a:solidFill>
                  <a:srgbClr val="002060"/>
                </a:solidFill>
              </a:rPr>
              <a:t>Heuristics is problem specific and focuses on the Search</a:t>
            </a:r>
            <a:endParaRPr lang="en-IN" dirty="0">
              <a:solidFill>
                <a:srgbClr val="00206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GREEDY BEST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908720"/>
            <a:ext cx="8229600" cy="5760640"/>
          </a:xfrm>
        </p:spPr>
        <p:txBody>
          <a:bodyPr>
            <a:normAutofit/>
          </a:bodyPr>
          <a:lstStyle/>
          <a:p>
            <a:r>
              <a:rPr lang="en-IN" dirty="0">
                <a:solidFill>
                  <a:srgbClr val="C00000"/>
                </a:solidFill>
              </a:rPr>
              <a:t>Greedy Best First Search</a:t>
            </a:r>
            <a:endParaRPr lang="en-IN" dirty="0">
              <a:solidFill>
                <a:srgbClr val="C00000"/>
              </a:solidFill>
            </a:endParaRPr>
          </a:p>
          <a:p>
            <a:pPr lvl="1"/>
            <a:r>
              <a:rPr lang="en-IN" dirty="0">
                <a:solidFill>
                  <a:srgbClr val="002060"/>
                </a:solidFill>
              </a:rPr>
              <a:t>Expand the node closest to the goal</a:t>
            </a:r>
            <a:endParaRPr lang="en-IN" dirty="0">
              <a:solidFill>
                <a:srgbClr val="002060"/>
              </a:solidFill>
            </a:endParaRPr>
          </a:p>
          <a:p>
            <a:pPr lvl="2"/>
            <a:r>
              <a:rPr lang="en-IN" dirty="0">
                <a:solidFill>
                  <a:srgbClr val="00B050"/>
                </a:solidFill>
              </a:rPr>
              <a:t>h(n) = estimated path cost from n to the goal node</a:t>
            </a:r>
            <a:endParaRPr lang="en-IN" dirty="0">
              <a:solidFill>
                <a:srgbClr val="00B050"/>
              </a:solidFill>
            </a:endParaRPr>
          </a:p>
          <a:p>
            <a:pPr lvl="1"/>
            <a:r>
              <a:rPr lang="en-IN" dirty="0">
                <a:solidFill>
                  <a:srgbClr val="002060"/>
                </a:solidFill>
              </a:rPr>
              <a:t>Greedy Search</a:t>
            </a:r>
            <a:endParaRPr lang="en-IN" dirty="0">
              <a:solidFill>
                <a:srgbClr val="002060"/>
              </a:solidFill>
            </a:endParaRPr>
          </a:p>
          <a:p>
            <a:pPr lvl="2"/>
            <a:r>
              <a:rPr lang="en-IN" dirty="0">
                <a:solidFill>
                  <a:srgbClr val="00B050"/>
                </a:solidFill>
              </a:rPr>
              <a:t>Best-First Search using h(n) as evaluation function </a:t>
            </a:r>
            <a:endParaRPr lang="en-IN" dirty="0">
              <a:solidFill>
                <a:srgbClr val="00B050"/>
              </a:solidFill>
            </a:endParaRPr>
          </a:p>
          <a:p>
            <a:pPr lvl="2"/>
            <a:r>
              <a:rPr lang="en-IN" dirty="0">
                <a:solidFill>
                  <a:srgbClr val="00B050"/>
                </a:solidFill>
              </a:rPr>
              <a:t>f(n)=h(n)</a:t>
            </a:r>
            <a:endParaRPr lang="en-IN" dirty="0">
              <a:solidFill>
                <a:srgbClr val="00B050"/>
              </a:solidFill>
            </a:endParaRPr>
          </a:p>
          <a:p>
            <a:pPr lvl="2"/>
            <a:r>
              <a:rPr lang="en-IN" dirty="0">
                <a:solidFill>
                  <a:srgbClr val="00B050"/>
                </a:solidFill>
              </a:rPr>
              <a:t>Ignores g(n), the cost to get to n</a:t>
            </a:r>
            <a:endParaRPr lang="en-IN" dirty="0">
              <a:solidFill>
                <a:srgbClr val="00B050"/>
              </a:solidFill>
            </a:endParaRPr>
          </a:p>
          <a:p>
            <a:pPr lvl="2"/>
            <a:r>
              <a:rPr lang="en-IN" dirty="0">
                <a:solidFill>
                  <a:srgbClr val="00B050"/>
                </a:solidFill>
              </a:rPr>
              <a:t>Uses h(n)</a:t>
            </a:r>
            <a:endParaRPr lang="en-IN" dirty="0">
              <a:solidFill>
                <a:srgbClr val="00B050"/>
              </a:solidFill>
            </a:endParaRPr>
          </a:p>
          <a:p>
            <a:pPr lvl="1"/>
            <a:r>
              <a:rPr lang="en-IN" dirty="0">
                <a:solidFill>
                  <a:srgbClr val="002060"/>
                </a:solidFill>
              </a:rPr>
              <a:t>Example:</a:t>
            </a:r>
            <a:r>
              <a:rPr lang="en-IN" dirty="0">
                <a:solidFill>
                  <a:srgbClr val="00B050"/>
                </a:solidFill>
              </a:rPr>
              <a:t> </a:t>
            </a:r>
            <a:r>
              <a:rPr lang="en-IN" dirty="0">
                <a:solidFill>
                  <a:srgbClr val="FF0000"/>
                </a:solidFill>
              </a:rPr>
              <a:t>Find a route from Arad to Bucharest</a:t>
            </a:r>
            <a:endParaRPr lang="en-IN" dirty="0">
              <a:solidFill>
                <a:srgbClr val="FF0000"/>
              </a:solidFill>
            </a:endParaRPr>
          </a:p>
          <a:p>
            <a:pPr lvl="2"/>
            <a:r>
              <a:rPr lang="en-IN" dirty="0" err="1">
                <a:solidFill>
                  <a:srgbClr val="00B050"/>
                </a:solidFill>
              </a:rPr>
              <a:t>hSLD</a:t>
            </a:r>
            <a:r>
              <a:rPr lang="en-IN" dirty="0">
                <a:solidFill>
                  <a:srgbClr val="00B050"/>
                </a:solidFill>
              </a:rPr>
              <a:t> - Uses Straight line distance as heuristic</a:t>
            </a:r>
            <a:endParaRPr lang="en-IN" dirty="0">
              <a:solidFill>
                <a:srgbClr val="00B050"/>
              </a:solidFill>
            </a:endParaRPr>
          </a:p>
          <a:p>
            <a:pPr marL="914400" lvl="2" indent="0">
              <a:buNone/>
            </a:pPr>
            <a:endParaRPr lang="en-IN" dirty="0">
              <a:solidFill>
                <a:srgbClr val="00B05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GREEDY BEST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908720"/>
            <a:ext cx="8229600" cy="5760640"/>
          </a:xfrm>
        </p:spPr>
        <p:txBody>
          <a:bodyPr>
            <a:normAutofit/>
          </a:bodyPr>
          <a:lstStyle/>
          <a:p>
            <a:r>
              <a:rPr lang="en-IN" dirty="0">
                <a:solidFill>
                  <a:srgbClr val="C00000"/>
                </a:solidFill>
              </a:rPr>
              <a:t>Route Map of Romania</a:t>
            </a:r>
            <a:r>
              <a:rPr lang="en-IN" dirty="0">
                <a:solidFill>
                  <a:srgbClr val="00B050"/>
                </a:solidFill>
              </a:rPr>
              <a:t>	               </a:t>
            </a:r>
            <a:r>
              <a:rPr lang="en-IN" sz="2400" dirty="0">
                <a:solidFill>
                  <a:srgbClr val="C00000"/>
                </a:solidFill>
              </a:rPr>
              <a:t>SLD to Bucharest</a:t>
            </a:r>
            <a:endParaRPr lang="en-IN" sz="2400" dirty="0">
              <a:solidFill>
                <a:srgbClr val="C00000"/>
              </a:solidFill>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0375" y="1412776"/>
            <a:ext cx="8368481"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GREEDY BEST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229600" cy="5616624"/>
          </a:xfrm>
        </p:spPr>
        <p:txBody>
          <a:bodyPr>
            <a:normAutofit/>
          </a:bodyPr>
          <a:lstStyle/>
          <a:p>
            <a:r>
              <a:rPr lang="en-IN" dirty="0">
                <a:solidFill>
                  <a:srgbClr val="C00000"/>
                </a:solidFill>
              </a:rPr>
              <a:t>Initial </a:t>
            </a:r>
            <a:r>
              <a:rPr lang="en-IN" dirty="0" err="1">
                <a:solidFill>
                  <a:srgbClr val="C00000"/>
                </a:solidFill>
              </a:rPr>
              <a:t>State:Arad</a:t>
            </a:r>
            <a:endParaRPr lang="en-IN" dirty="0">
              <a:solidFill>
                <a:srgbClr val="C00000"/>
              </a:solidFill>
            </a:endParaRPr>
          </a:p>
          <a:p>
            <a:r>
              <a:rPr lang="en-IN" dirty="0">
                <a:solidFill>
                  <a:srgbClr val="C00000"/>
                </a:solidFill>
              </a:rPr>
              <a:t>Goal State: Bucharest</a:t>
            </a:r>
            <a:endParaRPr lang="en-IN" dirty="0">
              <a:solidFill>
                <a:srgbClr val="C00000"/>
              </a:solidFill>
            </a:endParaRPr>
          </a:p>
          <a:p>
            <a:pPr marL="0" indent="0">
              <a:buNone/>
            </a:pPr>
            <a:endParaRPr lang="en-IN" dirty="0">
              <a:solidFill>
                <a:srgbClr val="C00000"/>
              </a:solidFill>
            </a:endParaRPr>
          </a:p>
          <a:p>
            <a:pPr marL="0" indent="0">
              <a:buNone/>
            </a:pPr>
            <a:endParaRPr lang="en-US" altLang="en-IN" dirty="0">
              <a:solidFill>
                <a:srgbClr val="C00000"/>
              </a:solidFill>
            </a:endParaRPr>
          </a:p>
          <a:p>
            <a:pPr marL="0" indent="0">
              <a:buNone/>
            </a:pPr>
            <a:r>
              <a:rPr lang="en-US" altLang="en-IN" dirty="0">
                <a:solidFill>
                  <a:srgbClr val="C00000"/>
                </a:solidFill>
              </a:rPr>
              <a:t>Visited : nil</a:t>
            </a:r>
            <a:endParaRPr lang="en-IN" dirty="0">
              <a:solidFill>
                <a:srgbClr val="C00000"/>
              </a:solidFill>
            </a:endParaRPr>
          </a:p>
          <a:p>
            <a:pPr marL="0" indent="0">
              <a:buNone/>
            </a:pPr>
            <a:endParaRPr lang="en-IN" dirty="0">
              <a:solidFill>
                <a:srgbClr val="C00000"/>
              </a:solidFill>
            </a:endParaRPr>
          </a:p>
          <a:p>
            <a:r>
              <a:rPr lang="en-IN" dirty="0">
                <a:solidFill>
                  <a:srgbClr val="C00000"/>
                </a:solidFill>
              </a:rPr>
              <a:t>Frontier Queue</a:t>
            </a:r>
            <a:endParaRPr lang="en-IN" dirty="0">
              <a:solidFill>
                <a:srgbClr val="C00000"/>
              </a:solidFill>
            </a:endParaRPr>
          </a:p>
          <a:p>
            <a:pPr marL="0" indent="0">
              <a:buNone/>
            </a:pPr>
            <a:r>
              <a:rPr lang="en-IN" dirty="0">
                <a:solidFill>
                  <a:srgbClr val="002060"/>
                </a:solidFill>
              </a:rPr>
              <a:t>Arad 366</a:t>
            </a:r>
            <a:endParaRPr lang="en-IN" dirty="0">
              <a:solidFill>
                <a:srgbClr val="002060"/>
              </a:solidFill>
            </a:endParaRPr>
          </a:p>
          <a:p>
            <a:pPr marL="0" indent="0">
              <a:buNone/>
            </a:pPr>
            <a:endParaRPr lang="en-IN" dirty="0">
              <a:solidFill>
                <a:srgbClr val="002060"/>
              </a:solidFill>
            </a:endParaRPr>
          </a:p>
        </p:txBody>
      </p:sp>
      <p:pic>
        <p:nvPicPr>
          <p:cNvPr id="6" name="Picture 5"/>
          <p:cNvPicPr>
            <a:picLocks noChangeAspect="1"/>
          </p:cNvPicPr>
          <p:nvPr/>
        </p:nvPicPr>
        <p:blipFill>
          <a:blip r:embed="rId1"/>
          <a:stretch>
            <a:fillRect/>
          </a:stretch>
        </p:blipFill>
        <p:spPr>
          <a:xfrm>
            <a:off x="4470291" y="1052736"/>
            <a:ext cx="2801968" cy="1296144"/>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itle 1"/>
          <p:cNvSpPr>
            <a:spLocks noGrp="1"/>
          </p:cNvSpPr>
          <p:nvPr>
            <p:ph type="title"/>
          </p:nvPr>
        </p:nvSpPr>
        <p:spPr>
          <a:xfrm>
            <a:off x="684213" y="404813"/>
            <a:ext cx="7772400" cy="381000"/>
          </a:xfrm>
        </p:spPr>
        <p:txBody>
          <a:bodyPr vert="horz" wrap="square" lIns="91440" tIns="45720" rIns="91440" bIns="45720" anchor="ctr" anchorCtr="0"/>
          <a:p>
            <a:pPr>
              <a:buNone/>
            </a:pPr>
            <a:endParaRPr lang="en-US" altLang="x-none" dirty="0"/>
          </a:p>
        </p:txBody>
      </p:sp>
      <p:sp>
        <p:nvSpPr>
          <p:cNvPr id="26626" name="Content Placeholder 2"/>
          <p:cNvSpPr>
            <a:spLocks noGrp="1"/>
          </p:cNvSpPr>
          <p:nvPr>
            <p:ph idx="1"/>
          </p:nvPr>
        </p:nvSpPr>
        <p:spPr>
          <a:xfrm>
            <a:off x="684213" y="1143000"/>
            <a:ext cx="7772400" cy="5357813"/>
          </a:xfrm>
        </p:spPr>
        <p:txBody>
          <a:bodyPr vert="horz" wrap="square" lIns="91440" tIns="45720" rIns="91440" bIns="45720" anchor="t" anchorCtr="0"/>
          <a:p>
            <a:r>
              <a:rPr lang="en-US" altLang="x-none" dirty="0"/>
              <a:t>As per heuristic function, </a:t>
            </a:r>
            <a:r>
              <a:rPr lang="en-GB" dirty="0">
                <a:solidFill>
                  <a:srgbClr val="0000FF"/>
                </a:solidFill>
              </a:rPr>
              <a:t>h(n)</a:t>
            </a:r>
            <a:r>
              <a:rPr lang="en-GB" dirty="0"/>
              <a:t> =  estimated cost of the cheapest path from node 	     </a:t>
            </a:r>
            <a:r>
              <a:rPr lang="en-GB" dirty="0">
                <a:solidFill>
                  <a:srgbClr val="0000FF"/>
                </a:solidFill>
              </a:rPr>
              <a:t>n</a:t>
            </a:r>
            <a:r>
              <a:rPr lang="en-GB" dirty="0"/>
              <a:t> to a </a:t>
            </a:r>
            <a:r>
              <a:rPr lang="en-GB" dirty="0">
                <a:solidFill>
                  <a:srgbClr val="0000FF"/>
                </a:solidFill>
              </a:rPr>
              <a:t>goal state</a:t>
            </a:r>
            <a:r>
              <a:rPr lang="en-GB" dirty="0"/>
              <a:t>.</a:t>
            </a:r>
            <a:endParaRPr lang="en-GB" dirty="0"/>
          </a:p>
          <a:p>
            <a:endParaRPr lang="en-GB" dirty="0"/>
          </a:p>
          <a:p>
            <a:r>
              <a:rPr lang="en-GB" dirty="0"/>
              <a:t>Start from Arad, the branches of Arad are sib</a:t>
            </a:r>
            <a:r>
              <a:rPr lang="en-US" altLang="en-GB" dirty="0"/>
              <a:t>i</a:t>
            </a:r>
            <a:r>
              <a:rPr lang="en-GB" dirty="0"/>
              <a:t>u, Zerind and Timsoara.</a:t>
            </a:r>
            <a:endParaRPr lang="en-GB" dirty="0"/>
          </a:p>
          <a:p>
            <a:pPr>
              <a:buNone/>
            </a:pPr>
            <a:endParaRPr lang="en-GB" dirty="0"/>
          </a:p>
          <a:p>
            <a:r>
              <a:rPr lang="en-GB" dirty="0"/>
              <a:t>The distance from sib</a:t>
            </a:r>
            <a:r>
              <a:rPr lang="en-US" altLang="en-GB" dirty="0"/>
              <a:t>i</a:t>
            </a:r>
            <a:r>
              <a:rPr lang="en-GB" dirty="0"/>
              <a:t>u, </a:t>
            </a:r>
            <a:r>
              <a:rPr lang="en-GB" dirty="0">
                <a:sym typeface="+mn-ea"/>
              </a:rPr>
              <a:t>Timsoara</a:t>
            </a:r>
            <a:r>
              <a:rPr lang="en-US" altLang="en-GB" dirty="0">
                <a:sym typeface="+mn-ea"/>
              </a:rPr>
              <a:t> and </a:t>
            </a:r>
            <a:r>
              <a:rPr lang="en-GB" dirty="0"/>
              <a:t>Zerind  to bucharest are 253,3</a:t>
            </a:r>
            <a:r>
              <a:rPr lang="en-US" altLang="en-GB" dirty="0"/>
              <a:t>2</a:t>
            </a:r>
            <a:r>
              <a:rPr lang="en-GB" dirty="0"/>
              <a:t>9 and 374. so the minimum is sib</a:t>
            </a:r>
            <a:r>
              <a:rPr lang="en-US" altLang="en-GB" dirty="0"/>
              <a:t>i</a:t>
            </a:r>
            <a:r>
              <a:rPr lang="en-GB" dirty="0"/>
              <a:t>u. </a:t>
            </a:r>
            <a:endParaRPr lang="en-GB" dirty="0"/>
          </a:p>
          <a:p>
            <a:endParaRPr lang="en-US" altLang="x-none" dirty="0"/>
          </a:p>
        </p:txBody>
      </p:sp>
      <p:sp>
        <p:nvSpPr>
          <p:cNvPr id="26627" name="Slide Number Placeholder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5pPr>
          </a:lstStyle>
          <a:p>
            <a:pPr lvl="0" algn="r">
              <a:buSzTx/>
            </a:pPr>
            <a:fld id="{9A0DB2DC-4C9A-4742-B13C-FB6460FD3503}" type="slidenum">
              <a:rPr lang="en-GB" altLang="en-US" sz="1400" dirty="0"/>
            </a:fld>
            <a:endParaRPr lang="en-GB" altLang="en-US" sz="14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GREEDY BEST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229600" cy="5616624"/>
          </a:xfrm>
        </p:spPr>
        <p:txBody>
          <a:bodyPr>
            <a:normAutofit fontScale="90000" lnSpcReduction="10000"/>
          </a:bodyPr>
          <a:lstStyle/>
          <a:p>
            <a:endParaRPr lang="en-IN" dirty="0">
              <a:solidFill>
                <a:srgbClr val="C00000"/>
              </a:solidFill>
            </a:endParaRPr>
          </a:p>
          <a:p>
            <a:r>
              <a:rPr lang="en-US" altLang="en-IN" dirty="0">
                <a:solidFill>
                  <a:srgbClr val="C00000"/>
                </a:solidFill>
              </a:rPr>
              <a:t>Visited: Arad</a:t>
            </a:r>
            <a:endParaRPr lang="en-IN" dirty="0">
              <a:solidFill>
                <a:srgbClr val="C00000"/>
              </a:solidFill>
            </a:endParaRPr>
          </a:p>
          <a:p>
            <a:endParaRPr lang="en-IN" dirty="0">
              <a:solidFill>
                <a:srgbClr val="C00000"/>
              </a:solidFill>
            </a:endParaRPr>
          </a:p>
          <a:p>
            <a:r>
              <a:rPr lang="en-IN" dirty="0">
                <a:solidFill>
                  <a:srgbClr val="C00000"/>
                </a:solidFill>
              </a:rPr>
              <a:t>Frontier Queue</a:t>
            </a:r>
            <a:endParaRPr lang="en-IN" dirty="0">
              <a:solidFill>
                <a:srgbClr val="C00000"/>
              </a:solidFill>
            </a:endParaRPr>
          </a:p>
          <a:p>
            <a:pPr marL="0" indent="0">
              <a:buNone/>
            </a:pPr>
            <a:r>
              <a:rPr lang="en-IN" dirty="0">
                <a:solidFill>
                  <a:srgbClr val="002060"/>
                </a:solidFill>
              </a:rPr>
              <a:t>Sibiu 253</a:t>
            </a:r>
            <a:endParaRPr lang="en-IN" dirty="0">
              <a:solidFill>
                <a:srgbClr val="002060"/>
              </a:solidFill>
            </a:endParaRPr>
          </a:p>
          <a:p>
            <a:pPr marL="0" indent="0">
              <a:buNone/>
            </a:pPr>
            <a:r>
              <a:rPr lang="en-IN" dirty="0">
                <a:solidFill>
                  <a:srgbClr val="002060"/>
                </a:solidFill>
              </a:rPr>
              <a:t>Timisoara 329</a:t>
            </a:r>
            <a:endParaRPr lang="en-IN" dirty="0">
              <a:solidFill>
                <a:srgbClr val="002060"/>
              </a:solidFill>
            </a:endParaRPr>
          </a:p>
          <a:p>
            <a:pPr marL="0" indent="0">
              <a:buNone/>
            </a:pPr>
            <a:r>
              <a:rPr lang="en-IN" dirty="0" err="1">
                <a:solidFill>
                  <a:srgbClr val="002060"/>
                </a:solidFill>
              </a:rPr>
              <a:t>Zerind</a:t>
            </a:r>
            <a:r>
              <a:rPr lang="en-IN" dirty="0">
                <a:solidFill>
                  <a:srgbClr val="002060"/>
                </a:solidFill>
              </a:rPr>
              <a:t> 374</a:t>
            </a:r>
            <a:endParaRPr lang="en-IN" dirty="0">
              <a:solidFill>
                <a:srgbClr val="002060"/>
              </a:solidFill>
            </a:endParaRPr>
          </a:p>
          <a:p>
            <a:pPr marL="0" indent="0">
              <a:buNone/>
            </a:pPr>
            <a:endParaRPr lang="en-IN" dirty="0">
              <a:solidFill>
                <a:srgbClr val="002060"/>
              </a:solidFill>
            </a:endParaRPr>
          </a:p>
          <a:p>
            <a:pPr marL="0" indent="0">
              <a:buNone/>
            </a:pPr>
            <a:endParaRPr lang="en-IN" dirty="0">
              <a:solidFill>
                <a:srgbClr val="002060"/>
              </a:solidFill>
            </a:endParaRPr>
          </a:p>
          <a:p>
            <a:pPr marL="0" indent="0">
              <a:buNone/>
            </a:pPr>
            <a:endParaRPr lang="en-IN" dirty="0">
              <a:solidFill>
                <a:srgbClr val="002060"/>
              </a:solidFill>
            </a:endParaRPr>
          </a:p>
          <a:p>
            <a:pPr marL="0" indent="0">
              <a:buNone/>
            </a:pPr>
            <a:r>
              <a:rPr lang="en-GB" dirty="0">
                <a:sym typeface="+mn-ea"/>
              </a:rPr>
              <a:t>Expand siblu. The branches of sib</a:t>
            </a:r>
            <a:r>
              <a:rPr lang="en-US" altLang="en-GB" dirty="0">
                <a:sym typeface="+mn-ea"/>
              </a:rPr>
              <a:t>i</a:t>
            </a:r>
            <a:r>
              <a:rPr lang="en-GB" dirty="0">
                <a:sym typeface="+mn-ea"/>
              </a:rPr>
              <a:t>u are Arad, Faga</a:t>
            </a:r>
            <a:r>
              <a:rPr lang="en-US" altLang="en-GB" dirty="0">
                <a:sym typeface="+mn-ea"/>
              </a:rPr>
              <a:t>ra</a:t>
            </a:r>
            <a:r>
              <a:rPr lang="en-GB" dirty="0">
                <a:sym typeface="+mn-ea"/>
              </a:rPr>
              <a:t>s, Oradea, Rinea Vicca. As Arad is considered earlier, neglect Arad.</a:t>
            </a:r>
            <a:endParaRPr lang="en-GB" dirty="0"/>
          </a:p>
          <a:p>
            <a:pPr>
              <a:buNone/>
            </a:pPr>
            <a:endParaRPr lang="en-GB" dirty="0"/>
          </a:p>
          <a:p>
            <a:pPr marL="0" indent="0">
              <a:buNone/>
            </a:pPr>
            <a:r>
              <a:rPr lang="en-GB" dirty="0">
                <a:sym typeface="+mn-ea"/>
              </a:rPr>
              <a:t>Distance from Faga</a:t>
            </a:r>
            <a:r>
              <a:rPr lang="en-US" altLang="en-GB" dirty="0">
                <a:sym typeface="+mn-ea"/>
              </a:rPr>
              <a:t>ra</a:t>
            </a:r>
            <a:r>
              <a:rPr lang="en-GB" dirty="0">
                <a:sym typeface="+mn-ea"/>
              </a:rPr>
              <a:t>s, Oradea, Rinea Vicca to bucharest is 176,380 and 193. The minimum is Faganus. </a:t>
            </a:r>
            <a:endParaRPr lang="en-GB" dirty="0"/>
          </a:p>
          <a:p>
            <a:pPr marL="0" indent="0">
              <a:buNone/>
            </a:pPr>
            <a:endParaRPr lang="en-US" altLang="x-none" dirty="0"/>
          </a:p>
          <a:p>
            <a:pPr marL="0" indent="0">
              <a:buNone/>
            </a:pPr>
            <a:endParaRPr lang="en-IN" dirty="0">
              <a:solidFill>
                <a:srgbClr val="002060"/>
              </a:solidFill>
            </a:endParaRPr>
          </a:p>
        </p:txBody>
      </p:sp>
      <p:pic>
        <p:nvPicPr>
          <p:cNvPr id="7" name="Picture 6"/>
          <p:cNvPicPr>
            <a:picLocks noChangeAspect="1"/>
          </p:cNvPicPr>
          <p:nvPr/>
        </p:nvPicPr>
        <p:blipFill>
          <a:blip r:embed="rId1"/>
          <a:stretch>
            <a:fillRect/>
          </a:stretch>
        </p:blipFill>
        <p:spPr>
          <a:xfrm>
            <a:off x="3347864" y="1772816"/>
            <a:ext cx="5187467" cy="1825352"/>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GREEDY BEST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229600" cy="5616624"/>
          </a:xfrm>
        </p:spPr>
        <p:txBody>
          <a:bodyPr>
            <a:normAutofit fontScale="90000" lnSpcReduction="10000"/>
          </a:bodyPr>
          <a:lstStyle/>
          <a:p>
            <a:endParaRPr lang="en-IN" dirty="0">
              <a:solidFill>
                <a:srgbClr val="C00000"/>
              </a:solidFill>
            </a:endParaRPr>
          </a:p>
          <a:p>
            <a:r>
              <a:rPr lang="en-US" altLang="en-IN" dirty="0">
                <a:solidFill>
                  <a:srgbClr val="C00000"/>
                </a:solidFill>
                <a:sym typeface="+mn-ea"/>
              </a:rPr>
              <a:t>Visited: Arad, sibiu</a:t>
            </a:r>
            <a:endParaRPr lang="en-IN" dirty="0">
              <a:solidFill>
                <a:srgbClr val="C00000"/>
              </a:solidFill>
            </a:endParaRPr>
          </a:p>
          <a:p>
            <a:endParaRPr lang="en-IN" dirty="0">
              <a:solidFill>
                <a:srgbClr val="C00000"/>
              </a:solidFill>
            </a:endParaRPr>
          </a:p>
          <a:p>
            <a:r>
              <a:rPr lang="en-IN" dirty="0">
                <a:solidFill>
                  <a:srgbClr val="C00000"/>
                </a:solidFill>
              </a:rPr>
              <a:t>Frontier Queue</a:t>
            </a:r>
            <a:endParaRPr lang="en-IN" dirty="0">
              <a:solidFill>
                <a:srgbClr val="C00000"/>
              </a:solidFill>
            </a:endParaRPr>
          </a:p>
          <a:p>
            <a:pPr marL="0" indent="0">
              <a:buNone/>
            </a:pPr>
            <a:r>
              <a:rPr lang="en-IN" sz="2800" dirty="0" err="1">
                <a:solidFill>
                  <a:srgbClr val="002060"/>
                </a:solidFill>
              </a:rPr>
              <a:t>Fagaras</a:t>
            </a:r>
            <a:r>
              <a:rPr lang="en-IN" sz="2800" dirty="0">
                <a:solidFill>
                  <a:srgbClr val="002060"/>
                </a:solidFill>
              </a:rPr>
              <a:t> 176</a:t>
            </a:r>
            <a:endParaRPr lang="en-IN" sz="2800" dirty="0">
              <a:solidFill>
                <a:srgbClr val="002060"/>
              </a:solidFill>
            </a:endParaRPr>
          </a:p>
          <a:p>
            <a:pPr marL="0" indent="0">
              <a:buNone/>
            </a:pPr>
            <a:r>
              <a:rPr lang="en-IN" sz="2800" dirty="0">
                <a:solidFill>
                  <a:srgbClr val="002060"/>
                </a:solidFill>
              </a:rPr>
              <a:t>R. </a:t>
            </a:r>
            <a:r>
              <a:rPr lang="en-IN" sz="2800" dirty="0" err="1">
                <a:solidFill>
                  <a:srgbClr val="002060"/>
                </a:solidFill>
              </a:rPr>
              <a:t>Vilcea</a:t>
            </a:r>
            <a:r>
              <a:rPr lang="en-IN" sz="2800" dirty="0">
                <a:solidFill>
                  <a:srgbClr val="002060"/>
                </a:solidFill>
              </a:rPr>
              <a:t> 193</a:t>
            </a:r>
            <a:endParaRPr lang="en-IN" sz="2800" dirty="0">
              <a:solidFill>
                <a:srgbClr val="002060"/>
              </a:solidFill>
            </a:endParaRPr>
          </a:p>
          <a:p>
            <a:pPr marL="0" indent="0">
              <a:buNone/>
            </a:pPr>
            <a:r>
              <a:rPr lang="en-IN" sz="2800" dirty="0">
                <a:solidFill>
                  <a:srgbClr val="00B050"/>
                </a:solidFill>
              </a:rPr>
              <a:t>Timisoara 329</a:t>
            </a:r>
            <a:endParaRPr lang="en-IN" sz="2800" dirty="0">
              <a:solidFill>
                <a:srgbClr val="00B050"/>
              </a:solidFill>
            </a:endParaRPr>
          </a:p>
          <a:p>
            <a:pPr marL="0" indent="0">
              <a:buNone/>
            </a:pPr>
            <a:r>
              <a:rPr lang="en-IN" sz="2800" dirty="0">
                <a:solidFill>
                  <a:srgbClr val="FF0000"/>
                </a:solidFill>
              </a:rPr>
              <a:t>Arad 366</a:t>
            </a:r>
            <a:endParaRPr lang="en-IN" sz="2800" dirty="0">
              <a:solidFill>
                <a:srgbClr val="FF0000"/>
              </a:solidFill>
            </a:endParaRPr>
          </a:p>
          <a:p>
            <a:pPr marL="0" indent="0">
              <a:buNone/>
            </a:pPr>
            <a:r>
              <a:rPr lang="en-IN" sz="2800" dirty="0" err="1">
                <a:solidFill>
                  <a:srgbClr val="00B050"/>
                </a:solidFill>
              </a:rPr>
              <a:t>Zerind</a:t>
            </a:r>
            <a:r>
              <a:rPr lang="en-IN" sz="2800" dirty="0">
                <a:solidFill>
                  <a:srgbClr val="00B050"/>
                </a:solidFill>
              </a:rPr>
              <a:t> 374</a:t>
            </a:r>
            <a:endParaRPr lang="en-IN" sz="2800" dirty="0">
              <a:solidFill>
                <a:srgbClr val="00B050"/>
              </a:solidFill>
            </a:endParaRPr>
          </a:p>
          <a:p>
            <a:pPr marL="0" indent="0">
              <a:buNone/>
            </a:pPr>
            <a:r>
              <a:rPr lang="en-IN" sz="2800" dirty="0">
                <a:solidFill>
                  <a:srgbClr val="002060"/>
                </a:solidFill>
              </a:rPr>
              <a:t>Oradea 380</a:t>
            </a:r>
            <a:endParaRPr lang="en-IN" sz="2800" dirty="0">
              <a:solidFill>
                <a:srgbClr val="002060"/>
              </a:solidFill>
            </a:endParaRPr>
          </a:p>
          <a:p>
            <a:pPr marL="0" indent="0">
              <a:buNone/>
            </a:pPr>
            <a:endParaRPr lang="en-IN" sz="2800" dirty="0">
              <a:solidFill>
                <a:srgbClr val="002060"/>
              </a:solidFill>
            </a:endParaRPr>
          </a:p>
          <a:p>
            <a:pPr marL="0" indent="0">
              <a:buNone/>
            </a:pPr>
            <a:endParaRPr lang="en-IN" sz="2800" dirty="0">
              <a:solidFill>
                <a:srgbClr val="002060"/>
              </a:solidFill>
            </a:endParaRPr>
          </a:p>
          <a:p>
            <a:pPr marL="0" indent="0">
              <a:buNone/>
            </a:pPr>
            <a:r>
              <a:rPr lang="en-GB" sz="2800" dirty="0">
                <a:sym typeface="+mn-ea"/>
              </a:rPr>
              <a:t>Expand Faga</a:t>
            </a:r>
            <a:r>
              <a:rPr lang="en-US" altLang="en-GB" sz="2800" dirty="0">
                <a:sym typeface="+mn-ea"/>
              </a:rPr>
              <a:t>ra</a:t>
            </a:r>
            <a:r>
              <a:rPr lang="en-GB" sz="2800" dirty="0">
                <a:sym typeface="+mn-ea"/>
              </a:rPr>
              <a:t>s next. The Bucharest is reached.</a:t>
            </a:r>
            <a:endParaRPr lang="en-US" altLang="x-none" sz="2800" dirty="0"/>
          </a:p>
          <a:p>
            <a:pPr marL="0" indent="0">
              <a:buNone/>
            </a:pPr>
            <a:endParaRPr lang="en-IN" sz="2800" dirty="0">
              <a:solidFill>
                <a:srgbClr val="002060"/>
              </a:solidFill>
            </a:endParaRPr>
          </a:p>
          <a:p>
            <a:pPr marL="0" indent="0">
              <a:buNone/>
            </a:pPr>
            <a:endParaRPr lang="en-IN" sz="2800" dirty="0">
              <a:solidFill>
                <a:srgbClr val="002060"/>
              </a:solidFill>
            </a:endParaRPr>
          </a:p>
        </p:txBody>
      </p:sp>
      <p:pic>
        <p:nvPicPr>
          <p:cNvPr id="6" name="Picture 5"/>
          <p:cNvPicPr>
            <a:picLocks noChangeAspect="1"/>
          </p:cNvPicPr>
          <p:nvPr/>
        </p:nvPicPr>
        <p:blipFill>
          <a:blip r:embed="rId1"/>
          <a:stretch>
            <a:fillRect/>
          </a:stretch>
        </p:blipFill>
        <p:spPr>
          <a:xfrm>
            <a:off x="3077845" y="1917065"/>
            <a:ext cx="6055995" cy="363791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GREEDY BEST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229600" cy="5616624"/>
          </a:xfrm>
        </p:spPr>
        <p:txBody>
          <a:bodyPr>
            <a:normAutofit lnSpcReduction="20000"/>
          </a:bodyPr>
          <a:lstStyle/>
          <a:p>
            <a:r>
              <a:rPr lang="en-US" altLang="en-IN" dirty="0">
                <a:solidFill>
                  <a:srgbClr val="C00000"/>
                </a:solidFill>
                <a:sym typeface="+mn-ea"/>
              </a:rPr>
              <a:t>Visited: Arad, Sibiu,Fagaras</a:t>
            </a:r>
            <a:endParaRPr lang="en-IN" dirty="0">
              <a:solidFill>
                <a:srgbClr val="C00000"/>
              </a:solidFill>
            </a:endParaRPr>
          </a:p>
          <a:p>
            <a:endParaRPr lang="en-IN" dirty="0">
              <a:solidFill>
                <a:srgbClr val="C00000"/>
              </a:solidFill>
            </a:endParaRPr>
          </a:p>
          <a:p>
            <a:r>
              <a:rPr lang="en-IN" dirty="0">
                <a:solidFill>
                  <a:srgbClr val="C00000"/>
                </a:solidFill>
              </a:rPr>
              <a:t>Frontier Queue</a:t>
            </a:r>
            <a:endParaRPr lang="en-IN" dirty="0">
              <a:solidFill>
                <a:srgbClr val="C00000"/>
              </a:solidFill>
            </a:endParaRPr>
          </a:p>
          <a:p>
            <a:pPr marL="0" indent="0">
              <a:buNone/>
            </a:pPr>
            <a:r>
              <a:rPr lang="en-IN" sz="2800" dirty="0">
                <a:solidFill>
                  <a:srgbClr val="FF0000"/>
                </a:solidFill>
              </a:rPr>
              <a:t>Bucharest 0</a:t>
            </a:r>
            <a:endParaRPr lang="en-IN" sz="2800" dirty="0">
              <a:solidFill>
                <a:srgbClr val="FF0000"/>
              </a:solidFill>
            </a:endParaRPr>
          </a:p>
          <a:p>
            <a:pPr marL="0" indent="0">
              <a:buNone/>
            </a:pPr>
            <a:r>
              <a:rPr lang="en-IN" sz="2800" dirty="0">
                <a:solidFill>
                  <a:srgbClr val="002060"/>
                </a:solidFill>
              </a:rPr>
              <a:t>R. </a:t>
            </a:r>
            <a:r>
              <a:rPr lang="en-IN" sz="2800" dirty="0" err="1">
                <a:solidFill>
                  <a:srgbClr val="002060"/>
                </a:solidFill>
              </a:rPr>
              <a:t>Vilcea</a:t>
            </a:r>
            <a:r>
              <a:rPr lang="en-IN" sz="2800" dirty="0">
                <a:solidFill>
                  <a:srgbClr val="002060"/>
                </a:solidFill>
              </a:rPr>
              <a:t> 193</a:t>
            </a:r>
            <a:endParaRPr lang="en-IN" sz="2800" dirty="0">
              <a:solidFill>
                <a:srgbClr val="002060"/>
              </a:solidFill>
            </a:endParaRPr>
          </a:p>
          <a:p>
            <a:pPr marL="0" indent="0">
              <a:buNone/>
            </a:pPr>
            <a:r>
              <a:rPr lang="en-IN" sz="2800" dirty="0">
                <a:solidFill>
                  <a:srgbClr val="FF0000"/>
                </a:solidFill>
              </a:rPr>
              <a:t>Sibiu 253</a:t>
            </a:r>
            <a:endParaRPr lang="en-IN" sz="2800" dirty="0">
              <a:solidFill>
                <a:srgbClr val="FF0000"/>
              </a:solidFill>
            </a:endParaRPr>
          </a:p>
          <a:p>
            <a:pPr marL="0" indent="0">
              <a:buNone/>
            </a:pPr>
            <a:r>
              <a:rPr lang="en-IN" sz="2800" dirty="0">
                <a:solidFill>
                  <a:srgbClr val="00B050"/>
                </a:solidFill>
              </a:rPr>
              <a:t>Timisoara 329</a:t>
            </a:r>
            <a:endParaRPr lang="en-IN" sz="2800" dirty="0">
              <a:solidFill>
                <a:srgbClr val="00B050"/>
              </a:solidFill>
            </a:endParaRPr>
          </a:p>
          <a:p>
            <a:pPr marL="0" indent="0">
              <a:buNone/>
            </a:pPr>
            <a:r>
              <a:rPr lang="en-IN" sz="2800" dirty="0">
                <a:solidFill>
                  <a:srgbClr val="FF0000"/>
                </a:solidFill>
              </a:rPr>
              <a:t>Arad 366</a:t>
            </a:r>
            <a:endParaRPr lang="en-IN" sz="2800" dirty="0">
              <a:solidFill>
                <a:srgbClr val="FF0000"/>
              </a:solidFill>
            </a:endParaRPr>
          </a:p>
          <a:p>
            <a:pPr marL="0" indent="0">
              <a:buNone/>
            </a:pPr>
            <a:r>
              <a:rPr lang="en-IN" sz="2800" dirty="0" err="1">
                <a:solidFill>
                  <a:srgbClr val="00B050"/>
                </a:solidFill>
              </a:rPr>
              <a:t>Zerind</a:t>
            </a:r>
            <a:r>
              <a:rPr lang="en-IN" sz="2800" dirty="0">
                <a:solidFill>
                  <a:srgbClr val="00B050"/>
                </a:solidFill>
              </a:rPr>
              <a:t> 374</a:t>
            </a:r>
            <a:endParaRPr lang="en-IN" sz="2800" dirty="0">
              <a:solidFill>
                <a:srgbClr val="00B050"/>
              </a:solidFill>
            </a:endParaRPr>
          </a:p>
          <a:p>
            <a:pPr marL="0" indent="0">
              <a:buNone/>
            </a:pPr>
            <a:r>
              <a:rPr lang="en-IN" sz="2800" dirty="0">
                <a:solidFill>
                  <a:srgbClr val="002060"/>
                </a:solidFill>
              </a:rPr>
              <a:t>Oradea 380</a:t>
            </a:r>
            <a:endParaRPr lang="en-IN" sz="2800" dirty="0">
              <a:solidFill>
                <a:srgbClr val="002060"/>
              </a:solidFill>
            </a:endParaRPr>
          </a:p>
          <a:p>
            <a:pPr marL="0" indent="0">
              <a:buNone/>
            </a:pPr>
            <a:endParaRPr lang="en-IN" sz="2800" dirty="0">
              <a:solidFill>
                <a:srgbClr val="002060"/>
              </a:solidFill>
            </a:endParaRPr>
          </a:p>
          <a:p>
            <a:pPr marL="0" indent="0">
              <a:buNone/>
            </a:pPr>
            <a:r>
              <a:rPr lang="en-IN" sz="2800" dirty="0">
                <a:solidFill>
                  <a:srgbClr val="002060"/>
                </a:solidFill>
                <a:sym typeface="+mn-ea"/>
              </a:rPr>
              <a:t>Route: Arad-&gt;Sibiu-&gt;</a:t>
            </a:r>
            <a:r>
              <a:rPr lang="en-IN" sz="2800" dirty="0" err="1">
                <a:solidFill>
                  <a:srgbClr val="002060"/>
                </a:solidFill>
                <a:sym typeface="+mn-ea"/>
              </a:rPr>
              <a:t>Fagaras</a:t>
            </a:r>
            <a:r>
              <a:rPr lang="en-IN" sz="2800" dirty="0">
                <a:solidFill>
                  <a:srgbClr val="002060"/>
                </a:solidFill>
                <a:sym typeface="+mn-ea"/>
              </a:rPr>
              <a:t>-&gt;Bucharest</a:t>
            </a:r>
            <a:endParaRPr lang="en-IN" sz="2800" dirty="0">
              <a:solidFill>
                <a:srgbClr val="002060"/>
              </a:solidFill>
            </a:endParaRPr>
          </a:p>
        </p:txBody>
      </p:sp>
      <p:pic>
        <p:nvPicPr>
          <p:cNvPr id="7" name="Picture 6"/>
          <p:cNvPicPr>
            <a:picLocks noChangeAspect="1"/>
          </p:cNvPicPr>
          <p:nvPr/>
        </p:nvPicPr>
        <p:blipFill>
          <a:blip r:embed="rId1"/>
          <a:stretch>
            <a:fillRect/>
          </a:stretch>
        </p:blipFill>
        <p:spPr>
          <a:xfrm>
            <a:off x="3203848" y="1556792"/>
            <a:ext cx="5760640" cy="338437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GREEDY BEST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229600" cy="5616624"/>
          </a:xfrm>
        </p:spPr>
        <p:txBody>
          <a:bodyPr>
            <a:normAutofit/>
          </a:bodyPr>
          <a:lstStyle/>
          <a:p>
            <a:r>
              <a:rPr lang="en-IN" dirty="0">
                <a:solidFill>
                  <a:srgbClr val="C00000"/>
                </a:solidFill>
              </a:rPr>
              <a:t>Completeness</a:t>
            </a:r>
            <a:endParaRPr lang="en-IN" dirty="0">
              <a:solidFill>
                <a:srgbClr val="C00000"/>
              </a:solidFill>
            </a:endParaRPr>
          </a:p>
          <a:p>
            <a:pPr lvl="1"/>
            <a:r>
              <a:rPr lang="en-IN" dirty="0">
                <a:solidFill>
                  <a:srgbClr val="002060"/>
                </a:solidFill>
              </a:rPr>
              <a:t>No: Infinite Loops</a:t>
            </a:r>
            <a:endParaRPr lang="en-IN" dirty="0">
              <a:solidFill>
                <a:srgbClr val="002060"/>
              </a:solidFill>
            </a:endParaRPr>
          </a:p>
          <a:p>
            <a:pPr lvl="1"/>
            <a:r>
              <a:rPr lang="en-IN" dirty="0" err="1">
                <a:solidFill>
                  <a:srgbClr val="002060"/>
                </a:solidFill>
              </a:rPr>
              <a:t>Eg</a:t>
            </a:r>
            <a:r>
              <a:rPr lang="en-IN" dirty="0">
                <a:solidFill>
                  <a:srgbClr val="002060"/>
                </a:solidFill>
              </a:rPr>
              <a:t>: Iasi-&gt;</a:t>
            </a:r>
            <a:r>
              <a:rPr lang="en-IN" dirty="0" err="1">
                <a:solidFill>
                  <a:srgbClr val="002060"/>
                </a:solidFill>
              </a:rPr>
              <a:t>Neamt</a:t>
            </a:r>
            <a:r>
              <a:rPr lang="en-IN" dirty="0">
                <a:solidFill>
                  <a:srgbClr val="002060"/>
                </a:solidFill>
              </a:rPr>
              <a:t>-&gt;Iasi-&gt;</a:t>
            </a:r>
            <a:r>
              <a:rPr lang="en-IN" dirty="0" err="1">
                <a:solidFill>
                  <a:srgbClr val="002060"/>
                </a:solidFill>
              </a:rPr>
              <a:t>Neamt</a:t>
            </a:r>
            <a:r>
              <a:rPr lang="en-IN" dirty="0">
                <a:solidFill>
                  <a:srgbClr val="002060"/>
                </a:solidFill>
              </a:rPr>
              <a:t>-&gt;..</a:t>
            </a:r>
            <a:endParaRPr lang="en-IN" dirty="0">
              <a:solidFill>
                <a:srgbClr val="002060"/>
              </a:solidFill>
            </a:endParaRPr>
          </a:p>
          <a:p>
            <a:endParaRPr lang="en-IN" dirty="0">
              <a:solidFill>
                <a:srgbClr val="C00000"/>
              </a:solidFill>
            </a:endParaRPr>
          </a:p>
        </p:txBody>
      </p:sp>
      <p:pic>
        <p:nvPicPr>
          <p:cNvPr id="6" name="Picture 5"/>
          <p:cNvPicPr>
            <a:picLocks noChangeAspect="1"/>
          </p:cNvPicPr>
          <p:nvPr/>
        </p:nvPicPr>
        <p:blipFill>
          <a:blip r:embed="rId1"/>
          <a:stretch>
            <a:fillRect/>
          </a:stretch>
        </p:blipFill>
        <p:spPr>
          <a:xfrm>
            <a:off x="1187625" y="2852936"/>
            <a:ext cx="7128792" cy="3997127"/>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GREEDY BEST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229600" cy="5616624"/>
          </a:xfrm>
        </p:spPr>
        <p:txBody>
          <a:bodyPr>
            <a:normAutofit/>
          </a:bodyPr>
          <a:lstStyle/>
          <a:p>
            <a:r>
              <a:rPr lang="en-IN" dirty="0">
                <a:solidFill>
                  <a:srgbClr val="C00000"/>
                </a:solidFill>
              </a:rPr>
              <a:t>Optimality</a:t>
            </a:r>
            <a:endParaRPr lang="en-IN" dirty="0">
              <a:solidFill>
                <a:srgbClr val="C00000"/>
              </a:solidFill>
            </a:endParaRPr>
          </a:p>
          <a:p>
            <a:pPr marL="742950" lvl="2" indent="-342900"/>
            <a:r>
              <a:rPr lang="en-IN" dirty="0">
                <a:solidFill>
                  <a:srgbClr val="00B050"/>
                </a:solidFill>
              </a:rPr>
              <a:t>No</a:t>
            </a:r>
            <a:endParaRPr lang="en-IN" dirty="0">
              <a:solidFill>
                <a:srgbClr val="00B050"/>
              </a:solidFill>
            </a:endParaRPr>
          </a:p>
          <a:p>
            <a:pPr marL="742950" lvl="2" indent="-342900"/>
            <a:r>
              <a:rPr lang="en-IN" dirty="0">
                <a:solidFill>
                  <a:srgbClr val="002060"/>
                </a:solidFill>
              </a:rPr>
              <a:t>Route: Arad-&gt;Sibiu-&gt;</a:t>
            </a:r>
            <a:r>
              <a:rPr lang="en-IN" dirty="0" err="1">
                <a:solidFill>
                  <a:srgbClr val="002060"/>
                </a:solidFill>
              </a:rPr>
              <a:t>Fagaras</a:t>
            </a:r>
            <a:r>
              <a:rPr lang="en-IN" dirty="0">
                <a:solidFill>
                  <a:srgbClr val="002060"/>
                </a:solidFill>
              </a:rPr>
              <a:t>-&gt;Bucharest (450 Km)</a:t>
            </a:r>
            <a:endParaRPr lang="en-IN" dirty="0">
              <a:solidFill>
                <a:srgbClr val="002060"/>
              </a:solidFill>
            </a:endParaRPr>
          </a:p>
          <a:p>
            <a:pPr marL="742950" lvl="2" indent="-342900"/>
            <a:r>
              <a:rPr lang="en-IN" dirty="0" err="1">
                <a:solidFill>
                  <a:srgbClr val="002060"/>
                </a:solidFill>
              </a:rPr>
              <a:t>Shortest:Arad</a:t>
            </a:r>
            <a:r>
              <a:rPr lang="en-IN" dirty="0">
                <a:solidFill>
                  <a:srgbClr val="002060"/>
                </a:solidFill>
              </a:rPr>
              <a:t>-&gt;Sibiu-&gt;</a:t>
            </a:r>
            <a:r>
              <a:rPr lang="en-IN" dirty="0" err="1">
                <a:solidFill>
                  <a:srgbClr val="002060"/>
                </a:solidFill>
              </a:rPr>
              <a:t>R.Vilcea</a:t>
            </a:r>
            <a:r>
              <a:rPr lang="en-IN" dirty="0">
                <a:solidFill>
                  <a:srgbClr val="002060"/>
                </a:solidFill>
              </a:rPr>
              <a:t>-&gt;Pitesti-&gt;Bucharest (418 Km)</a:t>
            </a:r>
            <a:endParaRPr lang="en-IN" dirty="0">
              <a:solidFill>
                <a:srgbClr val="002060"/>
              </a:solidFill>
            </a:endParaRPr>
          </a:p>
          <a:p>
            <a:pPr marL="742950" lvl="2" indent="-342900"/>
            <a:endParaRPr lang="en-IN" dirty="0">
              <a:solidFill>
                <a:srgbClr val="C00000"/>
              </a:solidFill>
            </a:endParaRPr>
          </a:p>
        </p:txBody>
      </p:sp>
      <p:pic>
        <p:nvPicPr>
          <p:cNvPr id="6" name="Picture 5"/>
          <p:cNvPicPr>
            <a:picLocks noChangeAspect="1"/>
          </p:cNvPicPr>
          <p:nvPr/>
        </p:nvPicPr>
        <p:blipFill>
          <a:blip r:embed="rId1"/>
          <a:stretch>
            <a:fillRect/>
          </a:stretch>
        </p:blipFill>
        <p:spPr>
          <a:xfrm>
            <a:off x="611560" y="3212976"/>
            <a:ext cx="7920880" cy="34563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lstStyle/>
          <a:p>
            <a:r>
              <a:rPr lang="en-IN" dirty="0">
                <a:solidFill>
                  <a:srgbClr val="002060"/>
                </a:solidFill>
              </a:rPr>
              <a:t>Problem Solving Agents</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Content Placeholder 2"/>
          <p:cNvSpPr>
            <a:spLocks noGrp="1"/>
          </p:cNvSpPr>
          <p:nvPr>
            <p:ph idx="1"/>
          </p:nvPr>
        </p:nvSpPr>
        <p:spPr>
          <a:xfrm>
            <a:off x="457200" y="1268760"/>
            <a:ext cx="8229600" cy="5328592"/>
          </a:xfrm>
        </p:spPr>
        <p:txBody>
          <a:bodyPr>
            <a:normAutofit/>
          </a:bodyPr>
          <a:lstStyle/>
          <a:p>
            <a:r>
              <a:rPr lang="en-IN" dirty="0">
                <a:solidFill>
                  <a:srgbClr val="C00000"/>
                </a:solidFill>
              </a:rPr>
              <a:t>State Space</a:t>
            </a:r>
            <a:endParaRPr lang="en-IN" dirty="0">
              <a:solidFill>
                <a:srgbClr val="C00000"/>
              </a:solidFill>
            </a:endParaRPr>
          </a:p>
          <a:p>
            <a:pPr lvl="1"/>
            <a:r>
              <a:rPr lang="en-IN" altLang="en-US" dirty="0">
                <a:solidFill>
                  <a:srgbClr val="002060"/>
                </a:solidFill>
              </a:rPr>
              <a:t>All states reachable from initial state by any sequence of actions </a:t>
            </a:r>
            <a:endParaRPr lang="en-IN" altLang="en-US" dirty="0">
              <a:solidFill>
                <a:srgbClr val="002060"/>
              </a:solidFill>
            </a:endParaRPr>
          </a:p>
          <a:p>
            <a:pPr lvl="1"/>
            <a:r>
              <a:rPr lang="en-IN" altLang="en-US" dirty="0">
                <a:solidFill>
                  <a:srgbClr val="002060"/>
                </a:solidFill>
              </a:rPr>
              <a:t>Forms a directed network / </a:t>
            </a:r>
            <a:r>
              <a:rPr lang="en-IN" altLang="en-US" dirty="0">
                <a:solidFill>
                  <a:srgbClr val="00B050"/>
                </a:solidFill>
              </a:rPr>
              <a:t>Graph</a:t>
            </a:r>
            <a:endParaRPr lang="en-IN" altLang="en-US" dirty="0">
              <a:solidFill>
                <a:srgbClr val="00B050"/>
              </a:solidFill>
            </a:endParaRPr>
          </a:p>
          <a:p>
            <a:pPr lvl="1"/>
            <a:r>
              <a:rPr lang="en-IN" altLang="en-US" dirty="0">
                <a:solidFill>
                  <a:srgbClr val="002060"/>
                </a:solidFill>
              </a:rPr>
              <a:t>Nodes: States ; Links : Actions</a:t>
            </a:r>
            <a:endParaRPr lang="en-IN" altLang="en-US" dirty="0">
              <a:solidFill>
                <a:srgbClr val="002060"/>
              </a:solidFill>
            </a:endParaRPr>
          </a:p>
          <a:p>
            <a:pPr lvl="1"/>
            <a:r>
              <a:rPr lang="en-IN" altLang="en-US" dirty="0">
                <a:solidFill>
                  <a:srgbClr val="002060"/>
                </a:solidFill>
              </a:rPr>
              <a:t>Path</a:t>
            </a:r>
            <a:endParaRPr lang="en-IN" altLang="en-US" dirty="0">
              <a:solidFill>
                <a:srgbClr val="002060"/>
              </a:solidFill>
            </a:endParaRPr>
          </a:p>
          <a:p>
            <a:pPr lvl="2"/>
            <a:r>
              <a:rPr lang="en-IN" altLang="en-US" dirty="0">
                <a:solidFill>
                  <a:srgbClr val="00B050"/>
                </a:solidFill>
              </a:rPr>
              <a:t>Sequence of States connected by sequence of actions</a:t>
            </a:r>
            <a:endParaRPr lang="en-IN" altLang="en-US" dirty="0">
              <a:solidFill>
                <a:srgbClr val="00B050"/>
              </a:solidFill>
            </a:endParaRPr>
          </a:p>
          <a:p>
            <a:pPr lvl="1"/>
            <a:endParaRPr lang="en-IN" dirty="0">
              <a:solidFill>
                <a:srgbClr val="C00000"/>
              </a:solidFill>
            </a:endParaRPr>
          </a:p>
          <a:p>
            <a:pPr marL="0" indent="0">
              <a:buNone/>
            </a:pPr>
            <a:endParaRPr lang="en-IN" dirty="0">
              <a:solidFill>
                <a:srgbClr val="C0000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solidFill>
                <a:srgbClr val="002060"/>
              </a:solidFill>
            </a:endParaRPr>
          </a:p>
          <a:p>
            <a:pPr lvl="1"/>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44475"/>
            <a:ext cx="7772400" cy="795655"/>
          </a:xfrm>
        </p:spPr>
        <p:txBody>
          <a:bodyPr/>
          <a:p>
            <a:pPr algn="l"/>
            <a:r>
              <a:rPr lang="en-US">
                <a:solidFill>
                  <a:schemeClr val="accent2"/>
                </a:solidFill>
                <a:sym typeface="+mn-ea"/>
              </a:rPr>
              <a:t>Pseudo code </a:t>
            </a:r>
            <a:br>
              <a:rPr lang="en-US"/>
            </a:br>
            <a:endParaRPr lang="en-US"/>
          </a:p>
        </p:txBody>
      </p:sp>
      <p:sp>
        <p:nvSpPr>
          <p:cNvPr id="3" name="Content Placeholder 2"/>
          <p:cNvSpPr>
            <a:spLocks noGrp="1"/>
          </p:cNvSpPr>
          <p:nvPr>
            <p:ph idx="1"/>
          </p:nvPr>
        </p:nvSpPr>
        <p:spPr>
          <a:xfrm>
            <a:off x="685800" y="680085"/>
            <a:ext cx="7772400" cy="6052820"/>
          </a:xfrm>
        </p:spPr>
        <p:txBody>
          <a:bodyPr/>
          <a:p>
            <a:pPr marL="0" indent="0" algn="just">
              <a:buNone/>
            </a:pPr>
            <a:r>
              <a:rPr lang="en-US" sz="2000"/>
              <a:t>1.Create 2 empty lists: Frontier and Visited</a:t>
            </a:r>
            <a:endParaRPr lang="en-US" sz="2000"/>
          </a:p>
          <a:p>
            <a:pPr marL="0" indent="0" algn="just">
              <a:buNone/>
            </a:pPr>
            <a:r>
              <a:rPr lang="en-US" sz="2000"/>
              <a:t>2.Start from the initial node (say N) and put it in the ‘ordered’ Frontier list</a:t>
            </a:r>
            <a:endParaRPr lang="en-US" sz="2000"/>
          </a:p>
          <a:p>
            <a:pPr marL="0" indent="0" algn="just">
              <a:buNone/>
            </a:pPr>
            <a:r>
              <a:rPr lang="en-US" sz="2000"/>
              <a:t>3.Repeat the next steps until the GOAL node is reached .</a:t>
            </a:r>
            <a:endParaRPr lang="en-US" sz="2000"/>
          </a:p>
          <a:p>
            <a:pPr algn="just"/>
            <a:r>
              <a:rPr lang="en-US" sz="2000"/>
              <a:t>1.If the Frontier list is empty, then EXIT the loop returning ‘False’</a:t>
            </a:r>
            <a:endParaRPr lang="en-US" sz="2000"/>
          </a:p>
          <a:p>
            <a:pPr algn="just"/>
            <a:r>
              <a:rPr lang="en-US" sz="2000"/>
              <a:t>2. Select the first/top node (say N) in the Frontier list and move it to the Visited list. Also, capture the information of the parent node</a:t>
            </a:r>
            <a:endParaRPr lang="en-US" sz="2000"/>
          </a:p>
          <a:p>
            <a:pPr algn="just"/>
            <a:r>
              <a:rPr lang="en-US" sz="2000"/>
              <a:t>3. If N is a GOAL node, then move the node to the Visited list and exit the loop returning ‘True’. The solution can be found by backtracking the path</a:t>
            </a:r>
            <a:endParaRPr lang="en-US" sz="2000"/>
          </a:p>
          <a:p>
            <a:pPr algn="just"/>
            <a:r>
              <a:rPr lang="en-US" sz="2000"/>
              <a:t>4. If N is not the GOAL node, expand node N to generate the ‘immediate’ next nodes linked to node N and add all those to the Frontier list</a:t>
            </a:r>
            <a:endParaRPr lang="en-US" sz="2000"/>
          </a:p>
          <a:p>
            <a:pPr algn="just"/>
            <a:r>
              <a:rPr lang="en-US" sz="2000"/>
              <a:t>5. Reorder the nodes in the Frontier list in ascending order</a:t>
            </a:r>
            <a:endParaRPr lang="en-US" sz="2000"/>
          </a:p>
          <a:p>
            <a:pPr marL="0" indent="0" algn="just">
              <a:buNone/>
            </a:pPr>
            <a:r>
              <a:rPr lang="en-US" sz="2000"/>
              <a:t>     according to an evaluation function f(n).</a:t>
            </a:r>
            <a:endParaRPr lang="en-US" sz="20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GREEDY BEST FIRST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229600" cy="5616624"/>
          </a:xfrm>
        </p:spPr>
        <p:txBody>
          <a:bodyPr>
            <a:normAutofit/>
          </a:bodyPr>
          <a:lstStyle/>
          <a:p>
            <a:endParaRPr lang="en-IN" dirty="0">
              <a:solidFill>
                <a:srgbClr val="C00000"/>
              </a:solidFill>
            </a:endParaRPr>
          </a:p>
          <a:p>
            <a:r>
              <a:rPr lang="en-IN" dirty="0">
                <a:solidFill>
                  <a:srgbClr val="C00000"/>
                </a:solidFill>
              </a:rPr>
              <a:t>Reduces search time drastically</a:t>
            </a:r>
            <a:endParaRPr lang="en-IN" dirty="0">
              <a:solidFill>
                <a:srgbClr val="C00000"/>
              </a:solidFill>
            </a:endParaRPr>
          </a:p>
          <a:p>
            <a:r>
              <a:rPr lang="en-IN" dirty="0">
                <a:solidFill>
                  <a:srgbClr val="C00000"/>
                </a:solidFill>
              </a:rPr>
              <a:t>Search cost is minimal</a:t>
            </a:r>
            <a:endParaRPr lang="en-IN" dirty="0">
              <a:solidFill>
                <a:srgbClr val="C00000"/>
              </a:solidFill>
            </a:endParaRPr>
          </a:p>
          <a:p>
            <a:r>
              <a:rPr lang="en-IN" dirty="0">
                <a:solidFill>
                  <a:srgbClr val="C00000"/>
                </a:solidFill>
              </a:rPr>
              <a:t>But not complete / optimal</a:t>
            </a:r>
            <a:endParaRPr lang="en-IN" dirty="0">
              <a:solidFill>
                <a:srgbClr val="C00000"/>
              </a:solidFill>
            </a:endParaRPr>
          </a:p>
          <a:p>
            <a:endParaRPr lang="en-IN" dirty="0">
              <a:solidFill>
                <a:srgbClr val="C00000"/>
              </a:solidFill>
            </a:endParaRPr>
          </a:p>
          <a:p>
            <a:r>
              <a:rPr lang="en-IN" dirty="0">
                <a:solidFill>
                  <a:srgbClr val="C00000"/>
                </a:solidFill>
                <a:sym typeface="+mn-ea"/>
              </a:rPr>
              <a:t>What’s the alternate?</a:t>
            </a:r>
            <a:endParaRPr lang="en-IN" dirty="0">
              <a:solidFill>
                <a:srgbClr val="C00000"/>
              </a:solidFill>
            </a:endParaRPr>
          </a:p>
          <a:p>
            <a:endParaRPr lang="en-IN" dirty="0">
              <a:solidFill>
                <a:srgbClr val="C00000"/>
              </a:solidFill>
            </a:endParaRPr>
          </a:p>
          <a:p>
            <a:endParaRPr lang="en-IN" dirty="0">
              <a:solidFill>
                <a:srgbClr val="C0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7937"/>
            <a:ext cx="8229600" cy="1143000"/>
          </a:xfrm>
        </p:spPr>
        <p:txBody>
          <a:bodyPr>
            <a:normAutofit/>
          </a:bodyPr>
          <a:lstStyle/>
          <a:p>
            <a:r>
              <a:rPr lang="en-IN" dirty="0">
                <a:solidFill>
                  <a:srgbClr val="002060"/>
                </a:solidFill>
              </a:rPr>
              <a:t>A* SEARCH</a:t>
            </a:r>
            <a:endParaRPr lang="en-IN" dirty="0">
              <a:solidFill>
                <a:srgbClr val="002060"/>
              </a:solidFill>
            </a:endParaRPr>
          </a:p>
        </p:txBody>
      </p:sp>
      <p:sp>
        <p:nvSpPr>
          <p:cNvPr id="5" name="AutoShape 4" descr="Quick overview: what is AI (Artificial Intelligence), ML (Machine Learning)  and DL (Deep Learning)? | by Jalel Touns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solidFill>
                <a:prstClr val="black"/>
              </a:solidFill>
            </a:endParaRPr>
          </a:p>
        </p:txBody>
      </p:sp>
      <p:sp>
        <p:nvSpPr>
          <p:cNvPr id="3" name="Content Placeholder 2"/>
          <p:cNvSpPr>
            <a:spLocks noGrp="1"/>
          </p:cNvSpPr>
          <p:nvPr>
            <p:ph idx="1"/>
          </p:nvPr>
        </p:nvSpPr>
        <p:spPr>
          <a:xfrm>
            <a:off x="457200" y="1052736"/>
            <a:ext cx="8435280" cy="5616624"/>
          </a:xfrm>
        </p:spPr>
        <p:txBody>
          <a:bodyPr>
            <a:normAutofit/>
          </a:bodyPr>
          <a:lstStyle/>
          <a:p>
            <a:r>
              <a:rPr lang="en-IN" dirty="0">
                <a:solidFill>
                  <a:srgbClr val="C00000"/>
                </a:solidFill>
              </a:rPr>
              <a:t>A* Search</a:t>
            </a:r>
            <a:endParaRPr lang="en-IN" dirty="0">
              <a:solidFill>
                <a:srgbClr val="C00000"/>
              </a:solidFill>
            </a:endParaRPr>
          </a:p>
          <a:p>
            <a:pPr lvl="1"/>
            <a:r>
              <a:rPr lang="en-IN" dirty="0">
                <a:solidFill>
                  <a:srgbClr val="002060"/>
                </a:solidFill>
              </a:rPr>
              <a:t>Minimization of estimated path costs</a:t>
            </a:r>
            <a:endParaRPr lang="en-IN" dirty="0">
              <a:solidFill>
                <a:srgbClr val="002060"/>
              </a:solidFill>
            </a:endParaRPr>
          </a:p>
          <a:p>
            <a:r>
              <a:rPr lang="en-IN" dirty="0">
                <a:solidFill>
                  <a:srgbClr val="C00000"/>
                </a:solidFill>
              </a:rPr>
              <a:t>Idea</a:t>
            </a:r>
            <a:endParaRPr lang="en-IN" dirty="0">
              <a:solidFill>
                <a:srgbClr val="C00000"/>
              </a:solidFill>
            </a:endParaRPr>
          </a:p>
          <a:p>
            <a:pPr lvl="1"/>
            <a:r>
              <a:rPr lang="en-IN" dirty="0">
                <a:solidFill>
                  <a:srgbClr val="002060"/>
                </a:solidFill>
              </a:rPr>
              <a:t>Avoid expanding paths that are expensive rather expand most promising first</a:t>
            </a:r>
            <a:endParaRPr lang="en-IN" dirty="0">
              <a:solidFill>
                <a:srgbClr val="002060"/>
              </a:solidFill>
            </a:endParaRPr>
          </a:p>
          <a:p>
            <a:pPr lvl="1"/>
            <a:r>
              <a:rPr lang="en-IN" dirty="0">
                <a:solidFill>
                  <a:srgbClr val="002060"/>
                </a:solidFill>
              </a:rPr>
              <a:t>Greedy Search + Uniform search</a:t>
            </a:r>
            <a:endParaRPr lang="en-IN" dirty="0">
              <a:solidFill>
                <a:srgbClr val="002060"/>
              </a:solidFill>
            </a:endParaRPr>
          </a:p>
          <a:p>
            <a:r>
              <a:rPr lang="en-IN" dirty="0">
                <a:solidFill>
                  <a:srgbClr val="C00000"/>
                </a:solidFill>
              </a:rPr>
              <a:t>Method</a:t>
            </a:r>
            <a:endParaRPr lang="en-IN" dirty="0">
              <a:solidFill>
                <a:srgbClr val="C00000"/>
              </a:solidFill>
            </a:endParaRPr>
          </a:p>
          <a:p>
            <a:pPr lvl="1"/>
            <a:r>
              <a:rPr lang="en-IN" dirty="0">
                <a:solidFill>
                  <a:srgbClr val="002060"/>
                </a:solidFill>
              </a:rPr>
              <a:t>f(n)=h(n)+g(n)</a:t>
            </a:r>
            <a:endParaRPr lang="en-IN" dirty="0">
              <a:solidFill>
                <a:srgbClr val="002060"/>
              </a:solidFill>
            </a:endParaRPr>
          </a:p>
          <a:p>
            <a:pPr lvl="1"/>
            <a:r>
              <a:rPr lang="en-IN" dirty="0">
                <a:solidFill>
                  <a:srgbClr val="002060"/>
                </a:solidFill>
              </a:rPr>
              <a:t>f(n): Estimated total cost of path through n to goal</a:t>
            </a:r>
            <a:endParaRPr lang="en-IN" dirty="0">
              <a:solidFill>
                <a:srgbClr val="002060"/>
              </a:solidFill>
            </a:endParaRPr>
          </a:p>
          <a:p>
            <a:pPr lvl="1"/>
            <a:r>
              <a:rPr lang="en-IN" dirty="0">
                <a:solidFill>
                  <a:srgbClr val="002060"/>
                </a:solidFill>
              </a:rPr>
              <a:t>g(n): actual cost from initial state to n (Initial to n)</a:t>
            </a:r>
            <a:endParaRPr lang="en-IN" dirty="0">
              <a:solidFill>
                <a:srgbClr val="002060"/>
              </a:solidFill>
            </a:endParaRPr>
          </a:p>
          <a:p>
            <a:pPr lvl="1"/>
            <a:r>
              <a:rPr lang="en-IN" dirty="0">
                <a:solidFill>
                  <a:srgbClr val="002060"/>
                </a:solidFill>
              </a:rPr>
              <a:t>h(n): estimated cost of path from n to the goal (n to goal)</a:t>
            </a:r>
            <a:endParaRPr lang="en-IN" dirty="0">
              <a:solidFill>
                <a:srgbClr val="00206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vert="horz" wrap="square" lIns="91440" tIns="45720" rIns="91440" bIns="45720" anchor="ctr" anchorCtr="0"/>
          <a:p>
            <a:r>
              <a:rPr lang="en-US" altLang="x-none" dirty="0"/>
              <a:t>A</a:t>
            </a:r>
            <a:r>
              <a:rPr lang="en-US" altLang="x-none" baseline="30000" dirty="0"/>
              <a:t>*</a:t>
            </a:r>
            <a:r>
              <a:rPr lang="en-US" altLang="x-none" dirty="0"/>
              <a:t> search example</a:t>
            </a:r>
            <a:endParaRPr lang="en-US" altLang="x-none" dirty="0"/>
          </a:p>
        </p:txBody>
      </p:sp>
      <p:pic>
        <p:nvPicPr>
          <p:cNvPr id="40962" name="Picture 3" descr="astar-progress01c"/>
          <p:cNvPicPr>
            <a:picLocks noChangeAspect="1"/>
          </p:cNvPicPr>
          <p:nvPr/>
        </p:nvPicPr>
        <p:blipFill>
          <a:blip r:embed="rId1"/>
          <a:stretch>
            <a:fillRect/>
          </a:stretch>
        </p:blipFill>
        <p:spPr>
          <a:xfrm>
            <a:off x="1905000" y="1524000"/>
            <a:ext cx="5410200" cy="2219325"/>
          </a:xfrm>
          <a:prstGeom prst="rect">
            <a:avLst/>
          </a:prstGeom>
          <a:noFill/>
          <a:ln w="9525">
            <a:noFill/>
          </a:ln>
        </p:spPr>
      </p:pic>
      <p:pic>
        <p:nvPicPr>
          <p:cNvPr id="40963" name="Picture 7" descr="romania2"/>
          <p:cNvPicPr>
            <a:picLocks noChangeAspect="1"/>
          </p:cNvPicPr>
          <p:nvPr/>
        </p:nvPicPr>
        <p:blipFill>
          <a:blip r:embed="rId2"/>
          <a:stretch>
            <a:fillRect/>
          </a:stretch>
        </p:blipFill>
        <p:spPr>
          <a:xfrm>
            <a:off x="714375" y="2286000"/>
            <a:ext cx="7215188" cy="4357688"/>
          </a:xfrm>
          <a:prstGeom prst="rect">
            <a:avLst/>
          </a:prstGeom>
          <a:noFill/>
          <a:ln w="9525">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itle 1"/>
          <p:cNvSpPr>
            <a:spLocks noGrp="1"/>
          </p:cNvSpPr>
          <p:nvPr>
            <p:ph type="title"/>
          </p:nvPr>
        </p:nvSpPr>
        <p:spPr>
          <a:xfrm>
            <a:off x="684213" y="404813"/>
            <a:ext cx="7772400" cy="309562"/>
          </a:xfrm>
        </p:spPr>
        <p:txBody>
          <a:bodyPr vert="horz" wrap="square" lIns="91440" tIns="45720" rIns="91440" bIns="45720" anchor="ctr" anchorCtr="0"/>
          <a:p>
            <a:pPr>
              <a:buNone/>
            </a:pPr>
            <a:r>
              <a:rPr lang="en-US" altLang="x-none" dirty="0"/>
              <a:t>Cont..</a:t>
            </a:r>
            <a:endParaRPr lang="en-US" altLang="x-none" dirty="0"/>
          </a:p>
        </p:txBody>
      </p:sp>
      <p:sp>
        <p:nvSpPr>
          <p:cNvPr id="43010" name="Content Placeholder 2"/>
          <p:cNvSpPr>
            <a:spLocks noGrp="1"/>
          </p:cNvSpPr>
          <p:nvPr>
            <p:ph idx="1"/>
          </p:nvPr>
        </p:nvSpPr>
        <p:spPr>
          <a:xfrm>
            <a:off x="684213" y="714375"/>
            <a:ext cx="7772400" cy="6143625"/>
          </a:xfrm>
        </p:spPr>
        <p:txBody>
          <a:bodyPr vert="horz" wrap="square" lIns="91440" tIns="45720" rIns="91440" bIns="45720" anchor="t" anchorCtr="0"/>
          <a:p>
            <a:r>
              <a:rPr lang="en-US" altLang="x-none" dirty="0"/>
              <a:t>Evaluation function </a:t>
            </a:r>
            <a:r>
              <a:rPr lang="en-US" altLang="x-none" i="1" dirty="0"/>
              <a:t>f(n) = g(n) + h(n)</a:t>
            </a:r>
            <a:endParaRPr lang="en-US" altLang="x-none" dirty="0"/>
          </a:p>
          <a:p>
            <a:r>
              <a:rPr lang="en-US" altLang="x-none" i="1" dirty="0"/>
              <a:t>g(n) </a:t>
            </a:r>
            <a:r>
              <a:rPr lang="en-US" altLang="x-none" dirty="0"/>
              <a:t>= cost so far to reach </a:t>
            </a:r>
            <a:r>
              <a:rPr lang="en-US" altLang="x-none" i="1" dirty="0"/>
              <a:t>n</a:t>
            </a:r>
            <a:endParaRPr lang="en-US" altLang="x-none" i="1" dirty="0"/>
          </a:p>
          <a:p>
            <a:r>
              <a:rPr lang="en-US" altLang="x-none" i="1" dirty="0"/>
              <a:t>h(n)</a:t>
            </a:r>
            <a:r>
              <a:rPr lang="en-US" altLang="x-none" dirty="0"/>
              <a:t> = estimated cost from </a:t>
            </a:r>
            <a:r>
              <a:rPr lang="en-US" altLang="x-none" i="1" dirty="0"/>
              <a:t>n</a:t>
            </a:r>
            <a:r>
              <a:rPr lang="en-US" altLang="x-none" dirty="0"/>
              <a:t> to goal</a:t>
            </a:r>
            <a:endParaRPr lang="en-US" altLang="x-none" dirty="0"/>
          </a:p>
          <a:p>
            <a:pPr>
              <a:buNone/>
            </a:pPr>
            <a:r>
              <a:rPr lang="en-US" altLang="x-none" dirty="0">
                <a:solidFill>
                  <a:srgbClr val="FF0000"/>
                </a:solidFill>
              </a:rPr>
              <a:t>	In  the example identify the path from Arad to Bucharest</a:t>
            </a:r>
            <a:r>
              <a:rPr lang="en-US" altLang="x-none" dirty="0"/>
              <a:t>.  As per heuristic function, find f(n).</a:t>
            </a:r>
            <a:endParaRPr lang="en-GB" dirty="0"/>
          </a:p>
          <a:p>
            <a:pPr marL="0" indent="0">
              <a:buNone/>
            </a:pPr>
            <a:endParaRPr lang="en-GB" dirty="0"/>
          </a:p>
          <a:p>
            <a:r>
              <a:rPr lang="en-GB" dirty="0"/>
              <a:t>Start from Arad, the branches of Arad are sib</a:t>
            </a:r>
            <a:r>
              <a:rPr lang="en-US" altLang="en-GB" dirty="0"/>
              <a:t>i</a:t>
            </a:r>
            <a:r>
              <a:rPr lang="en-GB" dirty="0"/>
              <a:t>u, Zerind and Timsoara. The f(n) is calculated as,</a:t>
            </a:r>
            <a:endParaRPr lang="en-GB" dirty="0"/>
          </a:p>
          <a:p>
            <a:pPr>
              <a:buNone/>
            </a:pPr>
            <a:r>
              <a:rPr lang="en-GB" dirty="0"/>
              <a:t>Sib</a:t>
            </a:r>
            <a:r>
              <a:rPr lang="en-US" altLang="en-GB" dirty="0"/>
              <a:t>i</a:t>
            </a:r>
            <a:r>
              <a:rPr lang="en-GB" dirty="0"/>
              <a:t>u= 393=140+253=arad to sib</a:t>
            </a:r>
            <a:r>
              <a:rPr lang="en-US" altLang="en-GB" dirty="0"/>
              <a:t>i</a:t>
            </a:r>
            <a:r>
              <a:rPr lang="en-GB" dirty="0"/>
              <a:t>u+ sib</a:t>
            </a:r>
            <a:r>
              <a:rPr lang="en-US" altLang="en-GB" dirty="0"/>
              <a:t>i</a:t>
            </a:r>
            <a:r>
              <a:rPr lang="en-GB" dirty="0"/>
              <a:t>u to bucharest.</a:t>
            </a:r>
            <a:endParaRPr lang="en-GB" dirty="0"/>
          </a:p>
          <a:p>
            <a:pPr>
              <a:buNone/>
            </a:pPr>
            <a:r>
              <a:rPr lang="en-GB" dirty="0"/>
              <a:t>Zerind =447=118+329= arad to zerind + zerind to 							bucharest</a:t>
            </a:r>
            <a:endParaRPr lang="en-GB" dirty="0"/>
          </a:p>
          <a:p>
            <a:pPr>
              <a:buNone/>
            </a:pPr>
            <a:r>
              <a:rPr lang="en-GB" dirty="0"/>
              <a:t>Timsoara = 449=75+374=arad to timsoara + timsoara to bucharest </a:t>
            </a:r>
            <a:r>
              <a:rPr lang="en-US" altLang="en-GB" dirty="0"/>
              <a:t>.</a:t>
            </a:r>
            <a:r>
              <a:rPr lang="en-GB" dirty="0"/>
              <a:t>So the minimum is sib</a:t>
            </a:r>
            <a:r>
              <a:rPr lang="en-US" altLang="en-GB" dirty="0"/>
              <a:t>i</a:t>
            </a:r>
            <a:r>
              <a:rPr lang="en-GB" dirty="0"/>
              <a:t>u. Expand sib</a:t>
            </a:r>
            <a:r>
              <a:rPr lang="en-US" altLang="en-GB" dirty="0"/>
              <a:t>i</a:t>
            </a:r>
            <a:r>
              <a:rPr lang="en-GB" dirty="0"/>
              <a:t>u and continue...</a:t>
            </a:r>
            <a:endParaRPr lang="en-US" altLang="x-none" dirty="0"/>
          </a:p>
          <a:p>
            <a:endParaRPr lang="en-US" altLang="x-none" dirty="0"/>
          </a:p>
          <a:p>
            <a:endParaRPr lang="en-US" altLang="x-none" dirty="0"/>
          </a:p>
        </p:txBody>
      </p:sp>
      <p:sp>
        <p:nvSpPr>
          <p:cNvPr id="43011" name="Slide Number Placeholder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5pPr>
          </a:lstStyle>
          <a:p>
            <a:pPr lvl="0" algn="r">
              <a:buSzTx/>
            </a:pPr>
            <a:fld id="{9A0DB2DC-4C9A-4742-B13C-FB6460FD3503}" type="slidenum">
              <a:rPr lang="en-GB" altLang="en-US" sz="1400" dirty="0"/>
            </a:fld>
            <a:endParaRPr lang="en-GB" altLang="en-US" sz="1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33" name="Picture 2" descr="astar-progress02c"/>
          <p:cNvPicPr>
            <a:picLocks noChangeAspect="1"/>
          </p:cNvPicPr>
          <p:nvPr/>
        </p:nvPicPr>
        <p:blipFill>
          <a:blip r:embed="rId1"/>
          <a:stretch>
            <a:fillRect/>
          </a:stretch>
        </p:blipFill>
        <p:spPr>
          <a:xfrm>
            <a:off x="1763395" y="1412558"/>
            <a:ext cx="5410200" cy="2857500"/>
          </a:xfrm>
          <a:prstGeom prst="rect">
            <a:avLst/>
          </a:prstGeom>
          <a:noFill/>
          <a:ln w="9525">
            <a:noFill/>
          </a:ln>
        </p:spPr>
      </p:pic>
      <p:sp>
        <p:nvSpPr>
          <p:cNvPr id="44034" name="Rectangle 3"/>
          <p:cNvSpPr>
            <a:spLocks noGrp="1"/>
          </p:cNvSpPr>
          <p:nvPr>
            <p:ph type="title"/>
          </p:nvPr>
        </p:nvSpPr>
        <p:spPr/>
        <p:txBody>
          <a:bodyPr vert="horz" wrap="square" lIns="91440" tIns="45720" rIns="91440" bIns="45720" anchor="ctr" anchorCtr="0"/>
          <a:p>
            <a:r>
              <a:rPr lang="en-US" altLang="x-none" dirty="0"/>
              <a:t>A</a:t>
            </a:r>
            <a:r>
              <a:rPr lang="en-US" altLang="x-none" baseline="30000" dirty="0"/>
              <a:t>*</a:t>
            </a:r>
            <a:r>
              <a:rPr lang="en-US" altLang="x-none" dirty="0"/>
              <a:t> search example</a:t>
            </a:r>
            <a:endParaRPr lang="en-US" altLang="x-none" dirty="0"/>
          </a:p>
        </p:txBody>
      </p:sp>
      <p:pic>
        <p:nvPicPr>
          <p:cNvPr id="44035" name="Picture 4" descr="romania-distances"/>
          <p:cNvPicPr>
            <a:picLocks noChangeAspect="1"/>
          </p:cNvPicPr>
          <p:nvPr/>
        </p:nvPicPr>
        <p:blipFill>
          <a:blip r:embed="rId2"/>
          <a:stretch>
            <a:fillRect/>
          </a:stretch>
        </p:blipFill>
        <p:spPr>
          <a:xfrm>
            <a:off x="428625" y="3071813"/>
            <a:ext cx="6629400" cy="2959100"/>
          </a:xfrm>
          <a:prstGeom prst="rect">
            <a:avLst/>
          </a:prstGeom>
          <a:noFill/>
          <a:ln w="9525">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itle 1"/>
          <p:cNvSpPr>
            <a:spLocks noGrp="1"/>
          </p:cNvSpPr>
          <p:nvPr>
            <p:ph type="title"/>
          </p:nvPr>
        </p:nvSpPr>
        <p:spPr>
          <a:xfrm>
            <a:off x="684213" y="404813"/>
            <a:ext cx="7772400" cy="381000"/>
          </a:xfrm>
        </p:spPr>
        <p:txBody>
          <a:bodyPr vert="horz" wrap="square" lIns="91440" tIns="45720" rIns="91440" bIns="45720" anchor="ctr" anchorCtr="0"/>
          <a:p>
            <a:pPr>
              <a:buNone/>
            </a:pPr>
            <a:r>
              <a:rPr lang="en-US" altLang="x-none" dirty="0"/>
              <a:t>cont..</a:t>
            </a:r>
            <a:endParaRPr lang="en-US" altLang="x-none" dirty="0"/>
          </a:p>
        </p:txBody>
      </p:sp>
      <p:sp>
        <p:nvSpPr>
          <p:cNvPr id="46082" name="Content Placeholder 2"/>
          <p:cNvSpPr>
            <a:spLocks noGrp="1"/>
          </p:cNvSpPr>
          <p:nvPr>
            <p:ph idx="1"/>
          </p:nvPr>
        </p:nvSpPr>
        <p:spPr>
          <a:xfrm>
            <a:off x="684213" y="1000125"/>
            <a:ext cx="7772400" cy="5286375"/>
          </a:xfrm>
        </p:spPr>
        <p:txBody>
          <a:bodyPr vert="horz" wrap="square" lIns="91440" tIns="45720" rIns="91440" bIns="45720" anchor="t" anchorCtr="0"/>
          <a:p>
            <a:r>
              <a:rPr lang="en-US" altLang="x-none" dirty="0"/>
              <a:t>When the f(n) value is calculated for any node n ,</a:t>
            </a:r>
            <a:endParaRPr lang="en-US" altLang="x-none" dirty="0"/>
          </a:p>
          <a:p>
            <a:pPr>
              <a:buNone/>
            </a:pPr>
            <a:r>
              <a:rPr lang="en-US" altLang="x-none" dirty="0"/>
              <a:t>f(n)=cost from initial node to node n g(n)+ node n to goal node h(n).</a:t>
            </a:r>
            <a:endParaRPr lang="en-US" altLang="x-none" dirty="0"/>
          </a:p>
          <a:p>
            <a:pPr>
              <a:buNone/>
            </a:pPr>
            <a:endParaRPr lang="en-US" altLang="x-none" dirty="0"/>
          </a:p>
          <a:p>
            <a:pPr>
              <a:buNone/>
            </a:pPr>
            <a:r>
              <a:rPr lang="en-US" altLang="x-none" dirty="0"/>
              <a:t>In the following diagram,  f(n) value for Fagaras is</a:t>
            </a:r>
            <a:endParaRPr lang="en-US" altLang="x-none" dirty="0"/>
          </a:p>
          <a:p>
            <a:pPr>
              <a:buNone/>
            </a:pPr>
            <a:r>
              <a:rPr lang="en-US" altLang="x-none" dirty="0"/>
              <a:t>g(n)= cost from Arad to sibiu + sibiu to fagaras=140+99=253</a:t>
            </a:r>
            <a:endParaRPr lang="en-US" altLang="x-none" dirty="0"/>
          </a:p>
          <a:p>
            <a:pPr>
              <a:buNone/>
            </a:pPr>
            <a:r>
              <a:rPr lang="en-US" altLang="x-none" dirty="0"/>
              <a:t>h(n)=cost from fagaras to bucharest= 176.</a:t>
            </a:r>
            <a:endParaRPr lang="en-US" altLang="x-none" dirty="0"/>
          </a:p>
          <a:p>
            <a:pPr>
              <a:buNone/>
            </a:pPr>
            <a:r>
              <a:rPr lang="en-US" altLang="x-none" dirty="0"/>
              <a:t>So, f(n) for fagaras=253+176=415.</a:t>
            </a:r>
            <a:endParaRPr lang="en-US" altLang="x-none" dirty="0"/>
          </a:p>
          <a:p>
            <a:pPr>
              <a:buNone/>
            </a:pPr>
            <a:r>
              <a:rPr lang="en-US" altLang="x-none" dirty="0"/>
              <a:t>Similarly find f(n) for other nodes, then find the minimum cost and expand the  node.</a:t>
            </a:r>
            <a:endParaRPr lang="en-US" altLang="x-none" dirty="0"/>
          </a:p>
          <a:p>
            <a:pPr>
              <a:buNone/>
            </a:pPr>
            <a:endParaRPr lang="en-US" altLang="x-none" dirty="0"/>
          </a:p>
          <a:p>
            <a:pPr>
              <a:buNone/>
            </a:pPr>
            <a:endParaRPr lang="en-US" altLang="x-none" dirty="0"/>
          </a:p>
          <a:p>
            <a:pPr>
              <a:buNone/>
            </a:pPr>
            <a:endParaRPr lang="en-US" altLang="x-none" dirty="0"/>
          </a:p>
        </p:txBody>
      </p:sp>
      <p:sp>
        <p:nvSpPr>
          <p:cNvPr id="46083" name="Slide Number Placeholder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itchFamily="18" charset="0"/>
                <a:ea typeface="+mn-ea"/>
                <a:cs typeface="+mn-cs"/>
              </a:defRPr>
            </a:lvl5pPr>
          </a:lstStyle>
          <a:p>
            <a:pPr lvl="0" algn="r">
              <a:buSzTx/>
            </a:pPr>
            <a:fld id="{9A0DB2DC-4C9A-4742-B13C-FB6460FD3503}" type="slidenum">
              <a:rPr lang="en-GB" altLang="en-US" sz="1400" dirty="0"/>
            </a:fld>
            <a:endParaRPr lang="en-GB" altLang="en-US" sz="1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p:txBody>
          <a:bodyPr vert="horz" wrap="square" lIns="91440" tIns="45720" rIns="91440" bIns="45720" anchor="ctr" anchorCtr="0"/>
          <a:p>
            <a:r>
              <a:rPr lang="en-US" altLang="x-none" dirty="0"/>
              <a:t>A</a:t>
            </a:r>
            <a:r>
              <a:rPr lang="en-US" altLang="x-none" baseline="30000" dirty="0"/>
              <a:t>*</a:t>
            </a:r>
            <a:r>
              <a:rPr lang="en-US" altLang="x-none" dirty="0"/>
              <a:t> search example</a:t>
            </a:r>
            <a:endParaRPr lang="en-US" altLang="x-none" dirty="0"/>
          </a:p>
        </p:txBody>
      </p:sp>
      <p:pic>
        <p:nvPicPr>
          <p:cNvPr id="47106" name="Picture 3" descr="astar-progress03c"/>
          <p:cNvPicPr>
            <a:picLocks noChangeAspect="1"/>
          </p:cNvPicPr>
          <p:nvPr/>
        </p:nvPicPr>
        <p:blipFill>
          <a:blip r:embed="rId1"/>
          <a:stretch>
            <a:fillRect/>
          </a:stretch>
        </p:blipFill>
        <p:spPr>
          <a:xfrm>
            <a:off x="1907540" y="1557020"/>
            <a:ext cx="5410200" cy="3143250"/>
          </a:xfrm>
          <a:prstGeom prst="rect">
            <a:avLst/>
          </a:prstGeom>
          <a:noFill/>
          <a:ln w="9525">
            <a:noFill/>
          </a:ln>
        </p:spPr>
      </p:pic>
      <p:pic>
        <p:nvPicPr>
          <p:cNvPr id="47107" name="Picture 4" descr="romania-distances"/>
          <p:cNvPicPr>
            <a:picLocks noChangeAspect="1"/>
          </p:cNvPicPr>
          <p:nvPr/>
        </p:nvPicPr>
        <p:blipFill>
          <a:blip r:embed="rId2"/>
          <a:stretch>
            <a:fillRect/>
          </a:stretch>
        </p:blipFill>
        <p:spPr>
          <a:xfrm>
            <a:off x="357505" y="3677920"/>
            <a:ext cx="6274435" cy="2567305"/>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91440" tIns="45720" rIns="91440" bIns="45720" anchor="ctr" anchorCtr="0"/>
          <a:p>
            <a:r>
              <a:rPr lang="en-US" altLang="x-none" dirty="0"/>
              <a:t>A</a:t>
            </a:r>
            <a:r>
              <a:rPr lang="en-US" altLang="x-none" baseline="30000" dirty="0"/>
              <a:t>*</a:t>
            </a:r>
            <a:r>
              <a:rPr lang="en-US" altLang="x-none" dirty="0"/>
              <a:t> search example</a:t>
            </a:r>
            <a:endParaRPr lang="en-US" altLang="x-none" dirty="0"/>
          </a:p>
        </p:txBody>
      </p:sp>
      <p:pic>
        <p:nvPicPr>
          <p:cNvPr id="49154" name="Picture 3" descr="astar-progress04c"/>
          <p:cNvPicPr>
            <a:picLocks noChangeAspect="1"/>
          </p:cNvPicPr>
          <p:nvPr/>
        </p:nvPicPr>
        <p:blipFill>
          <a:blip r:embed="rId1"/>
          <a:stretch>
            <a:fillRect/>
          </a:stretch>
        </p:blipFill>
        <p:spPr>
          <a:xfrm>
            <a:off x="1857375" y="1428750"/>
            <a:ext cx="5410200" cy="3071813"/>
          </a:xfrm>
          <a:prstGeom prst="rect">
            <a:avLst/>
          </a:prstGeom>
          <a:noFill/>
          <a:ln w="9525">
            <a:noFill/>
          </a:ln>
        </p:spPr>
      </p:pic>
      <p:pic>
        <p:nvPicPr>
          <p:cNvPr id="49155" name="Picture 4" descr="romania-distances"/>
          <p:cNvPicPr>
            <a:picLocks noChangeAspect="1"/>
          </p:cNvPicPr>
          <p:nvPr/>
        </p:nvPicPr>
        <p:blipFill>
          <a:blip r:embed="rId2"/>
          <a:stretch>
            <a:fillRect/>
          </a:stretch>
        </p:blipFill>
        <p:spPr>
          <a:xfrm>
            <a:off x="1000125" y="4214813"/>
            <a:ext cx="3733800" cy="2244725"/>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611505" y="188595"/>
            <a:ext cx="7772400" cy="1143000"/>
          </a:xfrm>
        </p:spPr>
        <p:txBody>
          <a:bodyPr vert="horz" wrap="square" lIns="91440" tIns="45720" rIns="91440" bIns="45720" anchor="ctr" anchorCtr="0"/>
          <a:p>
            <a:r>
              <a:rPr lang="en-US" altLang="x-none" dirty="0"/>
              <a:t>A</a:t>
            </a:r>
            <a:r>
              <a:rPr lang="en-US" altLang="x-none" baseline="30000" dirty="0"/>
              <a:t>*</a:t>
            </a:r>
            <a:r>
              <a:rPr lang="en-US" altLang="x-none" dirty="0"/>
              <a:t> search example</a:t>
            </a:r>
            <a:endParaRPr lang="en-US" altLang="x-none" dirty="0"/>
          </a:p>
        </p:txBody>
      </p:sp>
      <p:pic>
        <p:nvPicPr>
          <p:cNvPr id="51202" name="Picture 3" descr="astar-progress05c"/>
          <p:cNvPicPr>
            <a:picLocks noChangeAspect="1"/>
          </p:cNvPicPr>
          <p:nvPr/>
        </p:nvPicPr>
        <p:blipFill>
          <a:blip r:embed="rId1"/>
          <a:stretch>
            <a:fillRect/>
          </a:stretch>
        </p:blipFill>
        <p:spPr>
          <a:xfrm>
            <a:off x="1371600" y="1214438"/>
            <a:ext cx="6096000" cy="3214687"/>
          </a:xfrm>
          <a:prstGeom prst="rect">
            <a:avLst/>
          </a:prstGeom>
          <a:noFill/>
          <a:ln w="9525">
            <a:noFill/>
          </a:ln>
        </p:spPr>
      </p:pic>
      <p:pic>
        <p:nvPicPr>
          <p:cNvPr id="51203" name="Picture 4" descr="romania-distances"/>
          <p:cNvPicPr>
            <a:picLocks noChangeAspect="1"/>
          </p:cNvPicPr>
          <p:nvPr/>
        </p:nvPicPr>
        <p:blipFill>
          <a:blip r:embed="rId2"/>
          <a:stretch>
            <a:fillRect/>
          </a:stretch>
        </p:blipFill>
        <p:spPr>
          <a:xfrm>
            <a:off x="857250" y="4286250"/>
            <a:ext cx="5072063" cy="2014538"/>
          </a:xfrm>
          <a:prstGeom prst="rect">
            <a:avLst/>
          </a:prstGeom>
          <a:noFill/>
          <a:ln w="9525">
            <a:noFill/>
          </a:ln>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31532</Words>
  <Application>WPS Presentation</Application>
  <PresentationFormat>On-screen Show (4:3)</PresentationFormat>
  <Paragraphs>2869</Paragraphs>
  <Slides>143</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143</vt:i4>
      </vt:variant>
    </vt:vector>
  </HeadingPairs>
  <TitlesOfParts>
    <vt:vector size="159" baseType="lpstr">
      <vt:lpstr>Arial</vt:lpstr>
      <vt:lpstr>SimSun</vt:lpstr>
      <vt:lpstr>Wingdings</vt:lpstr>
      <vt:lpstr>Times New Roman</vt:lpstr>
      <vt:lpstr>DejaVu Sans</vt:lpstr>
      <vt:lpstr>Arial Unicode MS</vt:lpstr>
      <vt:lpstr>Microsoft YaHei</vt:lpstr>
      <vt:lpstr>Droid Sans Fallback</vt:lpstr>
      <vt:lpstr>Symbol</vt:lpstr>
      <vt:lpstr>Gubbi</vt:lpstr>
      <vt:lpstr>OpenSymbol</vt:lpstr>
      <vt:lpstr>Calibri</vt:lpstr>
      <vt:lpstr>Tahoma</vt:lpstr>
      <vt:lpstr>MS Pゴシック</vt:lpstr>
      <vt:lpstr>Arial Unicode MS</vt:lpstr>
      <vt:lpstr>Default Design</vt:lpstr>
      <vt:lpstr>Problems and Search</vt:lpstr>
      <vt:lpstr>To build a system to solve a problem</vt:lpstr>
      <vt:lpstr>Defining the problem as State Space Search</vt:lpstr>
      <vt:lpstr>Problem Solving Agents</vt:lpstr>
      <vt:lpstr>Problem Solving Agents</vt:lpstr>
      <vt:lpstr>Problem Solving Agents</vt:lpstr>
      <vt:lpstr>Problem Solving Agents</vt:lpstr>
      <vt:lpstr>Problem Solving Agents</vt:lpstr>
      <vt:lpstr>Problem Solving Agents</vt:lpstr>
      <vt:lpstr>Toy Problems</vt:lpstr>
      <vt:lpstr>Toy Problems</vt:lpstr>
      <vt:lpstr>PowerPoint 演示文稿</vt:lpstr>
      <vt:lpstr>Single-state problem</vt:lpstr>
      <vt:lpstr>Multiple-state problem</vt:lpstr>
      <vt:lpstr>Toy Problems</vt:lpstr>
      <vt:lpstr>Toy Problems</vt:lpstr>
      <vt:lpstr>PowerPoint 演示文稿</vt:lpstr>
      <vt:lpstr>Toy Problems</vt:lpstr>
      <vt:lpstr>Toy Problems</vt:lpstr>
      <vt:lpstr>Real World Problems</vt:lpstr>
      <vt:lpstr>Real World Problems</vt:lpstr>
      <vt:lpstr>Problem Solving Agents</vt:lpstr>
      <vt:lpstr>Problem Solving Agents</vt:lpstr>
      <vt:lpstr>SEARCH FOR SOLUTIONS</vt:lpstr>
      <vt:lpstr>SEARCH</vt:lpstr>
      <vt:lpstr>TREE SEARCH</vt:lpstr>
      <vt:lpstr>SEARCH STRATEGY </vt:lpstr>
      <vt:lpstr>Search Strategies</vt:lpstr>
      <vt:lpstr>UNINFORMED SEARCH STRATEGIES</vt:lpstr>
      <vt:lpstr>UNINFORMED  / BLIND SEARCH</vt:lpstr>
      <vt:lpstr>Search Implementation</vt:lpstr>
      <vt:lpstr>UNINFORMED  / BLIND SEARCH</vt:lpstr>
      <vt:lpstr>Breadth First Search - Method</vt:lpstr>
      <vt:lpstr>Breadth First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BREADTH FIRST SEARCH</vt:lpstr>
      <vt:lpstr>Evaluating Breadth First Search</vt:lpstr>
      <vt:lpstr>  Evaluating Breadth First Search</vt:lpstr>
      <vt:lpstr>PowerPoint 演示文稿</vt:lpstr>
      <vt:lpstr>Depth First Search - Method</vt:lpstr>
      <vt:lpstr>Algorithm: Depth First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UNIFORM COST SEARCH</vt:lpstr>
      <vt:lpstr>UNIFORM COST SEARCH</vt:lpstr>
      <vt:lpstr>PowerPoint 演示文稿</vt:lpstr>
      <vt:lpstr>INFORMED SEARCH STRATEGIES</vt:lpstr>
      <vt:lpstr>INFORMED SEARCH</vt:lpstr>
      <vt:lpstr>BEST FIRST SEARCH</vt:lpstr>
      <vt:lpstr>HEURISTIC SEARCH</vt:lpstr>
      <vt:lpstr>GREEDY BEST FIRST SEARCH</vt:lpstr>
      <vt:lpstr>GREEDY BEST FIRST SEARCH</vt:lpstr>
      <vt:lpstr>GREEDY BEST FIRST SEARCH</vt:lpstr>
      <vt:lpstr>PowerPoint 演示文稿</vt:lpstr>
      <vt:lpstr>GREEDY BEST FIRST SEARCH</vt:lpstr>
      <vt:lpstr>GREEDY BEST FIRST SEARCH</vt:lpstr>
      <vt:lpstr>GREEDY BEST FIRST SEARCH</vt:lpstr>
      <vt:lpstr>GREEDY BEST FIRST SEARCH</vt:lpstr>
      <vt:lpstr>GREEDY BEST FIRST SEARCH</vt:lpstr>
      <vt:lpstr>Pseudo code  </vt:lpstr>
      <vt:lpstr>GREEDY BEST FIRST SEARCH</vt:lpstr>
      <vt:lpstr>A* SEARCH</vt:lpstr>
      <vt:lpstr>A* search example</vt:lpstr>
      <vt:lpstr>Cont..</vt:lpstr>
      <vt:lpstr>A* search example</vt:lpstr>
      <vt:lpstr>cont..</vt:lpstr>
      <vt:lpstr>A* search example</vt:lpstr>
      <vt:lpstr>A* search example</vt:lpstr>
      <vt:lpstr>A* search example</vt:lpstr>
      <vt:lpstr>A* search example</vt:lpstr>
      <vt:lpstr>Cont..</vt:lpstr>
      <vt:lpstr> Advantages of A* Algorithm </vt:lpstr>
      <vt:lpstr>Disadvantages of A* Algorithm</vt:lpstr>
      <vt:lpstr>A* SEARCH</vt:lpstr>
      <vt:lpstr>A* SEARCH</vt:lpstr>
      <vt:lpstr>LOCAL SEARCH</vt:lpstr>
      <vt:lpstr> LOCAL SEARCH</vt:lpstr>
      <vt:lpstr>HILL CLIMBING</vt:lpstr>
      <vt:lpstr>TYPES OF HILL CLIMBING</vt:lpstr>
      <vt:lpstr> Simple Hill climbing    </vt:lpstr>
      <vt:lpstr> Steepest Ascent Hill climbing  </vt:lpstr>
      <vt:lpstr>Stochastic hill climbing</vt:lpstr>
      <vt:lpstr>ISSUES IN HILL CLIMBING</vt:lpstr>
      <vt:lpstr>SIMULATED ANNEALING</vt:lpstr>
      <vt:lpstr>TWO PLAYER GAMES</vt:lpstr>
      <vt:lpstr>TWO PLAYER GAMES</vt:lpstr>
      <vt:lpstr>TWO PLAYER GAMES</vt:lpstr>
      <vt:lpstr>TWO PLAYER GAMES</vt:lpstr>
      <vt:lpstr>TWO PLAYER GAMES</vt:lpstr>
      <vt:lpstr>TWO PLAYER GAMES</vt:lpstr>
      <vt:lpstr>TWO PLAYER GAMES</vt:lpstr>
      <vt:lpstr>Minimax</vt:lpstr>
      <vt:lpstr>Minimax Procedure</vt:lpstr>
      <vt:lpstr>PowerPoint 演示文稿</vt:lpstr>
      <vt:lpstr>TWO PLAYER GAMES</vt:lpstr>
      <vt:lpstr>Alpha-Beta Pruning</vt:lpstr>
      <vt:lpstr>  Alpha-Beta Pruning</vt:lpstr>
      <vt:lpstr>PowerPoint 演示文稿</vt:lpstr>
      <vt:lpstr>PowerPoint 演示文稿</vt:lpstr>
      <vt:lpstr>PowerPoint 演示文稿</vt:lpstr>
      <vt:lpstr>PowerPoint 演示文稿</vt:lpstr>
      <vt:lpstr> Condition for Alpha-beta pruning: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Graph  after pruning</vt:lpstr>
      <vt:lpstr>PowerPoint 演示文稿</vt:lpstr>
      <vt:lpstr>PowerPoint 演示文稿</vt:lpstr>
    </vt:vector>
  </TitlesOfParts>
  <Company>Truong Dai Hoc Bach Khoa TPHCM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Cao Hoang Tru</dc:creator>
  <cp:lastModifiedBy>mahi</cp:lastModifiedBy>
  <cp:revision>386</cp:revision>
  <dcterms:created xsi:type="dcterms:W3CDTF">2024-09-09T02:38:53Z</dcterms:created>
  <dcterms:modified xsi:type="dcterms:W3CDTF">2024-09-09T02:38:53Z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