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  <p:sldMasterId id="2147483685" r:id="rId5"/>
  </p:sldMasterIdLst>
  <p:sldIdLst>
    <p:sldId id="256" r:id="rId6"/>
    <p:sldId id="263" r:id="rId7"/>
    <p:sldId id="297" r:id="rId8"/>
    <p:sldId id="298" r:id="rId9"/>
    <p:sldId id="300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8" r:id="rId18"/>
    <p:sldId id="323" r:id="rId19"/>
    <p:sldId id="324" r:id="rId20"/>
    <p:sldId id="329" r:id="rId21"/>
    <p:sldId id="301" r:id="rId22"/>
    <p:sldId id="304" r:id="rId23"/>
    <p:sldId id="302" r:id="rId24"/>
    <p:sldId id="306" r:id="rId25"/>
    <p:sldId id="310" r:id="rId26"/>
    <p:sldId id="308" r:id="rId27"/>
    <p:sldId id="307" r:id="rId28"/>
    <p:sldId id="309" r:id="rId29"/>
    <p:sldId id="311" r:id="rId30"/>
    <p:sldId id="313" r:id="rId31"/>
    <p:sldId id="312" r:id="rId32"/>
    <p:sldId id="314" r:id="rId33"/>
    <p:sldId id="325" r:id="rId34"/>
    <p:sldId id="303" r:id="rId35"/>
    <p:sldId id="315" r:id="rId36"/>
    <p:sldId id="326" r:id="rId37"/>
    <p:sldId id="29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59" d="100"/>
          <a:sy n="59" d="100"/>
        </p:scale>
        <p:origin x="1524" y="64"/>
      </p:cViewPr>
      <p:guideLst>
        <p:guide orient="horz" pos="2160"/>
        <p:guide pos="29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Master" Target="slideMasters/slideMaster3.xml"/><Relationship Id="rId39" Type="http://schemas.openxmlformats.org/officeDocument/2006/relationships/presProps" Target="presProps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72" units="cm"/>
          <inkml:channel name="Y" type="integer" max="6960" units="cm"/>
          <inkml:channel name="T" type="integer" max="2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2-01-10T03:51: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17975 6747 0,'0'0'0,"0"0"0,0 0 15,0 0-15,0 0 16,0 0 0,0 0-16,0 0 15,0 0-15,0 0 16,0 0 0,0 0-16,0 0 15,0 0-15,0 0 16,0 0-1,0 0-15,0 0 16,0 0-16,0 0 16,0 0-1,77-14-15,27 1 16,27-7 0,50 4-16,-14-3 15,-3 0-15,14 5 16,-19 3-1,8 3-15,19 2 16,-41 6-16,-19 6 16,0 5-1,-11 2-15,-22 4 16,-11 2-16,14 6 16,0 2-1,5-2-15,-16-9 16,-22-2-1,-14-3-15,-16-3 16,-6-3-16,-13-2 16,0 0-1,-6 0-15,0-3 16,3 0 0</inkml:trace>
  <inkml:trace contextRef="#ctx0" brushRef="#br0">16612 8217 0,'0'0'0,"0"0"0,0 0 16,0 0-16,0 0 15,0 0 1,0 0-16,0 0 16,0 0-1,0 0-15,0 0 16,0 0-16,0 0 15,0 0-15,0 0 16,0 0 0,0 0-16,0 0 15,0 0 1,0 0-16,8-28 16,-5 26-16,-3-1 15,3 0 1,2 0-16,1-5 15,10 0-15,14 0 16,36-3 0,87-6-16,66 4 15,-38 7 1,43 6-16,-21 6 16,43 5-16,-13-3 15,-3 6 1,-6-6-16,-10-3 15,13 1-15,-8-1 16,8-5 0,-30 8-16,14-5 15,-36 0-15,-27 2 16,-22 1 0,-36-1-16,-32 1 15,-12-1 1,-18 1-16,-1-1 15,-8-2-15,-5 0 16,-3-1 0,-3 1-16,3-6 15,3-5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9DA5-3FA1-49B5-BA77-54E66613137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0D4C-C164-43A0-88B3-1CAE226E24C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9DA5-3FA1-49B5-BA77-54E66613137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0D4C-C164-43A0-88B3-1CAE226E24C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9DA5-3FA1-49B5-BA77-54E66613137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0D4C-C164-43A0-88B3-1CAE226E24C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9DA5-3FA1-49B5-BA77-54E66613137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0D4C-C164-43A0-88B3-1CAE226E24C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65E2-BB72-4F1A-87CD-63500AC5397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A0CF-BFFD-4F31-92F9-078658405F5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65E2-BB72-4F1A-87CD-63500AC5397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A0CF-BFFD-4F31-92F9-078658405F5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65E2-BB72-4F1A-87CD-63500AC5397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A0CF-BFFD-4F31-92F9-078658405F5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65E2-BB72-4F1A-87CD-63500AC5397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A0CF-BFFD-4F31-92F9-078658405F5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65E2-BB72-4F1A-87CD-63500AC53973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A0CF-BFFD-4F31-92F9-078658405F5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65E2-BB72-4F1A-87CD-63500AC53973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A0CF-BFFD-4F31-92F9-078658405F5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65E2-BB72-4F1A-87CD-63500AC53973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A0CF-BFFD-4F31-92F9-078658405F5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9DA5-3FA1-49B5-BA77-54E66613137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0D4C-C164-43A0-88B3-1CAE226E24C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65E2-BB72-4F1A-87CD-63500AC5397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A0CF-BFFD-4F31-92F9-078658405F5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65E2-BB72-4F1A-87CD-63500AC5397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A0CF-BFFD-4F31-92F9-078658405F5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65E2-BB72-4F1A-87CD-63500AC5397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A0CF-BFFD-4F31-92F9-078658405F5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65E2-BB72-4F1A-87CD-63500AC5397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A0CF-BFFD-4F31-92F9-078658405F5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76EE5-BAF3-47DD-A52A-3B45CE2020E3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4C10-6D70-42F0-9FEE-C7EE5F31F98C}" type="slidenum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D6EC2-29A6-4520-A18A-70CB9736DB0D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70085-7B05-45F3-AC6F-66C74775AE97}" type="slidenum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E73CE-F574-4523-8BB6-33AFFA719C04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4B756-DA48-40AE-96D7-1A8733424426}" type="slidenum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AAA5B-98B3-4D57-884A-9C2FA9A1A63E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567E5-131B-488F-811E-98EDC957B0C3}" type="slidenum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65B86-D478-420D-9004-0C7482A9C557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17FCF-13D9-4E65-8046-125BE2CA752F}" type="slidenum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C1A1C-6B20-4B0A-9CB6-CA5725B6F1F2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2065D-BF46-42B1-B120-4BEED7C38940}" type="slidenum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9DA5-3FA1-49B5-BA77-54E666131375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0D4C-C164-43A0-88B3-1CAE226E24C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C4962-0FF5-42B2-94BE-F53EF084D5CD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9B818-D439-410A-A366-E13AE3B90A80}" type="slidenum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72EAE-1C41-4B61-A7C4-5CB6BB69EF8D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68D89-E47C-41A2-A97A-A0ED4B86DF8B}" type="slidenum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2C288-19AF-42B9-A052-2328926AA758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7220F-01C0-4054-96A5-503DC610D329}" type="slidenum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8B280-241A-4147-A599-970F4809B355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0ED9A-7251-4C9D-8A96-40CBA90C06CF}" type="slidenum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DF993-AA83-4446-8944-BBE0EAFE9C57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4E866-FD4D-4AA9-833C-5E6B940A822F}" type="slidenum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9DA5-3FA1-49B5-BA77-54E66613137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0D4C-C164-43A0-88B3-1CAE226E24C5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9DA5-3FA1-49B5-BA77-54E66613137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0D4C-C164-43A0-88B3-1CAE226E24C5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9DA5-3FA1-49B5-BA77-54E66613137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0D4C-C164-43A0-88B3-1CAE226E24C5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9DA5-3FA1-49B5-BA77-54E66613137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0D4C-C164-43A0-88B3-1CAE226E24C5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9DA5-3FA1-49B5-BA77-54E66613137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0D4C-C164-43A0-88B3-1CAE226E24C5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9DA5-3FA1-49B5-BA77-54E66613137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0D4C-C164-43A0-88B3-1CAE226E24C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9DA5-3FA1-49B5-BA77-54E66613137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0D4C-C164-43A0-88B3-1CAE226E24C5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9DA5-3FA1-49B5-BA77-54E66613137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0D4C-C164-43A0-88B3-1CAE226E24C5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9DA5-3FA1-49B5-BA77-54E66613137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0D4C-C164-43A0-88B3-1CAE226E24C5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9DA5-3FA1-49B5-BA77-54E66613137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0D4C-C164-43A0-88B3-1CAE226E24C5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9DA5-3FA1-49B5-BA77-54E66613137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0D4C-C164-43A0-88B3-1CAE226E24C5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9DA5-3FA1-49B5-BA77-54E66613137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0D4C-C164-43A0-88B3-1CAE226E24C5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9DA5-3FA1-49B5-BA77-54E66613137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0D4C-C164-43A0-88B3-1CAE226E24C5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9DA5-3FA1-49B5-BA77-54E66613137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0D4C-C164-43A0-88B3-1CAE226E24C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9DA5-3FA1-49B5-BA77-54E666131375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0D4C-C164-43A0-88B3-1CAE226E24C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9DA5-3FA1-49B5-BA77-54E666131375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0D4C-C164-43A0-88B3-1CAE226E24C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9DA5-3FA1-49B5-BA77-54E666131375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0D4C-C164-43A0-88B3-1CAE226E24C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9DA5-3FA1-49B5-BA77-54E66613137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0D4C-C164-43A0-88B3-1CAE226E24C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59DA5-3FA1-49B5-BA77-54E66613137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90D4C-C164-43A0-88B3-1CAE226E24C5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865E2-BB72-4F1A-87CD-63500AC5397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CA0CF-BFFD-4F31-92F9-078658405F57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B3097E-DF50-474D-AFB0-2BD0A83756D7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D835FC3-1772-4519-850E-5866AD40C05D}" type="slidenum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59DA5-3FA1-49B5-BA77-54E66613137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90D4C-C164-43A0-88B3-1CAE226E24C5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6.xml"/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808" y="3429000"/>
            <a:ext cx="7772400" cy="1470025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ARTIFICIAL INTELLIGENCE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5596" y="5085184"/>
            <a:ext cx="6400800" cy="1104528"/>
          </a:xfrm>
        </p:spPr>
        <p:txBody>
          <a:bodyPr>
            <a:normAutofit lnSpcReduction="10000"/>
          </a:bodyPr>
          <a:lstStyle/>
          <a:p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7937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Agents and Environments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AutoShape 4" descr="Quick overview: what is AI (Artificial Intelligence), ML (Machine Learning)  and DL (Deep Learning)? | by Jalel Tounsi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PEAS</a:t>
            </a:r>
            <a:endParaRPr lang="en-IN" dirty="0">
              <a:solidFill>
                <a:srgbClr val="C00000"/>
              </a:solidFill>
            </a:endParaRPr>
          </a:p>
          <a:p>
            <a:pPr lvl="1"/>
            <a:r>
              <a:rPr lang="en-IN" dirty="0">
                <a:solidFill>
                  <a:srgbClr val="002060"/>
                </a:solidFill>
              </a:rPr>
              <a:t>Performance, Environment, Actuators, Senso</a:t>
            </a:r>
            <a:r>
              <a:rPr lang="en-US" altLang="en-IN" dirty="0">
                <a:solidFill>
                  <a:srgbClr val="002060"/>
                </a:solidFill>
              </a:rPr>
              <a:t>r</a:t>
            </a:r>
            <a:r>
              <a:rPr lang="en-IN" dirty="0">
                <a:solidFill>
                  <a:srgbClr val="002060"/>
                </a:solidFill>
              </a:rPr>
              <a:t>s</a:t>
            </a:r>
            <a:endParaRPr lang="en-IN" dirty="0">
              <a:solidFill>
                <a:srgbClr val="002060"/>
              </a:solidFill>
            </a:endParaRPr>
          </a:p>
          <a:p>
            <a:pPr lvl="1"/>
            <a:r>
              <a:rPr lang="en-IN" dirty="0" err="1">
                <a:solidFill>
                  <a:srgbClr val="002060"/>
                </a:solidFill>
              </a:rPr>
              <a:t>Eg</a:t>
            </a:r>
            <a:r>
              <a:rPr lang="en-IN" dirty="0">
                <a:solidFill>
                  <a:srgbClr val="002060"/>
                </a:solidFill>
              </a:rPr>
              <a:t>. Taxi Driver</a:t>
            </a:r>
            <a:endParaRPr lang="en-IN" dirty="0">
              <a:solidFill>
                <a:srgbClr val="002060"/>
              </a:solidFill>
            </a:endParaRPr>
          </a:p>
          <a:p>
            <a:pPr lvl="1"/>
            <a:endParaRPr lang="en-IN" sz="2600" dirty="0">
              <a:solidFill>
                <a:srgbClr val="00B05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99137"/>
            <a:ext cx="7272808" cy="384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7937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Agents and Environments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AutoShape 4" descr="Quick overview: what is AI (Artificial Intelligence), ML (Machine Learning)  and DL (Deep Learning)? | by Jalel Tounsi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PEAS</a:t>
            </a:r>
            <a:endParaRPr lang="en-IN" dirty="0">
              <a:solidFill>
                <a:srgbClr val="C00000"/>
              </a:solidFill>
            </a:endParaRPr>
          </a:p>
          <a:p>
            <a:pPr lvl="1"/>
            <a:r>
              <a:rPr lang="en-IN" dirty="0" err="1">
                <a:solidFill>
                  <a:srgbClr val="002060"/>
                </a:solidFill>
              </a:rPr>
              <a:t>Eg</a:t>
            </a:r>
            <a:r>
              <a:rPr lang="en-IN" dirty="0">
                <a:solidFill>
                  <a:srgbClr val="002060"/>
                </a:solidFill>
              </a:rPr>
              <a:t>. Medical Diagnosis System</a:t>
            </a:r>
            <a:endParaRPr lang="en-IN" dirty="0">
              <a:solidFill>
                <a:srgbClr val="002060"/>
              </a:solidFill>
            </a:endParaRPr>
          </a:p>
          <a:p>
            <a:pPr lvl="1"/>
            <a:endParaRPr lang="en-IN" sz="2600" dirty="0">
              <a:solidFill>
                <a:srgbClr val="00B05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276872"/>
            <a:ext cx="8064896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7937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Agents and Environments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AutoShape 4" descr="Quick overview: what is AI (Artificial Intelligence), ML (Machine Learning)  and DL (Deep Learning)? | by Jalel Tounsi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PEAS</a:t>
            </a:r>
            <a:endParaRPr lang="en-IN" dirty="0">
              <a:solidFill>
                <a:srgbClr val="C00000"/>
              </a:solidFill>
            </a:endParaRPr>
          </a:p>
          <a:p>
            <a:pPr lvl="1"/>
            <a:r>
              <a:rPr lang="en-IN" dirty="0" err="1">
                <a:solidFill>
                  <a:srgbClr val="002060"/>
                </a:solidFill>
              </a:rPr>
              <a:t>Eg</a:t>
            </a:r>
            <a:r>
              <a:rPr lang="en-IN" dirty="0">
                <a:solidFill>
                  <a:srgbClr val="002060"/>
                </a:solidFill>
              </a:rPr>
              <a:t>. Mushroom Picking Robot</a:t>
            </a:r>
            <a:endParaRPr lang="en-IN" dirty="0">
              <a:solidFill>
                <a:srgbClr val="002060"/>
              </a:solidFill>
            </a:endParaRPr>
          </a:p>
          <a:p>
            <a:pPr lvl="1"/>
            <a:endParaRPr lang="en-IN" sz="2600" dirty="0">
              <a:solidFill>
                <a:srgbClr val="00B05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64904"/>
            <a:ext cx="7560840" cy="417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7937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Agents and Environments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AutoShape 4" descr="Quick overview: what is AI (Artificial Intelligence), ML (Machine Learning)  and DL (Deep Learning)? | by Jalel Tounsi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prstClr val="black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8776" y="908720"/>
            <a:ext cx="8366447" cy="5699126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7937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Agents and Environments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AutoShape 4" descr="Quick overview: what is AI (Artificial Intelligence), ML (Machine Learning)  and DL (Deep Learning)? | by Jalel Tounsi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rgbClr val="C00000"/>
                </a:solidFill>
              </a:rPr>
              <a:t>Properties of Task Environments</a:t>
            </a:r>
            <a:endParaRPr lang="en-IN" dirty="0">
              <a:solidFill>
                <a:srgbClr val="C00000"/>
              </a:solidFill>
            </a:endParaRPr>
          </a:p>
          <a:p>
            <a:pPr lvl="1"/>
            <a:r>
              <a:rPr lang="en-IN" dirty="0">
                <a:solidFill>
                  <a:srgbClr val="002060"/>
                </a:solidFill>
              </a:rPr>
              <a:t>Fully observable  vs. Partially observable</a:t>
            </a:r>
            <a:endParaRPr lang="en-IN" dirty="0">
              <a:solidFill>
                <a:srgbClr val="002060"/>
              </a:solidFill>
            </a:endParaRPr>
          </a:p>
          <a:p>
            <a:pPr lvl="2"/>
            <a:r>
              <a:rPr lang="en-IN" dirty="0">
                <a:solidFill>
                  <a:srgbClr val="00B050"/>
                </a:solidFill>
              </a:rPr>
              <a:t>An agent's sensors give it access to the </a:t>
            </a:r>
            <a:r>
              <a:rPr lang="en-IN" dirty="0">
                <a:solidFill>
                  <a:srgbClr val="FF0000"/>
                </a:solidFill>
              </a:rPr>
              <a:t>complete state of</a:t>
            </a:r>
            <a:r>
              <a:rPr lang="en-US" altLang="en-IN" dirty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the environment</a:t>
            </a:r>
            <a:r>
              <a:rPr lang="en-IN" dirty="0">
                <a:solidFill>
                  <a:srgbClr val="00B050"/>
                </a:solidFill>
              </a:rPr>
              <a:t> at each point in time</a:t>
            </a:r>
            <a:endParaRPr lang="en-IN" dirty="0">
              <a:solidFill>
                <a:srgbClr val="00B050"/>
              </a:solidFill>
            </a:endParaRPr>
          </a:p>
          <a:p>
            <a:pPr lvl="1"/>
            <a:r>
              <a:rPr lang="en-IN" dirty="0">
                <a:solidFill>
                  <a:srgbClr val="002060"/>
                </a:solidFill>
              </a:rPr>
              <a:t>Deterministic vs. Stochastic</a:t>
            </a:r>
            <a:endParaRPr lang="en-IN" dirty="0">
              <a:solidFill>
                <a:srgbClr val="002060"/>
              </a:solidFill>
            </a:endParaRPr>
          </a:p>
          <a:p>
            <a:pPr lvl="2"/>
            <a:r>
              <a:rPr lang="en-IN" dirty="0">
                <a:solidFill>
                  <a:srgbClr val="FF0000"/>
                </a:solidFill>
              </a:rPr>
              <a:t>Next state</a:t>
            </a:r>
            <a:r>
              <a:rPr lang="en-IN" dirty="0">
                <a:solidFill>
                  <a:srgbClr val="00B050"/>
                </a:solidFill>
              </a:rPr>
              <a:t> of the </a:t>
            </a:r>
            <a:r>
              <a:rPr lang="en-IN" dirty="0" err="1">
                <a:solidFill>
                  <a:srgbClr val="00B050"/>
                </a:solidFill>
              </a:rPr>
              <a:t>env</a:t>
            </a:r>
            <a:r>
              <a:rPr lang="en-IN" dirty="0">
                <a:solidFill>
                  <a:srgbClr val="00B050"/>
                </a:solidFill>
              </a:rPr>
              <a:t>. determined by current state and the</a:t>
            </a:r>
            <a:r>
              <a:rPr lang="en-US" altLang="en-IN" dirty="0">
                <a:solidFill>
                  <a:srgbClr val="00B050"/>
                </a:solidFill>
              </a:rPr>
              <a:t> </a:t>
            </a:r>
            <a:r>
              <a:rPr lang="en-IN" dirty="0">
                <a:solidFill>
                  <a:srgbClr val="00B050"/>
                </a:solidFill>
              </a:rPr>
              <a:t>agent’s action</a:t>
            </a:r>
            <a:r>
              <a:rPr lang="en-US" altLang="en-IN" dirty="0">
                <a:solidFill>
                  <a:srgbClr val="00B050"/>
                </a:solidFill>
              </a:rPr>
              <a:t> -determimistic</a:t>
            </a:r>
            <a:endParaRPr lang="en-IN" dirty="0">
              <a:solidFill>
                <a:srgbClr val="00B050"/>
              </a:solidFill>
            </a:endParaRPr>
          </a:p>
          <a:p>
            <a:pPr lvl="2"/>
            <a:r>
              <a:rPr lang="en-IN" dirty="0">
                <a:solidFill>
                  <a:srgbClr val="00B050"/>
                </a:solidFill>
              </a:rPr>
              <a:t>If the environment is deterministic except for the actions of</a:t>
            </a:r>
            <a:r>
              <a:rPr lang="en-US" altLang="en-IN" dirty="0">
                <a:solidFill>
                  <a:srgbClr val="00B050"/>
                </a:solidFill>
              </a:rPr>
              <a:t> </a:t>
            </a:r>
            <a:r>
              <a:rPr lang="en-IN" dirty="0">
                <a:solidFill>
                  <a:srgbClr val="00B050"/>
                </a:solidFill>
              </a:rPr>
              <a:t>other agents, then the environment is strategic</a:t>
            </a:r>
            <a:r>
              <a:rPr lang="en-US" altLang="en-IN" dirty="0">
                <a:solidFill>
                  <a:srgbClr val="00B050"/>
                </a:solidFill>
              </a:rPr>
              <a:t>.</a:t>
            </a:r>
            <a:endParaRPr lang="en-US" altLang="en-IN" dirty="0">
              <a:solidFill>
                <a:srgbClr val="00B050"/>
              </a:solidFill>
            </a:endParaRPr>
          </a:p>
          <a:p>
            <a:pPr lvl="2"/>
            <a:r>
              <a:rPr lang="en-US" altLang="en-IN" dirty="0">
                <a:solidFill>
                  <a:srgbClr val="00B050"/>
                </a:solidFill>
              </a:rPr>
              <a:t>uncertain, nondeterministic</a:t>
            </a:r>
            <a:endParaRPr lang="en-IN" dirty="0">
              <a:solidFill>
                <a:srgbClr val="00B050"/>
              </a:solidFill>
            </a:endParaRPr>
          </a:p>
          <a:p>
            <a:pPr lvl="1"/>
            <a:r>
              <a:rPr lang="en-IN" dirty="0">
                <a:solidFill>
                  <a:srgbClr val="002060"/>
                </a:solidFill>
              </a:rPr>
              <a:t>Episodic vs. Sequential</a:t>
            </a:r>
            <a:endParaRPr lang="en-IN" dirty="0">
              <a:solidFill>
                <a:srgbClr val="002060"/>
              </a:solidFill>
            </a:endParaRPr>
          </a:p>
          <a:p>
            <a:pPr lvl="2"/>
            <a:r>
              <a:rPr lang="en-IN" dirty="0">
                <a:solidFill>
                  <a:srgbClr val="00B050"/>
                </a:solidFill>
              </a:rPr>
              <a:t>Agent's experience is divided into atomic </a:t>
            </a:r>
            <a:r>
              <a:rPr lang="en-IN" dirty="0">
                <a:solidFill>
                  <a:srgbClr val="FF0000"/>
                </a:solidFill>
              </a:rPr>
              <a:t>"episodes“</a:t>
            </a:r>
            <a:endParaRPr lang="en-IN" dirty="0">
              <a:solidFill>
                <a:srgbClr val="FF0000"/>
              </a:solidFill>
            </a:endParaRPr>
          </a:p>
          <a:p>
            <a:pPr lvl="2"/>
            <a:r>
              <a:rPr lang="en-IN" dirty="0">
                <a:solidFill>
                  <a:srgbClr val="00B050"/>
                </a:solidFill>
              </a:rPr>
              <a:t>Choice of action in each episode depends only on the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episode itself</a:t>
            </a:r>
            <a:endParaRPr lang="en-IN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7937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Agents and Environments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AutoShape 4" descr="Quick overview: what is AI (Artificial Intelligence), ML (Machine Learning)  and DL (Deep Learning)? | by Jalel Tounsi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Properties of Task Environments</a:t>
            </a:r>
            <a:endParaRPr lang="en-IN" dirty="0">
              <a:solidFill>
                <a:srgbClr val="C00000"/>
              </a:solidFill>
            </a:endParaRPr>
          </a:p>
          <a:p>
            <a:pPr lvl="1"/>
            <a:r>
              <a:rPr lang="en-IN" dirty="0">
                <a:solidFill>
                  <a:srgbClr val="002060"/>
                </a:solidFill>
              </a:rPr>
              <a:t>Static  vs. Dynamic</a:t>
            </a:r>
            <a:endParaRPr lang="en-IN" dirty="0">
              <a:solidFill>
                <a:srgbClr val="002060"/>
              </a:solidFill>
            </a:endParaRPr>
          </a:p>
          <a:p>
            <a:pPr lvl="2"/>
            <a:r>
              <a:rPr lang="en-IN" dirty="0">
                <a:solidFill>
                  <a:srgbClr val="FF0000"/>
                </a:solidFill>
              </a:rPr>
              <a:t>Agent deliberation</a:t>
            </a:r>
            <a:r>
              <a:rPr lang="en-IN" dirty="0">
                <a:solidFill>
                  <a:srgbClr val="00B050"/>
                </a:solidFill>
              </a:rPr>
              <a:t>: Unchanged environment</a:t>
            </a:r>
            <a:endParaRPr lang="en-IN" dirty="0">
              <a:solidFill>
                <a:srgbClr val="00B050"/>
              </a:solidFill>
            </a:endParaRPr>
          </a:p>
          <a:p>
            <a:pPr lvl="2"/>
            <a:r>
              <a:rPr lang="en-IN" dirty="0" err="1">
                <a:solidFill>
                  <a:srgbClr val="FF0000"/>
                </a:solidFill>
              </a:rPr>
              <a:t>Semidynamic</a:t>
            </a:r>
            <a:r>
              <a:rPr lang="en-IN" dirty="0"/>
              <a:t> </a:t>
            </a:r>
            <a:r>
              <a:rPr lang="en-IN" dirty="0">
                <a:solidFill>
                  <a:srgbClr val="002060"/>
                </a:solidFill>
              </a:rPr>
              <a:t>if the environment itself doesn’t change with time but the agent's performance score does</a:t>
            </a:r>
            <a:endParaRPr lang="en-IN" dirty="0">
              <a:solidFill>
                <a:srgbClr val="002060"/>
              </a:solidFill>
            </a:endParaRPr>
          </a:p>
          <a:p>
            <a:pPr lvl="1"/>
            <a:r>
              <a:rPr lang="en-IN" dirty="0">
                <a:solidFill>
                  <a:srgbClr val="002060"/>
                </a:solidFill>
              </a:rPr>
              <a:t>Discrete vs. Continuous</a:t>
            </a:r>
            <a:endParaRPr lang="en-IN" dirty="0">
              <a:solidFill>
                <a:srgbClr val="002060"/>
              </a:solidFill>
            </a:endParaRPr>
          </a:p>
          <a:p>
            <a:pPr lvl="2"/>
            <a:r>
              <a:rPr lang="en-IN" dirty="0">
                <a:solidFill>
                  <a:srgbClr val="FF0000"/>
                </a:solidFill>
              </a:rPr>
              <a:t>Limited</a:t>
            </a:r>
            <a:r>
              <a:rPr lang="en-IN" dirty="0">
                <a:solidFill>
                  <a:srgbClr val="00B050"/>
                </a:solidFill>
              </a:rPr>
              <a:t> number of distinct, clearly defined </a:t>
            </a:r>
            <a:r>
              <a:rPr lang="en-IN" dirty="0" err="1">
                <a:solidFill>
                  <a:srgbClr val="00B050"/>
                </a:solidFill>
              </a:rPr>
              <a:t>percepts</a:t>
            </a:r>
            <a:r>
              <a:rPr lang="en-IN" dirty="0">
                <a:solidFill>
                  <a:srgbClr val="00B050"/>
                </a:solidFill>
              </a:rPr>
              <a:t> and actions</a:t>
            </a:r>
            <a:endParaRPr lang="en-IN" dirty="0">
              <a:solidFill>
                <a:srgbClr val="00B050"/>
              </a:solidFill>
            </a:endParaRPr>
          </a:p>
          <a:p>
            <a:pPr lvl="1"/>
            <a:r>
              <a:rPr lang="en-IN" dirty="0">
                <a:solidFill>
                  <a:srgbClr val="002060"/>
                </a:solidFill>
              </a:rPr>
              <a:t>Single Agent vs. Multi Agent</a:t>
            </a:r>
            <a:endParaRPr lang="en-IN" dirty="0">
              <a:solidFill>
                <a:srgbClr val="002060"/>
              </a:solidFill>
            </a:endParaRPr>
          </a:p>
          <a:p>
            <a:pPr lvl="2"/>
            <a:r>
              <a:rPr lang="en-IN" dirty="0">
                <a:solidFill>
                  <a:srgbClr val="00B050"/>
                </a:solidFill>
              </a:rPr>
              <a:t>Agent operating by itself</a:t>
            </a:r>
            <a:endParaRPr lang="en-IN" dirty="0">
              <a:solidFill>
                <a:srgbClr val="FF0000"/>
              </a:solidFill>
            </a:endParaRPr>
          </a:p>
          <a:p>
            <a:pPr lvl="2"/>
            <a:r>
              <a:rPr lang="en-IN" dirty="0">
                <a:solidFill>
                  <a:srgbClr val="00B050"/>
                </a:solidFill>
              </a:rPr>
              <a:t>Competitive </a:t>
            </a:r>
            <a:r>
              <a:rPr lang="en-IN" dirty="0" err="1">
                <a:solidFill>
                  <a:srgbClr val="00B050"/>
                </a:solidFill>
              </a:rPr>
              <a:t>vs</a:t>
            </a:r>
            <a:r>
              <a:rPr lang="en-IN" dirty="0">
                <a:solidFill>
                  <a:srgbClr val="00B050"/>
                </a:solidFill>
              </a:rPr>
              <a:t> Cooperative</a:t>
            </a:r>
            <a:endParaRPr lang="en-IN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7937"/>
            <a:ext cx="8229600" cy="90078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Agents and Environments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AutoShape 4" descr="Quick overview: what is AI (Artificial Intelligence), ML (Machine Learning)  and DL (Deep Learning)? | by Jalel Tounsi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52426"/>
            <a:ext cx="8784976" cy="557291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Task Environments &amp; its Characteristics</a:t>
            </a:r>
            <a:endParaRPr lang="en-IN" dirty="0">
              <a:solidFill>
                <a:srgbClr val="C00000"/>
              </a:solidFill>
            </a:endParaRPr>
          </a:p>
          <a:p>
            <a:pPr lvl="1"/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520" y="1700808"/>
            <a:ext cx="8784976" cy="50405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7937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Structure of Agents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AutoShape 4" descr="Quick overview: what is AI (Artificial Intelligence), ML (Machine Learning)  and DL (Deep Learning)? | by Jalel Tounsi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Agent Program</a:t>
            </a:r>
            <a:endParaRPr lang="en-IN" dirty="0">
              <a:solidFill>
                <a:srgbClr val="C00000"/>
              </a:solidFill>
            </a:endParaRPr>
          </a:p>
          <a:p>
            <a:pPr lvl="1"/>
            <a:r>
              <a:rPr lang="en-IN" dirty="0">
                <a:solidFill>
                  <a:srgbClr val="002060"/>
                </a:solidFill>
              </a:rPr>
              <a:t>Agent Function :</a:t>
            </a:r>
            <a:r>
              <a:rPr lang="en-US" altLang="en-US" i="1" dirty="0">
                <a:solidFill>
                  <a:srgbClr val="FF0000"/>
                </a:solidFill>
              </a:rPr>
              <a:t> f</a:t>
            </a:r>
            <a:r>
              <a:rPr lang="en-US" altLang="en-US" dirty="0">
                <a:solidFill>
                  <a:srgbClr val="FF0000"/>
                </a:solidFill>
              </a:rPr>
              <a:t>: P* 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dirty="0">
                <a:solidFill>
                  <a:srgbClr val="FF0000"/>
                </a:solidFill>
              </a:rPr>
              <a:t>A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IN" dirty="0">
                <a:solidFill>
                  <a:srgbClr val="C00000"/>
                </a:solidFill>
              </a:rPr>
              <a:t>Architecture</a:t>
            </a:r>
            <a:endParaRPr lang="en-IN" dirty="0">
              <a:solidFill>
                <a:srgbClr val="C00000"/>
              </a:solidFill>
            </a:endParaRPr>
          </a:p>
          <a:p>
            <a:pPr lvl="1"/>
            <a:r>
              <a:rPr lang="en-IN" dirty="0">
                <a:solidFill>
                  <a:srgbClr val="002060"/>
                </a:solidFill>
              </a:rPr>
              <a:t>Computing device + Sensors + Actuators</a:t>
            </a:r>
            <a:endParaRPr lang="en-IN" dirty="0">
              <a:solidFill>
                <a:srgbClr val="C00000"/>
              </a:solidFill>
            </a:endParaRPr>
          </a:p>
          <a:p>
            <a:r>
              <a:rPr lang="en-IN" dirty="0">
                <a:solidFill>
                  <a:srgbClr val="C00000"/>
                </a:solidFill>
              </a:rPr>
              <a:t>Agent</a:t>
            </a:r>
            <a:endParaRPr lang="en-IN" dirty="0">
              <a:solidFill>
                <a:srgbClr val="C00000"/>
              </a:solidFill>
            </a:endParaRPr>
          </a:p>
          <a:p>
            <a:pPr lvl="1"/>
            <a:r>
              <a:rPr lang="en-IN" dirty="0">
                <a:solidFill>
                  <a:srgbClr val="002060"/>
                </a:solidFill>
              </a:rPr>
              <a:t>Architecture + Agent Program</a:t>
            </a:r>
            <a:endParaRPr lang="en-IN" dirty="0">
              <a:solidFill>
                <a:srgbClr val="002060"/>
              </a:solidFill>
            </a:endParaRPr>
          </a:p>
          <a:p>
            <a:pPr lvl="1"/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7937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Structure of Agents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AutoShape 4" descr="Quick overview: what is AI (Artificial Intelligence), ML (Machine Learning)  and DL (Deep Learning)? | by Jalel Tounsi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Skeleton of an Agent Program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060848"/>
            <a:ext cx="7639050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7937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Types of Agents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AutoShape 4" descr="Quick overview: what is AI (Artificial Intelligence), ML (Machine Learning)  and DL (Deep Learning)? | by Jalel Tounsi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Category of Agents</a:t>
            </a:r>
            <a:endParaRPr lang="en-IN" dirty="0">
              <a:solidFill>
                <a:srgbClr val="C00000"/>
              </a:solidFill>
            </a:endParaRPr>
          </a:p>
          <a:p>
            <a:pPr lvl="1"/>
            <a:r>
              <a:rPr lang="en-IN" dirty="0">
                <a:solidFill>
                  <a:srgbClr val="002060"/>
                </a:solidFill>
              </a:rPr>
              <a:t>Simple reflex Agents</a:t>
            </a:r>
            <a:endParaRPr lang="en-IN" dirty="0">
              <a:solidFill>
                <a:srgbClr val="002060"/>
              </a:solidFill>
            </a:endParaRPr>
          </a:p>
          <a:p>
            <a:pPr lvl="1"/>
            <a:r>
              <a:rPr lang="en-IN" dirty="0">
                <a:solidFill>
                  <a:srgbClr val="002060"/>
                </a:solidFill>
              </a:rPr>
              <a:t>Model based reflex Agents</a:t>
            </a:r>
            <a:endParaRPr lang="en-IN" dirty="0">
              <a:solidFill>
                <a:srgbClr val="002060"/>
              </a:solidFill>
            </a:endParaRPr>
          </a:p>
          <a:p>
            <a:pPr lvl="1"/>
            <a:r>
              <a:rPr lang="en-IN" dirty="0">
                <a:solidFill>
                  <a:srgbClr val="002060"/>
                </a:solidFill>
              </a:rPr>
              <a:t>Goal based Agents</a:t>
            </a:r>
            <a:endParaRPr lang="en-IN" dirty="0">
              <a:solidFill>
                <a:srgbClr val="002060"/>
              </a:solidFill>
            </a:endParaRPr>
          </a:p>
          <a:p>
            <a:pPr lvl="1"/>
            <a:r>
              <a:rPr lang="en-IN" dirty="0">
                <a:solidFill>
                  <a:srgbClr val="002060"/>
                </a:solidFill>
              </a:rPr>
              <a:t>Utility based Agents</a:t>
            </a:r>
            <a:endParaRPr lang="en-IN" dirty="0">
              <a:solidFill>
                <a:srgbClr val="002060"/>
              </a:solidFill>
            </a:endParaRPr>
          </a:p>
          <a:p>
            <a:pPr lvl="1"/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Artificial Intelligence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AutoShape 4" descr="Quick overview: what is AI (Artificial Intelligence), ML (Machine Learning)  and DL (Deep Learning)? | by Jalel Tounsi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58" y="1463313"/>
            <a:ext cx="789622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80745" y="4077335"/>
            <a:ext cx="189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Intelligence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23928" y="401833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Artificial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300445" y="4076123"/>
            <a:ext cx="251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Artificial Intelligence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5605" y="4797425"/>
            <a:ext cx="869251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rgbClr val="002060"/>
                </a:solidFill>
              </a:rPr>
              <a:t>“A field of Computer Science that is associated  with the concept of machines “thinking like humans” to perform tasks such as learning, problem solving, planning ,reasoning and identifying patterns”</a:t>
            </a:r>
            <a:endParaRPr lang="en-IN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7937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Types of Agents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AutoShape 4" descr="Quick overview: what is AI (Artificial Intelligence), ML (Machine Learning)  and DL (Deep Learning)? | by Jalel Tounsi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Simple reflex Agents</a:t>
            </a:r>
            <a:endParaRPr lang="en-IN" dirty="0">
              <a:solidFill>
                <a:srgbClr val="C00000"/>
              </a:solidFill>
            </a:endParaRPr>
          </a:p>
          <a:p>
            <a:pPr lvl="1"/>
            <a:r>
              <a:rPr lang="en-IN" dirty="0">
                <a:solidFill>
                  <a:srgbClr val="002060"/>
                </a:solidFill>
              </a:rPr>
              <a:t>Current Percept only</a:t>
            </a:r>
            <a:endParaRPr lang="en-IN" dirty="0">
              <a:solidFill>
                <a:srgbClr val="002060"/>
              </a:solidFill>
            </a:endParaRPr>
          </a:p>
          <a:p>
            <a:pPr lvl="1"/>
            <a:r>
              <a:rPr lang="en-IN" dirty="0">
                <a:solidFill>
                  <a:srgbClr val="002060"/>
                </a:solidFill>
              </a:rPr>
              <a:t>Automated response or Reflex action</a:t>
            </a:r>
            <a:endParaRPr lang="en-IN" dirty="0">
              <a:solidFill>
                <a:srgbClr val="002060"/>
              </a:solidFill>
            </a:endParaRPr>
          </a:p>
          <a:p>
            <a:pPr lvl="2"/>
            <a:r>
              <a:rPr lang="en-IN" dirty="0">
                <a:solidFill>
                  <a:srgbClr val="002060"/>
                </a:solidFill>
              </a:rPr>
              <a:t>Only one possible action</a:t>
            </a:r>
            <a:endParaRPr lang="en-IN" dirty="0">
              <a:solidFill>
                <a:srgbClr val="002060"/>
              </a:solidFill>
            </a:endParaRPr>
          </a:p>
          <a:p>
            <a:pPr lvl="1"/>
            <a:endParaRPr lang="en-IN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3074" name="Picture 2" descr="Snapshot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109" y="3356992"/>
            <a:ext cx="5544616" cy="316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7937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Types of Agents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AutoShape 4" descr="Quick overview: what is AI (Artificial Intelligence), ML (Machine Learning)  and DL (Deep Learning)? | by Jalel Tounsi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Simple reflex Agents</a:t>
            </a:r>
            <a:endParaRPr lang="en-IN" dirty="0">
              <a:solidFill>
                <a:srgbClr val="C00000"/>
              </a:solidFill>
            </a:endParaRPr>
          </a:p>
          <a:p>
            <a:pPr lvl="1"/>
            <a:r>
              <a:rPr lang="en-IN" dirty="0">
                <a:solidFill>
                  <a:srgbClr val="002060"/>
                </a:solidFill>
              </a:rPr>
              <a:t>Human Reflex: </a:t>
            </a:r>
            <a:r>
              <a:rPr lang="en-IN" dirty="0">
                <a:solidFill>
                  <a:srgbClr val="FF0000"/>
                </a:solidFill>
              </a:rPr>
              <a:t>If </a:t>
            </a:r>
            <a:r>
              <a:rPr lang="en-IN" dirty="0">
                <a:solidFill>
                  <a:srgbClr val="00B050"/>
                </a:solidFill>
              </a:rPr>
              <a:t>hand is in fire</a:t>
            </a:r>
            <a:r>
              <a:rPr lang="en-IN" dirty="0">
                <a:solidFill>
                  <a:srgbClr val="FF0000"/>
                </a:solidFill>
              </a:rPr>
              <a:t> then </a:t>
            </a:r>
            <a:r>
              <a:rPr lang="en-IN" dirty="0">
                <a:solidFill>
                  <a:srgbClr val="00B050"/>
                </a:solidFill>
              </a:rPr>
              <a:t>pull hand</a:t>
            </a:r>
            <a:endParaRPr lang="en-IN" dirty="0">
              <a:solidFill>
                <a:srgbClr val="00B050"/>
              </a:solidFill>
            </a:endParaRPr>
          </a:p>
          <a:p>
            <a:pPr lvl="1"/>
            <a:r>
              <a:rPr lang="en-IN" dirty="0">
                <a:solidFill>
                  <a:srgbClr val="002060"/>
                </a:solidFill>
              </a:rPr>
              <a:t>Condition-Action Rule</a:t>
            </a:r>
            <a:endParaRPr lang="en-IN" dirty="0">
              <a:solidFill>
                <a:srgbClr val="002060"/>
              </a:solidFill>
            </a:endParaRPr>
          </a:p>
          <a:p>
            <a:pPr lvl="1"/>
            <a:r>
              <a:rPr lang="en-IN" dirty="0">
                <a:solidFill>
                  <a:srgbClr val="002060"/>
                </a:solidFill>
              </a:rPr>
              <a:t>Suitability: </a:t>
            </a:r>
            <a:r>
              <a:rPr lang="en-IN" dirty="0">
                <a:solidFill>
                  <a:srgbClr val="00B050"/>
                </a:solidFill>
              </a:rPr>
              <a:t>Fully Observable Environment</a:t>
            </a:r>
            <a:endParaRPr lang="en-IN" dirty="0">
              <a:solidFill>
                <a:srgbClr val="00B050"/>
              </a:solidFill>
            </a:endParaRPr>
          </a:p>
          <a:p>
            <a:pPr lvl="1"/>
            <a:endParaRPr lang="en-IN" dirty="0">
              <a:solidFill>
                <a:srgbClr val="00B0F0"/>
              </a:solidFill>
            </a:endParaRPr>
          </a:p>
          <a:p>
            <a:pPr lvl="1"/>
            <a:endParaRPr lang="en-IN" dirty="0">
              <a:solidFill>
                <a:srgbClr val="00B0F0"/>
              </a:solidFill>
            </a:endParaRPr>
          </a:p>
          <a:p>
            <a:pPr lvl="1"/>
            <a:endParaRPr lang="en-IN" dirty="0">
              <a:solidFill>
                <a:srgbClr val="00B0F0"/>
              </a:solidFill>
            </a:endParaRPr>
          </a:p>
          <a:p>
            <a:pPr lvl="1"/>
            <a:endParaRPr lang="en-IN" dirty="0">
              <a:solidFill>
                <a:srgbClr val="00B0F0"/>
              </a:solidFill>
            </a:endParaRPr>
          </a:p>
          <a:p>
            <a:pPr lvl="1"/>
            <a:endParaRPr lang="en-IN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rgbClr val="00B0F0"/>
              </a:solidFill>
            </a:endParaRPr>
          </a:p>
          <a:p>
            <a:pPr lvl="1"/>
            <a:endParaRPr lang="en-IN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418" y="3789298"/>
            <a:ext cx="5448300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7937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Types of Agents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AutoShape 4" descr="Quick overview: what is AI (Artificial Intelligence), ML (Machine Learning)  and DL (Deep Learning)? | by Jalel Tounsi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Simple reflex Agents</a:t>
            </a:r>
            <a:endParaRPr lang="en-IN" dirty="0">
              <a:solidFill>
                <a:srgbClr val="C00000"/>
              </a:solidFill>
            </a:endParaRPr>
          </a:p>
          <a:p>
            <a:pPr lvl="1"/>
            <a:r>
              <a:rPr lang="en-IN" dirty="0">
                <a:solidFill>
                  <a:srgbClr val="00B050"/>
                </a:solidFill>
              </a:rPr>
              <a:t>Infinite loops</a:t>
            </a:r>
            <a:r>
              <a:rPr lang="en-IN" dirty="0"/>
              <a:t> </a:t>
            </a:r>
            <a:r>
              <a:rPr lang="en-IN" dirty="0">
                <a:solidFill>
                  <a:srgbClr val="002060"/>
                </a:solidFill>
              </a:rPr>
              <a:t>are often unavoidable for simple reflex agent operating in partially observable environments </a:t>
            </a:r>
            <a:endParaRPr lang="en-IN" dirty="0">
              <a:solidFill>
                <a:srgbClr val="002060"/>
              </a:solidFill>
            </a:endParaRPr>
          </a:p>
          <a:p>
            <a:pPr lvl="1"/>
            <a:r>
              <a:rPr lang="en-IN" dirty="0">
                <a:solidFill>
                  <a:srgbClr val="00B050"/>
                </a:solidFill>
              </a:rPr>
              <a:t>Randomization </a:t>
            </a:r>
            <a:r>
              <a:rPr lang="en-IN" dirty="0">
                <a:solidFill>
                  <a:srgbClr val="002060"/>
                </a:solidFill>
              </a:rPr>
              <a:t>will help </a:t>
            </a:r>
            <a:endParaRPr lang="en-IN" dirty="0">
              <a:solidFill>
                <a:srgbClr val="002060"/>
              </a:solidFill>
            </a:endParaRPr>
          </a:p>
          <a:p>
            <a:pPr lvl="2"/>
            <a:r>
              <a:rPr lang="en-IN" dirty="0">
                <a:solidFill>
                  <a:srgbClr val="002060"/>
                </a:solidFill>
              </a:rPr>
              <a:t>A randomized simple reflex agent might outperform a deterministic simple reflex agent  </a:t>
            </a:r>
            <a:endParaRPr lang="en-IN" dirty="0">
              <a:solidFill>
                <a:srgbClr val="002060"/>
              </a:solidFill>
            </a:endParaRPr>
          </a:p>
          <a:p>
            <a:pPr lvl="1"/>
            <a:r>
              <a:rPr lang="en-IN" dirty="0">
                <a:solidFill>
                  <a:srgbClr val="00B050"/>
                </a:solidFill>
              </a:rPr>
              <a:t>Better way</a:t>
            </a:r>
            <a:endParaRPr lang="en-IN" dirty="0">
              <a:solidFill>
                <a:srgbClr val="002060"/>
              </a:solidFill>
            </a:endParaRPr>
          </a:p>
          <a:p>
            <a:pPr lvl="2"/>
            <a:r>
              <a:rPr lang="en-IN" dirty="0">
                <a:solidFill>
                  <a:srgbClr val="002060"/>
                </a:solidFill>
              </a:rPr>
              <a:t>Maintain internal states</a:t>
            </a:r>
            <a:endParaRPr lang="en-IN" dirty="0">
              <a:solidFill>
                <a:srgbClr val="002060"/>
              </a:solidFill>
            </a:endParaRPr>
          </a:p>
          <a:p>
            <a:pPr lvl="2"/>
            <a:r>
              <a:rPr lang="en-IN" dirty="0">
                <a:solidFill>
                  <a:srgbClr val="002060"/>
                </a:solidFill>
              </a:rPr>
              <a:t>To keep track of the unobservable environment</a:t>
            </a:r>
            <a:endParaRPr lang="en-IN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7937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Types of Agents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AutoShape 4" descr="Quick overview: what is AI (Artificial Intelligence), ML (Machine Learning)  and DL (Deep Learning)? | by Jalel Tounsi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Model Based Reflex Agents</a:t>
            </a:r>
            <a:endParaRPr lang="en-IN" dirty="0">
              <a:solidFill>
                <a:srgbClr val="C00000"/>
              </a:solidFill>
            </a:endParaRPr>
          </a:p>
          <a:p>
            <a:pPr lvl="1"/>
            <a:r>
              <a:rPr lang="en-IN" dirty="0">
                <a:solidFill>
                  <a:srgbClr val="002060"/>
                </a:solidFill>
              </a:rPr>
              <a:t>Partial Observability</a:t>
            </a:r>
            <a:endParaRPr lang="en-IN" dirty="0">
              <a:solidFill>
                <a:srgbClr val="002060"/>
              </a:solidFill>
            </a:endParaRPr>
          </a:p>
          <a:p>
            <a:pPr lvl="1"/>
            <a:r>
              <a:rPr lang="en-IN" dirty="0">
                <a:solidFill>
                  <a:srgbClr val="002060"/>
                </a:solidFill>
              </a:rPr>
              <a:t>Maintains Internal State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96952"/>
            <a:ext cx="5400675" cy="3639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7937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Types of Agents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AutoShape 4" descr="Quick overview: what is AI (Artificial Intelligence), ML (Machine Learning)  and DL (Deep Learning)? | by Jalel Tounsi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Model Based Reflex Agents</a:t>
            </a:r>
            <a:endParaRPr lang="en-IN" dirty="0">
              <a:solidFill>
                <a:srgbClr val="C00000"/>
              </a:solidFill>
            </a:endParaRPr>
          </a:p>
          <a:p>
            <a:pPr lvl="1"/>
            <a:r>
              <a:rPr lang="en-IN" dirty="0">
                <a:solidFill>
                  <a:srgbClr val="002060"/>
                </a:solidFill>
              </a:rPr>
              <a:t>Internal model</a:t>
            </a:r>
            <a:endParaRPr lang="en-IN" dirty="0">
              <a:solidFill>
                <a:srgbClr val="002060"/>
              </a:solidFill>
            </a:endParaRPr>
          </a:p>
          <a:p>
            <a:pPr lvl="2"/>
            <a:r>
              <a:rPr lang="en-IN" dirty="0">
                <a:solidFill>
                  <a:srgbClr val="00B050"/>
                </a:solidFill>
              </a:rPr>
              <a:t>Determines the percept history and effect of actions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984" y="3213105"/>
            <a:ext cx="6019800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7937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Types of Agents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AutoShape 4" descr="Quick overview: what is AI (Artificial Intelligence), ML (Machine Learning)  and DL (Deep Learning)? | by Jalel Tounsi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Goal Based Agents</a:t>
            </a:r>
            <a:endParaRPr lang="en-IN" dirty="0">
              <a:solidFill>
                <a:srgbClr val="C00000"/>
              </a:solidFill>
            </a:endParaRPr>
          </a:p>
          <a:p>
            <a:pPr lvl="1"/>
            <a:r>
              <a:rPr lang="en-IN" dirty="0">
                <a:solidFill>
                  <a:srgbClr val="002060"/>
                </a:solidFill>
              </a:rPr>
              <a:t>A goal is a description of a desirable situation</a:t>
            </a:r>
            <a:endParaRPr lang="en-IN" dirty="0">
              <a:solidFill>
                <a:srgbClr val="002060"/>
              </a:solidFill>
            </a:endParaRPr>
          </a:p>
          <a:p>
            <a:pPr lvl="1"/>
            <a:r>
              <a:rPr lang="en-IN" dirty="0">
                <a:solidFill>
                  <a:srgbClr val="002060"/>
                </a:solidFill>
              </a:rPr>
              <a:t>Use goal information to achieve desirable capabilities ; Model based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787" y="3284984"/>
            <a:ext cx="5410200" cy="3407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7937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Types of Agents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AutoShape 4" descr="Quick overview: what is AI (Artificial Intelligence), ML (Machine Learning)  and DL (Deep Learning)? | by Jalel Tounsi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Goal Based Agents</a:t>
            </a:r>
            <a:endParaRPr lang="en-IN" dirty="0">
              <a:solidFill>
                <a:srgbClr val="C00000"/>
              </a:solidFill>
            </a:endParaRPr>
          </a:p>
          <a:p>
            <a:pPr lvl="1"/>
            <a:r>
              <a:rPr lang="en-IN" dirty="0">
                <a:solidFill>
                  <a:srgbClr val="00B050"/>
                </a:solidFill>
              </a:rPr>
              <a:t>Choose actions</a:t>
            </a:r>
            <a:r>
              <a:rPr lang="en-IN" dirty="0">
                <a:solidFill>
                  <a:srgbClr val="002060"/>
                </a:solidFill>
              </a:rPr>
              <a:t> so as to achieve a (given or computed) goal</a:t>
            </a:r>
            <a:endParaRPr lang="en-IN" dirty="0">
              <a:solidFill>
                <a:srgbClr val="002060"/>
              </a:solidFill>
            </a:endParaRPr>
          </a:p>
          <a:p>
            <a:pPr lvl="1"/>
            <a:r>
              <a:rPr lang="en-IN" dirty="0">
                <a:solidFill>
                  <a:srgbClr val="002060"/>
                </a:solidFill>
              </a:rPr>
              <a:t>Keeping track of the current state is often not enough</a:t>
            </a:r>
            <a:endParaRPr lang="en-IN" dirty="0">
              <a:solidFill>
                <a:srgbClr val="002060"/>
              </a:solidFill>
            </a:endParaRPr>
          </a:p>
          <a:p>
            <a:pPr lvl="2"/>
            <a:r>
              <a:rPr lang="en-IN" dirty="0">
                <a:solidFill>
                  <a:srgbClr val="00B050"/>
                </a:solidFill>
              </a:rPr>
              <a:t>Need to add goals</a:t>
            </a:r>
            <a:r>
              <a:rPr lang="en-IN" dirty="0">
                <a:solidFill>
                  <a:srgbClr val="002060"/>
                </a:solidFill>
              </a:rPr>
              <a:t> to decide which situations are good</a:t>
            </a:r>
            <a:endParaRPr lang="en-IN" dirty="0">
              <a:solidFill>
                <a:srgbClr val="002060"/>
              </a:solidFill>
            </a:endParaRPr>
          </a:p>
          <a:p>
            <a:pPr lvl="1"/>
            <a:r>
              <a:rPr lang="en-IN" dirty="0">
                <a:solidFill>
                  <a:srgbClr val="00B050"/>
                </a:solidFill>
              </a:rPr>
              <a:t>Deliberative</a:t>
            </a:r>
            <a:r>
              <a:rPr lang="en-US" altLang="en-IN" dirty="0">
                <a:solidFill>
                  <a:srgbClr val="00B050"/>
                </a:solidFill>
              </a:rPr>
              <a:t>(Planned)</a:t>
            </a:r>
            <a:r>
              <a:rPr lang="en-IN" dirty="0">
                <a:solidFill>
                  <a:srgbClr val="002060"/>
                </a:solidFill>
              </a:rPr>
              <a:t> instead of reactive.</a:t>
            </a:r>
            <a:endParaRPr lang="en-IN" dirty="0">
              <a:solidFill>
                <a:srgbClr val="002060"/>
              </a:solidFill>
            </a:endParaRPr>
          </a:p>
          <a:p>
            <a:pPr lvl="2"/>
            <a:r>
              <a:rPr lang="en-IN" dirty="0">
                <a:solidFill>
                  <a:srgbClr val="002060"/>
                </a:solidFill>
              </a:rPr>
              <a:t>Consider </a:t>
            </a:r>
            <a:r>
              <a:rPr lang="en-IN" dirty="0">
                <a:solidFill>
                  <a:srgbClr val="00B050"/>
                </a:solidFill>
              </a:rPr>
              <a:t>long sequences of possible actions</a:t>
            </a:r>
            <a:r>
              <a:rPr lang="en-IN" dirty="0">
                <a:solidFill>
                  <a:srgbClr val="002060"/>
                </a:solidFill>
              </a:rPr>
              <a:t> before deciding if goal is achieved </a:t>
            </a:r>
            <a:endParaRPr lang="en-IN" dirty="0">
              <a:solidFill>
                <a:srgbClr val="002060"/>
              </a:solidFill>
            </a:endParaRPr>
          </a:p>
          <a:p>
            <a:pPr lvl="3"/>
            <a:r>
              <a:rPr lang="en-IN" dirty="0">
                <a:solidFill>
                  <a:srgbClr val="FF0000"/>
                </a:solidFill>
              </a:rPr>
              <a:t>”what will happen if I do...?”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7937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Types of Agents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AutoShape 4" descr="Quick overview: what is AI (Artificial Intelligence), ML (Machine Learning)  and DL (Deep Learning)? | by Jalel Tounsi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Utility Based Agents</a:t>
            </a:r>
            <a:endParaRPr lang="en-IN" dirty="0">
              <a:solidFill>
                <a:srgbClr val="C00000"/>
              </a:solidFill>
            </a:endParaRPr>
          </a:p>
          <a:p>
            <a:pPr lvl="1"/>
            <a:r>
              <a:rPr lang="en-IN" dirty="0">
                <a:solidFill>
                  <a:srgbClr val="002060"/>
                </a:solidFill>
              </a:rPr>
              <a:t>Agents make choices based on Utility</a:t>
            </a:r>
            <a:endParaRPr lang="en-IN" dirty="0">
              <a:solidFill>
                <a:srgbClr val="002060"/>
              </a:solidFill>
            </a:endParaRPr>
          </a:p>
          <a:p>
            <a:pPr lvl="1"/>
            <a:r>
              <a:rPr lang="en-IN" dirty="0">
                <a:solidFill>
                  <a:srgbClr val="002060"/>
                </a:solidFill>
              </a:rPr>
              <a:t>Utility measurement: </a:t>
            </a:r>
            <a:r>
              <a:rPr lang="en-IN" dirty="0">
                <a:solidFill>
                  <a:srgbClr val="00B050"/>
                </a:solidFill>
              </a:rPr>
              <a:t>Degree of Happiness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927" y="3212976"/>
            <a:ext cx="539115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7937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Types of Agents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AutoShape 4" descr="Quick overview: what is AI (Artificial Intelligence), ML (Machine Learning)  and DL (Deep Learning)? | by Jalel Tounsi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Utility Based Agents</a:t>
            </a:r>
            <a:endParaRPr lang="en-IN" dirty="0">
              <a:solidFill>
                <a:srgbClr val="C00000"/>
              </a:solidFill>
            </a:endParaRPr>
          </a:p>
          <a:p>
            <a:pPr lvl="1"/>
            <a:r>
              <a:rPr lang="en-IN" dirty="0">
                <a:solidFill>
                  <a:srgbClr val="002060"/>
                </a:solidFill>
              </a:rPr>
              <a:t>Utility function</a:t>
            </a:r>
            <a:endParaRPr lang="en-IN" dirty="0">
              <a:solidFill>
                <a:srgbClr val="002060"/>
              </a:solidFill>
            </a:endParaRPr>
          </a:p>
          <a:p>
            <a:pPr lvl="2"/>
            <a:r>
              <a:rPr lang="en-IN" b="1" dirty="0">
                <a:solidFill>
                  <a:srgbClr val="00B050"/>
                </a:solidFill>
              </a:rPr>
              <a:t> U: State → Real Numbers</a:t>
            </a:r>
            <a:r>
              <a:rPr lang="en-IN" dirty="0">
                <a:solidFill>
                  <a:srgbClr val="002060"/>
                </a:solidFill>
              </a:rPr>
              <a:t> </a:t>
            </a:r>
            <a:endParaRPr lang="en-IN" dirty="0">
              <a:solidFill>
                <a:srgbClr val="002060"/>
              </a:solidFill>
            </a:endParaRPr>
          </a:p>
          <a:p>
            <a:pPr lvl="2"/>
            <a:r>
              <a:rPr lang="en-IN" dirty="0">
                <a:solidFill>
                  <a:srgbClr val="002060"/>
                </a:solidFill>
              </a:rPr>
              <a:t>Represents </a:t>
            </a:r>
            <a:r>
              <a:rPr lang="en-IN" b="1" dirty="0">
                <a:solidFill>
                  <a:srgbClr val="FF0000"/>
                </a:solidFill>
              </a:rPr>
              <a:t>measure of success or happiness</a:t>
            </a:r>
            <a:r>
              <a:rPr lang="en-IN" dirty="0">
                <a:solidFill>
                  <a:srgbClr val="002060"/>
                </a:solidFill>
              </a:rPr>
              <a:t> when at a given state</a:t>
            </a:r>
            <a:endParaRPr lang="en-IN" dirty="0">
              <a:solidFill>
                <a:srgbClr val="002060"/>
              </a:solidFill>
            </a:endParaRPr>
          </a:p>
          <a:p>
            <a:pPr lvl="1"/>
            <a:r>
              <a:rPr lang="en-IN" dirty="0">
                <a:solidFill>
                  <a:srgbClr val="002060"/>
                </a:solidFill>
              </a:rPr>
              <a:t>Uncertainty</a:t>
            </a:r>
            <a:endParaRPr lang="en-IN" dirty="0">
              <a:solidFill>
                <a:srgbClr val="002060"/>
              </a:solidFill>
            </a:endParaRPr>
          </a:p>
          <a:p>
            <a:pPr lvl="2"/>
            <a:r>
              <a:rPr lang="en-IN" dirty="0">
                <a:solidFill>
                  <a:srgbClr val="002060"/>
                </a:solidFill>
              </a:rPr>
              <a:t>Choice between conflicting goals</a:t>
            </a:r>
            <a:endParaRPr lang="en-IN" dirty="0">
              <a:solidFill>
                <a:srgbClr val="002060"/>
              </a:solidFill>
            </a:endParaRPr>
          </a:p>
          <a:p>
            <a:pPr lvl="2"/>
            <a:r>
              <a:rPr lang="en-IN" dirty="0">
                <a:solidFill>
                  <a:srgbClr val="002060"/>
                </a:solidFill>
              </a:rPr>
              <a:t>Choice between likelihood of success and importance of goal</a:t>
            </a:r>
            <a:endParaRPr lang="en-IN" dirty="0">
              <a:solidFill>
                <a:srgbClr val="002060"/>
              </a:solidFill>
            </a:endParaRPr>
          </a:p>
          <a:p>
            <a:pPr lvl="1"/>
            <a:r>
              <a:rPr lang="en-IN" dirty="0">
                <a:solidFill>
                  <a:srgbClr val="002060"/>
                </a:solidFill>
              </a:rPr>
              <a:t>Rational agent </a:t>
            </a:r>
            <a:endParaRPr lang="en-IN" dirty="0">
              <a:solidFill>
                <a:srgbClr val="002060"/>
              </a:solidFill>
            </a:endParaRPr>
          </a:p>
          <a:p>
            <a:pPr lvl="2"/>
            <a:r>
              <a:rPr lang="en-IN" dirty="0">
                <a:solidFill>
                  <a:srgbClr val="002060"/>
                </a:solidFill>
              </a:rPr>
              <a:t>Chooses action that optimizes the expected utility of the outcome</a:t>
            </a:r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7937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Types of Agents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AutoShape 4" descr="Quick overview: what is AI (Artificial Intelligence), ML (Machine Learning)  and DL (Deep Learning)? | by Jalel Tounsi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Example for Goal Based, Utility Based Agents</a:t>
            </a:r>
            <a:endParaRPr lang="en-IN" dirty="0">
              <a:solidFill>
                <a:srgbClr val="C00000"/>
              </a:solidFill>
            </a:endParaRPr>
          </a:p>
          <a:p>
            <a:pPr lvl="1"/>
            <a:r>
              <a:rPr lang="en-IN" dirty="0"/>
              <a:t>Cameras: Used to gain positions of car, the edges of lanes and the position of the goals. </a:t>
            </a:r>
            <a:endParaRPr lang="en-IN" dirty="0"/>
          </a:p>
          <a:p>
            <a:pPr lvl="1"/>
            <a:r>
              <a:rPr lang="en-IN" dirty="0"/>
              <a:t>Car can speed up, slow down, change lanes, turn, park, pull away </a:t>
            </a:r>
            <a:endParaRPr lang="en-IN" dirty="0"/>
          </a:p>
          <a:p>
            <a:pPr lvl="1"/>
            <a:r>
              <a:rPr lang="en-IN" dirty="0"/>
              <a:t>Car A : Multiple tasks possible but the highest outputs of the utility function are, change lanes or stay behind car B.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930" y="5521325"/>
            <a:ext cx="5486400" cy="1148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9478" y="2348865"/>
            <a:ext cx="7772400" cy="1362075"/>
          </a:xfrm>
        </p:spPr>
        <p:txBody>
          <a:bodyPr/>
          <a:lstStyle/>
          <a:p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INTELLIGENT AGENTS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7937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Learning Agents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AutoShape 4" descr="Quick overview: what is AI (Artificial Intelligence), ML (Machine Learning)  and DL (Deep Learning)? | by Jalel Tounsi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rgbClr val="C00000"/>
                </a:solidFill>
              </a:rPr>
              <a:t>Learning Agents</a:t>
            </a:r>
            <a:endParaRPr lang="en-IN" dirty="0">
              <a:solidFill>
                <a:srgbClr val="C00000"/>
              </a:solidFill>
            </a:endParaRPr>
          </a:p>
          <a:p>
            <a:pPr lvl="1"/>
            <a:r>
              <a:rPr lang="en-IN" dirty="0">
                <a:solidFill>
                  <a:srgbClr val="002060"/>
                </a:solidFill>
              </a:rPr>
              <a:t>Agents with the capability of learning from their previous experience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IN" dirty="0">
                <a:solidFill>
                  <a:srgbClr val="C00000"/>
                </a:solidFill>
              </a:rPr>
              <a:t>Components of LA</a:t>
            </a:r>
            <a:endParaRPr lang="en-IN" dirty="0">
              <a:solidFill>
                <a:srgbClr val="C00000"/>
              </a:solidFill>
            </a:endParaRPr>
          </a:p>
          <a:p>
            <a:pPr lvl="1"/>
            <a:r>
              <a:rPr lang="en-IN" b="1" dirty="0">
                <a:solidFill>
                  <a:srgbClr val="00B050"/>
                </a:solidFill>
              </a:rPr>
              <a:t>Learning element:</a:t>
            </a:r>
            <a:r>
              <a:rPr lang="en-IN" dirty="0">
                <a:solidFill>
                  <a:srgbClr val="002060"/>
                </a:solidFill>
              </a:rPr>
              <a:t> Enables learning agents to learn from previous experiences</a:t>
            </a:r>
            <a:endParaRPr lang="en-IN" dirty="0">
              <a:solidFill>
                <a:srgbClr val="002060"/>
              </a:solidFill>
            </a:endParaRPr>
          </a:p>
          <a:p>
            <a:pPr lvl="1"/>
            <a:r>
              <a:rPr lang="en-IN" b="1" dirty="0">
                <a:solidFill>
                  <a:srgbClr val="00B050"/>
                </a:solidFill>
              </a:rPr>
              <a:t>Critic</a:t>
            </a:r>
            <a:r>
              <a:rPr lang="en-IN" b="1" dirty="0">
                <a:solidFill>
                  <a:srgbClr val="002060"/>
                </a:solidFill>
              </a:rPr>
              <a:t>: </a:t>
            </a:r>
            <a:r>
              <a:rPr lang="en-IN" dirty="0">
                <a:solidFill>
                  <a:srgbClr val="002060"/>
                </a:solidFill>
              </a:rPr>
              <a:t>Provides feedback on how the agent is doing</a:t>
            </a:r>
            <a:endParaRPr lang="en-IN" dirty="0">
              <a:solidFill>
                <a:srgbClr val="002060"/>
              </a:solidFill>
            </a:endParaRPr>
          </a:p>
          <a:p>
            <a:pPr lvl="1"/>
            <a:r>
              <a:rPr lang="en-IN" b="1" dirty="0">
                <a:solidFill>
                  <a:srgbClr val="00B050"/>
                </a:solidFill>
              </a:rPr>
              <a:t>The performance element:</a:t>
            </a:r>
            <a:r>
              <a:rPr lang="en-IN" dirty="0">
                <a:solidFill>
                  <a:srgbClr val="002060"/>
                </a:solidFill>
              </a:rPr>
              <a:t> Decides on the external action that needs to be taken</a:t>
            </a:r>
            <a:endParaRPr lang="en-IN" dirty="0">
              <a:solidFill>
                <a:srgbClr val="002060"/>
              </a:solidFill>
            </a:endParaRPr>
          </a:p>
          <a:p>
            <a:pPr lvl="1"/>
            <a:r>
              <a:rPr lang="en-IN" b="1" dirty="0">
                <a:solidFill>
                  <a:srgbClr val="00B050"/>
                </a:solidFill>
              </a:rPr>
              <a:t>The problem generator:</a:t>
            </a:r>
            <a:r>
              <a:rPr lang="en-IN" dirty="0">
                <a:solidFill>
                  <a:srgbClr val="002060"/>
                </a:solidFill>
              </a:rPr>
              <a:t>  Acts as a feedback agent that performs certain tasks such as making suggestions (new) and keeping history.</a:t>
            </a:r>
            <a:endParaRPr lang="en-IN" dirty="0">
              <a:solidFill>
                <a:srgbClr val="002060"/>
              </a:solidFill>
            </a:endParaRPr>
          </a:p>
          <a:p>
            <a:pPr lvl="1"/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7937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Learning Agents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AutoShape 4" descr="Quick overview: what is AI (Artificial Intelligence), ML (Machine Learning)  and DL (Deep Learning)? | by Jalel Tounsi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Components of LA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72008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7504" y="6858767"/>
            <a:ext cx="9036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https://www.doc.ic.ac.uk/project/examples/2005/163/g0516334/app.html</a:t>
            </a:r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7937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Learning Agents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AutoShape 4" descr="Quick overview: what is AI (Artificial Intelligence), ML (Machine Learning)  and DL (Deep Learning)? | by Jalel Tounsi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52528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C00000"/>
                </a:solidFill>
              </a:rPr>
              <a:t>Example of Learning Reflex Agents</a:t>
            </a:r>
            <a:endParaRPr lang="en-IN" dirty="0">
              <a:solidFill>
                <a:srgbClr val="C00000"/>
              </a:solidFill>
            </a:endParaRPr>
          </a:p>
          <a:p>
            <a:pPr lvl="1"/>
            <a:r>
              <a:rPr lang="en-IN" dirty="0">
                <a:solidFill>
                  <a:srgbClr val="002060"/>
                </a:solidFill>
              </a:rPr>
              <a:t>ALICE: </a:t>
            </a:r>
            <a:r>
              <a:rPr lang="en-IN" dirty="0" err="1">
                <a:solidFill>
                  <a:srgbClr val="002060"/>
                </a:solidFill>
              </a:rPr>
              <a:t>Chatbot</a:t>
            </a:r>
            <a:endParaRPr lang="en-IN" dirty="0">
              <a:solidFill>
                <a:srgbClr val="002060"/>
              </a:solidFill>
            </a:endParaRPr>
          </a:p>
          <a:p>
            <a:pPr lvl="2"/>
            <a:r>
              <a:rPr lang="en-IN" dirty="0">
                <a:solidFill>
                  <a:srgbClr val="002060"/>
                </a:solidFill>
              </a:rPr>
              <a:t>Pre-determined response</a:t>
            </a:r>
            <a:endParaRPr lang="en-IN" dirty="0">
              <a:solidFill>
                <a:srgbClr val="002060"/>
              </a:solidFill>
            </a:endParaRPr>
          </a:p>
          <a:p>
            <a:pPr lvl="2"/>
            <a:r>
              <a:rPr lang="en-IN" dirty="0">
                <a:solidFill>
                  <a:srgbClr val="002060"/>
                </a:solidFill>
              </a:rPr>
              <a:t>If no proper action, bot probes</a:t>
            </a:r>
            <a:endParaRPr lang="en-IN" dirty="0">
              <a:solidFill>
                <a:srgbClr val="002060"/>
              </a:solidFill>
            </a:endParaRPr>
          </a:p>
          <a:p>
            <a:pPr lvl="2"/>
            <a:r>
              <a:rPr lang="en-IN" dirty="0">
                <a:solidFill>
                  <a:srgbClr val="002060"/>
                </a:solidFill>
              </a:rPr>
              <a:t>Larger set of Condition-Action rules</a:t>
            </a:r>
            <a:endParaRPr lang="en-IN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endParaRPr lang="en-IN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endParaRPr lang="en-IN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r>
              <a:rPr lang="en-IN" sz="1200" dirty="0">
                <a:solidFill>
                  <a:srgbClr val="002060"/>
                </a:solidFill>
              </a:rPr>
              <a:t>		</a:t>
            </a:r>
            <a:endParaRPr lang="en-IN" sz="1200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endParaRPr lang="en-IN" sz="1200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endParaRPr lang="en-IN" sz="1200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endParaRPr lang="en-IN" sz="1200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endParaRPr lang="en-IN" sz="1200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endParaRPr lang="en-IN" sz="1200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endParaRPr lang="en-IN" sz="1200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>
          <a:xfrm>
            <a:off x="468313" y="2060575"/>
            <a:ext cx="82296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002060"/>
                </a:solidFill>
              </a:rPr>
              <a:t>Thank you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7937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Agents and Environments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AutoShape 4" descr="Quick overview: what is AI (Artificial Intelligence), ML (Machine Learning)  and DL (Deep Learning)? | by Jalel Tounsi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Agents</a:t>
            </a:r>
            <a:endParaRPr lang="en-IN" dirty="0">
              <a:solidFill>
                <a:srgbClr val="C00000"/>
              </a:solidFill>
            </a:endParaRPr>
          </a:p>
          <a:p>
            <a:pPr lvl="1"/>
            <a:r>
              <a:rPr lang="en-IN" dirty="0">
                <a:solidFill>
                  <a:srgbClr val="00B050"/>
                </a:solidFill>
              </a:rPr>
              <a:t>Perceives</a:t>
            </a:r>
            <a:r>
              <a:rPr lang="en-IN" dirty="0">
                <a:solidFill>
                  <a:srgbClr val="002060"/>
                </a:solidFill>
              </a:rPr>
              <a:t> the environment through </a:t>
            </a:r>
            <a:r>
              <a:rPr lang="en-IN" dirty="0">
                <a:solidFill>
                  <a:srgbClr val="00B050"/>
                </a:solidFill>
              </a:rPr>
              <a:t>Sensors</a:t>
            </a:r>
            <a:r>
              <a:rPr lang="en-IN" dirty="0">
                <a:solidFill>
                  <a:srgbClr val="002060"/>
                </a:solidFill>
              </a:rPr>
              <a:t> and </a:t>
            </a:r>
            <a:r>
              <a:rPr lang="en-IN" dirty="0">
                <a:solidFill>
                  <a:srgbClr val="FF0000"/>
                </a:solidFill>
              </a:rPr>
              <a:t>act</a:t>
            </a:r>
            <a:r>
              <a:rPr lang="en-IN" dirty="0">
                <a:solidFill>
                  <a:srgbClr val="002060"/>
                </a:solidFill>
              </a:rPr>
              <a:t> on the environment through </a:t>
            </a:r>
            <a:r>
              <a:rPr lang="en-IN" dirty="0">
                <a:solidFill>
                  <a:srgbClr val="FF0000"/>
                </a:solidFill>
              </a:rPr>
              <a:t>Actuators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12976"/>
            <a:ext cx="671512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Ink 3"/>
              <p14:cNvContentPartPr/>
              <p14:nvPr/>
            </p14:nvContentPartPr>
            <p14:xfrm>
              <a:off x="5980320" y="2378520"/>
              <a:ext cx="1501200" cy="585720"/>
            </p14:xfrm>
          </p:contentPart>
        </mc:Choice>
        <mc:Fallback xmlns="">
          <p:pic>
            <p:nvPicPr>
              <p:cNvPr id="4" name="Ink 3"/>
            </p:nvPicPr>
            <p:blipFill>
              <a:blip r:embed="rId3"/>
            </p:blipFill>
            <p:spPr>
              <a:xfrm>
                <a:off x="5980320" y="2378520"/>
                <a:ext cx="1501200" cy="58572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7937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Agents and Environments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AutoShape 4" descr="Quick overview: what is AI (Artificial Intelligence), ML (Machine Learning)  and DL (Deep Learning)? | by Jalel Tounsi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C00000"/>
                </a:solidFill>
              </a:rPr>
              <a:t>Agents</a:t>
            </a:r>
            <a:endParaRPr lang="en-IN" dirty="0">
              <a:solidFill>
                <a:srgbClr val="C00000"/>
              </a:solidFill>
            </a:endParaRPr>
          </a:p>
          <a:p>
            <a:pPr lvl="1"/>
            <a:r>
              <a:rPr lang="en-IN" dirty="0">
                <a:solidFill>
                  <a:srgbClr val="002060"/>
                </a:solidFill>
              </a:rPr>
              <a:t>Percept</a:t>
            </a:r>
            <a:endParaRPr lang="en-IN" dirty="0">
              <a:solidFill>
                <a:srgbClr val="002060"/>
              </a:solidFill>
            </a:endParaRPr>
          </a:p>
          <a:p>
            <a:pPr lvl="1"/>
            <a:r>
              <a:rPr lang="en-IN" dirty="0">
                <a:solidFill>
                  <a:srgbClr val="002060"/>
                </a:solidFill>
              </a:rPr>
              <a:t>Percept Sequence</a:t>
            </a:r>
            <a:endParaRPr lang="en-IN" dirty="0">
              <a:solidFill>
                <a:srgbClr val="002060"/>
              </a:solidFill>
            </a:endParaRPr>
          </a:p>
          <a:p>
            <a:pPr lvl="1"/>
            <a:r>
              <a:rPr lang="en-IN" dirty="0">
                <a:solidFill>
                  <a:srgbClr val="002060"/>
                </a:solidFill>
              </a:rPr>
              <a:t>Action</a:t>
            </a:r>
            <a:endParaRPr lang="en-IN" dirty="0">
              <a:solidFill>
                <a:srgbClr val="002060"/>
              </a:solidFill>
            </a:endParaRPr>
          </a:p>
          <a:p>
            <a:pPr lvl="1"/>
            <a:r>
              <a:rPr lang="en-IN" dirty="0">
                <a:solidFill>
                  <a:srgbClr val="002060"/>
                </a:solidFill>
              </a:rPr>
              <a:t>Agent Function</a:t>
            </a:r>
            <a:endParaRPr lang="en-IN" dirty="0">
              <a:solidFill>
                <a:srgbClr val="002060"/>
              </a:solidFill>
            </a:endParaRPr>
          </a:p>
          <a:p>
            <a:pPr lvl="2"/>
            <a:r>
              <a:rPr lang="en-US" altLang="en-US" dirty="0">
                <a:solidFill>
                  <a:srgbClr val="FF0000"/>
                </a:solidFill>
              </a:rPr>
              <a:t>maps from percept to actions:</a:t>
            </a:r>
            <a:endParaRPr lang="en-US" altLang="en-US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altLang="en-US" sz="2800" dirty="0">
                <a:solidFill>
                  <a:srgbClr val="FF0000"/>
                </a:solidFill>
              </a:rPr>
              <a:t>[</a:t>
            </a:r>
            <a:r>
              <a:rPr lang="en-US" altLang="en-US" sz="2800" i="1" dirty="0">
                <a:solidFill>
                  <a:srgbClr val="FF0000"/>
                </a:solidFill>
              </a:rPr>
              <a:t>f</a:t>
            </a:r>
            <a:r>
              <a:rPr lang="en-US" altLang="en-US" sz="2800" dirty="0">
                <a:solidFill>
                  <a:srgbClr val="FF0000"/>
                </a:solidFill>
              </a:rPr>
              <a:t>: P* </a:t>
            </a:r>
            <a:r>
              <a:rPr lang="en-US" alt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2800" dirty="0">
                <a:solidFill>
                  <a:srgbClr val="FF0000"/>
                </a:solidFill>
              </a:rPr>
              <a:t>A]</a:t>
            </a:r>
            <a:endParaRPr lang="en-IN" sz="2800" dirty="0">
              <a:solidFill>
                <a:srgbClr val="FF0000"/>
              </a:solidFill>
            </a:endParaRPr>
          </a:p>
          <a:p>
            <a:pPr lvl="1"/>
            <a:r>
              <a:rPr lang="en-IN" dirty="0">
                <a:solidFill>
                  <a:srgbClr val="002060"/>
                </a:solidFill>
              </a:rPr>
              <a:t>Agent Program</a:t>
            </a:r>
            <a:endParaRPr lang="en-IN" dirty="0">
              <a:solidFill>
                <a:srgbClr val="002060"/>
              </a:solidFill>
            </a:endParaRPr>
          </a:p>
          <a:p>
            <a:pPr lvl="2"/>
            <a:r>
              <a:rPr lang="en-US" altLang="en-US" dirty="0"/>
              <a:t>Runs on the physical </a:t>
            </a:r>
            <a:r>
              <a:rPr lang="en-US" altLang="en-US" dirty="0">
                <a:solidFill>
                  <a:srgbClr val="FF0000"/>
                </a:solidFill>
              </a:rPr>
              <a:t>architecture</a:t>
            </a:r>
            <a:r>
              <a:rPr lang="en-US" altLang="en-US" dirty="0"/>
              <a:t> to produce </a:t>
            </a:r>
            <a:r>
              <a:rPr lang="en-US" altLang="en-US" i="1" dirty="0"/>
              <a:t>f</a:t>
            </a:r>
            <a:endParaRPr lang="en-US" altLang="en-US" dirty="0"/>
          </a:p>
          <a:p>
            <a:pPr lvl="1"/>
            <a:r>
              <a:rPr lang="en-IN" dirty="0">
                <a:solidFill>
                  <a:srgbClr val="002060"/>
                </a:solidFill>
              </a:rPr>
              <a:t>Agent </a:t>
            </a:r>
            <a:endParaRPr lang="en-IN" dirty="0">
              <a:solidFill>
                <a:srgbClr val="002060"/>
              </a:solidFill>
            </a:endParaRPr>
          </a:p>
          <a:p>
            <a:pPr lvl="2"/>
            <a:r>
              <a:rPr lang="en-IN" dirty="0">
                <a:solidFill>
                  <a:srgbClr val="002060"/>
                </a:solidFill>
              </a:rPr>
              <a:t> Architecture +Program</a:t>
            </a:r>
            <a:endParaRPr lang="en-IN" dirty="0">
              <a:solidFill>
                <a:srgbClr val="002060"/>
              </a:solidFill>
            </a:endParaRPr>
          </a:p>
          <a:p>
            <a:pPr lvl="1"/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7937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Agents and Environments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AutoShape 4" descr="Quick overview: what is AI (Artificial Intelligence), ML (Machine Learning)  and DL (Deep Learning)? | by Jalel Tounsi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Vacuum Cleaner World</a:t>
            </a:r>
            <a:endParaRPr lang="en-IN" dirty="0">
              <a:solidFill>
                <a:srgbClr val="C00000"/>
              </a:solidFill>
            </a:endParaRPr>
          </a:p>
          <a:p>
            <a:pPr lvl="1"/>
            <a:endParaRPr lang="en-IN" dirty="0">
              <a:solidFill>
                <a:srgbClr val="002060"/>
              </a:solidFill>
            </a:endParaRPr>
          </a:p>
          <a:p>
            <a:pPr lvl="1"/>
            <a:endParaRPr lang="en-IN" dirty="0">
              <a:solidFill>
                <a:srgbClr val="002060"/>
              </a:solidFill>
            </a:endParaRPr>
          </a:p>
          <a:p>
            <a:pPr lvl="1"/>
            <a:endParaRPr lang="en-IN" dirty="0">
              <a:solidFill>
                <a:srgbClr val="002060"/>
              </a:solidFill>
            </a:endParaRPr>
          </a:p>
          <a:p>
            <a:pPr lvl="1"/>
            <a:endParaRPr lang="en-IN" dirty="0">
              <a:solidFill>
                <a:srgbClr val="002060"/>
              </a:solidFill>
            </a:endParaRPr>
          </a:p>
          <a:p>
            <a:pPr lvl="1"/>
            <a:r>
              <a:rPr lang="en-IN" dirty="0" err="1">
                <a:solidFill>
                  <a:srgbClr val="002060"/>
                </a:solidFill>
              </a:rPr>
              <a:t>Percepts</a:t>
            </a:r>
            <a:endParaRPr lang="en-IN" dirty="0">
              <a:solidFill>
                <a:srgbClr val="002060"/>
              </a:solidFill>
            </a:endParaRPr>
          </a:p>
          <a:p>
            <a:pPr lvl="2"/>
            <a:r>
              <a:rPr lang="en-US" altLang="en-US" dirty="0">
                <a:solidFill>
                  <a:srgbClr val="002060"/>
                </a:solidFill>
              </a:rPr>
              <a:t>Location + Contents (Dirt)</a:t>
            </a:r>
            <a:endParaRPr lang="en-US" altLang="en-US" dirty="0">
              <a:solidFill>
                <a:srgbClr val="002060"/>
              </a:solidFill>
            </a:endParaRPr>
          </a:p>
          <a:p>
            <a:pPr lvl="1"/>
            <a:r>
              <a:rPr lang="en-IN" dirty="0">
                <a:solidFill>
                  <a:srgbClr val="002060"/>
                </a:solidFill>
              </a:rPr>
              <a:t>Actions</a:t>
            </a:r>
            <a:endParaRPr lang="en-IN" dirty="0">
              <a:solidFill>
                <a:srgbClr val="002060"/>
              </a:solidFill>
            </a:endParaRPr>
          </a:p>
          <a:p>
            <a:pPr lvl="2"/>
            <a:r>
              <a:rPr lang="en-IN" dirty="0">
                <a:solidFill>
                  <a:srgbClr val="002060"/>
                </a:solidFill>
              </a:rPr>
              <a:t>Left, Right, Suck, NOP</a:t>
            </a:r>
            <a:endParaRPr lang="en-IN" dirty="0">
              <a:solidFill>
                <a:srgbClr val="002060"/>
              </a:solidFill>
            </a:endParaRPr>
          </a:p>
          <a:p>
            <a:pPr lvl="1"/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152650"/>
            <a:ext cx="3528391" cy="1708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7937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Agents and Environments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AutoShape 4" descr="Quick overview: what is AI (Artificial Intelligence), ML (Machine Learning)  and DL (Deep Learning)? | by Jalel Tounsi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Simple Agent Function</a:t>
            </a:r>
            <a:endParaRPr lang="en-IN" dirty="0">
              <a:solidFill>
                <a:srgbClr val="C00000"/>
              </a:solidFill>
            </a:endParaRPr>
          </a:p>
          <a:p>
            <a:pPr lvl="1"/>
            <a:endParaRPr lang="en-IN" dirty="0">
              <a:solidFill>
                <a:srgbClr val="002060"/>
              </a:solidFill>
            </a:endParaRPr>
          </a:p>
          <a:p>
            <a:pPr lvl="1"/>
            <a:endParaRPr lang="en-IN" dirty="0">
              <a:solidFill>
                <a:srgbClr val="002060"/>
              </a:solidFill>
            </a:endParaRPr>
          </a:p>
          <a:p>
            <a:pPr lvl="1"/>
            <a:endParaRPr lang="en-IN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3" y="3402893"/>
            <a:ext cx="3528391" cy="1708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4486275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7937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Agents and Environments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AutoShape 4" descr="Quick overview: what is AI (Artificial Intelligence), ML (Machine Learning)  and DL (Deep Learning)? | by Jalel Tounsi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C00000"/>
                </a:solidFill>
              </a:rPr>
              <a:t>Rational Agent</a:t>
            </a:r>
            <a:endParaRPr lang="en-IN" dirty="0">
              <a:solidFill>
                <a:srgbClr val="C00000"/>
              </a:solidFill>
            </a:endParaRPr>
          </a:p>
          <a:p>
            <a:pPr lvl="1"/>
            <a:r>
              <a:rPr lang="en-IN" dirty="0">
                <a:solidFill>
                  <a:srgbClr val="002060"/>
                </a:solidFill>
              </a:rPr>
              <a:t>To do the right thing based on its </a:t>
            </a:r>
            <a:r>
              <a:rPr lang="en-IN" dirty="0" err="1">
                <a:solidFill>
                  <a:srgbClr val="002060"/>
                </a:solidFill>
              </a:rPr>
              <a:t>percepts</a:t>
            </a:r>
            <a:r>
              <a:rPr lang="en-IN" dirty="0">
                <a:solidFill>
                  <a:srgbClr val="002060"/>
                </a:solidFill>
              </a:rPr>
              <a:t> and actions</a:t>
            </a:r>
            <a:endParaRPr lang="en-IN" dirty="0">
              <a:solidFill>
                <a:srgbClr val="002060"/>
              </a:solidFill>
            </a:endParaRPr>
          </a:p>
          <a:p>
            <a:pPr lvl="1"/>
            <a:r>
              <a:rPr lang="en-IN" dirty="0">
                <a:solidFill>
                  <a:srgbClr val="002060"/>
                </a:solidFill>
              </a:rPr>
              <a:t>Performance Measure</a:t>
            </a:r>
            <a:endParaRPr lang="en-IN" dirty="0">
              <a:solidFill>
                <a:srgbClr val="002060"/>
              </a:solidFill>
            </a:endParaRPr>
          </a:p>
          <a:p>
            <a:pPr lvl="2"/>
            <a:r>
              <a:rPr lang="en-IN" dirty="0">
                <a:solidFill>
                  <a:srgbClr val="00B050"/>
                </a:solidFill>
              </a:rPr>
              <a:t>Success </a:t>
            </a:r>
            <a:r>
              <a:rPr lang="en-IN" dirty="0">
                <a:solidFill>
                  <a:srgbClr val="FF0000"/>
                </a:solidFill>
              </a:rPr>
              <a:t>of an agents’ behaviour</a:t>
            </a:r>
            <a:endParaRPr lang="en-IN" dirty="0">
              <a:solidFill>
                <a:srgbClr val="FF0000"/>
              </a:solidFill>
            </a:endParaRPr>
          </a:p>
          <a:p>
            <a:pPr lvl="2"/>
            <a:r>
              <a:rPr lang="en-IN" dirty="0">
                <a:solidFill>
                  <a:srgbClr val="00B050"/>
                </a:solidFill>
              </a:rPr>
              <a:t>Measure what is desired </a:t>
            </a:r>
            <a:r>
              <a:rPr lang="en-IN" dirty="0">
                <a:solidFill>
                  <a:srgbClr val="FF0000"/>
                </a:solidFill>
              </a:rPr>
              <a:t>rather than how the agent should behave</a:t>
            </a:r>
            <a:endParaRPr lang="en-IN" dirty="0">
              <a:solidFill>
                <a:srgbClr val="FF0000"/>
              </a:solidFill>
            </a:endParaRPr>
          </a:p>
          <a:p>
            <a:pPr lvl="1"/>
            <a:r>
              <a:rPr lang="en-IN" dirty="0">
                <a:solidFill>
                  <a:srgbClr val="002060"/>
                </a:solidFill>
              </a:rPr>
              <a:t>RA</a:t>
            </a:r>
            <a:endParaRPr lang="en-IN" dirty="0">
              <a:solidFill>
                <a:srgbClr val="002060"/>
              </a:solidFill>
            </a:endParaRPr>
          </a:p>
          <a:p>
            <a:pPr lvl="2"/>
            <a:r>
              <a:rPr lang="en-IN" dirty="0">
                <a:solidFill>
                  <a:srgbClr val="002060"/>
                </a:solidFill>
              </a:rPr>
              <a:t>“For each possible </a:t>
            </a:r>
            <a:r>
              <a:rPr lang="en-IN" dirty="0">
                <a:solidFill>
                  <a:srgbClr val="00B050"/>
                </a:solidFill>
              </a:rPr>
              <a:t>percept sequence</a:t>
            </a:r>
            <a:r>
              <a:rPr lang="en-IN" dirty="0">
                <a:solidFill>
                  <a:srgbClr val="002060"/>
                </a:solidFill>
              </a:rPr>
              <a:t>, a rational agent should </a:t>
            </a:r>
            <a:r>
              <a:rPr lang="en-IN" dirty="0">
                <a:solidFill>
                  <a:srgbClr val="00B050"/>
                </a:solidFill>
              </a:rPr>
              <a:t>select an action</a:t>
            </a:r>
            <a:r>
              <a:rPr lang="en-IN" dirty="0">
                <a:solidFill>
                  <a:srgbClr val="002060"/>
                </a:solidFill>
              </a:rPr>
              <a:t> that is expected to </a:t>
            </a:r>
            <a:r>
              <a:rPr lang="en-IN" dirty="0">
                <a:solidFill>
                  <a:srgbClr val="00B050"/>
                </a:solidFill>
              </a:rPr>
              <a:t>maximize its performance measure</a:t>
            </a:r>
            <a:r>
              <a:rPr lang="en-IN" dirty="0">
                <a:solidFill>
                  <a:srgbClr val="002060"/>
                </a:solidFill>
              </a:rPr>
              <a:t>, given the evidence provided by the percept sequence and whatever  </a:t>
            </a:r>
            <a:r>
              <a:rPr lang="en-IN" dirty="0">
                <a:solidFill>
                  <a:srgbClr val="FF0000"/>
                </a:solidFill>
              </a:rPr>
              <a:t>built-in knowledge </a:t>
            </a:r>
            <a:r>
              <a:rPr lang="en-IN" dirty="0">
                <a:solidFill>
                  <a:srgbClr val="002060"/>
                </a:solidFill>
              </a:rPr>
              <a:t>the agent has”</a:t>
            </a:r>
            <a:endParaRPr lang="en-IN" dirty="0">
              <a:solidFill>
                <a:srgbClr val="002060"/>
              </a:solidFill>
            </a:endParaRPr>
          </a:p>
          <a:p>
            <a:pPr lvl="1"/>
            <a:endParaRPr lang="en-IN" dirty="0">
              <a:solidFill>
                <a:srgbClr val="002060"/>
              </a:solidFill>
            </a:endParaRPr>
          </a:p>
          <a:p>
            <a:pPr lvl="1"/>
            <a:endParaRPr lang="en-IN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7937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Agents and Environments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AutoShape 4" descr="Quick overview: what is AI (Artificial Intelligence), ML (Machine Learning)  and DL (Deep Learning)? | by Jalel Tounsi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rgbClr val="C00000"/>
                </a:solidFill>
              </a:rPr>
              <a:t>Omniscience, Learning &amp; Autonomy</a:t>
            </a:r>
            <a:endParaRPr lang="en-IN" dirty="0">
              <a:solidFill>
                <a:srgbClr val="C00000"/>
              </a:solidFill>
            </a:endParaRPr>
          </a:p>
          <a:p>
            <a:pPr lvl="1"/>
            <a:r>
              <a:rPr lang="en-IN" dirty="0">
                <a:solidFill>
                  <a:srgbClr val="002060"/>
                </a:solidFill>
              </a:rPr>
              <a:t>Distinction between rationality and omniscience</a:t>
            </a:r>
            <a:endParaRPr lang="en-IN" dirty="0">
              <a:solidFill>
                <a:srgbClr val="002060"/>
              </a:solidFill>
            </a:endParaRPr>
          </a:p>
          <a:p>
            <a:pPr lvl="2"/>
            <a:r>
              <a:rPr lang="en-IN" sz="2600" dirty="0">
                <a:solidFill>
                  <a:srgbClr val="00B050"/>
                </a:solidFill>
              </a:rPr>
              <a:t>Expected performance vs. actual performance</a:t>
            </a:r>
            <a:endParaRPr lang="en-IN" sz="2600" dirty="0">
              <a:solidFill>
                <a:srgbClr val="00B050"/>
              </a:solidFill>
            </a:endParaRPr>
          </a:p>
          <a:p>
            <a:pPr lvl="1"/>
            <a:r>
              <a:rPr lang="en-IN" dirty="0">
                <a:solidFill>
                  <a:srgbClr val="002060"/>
                </a:solidFill>
              </a:rPr>
              <a:t>Agents can perform actions in order to modify future</a:t>
            </a:r>
            <a:r>
              <a:rPr lang="en-US" altLang="en-IN" dirty="0">
                <a:solidFill>
                  <a:srgbClr val="002060"/>
                </a:solidFill>
              </a:rPr>
              <a:t> </a:t>
            </a:r>
            <a:r>
              <a:rPr lang="en-IN" dirty="0" err="1">
                <a:solidFill>
                  <a:srgbClr val="002060"/>
                </a:solidFill>
              </a:rPr>
              <a:t>percepts</a:t>
            </a:r>
            <a:r>
              <a:rPr lang="en-IN" dirty="0">
                <a:solidFill>
                  <a:srgbClr val="002060"/>
                </a:solidFill>
              </a:rPr>
              <a:t> so as to obtain useful information</a:t>
            </a:r>
            <a:br>
              <a:rPr lang="en-IN" dirty="0">
                <a:solidFill>
                  <a:srgbClr val="00206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(information gathering, exploration)</a:t>
            </a:r>
            <a:endParaRPr lang="en-IN" dirty="0">
              <a:solidFill>
                <a:srgbClr val="FF0000"/>
              </a:solidFill>
            </a:endParaRPr>
          </a:p>
          <a:p>
            <a:pPr lvl="1"/>
            <a:r>
              <a:rPr lang="en-IN" dirty="0">
                <a:solidFill>
                  <a:srgbClr val="002060"/>
                </a:solidFill>
              </a:rPr>
              <a:t>An agent can also </a:t>
            </a:r>
            <a:r>
              <a:rPr lang="en-IN" dirty="0">
                <a:solidFill>
                  <a:srgbClr val="FF0000"/>
                </a:solidFill>
              </a:rPr>
              <a:t>learn</a:t>
            </a:r>
            <a:r>
              <a:rPr lang="en-IN" dirty="0">
                <a:solidFill>
                  <a:srgbClr val="002060"/>
                </a:solidFill>
              </a:rPr>
              <a:t> from what it perceives</a:t>
            </a:r>
            <a:endParaRPr lang="en-IN" dirty="0">
              <a:solidFill>
                <a:srgbClr val="002060"/>
              </a:solidFill>
            </a:endParaRPr>
          </a:p>
          <a:p>
            <a:pPr lvl="1"/>
            <a:r>
              <a:rPr lang="en-IN" dirty="0">
                <a:solidFill>
                  <a:srgbClr val="002060"/>
                </a:solidFill>
              </a:rPr>
              <a:t>An agent is </a:t>
            </a:r>
            <a:r>
              <a:rPr lang="en-IN" dirty="0">
                <a:solidFill>
                  <a:srgbClr val="FF0000"/>
                </a:solidFill>
              </a:rPr>
              <a:t>autonomous</a:t>
            </a:r>
            <a:r>
              <a:rPr lang="en-IN" dirty="0">
                <a:solidFill>
                  <a:srgbClr val="002060"/>
                </a:solidFill>
              </a:rPr>
              <a:t> if its behaviour is determined</a:t>
            </a:r>
            <a:r>
              <a:rPr lang="en-US" altLang="en-IN" dirty="0">
                <a:solidFill>
                  <a:srgbClr val="002060"/>
                </a:solidFill>
              </a:rPr>
              <a:t> </a:t>
            </a:r>
            <a:r>
              <a:rPr lang="en-IN" dirty="0">
                <a:solidFill>
                  <a:srgbClr val="002060"/>
                </a:solidFill>
              </a:rPr>
              <a:t>by its own experience </a:t>
            </a:r>
            <a:endParaRPr lang="en-IN" dirty="0">
              <a:solidFill>
                <a:srgbClr val="002060"/>
              </a:solidFill>
            </a:endParaRPr>
          </a:p>
          <a:p>
            <a:pPr lvl="2"/>
            <a:r>
              <a:rPr lang="en-IN" sz="2600" dirty="0">
                <a:solidFill>
                  <a:srgbClr val="00B050"/>
                </a:solidFill>
              </a:rPr>
              <a:t>Ability to learn and adapt</a:t>
            </a:r>
            <a:br>
              <a:rPr lang="en-IN" dirty="0">
                <a:solidFill>
                  <a:srgbClr val="00B050"/>
                </a:solidFill>
              </a:rPr>
            </a:br>
            <a:br>
              <a:rPr lang="en-IN" dirty="0"/>
            </a:br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5944</Words>
  <Application>WPS Presentation</Application>
  <PresentationFormat>On-screen Show (4:3)</PresentationFormat>
  <Paragraphs>277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33</vt:i4>
      </vt:variant>
    </vt:vector>
  </HeadingPairs>
  <TitlesOfParts>
    <vt:vector size="47" baseType="lpstr">
      <vt:lpstr>Arial</vt:lpstr>
      <vt:lpstr>SimSun</vt:lpstr>
      <vt:lpstr>Wingdings</vt:lpstr>
      <vt:lpstr>DejaVu Sans</vt:lpstr>
      <vt:lpstr>Calibri</vt:lpstr>
      <vt:lpstr>OpenSymbol</vt:lpstr>
      <vt:lpstr>Microsoft YaHei</vt:lpstr>
      <vt:lpstr>Droid Sans Fallback</vt:lpstr>
      <vt:lpstr>Arial Unicode MS</vt:lpstr>
      <vt:lpstr>Phetsarath OT</vt:lpstr>
      <vt:lpstr>Office Theme</vt:lpstr>
      <vt:lpstr>Custom Design</vt:lpstr>
      <vt:lpstr>1_Office Theme</vt:lpstr>
      <vt:lpstr>2_Office Theme</vt:lpstr>
      <vt:lpstr>ARTIFICIAL INTELLIGENCE</vt:lpstr>
      <vt:lpstr>Artificial Intelligence</vt:lpstr>
      <vt:lpstr>INTELLIGENT AGENTS</vt:lpstr>
      <vt:lpstr>Agents and Environments</vt:lpstr>
      <vt:lpstr>Agents and Environments</vt:lpstr>
      <vt:lpstr>Agents and Environments</vt:lpstr>
      <vt:lpstr>Agents and Environments</vt:lpstr>
      <vt:lpstr>Agents and Environments</vt:lpstr>
      <vt:lpstr>Agents and Environments</vt:lpstr>
      <vt:lpstr>Agents and Environments</vt:lpstr>
      <vt:lpstr>Agents and Environments</vt:lpstr>
      <vt:lpstr>Agents and Environments</vt:lpstr>
      <vt:lpstr>Agents and Environments</vt:lpstr>
      <vt:lpstr>Agents and Environments</vt:lpstr>
      <vt:lpstr>Agents and Environments</vt:lpstr>
      <vt:lpstr>Agents and Environments</vt:lpstr>
      <vt:lpstr>Structure of Agents</vt:lpstr>
      <vt:lpstr>Structure of Agents</vt:lpstr>
      <vt:lpstr>Types of Agents</vt:lpstr>
      <vt:lpstr>Types of Agents</vt:lpstr>
      <vt:lpstr>Types of Agents</vt:lpstr>
      <vt:lpstr>Types of Agents</vt:lpstr>
      <vt:lpstr>Types of Agents</vt:lpstr>
      <vt:lpstr>Types of Agents</vt:lpstr>
      <vt:lpstr>Types of Agents</vt:lpstr>
      <vt:lpstr>Types of Agents</vt:lpstr>
      <vt:lpstr>Types of Agents</vt:lpstr>
      <vt:lpstr>Types of Agents</vt:lpstr>
      <vt:lpstr>Types of Agents</vt:lpstr>
      <vt:lpstr>Learning Agents</vt:lpstr>
      <vt:lpstr>Learning Agents</vt:lpstr>
      <vt:lpstr>Learning Agents</vt:lpstr>
      <vt:lpstr>Thank you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SWE4010 – ARTIFICIAL INTELLIGENCE</dc:title>
  <dc:creator>ADMIN</dc:creator>
  <cp:lastModifiedBy>mahi</cp:lastModifiedBy>
  <cp:revision>118</cp:revision>
  <dcterms:created xsi:type="dcterms:W3CDTF">2024-08-10T15:35:42Z</dcterms:created>
  <dcterms:modified xsi:type="dcterms:W3CDTF">2024-08-10T15:35:42Z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1033-11.1.0.11698</vt:lpwstr>
  </property>
</Properties>
</file>