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66"/>
  </p:handoutMasterIdLst>
  <p:sldIdLst>
    <p:sldId id="257" r:id="rId3"/>
    <p:sldId id="258" r:id="rId4"/>
    <p:sldId id="259" r:id="rId5"/>
    <p:sldId id="260" r:id="rId6"/>
    <p:sldId id="261" r:id="rId7"/>
    <p:sldId id="262" r:id="rId8"/>
    <p:sldId id="265" r:id="rId9"/>
    <p:sldId id="266" r:id="rId10"/>
    <p:sldId id="275" r:id="rId11"/>
    <p:sldId id="276" r:id="rId12"/>
    <p:sldId id="277" r:id="rId13"/>
    <p:sldId id="278" r:id="rId14"/>
    <p:sldId id="279" r:id="rId15"/>
    <p:sldId id="280" r:id="rId16"/>
    <p:sldId id="281" r:id="rId17"/>
    <p:sldId id="310" r:id="rId18"/>
    <p:sldId id="311" r:id="rId19"/>
    <p:sldId id="312" r:id="rId20"/>
    <p:sldId id="283" r:id="rId21"/>
    <p:sldId id="313" r:id="rId22"/>
    <p:sldId id="314"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3" r:id="rId42"/>
    <p:sldId id="304" r:id="rId43"/>
    <p:sldId id="305" r:id="rId44"/>
    <p:sldId id="306" r:id="rId45"/>
    <p:sldId id="307" r:id="rId46"/>
    <p:sldId id="308" r:id="rId47"/>
    <p:sldId id="309" r:id="rId48"/>
    <p:sldId id="315" r:id="rId49"/>
    <p:sldId id="316" r:id="rId50"/>
    <p:sldId id="317" r:id="rId51"/>
    <p:sldId id="318" r:id="rId52"/>
    <p:sldId id="345" r:id="rId53"/>
    <p:sldId id="346" r:id="rId55"/>
    <p:sldId id="351" r:id="rId56"/>
    <p:sldId id="352" r:id="rId57"/>
    <p:sldId id="353" r:id="rId58"/>
    <p:sldId id="354" r:id="rId59"/>
    <p:sldId id="355" r:id="rId60"/>
    <p:sldId id="347" r:id="rId61"/>
    <p:sldId id="358" r:id="rId62"/>
    <p:sldId id="359" r:id="rId63"/>
    <p:sldId id="349" r:id="rId64"/>
    <p:sldId id="350" r:id="rId6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3554" name="Rectangle 2"/>
          <p:cNvSpPr>
            <a:spLocks noRot="1" noTextEdit="1"/>
          </p:cNvSpPr>
          <p:nvPr>
            <p:ph type="sldImg"/>
          </p:nvPr>
        </p:nvSpPr>
        <p:spPr/>
      </p:sp>
      <p:sp>
        <p:nvSpPr>
          <p:cNvPr id="23555" name="Rectangle 3"/>
          <p:cNvSpPr>
            <a:spLocks noGrp="1"/>
          </p:cNvSpPr>
          <p:nvPr>
            <p:ph type="body"/>
          </p:nvPr>
        </p:nvSpPr>
        <p:spPr/>
        <p:txBody>
          <a:bodyPr wrap="square" lIns="91440" tIns="45720" rIns="91440" bIns="45720" anchor="t" anchorCtr="0"/>
          <a:p>
            <a:pPr lvl="0"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5602" name="Rectangle 2"/>
          <p:cNvSpPr>
            <a:spLocks noRot="1" noTextEdit="1"/>
          </p:cNvSpPr>
          <p:nvPr>
            <p:ph type="sldImg"/>
          </p:nvPr>
        </p:nvSpPr>
        <p:spPr/>
      </p:sp>
      <p:sp>
        <p:nvSpPr>
          <p:cNvPr id="25603" name="Rectangle 3"/>
          <p:cNvSpPr>
            <a:spLocks noGrp="1"/>
          </p:cNvSpPr>
          <p:nvPr>
            <p:ph type="body"/>
          </p:nvPr>
        </p:nvSpPr>
        <p:spPr/>
        <p:txBody>
          <a:bodyPr wrap="square" lIns="91440" tIns="45720" rIns="91440" bIns="45720" anchor="t" anchorCtr="0"/>
          <a:p>
            <a:pPr lvl="0"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7650" name="Rectangle 2"/>
          <p:cNvSpPr>
            <a:spLocks noRot="1" noTextEdit="1"/>
          </p:cNvSpPr>
          <p:nvPr>
            <p:ph type="sldImg"/>
          </p:nvPr>
        </p:nvSpPr>
        <p:spPr/>
      </p:sp>
      <p:sp>
        <p:nvSpPr>
          <p:cNvPr id="27651" name="Rectangle 3"/>
          <p:cNvSpPr>
            <a:spLocks noGrp="1"/>
          </p:cNvSpPr>
          <p:nvPr>
            <p:ph type="body"/>
          </p:nvPr>
        </p:nvSpPr>
        <p:spPr/>
        <p:txBody>
          <a:bodyPr wrap="square" lIns="91440" tIns="45720" rIns="91440" bIns="45720" anchor="t" anchorCtr="0"/>
          <a:p>
            <a:pPr lvl="0"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1746" name="Rectangle 2"/>
          <p:cNvSpPr>
            <a:spLocks noRot="1" noTextEdit="1"/>
          </p:cNvSpPr>
          <p:nvPr>
            <p:ph type="sldImg"/>
          </p:nvPr>
        </p:nvSpPr>
        <p:spPr/>
      </p:sp>
      <p:sp>
        <p:nvSpPr>
          <p:cNvPr id="31747" name="Rectangle 3"/>
          <p:cNvSpPr>
            <a:spLocks noGrp="1"/>
          </p:cNvSpPr>
          <p:nvPr>
            <p:ph type="body"/>
          </p:nvPr>
        </p:nvSpPr>
        <p:spPr/>
        <p:txBody>
          <a:bodyPr wrap="square" lIns="91440" tIns="45720" rIns="91440" bIns="45720" anchor="t" anchorCtr="0"/>
          <a:p>
            <a:pPr lvl="0"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3794" name="Rectangle 2"/>
          <p:cNvSpPr>
            <a:spLocks noRot="1" noTextEdit="1"/>
          </p:cNvSpPr>
          <p:nvPr>
            <p:ph type="sldImg"/>
          </p:nvPr>
        </p:nvSpPr>
        <p:spPr/>
      </p:sp>
      <p:sp>
        <p:nvSpPr>
          <p:cNvPr id="33795" name="Rectangle 3"/>
          <p:cNvSpPr>
            <a:spLocks noGrp="1"/>
          </p:cNvSpPr>
          <p:nvPr>
            <p:ph type="body"/>
          </p:nvPr>
        </p:nvSpPr>
        <p:spPr/>
        <p:txBody>
          <a:bodyPr wrap="square" lIns="91440" tIns="45720" rIns="91440" bIns="45720" anchor="t" anchorCtr="0"/>
          <a:p>
            <a:pPr lvl="0"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Online Image Placeholder 3"/>
          <p:cNvSpPr>
            <a:spLocks noGrp="1"/>
          </p:cNvSpPr>
          <p:nvPr>
            <p:ph type="clipArt" sz="half" idx="2"/>
          </p:nvPr>
        </p:nvSpPr>
        <p:spPr>
          <a:xfrm>
            <a:off x="6172200" y="1825625"/>
            <a:ext cx="5181600" cy="4351338"/>
          </a:xfr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609600" y="1600200"/>
            <a:ext cx="53848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600200"/>
            <a:ext cx="53848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Arial" panose="02080604020202020204" pitchFamily="34" charset="0"/>
                <a:ea typeface="+mn-ea"/>
                <a:cs typeface="+mn-cs"/>
              </a:rPr>
            </a:fld>
            <a:endParaRPr lang="en-US" strike="noStrike" noProof="1" dirty="0">
              <a:latin typeface="Arial" panose="0208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609600" y="1600200"/>
            <a:ext cx="53848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6197600" y="1600200"/>
            <a:ext cx="53848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6197600" y="3938588"/>
            <a:ext cx="53848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mn-cs"/>
            </a:endParaRPr>
          </a:p>
        </p:txBody>
      </p:sp>
      <p:sp>
        <p:nvSpPr>
          <p:cNvPr id="8" name="Slide Number Placeholder 7"/>
          <p:cNvSpPr>
            <a:spLocks noGrp="1"/>
          </p:cNvSpPr>
          <p:nvPr>
            <p:ph type="sldNum" sz="quarter" idx="12"/>
          </p:nvPr>
        </p:nvSpPr>
        <p:spPr/>
        <p:txBody>
          <a:bodyPr/>
          <a:p>
            <a:pPr lvl="0" eaLnBrk="1" fontAlgn="base" hangingPunct="1"/>
            <a:fld id="{9A0DB2DC-4C9A-4742-B13C-FB6460FD3503}" type="slidenum">
              <a:rPr lang="en-US" strike="noStrike" noProof="1" dirty="0">
                <a:latin typeface="Arial" panose="02080604020202020204" pitchFamily="34" charset="0"/>
                <a:ea typeface="+mn-ea"/>
                <a:cs typeface="+mn-cs"/>
              </a:rPr>
            </a:fld>
            <a:endParaRPr lang="en-US" strike="noStrike" noProof="1" dirty="0">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merriam-webster.com/dictionary/apprehend" TargetMode="External"/><Relationship Id="rId1" Type="http://schemas.openxmlformats.org/officeDocument/2006/relationships/hyperlink" Target="https://www.merriam-webster.com/dictionary/associ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8585" y="2456815"/>
            <a:ext cx="9848088" cy="811530"/>
          </a:xfrm>
        </p:spPr>
        <p:txBody>
          <a:bodyPr/>
          <a:lstStyle/>
          <a:p>
            <a:pPr algn="ctr"/>
            <a:r>
              <a:rPr lang="en-IN" dirty="0">
                <a:solidFill>
                  <a:schemeClr val="bg2">
                    <a:lumMod val="25000"/>
                  </a:schemeClr>
                </a:solidFill>
              </a:rPr>
              <a:t>KNOWLEDGE REPRESENTATION</a:t>
            </a:r>
            <a:endParaRPr lang="en-IN" dirty="0">
              <a:solidFill>
                <a:schemeClr val="bg2">
                  <a:lumMod val="25000"/>
                </a:schemeClr>
              </a:solidFill>
            </a:endParaRPr>
          </a:p>
        </p:txBody>
      </p:sp>
      <p:sp>
        <p:nvSpPr>
          <p:cNvPr id="5" name="Text Placeholder 4"/>
          <p:cNvSpPr>
            <a:spLocks noGrp="1"/>
          </p:cNvSpPr>
          <p:nvPr>
            <p:ph type="body" idx="1"/>
          </p:nvPr>
        </p:nvSpPr>
        <p:spPr/>
        <p:txBody>
          <a:bodyPr>
            <a:normAutofit/>
          </a:bodyPr>
          <a:lstStyle/>
          <a:p>
            <a:r>
              <a:rPr lang="en-IN" sz="3200" b="1" dirty="0"/>
              <a:t> </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s 46081"/>
          <p:cNvSpPr/>
          <p:nvPr/>
        </p:nvSpPr>
        <p:spPr>
          <a:xfrm>
            <a:off x="935990" y="495300"/>
            <a:ext cx="9788525" cy="5810885"/>
          </a:xfrm>
          <a:prstGeom prst="rect">
            <a:avLst/>
          </a:prstGeom>
          <a:noFill/>
          <a:ln w="12700">
            <a:noFill/>
          </a:ln>
        </p:spPr>
        <p:txBody>
          <a:bodyPr lIns="90488" tIns="44450" rIns="90488" bIns="44450"/>
          <a:p>
            <a:pPr marL="342900" indent="-342900" algn="just">
              <a:spcBef>
                <a:spcPct val="20000"/>
              </a:spcBef>
              <a:buClr>
                <a:schemeClr val="tx2"/>
              </a:buClr>
              <a:buSzPct val="75000"/>
              <a:buFont typeface="Monotype Sorts" pitchFamily="2" charset="2"/>
              <a:buChar char="n"/>
            </a:pPr>
            <a:r>
              <a:rPr lang="en-GB" altLang="x-none" sz="2800" dirty="0">
                <a:effectLst>
                  <a:outerShdw blurRad="38100" dist="38100" dir="2700000">
                    <a:srgbClr val="C0C0C0"/>
                  </a:outerShdw>
                </a:effectLst>
              </a:rPr>
              <a:t>The </a:t>
            </a:r>
            <a:r>
              <a:rPr lang="en-GB" altLang="x-none" sz="2800" b="1" dirty="0">
                <a:solidFill>
                  <a:schemeClr val="tx2"/>
                </a:solidFill>
                <a:effectLst>
                  <a:outerShdw blurRad="38100" dist="38100" dir="2700000">
                    <a:srgbClr val="C0C0C0"/>
                  </a:outerShdw>
                </a:effectLst>
              </a:rPr>
              <a:t>knowledge base</a:t>
            </a:r>
            <a:r>
              <a:rPr lang="en-GB" altLang="x-none" sz="2800" dirty="0">
                <a:effectLst>
                  <a:outerShdw blurRad="38100" dist="38100" dir="2700000">
                    <a:srgbClr val="C0C0C0"/>
                  </a:outerShdw>
                </a:effectLst>
              </a:rPr>
              <a:t> contains the domain knowledge useful for problem solving.  In a rule-based expert system, the knowledge is represented as a set of rules.  Each rule specifies a relation, recommendation, directive, strategy or heuristic and has the IF (condition) THEN (action) structure.  When the condition part of a rule is satisfied, the rule is said to</a:t>
            </a:r>
            <a:r>
              <a:rPr lang="en-GB" altLang="x-none" sz="2800" b="1" i="1" dirty="0">
                <a:solidFill>
                  <a:schemeClr val="tx2"/>
                </a:solidFill>
                <a:effectLst>
                  <a:outerShdw blurRad="38100" dist="38100" dir="2700000">
                    <a:srgbClr val="C0C0C0"/>
                  </a:outerShdw>
                </a:effectLst>
              </a:rPr>
              <a:t> fire</a:t>
            </a:r>
            <a:r>
              <a:rPr lang="en-GB" altLang="x-none" sz="2800" dirty="0">
                <a:effectLst>
                  <a:outerShdw blurRad="38100" dist="38100" dir="2700000">
                    <a:srgbClr val="C0C0C0"/>
                  </a:outerShdw>
                </a:effectLst>
              </a:rPr>
              <a:t> and the action part is executed.</a:t>
            </a:r>
            <a:endParaRPr lang="en-GB" altLang="x-none" sz="2800" dirty="0">
              <a:effectLst>
                <a:outerShdw blurRad="38100" dist="38100" dir="2700000">
                  <a:srgbClr val="C0C0C0"/>
                </a:outerShdw>
              </a:effectLst>
            </a:endParaRPr>
          </a:p>
          <a:p>
            <a:pPr marL="342900" indent="-342900" algn="just">
              <a:spcBef>
                <a:spcPct val="20000"/>
              </a:spcBef>
              <a:buClr>
                <a:schemeClr val="tx2"/>
              </a:buClr>
              <a:buSzPct val="75000"/>
              <a:buFont typeface="Monotype Sorts" pitchFamily="2" charset="2"/>
              <a:buChar char="n"/>
            </a:pPr>
            <a:r>
              <a:rPr lang="en-GB" altLang="x-none" sz="2800" dirty="0">
                <a:effectLst>
                  <a:outerShdw blurRad="38100" dist="38100" dir="2700000">
                    <a:srgbClr val="C0C0C0"/>
                  </a:outerShdw>
                </a:effectLst>
              </a:rPr>
              <a:t>The </a:t>
            </a:r>
            <a:r>
              <a:rPr lang="en-GB" altLang="x-none" sz="2800" b="1" dirty="0">
                <a:solidFill>
                  <a:schemeClr val="tx2"/>
                </a:solidFill>
                <a:effectLst>
                  <a:outerShdw blurRad="38100" dist="38100" dir="2700000">
                    <a:srgbClr val="C0C0C0"/>
                  </a:outerShdw>
                </a:effectLst>
              </a:rPr>
              <a:t>database</a:t>
            </a:r>
            <a:r>
              <a:rPr lang="en-GB" altLang="x-none" sz="2800" dirty="0">
                <a:effectLst>
                  <a:outerShdw blurRad="38100" dist="38100" dir="2700000">
                    <a:srgbClr val="C0C0C0"/>
                  </a:outerShdw>
                </a:effectLst>
              </a:rPr>
              <a:t> includes a set of facts used to match against the IF (condition) parts of rules stored in the knowledge base.</a:t>
            </a:r>
            <a:endParaRPr lang="en-GB" altLang="x-none" sz="2800" dirty="0">
              <a:effectLst>
                <a:outerShdw blurRad="38100" dist="38100" dir="2700000">
                  <a:srgbClr val="C0C0C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4" name="Rectangles 14343"/>
          <p:cNvSpPr/>
          <p:nvPr/>
        </p:nvSpPr>
        <p:spPr>
          <a:xfrm>
            <a:off x="808990" y="495300"/>
            <a:ext cx="9478010" cy="5715000"/>
          </a:xfrm>
          <a:prstGeom prst="rect">
            <a:avLst/>
          </a:prstGeom>
          <a:noFill/>
          <a:ln w="12700">
            <a:noFill/>
          </a:ln>
        </p:spPr>
        <p:txBody>
          <a:bodyPr lIns="90488" tIns="44450" rIns="90488" bIns="44450"/>
          <a:p>
            <a:pPr marL="342900" indent="-342900" algn="just">
              <a:spcBef>
                <a:spcPct val="20000"/>
              </a:spcBef>
              <a:buClr>
                <a:schemeClr val="tx2"/>
              </a:buClr>
              <a:buSzPct val="75000"/>
              <a:buFont typeface="Monotype Sorts" pitchFamily="2" charset="2"/>
              <a:buChar char="n"/>
            </a:pPr>
            <a:r>
              <a:rPr lang="en-GB" altLang="x-none" sz="3000" dirty="0">
                <a:effectLst>
                  <a:outerShdw blurRad="38100" dist="38100" dir="2700000">
                    <a:srgbClr val="C0C0C0"/>
                  </a:outerShdw>
                </a:effectLst>
              </a:rPr>
              <a:t>The </a:t>
            </a:r>
            <a:r>
              <a:rPr lang="en-GB" altLang="x-none" sz="3000" b="1" dirty="0">
                <a:solidFill>
                  <a:schemeClr val="tx2"/>
                </a:solidFill>
                <a:effectLst>
                  <a:outerShdw blurRad="38100" dist="38100" dir="2700000">
                    <a:srgbClr val="C0C0C0"/>
                  </a:outerShdw>
                </a:effectLst>
              </a:rPr>
              <a:t>inference engine</a:t>
            </a:r>
            <a:r>
              <a:rPr lang="en-GB" altLang="x-none" sz="3000" dirty="0">
                <a:effectLst>
                  <a:outerShdw blurRad="38100" dist="38100" dir="2700000">
                    <a:srgbClr val="C0C0C0"/>
                  </a:outerShdw>
                </a:effectLst>
              </a:rPr>
              <a:t> carries out the reasoning whereby the expert system reaches a solution.  It links the rules given in the knowledge base with the facts provided in the database.</a:t>
            </a:r>
            <a:endParaRPr lang="en-GB" altLang="x-none" sz="3000" dirty="0">
              <a:effectLst>
                <a:outerShdw blurRad="38100" dist="38100" dir="2700000">
                  <a:srgbClr val="C0C0C0"/>
                </a:outerShdw>
              </a:effectLst>
            </a:endParaRPr>
          </a:p>
          <a:p>
            <a:pPr marL="342900" indent="-342900" algn="just">
              <a:spcBef>
                <a:spcPct val="20000"/>
              </a:spcBef>
              <a:buClr>
                <a:schemeClr val="tx2"/>
              </a:buClr>
              <a:buSzPct val="75000"/>
              <a:buFont typeface="Monotype Sorts" pitchFamily="2" charset="2"/>
              <a:buChar char="n"/>
            </a:pPr>
            <a:r>
              <a:rPr lang="en-GB" altLang="x-none" sz="3000" dirty="0"/>
              <a:t>The </a:t>
            </a:r>
            <a:r>
              <a:rPr lang="en-GB" altLang="x-none" sz="3000" b="1" dirty="0">
                <a:solidFill>
                  <a:schemeClr val="tx2"/>
                </a:solidFill>
              </a:rPr>
              <a:t>explanation facilities</a:t>
            </a:r>
            <a:r>
              <a:rPr lang="en-GB" altLang="x-none" sz="3000" dirty="0"/>
              <a:t> enable the user to ask the expert system </a:t>
            </a:r>
            <a:r>
              <a:rPr lang="en-GB" altLang="x-none" sz="3000" b="1" i="1" dirty="0">
                <a:solidFill>
                  <a:schemeClr val="tx2"/>
                </a:solidFill>
              </a:rPr>
              <a:t>how</a:t>
            </a:r>
            <a:r>
              <a:rPr lang="en-GB" altLang="x-none" sz="3000" dirty="0"/>
              <a:t> a particular conclusion is reached and </a:t>
            </a:r>
            <a:r>
              <a:rPr lang="en-GB" altLang="x-none" sz="3000" b="1" i="1" dirty="0">
                <a:solidFill>
                  <a:schemeClr val="tx2"/>
                </a:solidFill>
              </a:rPr>
              <a:t>why</a:t>
            </a:r>
            <a:r>
              <a:rPr lang="en-GB" altLang="x-none" sz="3000" dirty="0"/>
              <a:t> a specific fact is needed.  An expert system must be able to explain its reasoning and justify its advice, analysis or conclusion.</a:t>
            </a:r>
            <a:endParaRPr lang="en-GB" altLang="x-none" sz="3000" dirty="0"/>
          </a:p>
          <a:p>
            <a:pPr marL="342900" indent="-342900" algn="just">
              <a:spcBef>
                <a:spcPct val="20000"/>
              </a:spcBef>
              <a:buClr>
                <a:schemeClr val="tx2"/>
              </a:buClr>
              <a:buSzPct val="75000"/>
              <a:buFont typeface="Monotype Sorts" pitchFamily="2" charset="2"/>
              <a:buChar char="n"/>
            </a:pPr>
            <a:r>
              <a:rPr lang="en-GB" altLang="x-none" sz="3000" dirty="0"/>
              <a:t>The </a:t>
            </a:r>
            <a:r>
              <a:rPr lang="en-GB" altLang="x-none" sz="3000" b="1" dirty="0">
                <a:solidFill>
                  <a:schemeClr val="tx2"/>
                </a:solidFill>
              </a:rPr>
              <a:t>user interface</a:t>
            </a:r>
            <a:r>
              <a:rPr lang="en-GB" altLang="x-none" sz="3000" dirty="0"/>
              <a:t> is the means of communication between a user seeking a solution to the problem and an expert system.</a:t>
            </a:r>
            <a:endParaRPr sz="30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r>
              <a:rPr lang="en-US" altLang="en-US" sz="2800" dirty="0">
                <a:solidFill>
                  <a:srgbClr val="C00000"/>
                </a:solidFill>
                <a:ea typeface="MS PGothic" panose="020B0600070205080204" pitchFamily="34" charset="-128"/>
              </a:rPr>
              <a:t>LHS </a:t>
            </a:r>
            <a:r>
              <a:rPr lang="en-US" altLang="en-US" sz="2800" dirty="0">
                <a:solidFill>
                  <a:srgbClr val="C00000"/>
                </a:solidFill>
                <a:ea typeface="MS PGothic" panose="020B0600070205080204" pitchFamily="34" charset="-128"/>
                <a:sym typeface="Wingdings" panose="05000000000000000000" pitchFamily="2" charset="2"/>
              </a:rPr>
              <a:t>RHS</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If </a:t>
            </a:r>
            <a:r>
              <a:rPr lang="en-US" altLang="en-US" sz="2400" dirty="0">
                <a:solidFill>
                  <a:srgbClr val="002060"/>
                </a:solidFill>
                <a:ea typeface="MS PGothic" panose="020B0600070205080204" pitchFamily="34" charset="-128"/>
                <a:sym typeface="Wingdings" panose="05000000000000000000" pitchFamily="2" charset="2"/>
              </a:rPr>
              <a:t> Then</a:t>
            </a:r>
            <a:endParaRPr lang="en-US" altLang="en-US" sz="2400" dirty="0">
              <a:solidFill>
                <a:srgbClr val="002060"/>
              </a:solidFill>
              <a:ea typeface="MS PGothic" panose="020B0600070205080204" pitchFamily="34" charset="-128"/>
            </a:endParaRPr>
          </a:p>
          <a:p>
            <a:pPr marL="914400" lvl="2" indent="0">
              <a:buNone/>
            </a:pPr>
            <a:endParaRPr lang="en-US" altLang="en-US" sz="2000" dirty="0">
              <a:solidFill>
                <a:srgbClr val="002060"/>
              </a:solidFill>
              <a:ea typeface="MS PGothic" panose="020B0600070205080204" pitchFamily="34" charset="-128"/>
            </a:endParaRPr>
          </a:p>
          <a:p>
            <a:r>
              <a:rPr lang="en-US" altLang="en-US" sz="2800" dirty="0">
                <a:solidFill>
                  <a:srgbClr val="C00000"/>
                </a:solidFill>
                <a:ea typeface="MS PGothic" panose="020B0600070205080204" pitchFamily="34" charset="-128"/>
              </a:rPr>
              <a:t>Antecedents </a:t>
            </a:r>
            <a:r>
              <a:rPr lang="en-US" altLang="en-US" sz="2800" dirty="0">
                <a:solidFill>
                  <a:srgbClr val="C00000"/>
                </a:solidFill>
                <a:ea typeface="MS PGothic" panose="020B0600070205080204" pitchFamily="34" charset="-128"/>
                <a:sym typeface="Wingdings" panose="05000000000000000000" pitchFamily="2" charset="2"/>
              </a:rPr>
              <a:t> Consequents</a:t>
            </a:r>
            <a:endParaRPr lang="en-US" altLang="en-US" sz="2800" dirty="0">
              <a:solidFill>
                <a:srgbClr val="C00000"/>
              </a:solidFill>
              <a:ea typeface="MS PGothic" panose="020B0600070205080204" pitchFamily="34" charset="-128"/>
              <a:sym typeface="Wingdings" panose="05000000000000000000" pitchFamily="2" charset="2"/>
            </a:endParaRPr>
          </a:p>
          <a:p>
            <a:endParaRPr lang="en-US" altLang="en-US" sz="2800" dirty="0">
              <a:solidFill>
                <a:srgbClr val="C00000"/>
              </a:solidFill>
              <a:ea typeface="MS PGothic" panose="020B0600070205080204" pitchFamily="34" charset="-128"/>
              <a:sym typeface="Wingdings" panose="05000000000000000000" pitchFamily="2" charset="2"/>
            </a:endParaRPr>
          </a:p>
          <a:p>
            <a:r>
              <a:rPr lang="en-US" altLang="en-US" sz="2800" dirty="0">
                <a:solidFill>
                  <a:srgbClr val="C00000"/>
                </a:solidFill>
                <a:ea typeface="MS PGothic" panose="020B0600070205080204" pitchFamily="34" charset="-128"/>
                <a:sym typeface="Wingdings" panose="05000000000000000000" pitchFamily="2" charset="2"/>
              </a:rPr>
              <a:t>Triggered Rules vs Fired Rules</a:t>
            </a:r>
            <a:endParaRPr lang="en-US" altLang="en-US" sz="2800" dirty="0">
              <a:solidFill>
                <a:srgbClr val="C00000"/>
              </a:solidFill>
              <a:ea typeface="MS PGothic" panose="020B0600070205080204" pitchFamily="34" charset="-128"/>
              <a:sym typeface="Wingdings" panose="05000000000000000000" pitchFamily="2" charset="2"/>
            </a:endParaRPr>
          </a:p>
          <a:p>
            <a:endParaRPr lang="en-US" altLang="en-US" sz="2800" dirty="0">
              <a:solidFill>
                <a:srgbClr val="C00000"/>
              </a:solidFill>
              <a:ea typeface="MS PGothic" panose="020B0600070205080204" pitchFamily="34" charset="-128"/>
              <a:sym typeface="Wingdings" panose="05000000000000000000" pitchFamily="2" charset="2"/>
            </a:endParaRPr>
          </a:p>
          <a:p>
            <a:r>
              <a:rPr lang="en-US" altLang="en-US" sz="2800" dirty="0">
                <a:solidFill>
                  <a:srgbClr val="C00000"/>
                </a:solidFill>
                <a:ea typeface="MS PGothic" panose="020B0600070205080204" pitchFamily="34" charset="-128"/>
                <a:sym typeface="Wingdings" panose="05000000000000000000" pitchFamily="2" charset="2"/>
              </a:rPr>
              <a:t>Conflict Resolution Strategy</a:t>
            </a:r>
            <a:endParaRPr lang="en-US" altLang="en-US" sz="2800" dirty="0">
              <a:solidFill>
                <a:srgbClr val="C00000"/>
              </a:solidFill>
              <a:ea typeface="MS PGothic" panose="020B0600070205080204" pitchFamily="34" charset="-128"/>
            </a:endParaRPr>
          </a:p>
          <a:p>
            <a:pPr marL="457200" lvl="1" indent="0">
              <a:buNone/>
            </a:pPr>
            <a:endParaRPr lang="en-US" altLang="en-US" sz="2400" dirty="0">
              <a:solidFill>
                <a:srgbClr val="002060"/>
              </a:solidFill>
              <a:ea typeface="MS PGothic" panose="020B0600070205080204" pitchFamily="34" charset="-128"/>
            </a:endParaRPr>
          </a:p>
          <a:p>
            <a:pPr marL="914400" lvl="2" indent="0">
              <a:buNone/>
            </a:pPr>
            <a:endParaRPr lang="en-US" altLang="en-US" sz="2400" dirty="0">
              <a:solidFill>
                <a:srgbClr val="002060"/>
              </a:solidFill>
              <a:ea typeface="MS PGothic"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2075" tIns="46038" rIns="92075" bIns="46038" anchor="ctr" anchorCtr="0"/>
          <a:p>
            <a:pPr eaLnBrk="1" hangingPunct="1"/>
            <a:r>
              <a:rPr dirty="0"/>
              <a:t>Two broad kinds of rule system</a:t>
            </a:r>
            <a:endParaRPr dirty="0"/>
          </a:p>
        </p:txBody>
      </p:sp>
      <p:sp>
        <p:nvSpPr>
          <p:cNvPr id="5123" name="Rectangle 3"/>
          <p:cNvSpPr>
            <a:spLocks noGrp="1"/>
          </p:cNvSpPr>
          <p:nvPr>
            <p:ph idx="1"/>
          </p:nvPr>
        </p:nvSpPr>
        <p:spPr>
          <a:xfrm>
            <a:off x="647700" y="1356360"/>
            <a:ext cx="10515600" cy="4820920"/>
          </a:xfrm>
        </p:spPr>
        <p:txBody>
          <a:bodyPr vert="horz" wrap="square" lIns="91440" tIns="45720" rIns="91440" bIns="45720" anchor="t" anchorCtr="0"/>
          <a:p>
            <a:pPr eaLnBrk="1" hangingPunct="1">
              <a:lnSpc>
                <a:spcPct val="90000"/>
              </a:lnSpc>
            </a:pPr>
            <a:r>
              <a:rPr sz="2800" i="1" dirty="0"/>
              <a:t>forward chaining</a:t>
            </a:r>
            <a:r>
              <a:rPr sz="2800" dirty="0"/>
              <a:t> systems, and </a:t>
            </a:r>
            <a:r>
              <a:rPr sz="2800" i="1" dirty="0"/>
              <a:t>backward chaining</a:t>
            </a:r>
            <a:r>
              <a:rPr sz="2800" dirty="0"/>
              <a:t> systems.</a:t>
            </a:r>
            <a:endParaRPr sz="2800" dirty="0"/>
          </a:p>
          <a:p>
            <a:pPr eaLnBrk="1" hangingPunct="1">
              <a:lnSpc>
                <a:spcPct val="90000"/>
              </a:lnSpc>
            </a:pPr>
            <a:endParaRPr sz="2800" dirty="0"/>
          </a:p>
          <a:p>
            <a:pPr eaLnBrk="1" hangingPunct="1">
              <a:lnSpc>
                <a:spcPct val="90000"/>
              </a:lnSpc>
            </a:pPr>
            <a:r>
              <a:rPr sz="2800" dirty="0"/>
              <a:t>In a forward chaining system you start with the initial facts, and keep using the rules to draw new conclusions (or take certain actions) given those facts</a:t>
            </a:r>
            <a:endParaRPr sz="2800" dirty="0"/>
          </a:p>
          <a:p>
            <a:pPr eaLnBrk="1" hangingPunct="1">
              <a:lnSpc>
                <a:spcPct val="90000"/>
              </a:lnSpc>
            </a:pPr>
            <a:r>
              <a:rPr sz="2800" dirty="0"/>
              <a:t>In a backward chaining system you start with some hypothesis (or goal) you are trying to prove, and keep looking for rules that would allow you to conclude that hypothesis, perhaps setting new subgoals to prove as you go. </a:t>
            </a:r>
            <a:endParaRPr sz="2800" dirty="0"/>
          </a:p>
          <a:p>
            <a:pPr eaLnBrk="1" hangingPunct="1">
              <a:lnSpc>
                <a:spcPct val="90000"/>
              </a:lnSpc>
            </a:pPr>
            <a:endParaRPr sz="2800" dirty="0"/>
          </a:p>
          <a:p>
            <a:pPr eaLnBrk="1" hangingPunct="1">
              <a:lnSpc>
                <a:spcPct val="90000"/>
              </a:lnSpc>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2075" tIns="46038" rIns="92075" bIns="46038" anchor="ctr" anchorCtr="0"/>
          <a:p>
            <a:pPr eaLnBrk="1" hangingPunct="1"/>
            <a:r>
              <a:rPr dirty="0"/>
              <a:t>Data or Goal Driven?</a:t>
            </a:r>
            <a:endParaRPr dirty="0"/>
          </a:p>
        </p:txBody>
      </p:sp>
      <p:sp>
        <p:nvSpPr>
          <p:cNvPr id="6147" name="Rectangle 3"/>
          <p:cNvSpPr>
            <a:spLocks noGrp="1"/>
          </p:cNvSpPr>
          <p:nvPr>
            <p:ph idx="1"/>
          </p:nvPr>
        </p:nvSpPr>
        <p:spPr>
          <a:xfrm>
            <a:off x="647700" y="1256665"/>
            <a:ext cx="10515600" cy="4920615"/>
          </a:xfrm>
        </p:spPr>
        <p:txBody>
          <a:bodyPr vert="horz" wrap="square" lIns="91440" tIns="45720" rIns="91440" bIns="45720" anchor="t" anchorCtr="0">
            <a:noAutofit/>
          </a:bodyPr>
          <a:p>
            <a:pPr eaLnBrk="1" hangingPunct="1"/>
            <a:r>
              <a:rPr dirty="0"/>
              <a:t>Forward chaining systems are primarily data-driven</a:t>
            </a:r>
            <a:endParaRPr dirty="0"/>
          </a:p>
          <a:p>
            <a:pPr eaLnBrk="1" hangingPunct="1"/>
            <a:r>
              <a:rPr dirty="0"/>
              <a:t>backward chaining systems are goal-driven</a:t>
            </a:r>
            <a:endParaRPr dirty="0"/>
          </a:p>
          <a:p>
            <a:pPr eaLnBrk="1" hangingPunct="1"/>
            <a:endParaRPr dirty="0"/>
          </a:p>
          <a:p>
            <a:pPr marL="0" indent="0" eaLnBrk="1" hangingPunct="1">
              <a:buNone/>
            </a:pPr>
            <a:r>
              <a:rPr b="1" dirty="0"/>
              <a:t>Recognise-Act Cycle</a:t>
            </a:r>
            <a:endParaRPr b="1" dirty="0"/>
          </a:p>
          <a:p>
            <a:pPr eaLnBrk="1" hangingPunct="1"/>
            <a:r>
              <a:rPr dirty="0"/>
              <a:t>A Rule Interpreter can be described as a recognise-act cycle</a:t>
            </a:r>
            <a:endParaRPr dirty="0"/>
          </a:p>
          <a:p>
            <a:pPr eaLnBrk="1" hangingPunct="1"/>
            <a:endParaRPr dirty="0"/>
          </a:p>
          <a:p>
            <a:pPr eaLnBrk="1" hangingPunct="1"/>
            <a:r>
              <a:rPr dirty="0"/>
              <a:t>Match the premise patterns of rules against elements in the working memory</a:t>
            </a:r>
            <a:endParaRPr dirty="0"/>
          </a:p>
          <a:p>
            <a:pPr eaLnBrk="1" hangingPunct="1"/>
            <a:r>
              <a:rPr dirty="0"/>
              <a:t>If there is more than one rule that can be applied (i.e. that can be "fired"), choose one to apply in the conflict resolution. If no rule applicable, stop.</a:t>
            </a:r>
            <a:endParaRPr dirty="0"/>
          </a:p>
          <a:p>
            <a:pPr eaLnBrk="1" hangingPunct="1"/>
            <a:r>
              <a:rPr dirty="0"/>
              <a:t>Apply the chosen rule, perhaps by adding a new item to the working memory or deleting an old one. If termination condition fulfilled stop, else go to step 1.</a:t>
            </a:r>
            <a:endParaRPr dirty="0"/>
          </a:p>
          <a:p>
            <a:pPr eaLnBrk="1" hangingPunct="1"/>
            <a:r>
              <a:rPr dirty="0"/>
              <a:t>The termination condition is either defined by a goal state or by a cycle condition (e.g. maximally 100 steps)</a:t>
            </a:r>
            <a:endParaRPr dirty="0"/>
          </a:p>
          <a:p>
            <a:pPr eaLnBrk="1" hangingPunct="1"/>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idx="1"/>
          </p:nvPr>
        </p:nvSpPr>
        <p:spPr>
          <a:xfrm>
            <a:off x="936625" y="457200"/>
            <a:ext cx="9731375" cy="5791200"/>
          </a:xfrm>
        </p:spPr>
        <p:txBody>
          <a:bodyPr vert="horz" wrap="square" lIns="91440" tIns="45720" rIns="91440" bIns="45720" anchor="t" anchorCtr="0">
            <a:normAutofit lnSpcReduction="20000"/>
          </a:bodyPr>
          <a:p>
            <a:pPr marL="0" indent="0" eaLnBrk="1" hangingPunct="1">
              <a:buNone/>
            </a:pPr>
            <a:endParaRPr dirty="0"/>
          </a:p>
          <a:p>
            <a:pPr eaLnBrk="1" hangingPunct="1"/>
            <a:endParaRPr dirty="0"/>
          </a:p>
          <a:p>
            <a:pPr algn="just" eaLnBrk="1" hangingPunct="1"/>
            <a:r>
              <a:rPr sz="2400" dirty="0"/>
              <a:t>A number of conflict resolution strategies are typically used to decide which rule to fire</a:t>
            </a:r>
            <a:endParaRPr sz="2400" dirty="0"/>
          </a:p>
          <a:p>
            <a:pPr algn="just" eaLnBrk="1" hangingPunct="1"/>
            <a:r>
              <a:rPr sz="2400" dirty="0"/>
              <a:t>Don't fire a rule twice on the same data. </a:t>
            </a:r>
            <a:endParaRPr sz="2400" dirty="0"/>
          </a:p>
          <a:p>
            <a:pPr algn="just" eaLnBrk="1" hangingPunct="1"/>
            <a:endParaRPr sz="2400" dirty="0"/>
          </a:p>
          <a:p>
            <a:pPr algn="just" eaLnBrk="1" hangingPunct="1"/>
            <a:r>
              <a:rPr sz="2400" dirty="0"/>
              <a:t>Fire rules on more recent working memory elements before older ones. This allows the system to follow through a single chain of reasoning, rather than keeping on drawing new conclusions from old data. </a:t>
            </a:r>
            <a:endParaRPr sz="2400" dirty="0"/>
          </a:p>
          <a:p>
            <a:pPr algn="just" eaLnBrk="1" hangingPunct="1"/>
            <a:endParaRPr sz="2400" dirty="0"/>
          </a:p>
          <a:p>
            <a:pPr algn="just" eaLnBrk="1" hangingPunct="1"/>
            <a:r>
              <a:rPr sz="2400" dirty="0">
                <a:sym typeface="+mn-ea"/>
              </a:rPr>
              <a:t>Fire rules with more specific preconditions before ones with more general preconditions. This allows us to deal with non-standard cases. If, for example, we have a rule ``IF (bird X) THEN ADD (flies X)'' and another rule ``IF (bird X) AND (penguin X) THEN ADD (swims X)'' and a penguin called tweety, then we would fire the second rule first and start to draw conclusions from the fact that tweety swims. </a:t>
            </a:r>
            <a:endParaRPr sz="2400" dirty="0"/>
          </a:p>
          <a:p>
            <a:pPr algn="just" eaLnBrk="1" hangingPunct="1"/>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nchorCtr="0"/>
          <a:p>
            <a:pPr eaLnBrk="1" hangingPunct="1"/>
            <a:r>
              <a:rPr b="1" dirty="0"/>
              <a:t>Forward Chaining Systems</a:t>
            </a:r>
            <a:endParaRPr b="1" dirty="0"/>
          </a:p>
        </p:txBody>
      </p:sp>
      <p:sp>
        <p:nvSpPr>
          <p:cNvPr id="9219" name="Rectangle 3"/>
          <p:cNvSpPr>
            <a:spLocks noGrp="1"/>
          </p:cNvSpPr>
          <p:nvPr>
            <p:ph idx="1"/>
          </p:nvPr>
        </p:nvSpPr>
        <p:spPr/>
        <p:txBody>
          <a:bodyPr vert="horz" wrap="square" lIns="91440" tIns="45720" rIns="91440" bIns="45720" anchor="t" anchorCtr="0">
            <a:normAutofit lnSpcReduction="10000"/>
          </a:bodyPr>
          <a:p>
            <a:pPr algn="just" eaLnBrk="1" hangingPunct="1"/>
            <a:r>
              <a:rPr sz="2800" dirty="0"/>
              <a:t>facts in the system are represented in a </a:t>
            </a:r>
            <a:r>
              <a:rPr sz="2800" i="1" dirty="0"/>
              <a:t>working memory</a:t>
            </a:r>
            <a:r>
              <a:rPr sz="2800" dirty="0"/>
              <a:t> which is continually updated.</a:t>
            </a:r>
            <a:endParaRPr sz="2800" dirty="0"/>
          </a:p>
          <a:p>
            <a:pPr algn="just" eaLnBrk="1" hangingPunct="1"/>
            <a:endParaRPr sz="2800" dirty="0"/>
          </a:p>
          <a:p>
            <a:pPr algn="just" eaLnBrk="1" hangingPunct="1"/>
            <a:r>
              <a:rPr sz="2800" dirty="0"/>
              <a:t>Rules in the system represent possible actions to take when specified conditions hold on items in the working memory</a:t>
            </a:r>
            <a:endParaRPr sz="2800" dirty="0"/>
          </a:p>
          <a:p>
            <a:pPr marL="0" indent="0" algn="just" eaLnBrk="1" hangingPunct="1">
              <a:buNone/>
            </a:pPr>
            <a:r>
              <a:rPr lang="en-US" sz="2800" dirty="0"/>
              <a:t>  </a:t>
            </a:r>
            <a:r>
              <a:rPr sz="2800" dirty="0"/>
              <a:t>they are sometimes called condition-action rules</a:t>
            </a:r>
            <a:endParaRPr sz="2800" dirty="0"/>
          </a:p>
          <a:p>
            <a:pPr algn="just" eaLnBrk="1" hangingPunct="1"/>
            <a:endParaRPr sz="2800" dirty="0"/>
          </a:p>
          <a:p>
            <a:pPr algn="just" eaLnBrk="1" hangingPunct="1"/>
            <a:r>
              <a:rPr sz="2800" dirty="0"/>
              <a:t>The conditions are usually </a:t>
            </a:r>
            <a:r>
              <a:rPr sz="2800" i="1" dirty="0"/>
              <a:t>patterns</a:t>
            </a:r>
            <a:r>
              <a:rPr sz="2800" dirty="0"/>
              <a:t> that must </a:t>
            </a:r>
            <a:r>
              <a:rPr sz="2800" i="1" dirty="0"/>
              <a:t>match</a:t>
            </a:r>
            <a:r>
              <a:rPr sz="2800" dirty="0"/>
              <a:t> items in the working memory</a:t>
            </a:r>
            <a:endParaRPr sz="2800" dirty="0"/>
          </a:p>
          <a:p>
            <a:pPr algn="just" eaLnBrk="1" hangingPunct="1"/>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2133600" y="381000"/>
            <a:ext cx="7772400" cy="685800"/>
          </a:xfrm>
        </p:spPr>
        <p:txBody>
          <a:bodyPr vert="horz" wrap="square" lIns="91440" tIns="45720" rIns="91440" bIns="45720" anchor="ctr" anchorCtr="0"/>
          <a:p>
            <a:pPr eaLnBrk="1" hangingPunct="1"/>
            <a:r>
              <a:rPr b="1" dirty="0"/>
              <a:t>Forward Chaining Systems</a:t>
            </a:r>
            <a:endParaRPr b="1" dirty="0"/>
          </a:p>
        </p:txBody>
      </p:sp>
      <p:sp>
        <p:nvSpPr>
          <p:cNvPr id="10243" name="Rectangle 3"/>
          <p:cNvSpPr>
            <a:spLocks noGrp="1"/>
          </p:cNvSpPr>
          <p:nvPr>
            <p:ph idx="1"/>
          </p:nvPr>
        </p:nvSpPr>
        <p:spPr>
          <a:xfrm>
            <a:off x="944880" y="1066800"/>
            <a:ext cx="9723120" cy="5181600"/>
          </a:xfrm>
        </p:spPr>
        <p:txBody>
          <a:bodyPr vert="horz" wrap="square" lIns="91440" tIns="45720" rIns="91440" bIns="45720" anchor="t" anchorCtr="0">
            <a:normAutofit lnSpcReduction="20000"/>
          </a:bodyPr>
          <a:p>
            <a:pPr algn="just" eaLnBrk="1" hangingPunct="1">
              <a:lnSpc>
                <a:spcPct val="90000"/>
              </a:lnSpc>
            </a:pPr>
            <a:r>
              <a:rPr sz="2800" dirty="0"/>
              <a:t>actions usually involve </a:t>
            </a:r>
            <a:r>
              <a:rPr sz="2800" i="1" dirty="0"/>
              <a:t>adding</a:t>
            </a:r>
            <a:r>
              <a:rPr sz="2800" dirty="0"/>
              <a:t> or </a:t>
            </a:r>
            <a:r>
              <a:rPr sz="2800" i="1" dirty="0"/>
              <a:t>deleting</a:t>
            </a:r>
            <a:r>
              <a:rPr sz="2800" dirty="0"/>
              <a:t> items from the working memory. </a:t>
            </a:r>
            <a:endParaRPr sz="2800" dirty="0"/>
          </a:p>
          <a:p>
            <a:pPr algn="just" eaLnBrk="1" hangingPunct="1">
              <a:lnSpc>
                <a:spcPct val="90000"/>
              </a:lnSpc>
            </a:pPr>
            <a:endParaRPr sz="2800" dirty="0"/>
          </a:p>
          <a:p>
            <a:pPr algn="just" eaLnBrk="1" hangingPunct="1">
              <a:lnSpc>
                <a:spcPct val="90000"/>
              </a:lnSpc>
            </a:pPr>
            <a:r>
              <a:rPr sz="2800" dirty="0"/>
              <a:t>interpreter controls the application of the rules, given the working memory, thus controlling the system's activity.</a:t>
            </a:r>
            <a:endParaRPr sz="2800" dirty="0"/>
          </a:p>
          <a:p>
            <a:pPr algn="just" eaLnBrk="1" hangingPunct="1">
              <a:lnSpc>
                <a:spcPct val="90000"/>
              </a:lnSpc>
            </a:pPr>
            <a:endParaRPr sz="2800" dirty="0"/>
          </a:p>
          <a:p>
            <a:pPr algn="just" eaLnBrk="1" hangingPunct="1">
              <a:lnSpc>
                <a:spcPct val="90000"/>
              </a:lnSpc>
            </a:pPr>
            <a:r>
              <a:rPr sz="2800" dirty="0"/>
              <a:t>It is based on a cycle of activity sometimes known as a </a:t>
            </a:r>
            <a:r>
              <a:rPr sz="2800" i="1" dirty="0"/>
              <a:t>recognize-act</a:t>
            </a:r>
            <a:r>
              <a:rPr sz="2800" dirty="0"/>
              <a:t> cycle</a:t>
            </a:r>
            <a:endParaRPr sz="2800" dirty="0"/>
          </a:p>
          <a:p>
            <a:pPr algn="just" eaLnBrk="1" hangingPunct="1">
              <a:lnSpc>
                <a:spcPct val="90000"/>
              </a:lnSpc>
            </a:pPr>
            <a:endParaRPr sz="2800" dirty="0"/>
          </a:p>
          <a:p>
            <a:pPr algn="just" eaLnBrk="1" hangingPunct="1">
              <a:lnSpc>
                <a:spcPct val="90000"/>
              </a:lnSpc>
            </a:pPr>
            <a:r>
              <a:rPr sz="2800" dirty="0"/>
              <a:t>The system first checks to find all the rules whose conditions hold</a:t>
            </a:r>
            <a:endParaRPr sz="2800" dirty="0"/>
          </a:p>
          <a:p>
            <a:pPr algn="just" eaLnBrk="1" hangingPunct="1">
              <a:lnSpc>
                <a:spcPct val="90000"/>
              </a:lnSpc>
            </a:pPr>
            <a:r>
              <a:rPr sz="2800" dirty="0"/>
              <a:t>selects one and performs the actions in the action part of the rule</a:t>
            </a:r>
            <a:endParaRPr sz="2800" dirty="0"/>
          </a:p>
          <a:p>
            <a:pPr algn="just" eaLnBrk="1" hangingPunct="1">
              <a:lnSpc>
                <a:spcPct val="90000"/>
              </a:lnSpc>
            </a:pP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nchorCtr="0"/>
          <a:p>
            <a:pPr eaLnBrk="1" hangingPunct="1"/>
            <a:r>
              <a:rPr b="1" dirty="0"/>
              <a:t>Forward Chaining Systems</a:t>
            </a:r>
            <a:endParaRPr b="1" dirty="0"/>
          </a:p>
        </p:txBody>
      </p:sp>
      <p:sp>
        <p:nvSpPr>
          <p:cNvPr id="11267" name="Rectangle 3"/>
          <p:cNvSpPr>
            <a:spLocks noGrp="1"/>
          </p:cNvSpPr>
          <p:nvPr>
            <p:ph idx="1"/>
          </p:nvPr>
        </p:nvSpPr>
        <p:spPr/>
        <p:txBody>
          <a:bodyPr vert="horz" wrap="square" lIns="91440" tIns="45720" rIns="91440" bIns="45720" anchor="t" anchorCtr="0"/>
          <a:p>
            <a:pPr algn="just" eaLnBrk="1" hangingPunct="1">
              <a:lnSpc>
                <a:spcPct val="90000"/>
              </a:lnSpc>
            </a:pPr>
            <a:r>
              <a:rPr sz="2800" dirty="0"/>
              <a:t>The actions will result in a new working memory, and the cycle begins again.</a:t>
            </a:r>
            <a:endParaRPr sz="2800" dirty="0"/>
          </a:p>
          <a:p>
            <a:pPr algn="just" eaLnBrk="1" hangingPunct="1">
              <a:lnSpc>
                <a:spcPct val="90000"/>
              </a:lnSpc>
              <a:buNone/>
            </a:pPr>
            <a:endParaRPr sz="2800" dirty="0"/>
          </a:p>
          <a:p>
            <a:pPr algn="just" eaLnBrk="1" hangingPunct="1">
              <a:lnSpc>
                <a:spcPct val="90000"/>
              </a:lnSpc>
            </a:pPr>
            <a:r>
              <a:rPr sz="2800" dirty="0"/>
              <a:t>This cycle will be repeated until either no rules fire, or some specified goal state is satisfied. </a:t>
            </a:r>
            <a:endParaRPr sz="2800" dirty="0"/>
          </a:p>
          <a:p>
            <a:pPr algn="just" eaLnBrk="1" hangingPunct="1">
              <a:lnSpc>
                <a:spcPct val="90000"/>
              </a:lnSpc>
              <a:buNone/>
            </a:pPr>
            <a:endParaRPr sz="2800" dirty="0"/>
          </a:p>
          <a:p>
            <a:pPr algn="just" eaLnBrk="1" hangingPunct="1">
              <a:lnSpc>
                <a:spcPct val="90000"/>
              </a:lnSpc>
            </a:pPr>
            <a:endParaRPr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Content Placeholder 6"/>
          <p:cNvPicPr>
            <a:picLocks noChangeAspect="1"/>
          </p:cNvPicPr>
          <p:nvPr>
            <p:ph idx="1"/>
          </p:nvPr>
        </p:nvPicPr>
        <p:blipFill>
          <a:blip r:embed="rId1"/>
          <a:stretch>
            <a:fillRect/>
          </a:stretch>
        </p:blipFill>
        <p:spPr>
          <a:xfrm>
            <a:off x="838200" y="258445"/>
            <a:ext cx="8876030" cy="58807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628015"/>
          </a:xfrm>
        </p:spPr>
        <p:txBody>
          <a:bodyPr/>
          <a:lstStyle/>
          <a:p>
            <a:pPr algn="ctr"/>
            <a:r>
              <a:rPr lang="en-IN" dirty="0">
                <a:solidFill>
                  <a:srgbClr val="002060"/>
                </a:solidFill>
              </a:rPr>
              <a:t>KNOWLEDGE</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726440"/>
            <a:ext cx="10515600" cy="5766435"/>
          </a:xfrm>
        </p:spPr>
        <p:txBody>
          <a:bodyPr>
            <a:noAutofit/>
          </a:bodyPr>
          <a:lstStyle/>
          <a:p>
            <a:r>
              <a:rPr lang="en-IN" sz="1800" dirty="0">
                <a:solidFill>
                  <a:srgbClr val="C00000"/>
                </a:solidFill>
              </a:rPr>
              <a:t>From Webster Dictionary</a:t>
            </a:r>
            <a:endParaRPr lang="en-IN" sz="1800" dirty="0">
              <a:solidFill>
                <a:srgbClr val="C00000"/>
              </a:solidFill>
            </a:endParaRPr>
          </a:p>
          <a:p>
            <a:pPr lvl="1"/>
            <a:r>
              <a:rPr lang="en-US" sz="1600" b="1" i="0" dirty="0">
                <a:solidFill>
                  <a:srgbClr val="002060"/>
                </a:solidFill>
                <a:effectLst/>
              </a:rPr>
              <a:t>A (1): </a:t>
            </a:r>
            <a:r>
              <a:rPr lang="en-US" sz="1600" b="0" i="0" dirty="0">
                <a:solidFill>
                  <a:srgbClr val="002060"/>
                </a:solidFill>
                <a:effectLst/>
              </a:rPr>
              <a:t>the fact or condition of knowing something with familiarity gained through experience or </a:t>
            </a:r>
            <a:r>
              <a:rPr lang="en-US" sz="1600" b="0" i="0" u="none" strike="noStrike" dirty="0">
                <a:solidFill>
                  <a:srgbClr val="002060"/>
                </a:solidFill>
                <a:effectLst/>
                <a:hlinkClick r:id="rId1"/>
              </a:rPr>
              <a:t>association</a:t>
            </a:r>
            <a:endParaRPr lang="en-US" sz="1600" b="0" i="0" dirty="0">
              <a:solidFill>
                <a:srgbClr val="002060"/>
              </a:solidFill>
              <a:effectLst/>
            </a:endParaRPr>
          </a:p>
          <a:p>
            <a:pPr lvl="1" fontAlgn="base"/>
            <a:r>
              <a:rPr lang="en-US" sz="1600" b="1" i="0" dirty="0">
                <a:solidFill>
                  <a:srgbClr val="002060"/>
                </a:solidFill>
                <a:effectLst/>
              </a:rPr>
              <a:t>(2):</a:t>
            </a:r>
            <a:r>
              <a:rPr lang="en-US" sz="1600" b="0" i="0" dirty="0">
                <a:solidFill>
                  <a:srgbClr val="002060"/>
                </a:solidFill>
                <a:effectLst/>
              </a:rPr>
              <a:t>acquaintance with or understanding of a science, art, or technique</a:t>
            </a:r>
            <a:endParaRPr lang="en-US" sz="1600" b="0" i="0" dirty="0">
              <a:solidFill>
                <a:srgbClr val="002060"/>
              </a:solidFill>
              <a:effectLst/>
            </a:endParaRPr>
          </a:p>
          <a:p>
            <a:pPr lvl="1" fontAlgn="base"/>
            <a:endParaRPr lang="en-US" sz="1600" b="0" i="0" dirty="0">
              <a:solidFill>
                <a:srgbClr val="002060"/>
              </a:solidFill>
              <a:effectLst/>
            </a:endParaRPr>
          </a:p>
          <a:p>
            <a:pPr lvl="1" fontAlgn="base"/>
            <a:r>
              <a:rPr lang="en-US" sz="1600" b="1" i="0" dirty="0">
                <a:solidFill>
                  <a:srgbClr val="002060"/>
                </a:solidFill>
                <a:effectLst/>
              </a:rPr>
              <a:t>B(1): </a:t>
            </a:r>
            <a:r>
              <a:rPr lang="en-US" sz="1600" b="0" i="0" dirty="0">
                <a:solidFill>
                  <a:srgbClr val="002060"/>
                </a:solidFill>
                <a:effectLst/>
              </a:rPr>
              <a:t>the fact or condition of being aware of something</a:t>
            </a:r>
            <a:endParaRPr lang="en-US" sz="1600" b="0" i="0" dirty="0">
              <a:solidFill>
                <a:srgbClr val="002060"/>
              </a:solidFill>
              <a:effectLst/>
            </a:endParaRPr>
          </a:p>
          <a:p>
            <a:pPr lvl="1" fontAlgn="base"/>
            <a:r>
              <a:rPr lang="en-US" sz="1600" b="1" i="0" dirty="0">
                <a:solidFill>
                  <a:srgbClr val="002060"/>
                </a:solidFill>
                <a:effectLst/>
              </a:rPr>
              <a:t>(2): </a:t>
            </a:r>
            <a:r>
              <a:rPr lang="en-US" sz="1600" b="0" i="0" dirty="0">
                <a:solidFill>
                  <a:srgbClr val="002060"/>
                </a:solidFill>
                <a:effectLst/>
              </a:rPr>
              <a:t>the range of one's information or understanding</a:t>
            </a:r>
            <a:endParaRPr lang="en-US" sz="1600" b="0" i="0" dirty="0">
              <a:solidFill>
                <a:srgbClr val="002060"/>
              </a:solidFill>
              <a:effectLst/>
            </a:endParaRPr>
          </a:p>
          <a:p>
            <a:pPr lvl="1" fontAlgn="base"/>
            <a:endParaRPr lang="en-US" sz="1600" b="0" i="0" dirty="0">
              <a:solidFill>
                <a:srgbClr val="002060"/>
              </a:solidFill>
              <a:effectLst/>
            </a:endParaRPr>
          </a:p>
          <a:p>
            <a:pPr lvl="1" fontAlgn="base"/>
            <a:r>
              <a:rPr lang="en-US" sz="1600" b="1" i="0" dirty="0">
                <a:solidFill>
                  <a:srgbClr val="002060"/>
                </a:solidFill>
                <a:effectLst/>
              </a:rPr>
              <a:t>c: </a:t>
            </a:r>
            <a:r>
              <a:rPr lang="en-US" sz="1600" b="0" i="0" dirty="0">
                <a:solidFill>
                  <a:srgbClr val="002060"/>
                </a:solidFill>
                <a:effectLst/>
              </a:rPr>
              <a:t>the circumstance or condition of </a:t>
            </a:r>
            <a:r>
              <a:rPr lang="en-US" sz="1600" b="0" i="0" u="none" strike="noStrike" dirty="0">
                <a:solidFill>
                  <a:srgbClr val="002060"/>
                </a:solidFill>
                <a:effectLst/>
                <a:hlinkClick r:id="rId2"/>
              </a:rPr>
              <a:t>apprehending</a:t>
            </a:r>
            <a:r>
              <a:rPr lang="en-US" sz="1600" b="0" i="0" dirty="0">
                <a:solidFill>
                  <a:srgbClr val="002060"/>
                </a:solidFill>
                <a:effectLst/>
              </a:rPr>
              <a:t> truth or fact through reasoning: Cognition</a:t>
            </a:r>
            <a:endParaRPr lang="en-US" sz="1600" b="0" i="0" dirty="0">
              <a:solidFill>
                <a:srgbClr val="002060"/>
              </a:solidFill>
              <a:effectLst/>
            </a:endParaRPr>
          </a:p>
          <a:p>
            <a:pPr lvl="1" fontAlgn="base"/>
            <a:r>
              <a:rPr lang="en-US" sz="1600" b="1" i="0" dirty="0">
                <a:solidFill>
                  <a:srgbClr val="002060"/>
                </a:solidFill>
                <a:effectLst/>
              </a:rPr>
              <a:t>d: </a:t>
            </a:r>
            <a:r>
              <a:rPr lang="en-US" sz="1600" b="0" i="0" dirty="0">
                <a:solidFill>
                  <a:srgbClr val="002060"/>
                </a:solidFill>
                <a:effectLst/>
              </a:rPr>
              <a:t>the fact or condition of having information or of being learned</a:t>
            </a:r>
            <a:endParaRPr lang="en-US" sz="1600" b="0" i="0" dirty="0">
              <a:solidFill>
                <a:srgbClr val="002060"/>
              </a:solidFill>
              <a:effectLst/>
            </a:endParaRPr>
          </a:p>
          <a:p>
            <a:r>
              <a:rPr lang="en-IN" sz="1800" dirty="0">
                <a:solidFill>
                  <a:srgbClr val="C00000"/>
                </a:solidFill>
              </a:rPr>
              <a:t>In AI</a:t>
            </a:r>
            <a:endParaRPr lang="en-IN" sz="1800" dirty="0">
              <a:solidFill>
                <a:srgbClr val="C00000"/>
              </a:solidFill>
            </a:endParaRPr>
          </a:p>
          <a:p>
            <a:pPr lvl="1"/>
            <a:r>
              <a:rPr lang="en-IN" sz="1600" dirty="0">
                <a:solidFill>
                  <a:srgbClr val="002060"/>
                </a:solidFill>
              </a:rPr>
              <a:t>Large amount of knowledge</a:t>
            </a:r>
            <a:endParaRPr lang="en-IN" sz="1600" dirty="0">
              <a:solidFill>
                <a:srgbClr val="002060"/>
              </a:solidFill>
            </a:endParaRPr>
          </a:p>
          <a:p>
            <a:pPr lvl="1"/>
            <a:r>
              <a:rPr lang="en-IN" sz="1600" dirty="0">
                <a:solidFill>
                  <a:srgbClr val="002060"/>
                </a:solidFill>
              </a:rPr>
              <a:t>Appropriate mechanism to represent and manipulate the knowledge</a:t>
            </a:r>
            <a:endParaRPr lang="en-IN" sz="1600" dirty="0">
              <a:solidFill>
                <a:srgbClr val="C00000"/>
              </a:solidFill>
            </a:endParaRPr>
          </a:p>
          <a:p>
            <a:r>
              <a:rPr lang="en-IN" sz="1800" dirty="0">
                <a:solidFill>
                  <a:srgbClr val="C00000"/>
                </a:solidFill>
              </a:rPr>
              <a:t>Example</a:t>
            </a:r>
            <a:endParaRPr lang="en-IN" sz="1800" dirty="0">
              <a:solidFill>
                <a:srgbClr val="C00000"/>
              </a:solidFill>
            </a:endParaRPr>
          </a:p>
          <a:p>
            <a:pPr lvl="1"/>
            <a:r>
              <a:rPr lang="en-IN" sz="1600" dirty="0">
                <a:solidFill>
                  <a:srgbClr val="002060"/>
                </a:solidFill>
              </a:rPr>
              <a:t>X has umbrella</a:t>
            </a:r>
            <a:endParaRPr lang="en-IN" sz="1600" dirty="0">
              <a:solidFill>
                <a:srgbClr val="002060"/>
              </a:solidFill>
            </a:endParaRPr>
          </a:p>
          <a:p>
            <a:pPr lvl="1"/>
            <a:r>
              <a:rPr lang="en-IN" sz="1600" dirty="0">
                <a:solidFill>
                  <a:srgbClr val="002060"/>
                </a:solidFill>
              </a:rPr>
              <a:t>It is raining</a:t>
            </a:r>
            <a:endParaRPr lang="en-IN" sz="1600" dirty="0">
              <a:solidFill>
                <a:srgbClr val="002060"/>
              </a:solidFill>
            </a:endParaRPr>
          </a:p>
          <a:p>
            <a:pPr lvl="1"/>
            <a:r>
              <a:rPr lang="en-IN" sz="1600" dirty="0">
                <a:solidFill>
                  <a:srgbClr val="002060"/>
                </a:solidFill>
              </a:rPr>
              <a:t>Umbrella prevents you from getting wet when it rains</a:t>
            </a:r>
            <a:endParaRPr lang="en-IN" sz="1600" dirty="0">
              <a:solidFill>
                <a:srgbClr val="002060"/>
              </a:solidFill>
            </a:endParaRPr>
          </a:p>
          <a:p>
            <a:pPr lvl="1"/>
            <a:r>
              <a:rPr lang="en-IN" sz="1600" dirty="0">
                <a:solidFill>
                  <a:srgbClr val="002060"/>
                </a:solidFill>
              </a:rPr>
              <a:t>Umbrella prevents you from getting wet only if used properly</a:t>
            </a:r>
            <a:endParaRPr lang="en-IN" sz="1600" dirty="0">
              <a:solidFill>
                <a:srgbClr val="002060"/>
              </a:solidFill>
            </a:endParaRPr>
          </a:p>
          <a:p>
            <a:pPr lvl="1"/>
            <a:r>
              <a:rPr lang="en-IN" sz="1600" dirty="0">
                <a:solidFill>
                  <a:srgbClr val="002060"/>
                </a:solidFill>
              </a:rPr>
              <a:t>Umbrella prevents you from scorching heat during hot summer</a:t>
            </a:r>
            <a:endParaRPr lang="en-IN" sz="1600" dirty="0">
              <a:solidFill>
                <a:srgbClr val="002060"/>
              </a:solidFill>
            </a:endParaRPr>
          </a:p>
          <a:p>
            <a:pPr lvl="1"/>
            <a:r>
              <a:rPr lang="en-IN" sz="1600" dirty="0">
                <a:solidFill>
                  <a:srgbClr val="002060"/>
                </a:solidFill>
              </a:rPr>
              <a:t>Umbrellas are not useful if its windy</a:t>
            </a:r>
            <a:endParaRPr lang="en-IN" sz="1600" dirty="0">
              <a:solidFill>
                <a:srgbClr val="002060"/>
              </a:solidFill>
            </a:endParaRPr>
          </a:p>
          <a:p>
            <a:pPr lvl="1"/>
            <a:endParaRPr lang="en-IN" sz="1600" dirty="0">
              <a:solidFill>
                <a:srgbClr val="C00000"/>
              </a:solidFill>
            </a:endParaRPr>
          </a:p>
          <a:p>
            <a:pPr lvl="1"/>
            <a:endParaRPr lang="en-IN" sz="1600" dirty="0">
              <a:solidFill>
                <a:srgbClr val="002060"/>
              </a:solidFill>
            </a:endParaRPr>
          </a:p>
          <a:p>
            <a:pPr lvl="1"/>
            <a:endParaRPr lang="en-IN" sz="1600" dirty="0">
              <a:solidFill>
                <a:srgbClr val="002060"/>
              </a:solidFill>
            </a:endParaRPr>
          </a:p>
          <a:p>
            <a:pPr lvl="1"/>
            <a:endParaRPr lang="en-IN" sz="1600" dirty="0">
              <a:solidFill>
                <a:srgbClr val="002060"/>
              </a:solidFill>
            </a:endParaRPr>
          </a:p>
          <a:p>
            <a:pPr lvl="1"/>
            <a:endParaRPr lang="en-IN" sz="1600" dirty="0">
              <a:solidFill>
                <a:srgbClr val="002060"/>
              </a:solidFill>
            </a:endParaRPr>
          </a:p>
          <a:p>
            <a:pPr lvl="1"/>
            <a:endParaRPr lang="en-IN" sz="1600"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2209800" y="304800"/>
            <a:ext cx="7772400" cy="914400"/>
          </a:xfrm>
        </p:spPr>
        <p:txBody>
          <a:bodyPr vert="horz" wrap="square" lIns="91440" tIns="45720" rIns="91440" bIns="45720" anchor="ctr" anchorCtr="0">
            <a:normAutofit fontScale="90000"/>
          </a:bodyPr>
          <a:p>
            <a:pPr eaLnBrk="1" hangingPunct="1"/>
            <a:r>
              <a:rPr sz="4000" b="1" dirty="0"/>
              <a:t>Backward Chaining Systems</a:t>
            </a:r>
            <a:endParaRPr sz="4000" b="1" dirty="0"/>
          </a:p>
        </p:txBody>
      </p:sp>
      <p:sp>
        <p:nvSpPr>
          <p:cNvPr id="20483" name="Rectangle 3"/>
          <p:cNvSpPr>
            <a:spLocks noGrp="1"/>
          </p:cNvSpPr>
          <p:nvPr>
            <p:ph idx="1"/>
          </p:nvPr>
        </p:nvSpPr>
        <p:spPr>
          <a:xfrm>
            <a:off x="1311910" y="1219200"/>
            <a:ext cx="9356090" cy="4876800"/>
          </a:xfrm>
        </p:spPr>
        <p:txBody>
          <a:bodyPr vert="horz" wrap="square" lIns="91440" tIns="45720" rIns="91440" bIns="45720" anchor="t" anchorCtr="0">
            <a:normAutofit lnSpcReduction="20000"/>
          </a:bodyPr>
          <a:p>
            <a:pPr algn="just" eaLnBrk="1" hangingPunct="1">
              <a:lnSpc>
                <a:spcPct val="90000"/>
              </a:lnSpc>
            </a:pPr>
            <a:r>
              <a:rPr sz="2800" dirty="0"/>
              <a:t>Given a goal state to try and prove the system will first check to see if the goal matches the initial facts given</a:t>
            </a:r>
            <a:endParaRPr sz="2800" dirty="0"/>
          </a:p>
          <a:p>
            <a:pPr algn="just" eaLnBrk="1" hangingPunct="1">
              <a:lnSpc>
                <a:spcPct val="90000"/>
              </a:lnSpc>
            </a:pPr>
            <a:endParaRPr sz="2800" dirty="0"/>
          </a:p>
          <a:p>
            <a:pPr algn="just" eaLnBrk="1" hangingPunct="1">
              <a:lnSpc>
                <a:spcPct val="90000"/>
              </a:lnSpc>
            </a:pPr>
            <a:r>
              <a:rPr sz="2800" dirty="0"/>
              <a:t>If it does, then that goal succeeds</a:t>
            </a:r>
            <a:endParaRPr sz="2800" dirty="0"/>
          </a:p>
          <a:p>
            <a:pPr algn="just" eaLnBrk="1" hangingPunct="1">
              <a:lnSpc>
                <a:spcPct val="90000"/>
              </a:lnSpc>
            </a:pPr>
            <a:endParaRPr sz="2800" dirty="0"/>
          </a:p>
          <a:p>
            <a:pPr algn="just" eaLnBrk="1" hangingPunct="1">
              <a:lnSpc>
                <a:spcPct val="90000"/>
              </a:lnSpc>
            </a:pPr>
            <a:r>
              <a:rPr sz="2800" dirty="0"/>
              <a:t>If it doesn't the system will look for rules whose conclusions (previously referred to as </a:t>
            </a:r>
            <a:r>
              <a:rPr sz="2800" i="1" dirty="0"/>
              <a:t>actions</a:t>
            </a:r>
            <a:r>
              <a:rPr sz="2800" dirty="0"/>
              <a:t>) match the goal</a:t>
            </a:r>
            <a:endParaRPr sz="2800" dirty="0"/>
          </a:p>
          <a:p>
            <a:pPr algn="just" eaLnBrk="1" hangingPunct="1">
              <a:lnSpc>
                <a:spcPct val="90000"/>
              </a:lnSpc>
            </a:pPr>
            <a:endParaRPr sz="2800" dirty="0"/>
          </a:p>
          <a:p>
            <a:pPr algn="just" eaLnBrk="1" hangingPunct="1">
              <a:lnSpc>
                <a:spcPct val="90000"/>
              </a:lnSpc>
            </a:pPr>
            <a:r>
              <a:rPr sz="2800" dirty="0"/>
              <a:t>One such rule will be chosen, and the system will then try to prove any facts in the preconditions of the rule using the same procedure, setting these as new goals to prove</a:t>
            </a:r>
            <a:endParaRPr sz="2800" dirty="0"/>
          </a:p>
          <a:p>
            <a:pPr algn="just" eaLnBrk="1" hangingPunct="1">
              <a:lnSpc>
                <a:spcPct val="90000"/>
              </a:lnSpc>
            </a:pP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nchorCtr="0"/>
          <a:p>
            <a:pPr eaLnBrk="1" hangingPunct="1"/>
            <a:r>
              <a:rPr sz="4000" dirty="0"/>
              <a:t>Backward chaining system</a:t>
            </a:r>
            <a:endParaRPr sz="4000" dirty="0"/>
          </a:p>
        </p:txBody>
      </p:sp>
      <p:sp>
        <p:nvSpPr>
          <p:cNvPr id="21507" name="Rectangle 3"/>
          <p:cNvSpPr>
            <a:spLocks noGrp="1"/>
          </p:cNvSpPr>
          <p:nvPr>
            <p:ph idx="1"/>
          </p:nvPr>
        </p:nvSpPr>
        <p:spPr/>
        <p:txBody>
          <a:bodyPr vert="horz" wrap="square" lIns="91440" tIns="45720" rIns="91440" bIns="45720" anchor="t" anchorCtr="0"/>
          <a:p>
            <a:pPr algn="just" eaLnBrk="1" hangingPunct="1"/>
            <a:r>
              <a:rPr sz="2800" dirty="0"/>
              <a:t>Note that a backward chaining system does </a:t>
            </a:r>
            <a:r>
              <a:rPr sz="2800" i="1" dirty="0"/>
              <a:t>NOT</a:t>
            </a:r>
            <a:r>
              <a:rPr sz="2800" dirty="0"/>
              <a:t> need to update a working memory</a:t>
            </a:r>
            <a:endParaRPr sz="2800" dirty="0"/>
          </a:p>
          <a:p>
            <a:pPr algn="just" eaLnBrk="1" hangingPunct="1">
              <a:buNone/>
            </a:pPr>
            <a:endParaRPr sz="2800" dirty="0"/>
          </a:p>
          <a:p>
            <a:pPr algn="just" eaLnBrk="1" hangingPunct="1"/>
            <a:r>
              <a:rPr sz="2800" dirty="0"/>
              <a:t>Instead it needs to keep track of what goals it needs to prove its main hypothesis. </a:t>
            </a:r>
            <a:endParaRPr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Backward chaining</a:t>
            </a:r>
            <a:endParaRPr lang="en-US"/>
          </a:p>
        </p:txBody>
      </p:sp>
      <p:pic>
        <p:nvPicPr>
          <p:cNvPr id="4" name="Content Placeholder 3"/>
          <p:cNvPicPr>
            <a:picLocks noChangeAspect="1"/>
          </p:cNvPicPr>
          <p:nvPr>
            <p:ph idx="1"/>
          </p:nvPr>
        </p:nvPicPr>
        <p:blipFill>
          <a:blip r:embed="rId1"/>
          <a:stretch>
            <a:fillRect/>
          </a:stretch>
        </p:blipFill>
        <p:spPr>
          <a:xfrm>
            <a:off x="648335" y="1825625"/>
            <a:ext cx="9730740"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Content Placeholder 7"/>
          <p:cNvPicPr>
            <a:picLocks noChangeAspect="1"/>
          </p:cNvPicPr>
          <p:nvPr>
            <p:ph idx="1"/>
          </p:nvPr>
        </p:nvPicPr>
        <p:blipFill>
          <a:blip r:embed="rId1"/>
          <a:stretch>
            <a:fillRect/>
          </a:stretch>
        </p:blipFill>
        <p:spPr>
          <a:xfrm>
            <a:off x="784860" y="1413510"/>
            <a:ext cx="9410065" cy="47548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571500" y="1294765"/>
            <a:ext cx="10147300" cy="51479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 DEDUCTION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r>
              <a:rPr lang="en-US" altLang="en-US" sz="2400" b="1" dirty="0">
                <a:solidFill>
                  <a:srgbClr val="C00000"/>
                </a:solidFill>
                <a:ea typeface="MS PGothic" panose="020B0600070205080204" pitchFamily="34" charset="-128"/>
              </a:rPr>
              <a:t>Animal Identification Example</a:t>
            </a:r>
            <a:endParaRPr lang="en-US" altLang="en-US" sz="2400" b="1" dirty="0">
              <a:solidFill>
                <a:srgbClr val="C00000"/>
              </a:solidFill>
              <a:ea typeface="MS PGothic" panose="020B0600070205080204" pitchFamily="34" charset="-128"/>
            </a:endParaRPr>
          </a:p>
          <a:p>
            <a:endParaRPr lang="en-US" altLang="en-US" dirty="0">
              <a:solidFill>
                <a:srgbClr val="C00000"/>
              </a:solidFill>
              <a:ea typeface="MS PGothic" panose="020B0600070205080204" pitchFamily="34" charset="-128"/>
            </a:endParaRPr>
          </a:p>
          <a:p>
            <a:pPr algn="l"/>
            <a:r>
              <a:rPr lang="en-US" sz="2000" b="0" i="0" u="none" strike="noStrike" baseline="0" dirty="0">
                <a:solidFill>
                  <a:srgbClr val="002060"/>
                </a:solidFill>
              </a:rPr>
              <a:t>R1</a:t>
            </a:r>
            <a:r>
              <a:rPr lang="en-US" sz="2000" dirty="0">
                <a:solidFill>
                  <a:srgbClr val="002060"/>
                </a:solidFill>
              </a:rPr>
              <a:t>: </a:t>
            </a:r>
            <a:r>
              <a:rPr lang="en-US" sz="2000" b="0" i="0" u="none" strike="noStrike" baseline="0" dirty="0">
                <a:solidFill>
                  <a:srgbClr val="002060"/>
                </a:solidFill>
              </a:rPr>
              <a:t> IF ?X Has hair</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mammal</a:t>
            </a:r>
            <a:endParaRPr lang="en-US" sz="2000" b="0" i="0" u="none" strike="noStrike" baseline="0" dirty="0">
              <a:solidFill>
                <a:srgbClr val="002060"/>
              </a:solidFill>
            </a:endParaRPr>
          </a:p>
          <a:p>
            <a:pPr algn="l"/>
            <a:r>
              <a:rPr lang="en-US" sz="2000" b="0" i="0" u="none" strike="noStrike" baseline="0" dirty="0">
                <a:solidFill>
                  <a:srgbClr val="002060"/>
                </a:solidFill>
              </a:rPr>
              <a:t>R2</a:t>
            </a:r>
            <a:r>
              <a:rPr lang="en-US" sz="2000" dirty="0">
                <a:solidFill>
                  <a:srgbClr val="002060"/>
                </a:solidFill>
              </a:rPr>
              <a:t>: </a:t>
            </a:r>
            <a:r>
              <a:rPr lang="en-US" sz="2000" b="0" i="0" u="none" strike="noStrike" baseline="0" dirty="0">
                <a:solidFill>
                  <a:srgbClr val="002060"/>
                </a:solidFill>
              </a:rPr>
              <a:t> IF ?X gives milk</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mammal</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R3</a:t>
            </a:r>
            <a:r>
              <a:rPr lang="en-US" sz="2000" dirty="0">
                <a:solidFill>
                  <a:srgbClr val="002060"/>
                </a:solidFill>
              </a:rPr>
              <a:t>: </a:t>
            </a:r>
            <a:r>
              <a:rPr lang="en-US" sz="2000" b="0" i="0" u="none" strike="noStrike" baseline="0" dirty="0">
                <a:solidFill>
                  <a:srgbClr val="002060"/>
                </a:solidFill>
              </a:rPr>
              <a:t> IF ?X Has feathers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bird</a:t>
            </a:r>
            <a:endParaRPr lang="en-US" sz="2000" b="0" i="0" u="none" strike="noStrike" baseline="0" dirty="0">
              <a:solidFill>
                <a:srgbClr val="002060"/>
              </a:solidFill>
            </a:endParaRPr>
          </a:p>
          <a:p>
            <a:pPr algn="l"/>
            <a:r>
              <a:rPr lang="en-US" sz="2000" b="0" i="0" u="none" strike="noStrike" baseline="0" dirty="0">
                <a:solidFill>
                  <a:srgbClr val="002060"/>
                </a:solidFill>
              </a:rPr>
              <a:t>R4</a:t>
            </a:r>
            <a:r>
              <a:rPr lang="en-US" sz="2000" dirty="0">
                <a:solidFill>
                  <a:srgbClr val="002060"/>
                </a:solidFill>
              </a:rPr>
              <a:t>: </a:t>
            </a:r>
            <a:r>
              <a:rPr lang="en-US" sz="2000" b="0" i="0" u="none" strike="noStrike" baseline="0" dirty="0">
                <a:solidFill>
                  <a:srgbClr val="002060"/>
                </a:solidFill>
              </a:rPr>
              <a:t> IF ?X flies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lays eggs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bird</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marL="0" indent="0" algn="l">
              <a:buNone/>
            </a:pPr>
            <a:endParaRPr lang="en-US" altLang="en-US" sz="2000" dirty="0">
              <a:solidFill>
                <a:srgbClr val="002060"/>
              </a:solidFill>
              <a:ea typeface="MS PGothic" panose="020B0600070205080204" pitchFamily="34" charset="-128"/>
            </a:endParaRPr>
          </a:p>
          <a:p>
            <a:pPr marL="457200" lvl="1" indent="0">
              <a:buNone/>
            </a:pPr>
            <a:endParaRPr lang="en-US" sz="2000" b="0" i="0" u="none" strike="noStrike" baseline="0"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 DEDUCTION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075055"/>
            <a:ext cx="10515600" cy="5417820"/>
          </a:xfrm>
        </p:spPr>
        <p:txBody>
          <a:bodyPr>
            <a:normAutofit lnSpcReduction="10000"/>
          </a:bodyPr>
          <a:lstStyle/>
          <a:p>
            <a:pPr marL="0" indent="0">
              <a:buNone/>
            </a:pPr>
            <a:endParaRPr lang="en-US" altLang="en-US" dirty="0">
              <a:solidFill>
                <a:srgbClr val="C00000"/>
              </a:solidFill>
              <a:ea typeface="MS PGothic" panose="020B0600070205080204" pitchFamily="34" charset="-128"/>
            </a:endParaRPr>
          </a:p>
          <a:p>
            <a:pPr algn="l"/>
            <a:r>
              <a:rPr lang="en-US" sz="2000" b="0" i="0" u="none" strike="noStrike" baseline="0" dirty="0">
                <a:solidFill>
                  <a:srgbClr val="002060"/>
                </a:solidFill>
              </a:rPr>
              <a:t>R5</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mammal</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eats meat</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carnivore</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R6</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mammal</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pointed teeth</a:t>
            </a:r>
            <a:endParaRPr lang="en-US" sz="2000" b="0" i="0" u="none" strike="noStrike" baseline="0" dirty="0">
              <a:solidFill>
                <a:srgbClr val="002060"/>
              </a:solidFill>
            </a:endParaRPr>
          </a:p>
          <a:p>
            <a:pPr marL="0" indent="0" algn="l">
              <a:buNone/>
            </a:pPr>
            <a:r>
              <a:rPr lang="en-US" sz="2000" dirty="0">
                <a:solidFill>
                  <a:srgbClr val="002060"/>
                </a:solidFill>
              </a:rPr>
              <a:t>                ?X has claws</a:t>
            </a:r>
            <a:endParaRPr lang="en-US" sz="2000" dirty="0">
              <a:solidFill>
                <a:srgbClr val="002060"/>
              </a:solidFill>
            </a:endParaRPr>
          </a:p>
          <a:p>
            <a:pPr marL="0" indent="0" algn="l">
              <a:buNone/>
            </a:pPr>
            <a:r>
              <a:rPr lang="en-US" sz="2000" b="0" i="0" u="none" strike="noStrike" baseline="0" dirty="0">
                <a:solidFill>
                  <a:srgbClr val="002060"/>
                </a:solidFill>
              </a:rPr>
              <a:t>                ?X Has forward pointing eyes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carnivore</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R7</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mammal</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a:t>
            </a:r>
            <a:r>
              <a:rPr lang="en-US" sz="2000" b="0" i="0" u="none" strike="noStrike" baseline="0" dirty="0" err="1">
                <a:solidFill>
                  <a:srgbClr val="002060"/>
                </a:solidFill>
              </a:rPr>
              <a:t>hoogs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an ungulate</a:t>
            </a:r>
            <a:endParaRPr lang="en-US" sz="2000" b="0" i="0" u="none" strike="noStrike" baseline="0" dirty="0">
              <a:solidFill>
                <a:srgbClr val="002060"/>
              </a:solidFill>
            </a:endParaRPr>
          </a:p>
          <a:p>
            <a:pPr marL="0" indent="0" algn="l">
              <a:buNone/>
            </a:pPr>
            <a:endParaRPr lang="en-US" altLang="en-US" sz="2000" dirty="0">
              <a:solidFill>
                <a:srgbClr val="002060"/>
              </a:solidFill>
              <a:ea typeface="MS PGothic" panose="020B0600070205080204" pitchFamily="34" charset="-128"/>
            </a:endParaRPr>
          </a:p>
          <a:p>
            <a:pPr marL="457200" lvl="1" indent="0">
              <a:buNone/>
            </a:pPr>
            <a:endParaRPr lang="en-US" sz="2000" b="0" i="0" u="none" strike="noStrike" baseline="0"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 DEDUCTION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66495"/>
            <a:ext cx="10515600" cy="5326380"/>
          </a:xfrm>
        </p:spPr>
        <p:txBody>
          <a:bodyPr>
            <a:normAutofit lnSpcReduction="10000"/>
          </a:bodyPr>
          <a:lstStyle/>
          <a:p>
            <a:endParaRPr lang="en-US" altLang="en-US" dirty="0">
              <a:solidFill>
                <a:srgbClr val="C00000"/>
              </a:solidFill>
              <a:ea typeface="MS PGothic" panose="020B0600070205080204" pitchFamily="34" charset="-128"/>
            </a:endParaRPr>
          </a:p>
          <a:p>
            <a:pPr algn="l"/>
            <a:r>
              <a:rPr lang="en-US" sz="2000" b="0" i="0" u="none" strike="noStrike" baseline="0" dirty="0">
                <a:solidFill>
                  <a:srgbClr val="002060"/>
                </a:solidFill>
              </a:rPr>
              <a:t>R8</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mammal</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chew cud</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an ungulate</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R9</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carnivore</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tawny color</a:t>
            </a:r>
            <a:endParaRPr lang="en-US" sz="2000" b="0" i="0" u="none" strike="noStrike" baseline="0" dirty="0">
              <a:solidFill>
                <a:srgbClr val="002060"/>
              </a:solidFill>
            </a:endParaRPr>
          </a:p>
          <a:p>
            <a:pPr marL="0" indent="0" algn="l">
              <a:buNone/>
            </a:pPr>
            <a:r>
              <a:rPr lang="en-US" sz="2000" dirty="0">
                <a:solidFill>
                  <a:srgbClr val="002060"/>
                </a:solidFill>
              </a:rPr>
              <a:t>                ?X has dark spots</a:t>
            </a:r>
            <a:endParaRPr lang="en-US" sz="2000" dirty="0">
              <a:solidFill>
                <a:srgbClr val="002060"/>
              </a:solidFill>
            </a:endParaRPr>
          </a:p>
          <a:p>
            <a:pPr marL="0" indent="0" algn="l">
              <a:buNone/>
            </a:pPr>
            <a:r>
              <a:rPr lang="en-US" sz="2000" b="0" i="0" u="none" strike="noStrike" baseline="0" dirty="0">
                <a:solidFill>
                  <a:srgbClr val="002060"/>
                </a:solidFill>
              </a:rPr>
              <a:t>            THEN ?X is a cheetah</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R10</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carnivore</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tawny color</a:t>
            </a:r>
            <a:endParaRPr lang="en-US" sz="2000" b="0" i="0" u="none" strike="noStrike" baseline="0" dirty="0">
              <a:solidFill>
                <a:srgbClr val="002060"/>
              </a:solidFill>
            </a:endParaRPr>
          </a:p>
          <a:p>
            <a:pPr marL="0" indent="0" algn="l">
              <a:buNone/>
            </a:pPr>
            <a:r>
              <a:rPr lang="en-US" sz="2000" dirty="0">
                <a:solidFill>
                  <a:srgbClr val="002060"/>
                </a:solidFill>
              </a:rPr>
              <a:t>                ?X has black strips</a:t>
            </a:r>
            <a:endParaRPr lang="en-US" sz="2000" dirty="0">
              <a:solidFill>
                <a:srgbClr val="002060"/>
              </a:solidFill>
            </a:endParaRPr>
          </a:p>
          <a:p>
            <a:pPr marL="0" indent="0" algn="l">
              <a:buNone/>
            </a:pPr>
            <a:r>
              <a:rPr lang="en-US" sz="2000" b="0" i="0" u="none" strike="noStrike" baseline="0" dirty="0">
                <a:solidFill>
                  <a:srgbClr val="002060"/>
                </a:solidFill>
              </a:rPr>
              <a:t>            THEN ?X is a tiger</a:t>
            </a:r>
            <a:endParaRPr lang="en-US" sz="2000" b="0" i="0" u="none" strike="noStrike" baseline="0" dirty="0">
              <a:solidFill>
                <a:srgbClr val="002060"/>
              </a:solidFill>
            </a:endParaRPr>
          </a:p>
          <a:p>
            <a:pPr marL="0" indent="0" algn="l">
              <a:buNone/>
            </a:pPr>
            <a:endParaRPr lang="en-US" altLang="en-US" sz="2000" dirty="0">
              <a:solidFill>
                <a:srgbClr val="002060"/>
              </a:solidFill>
              <a:ea typeface="MS PGothic" panose="020B0600070205080204" pitchFamily="34" charset="-128"/>
            </a:endParaRPr>
          </a:p>
          <a:p>
            <a:pPr marL="457200" lvl="1" indent="0">
              <a:buNone/>
            </a:pPr>
            <a:endParaRPr lang="en-US" sz="2000" b="0" i="0" u="none" strike="noStrike" baseline="0"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 DEDUCTION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r>
              <a:rPr lang="en-US" altLang="en-US" dirty="0">
                <a:solidFill>
                  <a:srgbClr val="C00000"/>
                </a:solidFill>
                <a:ea typeface="MS PGothic" panose="020B0600070205080204" pitchFamily="34" charset="-128"/>
              </a:rPr>
              <a:t>Animal Identification Example</a:t>
            </a:r>
            <a:endParaRPr lang="en-US" altLang="en-US" dirty="0">
              <a:solidFill>
                <a:srgbClr val="C00000"/>
              </a:solidFill>
              <a:ea typeface="MS PGothic" panose="020B0600070205080204" pitchFamily="34" charset="-128"/>
            </a:endParaRPr>
          </a:p>
          <a:p>
            <a:pPr algn="l"/>
            <a:r>
              <a:rPr lang="en-US" sz="2000" b="0" i="0" u="none" strike="noStrike" baseline="0" dirty="0">
                <a:solidFill>
                  <a:srgbClr val="002060"/>
                </a:solidFill>
              </a:rPr>
              <a:t>R11</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an ungulate</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long legs</a:t>
            </a:r>
            <a:endParaRPr lang="en-US" sz="2000" b="0" i="0" u="none" strike="noStrike" baseline="0" dirty="0">
              <a:solidFill>
                <a:srgbClr val="002060"/>
              </a:solidFill>
            </a:endParaRPr>
          </a:p>
          <a:p>
            <a:pPr marL="0" indent="0" algn="l">
              <a:buNone/>
            </a:pPr>
            <a:r>
              <a:rPr lang="en-US" sz="2000" dirty="0">
                <a:solidFill>
                  <a:srgbClr val="002060"/>
                </a:solidFill>
              </a:rPr>
              <a:t>                    ?X has long neck</a:t>
            </a:r>
            <a:endParaRPr lang="en-US" sz="2000" dirty="0">
              <a:solidFill>
                <a:srgbClr val="002060"/>
              </a:solidFill>
            </a:endParaRPr>
          </a:p>
          <a:p>
            <a:pPr marL="0" indent="0" algn="l">
              <a:buNone/>
            </a:pPr>
            <a:r>
              <a:rPr lang="en-US" sz="2000" b="0" i="0" u="none" strike="noStrike" baseline="0" dirty="0">
                <a:solidFill>
                  <a:srgbClr val="002060"/>
                </a:solidFill>
              </a:rPr>
              <a:t>                    ?X has tawny color</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dark spots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 giraffe</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R12 </a:t>
            </a:r>
            <a:r>
              <a:rPr lang="en-US" sz="2000" dirty="0">
                <a:solidFill>
                  <a:srgbClr val="002060"/>
                </a:solidFill>
              </a:rPr>
              <a:t>:</a:t>
            </a:r>
            <a:r>
              <a:rPr lang="en-US" sz="2000" b="0" i="0" u="none" strike="noStrike" baseline="0" dirty="0">
                <a:solidFill>
                  <a:srgbClr val="002060"/>
                </a:solidFill>
              </a:rPr>
              <a:t> IF ?X is an ungulate</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white color</a:t>
            </a:r>
            <a:endParaRPr lang="en-US" sz="2000" b="0" i="0" u="none" strike="noStrike" baseline="0" dirty="0">
              <a:solidFill>
                <a:srgbClr val="002060"/>
              </a:solidFill>
            </a:endParaRPr>
          </a:p>
          <a:p>
            <a:pPr marL="0" indent="0" algn="l">
              <a:buNone/>
            </a:pPr>
            <a:r>
              <a:rPr lang="en-US" sz="2000" dirty="0">
                <a:solidFill>
                  <a:srgbClr val="002060"/>
                </a:solidFill>
              </a:rPr>
              <a:t>                  ?X has black stripes</a:t>
            </a:r>
            <a:endParaRPr lang="en-US" sz="2000" dirty="0">
              <a:solidFill>
                <a:srgbClr val="002060"/>
              </a:solidFill>
            </a:endParaRPr>
          </a:p>
          <a:p>
            <a:pPr marL="0" indent="0" algn="l">
              <a:buNone/>
            </a:pPr>
            <a:r>
              <a:rPr lang="en-US" sz="2000" b="0" i="0" u="none" strike="noStrike" baseline="0" dirty="0">
                <a:solidFill>
                  <a:srgbClr val="002060"/>
                </a:solidFill>
              </a:rPr>
              <a:t>           THEN ?X is a zebra</a:t>
            </a:r>
            <a:endParaRPr lang="en-US" sz="2000" b="0" i="0" u="none" strike="noStrike" baseline="0" dirty="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 DEDUCTION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fontScale="92500" lnSpcReduction="20000"/>
          </a:bodyPr>
          <a:lstStyle/>
          <a:p>
            <a:r>
              <a:rPr lang="en-US" altLang="en-US" dirty="0">
                <a:solidFill>
                  <a:srgbClr val="C00000"/>
                </a:solidFill>
                <a:ea typeface="MS PGothic" panose="020B0600070205080204" pitchFamily="34" charset="-128"/>
              </a:rPr>
              <a:t>Animal Identification Example</a:t>
            </a:r>
            <a:endParaRPr lang="en-US" altLang="en-US" dirty="0">
              <a:solidFill>
                <a:srgbClr val="C00000"/>
              </a:solidFill>
              <a:ea typeface="MS PGothic" panose="020B0600070205080204" pitchFamily="34" charset="-128"/>
            </a:endParaRPr>
          </a:p>
          <a:p>
            <a:pPr algn="l"/>
            <a:r>
              <a:rPr lang="en-US" sz="2000" b="0" i="0" u="none" strike="noStrike" baseline="0" dirty="0">
                <a:solidFill>
                  <a:srgbClr val="002060"/>
                </a:solidFill>
              </a:rPr>
              <a:t>R13</a:t>
            </a:r>
            <a:r>
              <a:rPr lang="en-US" sz="2000" dirty="0">
                <a:solidFill>
                  <a:srgbClr val="002060"/>
                </a:solidFill>
              </a:rPr>
              <a:t> </a:t>
            </a:r>
            <a:r>
              <a:rPr lang="en-US" sz="2000" b="0" i="0" u="none" strike="noStrike" baseline="0" dirty="0">
                <a:solidFill>
                  <a:srgbClr val="002060"/>
                </a:solidFill>
              </a:rPr>
              <a:t> </a:t>
            </a:r>
            <a:r>
              <a:rPr lang="en-US" sz="2000" dirty="0">
                <a:solidFill>
                  <a:srgbClr val="002060"/>
                </a:solidFill>
              </a:rPr>
              <a:t>: </a:t>
            </a:r>
            <a:r>
              <a:rPr lang="en-US" sz="2000" b="0" i="0" u="none" strike="noStrike" baseline="0" dirty="0">
                <a:solidFill>
                  <a:srgbClr val="002060"/>
                </a:solidFill>
              </a:rPr>
              <a:t> IF ?X is a bird</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a:t>
            </a:r>
            <a:r>
              <a:rPr lang="en-US" sz="2000" dirty="0">
                <a:solidFill>
                  <a:srgbClr val="002060"/>
                </a:solidFill>
              </a:rPr>
              <a:t>doe</a:t>
            </a:r>
            <a:r>
              <a:rPr lang="en-US" sz="2000" b="0" i="0" u="none" strike="noStrike" baseline="0" dirty="0">
                <a:solidFill>
                  <a:srgbClr val="002060"/>
                </a:solidFill>
              </a:rPr>
              <a:t>s not fly</a:t>
            </a:r>
            <a:endParaRPr lang="en-US" sz="2000" b="0" i="0" u="none" strike="noStrike" baseline="0" dirty="0">
              <a:solidFill>
                <a:srgbClr val="002060"/>
              </a:solidFill>
            </a:endParaRPr>
          </a:p>
          <a:p>
            <a:pPr marL="0" indent="0" algn="l">
              <a:buNone/>
            </a:pPr>
            <a:r>
              <a:rPr lang="en-US" sz="2000" dirty="0">
                <a:solidFill>
                  <a:srgbClr val="002060"/>
                </a:solidFill>
              </a:rPr>
              <a:t>                   ?X has long legs</a:t>
            </a:r>
            <a:endParaRPr lang="en-US" sz="2000" dirty="0">
              <a:solidFill>
                <a:srgbClr val="002060"/>
              </a:solidFill>
            </a:endParaRPr>
          </a:p>
          <a:p>
            <a:pPr marL="0" indent="0" algn="l">
              <a:buNone/>
            </a:pPr>
            <a:r>
              <a:rPr lang="en-US" sz="2000" b="0" i="0" u="none" strike="noStrike" baseline="0" dirty="0">
                <a:solidFill>
                  <a:srgbClr val="002060"/>
                </a:solidFill>
              </a:rPr>
              <a:t>	   </a:t>
            </a:r>
            <a:r>
              <a:rPr lang="en-US" sz="2000" dirty="0">
                <a:solidFill>
                  <a:srgbClr val="002060"/>
                </a:solidFill>
              </a:rPr>
              <a:t>?X has long neck</a:t>
            </a:r>
            <a:endParaRPr lang="en-US" sz="2000" dirty="0">
              <a:solidFill>
                <a:srgbClr val="002060"/>
              </a:solidFill>
            </a:endParaRPr>
          </a:p>
          <a:p>
            <a:pPr marL="0" indent="0" algn="l">
              <a:buNone/>
            </a:pPr>
            <a:r>
              <a:rPr lang="en-US" sz="2000" b="0" i="0" u="none" strike="noStrike" baseline="0" dirty="0">
                <a:solidFill>
                  <a:srgbClr val="002060"/>
                </a:solidFill>
              </a:rPr>
              <a:t>	   ?X is black and white</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has dark spots</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THEN ?X is an ostrich</a:t>
            </a:r>
            <a:endParaRPr lang="en-US" sz="2000" b="0" i="0" u="none" strike="noStrike" baseline="0" dirty="0">
              <a:solidFill>
                <a:srgbClr val="002060"/>
              </a:solidFill>
            </a:endParaRPr>
          </a:p>
          <a:p>
            <a:pPr marL="0" indent="0" algn="l">
              <a:buNone/>
            </a:pPr>
            <a:endParaRPr lang="en-US" sz="2000" b="0" i="0" u="none" strike="noStrike" baseline="0" dirty="0">
              <a:solidFill>
                <a:srgbClr val="002060"/>
              </a:solidFill>
            </a:endParaRPr>
          </a:p>
          <a:p>
            <a:pPr algn="l"/>
            <a:r>
              <a:rPr lang="en-US" sz="2000" b="0" i="0" u="none" strike="noStrike" baseline="0" dirty="0">
                <a:solidFill>
                  <a:srgbClr val="002060"/>
                </a:solidFill>
              </a:rPr>
              <a:t>R14 </a:t>
            </a:r>
            <a:r>
              <a:rPr lang="en-US" sz="2000" dirty="0">
                <a:solidFill>
                  <a:srgbClr val="002060"/>
                </a:solidFill>
              </a:rPr>
              <a:t>:</a:t>
            </a:r>
            <a:r>
              <a:rPr lang="en-US" sz="2000" b="0" i="0" u="none" strike="noStrike" baseline="0" dirty="0">
                <a:solidFill>
                  <a:srgbClr val="002060"/>
                </a:solidFill>
              </a:rPr>
              <a:t> IF ?X is a bird</a:t>
            </a:r>
            <a:endParaRPr lang="en-US" sz="2000" b="0" i="0" u="none" strike="noStrike" baseline="0" dirty="0">
              <a:solidFill>
                <a:srgbClr val="002060"/>
              </a:solidFill>
            </a:endParaRPr>
          </a:p>
          <a:p>
            <a:pPr marL="0" indent="0" algn="l">
              <a:buNone/>
            </a:pPr>
            <a:r>
              <a:rPr lang="en-US" sz="2000" b="0" i="0" u="none" strike="noStrike" baseline="0" dirty="0">
                <a:solidFill>
                  <a:srgbClr val="002060"/>
                </a:solidFill>
              </a:rPr>
              <a:t>	   ?X  </a:t>
            </a:r>
            <a:r>
              <a:rPr lang="en-US" sz="2000" dirty="0">
                <a:solidFill>
                  <a:srgbClr val="002060"/>
                </a:solidFill>
              </a:rPr>
              <a:t>doe</a:t>
            </a:r>
            <a:r>
              <a:rPr lang="en-US" sz="2000" b="0" i="0" u="none" strike="noStrike" baseline="0" dirty="0">
                <a:solidFill>
                  <a:srgbClr val="002060"/>
                </a:solidFill>
              </a:rPr>
              <a:t>s not fly</a:t>
            </a:r>
            <a:endParaRPr lang="en-US" sz="2000" b="0" i="0" u="none" strike="noStrike" baseline="0" dirty="0">
              <a:solidFill>
                <a:srgbClr val="002060"/>
              </a:solidFill>
            </a:endParaRPr>
          </a:p>
          <a:p>
            <a:pPr marL="0" indent="0" algn="l">
              <a:buNone/>
            </a:pPr>
            <a:r>
              <a:rPr lang="en-US" sz="2000" dirty="0">
                <a:solidFill>
                  <a:srgbClr val="002060"/>
                </a:solidFill>
              </a:rPr>
              <a:t>                    ?X swims</a:t>
            </a:r>
            <a:endParaRPr lang="en-US" sz="2000" dirty="0">
              <a:solidFill>
                <a:srgbClr val="002060"/>
              </a:solidFill>
            </a:endParaRPr>
          </a:p>
          <a:p>
            <a:pPr marL="0" indent="0" algn="l">
              <a:buNone/>
            </a:pPr>
            <a:r>
              <a:rPr lang="en-US" sz="2000" b="0" i="0" u="none" strike="noStrike" baseline="0" dirty="0">
                <a:solidFill>
                  <a:srgbClr val="002060"/>
                </a:solidFill>
              </a:rPr>
              <a:t>	   ?X is black and white </a:t>
            </a:r>
            <a:endParaRPr lang="en-US" sz="2000" b="0" i="0" u="none" strike="noStrike" baseline="0" dirty="0">
              <a:solidFill>
                <a:srgbClr val="002060"/>
              </a:solidFill>
            </a:endParaRPr>
          </a:p>
          <a:p>
            <a:pPr marL="0" indent="0" algn="l">
              <a:buNone/>
            </a:pPr>
            <a:r>
              <a:rPr lang="en-US" sz="2000" dirty="0">
                <a:solidFill>
                  <a:srgbClr val="002060"/>
                </a:solidFill>
              </a:rPr>
              <a:t>              </a:t>
            </a:r>
            <a:r>
              <a:rPr lang="en-US" sz="2000" b="0" i="0" u="none" strike="noStrike" baseline="0" dirty="0">
                <a:solidFill>
                  <a:srgbClr val="002060"/>
                </a:solidFill>
              </a:rPr>
              <a:t>THEN ?X is a penguin</a:t>
            </a:r>
            <a:endParaRPr lang="en-US" sz="2000" b="0" i="0" u="none" strike="noStrike" baseline="0"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TYPES OF KNOWLEDGE</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pPr>
              <a:lnSpc>
                <a:spcPct val="90000"/>
              </a:lnSpc>
            </a:pPr>
            <a:r>
              <a:rPr lang="en-US" altLang="en-US" sz="2400" dirty="0">
                <a:solidFill>
                  <a:srgbClr val="002060"/>
                </a:solidFill>
                <a:ea typeface="MS PGothic" panose="020B0600070205080204" pitchFamily="34" charset="-128"/>
              </a:rPr>
              <a:t>A priori knowledge</a:t>
            </a:r>
            <a:endParaRPr lang="en-US" altLang="en-US" sz="24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Knowledge independent of all experiences</a:t>
            </a:r>
            <a:endParaRPr lang="en-US" altLang="en-US" sz="20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considered to be universally true</a:t>
            </a:r>
            <a:endParaRPr lang="en-US" altLang="en-US" sz="2000" dirty="0">
              <a:solidFill>
                <a:srgbClr val="002060"/>
              </a:solidFill>
              <a:ea typeface="MS PGothic" panose="020B0600070205080204" pitchFamily="34" charset="-128"/>
            </a:endParaRPr>
          </a:p>
          <a:p>
            <a:pPr>
              <a:lnSpc>
                <a:spcPct val="90000"/>
              </a:lnSpc>
            </a:pPr>
            <a:r>
              <a:rPr lang="en-US" altLang="en-US" sz="2400" dirty="0">
                <a:solidFill>
                  <a:srgbClr val="002060"/>
                </a:solidFill>
                <a:ea typeface="MS PGothic" panose="020B0600070205080204" pitchFamily="34" charset="-128"/>
              </a:rPr>
              <a:t>A posteriori knowledge</a:t>
            </a:r>
            <a:endParaRPr lang="en-US" altLang="en-US" sz="24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Knowledge verifiable through the senses</a:t>
            </a:r>
            <a:endParaRPr lang="en-US" altLang="en-US" sz="20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may not always be reliable</a:t>
            </a:r>
            <a:endParaRPr lang="en-US" altLang="en-US" sz="2000" dirty="0">
              <a:solidFill>
                <a:srgbClr val="002060"/>
              </a:solidFill>
              <a:ea typeface="MS PGothic" panose="020B0600070205080204" pitchFamily="34" charset="-128"/>
            </a:endParaRPr>
          </a:p>
          <a:p>
            <a:pPr>
              <a:lnSpc>
                <a:spcPct val="90000"/>
              </a:lnSpc>
            </a:pPr>
            <a:r>
              <a:rPr lang="en-US" altLang="en-US" sz="2400" dirty="0">
                <a:solidFill>
                  <a:srgbClr val="002060"/>
                </a:solidFill>
                <a:ea typeface="MS PGothic" panose="020B0600070205080204" pitchFamily="34" charset="-128"/>
              </a:rPr>
              <a:t>Procedural knowledge</a:t>
            </a:r>
            <a:endParaRPr lang="en-US" altLang="en-US" sz="24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knowing how to do something</a:t>
            </a:r>
            <a:endParaRPr lang="en-US" altLang="en-US" sz="2000" dirty="0">
              <a:solidFill>
                <a:srgbClr val="002060"/>
              </a:solidFill>
              <a:ea typeface="MS PGothic" panose="020B0600070205080204" pitchFamily="34" charset="-128"/>
            </a:endParaRPr>
          </a:p>
          <a:p>
            <a:pPr>
              <a:lnSpc>
                <a:spcPct val="90000"/>
              </a:lnSpc>
            </a:pPr>
            <a:r>
              <a:rPr lang="en-US" altLang="en-US" sz="2400" dirty="0">
                <a:solidFill>
                  <a:srgbClr val="002060"/>
                </a:solidFill>
                <a:ea typeface="MS PGothic" panose="020B0600070205080204" pitchFamily="34" charset="-128"/>
              </a:rPr>
              <a:t>Declarative knowledge</a:t>
            </a:r>
            <a:endParaRPr lang="en-US" altLang="en-US" sz="24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knowing that something is true or false</a:t>
            </a:r>
            <a:endParaRPr lang="en-US" altLang="en-US" sz="2000" dirty="0">
              <a:solidFill>
                <a:srgbClr val="002060"/>
              </a:solidFill>
              <a:ea typeface="MS PGothic" panose="020B0600070205080204" pitchFamily="34" charset="-128"/>
            </a:endParaRPr>
          </a:p>
          <a:p>
            <a:pPr>
              <a:lnSpc>
                <a:spcPct val="90000"/>
              </a:lnSpc>
            </a:pPr>
            <a:r>
              <a:rPr lang="en-US" altLang="en-US" sz="2400" dirty="0">
                <a:solidFill>
                  <a:srgbClr val="002060"/>
                </a:solidFill>
                <a:ea typeface="MS PGothic" panose="020B0600070205080204" pitchFamily="34" charset="-128"/>
              </a:rPr>
              <a:t>Tacit knowledge</a:t>
            </a:r>
            <a:endParaRPr lang="en-US" altLang="en-US" sz="2400" dirty="0">
              <a:solidFill>
                <a:srgbClr val="002060"/>
              </a:solidFill>
              <a:ea typeface="MS PGothic" panose="020B0600070205080204" pitchFamily="34" charset="-128"/>
            </a:endParaRPr>
          </a:p>
          <a:p>
            <a:pPr lvl="1">
              <a:lnSpc>
                <a:spcPct val="90000"/>
              </a:lnSpc>
            </a:pPr>
            <a:r>
              <a:rPr lang="en-US" altLang="en-US" sz="2000" dirty="0">
                <a:solidFill>
                  <a:srgbClr val="002060"/>
                </a:solidFill>
                <a:ea typeface="MS PGothic" panose="020B0600070205080204" pitchFamily="34" charset="-128"/>
              </a:rPr>
              <a:t>knowledge not easily expressed by language</a:t>
            </a:r>
            <a:endParaRPr lang="en-US" altLang="en-US" sz="2000" dirty="0">
              <a:solidFill>
                <a:srgbClr val="002060"/>
              </a:solidFill>
              <a:ea typeface="MS PGothic" panose="020B0600070205080204" pitchFamily="34" charset="-128"/>
            </a:endParaRPr>
          </a:p>
          <a:p>
            <a:pPr lvl="1"/>
            <a:endParaRPr lang="en-IN" dirty="0">
              <a:solidFill>
                <a:srgbClr val="002060"/>
              </a:solidFill>
            </a:endParaRPr>
          </a:p>
          <a:p>
            <a:pPr lvl="1"/>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l"/>
            <a:r>
              <a:rPr lang="en-US" altLang="en-IN" dirty="0">
                <a:solidFill>
                  <a:srgbClr val="002060"/>
                </a:solidFill>
              </a:rPr>
              <a:t>Forward chaining</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r>
              <a:rPr lang="en-US" altLang="en-US" sz="2800" dirty="0">
                <a:solidFill>
                  <a:srgbClr val="C00000"/>
                </a:solidFill>
                <a:ea typeface="MS PGothic" panose="020B0600070205080204" pitchFamily="34" charset="-128"/>
              </a:rPr>
              <a:t>Animal Identification Example</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To identify animal</a:t>
            </a:r>
            <a:endParaRPr lang="en-US" altLang="en-US" sz="2400" dirty="0">
              <a:solidFill>
                <a:srgbClr val="002060"/>
              </a:solidFill>
              <a:ea typeface="MS PGothic" panose="020B0600070205080204" pitchFamily="34" charset="-128"/>
            </a:endParaRPr>
          </a:p>
          <a:p>
            <a:pPr marL="457200" lvl="1" indent="0">
              <a:buNone/>
            </a:pPr>
            <a:endParaRPr lang="en-US" altLang="en-US" sz="2400" dirty="0">
              <a:solidFill>
                <a:srgbClr val="002060"/>
              </a:solidFill>
              <a:ea typeface="MS PGothic" panose="020B0600070205080204" pitchFamily="34" charset="-128"/>
            </a:endParaRPr>
          </a:p>
          <a:p>
            <a:r>
              <a:rPr lang="en-US" altLang="en-US" sz="2800" dirty="0">
                <a:solidFill>
                  <a:srgbClr val="C00000"/>
                </a:solidFill>
                <a:ea typeface="MS PGothic" panose="020B0600070205080204" pitchFamily="34" charset="-128"/>
              </a:rPr>
              <a:t>In Working Memory</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has hair</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chews cud</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has long legs</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has long neck</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has tawny color</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 has dark spots</a:t>
            </a:r>
            <a:endParaRPr lang="en-US" altLang="en-US" sz="2400" dirty="0">
              <a:solidFill>
                <a:srgbClr val="002060"/>
              </a:solidFill>
              <a:ea typeface="MS PGothic" panose="020B0600070205080204" pitchFamily="34" charset="-128"/>
            </a:endParaRPr>
          </a:p>
          <a:p>
            <a:pPr lvl="1"/>
            <a:endParaRPr lang="en-US" altLang="en-US" sz="2400" dirty="0">
              <a:solidFill>
                <a:srgbClr val="002060"/>
              </a:solidFill>
              <a:ea typeface="MS PGothic"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Backward chaining</a:t>
            </a:r>
            <a:endParaRPr lang="en-US"/>
          </a:p>
        </p:txBody>
      </p:sp>
      <p:pic>
        <p:nvPicPr>
          <p:cNvPr id="4" name="Content Placeholder 3"/>
          <p:cNvPicPr>
            <a:picLocks noChangeAspect="1"/>
          </p:cNvPicPr>
          <p:nvPr>
            <p:ph idx="1"/>
          </p:nvPr>
        </p:nvPicPr>
        <p:blipFill>
          <a:blip r:embed="rId1"/>
          <a:stretch>
            <a:fillRect/>
          </a:stretch>
        </p:blipFill>
        <p:spPr>
          <a:xfrm>
            <a:off x="1463040" y="1584325"/>
            <a:ext cx="8428355" cy="40824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44035"/>
            <a:ext cx="10515600" cy="4959350"/>
          </a:xfrm>
        </p:spPr>
        <p:txBody>
          <a:bodyPr>
            <a:normAutofit/>
          </a:bodyPr>
          <a:lstStyle/>
          <a:p>
            <a:r>
              <a:rPr lang="en-US" altLang="en-US" sz="2800" dirty="0">
                <a:solidFill>
                  <a:srgbClr val="C00000"/>
                </a:solidFill>
                <a:ea typeface="MS PGothic" panose="020B0600070205080204" pitchFamily="34" charset="-128"/>
              </a:rPr>
              <a:t>Semantic Networks</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AI Knowledge representation technique for propositional information</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Also known as Association Nets / Semantic Nets </a:t>
            </a:r>
            <a:endParaRPr lang="en-US" altLang="en-US" sz="2400" dirty="0">
              <a:solidFill>
                <a:srgbClr val="002060"/>
              </a:solidFill>
              <a:ea typeface="MS PGothic" panose="020B0600070205080204" pitchFamily="34" charset="-128"/>
            </a:endParaRPr>
          </a:p>
          <a:p>
            <a:pPr lvl="1"/>
            <a:endParaRPr lang="en-US" altLang="en-US" sz="2400" dirty="0">
              <a:solidFill>
                <a:srgbClr val="002060"/>
              </a:solidFill>
              <a:ea typeface="MS PGothic" panose="020B0600070205080204" pitchFamily="34" charset="-128"/>
              <a:sym typeface="Wingdings" panose="05000000000000000000" pitchFamily="2" charset="2"/>
            </a:endParaRPr>
          </a:p>
          <a:p>
            <a:r>
              <a:rPr lang="en-US" altLang="en-US" sz="2800" dirty="0">
                <a:solidFill>
                  <a:srgbClr val="C00000"/>
                </a:solidFill>
                <a:ea typeface="MS PGothic" panose="020B0600070205080204" pitchFamily="34" charset="-128"/>
              </a:rPr>
              <a:t>Semantic Nets</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Is a labelled directed graph</a:t>
            </a:r>
            <a:endParaRPr lang="en-US" altLang="en-US" sz="24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Nodes </a:t>
            </a:r>
            <a:r>
              <a:rPr lang="en-US" altLang="en-US" sz="2400" dirty="0">
                <a:solidFill>
                  <a:srgbClr val="002060"/>
                </a:solidFill>
                <a:ea typeface="MS PGothic" panose="020B0600070205080204" pitchFamily="34" charset="-128"/>
                <a:sym typeface="Wingdings" panose="05000000000000000000" pitchFamily="2" charset="2"/>
              </a:rPr>
              <a:t> Object </a:t>
            </a:r>
            <a:endParaRPr lang="en-US" altLang="en-US" sz="2400" dirty="0">
              <a:solidFill>
                <a:srgbClr val="002060"/>
              </a:solidFill>
              <a:ea typeface="MS PGothic" panose="020B0600070205080204" pitchFamily="34" charset="-128"/>
              <a:sym typeface="Wingdings" panose="05000000000000000000" pitchFamily="2" charset="2"/>
            </a:endParaRPr>
          </a:p>
          <a:p>
            <a:pPr lvl="1"/>
            <a:r>
              <a:rPr lang="en-US" altLang="en-US" sz="2400" dirty="0">
                <a:solidFill>
                  <a:srgbClr val="002060"/>
                </a:solidFill>
                <a:ea typeface="MS PGothic" panose="020B0600070205080204" pitchFamily="34" charset="-128"/>
                <a:sym typeface="Wingdings" panose="05000000000000000000" pitchFamily="2" charset="2"/>
              </a:rPr>
              <a:t>Objects represent Physical objects, concepts , Events</a:t>
            </a:r>
            <a:endParaRPr lang="en-US" altLang="en-US" sz="2400" dirty="0">
              <a:solidFill>
                <a:srgbClr val="002060"/>
              </a:solidFill>
              <a:ea typeface="MS PGothic" panose="020B0600070205080204" pitchFamily="34" charset="-128"/>
              <a:sym typeface="Wingdings" panose="05000000000000000000" pitchFamily="2" charset="2"/>
            </a:endParaRPr>
          </a:p>
          <a:p>
            <a:pPr lvl="1"/>
            <a:r>
              <a:rPr lang="en-US" altLang="en-US" sz="2400" dirty="0">
                <a:solidFill>
                  <a:srgbClr val="002060"/>
                </a:solidFill>
                <a:ea typeface="MS PGothic" panose="020B0600070205080204" pitchFamily="34" charset="-128"/>
                <a:sym typeface="Wingdings" panose="05000000000000000000" pitchFamily="2" charset="2"/>
              </a:rPr>
              <a:t>Link / Edges  Relationship</a:t>
            </a:r>
            <a:endParaRPr lang="en-US" altLang="en-US" sz="2400" dirty="0">
              <a:solidFill>
                <a:srgbClr val="00206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pPr lvl="1"/>
            <a:endParaRPr lang="en-US" altLang="en-US" sz="2800" dirty="0">
              <a:solidFill>
                <a:srgbClr val="C00000"/>
              </a:solidFill>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Content Placeholder 5"/>
          <p:cNvPicPr>
            <a:picLocks noGrp="1" noChangeAspect="1"/>
          </p:cNvPicPr>
          <p:nvPr>
            <p:ph idx="1"/>
          </p:nvPr>
        </p:nvPicPr>
        <p:blipFill>
          <a:blip r:embed="rId1"/>
          <a:stretch>
            <a:fillRect/>
          </a:stretch>
        </p:blipFill>
        <p:spPr>
          <a:xfrm>
            <a:off x="223520" y="1605280"/>
            <a:ext cx="5283200" cy="4511039"/>
          </a:xfrm>
        </p:spPr>
      </p:pic>
      <p:pic>
        <p:nvPicPr>
          <p:cNvPr id="8" name="Picture 7"/>
          <p:cNvPicPr>
            <a:picLocks noChangeAspect="1"/>
          </p:cNvPicPr>
          <p:nvPr/>
        </p:nvPicPr>
        <p:blipFill>
          <a:blip r:embed="rId2"/>
          <a:stretch>
            <a:fillRect/>
          </a:stretch>
        </p:blipFill>
        <p:spPr>
          <a:xfrm>
            <a:off x="6096000" y="1229360"/>
            <a:ext cx="5943600" cy="49783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fontScale="92500" lnSpcReduction="10000"/>
          </a:bodyPr>
          <a:lstStyle/>
          <a:p>
            <a:r>
              <a:rPr lang="en-US" altLang="en-US" dirty="0">
                <a:solidFill>
                  <a:srgbClr val="C00000"/>
                </a:solidFill>
                <a:ea typeface="MS PGothic" panose="020B0600070205080204" pitchFamily="34" charset="-128"/>
              </a:rPr>
              <a:t>Structure of Semantic Networks</a:t>
            </a:r>
            <a:endParaRPr lang="en-US" altLang="en-US" dirty="0">
              <a:solidFill>
                <a:srgbClr val="C00000"/>
              </a:solidFill>
              <a:ea typeface="MS PGothic" panose="020B0600070205080204" pitchFamily="34" charset="-128"/>
            </a:endParaRPr>
          </a:p>
          <a:p>
            <a:pPr lvl="1"/>
            <a:r>
              <a:rPr lang="en-US" dirty="0">
                <a:solidFill>
                  <a:srgbClr val="002060"/>
                </a:solidFill>
              </a:rPr>
              <a:t>Lexical part</a:t>
            </a:r>
            <a:endParaRPr lang="en-US" dirty="0">
              <a:solidFill>
                <a:srgbClr val="002060"/>
              </a:solidFill>
            </a:endParaRPr>
          </a:p>
          <a:p>
            <a:pPr lvl="2"/>
            <a:r>
              <a:rPr lang="en-US" dirty="0">
                <a:solidFill>
                  <a:srgbClr val="00B050"/>
                </a:solidFill>
              </a:rPr>
              <a:t>Nodes – denoting objects </a:t>
            </a:r>
            <a:endParaRPr lang="en-US" dirty="0">
              <a:solidFill>
                <a:srgbClr val="00B050"/>
              </a:solidFill>
            </a:endParaRPr>
          </a:p>
          <a:p>
            <a:pPr lvl="2"/>
            <a:r>
              <a:rPr lang="en-US" dirty="0">
                <a:solidFill>
                  <a:srgbClr val="00B050"/>
                </a:solidFill>
              </a:rPr>
              <a:t>Links – denoting relations between objects </a:t>
            </a:r>
            <a:endParaRPr lang="en-US" dirty="0">
              <a:solidFill>
                <a:srgbClr val="00B050"/>
              </a:solidFill>
            </a:endParaRPr>
          </a:p>
          <a:p>
            <a:pPr lvl="2"/>
            <a:r>
              <a:rPr lang="en-US" dirty="0">
                <a:solidFill>
                  <a:srgbClr val="00B050"/>
                </a:solidFill>
              </a:rPr>
              <a:t>Labels – denoting particular objects and relations </a:t>
            </a:r>
            <a:endParaRPr lang="en-US" dirty="0">
              <a:solidFill>
                <a:srgbClr val="00B050"/>
              </a:solidFill>
            </a:endParaRPr>
          </a:p>
          <a:p>
            <a:pPr lvl="1"/>
            <a:r>
              <a:rPr lang="en-US" dirty="0">
                <a:solidFill>
                  <a:srgbClr val="002060"/>
                </a:solidFill>
              </a:rPr>
              <a:t>Structural part</a:t>
            </a:r>
            <a:r>
              <a:rPr lang="en-US" dirty="0"/>
              <a:t> </a:t>
            </a:r>
            <a:endParaRPr lang="en-US" dirty="0"/>
          </a:p>
          <a:p>
            <a:pPr lvl="2"/>
            <a:r>
              <a:rPr lang="en-US" dirty="0">
                <a:solidFill>
                  <a:srgbClr val="00B050"/>
                </a:solidFill>
              </a:rPr>
              <a:t>Links and nodes form directed graphs</a:t>
            </a:r>
            <a:endParaRPr lang="en-US" dirty="0">
              <a:solidFill>
                <a:srgbClr val="00B050"/>
              </a:solidFill>
            </a:endParaRPr>
          </a:p>
          <a:p>
            <a:pPr lvl="2"/>
            <a:r>
              <a:rPr lang="en-US" dirty="0">
                <a:solidFill>
                  <a:srgbClr val="00B050"/>
                </a:solidFill>
              </a:rPr>
              <a:t>Labels are placed on the links and nodes </a:t>
            </a:r>
            <a:endParaRPr lang="en-US" dirty="0">
              <a:solidFill>
                <a:srgbClr val="00B050"/>
              </a:solidFill>
            </a:endParaRPr>
          </a:p>
          <a:p>
            <a:pPr lvl="1"/>
            <a:r>
              <a:rPr lang="en-US" dirty="0">
                <a:solidFill>
                  <a:srgbClr val="002060"/>
                </a:solidFill>
              </a:rPr>
              <a:t>Semantic part </a:t>
            </a:r>
            <a:endParaRPr lang="en-US" dirty="0">
              <a:solidFill>
                <a:srgbClr val="002060"/>
              </a:solidFill>
            </a:endParaRPr>
          </a:p>
          <a:p>
            <a:pPr lvl="2"/>
            <a:r>
              <a:rPr lang="en-US" dirty="0">
                <a:solidFill>
                  <a:srgbClr val="00B050"/>
                </a:solidFill>
              </a:rPr>
              <a:t>Meanings are associated with the link and node labels (the details will depend on the application domain)</a:t>
            </a:r>
            <a:endParaRPr lang="en-US" dirty="0">
              <a:solidFill>
                <a:srgbClr val="00B050"/>
              </a:solidFill>
            </a:endParaRPr>
          </a:p>
          <a:p>
            <a:pPr lvl="1"/>
            <a:r>
              <a:rPr lang="en-US" dirty="0"/>
              <a:t> </a:t>
            </a:r>
            <a:r>
              <a:rPr lang="en-US" dirty="0">
                <a:solidFill>
                  <a:srgbClr val="002060"/>
                </a:solidFill>
              </a:rPr>
              <a:t>Procedural part</a:t>
            </a:r>
            <a:r>
              <a:rPr lang="en-US" dirty="0"/>
              <a:t> </a:t>
            </a:r>
            <a:endParaRPr lang="en-US" dirty="0"/>
          </a:p>
          <a:p>
            <a:pPr lvl="2"/>
            <a:r>
              <a:rPr lang="en-US" dirty="0">
                <a:solidFill>
                  <a:srgbClr val="00B050"/>
                </a:solidFill>
              </a:rPr>
              <a:t>Constructors allow creation of new links and nodes </a:t>
            </a:r>
            <a:endParaRPr lang="en-US" dirty="0">
              <a:solidFill>
                <a:srgbClr val="00B050"/>
              </a:solidFill>
            </a:endParaRPr>
          </a:p>
          <a:p>
            <a:pPr lvl="2"/>
            <a:r>
              <a:rPr lang="en-US" dirty="0">
                <a:solidFill>
                  <a:srgbClr val="00B050"/>
                </a:solidFill>
              </a:rPr>
              <a:t>Destructors allow the deletion of links and nodes</a:t>
            </a:r>
            <a:endParaRPr lang="en-US" dirty="0">
              <a:solidFill>
                <a:srgbClr val="00B050"/>
              </a:solidFill>
            </a:endParaRPr>
          </a:p>
          <a:p>
            <a:pPr lvl="2"/>
            <a:r>
              <a:rPr lang="en-US" dirty="0">
                <a:solidFill>
                  <a:srgbClr val="00B050"/>
                </a:solidFill>
              </a:rPr>
              <a:t>Writers allow the creation and alteration of labels</a:t>
            </a:r>
            <a:endParaRPr lang="en-US" dirty="0">
              <a:solidFill>
                <a:srgbClr val="00B050"/>
              </a:solidFill>
            </a:endParaRPr>
          </a:p>
          <a:p>
            <a:pPr lvl="2"/>
            <a:r>
              <a:rPr lang="en-US" dirty="0">
                <a:solidFill>
                  <a:srgbClr val="00B050"/>
                </a:solidFill>
              </a:rPr>
              <a:t>Readers can extract answers to questions</a:t>
            </a:r>
            <a:endParaRPr lang="en-US" altLang="en-US" dirty="0">
              <a:solidFill>
                <a:srgbClr val="00B050"/>
              </a:solidFill>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dirty="0">
                <a:solidFill>
                  <a:srgbClr val="C00000"/>
                </a:solidFill>
                <a:ea typeface="MS PGothic" panose="020B0600070205080204" pitchFamily="34" charset="-128"/>
              </a:rPr>
              <a:t>Relationships in Semantic Networks</a:t>
            </a:r>
            <a:endParaRPr lang="en-US" altLang="en-US" dirty="0">
              <a:solidFill>
                <a:srgbClr val="C00000"/>
              </a:solidFill>
              <a:ea typeface="MS PGothic" panose="020B0600070205080204" pitchFamily="34" charset="-128"/>
            </a:endParaRPr>
          </a:p>
          <a:p>
            <a:pPr lvl="1"/>
            <a:r>
              <a:rPr lang="en-US" dirty="0">
                <a:solidFill>
                  <a:srgbClr val="002060"/>
                </a:solidFill>
              </a:rPr>
              <a:t>IS-A</a:t>
            </a:r>
            <a:endParaRPr lang="en-US" dirty="0">
              <a:solidFill>
                <a:srgbClr val="002060"/>
              </a:solidFill>
            </a:endParaRPr>
          </a:p>
          <a:p>
            <a:pPr lvl="2"/>
            <a:r>
              <a:rPr lang="en-US" dirty="0">
                <a:solidFill>
                  <a:srgbClr val="00B050"/>
                </a:solidFill>
              </a:rPr>
              <a:t>Member of a class</a:t>
            </a:r>
            <a:endParaRPr lang="en-US" dirty="0">
              <a:solidFill>
                <a:srgbClr val="00B050"/>
              </a:solidFill>
            </a:endParaRPr>
          </a:p>
          <a:p>
            <a:pPr lvl="2"/>
            <a:r>
              <a:rPr lang="en-US" dirty="0">
                <a:solidFill>
                  <a:srgbClr val="00B050"/>
                </a:solidFill>
              </a:rPr>
              <a:t>Class</a:t>
            </a:r>
            <a:r>
              <a:rPr lang="en-US" dirty="0">
                <a:solidFill>
                  <a:srgbClr val="00B050"/>
                </a:solidFill>
                <a:sym typeface="Wingdings" panose="05000000000000000000" pitchFamily="2" charset="2"/>
              </a:rPr>
              <a:t> Group of objects with common attributes</a:t>
            </a:r>
            <a:endParaRPr lang="en-US" dirty="0">
              <a:solidFill>
                <a:srgbClr val="00B050"/>
              </a:solidFill>
              <a:sym typeface="Wingdings" panose="05000000000000000000" pitchFamily="2" charset="2"/>
            </a:endParaRPr>
          </a:p>
          <a:p>
            <a:pPr lvl="2"/>
            <a:r>
              <a:rPr lang="en-US" dirty="0" err="1">
                <a:solidFill>
                  <a:srgbClr val="00B050"/>
                </a:solidFill>
              </a:rPr>
              <a:t>Eg</a:t>
            </a:r>
            <a:r>
              <a:rPr lang="en-US" dirty="0">
                <a:solidFill>
                  <a:srgbClr val="00B050"/>
                </a:solidFill>
              </a:rPr>
              <a:t>: Tom IS-A Dog </a:t>
            </a:r>
            <a:endParaRPr lang="en-US" dirty="0">
              <a:solidFill>
                <a:srgbClr val="00B050"/>
              </a:solidFill>
            </a:endParaRPr>
          </a:p>
          <a:p>
            <a:pPr lvl="2"/>
            <a:endParaRPr lang="en-US" dirty="0">
              <a:solidFill>
                <a:srgbClr val="00B050"/>
              </a:solidFill>
            </a:endParaRPr>
          </a:p>
        </p:txBody>
      </p:sp>
      <p:pic>
        <p:nvPicPr>
          <p:cNvPr id="6" name="Picture 5"/>
          <p:cNvPicPr>
            <a:picLocks noChangeAspect="1"/>
          </p:cNvPicPr>
          <p:nvPr/>
        </p:nvPicPr>
        <p:blipFill>
          <a:blip r:embed="rId1"/>
          <a:stretch>
            <a:fillRect/>
          </a:stretch>
        </p:blipFill>
        <p:spPr>
          <a:xfrm>
            <a:off x="4191000" y="3158525"/>
            <a:ext cx="7162800" cy="342324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2800" dirty="0">
                <a:solidFill>
                  <a:srgbClr val="C00000"/>
                </a:solidFill>
                <a:ea typeface="MS PGothic" panose="020B0600070205080204" pitchFamily="34" charset="-128"/>
              </a:rPr>
              <a:t>Relationships in Semantic Networks</a:t>
            </a:r>
            <a:endParaRPr lang="en-US" altLang="en-US" sz="2800" dirty="0">
              <a:solidFill>
                <a:srgbClr val="C00000"/>
              </a:solidFill>
              <a:ea typeface="MS PGothic" panose="020B0600070205080204" pitchFamily="34" charset="-128"/>
            </a:endParaRPr>
          </a:p>
          <a:p>
            <a:pPr lvl="1"/>
            <a:r>
              <a:rPr lang="en-US" sz="2400" dirty="0">
                <a:solidFill>
                  <a:srgbClr val="002060"/>
                </a:solidFill>
              </a:rPr>
              <a:t>A-KIND-OF</a:t>
            </a:r>
            <a:endParaRPr lang="en-US" sz="2400" dirty="0">
              <a:solidFill>
                <a:srgbClr val="002060"/>
              </a:solidFill>
            </a:endParaRPr>
          </a:p>
          <a:p>
            <a:pPr lvl="2"/>
            <a:r>
              <a:rPr lang="en-US" sz="2000" dirty="0">
                <a:solidFill>
                  <a:srgbClr val="00B050"/>
                </a:solidFill>
              </a:rPr>
              <a:t>Relates one class to another class. </a:t>
            </a:r>
            <a:endParaRPr lang="en-US" sz="2000" dirty="0">
              <a:solidFill>
                <a:srgbClr val="00B050"/>
              </a:solidFill>
            </a:endParaRPr>
          </a:p>
          <a:p>
            <a:pPr lvl="2"/>
            <a:r>
              <a:rPr lang="en-US" sz="2000" dirty="0" err="1">
                <a:solidFill>
                  <a:srgbClr val="00B050"/>
                </a:solidFill>
              </a:rPr>
              <a:t>Eg</a:t>
            </a:r>
            <a:r>
              <a:rPr lang="en-US" sz="2000" dirty="0">
                <a:solidFill>
                  <a:srgbClr val="00B050"/>
                </a:solidFill>
              </a:rPr>
              <a:t>: Balloons are A-KIND-OF Aircraft </a:t>
            </a:r>
            <a:endParaRPr lang="en-US" sz="2000" dirty="0">
              <a:solidFill>
                <a:srgbClr val="00B050"/>
              </a:solidFill>
            </a:endParaRPr>
          </a:p>
          <a:p>
            <a:pPr lvl="2"/>
            <a:r>
              <a:rPr lang="en-US" sz="2000" dirty="0">
                <a:solidFill>
                  <a:srgbClr val="00B050"/>
                </a:solidFill>
              </a:rPr>
              <a:t>Dogs are A-KIND-OF Mammals</a:t>
            </a:r>
            <a:endParaRPr lang="en-US" sz="2000" dirty="0">
              <a:solidFill>
                <a:srgbClr val="00B050"/>
              </a:solidFill>
            </a:endParaRPr>
          </a:p>
          <a:p>
            <a:pPr marL="457200" lvl="1" indent="0">
              <a:buNone/>
            </a:pPr>
            <a:endParaRPr lang="en-US" sz="2400" dirty="0">
              <a:solidFill>
                <a:srgbClr val="002060"/>
              </a:solidFill>
            </a:endParaRPr>
          </a:p>
          <a:p>
            <a:pPr lvl="1"/>
            <a:r>
              <a:rPr lang="en-US" sz="2400" dirty="0">
                <a:solidFill>
                  <a:srgbClr val="002060"/>
                </a:solidFill>
              </a:rPr>
              <a:t>HAS-A</a:t>
            </a:r>
            <a:endParaRPr lang="en-US" sz="2400" dirty="0">
              <a:solidFill>
                <a:srgbClr val="002060"/>
              </a:solidFill>
            </a:endParaRPr>
          </a:p>
          <a:p>
            <a:pPr lvl="2"/>
            <a:r>
              <a:rPr lang="en-US" sz="2000" dirty="0">
                <a:solidFill>
                  <a:srgbClr val="00B050"/>
                </a:solidFill>
              </a:rPr>
              <a:t>Relates attributes to Objects</a:t>
            </a:r>
            <a:endParaRPr lang="en-US" sz="2000" dirty="0">
              <a:solidFill>
                <a:srgbClr val="00B050"/>
              </a:solidFill>
            </a:endParaRPr>
          </a:p>
          <a:p>
            <a:pPr lvl="2"/>
            <a:r>
              <a:rPr lang="en-US" sz="2000" dirty="0" err="1">
                <a:solidFill>
                  <a:srgbClr val="00B050"/>
                </a:solidFill>
              </a:rPr>
              <a:t>Eg</a:t>
            </a:r>
            <a:r>
              <a:rPr lang="en-US" sz="2000" dirty="0">
                <a:solidFill>
                  <a:srgbClr val="00B050"/>
                </a:solidFill>
              </a:rPr>
              <a:t>: Dog HAS-A Tail</a:t>
            </a:r>
            <a:endParaRPr lang="en-US" sz="2000" dirty="0">
              <a:solidFill>
                <a:srgbClr val="00B050"/>
              </a:solidFill>
            </a:endParaRPr>
          </a:p>
          <a:p>
            <a:pPr lvl="2"/>
            <a:r>
              <a:rPr lang="en-US" sz="2000" dirty="0">
                <a:solidFill>
                  <a:srgbClr val="00B050"/>
                </a:solidFill>
              </a:rPr>
              <a:t>Aircraft HAS-A Wings</a:t>
            </a:r>
            <a:endParaRPr lang="en-US" sz="2000" dirty="0">
              <a:solidFill>
                <a:srgbClr val="00B050"/>
              </a:solidFill>
            </a:endParaRPr>
          </a:p>
          <a:p>
            <a:pPr marL="914400" lvl="2" indent="0">
              <a:buNone/>
            </a:pPr>
            <a:endParaRPr lang="en-US" sz="2000" dirty="0">
              <a:solidFill>
                <a:srgbClr val="00B050"/>
              </a:solidFill>
            </a:endParaRPr>
          </a:p>
        </p:txBody>
      </p:sp>
      <p:pic>
        <p:nvPicPr>
          <p:cNvPr id="6" name="Picture 5"/>
          <p:cNvPicPr>
            <a:picLocks noChangeAspect="1"/>
          </p:cNvPicPr>
          <p:nvPr/>
        </p:nvPicPr>
        <p:blipFill>
          <a:blip r:embed="rId1"/>
          <a:stretch>
            <a:fillRect/>
          </a:stretch>
        </p:blipFill>
        <p:spPr>
          <a:xfrm>
            <a:off x="6448424" y="1228726"/>
            <a:ext cx="5429251" cy="535808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3200" dirty="0">
                <a:solidFill>
                  <a:srgbClr val="C00000"/>
                </a:solidFill>
                <a:ea typeface="MS PGothic" panose="020B0600070205080204" pitchFamily="34" charset="-128"/>
              </a:rPr>
              <a:t>Relationships in Semantic Networks</a:t>
            </a:r>
            <a:endParaRPr lang="en-US" altLang="en-US" sz="3200" dirty="0">
              <a:solidFill>
                <a:srgbClr val="C00000"/>
              </a:solidFill>
              <a:ea typeface="MS PGothic" panose="020B0600070205080204" pitchFamily="34" charset="-128"/>
            </a:endParaRPr>
          </a:p>
          <a:p>
            <a:pPr lvl="1"/>
            <a:endParaRPr lang="en-US" sz="2800" dirty="0">
              <a:solidFill>
                <a:srgbClr val="00B050"/>
              </a:solidFill>
            </a:endParaRPr>
          </a:p>
          <a:p>
            <a:pPr lvl="1"/>
            <a:r>
              <a:rPr lang="en-US" sz="2800" dirty="0">
                <a:solidFill>
                  <a:srgbClr val="002060"/>
                </a:solidFill>
              </a:rPr>
              <a:t>IS-PART</a:t>
            </a:r>
            <a:endParaRPr lang="en-US" sz="2800" dirty="0">
              <a:solidFill>
                <a:srgbClr val="002060"/>
              </a:solidFill>
            </a:endParaRPr>
          </a:p>
          <a:p>
            <a:pPr lvl="2"/>
            <a:r>
              <a:rPr lang="en-US" sz="2400" dirty="0">
                <a:solidFill>
                  <a:srgbClr val="00B050"/>
                </a:solidFill>
              </a:rPr>
              <a:t>Relates attributes to Objects</a:t>
            </a:r>
            <a:endParaRPr lang="en-US" sz="2400" dirty="0">
              <a:solidFill>
                <a:srgbClr val="00B050"/>
              </a:solidFill>
            </a:endParaRPr>
          </a:p>
          <a:p>
            <a:pPr lvl="2"/>
            <a:r>
              <a:rPr lang="en-US" sz="2400" dirty="0" err="1">
                <a:solidFill>
                  <a:srgbClr val="00B050"/>
                </a:solidFill>
              </a:rPr>
              <a:t>Eg</a:t>
            </a:r>
            <a:r>
              <a:rPr lang="en-US" sz="2400" dirty="0">
                <a:solidFill>
                  <a:srgbClr val="00B050"/>
                </a:solidFill>
              </a:rPr>
              <a:t>: Dog HAS-A Tail</a:t>
            </a:r>
            <a:endParaRPr lang="en-US" sz="2400" dirty="0">
              <a:solidFill>
                <a:srgbClr val="00B050"/>
              </a:solidFill>
            </a:endParaRPr>
          </a:p>
          <a:p>
            <a:pPr lvl="2"/>
            <a:endParaRPr lang="en-US" sz="2400" dirty="0">
              <a:solidFill>
                <a:srgbClr val="00B050"/>
              </a:solidFill>
            </a:endParaRPr>
          </a:p>
        </p:txBody>
      </p:sp>
      <p:pic>
        <p:nvPicPr>
          <p:cNvPr id="6" name="Picture 5"/>
          <p:cNvPicPr>
            <a:picLocks noChangeAspect="1"/>
          </p:cNvPicPr>
          <p:nvPr/>
        </p:nvPicPr>
        <p:blipFill>
          <a:blip r:embed="rId1"/>
          <a:stretch>
            <a:fillRect/>
          </a:stretch>
        </p:blipFill>
        <p:spPr>
          <a:xfrm>
            <a:off x="2827478" y="3428999"/>
            <a:ext cx="5717894" cy="30194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dirty="0">
                <a:solidFill>
                  <a:srgbClr val="C00000"/>
                </a:solidFill>
                <a:ea typeface="MS PGothic" panose="020B0600070205080204" pitchFamily="34" charset="-128"/>
              </a:rPr>
              <a:t>A typical Semantic Network</a:t>
            </a:r>
            <a:endParaRPr lang="en-US" altLang="en-US" dirty="0">
              <a:solidFill>
                <a:srgbClr val="C00000"/>
              </a:solidFill>
              <a:ea typeface="MS PGothic" panose="020B0600070205080204" pitchFamily="34" charset="-128"/>
            </a:endParaRPr>
          </a:p>
          <a:p>
            <a:pPr lvl="1"/>
            <a:r>
              <a:rPr lang="en-US" dirty="0">
                <a:solidFill>
                  <a:srgbClr val="002060"/>
                </a:solidFill>
              </a:rPr>
              <a:t>Mixed Type</a:t>
            </a:r>
            <a:endParaRPr lang="en-US" dirty="0">
              <a:solidFill>
                <a:srgbClr val="002060"/>
              </a:solidFill>
            </a:endParaRPr>
          </a:p>
        </p:txBody>
      </p:sp>
      <p:pic>
        <p:nvPicPr>
          <p:cNvPr id="7" name="Picture 6"/>
          <p:cNvPicPr>
            <a:picLocks noChangeAspect="1"/>
          </p:cNvPicPr>
          <p:nvPr/>
        </p:nvPicPr>
        <p:blipFill>
          <a:blip r:embed="rId1"/>
          <a:stretch>
            <a:fillRect/>
          </a:stretch>
        </p:blipFill>
        <p:spPr>
          <a:xfrm>
            <a:off x="3124200" y="1855788"/>
            <a:ext cx="7477125" cy="49720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3600" dirty="0">
                <a:solidFill>
                  <a:srgbClr val="C00000"/>
                </a:solidFill>
                <a:ea typeface="MS PGothic" panose="020B0600070205080204" pitchFamily="34" charset="-128"/>
              </a:rPr>
              <a:t>Relationships</a:t>
            </a:r>
            <a:endParaRPr lang="en-US" altLang="en-US" sz="3600" dirty="0">
              <a:solidFill>
                <a:srgbClr val="C00000"/>
              </a:solidFill>
              <a:ea typeface="MS PGothic" panose="020B0600070205080204" pitchFamily="34" charset="-128"/>
            </a:endParaRPr>
          </a:p>
          <a:p>
            <a:pPr lvl="1"/>
            <a:r>
              <a:rPr lang="en-US" sz="3200" dirty="0">
                <a:solidFill>
                  <a:srgbClr val="002060"/>
                </a:solidFill>
              </a:rPr>
              <a:t>Subset</a:t>
            </a:r>
            <a:endParaRPr lang="en-US" sz="3200" dirty="0">
              <a:solidFill>
                <a:srgbClr val="002060"/>
              </a:solidFill>
            </a:endParaRPr>
          </a:p>
          <a:p>
            <a:pPr lvl="2"/>
            <a:r>
              <a:rPr lang="en-US" sz="2800" dirty="0">
                <a:solidFill>
                  <a:srgbClr val="002060"/>
                </a:solidFill>
              </a:rPr>
              <a:t>Relationship b/w classes</a:t>
            </a:r>
            <a:endParaRPr lang="en-US" sz="2800" dirty="0">
              <a:solidFill>
                <a:srgbClr val="002060"/>
              </a:solidFill>
            </a:endParaRPr>
          </a:p>
          <a:p>
            <a:pPr lvl="1"/>
            <a:r>
              <a:rPr lang="en-US" sz="3200" dirty="0">
                <a:solidFill>
                  <a:srgbClr val="002060"/>
                </a:solidFill>
              </a:rPr>
              <a:t>Member</a:t>
            </a:r>
            <a:endParaRPr lang="en-US" sz="3200" dirty="0">
              <a:solidFill>
                <a:srgbClr val="002060"/>
              </a:solidFill>
            </a:endParaRPr>
          </a:p>
          <a:p>
            <a:pPr lvl="2"/>
            <a:r>
              <a:rPr lang="en-US" sz="2800" dirty="0">
                <a:solidFill>
                  <a:srgbClr val="002060"/>
                </a:solidFill>
              </a:rPr>
              <a:t>Instance of a class</a:t>
            </a:r>
            <a:endParaRPr lang="en-US" sz="2800" dirty="0">
              <a:solidFill>
                <a:srgbClr val="002060"/>
              </a:solidFill>
            </a:endParaRPr>
          </a:p>
          <a:p>
            <a:pPr lvl="1"/>
            <a:r>
              <a:rPr lang="en-US" sz="3200" dirty="0">
                <a:solidFill>
                  <a:srgbClr val="002060"/>
                </a:solidFill>
              </a:rPr>
              <a:t>R-relation</a:t>
            </a:r>
            <a:endParaRPr lang="en-US" sz="3200" dirty="0">
              <a:solidFill>
                <a:srgbClr val="002060"/>
              </a:solidFill>
            </a:endParaRPr>
          </a:p>
          <a:p>
            <a:pPr lvl="2"/>
            <a:r>
              <a:rPr lang="en-US" sz="2800" dirty="0">
                <a:solidFill>
                  <a:srgbClr val="002060"/>
                </a:solidFill>
              </a:rPr>
              <a:t>Relationship b/w individuals</a:t>
            </a:r>
            <a:endParaRPr lang="en-US" sz="2800" dirty="0">
              <a:solidFill>
                <a:srgbClr val="002060"/>
              </a:solidFill>
            </a:endParaRPr>
          </a:p>
          <a:p>
            <a:pPr marL="457200" lvl="1" indent="0">
              <a:buNone/>
            </a:pPr>
            <a:endParaRPr lang="en-US" sz="2800"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KNOWLEDGE BASED SYSTEM (KBS)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64590"/>
            <a:ext cx="10515600" cy="5328285"/>
          </a:xfrm>
        </p:spPr>
        <p:txBody>
          <a:bodyPr>
            <a:normAutofit fontScale="85000" lnSpcReduction="10000"/>
          </a:bodyPr>
          <a:lstStyle/>
          <a:p>
            <a:r>
              <a:rPr lang="en-US" altLang="en-US" dirty="0">
                <a:solidFill>
                  <a:srgbClr val="C00000"/>
                </a:solidFill>
                <a:ea typeface="MS PGothic" panose="020B0600070205080204" pitchFamily="34" charset="-128"/>
              </a:rPr>
              <a:t>KBS are not useful without the ability to represent knowledge</a:t>
            </a:r>
            <a:endParaRPr lang="en-US" altLang="en-US" dirty="0">
              <a:solidFill>
                <a:srgbClr val="C00000"/>
              </a:solidFill>
              <a:ea typeface="MS PGothic" panose="020B0600070205080204" pitchFamily="34" charset="-128"/>
            </a:endParaRPr>
          </a:p>
          <a:p>
            <a:r>
              <a:rPr lang="en-US" altLang="en-US" dirty="0">
                <a:solidFill>
                  <a:srgbClr val="C00000"/>
                </a:solidFill>
                <a:ea typeface="MS PGothic" panose="020B0600070205080204" pitchFamily="34" charset="-128"/>
              </a:rPr>
              <a:t>Different knowledge representation schemes may be appropriate</a:t>
            </a:r>
            <a:endParaRPr lang="en-US" altLang="en-US" dirty="0">
              <a:solidFill>
                <a:srgbClr val="C00000"/>
              </a:solidFill>
              <a:ea typeface="MS PGothic" panose="020B0600070205080204" pitchFamily="34" charset="-128"/>
            </a:endParaRPr>
          </a:p>
          <a:p>
            <a:pPr lvl="1"/>
            <a:r>
              <a:rPr lang="en-US" altLang="en-US" dirty="0">
                <a:solidFill>
                  <a:srgbClr val="002060"/>
                </a:solidFill>
                <a:ea typeface="MS PGothic" panose="020B0600070205080204" pitchFamily="34" charset="-128"/>
              </a:rPr>
              <a:t>Based on tasks and circumstances</a:t>
            </a:r>
            <a:endParaRPr lang="en-US" altLang="en-US" dirty="0">
              <a:solidFill>
                <a:srgbClr val="002060"/>
              </a:solidFill>
              <a:ea typeface="MS PGothic" panose="020B0600070205080204" pitchFamily="34" charset="-128"/>
            </a:endParaRPr>
          </a:p>
          <a:p>
            <a:r>
              <a:rPr lang="en-US" altLang="en-US" dirty="0">
                <a:solidFill>
                  <a:srgbClr val="C00000"/>
                </a:solidFill>
                <a:ea typeface="MS PGothic" panose="020B0600070205080204" pitchFamily="34" charset="-128"/>
              </a:rPr>
              <a:t>Knowledge representation schemes and reasoning methods must be coordinated</a:t>
            </a:r>
            <a:endParaRPr lang="en-US" altLang="en-US" dirty="0">
              <a:solidFill>
                <a:srgbClr val="C00000"/>
              </a:solidFill>
              <a:ea typeface="MS PGothic" panose="020B0600070205080204" pitchFamily="34" charset="-128"/>
            </a:endParaRPr>
          </a:p>
          <a:p>
            <a:endParaRPr lang="en-US" altLang="en-US" dirty="0">
              <a:solidFill>
                <a:srgbClr val="C00000"/>
              </a:solidFill>
              <a:ea typeface="MS PGothic" panose="020B0600070205080204" pitchFamily="34" charset="-128"/>
            </a:endParaRPr>
          </a:p>
          <a:p>
            <a:r>
              <a:rPr lang="en-US" altLang="en-US" dirty="0">
                <a:solidFill>
                  <a:srgbClr val="C00000"/>
                </a:solidFill>
                <a:ea typeface="MS PGothic" panose="020B0600070205080204" pitchFamily="34" charset="-128"/>
              </a:rPr>
              <a:t>KBS</a:t>
            </a:r>
            <a:r>
              <a:rPr lang="en-US" altLang="en-US" dirty="0">
                <a:solidFill>
                  <a:srgbClr val="002060"/>
                </a:solidFill>
                <a:ea typeface="MS PGothic" panose="020B0600070205080204" pitchFamily="34" charset="-128"/>
              </a:rPr>
              <a:t> </a:t>
            </a:r>
            <a:endParaRPr lang="en-US" altLang="en-US" dirty="0">
              <a:solidFill>
                <a:srgbClr val="002060"/>
              </a:solidFill>
              <a:ea typeface="MS PGothic" panose="020B0600070205080204" pitchFamily="34" charset="-128"/>
            </a:endParaRPr>
          </a:p>
          <a:p>
            <a:pPr lvl="1"/>
            <a:r>
              <a:rPr lang="en-US" altLang="en-US" dirty="0">
                <a:solidFill>
                  <a:srgbClr val="002060"/>
                </a:solidFill>
                <a:ea typeface="MS PGothic" panose="020B0600070205080204" pitchFamily="34" charset="-128"/>
              </a:rPr>
              <a:t>Knowledge Base</a:t>
            </a:r>
            <a:endParaRPr lang="en-US" altLang="en-US" dirty="0">
              <a:solidFill>
                <a:srgbClr val="002060"/>
              </a:solidFill>
              <a:ea typeface="MS PGothic" panose="020B0600070205080204" pitchFamily="34" charset="-128"/>
            </a:endParaRPr>
          </a:p>
          <a:p>
            <a:pPr lvl="1"/>
            <a:r>
              <a:rPr lang="en-US" altLang="en-US" dirty="0">
                <a:solidFill>
                  <a:srgbClr val="002060"/>
                </a:solidFill>
                <a:ea typeface="MS PGothic" panose="020B0600070205080204" pitchFamily="34" charset="-128"/>
              </a:rPr>
              <a:t>Inference Engine</a:t>
            </a:r>
            <a:endParaRPr lang="en-US" altLang="en-US" dirty="0">
              <a:solidFill>
                <a:srgbClr val="002060"/>
              </a:solidFill>
              <a:ea typeface="MS PGothic" panose="020B0600070205080204" pitchFamily="34" charset="-128"/>
            </a:endParaRPr>
          </a:p>
          <a:p>
            <a:r>
              <a:rPr lang="en-US" altLang="en-US" dirty="0">
                <a:solidFill>
                  <a:srgbClr val="C00000"/>
                </a:solidFill>
                <a:ea typeface="MS PGothic" panose="020B0600070205080204" pitchFamily="34" charset="-128"/>
              </a:rPr>
              <a:t>Knowledge Base</a:t>
            </a:r>
            <a:endParaRPr lang="en-US" altLang="en-US" dirty="0">
              <a:solidFill>
                <a:srgbClr val="C00000"/>
              </a:solidFill>
              <a:ea typeface="MS PGothic" panose="020B0600070205080204" pitchFamily="34" charset="-128"/>
            </a:endParaRPr>
          </a:p>
          <a:p>
            <a:pPr lvl="1"/>
            <a:r>
              <a:rPr lang="en-US" altLang="en-US" dirty="0">
                <a:solidFill>
                  <a:srgbClr val="002060"/>
                </a:solidFill>
                <a:ea typeface="MS PGothic" panose="020B0600070205080204" pitchFamily="34" charset="-128"/>
              </a:rPr>
              <a:t>Set of sentences that describe the world in some formal (representational) language (</a:t>
            </a:r>
            <a:r>
              <a:rPr lang="en-US" altLang="en-US" dirty="0" err="1">
                <a:solidFill>
                  <a:srgbClr val="002060"/>
                </a:solidFill>
                <a:ea typeface="MS PGothic" panose="020B0600070205080204" pitchFamily="34" charset="-128"/>
              </a:rPr>
              <a:t>Eg.</a:t>
            </a:r>
            <a:r>
              <a:rPr lang="en-US" altLang="en-US" dirty="0">
                <a:solidFill>
                  <a:srgbClr val="002060"/>
                </a:solidFill>
                <a:ea typeface="MS PGothic" panose="020B0600070205080204" pitchFamily="34" charset="-128"/>
              </a:rPr>
              <a:t> First order logic)</a:t>
            </a:r>
            <a:endParaRPr lang="en-US" altLang="en-US" dirty="0">
              <a:solidFill>
                <a:srgbClr val="002060"/>
              </a:solidFill>
              <a:ea typeface="MS PGothic" panose="020B0600070205080204" pitchFamily="34" charset="-128"/>
            </a:endParaRPr>
          </a:p>
          <a:p>
            <a:r>
              <a:rPr lang="en-US" altLang="en-US" dirty="0">
                <a:solidFill>
                  <a:srgbClr val="C00000"/>
                </a:solidFill>
                <a:ea typeface="MS PGothic" panose="020B0600070205080204" pitchFamily="34" charset="-128"/>
              </a:rPr>
              <a:t>Inference Engine</a:t>
            </a:r>
            <a:endParaRPr lang="en-US" altLang="en-US" dirty="0">
              <a:solidFill>
                <a:srgbClr val="C00000"/>
              </a:solidFill>
              <a:ea typeface="MS PGothic" panose="020B0600070205080204" pitchFamily="34" charset="-128"/>
            </a:endParaRPr>
          </a:p>
          <a:p>
            <a:pPr lvl="1"/>
            <a:r>
              <a:rPr lang="en-US" altLang="en-US" dirty="0">
                <a:solidFill>
                  <a:srgbClr val="002060"/>
                </a:solidFill>
                <a:ea typeface="MS PGothic" panose="020B0600070205080204" pitchFamily="34" charset="-128"/>
              </a:rPr>
              <a:t>Set of procedures that work upon representational language and infer new facts or answer KB queries</a:t>
            </a:r>
            <a:endParaRPr lang="en-US" altLang="en-US" dirty="0">
              <a:solidFill>
                <a:srgbClr val="002060"/>
              </a:solidFill>
              <a:ea typeface="MS PGothic" panose="020B0600070205080204" pitchFamily="34" charset="-128"/>
            </a:endParaRPr>
          </a:p>
          <a:p>
            <a:endParaRPr lang="en-US" altLang="en-US" dirty="0">
              <a:solidFill>
                <a:srgbClr val="002060"/>
              </a:solidFill>
              <a:ea typeface="MS PGothic" panose="020B0600070205080204" pitchFamily="34" charset="-128"/>
            </a:endParaRPr>
          </a:p>
          <a:p>
            <a:pPr lvl="1"/>
            <a:endParaRPr lang="en-IN" dirty="0">
              <a:solidFill>
                <a:srgbClr val="002060"/>
              </a:solidFill>
            </a:endParaRPr>
          </a:p>
          <a:p>
            <a:pPr lvl="1"/>
            <a:endParaRPr lang="en-IN" dirty="0"/>
          </a:p>
        </p:txBody>
      </p:sp>
      <p:pic>
        <p:nvPicPr>
          <p:cNvPr id="6" name="Picture 4" descr="kb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6945" y="5028565"/>
            <a:ext cx="6553200" cy="1146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3200" dirty="0">
                <a:solidFill>
                  <a:srgbClr val="C00000"/>
                </a:solidFill>
                <a:ea typeface="MS PGothic" panose="020B0600070205080204" pitchFamily="34" charset="-128"/>
              </a:rPr>
              <a:t>Reasoning in Semantic Networks</a:t>
            </a:r>
            <a:endParaRPr lang="en-US" altLang="en-US" sz="3200" dirty="0">
              <a:solidFill>
                <a:srgbClr val="C00000"/>
              </a:solidFill>
              <a:ea typeface="MS PGothic" panose="020B0600070205080204" pitchFamily="34" charset="-128"/>
            </a:endParaRPr>
          </a:p>
          <a:p>
            <a:pPr lvl="1"/>
            <a:r>
              <a:rPr lang="en-US" sz="2800" dirty="0">
                <a:solidFill>
                  <a:srgbClr val="002060"/>
                </a:solidFill>
              </a:rPr>
              <a:t>Inheritance</a:t>
            </a:r>
            <a:endParaRPr lang="en-US" sz="2800" dirty="0">
              <a:solidFill>
                <a:srgbClr val="002060"/>
              </a:solidFill>
            </a:endParaRPr>
          </a:p>
          <a:p>
            <a:pPr lvl="2"/>
            <a:r>
              <a:rPr lang="en-US" sz="2400" dirty="0">
                <a:solidFill>
                  <a:srgbClr val="00B050"/>
                </a:solidFill>
              </a:rPr>
              <a:t>Properties of Super class inherited by sub class</a:t>
            </a:r>
            <a:endParaRPr lang="en-US" sz="2400" dirty="0">
              <a:solidFill>
                <a:srgbClr val="00B050"/>
              </a:solidFill>
            </a:endParaRPr>
          </a:p>
          <a:p>
            <a:pPr lvl="2"/>
            <a:r>
              <a:rPr lang="en-US" sz="2400" dirty="0">
                <a:solidFill>
                  <a:srgbClr val="00B050"/>
                </a:solidFill>
              </a:rPr>
              <a:t>Exceptions</a:t>
            </a:r>
            <a:endParaRPr lang="en-US" sz="2400" dirty="0">
              <a:solidFill>
                <a:srgbClr val="00B050"/>
              </a:solidFill>
            </a:endParaRPr>
          </a:p>
          <a:p>
            <a:pPr lvl="1"/>
            <a:r>
              <a:rPr lang="en-US" sz="2800" dirty="0">
                <a:solidFill>
                  <a:srgbClr val="002060"/>
                </a:solidFill>
              </a:rPr>
              <a:t>Default Values</a:t>
            </a:r>
            <a:endParaRPr lang="en-US" sz="2800" dirty="0">
              <a:solidFill>
                <a:srgbClr val="002060"/>
              </a:solidFill>
            </a:endParaRPr>
          </a:p>
          <a:p>
            <a:pPr lvl="1"/>
            <a:r>
              <a:rPr lang="en-US" sz="2800" dirty="0">
                <a:solidFill>
                  <a:srgbClr val="002060"/>
                </a:solidFill>
              </a:rPr>
              <a:t>Over-riding</a:t>
            </a:r>
            <a:endParaRPr lang="en-US" sz="2800" dirty="0">
              <a:solidFill>
                <a:srgbClr val="002060"/>
              </a:solidFill>
            </a:endParaRPr>
          </a:p>
          <a:p>
            <a:pPr lvl="1"/>
            <a:r>
              <a:rPr lang="en-US" sz="2800" dirty="0">
                <a:solidFill>
                  <a:srgbClr val="002060"/>
                </a:solidFill>
              </a:rPr>
              <a:t>Generic Values</a:t>
            </a:r>
            <a:endParaRPr lang="en-US" sz="2800" dirty="0">
              <a:solidFill>
                <a:srgbClr val="002060"/>
              </a:solidFill>
            </a:endParaRPr>
          </a:p>
          <a:p>
            <a:pPr lvl="1"/>
            <a:endParaRPr lang="en-US" sz="2800" dirty="0">
              <a:solidFill>
                <a:srgbClr val="002060"/>
              </a:solidFill>
            </a:endParaRPr>
          </a:p>
        </p:txBody>
      </p:sp>
      <p:pic>
        <p:nvPicPr>
          <p:cNvPr id="6" name="Picture 5"/>
          <p:cNvPicPr>
            <a:picLocks noChangeAspect="1"/>
          </p:cNvPicPr>
          <p:nvPr/>
        </p:nvPicPr>
        <p:blipFill>
          <a:blip r:embed="rId1"/>
          <a:stretch>
            <a:fillRect/>
          </a:stretch>
        </p:blipFill>
        <p:spPr>
          <a:xfrm>
            <a:off x="5202578" y="2667000"/>
            <a:ext cx="5865471" cy="416083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3600" dirty="0">
                <a:solidFill>
                  <a:srgbClr val="C00000"/>
                </a:solidFill>
                <a:ea typeface="MS PGothic" panose="020B0600070205080204" pitchFamily="34" charset="-128"/>
              </a:rPr>
              <a:t>Reasoning in Semantic Networks</a:t>
            </a:r>
            <a:endParaRPr lang="en-US" altLang="en-US" sz="3600" dirty="0">
              <a:solidFill>
                <a:srgbClr val="C00000"/>
              </a:solidFill>
              <a:ea typeface="MS PGothic" panose="020B0600070205080204" pitchFamily="34" charset="-128"/>
            </a:endParaRPr>
          </a:p>
          <a:p>
            <a:pPr lvl="1"/>
            <a:r>
              <a:rPr lang="en-US" sz="3200" dirty="0">
                <a:solidFill>
                  <a:srgbClr val="002060"/>
                </a:solidFill>
              </a:rPr>
              <a:t>Multiple Inheritance</a:t>
            </a:r>
            <a:endParaRPr lang="en-US" sz="3200" dirty="0">
              <a:solidFill>
                <a:srgbClr val="002060"/>
              </a:solidFill>
            </a:endParaRPr>
          </a:p>
          <a:p>
            <a:pPr lvl="1"/>
            <a:r>
              <a:rPr lang="en-US" sz="3200" dirty="0">
                <a:solidFill>
                  <a:srgbClr val="002060"/>
                </a:solidFill>
              </a:rPr>
              <a:t>Conflicts may occur</a:t>
            </a:r>
            <a:endParaRPr lang="en-US" sz="3200" dirty="0">
              <a:solidFill>
                <a:srgbClr val="002060"/>
              </a:solidFill>
            </a:endParaRPr>
          </a:p>
          <a:p>
            <a:pPr lvl="2"/>
            <a:r>
              <a:rPr lang="en-US" sz="2800" dirty="0">
                <a:solidFill>
                  <a:srgbClr val="00B050"/>
                </a:solidFill>
              </a:rPr>
              <a:t>Over-ride</a:t>
            </a:r>
            <a:endParaRPr lang="en-US" sz="2800" dirty="0">
              <a:solidFill>
                <a:srgbClr val="00B050"/>
              </a:solidFill>
            </a:endParaRPr>
          </a:p>
          <a:p>
            <a:pPr lvl="2"/>
            <a:r>
              <a:rPr lang="en-US" sz="2800" dirty="0">
                <a:solidFill>
                  <a:srgbClr val="00B050"/>
                </a:solidFill>
              </a:rPr>
              <a:t>Resolve conflicts</a:t>
            </a:r>
            <a:endParaRPr lang="en-US" sz="2800" dirty="0">
              <a:solidFill>
                <a:srgbClr val="0070C0"/>
              </a:solidFill>
            </a:endParaRPr>
          </a:p>
          <a:p>
            <a:pPr lvl="3"/>
            <a:r>
              <a:rPr lang="en-US" sz="2800" dirty="0">
                <a:solidFill>
                  <a:srgbClr val="0070C0"/>
                </a:solidFill>
              </a:rPr>
              <a:t>Additional Info.</a:t>
            </a:r>
            <a:endParaRPr lang="en-US" sz="2800" dirty="0">
              <a:solidFill>
                <a:srgbClr val="0070C0"/>
              </a:solidFill>
            </a:endParaRPr>
          </a:p>
        </p:txBody>
      </p:sp>
      <p:pic>
        <p:nvPicPr>
          <p:cNvPr id="7" name="Picture 6"/>
          <p:cNvPicPr>
            <a:picLocks noChangeAspect="1"/>
          </p:cNvPicPr>
          <p:nvPr/>
        </p:nvPicPr>
        <p:blipFill>
          <a:blip r:embed="rId1"/>
          <a:stretch>
            <a:fillRect/>
          </a:stretch>
        </p:blipFill>
        <p:spPr>
          <a:xfrm>
            <a:off x="4506289" y="3003609"/>
            <a:ext cx="6723686" cy="30638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3600" dirty="0">
                <a:solidFill>
                  <a:srgbClr val="C00000"/>
                </a:solidFill>
                <a:ea typeface="MS PGothic" panose="020B0600070205080204" pitchFamily="34" charset="-128"/>
              </a:rPr>
              <a:t>Tangled Hierarchy</a:t>
            </a:r>
            <a:endParaRPr lang="en-US" altLang="en-US" sz="3600" dirty="0">
              <a:solidFill>
                <a:srgbClr val="C00000"/>
              </a:solidFill>
              <a:ea typeface="MS PGothic" panose="020B0600070205080204" pitchFamily="34" charset="-128"/>
            </a:endParaRPr>
          </a:p>
          <a:p>
            <a:pPr lvl="1"/>
            <a:r>
              <a:rPr lang="en-US" sz="3200" dirty="0">
                <a:solidFill>
                  <a:srgbClr val="002060"/>
                </a:solidFill>
              </a:rPr>
              <a:t>Inheritance Conflicts</a:t>
            </a:r>
            <a:endParaRPr lang="en-US" sz="3200" dirty="0">
              <a:solidFill>
                <a:srgbClr val="002060"/>
              </a:solidFill>
            </a:endParaRPr>
          </a:p>
          <a:p>
            <a:pPr lvl="1"/>
            <a:r>
              <a:rPr lang="en-US" sz="3200" dirty="0">
                <a:solidFill>
                  <a:srgbClr val="002060"/>
                </a:solidFill>
              </a:rPr>
              <a:t>Solution</a:t>
            </a:r>
            <a:endParaRPr lang="en-US" sz="3200" dirty="0">
              <a:solidFill>
                <a:srgbClr val="002060"/>
              </a:solidFill>
            </a:endParaRPr>
          </a:p>
          <a:p>
            <a:pPr lvl="2"/>
            <a:r>
              <a:rPr lang="en-US" sz="2800" dirty="0">
                <a:solidFill>
                  <a:srgbClr val="00B050"/>
                </a:solidFill>
              </a:rPr>
              <a:t>Look for specific knowledge</a:t>
            </a:r>
            <a:endParaRPr lang="en-US" sz="2800" dirty="0">
              <a:solidFill>
                <a:srgbClr val="00B050"/>
              </a:solidFill>
            </a:endParaRPr>
          </a:p>
          <a:p>
            <a:pPr lvl="2"/>
            <a:r>
              <a:rPr lang="en-US" sz="2800" dirty="0">
                <a:solidFill>
                  <a:srgbClr val="00B050"/>
                </a:solidFill>
              </a:rPr>
              <a:t>How?</a:t>
            </a:r>
            <a:endParaRPr lang="en-US" sz="2800" dirty="0">
              <a:solidFill>
                <a:srgbClr val="00B050"/>
              </a:solidFill>
            </a:endParaRPr>
          </a:p>
          <a:p>
            <a:pPr lvl="3"/>
            <a:r>
              <a:rPr lang="en-US" sz="2800" dirty="0">
                <a:solidFill>
                  <a:srgbClr val="002060"/>
                </a:solidFill>
              </a:rPr>
              <a:t>Inferential Distance</a:t>
            </a:r>
            <a:endParaRPr lang="en-US" sz="2800" dirty="0">
              <a:solidFill>
                <a:srgbClr val="002060"/>
              </a:solidFill>
            </a:endParaRPr>
          </a:p>
        </p:txBody>
      </p:sp>
      <p:pic>
        <p:nvPicPr>
          <p:cNvPr id="6" name="Picture 5"/>
          <p:cNvPicPr>
            <a:picLocks noChangeAspect="1"/>
          </p:cNvPicPr>
          <p:nvPr/>
        </p:nvPicPr>
        <p:blipFill>
          <a:blip r:embed="rId1"/>
          <a:stretch>
            <a:fillRect/>
          </a:stretch>
        </p:blipFill>
        <p:spPr>
          <a:xfrm>
            <a:off x="5954933" y="1835089"/>
            <a:ext cx="5570317" cy="37751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45"/>
            <a:ext cx="10515600" cy="458470"/>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488950"/>
            <a:ext cx="10756900" cy="6178550"/>
          </a:xfrm>
        </p:spPr>
        <p:txBody>
          <a:bodyPr>
            <a:normAutofit/>
          </a:bodyPr>
          <a:lstStyle/>
          <a:p>
            <a:r>
              <a:rPr lang="en-US" altLang="en-US" sz="2400" dirty="0">
                <a:solidFill>
                  <a:srgbClr val="C00000"/>
                </a:solidFill>
                <a:ea typeface="MS PGothic" panose="020B0600070205080204" pitchFamily="34" charset="-128"/>
              </a:rPr>
              <a:t>Inferential Distance</a:t>
            </a:r>
            <a:endParaRPr lang="en-US" altLang="en-US" sz="2400" dirty="0">
              <a:solidFill>
                <a:srgbClr val="C00000"/>
              </a:solidFill>
              <a:ea typeface="MS PGothic" panose="020B0600070205080204" pitchFamily="34" charset="-128"/>
            </a:endParaRPr>
          </a:p>
          <a:p>
            <a:pPr lvl="1"/>
            <a:r>
              <a:rPr lang="en-US" sz="2000" dirty="0">
                <a:solidFill>
                  <a:srgbClr val="002060"/>
                </a:solidFill>
              </a:rPr>
              <a:t>Simple Distance</a:t>
            </a:r>
            <a:endParaRPr lang="en-US" sz="2000" dirty="0">
              <a:solidFill>
                <a:srgbClr val="002060"/>
              </a:solidFill>
            </a:endParaRPr>
          </a:p>
          <a:p>
            <a:pPr lvl="2"/>
            <a:r>
              <a:rPr lang="en-US" sz="1800" dirty="0">
                <a:solidFill>
                  <a:srgbClr val="002060"/>
                </a:solidFill>
              </a:rPr>
              <a:t>Shorter path</a:t>
            </a:r>
            <a:endParaRPr lang="en-US" sz="1800" dirty="0">
              <a:solidFill>
                <a:srgbClr val="002060"/>
              </a:solidFill>
            </a:endParaRPr>
          </a:p>
          <a:p>
            <a:pPr lvl="1"/>
            <a:endParaRPr lang="en-US" sz="2000" dirty="0">
              <a:solidFill>
                <a:srgbClr val="002060"/>
              </a:solidFill>
            </a:endParaRPr>
          </a:p>
          <a:p>
            <a:pPr lvl="1"/>
            <a:r>
              <a:rPr lang="en-US" sz="2000" dirty="0">
                <a:solidFill>
                  <a:srgbClr val="002060"/>
                </a:solidFill>
              </a:rPr>
              <a:t>Inferential distance</a:t>
            </a:r>
            <a:endParaRPr lang="en-US" sz="2000" dirty="0">
              <a:solidFill>
                <a:srgbClr val="002060"/>
              </a:solidFill>
            </a:endParaRPr>
          </a:p>
          <a:p>
            <a:pPr lvl="2"/>
            <a:r>
              <a:rPr lang="en-US" sz="1800" dirty="0">
                <a:solidFill>
                  <a:srgbClr val="002060"/>
                </a:solidFill>
              </a:rPr>
              <a:t>Node 1 is closer to Node2 than Node3 </a:t>
            </a:r>
            <a:r>
              <a:rPr lang="en-US" sz="1800" dirty="0" err="1">
                <a:solidFill>
                  <a:srgbClr val="002060"/>
                </a:solidFill>
              </a:rPr>
              <a:t>iff</a:t>
            </a:r>
            <a:r>
              <a:rPr lang="en-US" sz="1800" dirty="0">
                <a:solidFill>
                  <a:srgbClr val="002060"/>
                </a:solidFill>
              </a:rPr>
              <a:t> Node1 has an inference path through node2 to node3</a:t>
            </a:r>
            <a:endParaRPr lang="en-US" sz="1800" dirty="0">
              <a:solidFill>
                <a:srgbClr val="002060"/>
              </a:solidFill>
            </a:endParaRPr>
          </a:p>
          <a:p>
            <a:pPr lvl="2"/>
            <a:r>
              <a:rPr lang="en-US" sz="1800" dirty="0">
                <a:solidFill>
                  <a:srgbClr val="002060"/>
                </a:solidFill>
              </a:rPr>
              <a:t>Longest inference path.</a:t>
            </a:r>
            <a:endParaRPr lang="en-US" sz="1800" dirty="0">
              <a:solidFill>
                <a:srgbClr val="002060"/>
              </a:solidFill>
            </a:endParaRPr>
          </a:p>
          <a:p>
            <a:pPr lvl="2"/>
            <a:r>
              <a:rPr lang="en-US" sz="1800" dirty="0">
                <a:solidFill>
                  <a:srgbClr val="002060"/>
                </a:solidFill>
              </a:rPr>
              <a:t>In elephant example, to find colour of the elephant. “clyde” is gray and not gray- conflict conclusions. The dashed line represents Royal elephant is not gray.</a:t>
            </a:r>
            <a:endParaRPr lang="en-US" sz="1800" dirty="0">
              <a:solidFill>
                <a:srgbClr val="002060"/>
              </a:solidFill>
            </a:endParaRPr>
          </a:p>
          <a:p>
            <a:pPr lvl="2"/>
            <a:r>
              <a:rPr lang="en-US" sz="1800" dirty="0">
                <a:solidFill>
                  <a:srgbClr val="002060"/>
                </a:solidFill>
              </a:rPr>
              <a:t>shorter path yields clyde is gray, but incorrect.</a:t>
            </a:r>
            <a:endParaRPr lang="en-US" sz="1800" dirty="0">
              <a:solidFill>
                <a:srgbClr val="002060"/>
              </a:solidFill>
            </a:endParaRPr>
          </a:p>
          <a:p>
            <a:pPr lvl="2"/>
            <a:r>
              <a:rPr lang="en-US" sz="1800" dirty="0">
                <a:solidFill>
                  <a:srgbClr val="002060"/>
                </a:solidFill>
              </a:rPr>
              <a:t>Travel from N1,N2,N3,N5. We can get clyde is not gray</a:t>
            </a:r>
            <a:endParaRPr lang="en-US" sz="1800" dirty="0">
              <a:solidFill>
                <a:srgbClr val="002060"/>
              </a:solidFill>
            </a:endParaRPr>
          </a:p>
          <a:p>
            <a:pPr marL="914400" lvl="2" indent="0">
              <a:buNone/>
            </a:pPr>
            <a:endParaRPr lang="en-US" sz="1800" dirty="0">
              <a:solidFill>
                <a:srgbClr val="002060"/>
              </a:solidFill>
            </a:endParaRPr>
          </a:p>
          <a:p>
            <a:pPr marL="914400" lvl="2" indent="0">
              <a:buNone/>
            </a:pPr>
            <a:r>
              <a:rPr lang="en-US" sz="1800" dirty="0">
                <a:solidFill>
                  <a:srgbClr val="FF0000"/>
                </a:solidFill>
              </a:rPr>
              <a:t>Partial Ordering – only involves common nodes</a:t>
            </a:r>
            <a:endParaRPr lang="en-US" sz="1800" dirty="0">
              <a:solidFill>
                <a:srgbClr val="FF0000"/>
              </a:solidFill>
            </a:endParaRPr>
          </a:p>
          <a:p>
            <a:pPr marL="914400" lvl="2" indent="0">
              <a:buNone/>
            </a:pPr>
            <a:endParaRPr lang="en-US" sz="1800" dirty="0">
              <a:solidFill>
                <a:srgbClr val="FF0000"/>
              </a:solidFill>
            </a:endParaRPr>
          </a:p>
          <a:p>
            <a:pPr marL="914400" lvl="2" indent="0">
              <a:buNone/>
            </a:pPr>
            <a:endParaRPr lang="en-US" sz="1800" dirty="0">
              <a:solidFill>
                <a:srgbClr val="FF0000"/>
              </a:solidFill>
            </a:endParaRPr>
          </a:p>
          <a:p>
            <a:pPr marL="914400" lvl="2" indent="0">
              <a:buNone/>
            </a:pPr>
            <a:endParaRPr lang="en-US" sz="1800" dirty="0">
              <a:solidFill>
                <a:srgbClr val="FF0000"/>
              </a:solidFill>
            </a:endParaRPr>
          </a:p>
        </p:txBody>
      </p:sp>
      <p:pic>
        <p:nvPicPr>
          <p:cNvPr id="4" name="Picture 3"/>
          <p:cNvPicPr>
            <a:picLocks noChangeAspect="1"/>
          </p:cNvPicPr>
          <p:nvPr/>
        </p:nvPicPr>
        <p:blipFill>
          <a:blip r:embed="rId1"/>
          <a:stretch>
            <a:fillRect/>
          </a:stretch>
        </p:blipFill>
        <p:spPr>
          <a:xfrm>
            <a:off x="8560435" y="3571875"/>
            <a:ext cx="3209925" cy="30956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dirty="0">
                <a:solidFill>
                  <a:srgbClr val="C00000"/>
                </a:solidFill>
                <a:ea typeface="MS PGothic" panose="020B0600070205080204" pitchFamily="34" charset="-128"/>
              </a:rPr>
              <a:t>Inferential Distance</a:t>
            </a:r>
            <a:endParaRPr lang="en-US" altLang="en-US" dirty="0">
              <a:solidFill>
                <a:srgbClr val="C00000"/>
              </a:solidFill>
              <a:ea typeface="MS PGothic" panose="020B0600070205080204" pitchFamily="34" charset="-128"/>
            </a:endParaRPr>
          </a:p>
          <a:p>
            <a:pPr lvl="1"/>
            <a:r>
              <a:rPr lang="en-US" dirty="0">
                <a:solidFill>
                  <a:srgbClr val="002060"/>
                </a:solidFill>
              </a:rPr>
              <a:t>Partial Ordering – only involves common nodes</a:t>
            </a:r>
            <a:endParaRPr lang="en-US" dirty="0">
              <a:solidFill>
                <a:srgbClr val="002060"/>
              </a:solidFill>
            </a:endParaRPr>
          </a:p>
          <a:p>
            <a:pPr lvl="1"/>
            <a:r>
              <a:rPr lang="en-US" dirty="0">
                <a:solidFill>
                  <a:srgbClr val="002060"/>
                </a:solidFill>
              </a:rPr>
              <a:t>Will not work </a:t>
            </a:r>
            <a:endParaRPr lang="en-US" dirty="0">
              <a:solidFill>
                <a:srgbClr val="002060"/>
              </a:solidFill>
            </a:endParaRPr>
          </a:p>
          <a:p>
            <a:pPr lvl="2"/>
            <a:r>
              <a:rPr lang="en-US" dirty="0">
                <a:solidFill>
                  <a:srgbClr val="002060"/>
                </a:solidFill>
              </a:rPr>
              <a:t>No relationship between Quaker and Republican- No common node</a:t>
            </a:r>
            <a:endParaRPr lang="en-US" dirty="0">
              <a:solidFill>
                <a:srgbClr val="002060"/>
              </a:solidFill>
            </a:endParaRPr>
          </a:p>
          <a:p>
            <a:pPr lvl="2"/>
            <a:endParaRPr lang="en-US" dirty="0">
              <a:solidFill>
                <a:srgbClr val="002060"/>
              </a:solidFill>
            </a:endParaRPr>
          </a:p>
          <a:p>
            <a:pPr marL="914400" lvl="2" indent="0">
              <a:buNone/>
            </a:pPr>
            <a:endParaRPr lang="en-US" dirty="0">
              <a:solidFill>
                <a:srgbClr val="002060"/>
              </a:solidFill>
            </a:endParaRPr>
          </a:p>
          <a:p>
            <a:pPr marL="914400" lvl="2" indent="0">
              <a:buNone/>
            </a:pPr>
            <a:endParaRPr lang="en-US" dirty="0">
              <a:solidFill>
                <a:srgbClr val="002060"/>
              </a:solidFill>
            </a:endParaRPr>
          </a:p>
        </p:txBody>
      </p:sp>
      <p:pic>
        <p:nvPicPr>
          <p:cNvPr id="6" name="Picture 5"/>
          <p:cNvPicPr>
            <a:picLocks noChangeAspect="1"/>
          </p:cNvPicPr>
          <p:nvPr/>
        </p:nvPicPr>
        <p:blipFill>
          <a:blip r:embed="rId1"/>
          <a:stretch>
            <a:fillRect/>
          </a:stretch>
        </p:blipFill>
        <p:spPr>
          <a:xfrm>
            <a:off x="2353639" y="3429000"/>
            <a:ext cx="6723686" cy="306381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dirty="0">
                <a:solidFill>
                  <a:srgbClr val="C00000"/>
                </a:solidFill>
                <a:ea typeface="MS PGothic" panose="020B0600070205080204" pitchFamily="34" charset="-128"/>
              </a:rPr>
              <a:t>Intersection Search</a:t>
            </a:r>
            <a:endParaRPr lang="en-US" altLang="en-US" dirty="0">
              <a:solidFill>
                <a:srgbClr val="C00000"/>
              </a:solidFill>
              <a:ea typeface="MS PGothic" panose="020B0600070205080204" pitchFamily="34" charset="-128"/>
            </a:endParaRPr>
          </a:p>
          <a:p>
            <a:pPr lvl="1"/>
            <a:r>
              <a:rPr lang="en-US" dirty="0">
                <a:solidFill>
                  <a:srgbClr val="002060"/>
                </a:solidFill>
              </a:rPr>
              <a:t>Find Relationship between objects</a:t>
            </a:r>
            <a:endParaRPr lang="en-US" dirty="0">
              <a:solidFill>
                <a:srgbClr val="002060"/>
              </a:solidFill>
            </a:endParaRPr>
          </a:p>
          <a:p>
            <a:pPr lvl="2"/>
            <a:r>
              <a:rPr lang="en-US" dirty="0">
                <a:solidFill>
                  <a:srgbClr val="002060"/>
                </a:solidFill>
              </a:rPr>
              <a:t>By spreading activation</a:t>
            </a:r>
            <a:endParaRPr lang="en-US" dirty="0">
              <a:solidFill>
                <a:srgbClr val="002060"/>
              </a:solidFill>
            </a:endParaRPr>
          </a:p>
          <a:p>
            <a:pPr lvl="2"/>
            <a:r>
              <a:rPr lang="en-US" dirty="0">
                <a:solidFill>
                  <a:srgbClr val="002060"/>
                </a:solidFill>
              </a:rPr>
              <a:t>Identify objects where the spreading meets.</a:t>
            </a:r>
            <a:endParaRPr lang="en-US" dirty="0">
              <a:solidFill>
                <a:srgbClr val="002060"/>
              </a:solidFill>
            </a:endParaRPr>
          </a:p>
          <a:p>
            <a:pPr lvl="2"/>
            <a:r>
              <a:rPr lang="en-US" dirty="0">
                <a:solidFill>
                  <a:srgbClr val="002060"/>
                </a:solidFill>
              </a:rPr>
              <a:t>Common object between Three finger brown and Pee wee reese is baseball player. </a:t>
            </a:r>
            <a:endParaRPr lang="en-US" dirty="0">
              <a:solidFill>
                <a:srgbClr val="002060"/>
              </a:solidFill>
            </a:endParaRPr>
          </a:p>
          <a:p>
            <a:pPr lvl="2"/>
            <a:endParaRPr lang="en-US" dirty="0">
              <a:solidFill>
                <a:srgbClr val="002060"/>
              </a:solidFill>
            </a:endParaRPr>
          </a:p>
        </p:txBody>
      </p:sp>
      <p:pic>
        <p:nvPicPr>
          <p:cNvPr id="6" name="Picture 5"/>
          <p:cNvPicPr>
            <a:picLocks noChangeAspect="1"/>
          </p:cNvPicPr>
          <p:nvPr/>
        </p:nvPicPr>
        <p:blipFill>
          <a:blip r:embed="rId1"/>
          <a:stretch>
            <a:fillRect/>
          </a:stretch>
        </p:blipFill>
        <p:spPr>
          <a:xfrm>
            <a:off x="3757914" y="2895601"/>
            <a:ext cx="4676172" cy="357187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SEMANTIC NETS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dirty="0">
                <a:solidFill>
                  <a:srgbClr val="C00000"/>
                </a:solidFill>
                <a:ea typeface="MS PGothic" panose="020B0600070205080204" pitchFamily="34" charset="-128"/>
              </a:rPr>
              <a:t>Pros</a:t>
            </a:r>
            <a:endParaRPr lang="en-US" altLang="en-US" dirty="0">
              <a:solidFill>
                <a:srgbClr val="C00000"/>
              </a:solidFill>
              <a:ea typeface="MS PGothic" panose="020B0600070205080204" pitchFamily="34" charset="-128"/>
            </a:endParaRPr>
          </a:p>
          <a:p>
            <a:pPr lvl="1"/>
            <a:r>
              <a:rPr lang="en-US" altLang="en-US" dirty="0">
                <a:solidFill>
                  <a:srgbClr val="002060"/>
                </a:solidFill>
                <a:ea typeface="MS PGothic" panose="020B0600070205080204" pitchFamily="34" charset="-128"/>
              </a:rPr>
              <a:t>Visualization is easy</a:t>
            </a:r>
            <a:endParaRPr lang="en-US" altLang="en-US" dirty="0">
              <a:solidFill>
                <a:srgbClr val="002060"/>
              </a:solidFill>
              <a:ea typeface="MS PGothic" panose="020B0600070205080204" pitchFamily="34" charset="-128"/>
            </a:endParaRPr>
          </a:p>
          <a:p>
            <a:pPr lvl="1"/>
            <a:r>
              <a:rPr lang="en-US" altLang="en-US" dirty="0">
                <a:solidFill>
                  <a:srgbClr val="002060"/>
                </a:solidFill>
                <a:ea typeface="MS PGothic" panose="020B0600070205080204" pitchFamily="34" charset="-128"/>
              </a:rPr>
              <a:t>Knowledge interpretation and its meaning has clarity</a:t>
            </a:r>
            <a:endParaRPr lang="en-US" altLang="en-US" dirty="0">
              <a:solidFill>
                <a:srgbClr val="002060"/>
              </a:solidFill>
              <a:ea typeface="MS PGothic" panose="020B0600070205080204" pitchFamily="34" charset="-128"/>
            </a:endParaRPr>
          </a:p>
          <a:p>
            <a:pPr lvl="1"/>
            <a:r>
              <a:rPr lang="en-US" altLang="en-US" dirty="0">
                <a:solidFill>
                  <a:srgbClr val="002060"/>
                </a:solidFill>
                <a:ea typeface="MS PGothic" panose="020B0600070205080204" pitchFamily="34" charset="-128"/>
              </a:rPr>
              <a:t>Objects represented only once</a:t>
            </a:r>
            <a:endParaRPr lang="en-US" altLang="en-US" dirty="0">
              <a:solidFill>
                <a:srgbClr val="002060"/>
              </a:solidFill>
              <a:ea typeface="MS PGothic" panose="020B0600070205080204" pitchFamily="34" charset="-128"/>
            </a:endParaRPr>
          </a:p>
          <a:p>
            <a:pPr lvl="1"/>
            <a:r>
              <a:rPr lang="en-US" altLang="en-US" dirty="0">
                <a:solidFill>
                  <a:srgbClr val="002060"/>
                </a:solidFill>
                <a:ea typeface="MS PGothic" panose="020B0600070205080204" pitchFamily="34" charset="-128"/>
              </a:rPr>
              <a:t>Flexibility for KE in representation</a:t>
            </a:r>
            <a:endParaRPr lang="en-US" altLang="en-US" dirty="0">
              <a:solidFill>
                <a:srgbClr val="002060"/>
              </a:solidFill>
              <a:ea typeface="MS PGothic" panose="020B0600070205080204" pitchFamily="34" charset="-128"/>
            </a:endParaRPr>
          </a:p>
          <a:p>
            <a:pPr lvl="1"/>
            <a:endParaRPr lang="en-US" altLang="en-US" dirty="0">
              <a:solidFill>
                <a:srgbClr val="C00000"/>
              </a:solidFill>
              <a:ea typeface="MS PGothic" panose="020B0600070205080204" pitchFamily="34" charset="-128"/>
            </a:endParaRPr>
          </a:p>
          <a:p>
            <a:pPr lvl="1"/>
            <a:endParaRPr lang="en-US" altLang="en-US" dirty="0">
              <a:solidFill>
                <a:srgbClr val="C00000"/>
              </a:solidFill>
              <a:ea typeface="MS PGothic" panose="020B0600070205080204" pitchFamily="34" charset="-128"/>
            </a:endParaRPr>
          </a:p>
          <a:p>
            <a:r>
              <a:rPr lang="en-US" altLang="en-US" dirty="0">
                <a:solidFill>
                  <a:srgbClr val="C00000"/>
                </a:solidFill>
                <a:ea typeface="MS PGothic" panose="020B0600070205080204" pitchFamily="34" charset="-128"/>
              </a:rPr>
              <a:t>Cons</a:t>
            </a:r>
            <a:endParaRPr lang="en-US" altLang="en-US" dirty="0">
              <a:solidFill>
                <a:srgbClr val="C00000"/>
              </a:solidFill>
              <a:ea typeface="MS PGothic" panose="020B0600070205080204" pitchFamily="34" charset="-128"/>
            </a:endParaRPr>
          </a:p>
          <a:p>
            <a:pPr lvl="1"/>
            <a:r>
              <a:rPr lang="en-US" altLang="en-US" dirty="0">
                <a:solidFill>
                  <a:srgbClr val="C00000"/>
                </a:solidFill>
                <a:ea typeface="MS PGothic" panose="020B0600070205080204" pitchFamily="34" charset="-128"/>
              </a:rPr>
              <a:t>Larger Problems</a:t>
            </a:r>
            <a:endParaRPr lang="en-US" altLang="en-US" dirty="0">
              <a:solidFill>
                <a:srgbClr val="C00000"/>
              </a:solidFill>
              <a:ea typeface="MS PGothic" panose="020B0600070205080204" pitchFamily="34" charset="-128"/>
            </a:endParaRPr>
          </a:p>
          <a:p>
            <a:pPr lvl="1"/>
            <a:r>
              <a:rPr lang="en-US" altLang="en-US" dirty="0">
                <a:solidFill>
                  <a:srgbClr val="C00000"/>
                </a:solidFill>
                <a:ea typeface="MS PGothic" panose="020B0600070205080204" pitchFamily="34" charset="-128"/>
              </a:rPr>
              <a:t>Complex representation schemes</a:t>
            </a:r>
            <a:endParaRPr lang="en-US" altLang="en-US" dirty="0">
              <a:solidFill>
                <a:srgbClr val="C00000"/>
              </a:solidFill>
              <a:ea typeface="MS PGothic" panose="020B0600070205080204" pitchFamily="34" charset="-128"/>
            </a:endParaRPr>
          </a:p>
          <a:p>
            <a:pPr lvl="1"/>
            <a:r>
              <a:rPr lang="en-US" altLang="en-US" dirty="0">
                <a:solidFill>
                  <a:srgbClr val="C00000"/>
                </a:solidFill>
                <a:ea typeface="MS PGothic" panose="020B0600070205080204" pitchFamily="34" charset="-128"/>
              </a:rPr>
              <a:t>No Clarity in syntax and semantics </a:t>
            </a:r>
            <a:r>
              <a:rPr lang="en-US" altLang="en-US" dirty="0" err="1">
                <a:solidFill>
                  <a:srgbClr val="C00000"/>
                </a:solidFill>
                <a:ea typeface="MS PGothic" panose="020B0600070205080204" pitchFamily="34" charset="-128"/>
              </a:rPr>
              <a:t>eads</a:t>
            </a:r>
            <a:r>
              <a:rPr lang="en-US" altLang="en-US" dirty="0">
                <a:solidFill>
                  <a:srgbClr val="C00000"/>
                </a:solidFill>
                <a:ea typeface="MS PGothic" panose="020B0600070205080204" pitchFamily="34" charset="-128"/>
              </a:rPr>
              <a:t> to problem</a:t>
            </a:r>
            <a:endParaRPr lang="en-US" altLang="en-US" dirty="0">
              <a:solidFill>
                <a:srgbClr val="C00000"/>
              </a:solidFill>
              <a:ea typeface="MS PGothic" panose="020B0600070205080204" pitchFamily="34" charset="-128"/>
            </a:endParaRPr>
          </a:p>
          <a:p>
            <a:pPr lvl="1"/>
            <a:r>
              <a:rPr lang="en-US" altLang="en-US" dirty="0">
                <a:solidFill>
                  <a:srgbClr val="C00000"/>
                </a:solidFill>
                <a:ea typeface="MS PGothic" panose="020B0600070205080204" pitchFamily="34" charset="-128"/>
              </a:rPr>
              <a:t>No standards</a:t>
            </a:r>
            <a:endParaRPr lang="en-US" altLang="en-US" dirty="0">
              <a:solidFill>
                <a:srgbClr val="C00000"/>
              </a:solidFill>
              <a:ea typeface="MS PGothic" panose="020B0600070205080204" pitchFamily="34" charset="-128"/>
            </a:endParaRPr>
          </a:p>
          <a:p>
            <a:pPr lvl="1"/>
            <a:r>
              <a:rPr lang="en-US" altLang="en-US" dirty="0">
                <a:solidFill>
                  <a:srgbClr val="C00000"/>
                </a:solidFill>
                <a:ea typeface="MS PGothic" panose="020B0600070205080204" pitchFamily="34" charset="-128"/>
              </a:rPr>
              <a:t>Multiple inheritance and inference problems</a:t>
            </a:r>
            <a:endParaRPr lang="en-US" altLang="en-US" dirty="0">
              <a:solidFill>
                <a:srgbClr val="C00000"/>
              </a:solidFill>
              <a:ea typeface="MS PGothic" panose="020B0600070205080204" pitchFamily="34" charset="-128"/>
            </a:endParaRPr>
          </a:p>
          <a:p>
            <a:pPr marL="914400" lvl="2" indent="0">
              <a:buNone/>
            </a:pPr>
            <a:endParaRPr lang="en-US"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a:xfrm>
            <a:off x="647700" y="1299845"/>
            <a:ext cx="10515600" cy="4877435"/>
          </a:xfrm>
        </p:spPr>
        <p:txBody>
          <a:bodyPr/>
          <a:p>
            <a:r>
              <a:rPr lang="en-US" altLang="en-US" sz="2400" dirty="0">
                <a:solidFill>
                  <a:srgbClr val="C00000"/>
                </a:solidFill>
                <a:ea typeface="MS PGothic" panose="020B0600070205080204" pitchFamily="34" charset="-128"/>
                <a:sym typeface="+mn-ea"/>
              </a:rPr>
              <a:t>Othello’s Story</a:t>
            </a:r>
            <a:endParaRPr lang="en-US" altLang="en-US" sz="2400" dirty="0">
              <a:solidFill>
                <a:srgbClr val="C00000"/>
              </a:solidFill>
              <a:ea typeface="MS PGothic" panose="020B0600070205080204" pitchFamily="34" charset="-128"/>
            </a:endParaRPr>
          </a:p>
          <a:p>
            <a:pPr lvl="1" algn="just"/>
            <a:r>
              <a:rPr lang="en-US" altLang="en-US" sz="2400" dirty="0">
                <a:solidFill>
                  <a:srgbClr val="002060"/>
                </a:solidFill>
                <a:ea typeface="MS PGothic" panose="020B0600070205080204" pitchFamily="34" charset="-128"/>
                <a:sym typeface="+mn-ea"/>
              </a:rPr>
              <a:t>Othello was a General married to Desdemona. Iago was a captain married to Emilia and he hated Othello. Iago told lies about Desdemona. Othello killed Desdemona with a pillow. He felt remorse and ended his life with a dagger.</a:t>
            </a:r>
            <a:endParaRPr lang="en-US" altLang="en-US" sz="2400" dirty="0">
              <a:solidFill>
                <a:srgbClr val="002060"/>
              </a:solidFill>
              <a:ea typeface="MS PGothic" panose="020B0600070205080204" pitchFamily="34" charset="-128"/>
              <a:sym typeface="+mn-ea"/>
            </a:endParaRPr>
          </a:p>
          <a:p>
            <a:pPr lvl="1" algn="just"/>
            <a:endParaRPr lang="en-US" altLang="en-US" sz="2400" dirty="0">
              <a:solidFill>
                <a:srgbClr val="002060"/>
              </a:solidFill>
              <a:ea typeface="MS PGothic" panose="020B0600070205080204" pitchFamily="34" charset="-128"/>
            </a:endParaRPr>
          </a:p>
          <a:p>
            <a:pPr lvl="1"/>
            <a:r>
              <a:rPr lang="en-US" sz="2400" dirty="0">
                <a:solidFill>
                  <a:srgbClr val="00B050"/>
                </a:solidFill>
                <a:ea typeface="MS PGothic" panose="020B0600070205080204" pitchFamily="34" charset="-128"/>
                <a:sym typeface="+mn-ea"/>
              </a:rPr>
              <a:t>KR: Construct a Semantic network for the above story.</a:t>
            </a:r>
            <a:endParaRPr lang="en-US" sz="2400" dirty="0">
              <a:solidFill>
                <a:srgbClr val="00B050"/>
              </a:solidFill>
              <a:ea typeface="MS PGothic" panose="020B0600070205080204" pitchFamily="34" charset="-128"/>
              <a:sym typeface="+mn-ea"/>
            </a:endParaRPr>
          </a:p>
          <a:p>
            <a:pPr marL="457200" lvl="1" indent="0">
              <a:buNone/>
            </a:pPr>
            <a:endParaRPr lang="en-US" sz="2400" dirty="0">
              <a:solidFill>
                <a:srgbClr val="00B050"/>
              </a:solidFill>
              <a:ea typeface="MS PGothic" panose="020B0600070205080204" pitchFamily="34" charset="-128"/>
            </a:endParaRPr>
          </a:p>
          <a:p>
            <a:pPr lvl="1"/>
            <a:r>
              <a:rPr lang="en-US" sz="2400" dirty="0">
                <a:solidFill>
                  <a:srgbClr val="00B050"/>
                </a:solidFill>
                <a:ea typeface="MS PGothic" panose="020B0600070205080204" pitchFamily="34" charset="-128"/>
                <a:sym typeface="+mn-ea"/>
              </a:rPr>
              <a:t>Inference: What do the pillow and dagger have in common?</a:t>
            </a:r>
            <a:endParaRPr lang="en-US" sz="2400" dirty="0">
              <a:solidFill>
                <a:srgbClr val="00B050"/>
              </a:solidFill>
              <a:ea typeface="MS PGothic" panose="020B0600070205080204" pitchFamily="34" charset="-128"/>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pic>
        <p:nvPicPr>
          <p:cNvPr id="4" name="Content Placeholder 3"/>
          <p:cNvPicPr>
            <a:picLocks noChangeAspect="1"/>
          </p:cNvPicPr>
          <p:nvPr>
            <p:ph idx="1"/>
          </p:nvPr>
        </p:nvPicPr>
        <p:blipFill>
          <a:blip r:embed="rId1"/>
          <a:stretch>
            <a:fillRect/>
          </a:stretch>
        </p:blipFill>
        <p:spPr>
          <a:xfrm>
            <a:off x="2143125" y="1173480"/>
            <a:ext cx="7112000" cy="49218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628650"/>
          </a:xfrm>
        </p:spPr>
        <p:txBody>
          <a:bodyPr/>
          <a:p>
            <a:endParaRPr lang="en-US"/>
          </a:p>
        </p:txBody>
      </p:sp>
      <p:pic>
        <p:nvPicPr>
          <p:cNvPr id="4" name="Content Placeholder 3"/>
          <p:cNvPicPr>
            <a:picLocks noChangeAspect="1"/>
          </p:cNvPicPr>
          <p:nvPr>
            <p:ph idx="1"/>
          </p:nvPr>
        </p:nvPicPr>
        <p:blipFill>
          <a:blip r:embed="rId1"/>
          <a:stretch>
            <a:fillRect/>
          </a:stretch>
        </p:blipFill>
        <p:spPr>
          <a:xfrm>
            <a:off x="1982470" y="1242695"/>
            <a:ext cx="8074025" cy="4936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KNOWLEDGE REPRESENTATION (KR)</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a:bodyPr>
          <a:lstStyle/>
          <a:p>
            <a:r>
              <a:rPr lang="en-US" altLang="en-US" sz="2800" dirty="0">
                <a:solidFill>
                  <a:srgbClr val="C00000"/>
                </a:solidFill>
                <a:ea typeface="MS PGothic" panose="020B0600070205080204" pitchFamily="34" charset="-128"/>
              </a:rPr>
              <a:t>Knowledge Representation</a:t>
            </a:r>
            <a:endParaRPr lang="en-US" altLang="en-US" sz="2800" dirty="0">
              <a:solidFill>
                <a:srgbClr val="C00000"/>
              </a:solidFill>
              <a:ea typeface="MS PGothic" panose="020B0600070205080204" pitchFamily="34" charset="-128"/>
            </a:endParaRPr>
          </a:p>
          <a:p>
            <a:pPr lvl="1"/>
            <a:r>
              <a:rPr lang="en-US" altLang="en-US" sz="2400" dirty="0">
                <a:solidFill>
                  <a:srgbClr val="C00000"/>
                </a:solidFill>
                <a:ea typeface="MS PGothic" panose="020B0600070205080204" pitchFamily="34" charset="-128"/>
              </a:rPr>
              <a:t>Express knowledge in the format which a computer understands</a:t>
            </a:r>
            <a:endParaRPr lang="en-US" altLang="en-US" sz="2400" dirty="0">
              <a:solidFill>
                <a:srgbClr val="C00000"/>
              </a:solidFill>
              <a:ea typeface="MS PGothic" panose="020B0600070205080204" pitchFamily="34" charset="-128"/>
            </a:endParaRPr>
          </a:p>
          <a:p>
            <a:pPr lvl="1"/>
            <a:r>
              <a:rPr lang="en-US" altLang="en-US" sz="2400" dirty="0">
                <a:solidFill>
                  <a:srgbClr val="C00000"/>
                </a:solidFill>
                <a:ea typeface="MS PGothic" panose="020B0600070205080204" pitchFamily="34" charset="-128"/>
              </a:rPr>
              <a:t>Helps AI agent to perform well</a:t>
            </a:r>
            <a:endParaRPr lang="en-US" altLang="en-US" sz="2400" dirty="0">
              <a:solidFill>
                <a:srgbClr val="C00000"/>
              </a:solidFill>
              <a:ea typeface="MS PGothic" panose="020B0600070205080204" pitchFamily="34" charset="-128"/>
            </a:endParaRPr>
          </a:p>
          <a:p>
            <a:r>
              <a:rPr lang="en-US" altLang="en-US" sz="2800" dirty="0">
                <a:solidFill>
                  <a:srgbClr val="C00000"/>
                </a:solidFill>
                <a:ea typeface="MS PGothic" panose="020B0600070205080204" pitchFamily="34" charset="-128"/>
              </a:rPr>
              <a:t>KR Language</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Syntax</a:t>
            </a:r>
            <a:endParaRPr lang="en-US" altLang="en-US" sz="2400" dirty="0">
              <a:solidFill>
                <a:srgbClr val="00206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Defines which configurations of the components of the language  constitute valid sentences</a:t>
            </a:r>
            <a:endParaRPr lang="en-US" altLang="en-US" sz="2000" dirty="0">
              <a:solidFill>
                <a:srgbClr val="00B05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Which symbols can we use and how do we combine those symbols</a:t>
            </a:r>
            <a:endParaRPr lang="en-US" altLang="en-US" sz="2000" dirty="0">
              <a:solidFill>
                <a:srgbClr val="00B05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Semantics</a:t>
            </a:r>
            <a:endParaRPr lang="en-US" altLang="en-US" sz="2400" dirty="0">
              <a:solidFill>
                <a:srgbClr val="00206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Defines which facts in the world the sentences refer to </a:t>
            </a:r>
            <a:endParaRPr lang="en-US" altLang="en-US" sz="2000" dirty="0">
              <a:solidFill>
                <a:srgbClr val="00B05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How do we interpret?</a:t>
            </a:r>
            <a:endParaRPr lang="en-US" altLang="en-US" sz="2000" dirty="0">
              <a:solidFill>
                <a:srgbClr val="00B05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Assigns a meaning to each sentence</a:t>
            </a:r>
            <a:endParaRPr lang="en-US" altLang="en-US" sz="2000" dirty="0">
              <a:solidFill>
                <a:srgbClr val="00B050"/>
              </a:solidFill>
              <a:ea typeface="MS PGothic"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557530"/>
          </a:xfrm>
        </p:spPr>
        <p:txBody>
          <a:bodyPr/>
          <a:p>
            <a:endParaRPr lang="en-US"/>
          </a:p>
        </p:txBody>
      </p:sp>
      <p:pic>
        <p:nvPicPr>
          <p:cNvPr id="4" name="Content Placeholder 3"/>
          <p:cNvPicPr>
            <a:picLocks noChangeAspect="1"/>
          </p:cNvPicPr>
          <p:nvPr>
            <p:ph idx="1"/>
          </p:nvPr>
        </p:nvPicPr>
        <p:blipFill>
          <a:blip r:embed="rId1"/>
          <a:stretch>
            <a:fillRect/>
          </a:stretch>
        </p:blipFill>
        <p:spPr>
          <a:xfrm>
            <a:off x="1362710" y="1100455"/>
            <a:ext cx="9398000" cy="54889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pPr algn="ctr" eaLnBrk="1" hangingPunct="1"/>
            <a:r>
              <a:rPr lang="en-US" b="1" dirty="0"/>
              <a:t>Frames</a:t>
            </a:r>
            <a:endParaRPr lang="en-US" b="1" dirty="0"/>
          </a:p>
        </p:txBody>
      </p:sp>
      <p:sp>
        <p:nvSpPr>
          <p:cNvPr id="22530" name="Rectangle 3"/>
          <p:cNvSpPr>
            <a:spLocks noGrp="1"/>
          </p:cNvSpPr>
          <p:nvPr>
            <p:ph type="body" sz="half" idx="1"/>
          </p:nvPr>
        </p:nvSpPr>
        <p:spPr>
          <a:xfrm>
            <a:off x="1981200" y="1295400"/>
            <a:ext cx="8153400" cy="2895600"/>
          </a:xfrm>
        </p:spPr>
        <p:txBody>
          <a:bodyPr vert="horz" wrap="square" lIns="91440" tIns="45720" rIns="91440" bIns="45720" anchor="t" anchorCtr="0"/>
          <a:p>
            <a:pPr eaLnBrk="1" hangingPunct="1">
              <a:buClrTx/>
              <a:buSzTx/>
              <a:buFontTx/>
            </a:pPr>
            <a:r>
              <a:rPr lang="en-US" sz="2400" dirty="0"/>
              <a:t>Frames – semantic net with properties</a:t>
            </a:r>
            <a:endParaRPr lang="en-US" sz="2400" dirty="0"/>
          </a:p>
          <a:p>
            <a:pPr eaLnBrk="1" hangingPunct="1">
              <a:buClrTx/>
              <a:buSzTx/>
              <a:buFontTx/>
            </a:pPr>
            <a:r>
              <a:rPr lang="en-US" sz="2400" dirty="0"/>
              <a:t>A frame represents an entity as a set of slots (attributes) and associated values</a:t>
            </a:r>
            <a:endParaRPr lang="en-US" sz="2400" dirty="0"/>
          </a:p>
          <a:p>
            <a:pPr eaLnBrk="1" hangingPunct="1">
              <a:buClrTx/>
              <a:buSzTx/>
              <a:buFontTx/>
            </a:pPr>
            <a:r>
              <a:rPr lang="en-US" sz="2400" dirty="0"/>
              <a:t>A frame can represent a specific entry, or a general concept</a:t>
            </a:r>
            <a:endParaRPr lang="en-US" sz="2400" dirty="0"/>
          </a:p>
          <a:p>
            <a:pPr eaLnBrk="1" hangingPunct="1">
              <a:buClrTx/>
              <a:buSzTx/>
              <a:buFontTx/>
            </a:pPr>
            <a:r>
              <a:rPr lang="en-US" sz="2400" dirty="0"/>
              <a:t>Frames are implicitly associated with one another because the value of a slot can be another frame</a:t>
            </a:r>
            <a:endParaRPr lang="en-US" sz="2400" dirty="0"/>
          </a:p>
        </p:txBody>
      </p:sp>
      <p:graphicFrame>
        <p:nvGraphicFramePr>
          <p:cNvPr id="28713" name="Group 41"/>
          <p:cNvGraphicFramePr>
            <a:graphicFrameLocks noGrp="1"/>
          </p:cNvGraphicFramePr>
          <p:nvPr>
            <p:ph sz="half" idx="1"/>
          </p:nvPr>
        </p:nvGraphicFramePr>
        <p:xfrm>
          <a:off x="6172200" y="4267200"/>
          <a:ext cx="5078095" cy="2614930"/>
        </p:xfrm>
        <a:graphic>
          <a:graphicData uri="http://schemas.openxmlformats.org/drawingml/2006/table">
            <a:tbl>
              <a:tblPr/>
              <a:tblGrid>
                <a:gridCol w="5078095"/>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Arial" panose="02080604020202020204" pitchFamily="34" charset="0"/>
                        </a:rPr>
                        <a:t>Book Frame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80604020202020204" pitchFamily="34" charset="0"/>
                        </a:rPr>
                        <a:t>Slot (attributes)</a:t>
                      </a:r>
                      <a:r>
                        <a:rPr kumimoji="0" lang="en-US" sz="24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a:t>
                      </a:r>
                      <a:r>
                        <a:rPr kumimoji="0" lang="en-US" sz="2400" b="0" i="0" u="none" strike="noStrike" cap="none" normalizeH="0" baseline="0" smtClean="0">
                          <a:ln>
                            <a:noFill/>
                          </a:ln>
                          <a:solidFill>
                            <a:schemeClr val="tx1"/>
                          </a:solidFill>
                          <a:effectLst/>
                          <a:latin typeface="Arial" panose="02080604020202020204" pitchFamily="34" charset="0"/>
                        </a:rPr>
                        <a:t> </a:t>
                      </a:r>
                      <a:r>
                        <a:rPr kumimoji="0" lang="en-US" sz="2400" b="1" i="1" u="none" strike="noStrike" cap="none" normalizeH="0" baseline="0" smtClean="0">
                          <a:ln>
                            <a:noFill/>
                          </a:ln>
                          <a:solidFill>
                            <a:schemeClr val="accent2"/>
                          </a:solidFill>
                          <a:effectLst/>
                          <a:latin typeface="Arial" panose="02080604020202020204" pitchFamily="34" charset="0"/>
                        </a:rPr>
                        <a:t>Filler(values)</a:t>
                      </a:r>
                      <a:endParaRPr kumimoji="0" lang="en-US" sz="2400" b="1" i="1" u="none" strike="noStrike" cap="none" normalizeH="0" baseline="0" smtClean="0">
                        <a:ln>
                          <a:noFill/>
                        </a:ln>
                        <a:solidFill>
                          <a:schemeClr val="accent2"/>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8610">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Title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AI. A modern Approach</a:t>
                      </a:r>
                      <a:endParaRPr kumimoji="0" lang="en-US" sz="2000" b="1" i="1" u="none" strike="noStrike" cap="none" normalizeH="0" baseline="0" smtClean="0">
                        <a:ln>
                          <a:noFill/>
                        </a:ln>
                        <a:solidFill>
                          <a:schemeClr val="accent2"/>
                        </a:solidFill>
                        <a:effectLst/>
                        <a:latin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Author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Russell &amp; Norvig</a:t>
                      </a:r>
                      <a:r>
                        <a:rPr kumimoji="0" lang="en-US" sz="28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endParaRPr kumimoji="0" lang="en-US" sz="2000" b="0" i="0" u="none" strike="noStrike" cap="none" normalizeH="0" baseline="0" smtClean="0">
                        <a:ln>
                          <a:noFill/>
                        </a:ln>
                        <a:solidFill>
                          <a:schemeClr val="tx1"/>
                        </a:solidFill>
                        <a:effectLst/>
                        <a:latin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Year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2003</a:t>
                      </a:r>
                      <a:endParaRPr kumimoji="0" lang="en-US" sz="2000" b="1" i="1" u="none" strike="noStrike" cap="none" normalizeH="0" baseline="0" smtClean="0">
                        <a:ln>
                          <a:noFill/>
                        </a:ln>
                        <a:solidFill>
                          <a:schemeClr val="accent2"/>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41" name="Text Box 39"/>
          <p:cNvSpPr txBox="1"/>
          <p:nvPr/>
        </p:nvSpPr>
        <p:spPr>
          <a:xfrm>
            <a:off x="843280" y="4495800"/>
            <a:ext cx="5328920" cy="2528570"/>
          </a:xfrm>
          <a:prstGeom prst="rect">
            <a:avLst/>
          </a:prstGeom>
          <a:noFill/>
          <a:ln w="9525">
            <a:noFill/>
          </a:ln>
        </p:spPr>
        <p:txBody>
          <a:bodyPr wrap="square" anchor="t" anchorCtr="0">
            <a:spAutoFit/>
          </a:bodyPr>
          <a:p>
            <a:pPr>
              <a:spcBef>
                <a:spcPct val="20000"/>
              </a:spcBef>
            </a:pPr>
            <a:r>
              <a:rPr lang="en-US" sz="2400" b="1" dirty="0">
                <a:latin typeface="Arial" panose="02080604020202020204" pitchFamily="34" charset="0"/>
              </a:rPr>
              <a:t>3 components of a frame </a:t>
            </a:r>
            <a:endParaRPr lang="en-US" sz="2400" b="1" dirty="0">
              <a:latin typeface="Arial" panose="02080604020202020204" pitchFamily="34" charset="0"/>
            </a:endParaRPr>
          </a:p>
          <a:p>
            <a:pPr lvl="1" indent="0" eaLnBrk="1" hangingPunct="1">
              <a:spcBef>
                <a:spcPct val="20000"/>
              </a:spcBef>
              <a:buChar char="•"/>
            </a:pPr>
            <a:r>
              <a:rPr lang="en-US" sz="2400" dirty="0">
                <a:latin typeface="Arial" panose="02080604020202020204" pitchFamily="34" charset="0"/>
              </a:rPr>
              <a:t>frame name</a:t>
            </a:r>
            <a:endParaRPr lang="en-US" sz="2400" dirty="0">
              <a:latin typeface="Arial" panose="02080604020202020204" pitchFamily="34" charset="0"/>
            </a:endParaRPr>
          </a:p>
          <a:p>
            <a:pPr lvl="1" indent="0" eaLnBrk="1" hangingPunct="1">
              <a:spcBef>
                <a:spcPct val="20000"/>
              </a:spcBef>
              <a:buChar char="•"/>
            </a:pPr>
            <a:r>
              <a:rPr lang="en-US" sz="2400" dirty="0">
                <a:latin typeface="Arial" panose="02080604020202020204" pitchFamily="34" charset="0"/>
              </a:rPr>
              <a:t>attributes (slots)</a:t>
            </a:r>
            <a:endParaRPr lang="en-US" sz="2400" dirty="0">
              <a:latin typeface="Arial" panose="02080604020202020204" pitchFamily="34" charset="0"/>
            </a:endParaRPr>
          </a:p>
          <a:p>
            <a:pPr lvl="1" indent="0" eaLnBrk="1" hangingPunct="1">
              <a:spcBef>
                <a:spcPct val="20000"/>
              </a:spcBef>
              <a:buChar char="•"/>
            </a:pPr>
            <a:r>
              <a:rPr lang="en-US" sz="2400" dirty="0">
                <a:latin typeface="Arial" panose="02080604020202020204" pitchFamily="34" charset="0"/>
              </a:rPr>
              <a:t>values (fillers: list of values, range, string, etc.)</a:t>
            </a:r>
            <a:endParaRPr lang="en-US" sz="2400" dirty="0">
              <a:latin typeface="Arial" panose="02080604020202020204" pitchFamily="34" charset="0"/>
            </a:endParaRPr>
          </a:p>
          <a:p>
            <a:endParaRPr lang="en-US" sz="2400" dirty="0">
              <a:latin typeface="Arial" panose="0208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981200" y="274638"/>
            <a:ext cx="8229600" cy="792162"/>
          </a:xfrm>
        </p:spPr>
        <p:txBody>
          <a:bodyPr vert="horz" wrap="square" lIns="91440" tIns="45720" rIns="91440" bIns="45720" anchor="ctr" anchorCtr="0"/>
          <a:p>
            <a:pPr eaLnBrk="1" hangingPunct="1"/>
            <a:r>
              <a:rPr lang="en-US" sz="3200" b="1" dirty="0"/>
              <a:t>Features of Frame Representation</a:t>
            </a:r>
            <a:endParaRPr lang="en-US" sz="3200" b="1" dirty="0"/>
          </a:p>
        </p:txBody>
      </p:sp>
      <p:sp>
        <p:nvSpPr>
          <p:cNvPr id="24578" name="Rectangle 3"/>
          <p:cNvSpPr>
            <a:spLocks noGrp="1"/>
          </p:cNvSpPr>
          <p:nvPr>
            <p:ph idx="1"/>
          </p:nvPr>
        </p:nvSpPr>
        <p:spPr>
          <a:xfrm>
            <a:off x="530860" y="1219200"/>
            <a:ext cx="10726420" cy="4907280"/>
          </a:xfrm>
        </p:spPr>
        <p:txBody>
          <a:bodyPr vert="horz" wrap="square" lIns="91440" tIns="45720" rIns="91440" bIns="45720" anchor="t" anchorCtr="0">
            <a:noAutofit/>
          </a:bodyPr>
          <a:p>
            <a:pPr eaLnBrk="1" hangingPunct="1"/>
            <a:r>
              <a:rPr lang="en-US" dirty="0"/>
              <a:t>More natural support of values th</a:t>
            </a:r>
            <a:r>
              <a:rPr lang="en-US" altLang="zh-CN" dirty="0"/>
              <a:t>a</a:t>
            </a:r>
            <a:r>
              <a:rPr lang="en-US" dirty="0"/>
              <a:t>n semantic nets (each slots has constraints describing legal values that a slot can take)</a:t>
            </a:r>
            <a:endParaRPr lang="en-US" dirty="0"/>
          </a:p>
          <a:p>
            <a:pPr eaLnBrk="1" hangingPunct="1"/>
            <a:r>
              <a:rPr lang="en-US" dirty="0"/>
              <a:t>Can be easily implemented using object-oriented programming techniques</a:t>
            </a:r>
            <a:endParaRPr lang="en-US" dirty="0"/>
          </a:p>
          <a:p>
            <a:pPr marL="0" indent="0" eaLnBrk="1" hangingPunct="1">
              <a:buNone/>
            </a:pPr>
            <a:endParaRPr lang="en-US" dirty="0"/>
          </a:p>
          <a:p>
            <a:pPr marL="0" indent="0" eaLnBrk="1" hangingPunct="1">
              <a:buNone/>
            </a:pPr>
            <a:r>
              <a:rPr lang="en-US" b="1" dirty="0"/>
              <a:t>Inheritance is easily controlled</a:t>
            </a:r>
            <a:endParaRPr lang="en-US" b="1" dirty="0"/>
          </a:p>
          <a:p>
            <a:pPr marL="0" indent="0" eaLnBrk="1" hangingPunct="1">
              <a:buNone/>
            </a:pPr>
            <a:r>
              <a:rPr lang="en-US" dirty="0"/>
              <a:t>Lower level frames can inherit information from upper level frames in network.</a:t>
            </a:r>
            <a:endParaRPr lang="en-US" dirty="0"/>
          </a:p>
          <a:p>
            <a:pPr marL="0" indent="0" eaLnBrk="1" hangingPunct="1">
              <a:buNone/>
            </a:pPr>
            <a:r>
              <a:rPr lang="en-US" b="1" dirty="0"/>
              <a:t> Nodes are connected using links viz.,</a:t>
            </a:r>
            <a:endParaRPr lang="en-US" b="1" dirty="0"/>
          </a:p>
          <a:p>
            <a:pPr eaLnBrk="1" hangingPunct="1"/>
            <a:r>
              <a:rPr lang="en-US" dirty="0"/>
              <a:t>– ako / subclass (links two class frames, one of which is subclass of other e.g., science_faculty class is ako of faculty class),</a:t>
            </a:r>
            <a:endParaRPr lang="en-US" dirty="0"/>
          </a:p>
          <a:p>
            <a:pPr eaLnBrk="1" hangingPunct="1"/>
            <a:r>
              <a:rPr lang="en-US" dirty="0"/>
              <a:t>– is_a / instance ( connects a particular instance of a class frame e.g.,  Linni  is_a science_faculty)</a:t>
            </a:r>
            <a:endParaRPr lang="en-US" dirty="0"/>
          </a:p>
          <a:p>
            <a:pPr eaLnBrk="1" hangingPunct="1"/>
            <a:r>
              <a:rPr lang="en-US" dirty="0"/>
              <a:t>– a_part_of (connects two class frames one of which is contained in other e.g., faculty class is_part_of department class).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352425"/>
          </a:xfrm>
        </p:spPr>
        <p:txBody>
          <a:bodyPr>
            <a:normAutofit fontScale="90000"/>
          </a:bodyPr>
          <a:p>
            <a:endParaRPr lang="en-US"/>
          </a:p>
        </p:txBody>
      </p:sp>
      <p:sp>
        <p:nvSpPr>
          <p:cNvPr id="3" name="Content Placeholder 2"/>
          <p:cNvSpPr>
            <a:spLocks noGrp="1"/>
          </p:cNvSpPr>
          <p:nvPr>
            <p:ph idx="1"/>
          </p:nvPr>
        </p:nvSpPr>
        <p:spPr>
          <a:xfrm>
            <a:off x="647700" y="610870"/>
            <a:ext cx="10515600" cy="6392545"/>
          </a:xfrm>
        </p:spPr>
        <p:txBody>
          <a:bodyPr>
            <a:noAutofit/>
          </a:bodyPr>
          <a:p>
            <a:r>
              <a:rPr lang="en-US" sz="2400" b="1"/>
              <a:t>Property link of semantic net is replaced by SLOT fields</a:t>
            </a:r>
            <a:r>
              <a:rPr lang="en-US" sz="2400"/>
              <a:t>.</a:t>
            </a:r>
            <a:endParaRPr lang="en-US" sz="2400"/>
          </a:p>
          <a:p>
            <a:r>
              <a:rPr lang="en-US" sz="2400"/>
              <a:t>A frame may have any number of slots needed for describing object. </a:t>
            </a:r>
            <a:endParaRPr lang="en-US" sz="2400"/>
          </a:p>
          <a:p>
            <a:r>
              <a:rPr lang="en-US" sz="2400"/>
              <a:t>e.g., faculty frame may have name, age, address, qualification etc as slot names.</a:t>
            </a:r>
            <a:endParaRPr lang="en-US" sz="2400"/>
          </a:p>
          <a:p>
            <a:r>
              <a:rPr lang="en-US" sz="2400" b="1"/>
              <a:t>Each frame includes two basic elements : slots(attributes) and facets.</a:t>
            </a:r>
            <a:endParaRPr lang="en-US" sz="2400" b="1"/>
          </a:p>
          <a:p>
            <a:pPr marL="0" indent="0">
              <a:buNone/>
            </a:pPr>
            <a:r>
              <a:rPr lang="en-US" sz="2400"/>
              <a:t>– Each slot may contain one or more facets (called fillers) which may take many forms such as:</a:t>
            </a:r>
            <a:endParaRPr lang="en-US" sz="2400"/>
          </a:p>
          <a:p>
            <a:pPr marL="0" indent="0">
              <a:buNone/>
            </a:pPr>
            <a:r>
              <a:rPr lang="en-US" sz="2400"/>
              <a:t>		 value (value of the slot),</a:t>
            </a:r>
            <a:endParaRPr lang="en-US" sz="2400"/>
          </a:p>
          <a:p>
            <a:pPr marL="0" indent="0">
              <a:buNone/>
            </a:pPr>
            <a:r>
              <a:rPr lang="en-US" sz="2400"/>
              <a:t>		default (default value of the slot),</a:t>
            </a:r>
            <a:endParaRPr lang="en-US" sz="2400"/>
          </a:p>
          <a:p>
            <a:pPr marL="0" indent="0">
              <a:buNone/>
            </a:pPr>
            <a:r>
              <a:rPr lang="en-US" sz="2400"/>
              <a:t>		 range (indicates the range of integer or enumerated values,           </a:t>
            </a:r>
            <a:endParaRPr lang="en-US" sz="2400"/>
          </a:p>
          <a:p>
            <a:pPr marL="0" indent="0">
              <a:buNone/>
            </a:pPr>
            <a:r>
              <a:rPr lang="en-US" sz="2400"/>
              <a:t>                                 a slot can have),</a:t>
            </a:r>
            <a:endParaRPr lang="en-US" sz="2400"/>
          </a:p>
          <a:p>
            <a:pPr marL="914400" lvl="2" indent="0">
              <a:buNone/>
            </a:pPr>
            <a:r>
              <a:rPr lang="en-US" sz="2400"/>
              <a:t>	</a:t>
            </a:r>
            <a:r>
              <a:rPr lang="en-US" altLang="en-US" sz="2400" dirty="0">
                <a:solidFill>
                  <a:schemeClr val="tx1"/>
                </a:solidFill>
                <a:ea typeface="MS PGothic" panose="020B0600070205080204" pitchFamily="34" charset="-128"/>
                <a:sym typeface="+mn-ea"/>
              </a:rPr>
              <a:t>Pointers to other frames - Inheritance</a:t>
            </a:r>
            <a:endParaRPr lang="en-US" altLang="en-US" sz="2400" dirty="0">
              <a:solidFill>
                <a:schemeClr val="tx1"/>
              </a:solidFill>
              <a:ea typeface="MS PGothic" panose="020B0600070205080204" pitchFamily="34" charset="-128"/>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292860"/>
            <a:ext cx="10515600" cy="4884420"/>
          </a:xfrm>
        </p:spPr>
        <p:txBody>
          <a:bodyPr/>
          <a:lstStyle/>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4215" y="1414780"/>
            <a:ext cx="8606790" cy="4579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838200" y="365125"/>
            <a:ext cx="10515600" cy="1325563"/>
          </a:xfrm>
        </p:spPr>
        <p:txBody>
          <a:bodyPr/>
          <a:lstStyle/>
          <a:p>
            <a:pPr algn="ctr"/>
            <a:r>
              <a:rPr lang="en-IN" dirty="0">
                <a:solidFill>
                  <a:srgbClr val="002060"/>
                </a:solidFill>
              </a:rPr>
              <a:t>FRAMES</a:t>
            </a:r>
            <a:endParaRPr lang="en-IN"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30985" y="1329690"/>
            <a:ext cx="8986520" cy="525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838200" y="365125"/>
            <a:ext cx="10515600" cy="1325563"/>
          </a:xfrm>
        </p:spPr>
        <p:txBody>
          <a:bodyPr/>
          <a:lstStyle/>
          <a:p>
            <a:pPr algn="ctr"/>
            <a:r>
              <a:rPr lang="en-IN" dirty="0">
                <a:solidFill>
                  <a:srgbClr val="002060"/>
                </a:solidFill>
              </a:rPr>
              <a:t>FRAMES</a:t>
            </a:r>
            <a:endParaRPr lang="en-IN" dirty="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3"/>
            <a:ext cx="10515600" cy="808038"/>
          </a:xfrm>
        </p:spPr>
        <p:txBody>
          <a:bodyPr/>
          <a:lstStyle/>
          <a:p>
            <a:pPr algn="ctr"/>
            <a:r>
              <a:rPr lang="en-IN" dirty="0">
                <a:solidFill>
                  <a:srgbClr val="002060"/>
                </a:solidFill>
              </a:rPr>
              <a:t>TYPES OF FRAMES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r>
              <a:rPr lang="en-US" altLang="en-US" sz="2800" dirty="0">
                <a:solidFill>
                  <a:srgbClr val="C00000"/>
                </a:solidFill>
                <a:ea typeface="MS PGothic" panose="020B0600070205080204" pitchFamily="34" charset="-128"/>
              </a:rPr>
              <a:t>Class Frame</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IS-A</a:t>
            </a:r>
            <a:endParaRPr lang="en-US" altLang="en-US" sz="2400" dirty="0">
              <a:solidFill>
                <a:srgbClr val="00206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r>
              <a:rPr lang="en-US" altLang="en-US" sz="2800" dirty="0">
                <a:solidFill>
                  <a:srgbClr val="C00000"/>
                </a:solidFill>
                <a:ea typeface="MS PGothic" panose="020B0600070205080204" pitchFamily="34" charset="-128"/>
              </a:rPr>
              <a:t>Instance Frame</a:t>
            </a: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Instance</a:t>
            </a:r>
            <a:endParaRPr lang="en-US" altLang="en-US" sz="2400" dirty="0">
              <a:solidFill>
                <a:srgbClr val="002060"/>
              </a:solidFill>
              <a:ea typeface="MS PGothic" panose="020B0600070205080204" pitchFamily="34" charset="-128"/>
            </a:endParaRPr>
          </a:p>
          <a:p>
            <a:pPr marL="457200" lvl="1" indent="0">
              <a:buNone/>
            </a:pPr>
            <a:endParaRPr lang="en-US" sz="2400" dirty="0">
              <a:solidFill>
                <a:srgbClr val="002060"/>
              </a:solidFill>
              <a:ea typeface="MS PGothic" panose="020B0600070205080204" pitchFamily="34" charset="-128"/>
            </a:endParaRPr>
          </a:p>
          <a:p>
            <a:pPr lvl="1"/>
            <a:endParaRPr lang="en-US" sz="2400" dirty="0">
              <a:solidFill>
                <a:srgbClr val="002060"/>
              </a:solidFill>
              <a:ea typeface="MS PGothic" panose="020B0600070205080204" pitchFamily="34" charset="-128"/>
            </a:endParaRPr>
          </a:p>
        </p:txBody>
      </p:sp>
      <p:pic>
        <p:nvPicPr>
          <p:cNvPr id="9" name="Picture 8"/>
          <p:cNvPicPr>
            <a:picLocks noChangeAspect="1"/>
          </p:cNvPicPr>
          <p:nvPr/>
        </p:nvPicPr>
        <p:blipFill>
          <a:blip r:embed="rId1"/>
          <a:stretch>
            <a:fillRect/>
          </a:stretch>
        </p:blipFill>
        <p:spPr>
          <a:xfrm>
            <a:off x="4296410" y="1012825"/>
            <a:ext cx="6809740" cy="51784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3"/>
            <a:ext cx="10515600" cy="808038"/>
          </a:xfrm>
        </p:spPr>
        <p:txBody>
          <a:bodyPr/>
          <a:lstStyle/>
          <a:p>
            <a:pPr algn="ctr"/>
            <a:r>
              <a:rPr lang="en-IN" dirty="0">
                <a:solidFill>
                  <a:srgbClr val="002060"/>
                </a:solidFill>
              </a:rPr>
              <a:t>SLOTS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43000"/>
            <a:ext cx="10515600" cy="5524500"/>
          </a:xfrm>
        </p:spPr>
        <p:txBody>
          <a:bodyPr>
            <a:normAutofit/>
          </a:bodyPr>
          <a:lstStyle/>
          <a:p>
            <a:pPr marL="0" indent="0">
              <a:buNone/>
            </a:pPr>
            <a:endParaRPr lang="en-US" altLang="en-US" dirty="0">
              <a:solidFill>
                <a:srgbClr val="C00000"/>
              </a:solidFill>
              <a:ea typeface="MS PGothic" panose="020B0600070205080204" pitchFamily="34" charset="-128"/>
            </a:endParaRPr>
          </a:p>
          <a:p>
            <a:pPr marL="457200" lvl="1" indent="0">
              <a:buNone/>
            </a:pPr>
            <a:endParaRPr lang="en-US" dirty="0">
              <a:solidFill>
                <a:srgbClr val="002060"/>
              </a:solidFill>
              <a:ea typeface="MS PGothic" panose="020B0600070205080204" pitchFamily="34" charset="-128"/>
            </a:endParaRPr>
          </a:p>
          <a:p>
            <a:pPr lvl="1"/>
            <a:endParaRPr lang="en-US" dirty="0">
              <a:solidFill>
                <a:srgbClr val="002060"/>
              </a:solidFill>
            </a:endParaRPr>
          </a:p>
        </p:txBody>
      </p:sp>
      <p:pic>
        <p:nvPicPr>
          <p:cNvPr id="6" name="Picture 5"/>
          <p:cNvPicPr>
            <a:picLocks noChangeAspect="1"/>
          </p:cNvPicPr>
          <p:nvPr/>
        </p:nvPicPr>
        <p:blipFill>
          <a:blip r:embed="rId1"/>
          <a:stretch>
            <a:fillRect/>
          </a:stretch>
        </p:blipFill>
        <p:spPr>
          <a:xfrm>
            <a:off x="1984375" y="838200"/>
            <a:ext cx="7998460" cy="59817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ctr" anchorCtr="0"/>
          <a:p>
            <a:pPr eaLnBrk="1" hangingPunct="1"/>
            <a:r>
              <a:rPr lang="en-US" sz="3200" b="1" dirty="0"/>
              <a:t>Inheritance</a:t>
            </a:r>
            <a:endParaRPr lang="en-US" sz="3200" b="1" dirty="0"/>
          </a:p>
        </p:txBody>
      </p:sp>
      <p:sp>
        <p:nvSpPr>
          <p:cNvPr id="26626" name="Rectangle 3"/>
          <p:cNvSpPr>
            <a:spLocks noGrp="1"/>
          </p:cNvSpPr>
          <p:nvPr>
            <p:ph type="body" sz="half" idx="1"/>
          </p:nvPr>
        </p:nvSpPr>
        <p:spPr>
          <a:xfrm>
            <a:off x="1981200" y="1295400"/>
            <a:ext cx="8229600" cy="609600"/>
          </a:xfrm>
        </p:spPr>
        <p:txBody>
          <a:bodyPr vert="horz" wrap="square" lIns="91440" tIns="45720" rIns="91440" bIns="45720" anchor="t" anchorCtr="0"/>
          <a:p>
            <a:pPr eaLnBrk="1" hangingPunct="1">
              <a:buClrTx/>
              <a:buSzTx/>
              <a:buFontTx/>
            </a:pPr>
            <a:r>
              <a:rPr lang="en-US" sz="2400" dirty="0"/>
              <a:t>Similar to Object-Oriented programming paradigm</a:t>
            </a:r>
            <a:endParaRPr lang="en-US" sz="2400" dirty="0"/>
          </a:p>
        </p:txBody>
      </p:sp>
      <p:graphicFrame>
        <p:nvGraphicFramePr>
          <p:cNvPr id="31784" name="Group 40"/>
          <p:cNvGraphicFramePr>
            <a:graphicFrameLocks noGrp="1"/>
          </p:cNvGraphicFramePr>
          <p:nvPr>
            <p:ph sz="quarter" idx="1"/>
          </p:nvPr>
        </p:nvGraphicFramePr>
        <p:xfrm>
          <a:off x="1905000" y="2590800"/>
          <a:ext cx="2743200" cy="2633345"/>
        </p:xfrm>
        <a:graphic>
          <a:graphicData uri="http://schemas.openxmlformats.org/drawingml/2006/table">
            <a:tbl>
              <a:tblPr/>
              <a:tblGrid>
                <a:gridCol w="2743200"/>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Arial" panose="02080604020202020204" pitchFamily="34" charset="0"/>
                        </a:rPr>
                        <a:t>Hotel Room</a:t>
                      </a:r>
                      <a:r>
                        <a:rPr kumimoji="0" lang="en-US" sz="2800" b="1" i="0" u="none" strike="noStrike" cap="none" normalizeH="0" baseline="0" smtClean="0">
                          <a:ln>
                            <a:noFill/>
                          </a:ln>
                          <a:solidFill>
                            <a:schemeClr val="tx1"/>
                          </a:solidFill>
                          <a:effectLst/>
                          <a:latin typeface="Arial" panose="02080604020202020204" pitchFamily="34" charset="0"/>
                        </a:rPr>
                        <a:t>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5185">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what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room</a:t>
                      </a:r>
                      <a:endParaRPr kumimoji="0" lang="en-US" sz="2000" b="0" i="0" u="none" strike="noStrike" cap="none" normalizeH="0" baseline="0" smtClean="0">
                        <a:ln>
                          <a:noFill/>
                        </a:ln>
                        <a:solidFill>
                          <a:schemeClr val="tx1"/>
                        </a:solidFill>
                        <a:effectLst/>
                        <a:latin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where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hotel</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contains </a:t>
                      </a:r>
                      <a:endPar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endParaRPr>
                    </a:p>
                    <a:p>
                      <a:pPr marL="457200" marR="0" lvl="1" indent="0" algn="l" defTabSz="914400" rtl="0" eaLnBrk="1" fontAlgn="base" latinLnBrk="0" hangingPunct="1">
                        <a:lnSpc>
                          <a:spcPct val="100000"/>
                        </a:lnSpc>
                        <a:spcBef>
                          <a:spcPct val="20000"/>
                        </a:spcBef>
                        <a:spcAft>
                          <a:spcPct val="0"/>
                        </a:spcAft>
                        <a:buClrTx/>
                        <a:buSzTx/>
                        <a:buFontTx/>
                        <a:buChar char="–"/>
                      </a:pPr>
                      <a:r>
                        <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rPr>
                        <a:t>hotel chair</a:t>
                      </a:r>
                      <a:endPar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457200" marR="0" lvl="1" indent="0" algn="l" defTabSz="914400" rtl="0" eaLnBrk="1" fontAlgn="base" latinLnBrk="0" hangingPunct="1">
                        <a:lnSpc>
                          <a:spcPct val="100000"/>
                        </a:lnSpc>
                        <a:spcBef>
                          <a:spcPct val="20000"/>
                        </a:spcBef>
                        <a:spcAft>
                          <a:spcPct val="0"/>
                        </a:spcAft>
                        <a:buClrTx/>
                        <a:buSzTx/>
                        <a:buFontTx/>
                        <a:buChar char="–"/>
                      </a:pPr>
                      <a:r>
                        <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rPr>
                        <a:t>hotel phone</a:t>
                      </a:r>
                      <a:endPar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457200" marR="0" lvl="1" indent="0" algn="l" defTabSz="914400" rtl="0" eaLnBrk="1" fontAlgn="base" latinLnBrk="0" hangingPunct="1">
                        <a:lnSpc>
                          <a:spcPct val="100000"/>
                        </a:lnSpc>
                        <a:spcBef>
                          <a:spcPct val="20000"/>
                        </a:spcBef>
                        <a:spcAft>
                          <a:spcPct val="0"/>
                        </a:spcAft>
                        <a:buClrTx/>
                        <a:buSzTx/>
                        <a:buFontTx/>
                        <a:buChar char="–"/>
                      </a:pPr>
                      <a:r>
                        <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rPr>
                        <a:t>hotel bed</a:t>
                      </a:r>
                      <a:endParaRPr kumimoji="0" lang="en-US" sz="18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790" name="Group 46"/>
          <p:cNvGraphicFramePr>
            <a:graphicFrameLocks noGrp="1"/>
          </p:cNvGraphicFramePr>
          <p:nvPr>
            <p:ph sz="quarter" idx="1"/>
          </p:nvPr>
        </p:nvGraphicFramePr>
        <p:xfrm>
          <a:off x="5105400" y="1828800"/>
          <a:ext cx="2514600" cy="1950720"/>
        </p:xfrm>
        <a:graphic>
          <a:graphicData uri="http://schemas.openxmlformats.org/drawingml/2006/table">
            <a:tbl>
              <a:tblPr/>
              <a:tblGrid>
                <a:gridCol w="2514600"/>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Arial" panose="02080604020202020204" pitchFamily="34" charset="0"/>
                        </a:rPr>
                        <a:t>Hotel Chair</a:t>
                      </a:r>
                      <a:r>
                        <a:rPr kumimoji="0" lang="en-US" sz="2800" b="1" i="0" u="none" strike="noStrike" cap="none" normalizeH="0" baseline="0" smtClean="0">
                          <a:ln>
                            <a:noFill/>
                          </a:ln>
                          <a:solidFill>
                            <a:schemeClr val="tx1"/>
                          </a:solidFill>
                          <a:effectLst/>
                          <a:latin typeface="Arial" panose="02080604020202020204" pitchFamily="34" charset="0"/>
                        </a:rPr>
                        <a:t>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2560">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what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chair</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height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20-40cm</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legs      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4</a:t>
                      </a:r>
                      <a:endPar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08" name="Group 64"/>
          <p:cNvGraphicFramePr>
            <a:graphicFrameLocks noGrp="1"/>
          </p:cNvGraphicFramePr>
          <p:nvPr/>
        </p:nvGraphicFramePr>
        <p:xfrm>
          <a:off x="8001000" y="2743200"/>
          <a:ext cx="2514600" cy="1412875"/>
        </p:xfrm>
        <a:graphic>
          <a:graphicData uri="http://schemas.openxmlformats.org/drawingml/2006/table">
            <a:tbl>
              <a:tblPr/>
              <a:tblGrid>
                <a:gridCol w="2514600"/>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Arial" panose="02080604020202020204" pitchFamily="34" charset="0"/>
                        </a:rPr>
                        <a:t>Hotel Phone</a:t>
                      </a:r>
                      <a:r>
                        <a:rPr kumimoji="0" lang="en-US" sz="2800" b="1" i="0" u="none" strike="noStrike" cap="none" normalizeH="0" baseline="0" smtClean="0">
                          <a:ln>
                            <a:noFill/>
                          </a:ln>
                          <a:solidFill>
                            <a:schemeClr val="tx1"/>
                          </a:solidFill>
                          <a:effectLst/>
                          <a:latin typeface="Arial" panose="02080604020202020204" pitchFamily="34" charset="0"/>
                        </a:rPr>
                        <a:t>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4715">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what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phone</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billing   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guest</a:t>
                      </a:r>
                      <a:endPar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799" name="Group 55"/>
          <p:cNvGraphicFramePr>
            <a:graphicFrameLocks noGrp="1"/>
          </p:cNvGraphicFramePr>
          <p:nvPr/>
        </p:nvGraphicFramePr>
        <p:xfrm>
          <a:off x="5029200" y="4267200"/>
          <a:ext cx="2514600" cy="1950720"/>
        </p:xfrm>
        <a:graphic>
          <a:graphicData uri="http://schemas.openxmlformats.org/drawingml/2006/table">
            <a:tbl>
              <a:tblPr/>
              <a:tblGrid>
                <a:gridCol w="2514600"/>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Arial" panose="02080604020202020204" pitchFamily="34" charset="0"/>
                        </a:rPr>
                        <a:t>Hotel Bed</a:t>
                      </a:r>
                      <a:r>
                        <a:rPr kumimoji="0" lang="en-US" sz="2800" b="1" i="0" u="none" strike="noStrike" cap="none" normalizeH="0" baseline="0" smtClean="0">
                          <a:ln>
                            <a:noFill/>
                          </a:ln>
                          <a:solidFill>
                            <a:schemeClr val="tx1"/>
                          </a:solidFill>
                          <a:effectLst/>
                          <a:latin typeface="Arial" panose="02080604020202020204" pitchFamily="34" charset="0"/>
                        </a:rPr>
                        <a:t>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2560">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what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bed</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size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king</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part       </a:t>
                      </a:r>
                      <a:r>
                        <a:rPr kumimoji="0" lang="en-US" sz="2000" b="1" i="1" u="sng" strike="noStrike" cap="none" normalizeH="0" baseline="0" smtClean="0">
                          <a:ln>
                            <a:noFill/>
                          </a:ln>
                          <a:solidFill>
                            <a:schemeClr val="accent2"/>
                          </a:solidFill>
                          <a:effectLst/>
                          <a:latin typeface="Arial" panose="02080604020202020204" pitchFamily="34" charset="0"/>
                          <a:sym typeface="Wingdings" panose="05000000000000000000" pitchFamily="2" charset="2"/>
                        </a:rPr>
                        <a:t>mattress</a:t>
                      </a:r>
                      <a:endParaRPr kumimoji="0" lang="en-US" sz="2000" b="0" i="0" u="sng" strike="noStrike" cap="none" normalizeH="0" baseline="0" smtClean="0">
                        <a:ln>
                          <a:noFill/>
                        </a:ln>
                        <a:solidFill>
                          <a:schemeClr val="tx1"/>
                        </a:solidFill>
                        <a:effectLst/>
                        <a:latin typeface="Arial" panose="02080604020202020204" pitchFamily="34"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23" name="Group 79"/>
          <p:cNvGraphicFramePr>
            <a:graphicFrameLocks noGrp="1"/>
          </p:cNvGraphicFramePr>
          <p:nvPr/>
        </p:nvGraphicFramePr>
        <p:xfrm>
          <a:off x="7924800" y="5257800"/>
          <a:ext cx="2514600" cy="1206500"/>
        </p:xfrm>
        <a:graphic>
          <a:graphicData uri="http://schemas.openxmlformats.org/drawingml/2006/table">
            <a:tbl>
              <a:tblPr/>
              <a:tblGrid>
                <a:gridCol w="2514600"/>
              </a:tblGrid>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Arial" panose="02080604020202020204" pitchFamily="34" charset="0"/>
                        </a:rPr>
                        <a:t>Mattress</a:t>
                      </a:r>
                      <a:r>
                        <a:rPr kumimoji="0" lang="en-US" sz="2800" b="1" i="0" u="none" strike="noStrike" cap="none" normalizeH="0" baseline="0" smtClean="0">
                          <a:ln>
                            <a:noFill/>
                          </a:ln>
                          <a:solidFill>
                            <a:schemeClr val="tx1"/>
                          </a:solidFill>
                          <a:effectLst/>
                          <a:latin typeface="Arial" panose="02080604020202020204" pitchFamily="34" charset="0"/>
                        </a:rPr>
                        <a:t> </a:t>
                      </a:r>
                      <a:endParaRPr kumimoji="0" lang="en-US" sz="2800" b="1" i="0" u="none" strike="noStrike" cap="none" normalizeH="0" baseline="0" smtClean="0">
                        <a:ln>
                          <a:noFill/>
                        </a:ln>
                        <a:solidFill>
                          <a:schemeClr val="tx1"/>
                        </a:solidFill>
                        <a:effectLst/>
                        <a:latin typeface="Arial" panose="0208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000" b="0" i="0" u="none" strike="noStrike" cap="none" normalizeH="0" baseline="0" smtClean="0">
                          <a:ln>
                            <a:noFill/>
                          </a:ln>
                          <a:solidFill>
                            <a:schemeClr val="tx1"/>
                          </a:solidFill>
                          <a:effectLst/>
                          <a:latin typeface="Arial" panose="02080604020202020204" pitchFamily="34" charset="0"/>
                        </a:rPr>
                        <a:t>price     </a:t>
                      </a:r>
                      <a:r>
                        <a:rPr kumimoji="0" lang="en-US" sz="20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rPr>
                        <a:t> </a:t>
                      </a:r>
                      <a:r>
                        <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rPr>
                        <a:t>100$</a:t>
                      </a:r>
                      <a:endParaRPr kumimoji="0" lang="en-US" sz="2000" b="1" i="1" u="none" strike="noStrike" cap="none" normalizeH="0" baseline="0" smtClean="0">
                        <a:ln>
                          <a:noFill/>
                        </a:ln>
                        <a:solidFill>
                          <a:schemeClr val="accent2"/>
                        </a:solidFill>
                        <a:effectLst/>
                        <a:latin typeface="Arial" panose="02080604020202020204" pitchFamily="34" charset="0"/>
                        <a:sym typeface="Wingdings" panose="05000000000000000000" pitchFamily="2" charset="2"/>
                      </a:endParaRPr>
                    </a:p>
                    <a:p>
                      <a:pPr marL="914400" marR="0" lvl="2" indent="0" algn="l"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Arial" panose="02080604020202020204" pitchFamily="34"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67" name="Line 84"/>
          <p:cNvSpPr/>
          <p:nvPr/>
        </p:nvSpPr>
        <p:spPr>
          <a:xfrm>
            <a:off x="3886200" y="4419600"/>
            <a:ext cx="914400" cy="0"/>
          </a:xfrm>
          <a:prstGeom prst="line">
            <a:avLst/>
          </a:prstGeom>
          <a:ln w="25400" cap="flat" cmpd="sng">
            <a:solidFill>
              <a:schemeClr val="tx1"/>
            </a:solidFill>
            <a:prstDash val="solid"/>
            <a:round/>
            <a:headEnd type="none" w="med" len="med"/>
            <a:tailEnd type="none" w="med" len="med"/>
          </a:ln>
        </p:spPr>
      </p:sp>
      <p:sp>
        <p:nvSpPr>
          <p:cNvPr id="26668" name="Line 86"/>
          <p:cNvSpPr/>
          <p:nvPr/>
        </p:nvSpPr>
        <p:spPr>
          <a:xfrm>
            <a:off x="4800600" y="2133600"/>
            <a:ext cx="0" cy="2286000"/>
          </a:xfrm>
          <a:prstGeom prst="line">
            <a:avLst/>
          </a:prstGeom>
          <a:ln w="25400" cap="flat" cmpd="sng">
            <a:solidFill>
              <a:schemeClr val="tx1"/>
            </a:solidFill>
            <a:prstDash val="solid"/>
            <a:round/>
            <a:headEnd type="none" w="med" len="med"/>
            <a:tailEnd type="none" w="med" len="med"/>
          </a:ln>
        </p:spPr>
      </p:sp>
      <p:sp>
        <p:nvSpPr>
          <p:cNvPr id="26669" name="Line 87"/>
          <p:cNvSpPr/>
          <p:nvPr/>
        </p:nvSpPr>
        <p:spPr>
          <a:xfrm>
            <a:off x="4800600" y="2133600"/>
            <a:ext cx="304800" cy="0"/>
          </a:xfrm>
          <a:prstGeom prst="line">
            <a:avLst/>
          </a:prstGeom>
          <a:ln w="25400" cap="flat" cmpd="sng">
            <a:solidFill>
              <a:schemeClr val="tx1"/>
            </a:solidFill>
            <a:prstDash val="solid"/>
            <a:round/>
            <a:headEnd type="none" w="med" len="med"/>
            <a:tailEnd type="stealth" w="lg" len="lg"/>
          </a:ln>
        </p:spPr>
      </p:sp>
      <p:sp>
        <p:nvSpPr>
          <p:cNvPr id="26670" name="Line 88"/>
          <p:cNvSpPr/>
          <p:nvPr/>
        </p:nvSpPr>
        <p:spPr>
          <a:xfrm>
            <a:off x="4038600" y="4724400"/>
            <a:ext cx="914400" cy="0"/>
          </a:xfrm>
          <a:prstGeom prst="line">
            <a:avLst/>
          </a:prstGeom>
          <a:ln w="25400" cap="flat" cmpd="sng">
            <a:solidFill>
              <a:schemeClr val="tx1"/>
            </a:solidFill>
            <a:prstDash val="solid"/>
            <a:round/>
            <a:headEnd type="none" w="med" len="med"/>
            <a:tailEnd type="none" w="med" len="med"/>
          </a:ln>
        </p:spPr>
      </p:sp>
      <p:sp>
        <p:nvSpPr>
          <p:cNvPr id="26671" name="Line 89"/>
          <p:cNvSpPr/>
          <p:nvPr/>
        </p:nvSpPr>
        <p:spPr>
          <a:xfrm>
            <a:off x="4953000" y="3810000"/>
            <a:ext cx="0" cy="914400"/>
          </a:xfrm>
          <a:prstGeom prst="line">
            <a:avLst/>
          </a:prstGeom>
          <a:ln w="25400" cap="flat" cmpd="sng">
            <a:solidFill>
              <a:schemeClr val="tx1"/>
            </a:solidFill>
            <a:prstDash val="solid"/>
            <a:round/>
            <a:headEnd type="none" w="med" len="med"/>
            <a:tailEnd type="none" w="med" len="med"/>
          </a:ln>
        </p:spPr>
      </p:sp>
      <p:sp>
        <p:nvSpPr>
          <p:cNvPr id="26672" name="Line 90"/>
          <p:cNvSpPr/>
          <p:nvPr/>
        </p:nvSpPr>
        <p:spPr>
          <a:xfrm>
            <a:off x="4953000" y="3810000"/>
            <a:ext cx="2819400" cy="0"/>
          </a:xfrm>
          <a:prstGeom prst="line">
            <a:avLst/>
          </a:prstGeom>
          <a:ln w="25400" cap="flat" cmpd="sng">
            <a:solidFill>
              <a:schemeClr val="tx1"/>
            </a:solidFill>
            <a:prstDash val="solid"/>
            <a:round/>
            <a:headEnd type="none" w="med" len="med"/>
            <a:tailEnd type="none" w="lg" len="lg"/>
          </a:ln>
        </p:spPr>
      </p:sp>
      <p:sp>
        <p:nvSpPr>
          <p:cNvPr id="26673" name="Line 92"/>
          <p:cNvSpPr/>
          <p:nvPr/>
        </p:nvSpPr>
        <p:spPr>
          <a:xfrm>
            <a:off x="3886200" y="5029200"/>
            <a:ext cx="1143000" cy="0"/>
          </a:xfrm>
          <a:prstGeom prst="line">
            <a:avLst/>
          </a:prstGeom>
          <a:ln w="25400" cap="flat" cmpd="sng">
            <a:solidFill>
              <a:schemeClr val="tx1"/>
            </a:solidFill>
            <a:prstDash val="solid"/>
            <a:round/>
            <a:headEnd type="none" w="med" len="med"/>
            <a:tailEnd type="stealth" w="lg" len="lg"/>
          </a:ln>
        </p:spPr>
      </p:sp>
      <p:sp>
        <p:nvSpPr>
          <p:cNvPr id="26674" name="Line 93"/>
          <p:cNvSpPr/>
          <p:nvPr/>
        </p:nvSpPr>
        <p:spPr>
          <a:xfrm>
            <a:off x="7543800" y="5715000"/>
            <a:ext cx="381000" cy="0"/>
          </a:xfrm>
          <a:prstGeom prst="line">
            <a:avLst/>
          </a:prstGeom>
          <a:ln w="25400" cap="flat" cmpd="sng">
            <a:solidFill>
              <a:schemeClr val="tx1"/>
            </a:solidFill>
            <a:prstDash val="solid"/>
            <a:round/>
            <a:headEnd type="none" w="med" len="med"/>
            <a:tailEnd type="stealth" w="lg" len="lg"/>
          </a:ln>
        </p:spPr>
      </p:sp>
      <p:sp>
        <p:nvSpPr>
          <p:cNvPr id="26675" name="Line 94"/>
          <p:cNvSpPr/>
          <p:nvPr/>
        </p:nvSpPr>
        <p:spPr>
          <a:xfrm>
            <a:off x="7772400" y="3048000"/>
            <a:ext cx="0" cy="762000"/>
          </a:xfrm>
          <a:prstGeom prst="line">
            <a:avLst/>
          </a:prstGeom>
          <a:ln w="25400" cap="flat" cmpd="sng">
            <a:solidFill>
              <a:schemeClr val="tx1"/>
            </a:solidFill>
            <a:prstDash val="solid"/>
            <a:round/>
            <a:headEnd type="none" w="med" len="med"/>
            <a:tailEnd type="none" w="med" len="med"/>
          </a:ln>
        </p:spPr>
      </p:sp>
      <p:sp>
        <p:nvSpPr>
          <p:cNvPr id="26676" name="Line 95"/>
          <p:cNvSpPr/>
          <p:nvPr/>
        </p:nvSpPr>
        <p:spPr>
          <a:xfrm>
            <a:off x="7772400" y="3048000"/>
            <a:ext cx="228600" cy="0"/>
          </a:xfrm>
          <a:prstGeom prst="line">
            <a:avLst/>
          </a:prstGeom>
          <a:ln w="25400" cap="flat" cmpd="sng">
            <a:solidFill>
              <a:schemeClr val="tx1"/>
            </a:solidFill>
            <a:prstDash val="solid"/>
            <a:round/>
            <a:headEnd type="none" w="med" len="med"/>
            <a:tailEnd type="stealth" w="lg" len="lg"/>
          </a:ln>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47700" y="258445"/>
            <a:ext cx="10515600" cy="445135"/>
          </a:xfrm>
        </p:spPr>
        <p:txBody>
          <a:bodyPr/>
          <a:p>
            <a:r>
              <a:rPr lang="en-US"/>
              <a:t>Frames - Example</a:t>
            </a:r>
            <a:endParaRPr lang="en-US"/>
          </a:p>
        </p:txBody>
      </p:sp>
      <p:pic>
        <p:nvPicPr>
          <p:cNvPr id="10" name="Content Placeholder 9"/>
          <p:cNvPicPr>
            <a:picLocks noChangeAspect="1"/>
          </p:cNvPicPr>
          <p:nvPr>
            <p:ph idx="1"/>
          </p:nvPr>
        </p:nvPicPr>
        <p:blipFill>
          <a:blip r:embed="rId1"/>
          <a:stretch>
            <a:fillRect/>
          </a:stretch>
        </p:blipFill>
        <p:spPr>
          <a:xfrm>
            <a:off x="1887220" y="852170"/>
            <a:ext cx="7392670" cy="5883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KNOWLEDGE REPRESENTATION (KR)</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Autofit/>
          </a:bodyPr>
          <a:lstStyle/>
          <a:p>
            <a:r>
              <a:rPr lang="en-US" altLang="en-US" sz="2800" dirty="0">
                <a:solidFill>
                  <a:srgbClr val="C00000"/>
                </a:solidFill>
                <a:ea typeface="MS PGothic" panose="020B0600070205080204" pitchFamily="34" charset="-128"/>
              </a:rPr>
              <a:t>KR Requirements</a:t>
            </a:r>
            <a:endParaRPr lang="en-US" altLang="en-US" sz="2800" dirty="0">
              <a:solidFill>
                <a:srgbClr val="C00000"/>
              </a:solidFill>
              <a:ea typeface="MS PGothic" panose="020B0600070205080204" pitchFamily="34" charset="-128"/>
            </a:endParaRPr>
          </a:p>
          <a:p>
            <a:pPr marL="0" indent="0">
              <a:buNone/>
            </a:pPr>
            <a:endParaRPr lang="en-US" altLang="en-US" sz="2800" dirty="0">
              <a:solidFill>
                <a:srgbClr val="C0000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Representational Adequacy</a:t>
            </a:r>
            <a:endParaRPr lang="en-US" altLang="en-US" sz="2400" dirty="0">
              <a:solidFill>
                <a:srgbClr val="00206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Ability to represent different kinds of knowledge  required in the specified domain</a:t>
            </a:r>
            <a:endParaRPr lang="en-US" altLang="en-US" sz="2000" dirty="0">
              <a:solidFill>
                <a:srgbClr val="00B05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Inferential Adequacy</a:t>
            </a:r>
            <a:endParaRPr lang="en-US" altLang="en-US" sz="2400" dirty="0">
              <a:solidFill>
                <a:srgbClr val="002060"/>
              </a:solidFill>
              <a:ea typeface="MS PGothic" panose="020B0600070205080204" pitchFamily="34" charset="-128"/>
            </a:endParaRPr>
          </a:p>
          <a:p>
            <a:pPr lvl="2"/>
            <a:r>
              <a:rPr lang="en-US" altLang="en-US" sz="2000" dirty="0">
                <a:solidFill>
                  <a:srgbClr val="002060"/>
                </a:solidFill>
                <a:ea typeface="MS PGothic" panose="020B0600070205080204" pitchFamily="34" charset="-128"/>
              </a:rPr>
              <a:t>Ability to manipulate  the representational structures to derive new structures from existing structures</a:t>
            </a:r>
            <a:endParaRPr lang="en-US" altLang="en-US" sz="20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Inferential Efficiency</a:t>
            </a:r>
            <a:endParaRPr lang="en-US" altLang="en-US" sz="2400" dirty="0">
              <a:solidFill>
                <a:srgbClr val="002060"/>
              </a:solidFill>
              <a:ea typeface="MS PGothic" panose="020B0600070205080204" pitchFamily="34" charset="-128"/>
            </a:endParaRPr>
          </a:p>
          <a:p>
            <a:pPr lvl="2"/>
            <a:r>
              <a:rPr lang="en-US" altLang="en-US" sz="2000" dirty="0">
                <a:solidFill>
                  <a:srgbClr val="002060"/>
                </a:solidFill>
                <a:ea typeface="MS PGothic" panose="020B0600070205080204" pitchFamily="34" charset="-128"/>
              </a:rPr>
              <a:t>Ability to incorporate additional information into the knowledge  structure</a:t>
            </a:r>
            <a:endParaRPr lang="en-US" altLang="en-US" sz="20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Acquisitional Efficiency</a:t>
            </a:r>
            <a:endParaRPr lang="en-US" altLang="en-US" sz="2400" dirty="0">
              <a:solidFill>
                <a:srgbClr val="00206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Ability to acquire new information</a:t>
            </a:r>
            <a:endParaRPr lang="en-US" altLang="en-US" sz="2000" dirty="0">
              <a:solidFill>
                <a:srgbClr val="00B050"/>
              </a:solidFill>
              <a:ea typeface="MS PGothic" panose="020B0600070205080204" pitchFamily="34" charset="-128"/>
            </a:endParaRPr>
          </a:p>
          <a:p>
            <a:pPr lvl="2"/>
            <a:r>
              <a:rPr lang="en-US" altLang="en-US" sz="2000" dirty="0">
                <a:solidFill>
                  <a:srgbClr val="00B050"/>
                </a:solidFill>
                <a:ea typeface="MS PGothic" panose="020B0600070205080204" pitchFamily="34" charset="-128"/>
              </a:rPr>
              <a:t>Agent should be capable of controlling its knowledge acquisition</a:t>
            </a:r>
            <a:endParaRPr lang="en-US" altLang="en-US" sz="2000" dirty="0">
              <a:solidFill>
                <a:srgbClr val="002060"/>
              </a:solidFill>
              <a:ea typeface="MS PGothic" panose="020B0600070205080204" pitchFamily="34" charset="-128"/>
            </a:endParaRPr>
          </a:p>
          <a:p>
            <a:pPr lvl="1"/>
            <a:r>
              <a:rPr lang="en-US" altLang="en-US" sz="2400" dirty="0">
                <a:solidFill>
                  <a:srgbClr val="002060"/>
                </a:solidFill>
                <a:ea typeface="MS PGothic" panose="020B0600070205080204" pitchFamily="34" charset="-128"/>
              </a:rPr>
              <a:t>Feasibility?</a:t>
            </a:r>
            <a:endParaRPr lang="en-US" altLang="en-US" sz="2400" dirty="0">
              <a:solidFill>
                <a:srgbClr val="002060"/>
              </a:solidFill>
              <a:ea typeface="MS PGothic" panose="020B0600070205080204"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297815"/>
          </a:xfrm>
        </p:spPr>
        <p:txBody>
          <a:bodyPr>
            <a:normAutofit fontScale="90000"/>
          </a:bodyPr>
          <a:p>
            <a:endParaRPr lang="en-US"/>
          </a:p>
        </p:txBody>
      </p:sp>
      <p:pic>
        <p:nvPicPr>
          <p:cNvPr id="4" name="Content Placeholder 3"/>
          <p:cNvPicPr>
            <a:picLocks noChangeAspect="1"/>
          </p:cNvPicPr>
          <p:nvPr>
            <p:ph idx="1"/>
          </p:nvPr>
        </p:nvPicPr>
        <p:blipFill>
          <a:blip r:embed="rId1"/>
          <a:stretch>
            <a:fillRect/>
          </a:stretch>
        </p:blipFill>
        <p:spPr>
          <a:xfrm>
            <a:off x="1575435" y="715010"/>
            <a:ext cx="8419465" cy="59131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981200" y="274638"/>
            <a:ext cx="8229600" cy="639762"/>
          </a:xfrm>
        </p:spPr>
        <p:txBody>
          <a:bodyPr vert="horz" wrap="square" lIns="91440" tIns="45720" rIns="91440" bIns="45720" anchor="ctr" anchorCtr="0"/>
          <a:p>
            <a:pPr eaLnBrk="1" hangingPunct="1"/>
            <a:r>
              <a:rPr lang="en-US" sz="3200" b="1" dirty="0"/>
              <a:t>Benefits of Frames</a:t>
            </a:r>
            <a:endParaRPr lang="en-US" sz="3200" b="1" dirty="0"/>
          </a:p>
        </p:txBody>
      </p:sp>
      <p:sp>
        <p:nvSpPr>
          <p:cNvPr id="30722" name="Rectangle 3"/>
          <p:cNvSpPr>
            <a:spLocks noGrp="1"/>
          </p:cNvSpPr>
          <p:nvPr>
            <p:ph idx="1"/>
          </p:nvPr>
        </p:nvSpPr>
        <p:spPr>
          <a:xfrm>
            <a:off x="934720" y="1295400"/>
            <a:ext cx="9276080" cy="4831080"/>
          </a:xfrm>
        </p:spPr>
        <p:txBody>
          <a:bodyPr vert="horz" wrap="square" lIns="91440" tIns="45720" rIns="91440" bIns="45720" anchor="t" anchorCtr="0"/>
          <a:p>
            <a:pPr eaLnBrk="1" hangingPunct="1"/>
            <a:r>
              <a:rPr lang="en-US" sz="3200" dirty="0"/>
              <a:t>Makes programming easier by grouping related knowledge</a:t>
            </a:r>
            <a:endParaRPr lang="en-US" sz="3200" dirty="0"/>
          </a:p>
          <a:p>
            <a:pPr eaLnBrk="1" hangingPunct="1"/>
            <a:r>
              <a:rPr lang="en-US" sz="3200" dirty="0"/>
              <a:t>Easily understood by non-developers</a:t>
            </a:r>
            <a:endParaRPr lang="en-US" sz="3200" dirty="0"/>
          </a:p>
          <a:p>
            <a:pPr eaLnBrk="1" hangingPunct="1"/>
            <a:r>
              <a:rPr lang="en-US" sz="3200" dirty="0"/>
              <a:t>Expressive power</a:t>
            </a:r>
            <a:endParaRPr lang="en-US" sz="3200" dirty="0"/>
          </a:p>
          <a:p>
            <a:pPr eaLnBrk="1" hangingPunct="1"/>
            <a:r>
              <a:rPr lang="en-US" sz="3200" dirty="0"/>
              <a:t>Easy to set up slots for new properties and relations</a:t>
            </a:r>
            <a:endParaRPr lang="en-US" sz="3200" dirty="0"/>
          </a:p>
          <a:p>
            <a:pPr eaLnBrk="1" hangingPunct="1"/>
            <a:r>
              <a:rPr lang="en-US" sz="3200" dirty="0"/>
              <a:t>Easy to include default information and detect missing values</a:t>
            </a:r>
            <a:endParaRPr lang="en-US"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1981200" y="274638"/>
            <a:ext cx="8229600" cy="792162"/>
          </a:xfrm>
        </p:spPr>
        <p:txBody>
          <a:bodyPr vert="horz" wrap="square" lIns="91440" tIns="45720" rIns="91440" bIns="45720" anchor="ctr" anchorCtr="0"/>
          <a:p>
            <a:pPr eaLnBrk="1" hangingPunct="1"/>
            <a:r>
              <a:rPr lang="en-US" sz="3200" b="1" dirty="0"/>
              <a:t>Drawbacks of Frames</a:t>
            </a:r>
            <a:endParaRPr lang="en-US" sz="3200" b="1" dirty="0"/>
          </a:p>
        </p:txBody>
      </p:sp>
      <p:sp>
        <p:nvSpPr>
          <p:cNvPr id="32770" name="Rectangle 3"/>
          <p:cNvSpPr>
            <a:spLocks noGrp="1"/>
          </p:cNvSpPr>
          <p:nvPr>
            <p:ph idx="1"/>
          </p:nvPr>
        </p:nvSpPr>
        <p:spPr>
          <a:xfrm>
            <a:off x="1431290" y="1295400"/>
            <a:ext cx="8779510" cy="4831080"/>
          </a:xfrm>
        </p:spPr>
        <p:txBody>
          <a:bodyPr vert="horz" wrap="square" lIns="91440" tIns="45720" rIns="91440" bIns="45720" anchor="t" anchorCtr="0"/>
          <a:p>
            <a:pPr eaLnBrk="1" hangingPunct="1"/>
            <a:r>
              <a:rPr lang="en-US" sz="3200" dirty="0"/>
              <a:t>No standards (slot-filler values)</a:t>
            </a:r>
            <a:endParaRPr lang="en-US" sz="3200" dirty="0"/>
          </a:p>
          <a:p>
            <a:pPr eaLnBrk="1" hangingPunct="1"/>
            <a:r>
              <a:rPr lang="en-US" sz="3200" dirty="0"/>
              <a:t>More of a general methodology than a specific representation:</a:t>
            </a:r>
            <a:endParaRPr lang="en-US" sz="3200" dirty="0"/>
          </a:p>
          <a:p>
            <a:pPr lvl="1" eaLnBrk="1" hangingPunct="1"/>
            <a:r>
              <a:rPr lang="en-US" sz="2800" dirty="0"/>
              <a:t>Frame for a class-room will be different for a professor and for a maintenance worker</a:t>
            </a:r>
            <a:endParaRPr lang="en-US" sz="2800" dirty="0"/>
          </a:p>
          <a:p>
            <a:pPr eaLnBrk="1" hangingPunct="1"/>
            <a:r>
              <a:rPr lang="en-US" sz="3200" dirty="0"/>
              <a:t>No associated reasoning/inference mechanisms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AUTOMATED REASONING SYSTEMS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184275"/>
            <a:ext cx="10515600" cy="5308600"/>
          </a:xfrm>
        </p:spPr>
        <p:txBody>
          <a:bodyPr>
            <a:noAutofit/>
          </a:bodyPr>
          <a:lstStyle/>
          <a:p>
            <a:r>
              <a:rPr lang="en-US" altLang="en-US" sz="2400" dirty="0">
                <a:solidFill>
                  <a:srgbClr val="C00000"/>
                </a:solidFill>
                <a:ea typeface="MS PGothic" panose="020B0600070205080204" pitchFamily="34" charset="-128"/>
              </a:rPr>
              <a:t>Theorem Provers</a:t>
            </a:r>
            <a:r>
              <a:rPr lang="en-US" altLang="en-US" sz="2400" dirty="0">
                <a:solidFill>
                  <a:srgbClr val="002060"/>
                </a:solidFill>
                <a:ea typeface="MS PGothic" panose="020B0600070205080204" pitchFamily="34" charset="-128"/>
              </a:rPr>
              <a:t> </a:t>
            </a:r>
            <a:endParaRPr lang="en-US" altLang="en-US" sz="24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Prove sentences in the first order logic</a:t>
            </a:r>
            <a:endParaRPr lang="en-US" altLang="en-US" sz="20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Use inference rules, resolution rule  and resolution refutation</a:t>
            </a:r>
            <a:endParaRPr lang="en-US" altLang="en-US" sz="2000" dirty="0">
              <a:solidFill>
                <a:srgbClr val="002060"/>
              </a:solidFill>
              <a:ea typeface="MS PGothic" panose="020B0600070205080204" pitchFamily="34" charset="-128"/>
            </a:endParaRPr>
          </a:p>
          <a:p>
            <a:r>
              <a:rPr lang="en-US" altLang="en-US" sz="2400" dirty="0">
                <a:solidFill>
                  <a:srgbClr val="C00000"/>
                </a:solidFill>
                <a:ea typeface="MS PGothic" panose="020B0600070205080204" pitchFamily="34" charset="-128"/>
              </a:rPr>
              <a:t>Rule Based System</a:t>
            </a:r>
            <a:endParaRPr lang="en-US" altLang="en-US" sz="2400" dirty="0">
              <a:solidFill>
                <a:srgbClr val="C0000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Deductive System</a:t>
            </a:r>
            <a:endParaRPr lang="en-US" altLang="en-US" sz="2000" dirty="0">
              <a:solidFill>
                <a:srgbClr val="002060"/>
              </a:solidFill>
              <a:ea typeface="MS PGothic" panose="020B0600070205080204" pitchFamily="34" charset="-128"/>
            </a:endParaRPr>
          </a:p>
          <a:p>
            <a:pPr lvl="2"/>
            <a:r>
              <a:rPr lang="en-US" altLang="en-US" sz="1800" dirty="0">
                <a:solidFill>
                  <a:srgbClr val="002060"/>
                </a:solidFill>
                <a:ea typeface="MS PGothic" panose="020B0600070205080204" pitchFamily="34" charset="-128"/>
              </a:rPr>
              <a:t>Systems based on rules (Horn form)</a:t>
            </a:r>
            <a:endParaRPr lang="en-US" altLang="en-US" sz="1800" dirty="0">
              <a:solidFill>
                <a:srgbClr val="002060"/>
              </a:solidFill>
              <a:ea typeface="MS PGothic" panose="020B0600070205080204" pitchFamily="34" charset="-128"/>
            </a:endParaRPr>
          </a:p>
          <a:p>
            <a:pPr lvl="2"/>
            <a:r>
              <a:rPr lang="en-US" altLang="en-US" sz="1800" dirty="0">
                <a:solidFill>
                  <a:srgbClr val="002060"/>
                </a:solidFill>
                <a:ea typeface="MS PGothic" panose="020B0600070205080204" pitchFamily="34" charset="-128"/>
              </a:rPr>
              <a:t>Prove theorems and infer new assertions</a:t>
            </a:r>
            <a:endParaRPr lang="en-US" altLang="en-US" sz="18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Reactive System</a:t>
            </a:r>
            <a:endParaRPr lang="en-US" altLang="en-US" sz="2000" dirty="0">
              <a:solidFill>
                <a:srgbClr val="002060"/>
              </a:solidFill>
              <a:ea typeface="MS PGothic" panose="020B0600070205080204" pitchFamily="34" charset="-128"/>
            </a:endParaRPr>
          </a:p>
          <a:p>
            <a:pPr lvl="2"/>
            <a:r>
              <a:rPr lang="en-US" altLang="en-US" sz="1800" dirty="0">
                <a:solidFill>
                  <a:srgbClr val="002060"/>
                </a:solidFill>
                <a:ea typeface="MS PGothic" panose="020B0600070205080204" pitchFamily="34" charset="-128"/>
              </a:rPr>
              <a:t>Systems based on rules  with actions</a:t>
            </a:r>
            <a:endParaRPr lang="en-US" altLang="en-US" sz="1800" dirty="0">
              <a:solidFill>
                <a:srgbClr val="002060"/>
              </a:solidFill>
              <a:ea typeface="MS PGothic" panose="020B0600070205080204" pitchFamily="34" charset="-128"/>
            </a:endParaRPr>
          </a:p>
          <a:p>
            <a:r>
              <a:rPr lang="en-US" altLang="en-US" sz="2400" dirty="0">
                <a:solidFill>
                  <a:srgbClr val="C00000"/>
                </a:solidFill>
                <a:ea typeface="MS PGothic" panose="020B0600070205080204" pitchFamily="34" charset="-128"/>
              </a:rPr>
              <a:t>Semantic Networks</a:t>
            </a:r>
            <a:endParaRPr lang="en-US" altLang="en-US" sz="2400" dirty="0">
              <a:solidFill>
                <a:srgbClr val="C0000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Graphical representation of the world</a:t>
            </a:r>
            <a:endParaRPr lang="en-US" altLang="en-US" sz="20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Objects are nodes and relations are links</a:t>
            </a:r>
            <a:endParaRPr lang="en-US" altLang="en-US" sz="2000" dirty="0">
              <a:solidFill>
                <a:srgbClr val="002060"/>
              </a:solidFill>
              <a:ea typeface="MS PGothic" panose="020B0600070205080204" pitchFamily="34" charset="-128"/>
            </a:endParaRPr>
          </a:p>
          <a:p>
            <a:r>
              <a:rPr lang="en-US" altLang="en-US" sz="2400" dirty="0">
                <a:solidFill>
                  <a:srgbClr val="C00000"/>
                </a:solidFill>
                <a:ea typeface="MS PGothic" panose="020B0600070205080204" pitchFamily="34" charset="-128"/>
              </a:rPr>
              <a:t>Frames</a:t>
            </a:r>
            <a:endParaRPr lang="en-US" altLang="en-US" sz="2400" dirty="0">
              <a:solidFill>
                <a:srgbClr val="C0000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OO representation</a:t>
            </a:r>
            <a:endParaRPr lang="en-US" altLang="en-US" sz="20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Procedural control of inference</a:t>
            </a:r>
            <a:endParaRPr lang="en-US" altLang="en-US" sz="2000" dirty="0">
              <a:solidFill>
                <a:srgbClr val="002060"/>
              </a:solidFill>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10515600" cy="1325563"/>
          </a:xfrm>
        </p:spPr>
        <p:txBody>
          <a:bodyPr/>
          <a:lstStyle/>
          <a:p>
            <a:pPr algn="ctr"/>
            <a:r>
              <a:rPr lang="en-IN" dirty="0">
                <a:solidFill>
                  <a:srgbClr val="002060"/>
                </a:solidFill>
              </a:rPr>
              <a:t>RULE BASED SYSTEM</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838200" y="1533525"/>
            <a:ext cx="10515600" cy="4959350"/>
          </a:xfrm>
        </p:spPr>
        <p:txBody>
          <a:bodyPr>
            <a:normAutofit lnSpcReduction="10000"/>
          </a:bodyPr>
          <a:lstStyle/>
          <a:p>
            <a:r>
              <a:rPr lang="en-US" altLang="en-US" sz="2400" dirty="0">
                <a:solidFill>
                  <a:srgbClr val="C00000"/>
                </a:solidFill>
                <a:ea typeface="MS PGothic" panose="020B0600070205080204" pitchFamily="34" charset="-128"/>
              </a:rPr>
              <a:t>Knowledge Base</a:t>
            </a:r>
            <a:endParaRPr lang="en-US" altLang="en-US" sz="2400" dirty="0">
              <a:solidFill>
                <a:srgbClr val="C0000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Rule Base</a:t>
            </a:r>
            <a:endParaRPr lang="en-US" altLang="en-US" sz="2000" dirty="0">
              <a:solidFill>
                <a:srgbClr val="002060"/>
              </a:solidFill>
              <a:ea typeface="MS PGothic" panose="020B0600070205080204" pitchFamily="34" charset="-128"/>
            </a:endParaRPr>
          </a:p>
          <a:p>
            <a:pPr lvl="2"/>
            <a:r>
              <a:rPr lang="en-US" altLang="en-US" sz="1800" dirty="0">
                <a:solidFill>
                  <a:srgbClr val="002060"/>
                </a:solidFill>
                <a:ea typeface="MS PGothic" panose="020B0600070205080204" pitchFamily="34" charset="-128"/>
              </a:rPr>
              <a:t>Represents knowledge structure / relations</a:t>
            </a:r>
            <a:endParaRPr lang="en-US" altLang="en-US" sz="18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Working Memory(Fact)</a:t>
            </a:r>
            <a:endParaRPr lang="en-US" altLang="en-US" sz="2000" dirty="0">
              <a:solidFill>
                <a:srgbClr val="002060"/>
              </a:solidFill>
              <a:ea typeface="MS PGothic" panose="020B0600070205080204" pitchFamily="34" charset="-128"/>
            </a:endParaRPr>
          </a:p>
          <a:p>
            <a:pPr lvl="1"/>
            <a:r>
              <a:rPr lang="en-US" altLang="en-US" sz="2000" dirty="0">
                <a:solidFill>
                  <a:srgbClr val="002060"/>
                </a:solidFill>
                <a:ea typeface="MS PGothic" panose="020B0600070205080204" pitchFamily="34" charset="-128"/>
              </a:rPr>
              <a:t>Rule interpreter</a:t>
            </a:r>
            <a:endParaRPr lang="en-US" altLang="en-US" sz="2000" dirty="0">
              <a:solidFill>
                <a:srgbClr val="002060"/>
              </a:solidFill>
              <a:ea typeface="MS PGothic" panose="020B0600070205080204" pitchFamily="34" charset="-128"/>
            </a:endParaRPr>
          </a:p>
          <a:p>
            <a:pPr lvl="2"/>
            <a:endParaRPr lang="en-US" altLang="en-US" sz="1800" dirty="0">
              <a:solidFill>
                <a:srgbClr val="002060"/>
              </a:solidFill>
              <a:ea typeface="MS PGothic" panose="020B0600070205080204" pitchFamily="34" charset="-128"/>
            </a:endParaRPr>
          </a:p>
          <a:p>
            <a:pPr algn="l"/>
            <a:r>
              <a:rPr lang="en-US" sz="2800" b="0" i="0" u="none" strike="noStrike" baseline="0" dirty="0">
                <a:solidFill>
                  <a:srgbClr val="C00000"/>
                </a:solidFill>
              </a:rPr>
              <a:t>Rule Set </a:t>
            </a:r>
            <a:r>
              <a:rPr lang="en-US" sz="2800" dirty="0">
                <a:solidFill>
                  <a:srgbClr val="C00000"/>
                </a:solidFill>
              </a:rPr>
              <a:t>Example</a:t>
            </a:r>
            <a:endParaRPr lang="en-US" sz="2800" b="0" i="0" u="none" strike="noStrike" baseline="0" dirty="0">
              <a:solidFill>
                <a:srgbClr val="C00000"/>
              </a:solidFill>
            </a:endParaRPr>
          </a:p>
          <a:p>
            <a:pPr algn="l"/>
            <a:r>
              <a:rPr lang="en-US" sz="2400" b="0" i="0" u="none" strike="noStrike" baseline="0" dirty="0">
                <a:solidFill>
                  <a:srgbClr val="002060"/>
                </a:solidFill>
              </a:rPr>
              <a:t>R1. IF Raining Ù Outside(x) Ù </a:t>
            </a:r>
            <a:r>
              <a:rPr lang="en-US" sz="2400" b="0" i="0" u="none" strike="noStrike" baseline="0" dirty="0" err="1">
                <a:solidFill>
                  <a:srgbClr val="002060"/>
                </a:solidFill>
              </a:rPr>
              <a:t>HasUmbrella</a:t>
            </a:r>
            <a:r>
              <a:rPr lang="en-US" sz="2400" b="0" i="0" u="none" strike="noStrike" baseline="0" dirty="0">
                <a:solidFill>
                  <a:srgbClr val="002060"/>
                </a:solidFill>
              </a:rPr>
              <a:t>(x) </a:t>
            </a:r>
            <a:endParaRPr lang="en-US" sz="2400" b="0" i="0" u="none" strike="noStrike" baseline="0" dirty="0">
              <a:solidFill>
                <a:srgbClr val="002060"/>
              </a:solidFill>
            </a:endParaRPr>
          </a:p>
          <a:p>
            <a:pPr marL="0" indent="0" algn="l">
              <a:buNone/>
            </a:pPr>
            <a:r>
              <a:rPr lang="en-US" sz="2400" b="0" i="0" u="none" strike="noStrike" baseline="0" dirty="0">
                <a:solidFill>
                  <a:srgbClr val="002060"/>
                </a:solidFill>
              </a:rPr>
              <a:t>	THEN </a:t>
            </a:r>
            <a:r>
              <a:rPr lang="en-US" sz="2400" b="0" i="0" u="none" strike="noStrike" baseline="0" dirty="0" err="1">
                <a:solidFill>
                  <a:srgbClr val="002060"/>
                </a:solidFill>
              </a:rPr>
              <a:t>UseUmbrella</a:t>
            </a:r>
            <a:r>
              <a:rPr lang="en-US" sz="2400" b="0" i="0" u="none" strike="noStrike" baseline="0" dirty="0">
                <a:solidFill>
                  <a:srgbClr val="002060"/>
                </a:solidFill>
              </a:rPr>
              <a:t>(x)</a:t>
            </a:r>
            <a:endParaRPr lang="en-US" sz="2400" b="0" i="0" u="none" strike="noStrike" baseline="0" dirty="0">
              <a:solidFill>
                <a:srgbClr val="002060"/>
              </a:solidFill>
            </a:endParaRPr>
          </a:p>
          <a:p>
            <a:pPr algn="l"/>
            <a:r>
              <a:rPr lang="en-US" sz="2400" b="0" i="0" u="none" strike="noStrike" baseline="0" dirty="0">
                <a:solidFill>
                  <a:srgbClr val="002060"/>
                </a:solidFill>
              </a:rPr>
              <a:t>R2. IF Raining Ù Outside(x) Ù </a:t>
            </a:r>
            <a:r>
              <a:rPr lang="en-US" sz="2400" b="0" i="0" u="none" strike="noStrike" baseline="0" dirty="0" err="1">
                <a:solidFill>
                  <a:srgbClr val="002060"/>
                </a:solidFill>
              </a:rPr>
              <a:t>ØHasUmbrella</a:t>
            </a:r>
            <a:r>
              <a:rPr lang="en-US" sz="2400" b="0" i="0" u="none" strike="noStrike" baseline="0" dirty="0">
                <a:solidFill>
                  <a:srgbClr val="002060"/>
                </a:solidFill>
              </a:rPr>
              <a:t>(x) </a:t>
            </a:r>
            <a:endParaRPr lang="en-US" sz="2400" b="0" i="0" u="none" strike="noStrike" baseline="0" dirty="0">
              <a:solidFill>
                <a:srgbClr val="002060"/>
              </a:solidFill>
            </a:endParaRPr>
          </a:p>
          <a:p>
            <a:pPr marL="0" indent="0" algn="l">
              <a:buNone/>
            </a:pPr>
            <a:r>
              <a:rPr lang="en-US" sz="2400" b="0" i="0" u="none" strike="noStrike" baseline="0" dirty="0">
                <a:solidFill>
                  <a:srgbClr val="002060"/>
                </a:solidFill>
              </a:rPr>
              <a:t>	THEN </a:t>
            </a:r>
            <a:r>
              <a:rPr lang="en-US" sz="2400" b="0" i="0" u="none" strike="noStrike" baseline="0" dirty="0" err="1">
                <a:solidFill>
                  <a:srgbClr val="002060"/>
                </a:solidFill>
              </a:rPr>
              <a:t>GetWet</a:t>
            </a:r>
            <a:r>
              <a:rPr lang="en-US" sz="2400" b="0" i="0" u="none" strike="noStrike" baseline="0" dirty="0">
                <a:solidFill>
                  <a:srgbClr val="002060"/>
                </a:solidFill>
              </a:rPr>
              <a:t>(x)</a:t>
            </a:r>
            <a:endParaRPr lang="en-US" sz="2400" b="0" i="0" u="none" strike="noStrike" baseline="0" dirty="0">
              <a:solidFill>
                <a:srgbClr val="002060"/>
              </a:solidFill>
            </a:endParaRPr>
          </a:p>
          <a:p>
            <a:pPr algn="l"/>
            <a:r>
              <a:rPr lang="en-US" sz="2400" b="0" i="0" u="none" strike="noStrike" baseline="0" dirty="0">
                <a:solidFill>
                  <a:srgbClr val="002060"/>
                </a:solidFill>
              </a:rPr>
              <a:t>R3. IF </a:t>
            </a:r>
            <a:r>
              <a:rPr lang="en-US" sz="2400" b="0" i="0" u="none" strike="noStrike" baseline="0" dirty="0" err="1">
                <a:solidFill>
                  <a:srgbClr val="002060"/>
                </a:solidFill>
              </a:rPr>
              <a:t>GetsWet</a:t>
            </a:r>
            <a:r>
              <a:rPr lang="en-US" sz="2400" b="0" i="0" u="none" strike="noStrike" baseline="0" dirty="0">
                <a:solidFill>
                  <a:srgbClr val="002060"/>
                </a:solidFill>
              </a:rPr>
              <a:t>(x) THEN </a:t>
            </a:r>
            <a:r>
              <a:rPr lang="en-US" sz="2400" b="0" i="0" u="none" strike="noStrike" baseline="0" dirty="0" err="1">
                <a:solidFill>
                  <a:srgbClr val="002060"/>
                </a:solidFill>
              </a:rPr>
              <a:t>CatchCold</a:t>
            </a:r>
            <a:r>
              <a:rPr lang="en-US" sz="2400" b="0" i="0" u="none" strike="noStrike" baseline="0" dirty="0">
                <a:solidFill>
                  <a:srgbClr val="002060"/>
                </a:solidFill>
              </a:rPr>
              <a:t>(x)</a:t>
            </a:r>
            <a:endParaRPr lang="en-US" sz="2400" b="0" i="0" u="none" strike="noStrike" baseline="0" dirty="0">
              <a:solidFill>
                <a:srgbClr val="002060"/>
              </a:solidFill>
            </a:endParaRPr>
          </a:p>
          <a:p>
            <a:pPr algn="l"/>
            <a:r>
              <a:rPr lang="en-US" sz="2400" b="0" i="0" u="none" strike="noStrike" baseline="0" dirty="0">
                <a:solidFill>
                  <a:srgbClr val="002060"/>
                </a:solidFill>
              </a:rPr>
              <a:t>R4. IF Sunny Ù Outside(x) THEN </a:t>
            </a:r>
            <a:r>
              <a:rPr lang="en-US" sz="2400" b="0" i="0" u="none" strike="noStrike" baseline="0" dirty="0" err="1">
                <a:solidFill>
                  <a:srgbClr val="002060"/>
                </a:solidFill>
              </a:rPr>
              <a:t>GetSunBurnt</a:t>
            </a:r>
            <a:r>
              <a:rPr lang="en-US" sz="2400" b="0" i="0" u="none" strike="noStrike" baseline="0" dirty="0">
                <a:solidFill>
                  <a:srgbClr val="002060"/>
                </a:solidFill>
              </a:rPr>
              <a:t>(x)</a:t>
            </a:r>
            <a:endParaRPr lang="en-US" altLang="en-US" sz="2400" b="0" i="0" u="none" strike="noStrike" baseline="0" dirty="0">
              <a:solidFill>
                <a:srgbClr val="002060"/>
              </a:solidFill>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Rectangles 69634"/>
          <p:cNvSpPr/>
          <p:nvPr/>
        </p:nvSpPr>
        <p:spPr>
          <a:xfrm>
            <a:off x="1752600" y="228600"/>
            <a:ext cx="8667750" cy="800100"/>
          </a:xfrm>
          <a:prstGeom prst="rect">
            <a:avLst/>
          </a:prstGeom>
          <a:noFill/>
          <a:ln w="12700">
            <a:noFill/>
          </a:ln>
        </p:spPr>
        <p:txBody>
          <a:bodyPr lIns="90488" tIns="44450" rIns="90488" bIns="44450" anchor="ctr" anchorCtr="0"/>
          <a:p>
            <a:pPr algn="ctr"/>
            <a:r>
              <a:rPr lang="en-GB" altLang="x-none" sz="3400" b="1" dirty="0">
                <a:solidFill>
                  <a:schemeClr val="tx2"/>
                </a:solidFill>
                <a:effectLst>
                  <a:outerShdw blurRad="38100" dist="38100" dir="2700000">
                    <a:srgbClr val="C0C0C0"/>
                  </a:outerShdw>
                </a:effectLst>
              </a:rPr>
              <a:t>Basic structure of a rule-based expert system</a:t>
            </a:r>
            <a:endParaRPr sz="3600" b="1">
              <a:solidFill>
                <a:schemeClr val="tx2"/>
              </a:solidFill>
              <a:effectLst>
                <a:outerShdw blurRad="38100" dist="38100" dir="2700000">
                  <a:srgbClr val="C0C0C0"/>
                </a:outerShdw>
              </a:effectLst>
            </a:endParaRPr>
          </a:p>
        </p:txBody>
      </p:sp>
      <p:sp>
        <p:nvSpPr>
          <p:cNvPr id="69636" name="Rectangles 69635"/>
          <p:cNvSpPr/>
          <p:nvPr/>
        </p:nvSpPr>
        <p:spPr>
          <a:xfrm>
            <a:off x="2686050" y="1301115"/>
            <a:ext cx="6800850" cy="5391150"/>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en-US"/>
          </a:p>
        </p:txBody>
      </p:sp>
      <p:graphicFrame>
        <p:nvGraphicFramePr>
          <p:cNvPr id="69638" name="Object 69637"/>
          <p:cNvGraphicFramePr/>
          <p:nvPr/>
        </p:nvGraphicFramePr>
        <p:xfrm>
          <a:off x="2940050" y="1125538"/>
          <a:ext cx="6127750" cy="5164137"/>
        </p:xfrm>
        <a:graphic>
          <a:graphicData uri="http://schemas.openxmlformats.org/presentationml/2006/ole">
            <mc:AlternateContent xmlns:mc="http://schemas.openxmlformats.org/markup-compatibility/2006">
              <mc:Choice xmlns:v="urn:schemas-microsoft-com:vml" Requires="v">
                <p:oleObj spid="_x0000_s3076" name="" r:id="rId1" imgW="4061460" imgH="3424555" progId="Word.Picture.8">
                  <p:embed/>
                </p:oleObj>
              </mc:Choice>
              <mc:Fallback>
                <p:oleObj name="" r:id="rId1" imgW="4061460" imgH="3424555" progId="Word.Picture.8">
                  <p:embed/>
                  <p:pic>
                    <p:nvPicPr>
                      <p:cNvPr id="0" name="Picture 3075"/>
                      <p:cNvPicPr/>
                      <p:nvPr/>
                    </p:nvPicPr>
                    <p:blipFill>
                      <a:blip r:embed="rId2"/>
                      <a:stretch>
                        <a:fillRect/>
                      </a:stretch>
                    </p:blipFill>
                    <p:spPr>
                      <a:xfrm>
                        <a:off x="2940050" y="1125538"/>
                        <a:ext cx="6127750" cy="5164137"/>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16162</Words>
  <Application>WPS Presentation</Application>
  <PresentationFormat>宽屏</PresentationFormat>
  <Paragraphs>629</Paragraphs>
  <Slides>62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8" baseType="lpstr">
      <vt:lpstr>Arial</vt:lpstr>
      <vt:lpstr>SimSun</vt:lpstr>
      <vt:lpstr>Wingdings</vt:lpstr>
      <vt:lpstr>DejaVu Sans</vt:lpstr>
      <vt:lpstr>MS PGothic</vt:lpstr>
      <vt:lpstr>Droid Sans Fallback</vt:lpstr>
      <vt:lpstr>Arial Black</vt:lpstr>
      <vt:lpstr>Microsoft YaHei</vt:lpstr>
      <vt:lpstr>Arial Unicode MS</vt:lpstr>
      <vt:lpstr>SimSun</vt:lpstr>
      <vt:lpstr>Monotype Sorts</vt:lpstr>
      <vt:lpstr>Gubbi</vt:lpstr>
      <vt:lpstr>Phetsarath OT</vt:lpstr>
      <vt:lpstr>OpenSymbol</vt:lpstr>
      <vt:lpstr>Office Theme</vt:lpstr>
      <vt:lpstr>Word.Picture.8</vt:lpstr>
      <vt:lpstr>KNOWLEDGE REPRESENTATION</vt:lpstr>
      <vt:lpstr>KNOWLEDGE</vt:lpstr>
      <vt:lpstr>TYPES OF KNOWLEDGE</vt:lpstr>
      <vt:lpstr>KNOWLEDGE BASED SYSTEM (KBS)</vt:lpstr>
      <vt:lpstr>KNOWLEDGE REPRESENTATION (KR)</vt:lpstr>
      <vt:lpstr>KNOWLEDGE REPRESENTATION (KR)</vt:lpstr>
      <vt:lpstr>AUTOMATED REASONING SYSTEMS</vt:lpstr>
      <vt:lpstr>RULE BASED SYSTEM</vt:lpstr>
      <vt:lpstr>PowerPoint 演示文稿</vt:lpstr>
      <vt:lpstr>PowerPoint 演示文稿</vt:lpstr>
      <vt:lpstr>PowerPoint 演示文稿</vt:lpstr>
      <vt:lpstr>RULE BASED SYSTEM</vt:lpstr>
      <vt:lpstr>Two broad kinds of rule system</vt:lpstr>
      <vt:lpstr>Data or Goal Driven?</vt:lpstr>
      <vt:lpstr>PowerPoint 演示文稿</vt:lpstr>
      <vt:lpstr>Forward Chaining Systems</vt:lpstr>
      <vt:lpstr>Forward Chaining Systems</vt:lpstr>
      <vt:lpstr>Forward Chaining Systems</vt:lpstr>
      <vt:lpstr>PowerPoint 演示文稿</vt:lpstr>
      <vt:lpstr>Backward Chaining Systems</vt:lpstr>
      <vt:lpstr>Backward chaining system</vt:lpstr>
      <vt:lpstr>Example- Backward chaining</vt:lpstr>
      <vt:lpstr>PowerPoint 演示文稿</vt:lpstr>
      <vt:lpstr>PowerPoint 演示文稿</vt:lpstr>
      <vt:lpstr>RULE BASED – DEDUCTION SYSTEM</vt:lpstr>
      <vt:lpstr>RULE BASED – DEDUCTION SYSTEM</vt:lpstr>
      <vt:lpstr>RULE BASED – DEDUCTION SYSTEM</vt:lpstr>
      <vt:lpstr>RULE BASED – DEDUCTION SYSTEM</vt:lpstr>
      <vt:lpstr>RULE BASED – DEDUCTION SYSTEM</vt:lpstr>
      <vt:lpstr>Forward chaining</vt:lpstr>
      <vt:lpstr>Backward chaining</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SEMANTIC NETS</vt:lpstr>
      <vt:lpstr>Example</vt:lpstr>
      <vt:lpstr>contd..</vt:lpstr>
      <vt:lpstr>PowerPoint 演示文稿</vt:lpstr>
      <vt:lpstr>PowerPoint 演示文稿</vt:lpstr>
      <vt:lpstr>Frames</vt:lpstr>
      <vt:lpstr>Features of Frame Representation</vt:lpstr>
      <vt:lpstr>PowerPoint 演示文稿</vt:lpstr>
      <vt:lpstr>FRAMES</vt:lpstr>
      <vt:lpstr>FRAMES</vt:lpstr>
      <vt:lpstr>TYPES OF FRAMES</vt:lpstr>
      <vt:lpstr>SLOTS</vt:lpstr>
      <vt:lpstr>Inheritance</vt:lpstr>
      <vt:lpstr>PowerPoint 演示文稿</vt:lpstr>
      <vt:lpstr>PowerPoint 演示文稿</vt:lpstr>
      <vt:lpstr>Benefits of Frames</vt:lpstr>
      <vt:lpstr>Drawbacks of Frames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dc:creator>
  <cp:lastModifiedBy>mahi</cp:lastModifiedBy>
  <cp:revision>80</cp:revision>
  <dcterms:created xsi:type="dcterms:W3CDTF">2024-09-29T14:21:29Z</dcterms:created>
  <dcterms:modified xsi:type="dcterms:W3CDTF">2024-09-29T14:21:29Z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