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B63A66-8867-45CD-942C-C67BD6F3D776}">
  <a:tblStyle styleId="{A9B63A66-8867-45CD-942C-C67BD6F3D7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4.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6.xml"/><Relationship Id="rId44" Type="http://schemas.openxmlformats.org/officeDocument/2006/relationships/font" Target="fonts/Lato-italic.fntdata"/><Relationship Id="rId21" Type="http://schemas.openxmlformats.org/officeDocument/2006/relationships/slide" Target="slides/slide15.xml"/><Relationship Id="rId43" Type="http://schemas.openxmlformats.org/officeDocument/2006/relationships/font" Target="fonts/Lato-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bold.fntdata"/><Relationship Id="rId16" Type="http://schemas.openxmlformats.org/officeDocument/2006/relationships/slide" Target="slides/slide10.xml"/><Relationship Id="rId38" Type="http://schemas.openxmlformats.org/officeDocument/2006/relationships/font" Target="fonts/Ralew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c6e1da21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c6e1da21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c6e1da21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6e1da21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c6e1da21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c6e1da21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c6e1da21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c6e1da21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c6e1da21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c6e1da21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6e1da21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6e1da21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c6e1da210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c6e1da210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c6e1da21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c6e1da21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c6e1da21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c6e1da21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fc6e1da210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fc6e1da210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c6e1da21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fc6e1da21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fc6e1da21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fc6e1da21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c6e1da210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c6e1da210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fc6e1da21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fc6e1da21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c6e1da21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c6e1da21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c6e1da210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c6e1da210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c6e1da210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c6e1da210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c6e1da210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c6e1da210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c6e1da210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6e1da210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c6e1da210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c6e1da210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c6e1da210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c6e1da210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6e1da21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c6e1da21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c6e1da21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c6e1da21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c6e1da210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fc6e1da210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6e1da210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c6e1da210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c6e1da21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c6e1da21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c6e1da21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c6e1da21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c6e1da210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c6e1da21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c6e1da21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6e1da21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c6e1da21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c6e1da21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youtu.be/YnhvY6iFX7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youtube.com/channel/UCGS5ZzcSAymQbWZvNoKOFhQ" TargetMode="External"/><Relationship Id="rId4" Type="http://schemas.openxmlformats.org/officeDocument/2006/relationships/hyperlink" Target="https://youtu.be/nAyKs7pbvTs" TargetMode="External"/><Relationship Id="rId5" Type="http://schemas.openxmlformats.org/officeDocument/2006/relationships/hyperlink" Target="https://youtu.be/XMnaKodGYx8" TargetMode="External"/><Relationship Id="rId6" Type="http://schemas.openxmlformats.org/officeDocument/2006/relationships/hyperlink" Target="https://youtu.be/zUoOxH_XT6A" TargetMode="External"/><Relationship Id="rId7" Type="http://schemas.openxmlformats.org/officeDocument/2006/relationships/hyperlink" Target="https://youtu.be/02Qr-kbzpOM" TargetMode="External"/><Relationship Id="rId8"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gif"/><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hackerearth.com/problem/algorithm/connected-components-in-a-graph/" TargetMode="External"/><Relationship Id="rId4" Type="http://schemas.openxmlformats.org/officeDocument/2006/relationships/hyperlink" Target="https://www.spoj.com/problems/ABCPATH/" TargetMode="External"/><Relationship Id="rId9" Type="http://schemas.openxmlformats.org/officeDocument/2006/relationships/image" Target="../media/image10.png"/><Relationship Id="rId5" Type="http://schemas.openxmlformats.org/officeDocument/2006/relationships/hyperlink" Target="https://cses.fi/problemset/task/1192" TargetMode="External"/><Relationship Id="rId6" Type="http://schemas.openxmlformats.org/officeDocument/2006/relationships/hyperlink" Target="https://cses.fi/problemset/task/1193" TargetMode="External"/><Relationship Id="rId7" Type="http://schemas.openxmlformats.org/officeDocument/2006/relationships/hyperlink" Target="https://cses.fi/problemset/task/1669" TargetMode="External"/><Relationship Id="rId8"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3.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ses.fi/problemset/task/1667" TargetMode="External"/><Relationship Id="rId4" Type="http://schemas.openxmlformats.org/officeDocument/2006/relationships/hyperlink" Target="https://www.spoj.com/problems/NAKANJ/" TargetMode="External"/><Relationship Id="rId5" Type="http://schemas.openxmlformats.org/officeDocument/2006/relationships/hyperlink" Target="https://cses.fi/problemset/task/1194" TargetMode="External"/><Relationship Id="rId6" Type="http://schemas.openxmlformats.org/officeDocument/2006/relationships/hyperlink" Target="https://practice.geeksforgeeks.org/problems/snake-and-ladder-problem4816/1" TargetMode="External"/><Relationship Id="rId7" Type="http://schemas.openxmlformats.org/officeDocument/2006/relationships/hyperlink" Target="https://cses.fi/problemset/task/166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Introduction</a:t>
            </a:r>
            <a:endParaRPr/>
          </a:p>
        </p:txBody>
      </p:sp>
      <p:sp>
        <p:nvSpPr>
          <p:cNvPr id="87" name="Google Shape;87;p13"/>
          <p:cNvSpPr txBox="1"/>
          <p:nvPr>
            <p:ph idx="1" type="subTitle"/>
          </p:nvPr>
        </p:nvSpPr>
        <p:spPr>
          <a:xfrm>
            <a:off x="729625" y="3172900"/>
            <a:ext cx="7688100" cy="156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this lecture, the learner will find the basics of graph, the various graph terminologies and two main of the main graph algorithms </a:t>
            </a:r>
            <a:r>
              <a:rPr b="1" lang="en">
                <a:solidFill>
                  <a:srgbClr val="FF0000"/>
                </a:solidFill>
              </a:rPr>
              <a:t>very intuitive and obvious</a:t>
            </a:r>
            <a:r>
              <a:rPr lang="en"/>
              <a:t>:</a:t>
            </a:r>
            <a:endParaRPr/>
          </a:p>
          <a:p>
            <a:pPr indent="-330200" lvl="0" marL="457200" rtl="0" algn="l">
              <a:spcBef>
                <a:spcPts val="0"/>
              </a:spcBef>
              <a:spcAft>
                <a:spcPts val="0"/>
              </a:spcAft>
              <a:buSzPts val="1600"/>
              <a:buChar char="●"/>
            </a:pPr>
            <a:r>
              <a:rPr lang="en"/>
              <a:t>DFS (Depth First Search)</a:t>
            </a:r>
            <a:endParaRPr/>
          </a:p>
          <a:p>
            <a:pPr indent="-330200" lvl="0" marL="457200" rtl="0" algn="l">
              <a:spcBef>
                <a:spcPts val="0"/>
              </a:spcBef>
              <a:spcAft>
                <a:spcPts val="0"/>
              </a:spcAft>
              <a:buSzPts val="1600"/>
              <a:buChar char="●"/>
            </a:pPr>
            <a:r>
              <a:rPr lang="en"/>
              <a:t>BFS (Breadth First Search)</a:t>
            </a:r>
            <a:endParaRPr/>
          </a:p>
          <a:p>
            <a:pPr indent="0" lvl="0" marL="0" rtl="0" algn="l">
              <a:spcBef>
                <a:spcPts val="0"/>
              </a:spcBef>
              <a:spcAft>
                <a:spcPts val="0"/>
              </a:spcAft>
              <a:buNone/>
            </a:pPr>
            <a:r>
              <a:rPr lang="en"/>
              <a:t>Along with various other essential things about graph.</a:t>
            </a:r>
            <a:endParaRPr/>
          </a:p>
        </p:txBody>
      </p:sp>
      <p:sp>
        <p:nvSpPr>
          <p:cNvPr id="88" name="Google Shape;88;p13"/>
          <p:cNvSpPr txBox="1"/>
          <p:nvPr/>
        </p:nvSpPr>
        <p:spPr>
          <a:xfrm>
            <a:off x="4918450" y="473200"/>
            <a:ext cx="41040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Goal of the lecture:</a:t>
            </a:r>
            <a:br>
              <a:rPr lang="en">
                <a:latin typeface="Lato"/>
                <a:ea typeface="Lato"/>
                <a:cs typeface="Lato"/>
                <a:sym typeface="Lato"/>
              </a:rPr>
            </a:br>
            <a:r>
              <a:rPr i="1" lang="en">
                <a:latin typeface="Lato"/>
                <a:ea typeface="Lato"/>
                <a:cs typeface="Lato"/>
                <a:sym typeface="Lato"/>
              </a:rPr>
              <a:t>To make the lecture content so obvious to the learners that they never need to revise, and don’t forget this even if they have amnesia.</a:t>
            </a:r>
            <a:endParaRPr i="1">
              <a:latin typeface="Lato"/>
              <a:ea typeface="Lato"/>
              <a:cs typeface="Lato"/>
              <a:sym typeface="Lato"/>
            </a:endParaRPr>
          </a:p>
        </p:txBody>
      </p:sp>
      <p:sp>
        <p:nvSpPr>
          <p:cNvPr id="89" name="Google Shape;89;p13"/>
          <p:cNvSpPr txBox="1"/>
          <p:nvPr/>
        </p:nvSpPr>
        <p:spPr>
          <a:xfrm>
            <a:off x="729450" y="528600"/>
            <a:ext cx="2613600" cy="6081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WATCH THIS LECTURE ON VIDEO</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Directed and Undirected Graphs</a:t>
            </a:r>
            <a:endParaRPr/>
          </a:p>
        </p:txBody>
      </p:sp>
      <p:sp>
        <p:nvSpPr>
          <p:cNvPr id="146" name="Google Shape;146;p22"/>
          <p:cNvSpPr txBox="1"/>
          <p:nvPr>
            <p:ph idx="1" type="body"/>
          </p:nvPr>
        </p:nvSpPr>
        <p:spPr>
          <a:xfrm>
            <a:off x="729450" y="1243025"/>
            <a:ext cx="7688700" cy="347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directed graphs, the connections are one-directional, for example, A city with one-way roads, or the linkedin “followers” system. If A is a follower of B, it doesn’t mean that B is also a follower of A.</a:t>
            </a:r>
            <a:endParaRPr sz="1600"/>
          </a:p>
          <a:p>
            <a:pPr indent="-330200" lvl="0" marL="457200" rtl="0" algn="l">
              <a:spcBef>
                <a:spcPts val="0"/>
              </a:spcBef>
              <a:spcAft>
                <a:spcPts val="0"/>
              </a:spcAft>
              <a:buSzPts val="1600"/>
              <a:buChar char="●"/>
            </a:pPr>
            <a:r>
              <a:rPr lang="en" sz="1600"/>
              <a:t>In undirected graphs, the relations are symmetric and non-directional, for example, LinkedIn connections. If A is a connection of B, then B is also a connection of A.</a:t>
            </a:r>
            <a:endParaRPr sz="1600"/>
          </a:p>
        </p:txBody>
      </p:sp>
      <p:pic>
        <p:nvPicPr>
          <p:cNvPr id="147" name="Google Shape;147;p22"/>
          <p:cNvPicPr preferRelativeResize="0"/>
          <p:nvPr/>
        </p:nvPicPr>
        <p:blipFill rotWithShape="1">
          <a:blip r:embed="rId3">
            <a:alphaModFix/>
          </a:blip>
          <a:srcRect b="10913" l="0" r="0" t="0"/>
          <a:stretch/>
        </p:blipFill>
        <p:spPr>
          <a:xfrm>
            <a:off x="840950" y="3093225"/>
            <a:ext cx="2727326" cy="1750225"/>
          </a:xfrm>
          <a:prstGeom prst="rect">
            <a:avLst/>
          </a:prstGeom>
          <a:noFill/>
          <a:ln>
            <a:noFill/>
          </a:ln>
        </p:spPr>
      </p:pic>
      <p:pic>
        <p:nvPicPr>
          <p:cNvPr id="148" name="Google Shape;148;p22"/>
          <p:cNvPicPr preferRelativeResize="0"/>
          <p:nvPr/>
        </p:nvPicPr>
        <p:blipFill rotWithShape="1">
          <a:blip r:embed="rId4">
            <a:alphaModFix/>
          </a:blip>
          <a:srcRect b="7561" l="0" r="0" t="0"/>
          <a:stretch/>
        </p:blipFill>
        <p:spPr>
          <a:xfrm>
            <a:off x="4731500" y="3116900"/>
            <a:ext cx="2780100" cy="1702875"/>
          </a:xfrm>
          <a:prstGeom prst="rect">
            <a:avLst/>
          </a:prstGeom>
          <a:noFill/>
          <a:ln>
            <a:noFill/>
          </a:ln>
        </p:spPr>
      </p:pic>
      <p:sp>
        <p:nvSpPr>
          <p:cNvPr id="149" name="Google Shape;149;p22"/>
          <p:cNvSpPr txBox="1"/>
          <p:nvPr/>
        </p:nvSpPr>
        <p:spPr>
          <a:xfrm>
            <a:off x="7258200" y="3093225"/>
            <a:ext cx="188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Arrow-heads represent information about the direction of relation. For example,</a:t>
            </a:r>
            <a:endParaRPr>
              <a:solidFill>
                <a:srgbClr val="FF0000"/>
              </a:solidFill>
              <a:latin typeface="Lato"/>
              <a:ea typeface="Lato"/>
              <a:cs typeface="Lato"/>
              <a:sym typeface="Lato"/>
            </a:endParaRPr>
          </a:p>
          <a:p>
            <a:pPr indent="0" lvl="0" marL="0" rtl="0" algn="l">
              <a:spcBef>
                <a:spcPts val="0"/>
              </a:spcBef>
              <a:spcAft>
                <a:spcPts val="0"/>
              </a:spcAft>
              <a:buNone/>
            </a:pPr>
            <a:r>
              <a:rPr lang="en">
                <a:solidFill>
                  <a:srgbClr val="FF0000"/>
                </a:solidFill>
                <a:latin typeface="Lato"/>
                <a:ea typeface="Lato"/>
                <a:cs typeface="Lato"/>
                <a:sym typeface="Lato"/>
              </a:rPr>
              <a:t>B follows C.</a:t>
            </a:r>
            <a:endParaRPr>
              <a:solidFill>
                <a:srgbClr val="FF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2131800" y="3118850"/>
            <a:ext cx="4880375" cy="2024650"/>
          </a:xfrm>
          <a:prstGeom prst="rect">
            <a:avLst/>
          </a:prstGeom>
          <a:noFill/>
          <a:ln>
            <a:noFill/>
          </a:ln>
        </p:spPr>
      </p:pic>
      <p:sp>
        <p:nvSpPr>
          <p:cNvPr id="155" name="Google Shape;155;p23"/>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Weighted</a:t>
            </a:r>
            <a:r>
              <a:rPr lang="en"/>
              <a:t> and Unweighted Graphs</a:t>
            </a:r>
            <a:endParaRPr/>
          </a:p>
        </p:txBody>
      </p:sp>
      <p:sp>
        <p:nvSpPr>
          <p:cNvPr id="156" name="Google Shape;156;p23"/>
          <p:cNvSpPr txBox="1"/>
          <p:nvPr>
            <p:ph idx="1" type="body"/>
          </p:nvPr>
        </p:nvSpPr>
        <p:spPr>
          <a:xfrm>
            <a:off x="729450" y="1125150"/>
            <a:ext cx="7688700" cy="3471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weighted graphs, there is some extra information called “weight” on the edges of the graph. This weight denotes some additional information about the relations. For example, if a graph represents a metro-network, the weights on edges can represent the prices to get from point A to point B, etc.</a:t>
            </a:r>
            <a:endParaRPr sz="1600"/>
          </a:p>
          <a:p>
            <a:pPr indent="-330200" lvl="0" marL="457200" rtl="0" algn="l">
              <a:spcBef>
                <a:spcPts val="0"/>
              </a:spcBef>
              <a:spcAft>
                <a:spcPts val="0"/>
              </a:spcAft>
              <a:buSzPts val="1600"/>
              <a:buChar char="●"/>
            </a:pPr>
            <a:r>
              <a:rPr lang="en" sz="1600"/>
              <a:t>In unweighted graphs, there is no additional information stored on the edges. NOTE: </a:t>
            </a:r>
            <a:r>
              <a:rPr i="1" lang="en" sz="1600"/>
              <a:t>From a problem-solving POV, an </a:t>
            </a:r>
            <a:r>
              <a:rPr i="1" lang="en" sz="1600"/>
              <a:t>unweighted</a:t>
            </a:r>
            <a:r>
              <a:rPr i="1" lang="en" sz="1600"/>
              <a:t> graph is equivalent to a weighted graph in which all edges have the same weight.</a:t>
            </a:r>
            <a:endParaRPr i="1" sz="16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How do we represent a graph in a computer program?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 type="body"/>
          </p:nvPr>
        </p:nvSpPr>
        <p:spPr>
          <a:xfrm>
            <a:off x="729450" y="1178725"/>
            <a:ext cx="7688700" cy="396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there are V vertices, take a matrix of size VxV and store which vertices are adjacent to which vertices.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If the graph is directed, the matrix would be asymmetrical.</a:t>
            </a:r>
            <a:endParaRPr/>
          </a:p>
          <a:p>
            <a:pPr indent="-311150" lvl="0" marL="457200" rtl="0" algn="l">
              <a:spcBef>
                <a:spcPts val="0"/>
              </a:spcBef>
              <a:spcAft>
                <a:spcPts val="0"/>
              </a:spcAft>
              <a:buSzPts val="1300"/>
              <a:buChar char="●"/>
            </a:pPr>
            <a:r>
              <a:rPr lang="en"/>
              <a:t>If the graph is weighted, store the weight in matrix instead of true/false.</a:t>
            </a:r>
            <a:endParaRPr/>
          </a:p>
          <a:p>
            <a:pPr indent="-311150" lvl="0" marL="457200" rtl="0" algn="l">
              <a:spcBef>
                <a:spcPts val="0"/>
              </a:spcBef>
              <a:spcAft>
                <a:spcPts val="0"/>
              </a:spcAft>
              <a:buSzPts val="1300"/>
              <a:buChar char="●"/>
            </a:pPr>
            <a:r>
              <a:rPr lang="en">
                <a:solidFill>
                  <a:srgbClr val="FF0000"/>
                </a:solidFill>
              </a:rPr>
              <a:t>Drawback:</a:t>
            </a:r>
            <a:r>
              <a:rPr lang="en"/>
              <a:t> </a:t>
            </a:r>
            <a:r>
              <a:rPr b="1" lang="en"/>
              <a:t>Takes O(V</a:t>
            </a:r>
            <a:r>
              <a:rPr b="1" baseline="30000" lang="en"/>
              <a:t>2</a:t>
            </a:r>
            <a:r>
              <a:rPr b="1" lang="en"/>
              <a:t>) memory even if number of edges is small.</a:t>
            </a:r>
            <a:endParaRPr b="1"/>
          </a:p>
        </p:txBody>
      </p:sp>
      <p:sp>
        <p:nvSpPr>
          <p:cNvPr id="167" name="Google Shape;167;p25"/>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Matrix Representation</a:t>
            </a:r>
            <a:endParaRPr/>
          </a:p>
        </p:txBody>
      </p:sp>
      <p:pic>
        <p:nvPicPr>
          <p:cNvPr id="168" name="Google Shape;168;p25"/>
          <p:cNvPicPr preferRelativeResize="0"/>
          <p:nvPr/>
        </p:nvPicPr>
        <p:blipFill>
          <a:blip r:embed="rId3">
            <a:alphaModFix/>
          </a:blip>
          <a:stretch>
            <a:fillRect/>
          </a:stretch>
        </p:blipFill>
        <p:spPr>
          <a:xfrm>
            <a:off x="75800" y="2128788"/>
            <a:ext cx="4104675" cy="1772275"/>
          </a:xfrm>
          <a:prstGeom prst="rect">
            <a:avLst/>
          </a:prstGeom>
          <a:noFill/>
          <a:ln>
            <a:noFill/>
          </a:ln>
        </p:spPr>
      </p:pic>
      <p:graphicFrame>
        <p:nvGraphicFramePr>
          <p:cNvPr id="169" name="Google Shape;169;p25"/>
          <p:cNvGraphicFramePr/>
          <p:nvPr/>
        </p:nvGraphicFramePr>
        <p:xfrm>
          <a:off x="5429225" y="1990600"/>
          <a:ext cx="3000000" cy="3000000"/>
        </p:xfrm>
        <a:graphic>
          <a:graphicData uri="http://schemas.openxmlformats.org/drawingml/2006/table">
            <a:tbl>
              <a:tblPr>
                <a:noFill/>
                <a:tableStyleId>{A9B63A66-8867-45CD-942C-C67BD6F3D776}</a:tableStyleId>
              </a:tblPr>
              <a:tblGrid>
                <a:gridCol w="676025"/>
                <a:gridCol w="676025"/>
                <a:gridCol w="676025"/>
                <a:gridCol w="676025"/>
                <a:gridCol w="676025"/>
              </a:tblGrid>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c>
                  <a:txBody>
                    <a:bodyPr/>
                    <a:lstStyle/>
                    <a:p>
                      <a:pPr indent="0" lvl="0" marL="0" rtl="0" algn="ctr">
                        <a:spcBef>
                          <a:spcPts val="0"/>
                        </a:spcBef>
                        <a:spcAft>
                          <a:spcPts val="0"/>
                        </a:spcAft>
                        <a:buNone/>
                      </a:pPr>
                      <a:r>
                        <a:rPr lang="en">
                          <a:solidFill>
                            <a:srgbClr val="6AA84F"/>
                          </a:solidFill>
                        </a:rPr>
                        <a:t>true</a:t>
                      </a:r>
                      <a:endParaRPr>
                        <a:solidFill>
                          <a:srgbClr val="6AA84F"/>
                        </a:solidFill>
                      </a:endParaRPr>
                    </a:p>
                  </a:txBody>
                  <a:tcPr marT="91425" marB="91425" marR="91425" marL="91425"/>
                </a:tc>
                <a:tc>
                  <a:txBody>
                    <a:bodyPr/>
                    <a:lstStyle/>
                    <a:p>
                      <a:pPr indent="0" lvl="0" marL="0" rtl="0" algn="ctr">
                        <a:spcBef>
                          <a:spcPts val="0"/>
                        </a:spcBef>
                        <a:spcAft>
                          <a:spcPts val="0"/>
                        </a:spcAft>
                        <a:buNone/>
                      </a:pPr>
                      <a:r>
                        <a:rPr lang="en">
                          <a:solidFill>
                            <a:srgbClr val="FF0000"/>
                          </a:solidFill>
                        </a:rPr>
                        <a:t>false</a:t>
                      </a:r>
                      <a:endParaRPr>
                        <a:solidFill>
                          <a:srgbClr val="FF0000"/>
                        </a:solidFill>
                      </a:endParaRPr>
                    </a:p>
                  </a:txBody>
                  <a:tcPr marT="91425" marB="91425" marR="91425" marL="91425"/>
                </a:tc>
              </a:tr>
            </a:tbl>
          </a:graphicData>
        </a:graphic>
      </p:graphicFrame>
      <p:sp>
        <p:nvSpPr>
          <p:cNvPr id="170" name="Google Shape;170;p25"/>
          <p:cNvSpPr txBox="1"/>
          <p:nvPr/>
        </p:nvSpPr>
        <p:spPr>
          <a:xfrm>
            <a:off x="5429225" y="1609050"/>
            <a:ext cx="33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0                 1                 2                3                 4</a:t>
            </a:r>
            <a:endParaRPr>
              <a:latin typeface="Lato"/>
              <a:ea typeface="Lato"/>
              <a:cs typeface="Lato"/>
              <a:sym typeface="Lato"/>
            </a:endParaRPr>
          </a:p>
        </p:txBody>
      </p:sp>
      <p:sp>
        <p:nvSpPr>
          <p:cNvPr id="171" name="Google Shape;171;p25"/>
          <p:cNvSpPr txBox="1"/>
          <p:nvPr/>
        </p:nvSpPr>
        <p:spPr>
          <a:xfrm>
            <a:off x="5195225" y="1995975"/>
            <a:ext cx="234000" cy="2037900"/>
          </a:xfrm>
          <a:prstGeom prst="rect">
            <a:avLst/>
          </a:prstGeom>
          <a:noFill/>
          <a:ln>
            <a:noFill/>
          </a:ln>
        </p:spPr>
        <p:txBody>
          <a:bodyPr anchorCtr="0" anchor="t" bIns="91425" lIns="91425" spcFirstLastPara="1" rIns="91425" wrap="square" tIns="91425">
            <a:spAutoFit/>
          </a:bodyPr>
          <a:lstStyle/>
          <a:p>
            <a:pPr indent="0" lvl="0" marL="0" rtl="0" algn="l">
              <a:lnSpc>
                <a:spcPct val="190000"/>
              </a:lnSpc>
              <a:spcBef>
                <a:spcPts val="0"/>
              </a:spcBef>
              <a:spcAft>
                <a:spcPts val="0"/>
              </a:spcAft>
              <a:buNone/>
            </a:pPr>
            <a:r>
              <a:rPr lang="en">
                <a:latin typeface="Lato"/>
                <a:ea typeface="Lato"/>
                <a:cs typeface="Lato"/>
                <a:sym typeface="Lato"/>
              </a:rPr>
              <a:t>0</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1</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2</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3</a:t>
            </a:r>
            <a:endParaRPr>
              <a:latin typeface="Lato"/>
              <a:ea typeface="Lato"/>
              <a:cs typeface="Lato"/>
              <a:sym typeface="Lato"/>
            </a:endParaRPr>
          </a:p>
          <a:p>
            <a:pPr indent="0" lvl="0" marL="0" rtl="0" algn="l">
              <a:lnSpc>
                <a:spcPct val="190000"/>
              </a:lnSpc>
              <a:spcBef>
                <a:spcPts val="0"/>
              </a:spcBef>
              <a:spcAft>
                <a:spcPts val="0"/>
              </a:spcAft>
              <a:buNone/>
            </a:pPr>
            <a:r>
              <a:rPr lang="en">
                <a:latin typeface="Lato"/>
                <a:ea typeface="Lato"/>
                <a:cs typeface="Lato"/>
                <a:sym typeface="Lato"/>
              </a:rPr>
              <a:t>4</a:t>
            </a:r>
            <a:endParaRPr>
              <a:latin typeface="Lato"/>
              <a:ea typeface="Lato"/>
              <a:cs typeface="Lato"/>
              <a:sym typeface="Lato"/>
            </a:endParaRPr>
          </a:p>
        </p:txBody>
      </p:sp>
      <p:cxnSp>
        <p:nvCxnSpPr>
          <p:cNvPr id="172" name="Google Shape;172;p25"/>
          <p:cNvCxnSpPr/>
          <p:nvPr/>
        </p:nvCxnSpPr>
        <p:spPr>
          <a:xfrm>
            <a:off x="3982650" y="2887825"/>
            <a:ext cx="11787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idx="1" type="body"/>
          </p:nvPr>
        </p:nvSpPr>
        <p:spPr>
          <a:xfrm>
            <a:off x="729450" y="1178725"/>
            <a:ext cx="7688700" cy="34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each of the V vertices, keep a list of vertices which are adjacent to it.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If the graph is weighted, store a pair of {vertex, weight} for all outgoing edges.</a:t>
            </a:r>
            <a:endParaRPr/>
          </a:p>
          <a:p>
            <a:pPr indent="-311150" lvl="0" marL="457200" rtl="0" algn="l">
              <a:spcBef>
                <a:spcPts val="0"/>
              </a:spcBef>
              <a:spcAft>
                <a:spcPts val="0"/>
              </a:spcAft>
              <a:buSzPts val="1300"/>
              <a:buChar char="●"/>
            </a:pPr>
            <a:r>
              <a:rPr lang="en">
                <a:solidFill>
                  <a:srgbClr val="6AA84F"/>
                </a:solidFill>
              </a:rPr>
              <a:t>Advantage: </a:t>
            </a:r>
            <a:r>
              <a:rPr b="1" lang="en"/>
              <a:t>Takes O(V + E) memory.</a:t>
            </a:r>
            <a:r>
              <a:rPr lang="en"/>
              <a:t> (V lists and every edge adds 2 items to the lists in total)</a:t>
            </a:r>
            <a:endParaRPr>
              <a:highlight>
                <a:srgbClr val="FFF2CC"/>
              </a:highlight>
            </a:endParaRPr>
          </a:p>
        </p:txBody>
      </p:sp>
      <p:sp>
        <p:nvSpPr>
          <p:cNvPr id="178" name="Google Shape;178;p26"/>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Adjacency List Representation</a:t>
            </a:r>
            <a:endParaRPr/>
          </a:p>
        </p:txBody>
      </p:sp>
      <p:pic>
        <p:nvPicPr>
          <p:cNvPr id="179" name="Google Shape;179;p26"/>
          <p:cNvPicPr preferRelativeResize="0"/>
          <p:nvPr/>
        </p:nvPicPr>
        <p:blipFill>
          <a:blip r:embed="rId3">
            <a:alphaModFix/>
          </a:blip>
          <a:stretch>
            <a:fillRect/>
          </a:stretch>
        </p:blipFill>
        <p:spPr>
          <a:xfrm>
            <a:off x="536575" y="1685613"/>
            <a:ext cx="4104675" cy="1772275"/>
          </a:xfrm>
          <a:prstGeom prst="rect">
            <a:avLst/>
          </a:prstGeom>
          <a:noFill/>
          <a:ln>
            <a:noFill/>
          </a:ln>
        </p:spPr>
      </p:pic>
      <p:cxnSp>
        <p:nvCxnSpPr>
          <p:cNvPr id="180" name="Google Shape;180;p26"/>
          <p:cNvCxnSpPr/>
          <p:nvPr/>
        </p:nvCxnSpPr>
        <p:spPr>
          <a:xfrm>
            <a:off x="4443425" y="2444650"/>
            <a:ext cx="1953900" cy="5400"/>
          </a:xfrm>
          <a:prstGeom prst="straightConnector1">
            <a:avLst/>
          </a:prstGeom>
          <a:noFill/>
          <a:ln cap="flat" cmpd="sng" w="38100">
            <a:solidFill>
              <a:schemeClr val="dk2"/>
            </a:solidFill>
            <a:prstDash val="solid"/>
            <a:round/>
            <a:headEnd len="med" w="med" type="none"/>
            <a:tailEnd len="med" w="med" type="triangle"/>
          </a:ln>
        </p:spPr>
      </p:cxnSp>
      <p:sp>
        <p:nvSpPr>
          <p:cNvPr id="181" name="Google Shape;181;p26"/>
          <p:cNvSpPr txBox="1"/>
          <p:nvPr/>
        </p:nvSpPr>
        <p:spPr>
          <a:xfrm>
            <a:off x="6643700" y="1725150"/>
            <a:ext cx="1178700" cy="169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Lato"/>
                <a:ea typeface="Lato"/>
                <a:cs typeface="Lato"/>
                <a:sym typeface="Lato"/>
              </a:rPr>
              <a:t>0 → 1,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1 → 0, 2, 3,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2 → 1, 3</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3 → 1, 2, 4</a:t>
            </a:r>
            <a:endParaRPr>
              <a:latin typeface="Lato"/>
              <a:ea typeface="Lato"/>
              <a:cs typeface="Lato"/>
              <a:sym typeface="Lato"/>
            </a:endParaRPr>
          </a:p>
          <a:p>
            <a:pPr indent="0" lvl="0" marL="0" rtl="0" algn="l">
              <a:lnSpc>
                <a:spcPct val="150000"/>
              </a:lnSpc>
              <a:spcBef>
                <a:spcPts val="0"/>
              </a:spcBef>
              <a:spcAft>
                <a:spcPts val="0"/>
              </a:spcAft>
              <a:buNone/>
            </a:pPr>
            <a:r>
              <a:rPr lang="en">
                <a:latin typeface="Lato"/>
                <a:ea typeface="Lato"/>
                <a:cs typeface="Lato"/>
                <a:sym typeface="Lato"/>
              </a:rPr>
              <a:t>4 → 0, 3</a:t>
            </a:r>
            <a:endParaRPr>
              <a:latin typeface="Lato"/>
              <a:ea typeface="Lato"/>
              <a:cs typeface="Lato"/>
              <a:sym typeface="Lato"/>
            </a:endParaRPr>
          </a:p>
        </p:txBody>
      </p:sp>
      <p:sp>
        <p:nvSpPr>
          <p:cNvPr id="182" name="Google Shape;182;p26"/>
          <p:cNvSpPr txBox="1"/>
          <p:nvPr/>
        </p:nvSpPr>
        <p:spPr>
          <a:xfrm>
            <a:off x="5475675" y="234250"/>
            <a:ext cx="3668400" cy="1075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300">
                <a:solidFill>
                  <a:schemeClr val="accent1"/>
                </a:solidFill>
                <a:highlight>
                  <a:srgbClr val="FFF2CC"/>
                </a:highlight>
                <a:latin typeface="Lato"/>
                <a:ea typeface="Lato"/>
                <a:cs typeface="Lato"/>
                <a:sym typeface="Lato"/>
              </a:rPr>
              <a:t>Graphs, in which the number of edges aren’t a lot compared to the number of vertices, are called “Sparse Graphs”. Adjacency List representation is necessary when dealing with Sparse Graphs.</a:t>
            </a:r>
            <a:endParaRPr>
              <a:latin typeface="Lato"/>
              <a:ea typeface="Lato"/>
              <a:cs typeface="Lato"/>
              <a:sym typeface="Lato"/>
            </a:endParaRPr>
          </a:p>
        </p:txBody>
      </p:sp>
      <p:sp>
        <p:nvSpPr>
          <p:cNvPr id="183" name="Google Shape;183;p26"/>
          <p:cNvSpPr txBox="1"/>
          <p:nvPr/>
        </p:nvSpPr>
        <p:spPr>
          <a:xfrm>
            <a:off x="117875" y="4511275"/>
            <a:ext cx="382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B5394"/>
                </a:solidFill>
                <a:latin typeface="Lato"/>
                <a:ea typeface="Lato"/>
                <a:cs typeface="Lato"/>
                <a:sym typeface="Lato"/>
              </a:rPr>
              <a:t>Note: The number of items in the adjacency list of a vertex is called the “degree” of that vertex.</a:t>
            </a:r>
            <a:endParaRPr>
              <a:solidFill>
                <a:srgbClr val="0B5394"/>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Let’s solve a problem before </a:t>
            </a:r>
            <a:r>
              <a:rPr lang="en"/>
              <a:t>learning</a:t>
            </a:r>
            <a:r>
              <a:rPr lang="en"/>
              <a:t> more terminology: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7650" y="653650"/>
            <a:ext cx="7688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Which of the metal nails will give you an electric shock upon touching</a:t>
            </a:r>
            <a:r>
              <a:rPr lang="en" sz="1740"/>
              <a:t>?</a:t>
            </a:r>
            <a:endParaRPr sz="1740"/>
          </a:p>
        </p:txBody>
      </p:sp>
      <p:pic>
        <p:nvPicPr>
          <p:cNvPr id="194" name="Google Shape;194;p28"/>
          <p:cNvPicPr preferRelativeResize="0"/>
          <p:nvPr/>
        </p:nvPicPr>
        <p:blipFill>
          <a:blip r:embed="rId3">
            <a:alphaModFix/>
          </a:blip>
          <a:stretch>
            <a:fillRect/>
          </a:stretch>
        </p:blipFill>
        <p:spPr>
          <a:xfrm>
            <a:off x="1337825" y="1331200"/>
            <a:ext cx="6468355" cy="363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7650" y="653650"/>
            <a:ext cx="7688700" cy="5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40"/>
              <a:t>This introduces the concept of “Connectivity” in a graph.</a:t>
            </a:r>
            <a:endParaRPr sz="1740"/>
          </a:p>
        </p:txBody>
      </p:sp>
      <p:pic>
        <p:nvPicPr>
          <p:cNvPr id="200" name="Google Shape;200;p29"/>
          <p:cNvPicPr preferRelativeResize="0"/>
          <p:nvPr/>
        </p:nvPicPr>
        <p:blipFill rotWithShape="1">
          <a:blip r:embed="rId3">
            <a:alphaModFix/>
          </a:blip>
          <a:srcRect b="0" l="0" r="0" t="0"/>
          <a:stretch/>
        </p:blipFill>
        <p:spPr>
          <a:xfrm>
            <a:off x="1337825" y="1331200"/>
            <a:ext cx="6468355" cy="363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61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 related to Connectivity</a:t>
            </a:r>
            <a:endParaRPr/>
          </a:p>
        </p:txBody>
      </p:sp>
      <p:sp>
        <p:nvSpPr>
          <p:cNvPr id="206" name="Google Shape;206;p30"/>
          <p:cNvSpPr txBox="1"/>
          <p:nvPr>
            <p:ph idx="1" type="body"/>
          </p:nvPr>
        </p:nvSpPr>
        <p:spPr>
          <a:xfrm>
            <a:off x="729450" y="1339450"/>
            <a:ext cx="7999500" cy="30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Path:</a:t>
            </a:r>
            <a:r>
              <a:rPr lang="en"/>
              <a:t> A sequence of  </a:t>
            </a:r>
            <a:r>
              <a:rPr b="1" lang="en"/>
              <a:t>distinct </a:t>
            </a:r>
            <a:r>
              <a:rPr lang="en"/>
              <a:t>vertices such as </a:t>
            </a:r>
            <a:r>
              <a:rPr b="1" lang="en"/>
              <a:t>A</a:t>
            </a:r>
            <a:r>
              <a:rPr b="1" baseline="-25000" lang="en"/>
              <a:t>1</a:t>
            </a:r>
            <a:r>
              <a:rPr b="1" lang="en"/>
              <a:t>→A</a:t>
            </a:r>
            <a:r>
              <a:rPr b="1" baseline="-25000" lang="en"/>
              <a:t>2</a:t>
            </a:r>
            <a:r>
              <a:rPr b="1" lang="en"/>
              <a:t>→A</a:t>
            </a:r>
            <a:r>
              <a:rPr b="1" baseline="-25000" lang="en"/>
              <a:t>3</a:t>
            </a:r>
            <a:r>
              <a:rPr b="1" lang="en"/>
              <a:t>→...→A</a:t>
            </a:r>
            <a:r>
              <a:rPr b="1" baseline="-25000" lang="en"/>
              <a:t>n</a:t>
            </a:r>
            <a:r>
              <a:rPr lang="en"/>
              <a:t>, such that there is an edge from </a:t>
            </a:r>
            <a:r>
              <a:rPr b="1" lang="en"/>
              <a:t>A</a:t>
            </a:r>
            <a:r>
              <a:rPr b="1" baseline="-25000" lang="en"/>
              <a:t>x</a:t>
            </a:r>
            <a:r>
              <a:rPr lang="en"/>
              <a:t> to </a:t>
            </a:r>
            <a:r>
              <a:rPr b="1" lang="en"/>
              <a:t>A</a:t>
            </a:r>
            <a:r>
              <a:rPr b="1" baseline="-25000" lang="en"/>
              <a:t>x+1 </a:t>
            </a:r>
            <a:endParaRPr b="1"/>
          </a:p>
          <a:p>
            <a:pPr indent="0" lvl="0" marL="0" rtl="0" algn="l">
              <a:spcBef>
                <a:spcPts val="1200"/>
              </a:spcBef>
              <a:spcAft>
                <a:spcPts val="0"/>
              </a:spcAft>
              <a:buNone/>
            </a:pPr>
            <a:r>
              <a:rPr b="1" lang="en"/>
              <a:t>Connectivity:</a:t>
            </a:r>
            <a:r>
              <a:rPr lang="en"/>
              <a:t> Vertex X is connected to vertex Y if there is at least 1 path from X to Y.</a:t>
            </a:r>
            <a:endParaRPr/>
          </a:p>
          <a:p>
            <a:pPr indent="0" lvl="0" marL="0" rtl="0" algn="l">
              <a:spcBef>
                <a:spcPts val="1200"/>
              </a:spcBef>
              <a:spcAft>
                <a:spcPts val="0"/>
              </a:spcAft>
              <a:buNone/>
            </a:pPr>
            <a:r>
              <a:rPr b="1" lang="en"/>
              <a:t>Connected Component: </a:t>
            </a:r>
            <a:r>
              <a:rPr lang="en"/>
              <a:t>A </a:t>
            </a:r>
            <a:r>
              <a:rPr i="1" lang="en"/>
              <a:t>maximal</a:t>
            </a:r>
            <a:r>
              <a:rPr lang="en"/>
              <a:t> group of vertices such that each of them is connected to one other.</a:t>
            </a:r>
            <a:endParaRPr/>
          </a:p>
          <a:p>
            <a:pPr indent="0" lvl="0" marL="0" rtl="0" algn="l">
              <a:spcBef>
                <a:spcPts val="1200"/>
              </a:spcBef>
              <a:spcAft>
                <a:spcPts val="1200"/>
              </a:spcAft>
              <a:buNone/>
            </a:pPr>
            <a:r>
              <a:t/>
            </a:r>
            <a:endParaRPr b="1"/>
          </a:p>
        </p:txBody>
      </p:sp>
      <p:pic>
        <p:nvPicPr>
          <p:cNvPr id="207" name="Google Shape;207;p30"/>
          <p:cNvPicPr preferRelativeResize="0"/>
          <p:nvPr/>
        </p:nvPicPr>
        <p:blipFill>
          <a:blip r:embed="rId3">
            <a:alphaModFix/>
          </a:blip>
          <a:stretch>
            <a:fillRect/>
          </a:stretch>
        </p:blipFill>
        <p:spPr>
          <a:xfrm>
            <a:off x="729450" y="2625347"/>
            <a:ext cx="2412975" cy="2420525"/>
          </a:xfrm>
          <a:prstGeom prst="rect">
            <a:avLst/>
          </a:prstGeom>
          <a:noFill/>
          <a:ln>
            <a:noFill/>
          </a:ln>
        </p:spPr>
      </p:pic>
      <p:sp>
        <p:nvSpPr>
          <p:cNvPr id="208" name="Google Shape;208;p30"/>
          <p:cNvSpPr/>
          <p:nvPr/>
        </p:nvSpPr>
        <p:spPr>
          <a:xfrm>
            <a:off x="2261000" y="3621925"/>
            <a:ext cx="935100" cy="136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1296600" y="4404150"/>
            <a:ext cx="760800" cy="642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546500" y="2496750"/>
            <a:ext cx="1810800" cy="1907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txBox="1"/>
          <p:nvPr/>
        </p:nvSpPr>
        <p:spPr>
          <a:xfrm>
            <a:off x="3579000" y="2625350"/>
            <a:ext cx="3986100" cy="23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There are 3 connected components in this graph:</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1,2,3,4 is a connected component.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5,6 is a connected component.</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7 is a connected component.</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Examples of paths:</a:t>
            </a:r>
            <a:endParaRPr>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2</a:t>
            </a:r>
            <a:r>
              <a:rPr b="1" lang="en" sz="1300">
                <a:solidFill>
                  <a:schemeClr val="accent1"/>
                </a:solidFill>
                <a:latin typeface="Lato"/>
                <a:ea typeface="Lato"/>
                <a:cs typeface="Lato"/>
                <a:sym typeface="Lato"/>
              </a:rPr>
              <a:t>→1→4→3</a:t>
            </a:r>
            <a:endParaRPr b="1"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5→6</a:t>
            </a:r>
            <a:endParaRPr b="1"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3→1→2</a:t>
            </a:r>
            <a:endParaRPr b="1" sz="13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700"/>
              <a:t>How to find a connected component?</a:t>
            </a:r>
            <a:endParaRPr sz="4700"/>
          </a:p>
        </p:txBody>
      </p:sp>
      <p:sp>
        <p:nvSpPr>
          <p:cNvPr id="217" name="Google Shape;217;p31"/>
          <p:cNvSpPr txBox="1"/>
          <p:nvPr>
            <p:ph idx="1" type="body"/>
          </p:nvPr>
        </p:nvSpPr>
        <p:spPr>
          <a:xfrm>
            <a:off x="729450" y="2337299"/>
            <a:ext cx="7688400" cy="28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from a vertex, all vertices adjacent to that vertex are in the same connected component.</a:t>
            </a:r>
            <a:endParaRPr/>
          </a:p>
          <a:p>
            <a:pPr indent="0" lvl="0" marL="0" rtl="0" algn="l">
              <a:spcBef>
                <a:spcPts val="1200"/>
              </a:spcBef>
              <a:spcAft>
                <a:spcPts val="0"/>
              </a:spcAft>
              <a:buNone/>
            </a:pPr>
            <a:r>
              <a:rPr lang="en"/>
              <a:t>All of the vertices adjacent to those are also in the same connected component and so on.</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t/>
            </a:r>
            <a:endParaRPr/>
          </a:p>
          <a:p>
            <a:pPr indent="0" lvl="0" marL="0" rtl="0" algn="l">
              <a:lnSpc>
                <a:spcPct val="50000"/>
              </a:lnSpc>
              <a:spcBef>
                <a:spcPts val="1200"/>
              </a:spcBef>
              <a:spcAft>
                <a:spcPts val="0"/>
              </a:spcAft>
              <a:buNone/>
            </a:pPr>
            <a:r>
              <a:rPr lang="en"/>
              <a:t>Ever been lost in a maze? </a:t>
            </a:r>
            <a:endParaRPr/>
          </a:p>
          <a:p>
            <a:pPr indent="0" lvl="0" marL="0" rtl="0" algn="l">
              <a:lnSpc>
                <a:spcPct val="50000"/>
              </a:lnSpc>
              <a:spcBef>
                <a:spcPts val="1200"/>
              </a:spcBef>
              <a:spcAft>
                <a:spcPts val="0"/>
              </a:spcAft>
              <a:buNone/>
            </a:pPr>
            <a:r>
              <a:rPr lang="en"/>
              <a:t>Try making some marks in the places you’ve already been,</a:t>
            </a:r>
            <a:endParaRPr/>
          </a:p>
          <a:p>
            <a:pPr indent="0" lvl="0" marL="0" rtl="0" algn="l">
              <a:lnSpc>
                <a:spcPct val="50000"/>
              </a:lnSpc>
              <a:spcBef>
                <a:spcPts val="1200"/>
              </a:spcBef>
              <a:spcAft>
                <a:spcPts val="1200"/>
              </a:spcAft>
              <a:buNone/>
            </a:pPr>
            <a:r>
              <a:rPr b="1" lang="en"/>
              <a:t>so you don’t get stuck in infinite loops</a:t>
            </a:r>
            <a:r>
              <a:rPr lang="en"/>
              <a:t>. </a:t>
            </a:r>
            <a:endParaRPr b="1"/>
          </a:p>
        </p:txBody>
      </p:sp>
      <p:sp>
        <p:nvSpPr>
          <p:cNvPr id="218" name="Google Shape;218;p31"/>
          <p:cNvSpPr txBox="1"/>
          <p:nvPr/>
        </p:nvSpPr>
        <p:spPr>
          <a:xfrm>
            <a:off x="1671650" y="3098525"/>
            <a:ext cx="2368200" cy="11766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u="sng">
                <a:solidFill>
                  <a:schemeClr val="lt1"/>
                </a:solidFill>
                <a:latin typeface="Lato"/>
                <a:ea typeface="Lato"/>
                <a:cs typeface="Lato"/>
                <a:sym typeface="Lato"/>
              </a:rPr>
              <a:t>Let’s think recursively:</a:t>
            </a:r>
            <a:endParaRPr sz="1300" u="sng">
              <a:solidFill>
                <a:schemeClr val="lt1"/>
              </a:solidFill>
              <a:latin typeface="Lato"/>
              <a:ea typeface="Lato"/>
              <a:cs typeface="Lato"/>
              <a:sym typeface="Lato"/>
            </a:endParaRPr>
          </a:p>
          <a:p>
            <a:pPr indent="0" lvl="0" marL="0" rtl="0" algn="l">
              <a:lnSpc>
                <a:spcPct val="50000"/>
              </a:lnSpc>
              <a:spcBef>
                <a:spcPts val="1200"/>
              </a:spcBef>
              <a:spcAft>
                <a:spcPts val="0"/>
              </a:spcAft>
              <a:buNone/>
            </a:pPr>
            <a:r>
              <a:rPr lang="en" sz="1300">
                <a:solidFill>
                  <a:schemeClr val="lt1"/>
                </a:solidFill>
                <a:latin typeface="Lato"/>
                <a:ea typeface="Lato"/>
                <a:cs typeface="Lato"/>
                <a:sym typeface="Lato"/>
              </a:rPr>
              <a:t>visit(X):</a:t>
            </a:r>
            <a:endParaRPr sz="1300">
              <a:solidFill>
                <a:schemeClr val="lt1"/>
              </a:solidFill>
              <a:latin typeface="Lato"/>
              <a:ea typeface="Lato"/>
              <a:cs typeface="Lato"/>
              <a:sym typeface="Lato"/>
            </a:endParaRPr>
          </a:p>
          <a:p>
            <a:pPr indent="0" lvl="0" marL="0" rtl="0" algn="l">
              <a:lnSpc>
                <a:spcPct val="50000"/>
              </a:lnSpc>
              <a:spcBef>
                <a:spcPts val="1200"/>
              </a:spcBef>
              <a:spcAft>
                <a:spcPts val="0"/>
              </a:spcAft>
              <a:buNone/>
            </a:pPr>
            <a:r>
              <a:rPr lang="en" sz="1300">
                <a:solidFill>
                  <a:schemeClr val="lt1"/>
                </a:solidFill>
                <a:latin typeface="Lato"/>
                <a:ea typeface="Lato"/>
                <a:cs typeface="Lato"/>
                <a:sym typeface="Lato"/>
              </a:rPr>
              <a:t>	for each Y in adj_list[X]:</a:t>
            </a:r>
            <a:endParaRPr sz="1300">
              <a:solidFill>
                <a:schemeClr val="lt1"/>
              </a:solidFill>
              <a:latin typeface="Lato"/>
              <a:ea typeface="Lato"/>
              <a:cs typeface="Lato"/>
              <a:sym typeface="Lato"/>
            </a:endParaRPr>
          </a:p>
          <a:p>
            <a:pPr indent="0" lvl="0" marL="0" rtl="0" algn="l">
              <a:lnSpc>
                <a:spcPct val="50000"/>
              </a:lnSpc>
              <a:spcBef>
                <a:spcPts val="1200"/>
              </a:spcBef>
              <a:spcAft>
                <a:spcPts val="1200"/>
              </a:spcAft>
              <a:buNone/>
            </a:pPr>
            <a:r>
              <a:rPr lang="en" sz="1300">
                <a:solidFill>
                  <a:schemeClr val="lt1"/>
                </a:solidFill>
                <a:latin typeface="Lato"/>
                <a:ea typeface="Lato"/>
                <a:cs typeface="Lato"/>
                <a:sym typeface="Lato"/>
              </a:rPr>
              <a:t>		visit(Y)</a:t>
            </a:r>
            <a:endParaRPr>
              <a:latin typeface="Lato"/>
              <a:ea typeface="Lato"/>
              <a:cs typeface="Lato"/>
              <a:sym typeface="Lato"/>
            </a:endParaRPr>
          </a:p>
        </p:txBody>
      </p:sp>
      <p:cxnSp>
        <p:nvCxnSpPr>
          <p:cNvPr id="219" name="Google Shape;219;p31"/>
          <p:cNvCxnSpPr>
            <a:stCxn id="218" idx="3"/>
            <a:endCxn id="220" idx="1"/>
          </p:cNvCxnSpPr>
          <p:nvPr/>
        </p:nvCxnSpPr>
        <p:spPr>
          <a:xfrm flipH="1" rot="10800000">
            <a:off x="4039850" y="3563225"/>
            <a:ext cx="1050000" cy="123600"/>
          </a:xfrm>
          <a:prstGeom prst="straightConnector1">
            <a:avLst/>
          </a:prstGeom>
          <a:noFill/>
          <a:ln cap="flat" cmpd="sng" w="19050">
            <a:solidFill>
              <a:schemeClr val="lt1"/>
            </a:solidFill>
            <a:prstDash val="solid"/>
            <a:round/>
            <a:headEnd len="med" w="med" type="none"/>
            <a:tailEnd len="med" w="med" type="triangle"/>
          </a:ln>
        </p:spPr>
      </p:cxnSp>
      <p:sp>
        <p:nvSpPr>
          <p:cNvPr id="220" name="Google Shape;220;p31"/>
          <p:cNvSpPr txBox="1"/>
          <p:nvPr/>
        </p:nvSpPr>
        <p:spPr>
          <a:xfrm>
            <a:off x="5089850" y="3147575"/>
            <a:ext cx="124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a:t>
            </a:r>
            <a:r>
              <a:rPr lang="en">
                <a:latin typeface="Lato"/>
                <a:ea typeface="Lato"/>
                <a:cs typeface="Lato"/>
                <a:sym typeface="Lato"/>
              </a:rPr>
              <a:t>seudocode of </a:t>
            </a:r>
            <a:r>
              <a:rPr lang="en">
                <a:latin typeface="Lato"/>
                <a:ea typeface="Lato"/>
                <a:cs typeface="Lato"/>
                <a:sym typeface="Lato"/>
              </a:rPr>
              <a:t>a</a:t>
            </a:r>
            <a:r>
              <a:rPr lang="en">
                <a:latin typeface="Lato"/>
                <a:ea typeface="Lato"/>
                <a:cs typeface="Lato"/>
                <a:sym typeface="Lato"/>
              </a:rPr>
              <a:t> very basic idea</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311700" y="1152475"/>
            <a:ext cx="7028400" cy="38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 I am Utkarsh Gupta.</a:t>
            </a:r>
            <a:endParaRPr/>
          </a:p>
          <a:p>
            <a:pPr indent="0" lvl="0" marL="0" rtl="0" algn="l">
              <a:spcBef>
                <a:spcPts val="1200"/>
              </a:spcBef>
              <a:spcAft>
                <a:spcPts val="0"/>
              </a:spcAft>
              <a:buNone/>
            </a:pPr>
            <a:r>
              <a:rPr lang="en"/>
              <a:t>Upcoming Google Software Engineer.</a:t>
            </a:r>
            <a:endParaRPr/>
          </a:p>
          <a:p>
            <a:pPr indent="0" lvl="0" marL="0" rtl="0" algn="l">
              <a:spcBef>
                <a:spcPts val="1200"/>
              </a:spcBef>
              <a:spcAft>
                <a:spcPts val="0"/>
              </a:spcAft>
              <a:buNone/>
            </a:pPr>
            <a:r>
              <a:rPr b="1" lang="en">
                <a:solidFill>
                  <a:srgbClr val="FF0000"/>
                </a:solidFill>
              </a:rPr>
              <a:t>I am one of the best Competitive Programmers in India.</a:t>
            </a:r>
            <a:endParaRPr b="1">
              <a:solidFill>
                <a:srgbClr val="FF0000"/>
              </a:solidFill>
            </a:endParaRPr>
          </a:p>
          <a:p>
            <a:pPr indent="0" lvl="0" marL="0" rtl="0" algn="l">
              <a:spcBef>
                <a:spcPts val="1200"/>
              </a:spcBef>
              <a:spcAft>
                <a:spcPts val="0"/>
              </a:spcAft>
              <a:buNone/>
            </a:pPr>
            <a:r>
              <a:rPr lang="en" u="sng">
                <a:solidFill>
                  <a:schemeClr val="hlink"/>
                </a:solidFill>
                <a:hlinkClick r:id="rId3"/>
              </a:rPr>
              <a:t>Subscribe to my YT Channel for more content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t>Achievements:</a:t>
            </a:r>
            <a:endParaRPr u="sng"/>
          </a:p>
          <a:p>
            <a:pPr indent="0" lvl="0" marL="0" rtl="0" algn="l">
              <a:spcBef>
                <a:spcPts val="1200"/>
              </a:spcBef>
              <a:spcAft>
                <a:spcPts val="0"/>
              </a:spcAft>
              <a:buNone/>
            </a:pPr>
            <a:r>
              <a:rPr lang="en"/>
              <a:t>India Ranks </a:t>
            </a:r>
            <a:r>
              <a:rPr lang="en" u="sng">
                <a:solidFill>
                  <a:schemeClr val="hlink"/>
                </a:solidFill>
                <a:hlinkClick r:id="rId4"/>
              </a:rPr>
              <a:t>2</a:t>
            </a:r>
            <a:r>
              <a:rPr lang="en"/>
              <a:t>, </a:t>
            </a:r>
            <a:r>
              <a:rPr lang="en" u="sng">
                <a:solidFill>
                  <a:schemeClr val="hlink"/>
                </a:solidFill>
                <a:hlinkClick r:id="rId5"/>
              </a:rPr>
              <a:t>2</a:t>
            </a:r>
            <a:r>
              <a:rPr lang="en"/>
              <a:t>, </a:t>
            </a:r>
            <a:r>
              <a:rPr lang="en" u="sng">
                <a:solidFill>
                  <a:schemeClr val="hlink"/>
                </a:solidFill>
                <a:hlinkClick r:id="rId6"/>
              </a:rPr>
              <a:t>2</a:t>
            </a:r>
            <a:r>
              <a:rPr lang="en"/>
              <a:t>, 3 in Google Kickstart Round A,B,C,D respectively.</a:t>
            </a:r>
            <a:endParaRPr/>
          </a:p>
          <a:p>
            <a:pPr indent="0" lvl="0" marL="0" rtl="0" algn="l">
              <a:spcBef>
                <a:spcPts val="1200"/>
              </a:spcBef>
              <a:spcAft>
                <a:spcPts val="0"/>
              </a:spcAft>
              <a:buNone/>
            </a:pPr>
            <a:r>
              <a:rPr lang="en">
                <a:solidFill>
                  <a:srgbClr val="FF0000"/>
                </a:solidFill>
              </a:rPr>
              <a:t>Grandmaster</a:t>
            </a:r>
            <a:r>
              <a:rPr lang="en"/>
              <a:t> on Codeforces (India Rank 2)</a:t>
            </a:r>
            <a:endParaRPr/>
          </a:p>
          <a:p>
            <a:pPr indent="0" lvl="0" marL="0" rtl="0" algn="l">
              <a:spcBef>
                <a:spcPts val="1200"/>
              </a:spcBef>
              <a:spcAft>
                <a:spcPts val="0"/>
              </a:spcAft>
              <a:buNone/>
            </a:pPr>
            <a:r>
              <a:rPr lang="en">
                <a:solidFill>
                  <a:srgbClr val="FF0000"/>
                </a:solidFill>
              </a:rPr>
              <a:t>7 star</a:t>
            </a:r>
            <a:r>
              <a:rPr lang="en"/>
              <a:t> coder on Codechef</a:t>
            </a:r>
            <a:endParaRPr/>
          </a:p>
          <a:p>
            <a:pPr indent="0" lvl="0" marL="0" rtl="0" algn="l">
              <a:spcBef>
                <a:spcPts val="1200"/>
              </a:spcBef>
              <a:spcAft>
                <a:spcPts val="1200"/>
              </a:spcAft>
              <a:buNone/>
            </a:pPr>
            <a:r>
              <a:rPr lang="en" u="sng">
                <a:solidFill>
                  <a:schemeClr val="hlink"/>
                </a:solidFill>
                <a:hlinkClick r:id="rId7"/>
              </a:rPr>
              <a:t>Watch me do Leetcode Weekly Contest in less than half time</a:t>
            </a:r>
            <a:endParaRPr/>
          </a:p>
        </p:txBody>
      </p:sp>
      <p:sp>
        <p:nvSpPr>
          <p:cNvPr id="95" name="Google Shape;95;p14"/>
          <p:cNvSpPr/>
          <p:nvPr/>
        </p:nvSpPr>
        <p:spPr>
          <a:xfrm>
            <a:off x="2303775" y="257175"/>
            <a:ext cx="42006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311700" y="617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pic>
        <p:nvPicPr>
          <p:cNvPr id="97" name="Google Shape;97;p14"/>
          <p:cNvPicPr preferRelativeResize="0"/>
          <p:nvPr/>
        </p:nvPicPr>
        <p:blipFill>
          <a:blip r:embed="rId8">
            <a:alphaModFix/>
          </a:blip>
          <a:stretch>
            <a:fillRect/>
          </a:stretch>
        </p:blipFill>
        <p:spPr>
          <a:xfrm>
            <a:off x="5538775" y="140100"/>
            <a:ext cx="5143500" cy="5143500"/>
          </a:xfrm>
          <a:prstGeom prst="rect">
            <a:avLst/>
          </a:prstGeom>
          <a:noFill/>
          <a:ln>
            <a:noFill/>
          </a:ln>
        </p:spPr>
      </p:pic>
      <p:sp>
        <p:nvSpPr>
          <p:cNvPr id="98" name="Google Shape;98;p14"/>
          <p:cNvSpPr txBox="1"/>
          <p:nvPr/>
        </p:nvSpPr>
        <p:spPr>
          <a:xfrm>
            <a:off x="2303775" y="257175"/>
            <a:ext cx="420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Not Bragging, just telling it to learners so that they learn confidently with faith in the teacher.</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DFS (Depth First Search)</a:t>
            </a:r>
            <a:endParaRPr/>
          </a:p>
        </p:txBody>
      </p:sp>
      <p:pic>
        <p:nvPicPr>
          <p:cNvPr id="226" name="Google Shape;226;p32"/>
          <p:cNvPicPr preferRelativeResize="0"/>
          <p:nvPr/>
        </p:nvPicPr>
        <p:blipFill rotWithShape="1">
          <a:blip r:embed="rId3">
            <a:alphaModFix/>
          </a:blip>
          <a:srcRect b="8429" l="4297" r="5992" t="4402"/>
          <a:stretch/>
        </p:blipFill>
        <p:spPr>
          <a:xfrm>
            <a:off x="5025625" y="504250"/>
            <a:ext cx="4061224" cy="1885326"/>
          </a:xfrm>
          <a:prstGeom prst="rect">
            <a:avLst/>
          </a:prstGeom>
          <a:noFill/>
          <a:ln>
            <a:noFill/>
          </a:ln>
        </p:spPr>
      </p:pic>
      <p:pic>
        <p:nvPicPr>
          <p:cNvPr id="227" name="Google Shape;227;p32"/>
          <p:cNvPicPr preferRelativeResize="0"/>
          <p:nvPr/>
        </p:nvPicPr>
        <p:blipFill>
          <a:blip r:embed="rId4">
            <a:alphaModFix/>
          </a:blip>
          <a:stretch>
            <a:fillRect/>
          </a:stretch>
        </p:blipFill>
        <p:spPr>
          <a:xfrm>
            <a:off x="361969" y="1307294"/>
            <a:ext cx="4663656" cy="2757501"/>
          </a:xfrm>
          <a:prstGeom prst="rect">
            <a:avLst/>
          </a:prstGeom>
          <a:noFill/>
          <a:ln>
            <a:noFill/>
          </a:ln>
        </p:spPr>
      </p:pic>
      <p:sp>
        <p:nvSpPr>
          <p:cNvPr id="228" name="Google Shape;228;p32"/>
          <p:cNvSpPr txBox="1"/>
          <p:nvPr/>
        </p:nvSpPr>
        <p:spPr>
          <a:xfrm>
            <a:off x="361900" y="4179100"/>
            <a:ext cx="46638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1200"/>
              </a:spcAft>
              <a:buNone/>
            </a:pPr>
            <a:r>
              <a:rPr lang="en" sz="1300">
                <a:solidFill>
                  <a:schemeClr val="accent1"/>
                </a:solidFill>
                <a:latin typeface="Lato"/>
                <a:ea typeface="Lato"/>
                <a:cs typeface="Lato"/>
                <a:sym typeface="Lato"/>
              </a:rPr>
              <a:t>It is called Depth First Search or Depth First Traversal, because we firstly go as deep as possible in a certain direction before going elsewhere</a:t>
            </a:r>
            <a:endParaRPr>
              <a:latin typeface="Lato"/>
              <a:ea typeface="Lato"/>
              <a:cs typeface="Lato"/>
              <a:sym typeface="Lato"/>
            </a:endParaRPr>
          </a:p>
        </p:txBody>
      </p:sp>
      <p:sp>
        <p:nvSpPr>
          <p:cNvPr id="229" name="Google Shape;229;p32"/>
          <p:cNvSpPr txBox="1"/>
          <p:nvPr/>
        </p:nvSpPr>
        <p:spPr>
          <a:xfrm>
            <a:off x="5122075" y="2603900"/>
            <a:ext cx="3964800" cy="153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accent1"/>
                </a:solidFill>
                <a:latin typeface="Lato"/>
                <a:ea typeface="Lato"/>
                <a:cs typeface="Lato"/>
                <a:sym typeface="Lato"/>
              </a:rPr>
              <a:t>If we call </a:t>
            </a:r>
            <a:r>
              <a:rPr b="1" lang="en" sz="1300">
                <a:solidFill>
                  <a:schemeClr val="accent1"/>
                </a:solidFill>
                <a:latin typeface="Lato"/>
                <a:ea typeface="Lato"/>
                <a:cs typeface="Lato"/>
                <a:sym typeface="Lato"/>
              </a:rPr>
              <a:t>dfs(5)</a:t>
            </a:r>
            <a:r>
              <a:rPr lang="en" sz="1300">
                <a:solidFill>
                  <a:schemeClr val="accent1"/>
                </a:solidFill>
                <a:latin typeface="Lato"/>
                <a:ea typeface="Lato"/>
                <a:cs typeface="Lato"/>
                <a:sym typeface="Lato"/>
              </a:rPr>
              <a:t>, all the vertices in the same connected component as vertex </a:t>
            </a:r>
            <a:r>
              <a:rPr b="1" lang="en" sz="1300">
                <a:solidFill>
                  <a:schemeClr val="accent1"/>
                </a:solidFill>
                <a:latin typeface="Lato"/>
                <a:ea typeface="Lato"/>
                <a:cs typeface="Lato"/>
                <a:sym typeface="Lato"/>
              </a:rPr>
              <a:t>5</a:t>
            </a:r>
            <a:r>
              <a:rPr lang="en" sz="1300">
                <a:solidFill>
                  <a:schemeClr val="accent1"/>
                </a:solidFill>
                <a:latin typeface="Lato"/>
                <a:ea typeface="Lato"/>
                <a:cs typeface="Lato"/>
                <a:sym typeface="Lato"/>
              </a:rPr>
              <a:t>, will be visited once, and marked as visited.</a:t>
            </a:r>
            <a:endParaRPr sz="1300">
              <a:solidFill>
                <a:schemeClr val="accent1"/>
              </a:solidFill>
              <a:latin typeface="Lato"/>
              <a:ea typeface="Lato"/>
              <a:cs typeface="Lato"/>
              <a:sym typeface="Lato"/>
            </a:endParaRPr>
          </a:p>
          <a:p>
            <a:pPr indent="0" lvl="0" marL="0" rtl="0" algn="just">
              <a:spcBef>
                <a:spcPts val="1200"/>
              </a:spcBef>
              <a:spcAft>
                <a:spcPts val="1200"/>
              </a:spcAft>
              <a:buNone/>
            </a:pPr>
            <a:r>
              <a:rPr lang="en" sz="1300">
                <a:solidFill>
                  <a:schemeClr val="accent1"/>
                </a:solidFill>
                <a:latin typeface="Lato"/>
                <a:ea typeface="Lato"/>
                <a:cs typeface="Lato"/>
                <a:sym typeface="Lato"/>
              </a:rPr>
              <a:t>As per the problem, we might add more code to the dfs() function to perform various types of computations.</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t>Time Complexity of DFS?</a:t>
            </a:r>
            <a:endParaRPr sz="4800"/>
          </a:p>
        </p:txBody>
      </p:sp>
      <p:sp>
        <p:nvSpPr>
          <p:cNvPr id="235" name="Google Shape;235;p3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It is </a:t>
            </a:r>
            <a:r>
              <a:rPr b="1" lang="en" sz="1400"/>
              <a:t>O(V + E)</a:t>
            </a:r>
            <a:r>
              <a:rPr lang="en" sz="1400"/>
              <a:t>, where V is the number of vertices in the connected component and E is the total number of edges in that </a:t>
            </a:r>
            <a:r>
              <a:rPr lang="en" sz="1400"/>
              <a:t>connected component, b</a:t>
            </a:r>
            <a:r>
              <a:rPr lang="en" sz="1400"/>
              <a:t>ecause </a:t>
            </a:r>
            <a:r>
              <a:rPr lang="en" sz="1400" u="sng"/>
              <a:t>every vertex is visited only once</a:t>
            </a:r>
            <a:r>
              <a:rPr lang="en" sz="1400"/>
              <a:t>, and </a:t>
            </a:r>
            <a:r>
              <a:rPr lang="en" sz="1400" u="sng"/>
              <a:t>every edge is considered only twice</a:t>
            </a:r>
            <a:r>
              <a:rPr lang="en" sz="1400"/>
              <a:t> - once from while visiting each of the end points of the edge.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p:nvPr/>
        </p:nvSpPr>
        <p:spPr>
          <a:xfrm>
            <a:off x="4738000" y="2326325"/>
            <a:ext cx="2529000" cy="27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txBox="1"/>
          <p:nvPr>
            <p:ph type="title"/>
          </p:nvPr>
        </p:nvSpPr>
        <p:spPr>
          <a:xfrm>
            <a:off x="729450" y="5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Cycles in a Graph and Tree</a:t>
            </a:r>
            <a:endParaRPr/>
          </a:p>
        </p:txBody>
      </p:sp>
      <p:sp>
        <p:nvSpPr>
          <p:cNvPr id="242" name="Google Shape;242;p34"/>
          <p:cNvSpPr txBox="1"/>
          <p:nvPr>
            <p:ph idx="1" type="body"/>
          </p:nvPr>
        </p:nvSpPr>
        <p:spPr>
          <a:xfrm>
            <a:off x="729450" y="1173825"/>
            <a:ext cx="7688700" cy="3423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cycle is like a path that starts and ends at the same vertex.</a:t>
            </a:r>
            <a:endParaRPr sz="1600"/>
          </a:p>
          <a:p>
            <a:pPr indent="-330200" lvl="0" marL="457200" rtl="0" algn="l">
              <a:spcBef>
                <a:spcPts val="0"/>
              </a:spcBef>
              <a:spcAft>
                <a:spcPts val="0"/>
              </a:spcAft>
              <a:buSzPts val="1600"/>
              <a:buChar char="●"/>
            </a:pPr>
            <a:r>
              <a:rPr lang="en" sz="1600"/>
              <a:t>For example, </a:t>
            </a:r>
            <a:r>
              <a:rPr b="1" lang="en" sz="1600"/>
              <a:t>2 → 3 </a:t>
            </a:r>
            <a:r>
              <a:rPr b="1" lang="en" sz="1600"/>
              <a:t>→ 4 → 2</a:t>
            </a:r>
            <a:endParaRPr b="1" sz="1600"/>
          </a:p>
          <a:p>
            <a:pPr indent="-330200" lvl="0" marL="457200" rtl="0" algn="l">
              <a:spcBef>
                <a:spcPts val="0"/>
              </a:spcBef>
              <a:spcAft>
                <a:spcPts val="0"/>
              </a:spcAft>
              <a:buSzPts val="1600"/>
              <a:buChar char="●"/>
            </a:pPr>
            <a:r>
              <a:rPr lang="en" sz="1600"/>
              <a:t>A Connected Graph without cycles is called Tree. (A Disconnected Graph without cycles is called Forest).</a:t>
            </a:r>
            <a:endParaRPr sz="1600"/>
          </a:p>
        </p:txBody>
      </p:sp>
      <p:pic>
        <p:nvPicPr>
          <p:cNvPr id="243" name="Google Shape;243;p34"/>
          <p:cNvPicPr preferRelativeResize="0"/>
          <p:nvPr/>
        </p:nvPicPr>
        <p:blipFill>
          <a:blip r:embed="rId3">
            <a:alphaModFix/>
          </a:blip>
          <a:stretch>
            <a:fillRect/>
          </a:stretch>
        </p:blipFill>
        <p:spPr>
          <a:xfrm>
            <a:off x="4993000" y="2625325"/>
            <a:ext cx="2112498" cy="2464599"/>
          </a:xfrm>
          <a:prstGeom prst="rect">
            <a:avLst/>
          </a:prstGeom>
          <a:noFill/>
          <a:ln>
            <a:noFill/>
          </a:ln>
        </p:spPr>
      </p:pic>
      <p:pic>
        <p:nvPicPr>
          <p:cNvPr id="244" name="Google Shape;244;p34"/>
          <p:cNvPicPr preferRelativeResize="0"/>
          <p:nvPr/>
        </p:nvPicPr>
        <p:blipFill>
          <a:blip r:embed="rId3">
            <a:alphaModFix/>
          </a:blip>
          <a:stretch>
            <a:fillRect/>
          </a:stretch>
        </p:blipFill>
        <p:spPr>
          <a:xfrm>
            <a:off x="1262250" y="2625325"/>
            <a:ext cx="2158425" cy="2518177"/>
          </a:xfrm>
          <a:prstGeom prst="rect">
            <a:avLst/>
          </a:prstGeom>
          <a:noFill/>
          <a:ln>
            <a:noFill/>
          </a:ln>
        </p:spPr>
      </p:pic>
      <p:cxnSp>
        <p:nvCxnSpPr>
          <p:cNvPr id="245" name="Google Shape;245;p34"/>
          <p:cNvCxnSpPr/>
          <p:nvPr/>
        </p:nvCxnSpPr>
        <p:spPr>
          <a:xfrm flipH="1" rot="10800000">
            <a:off x="1755400" y="2893175"/>
            <a:ext cx="698400" cy="89100"/>
          </a:xfrm>
          <a:prstGeom prst="straightConnector1">
            <a:avLst/>
          </a:prstGeom>
          <a:noFill/>
          <a:ln cap="flat" cmpd="sng" w="19050">
            <a:solidFill>
              <a:schemeClr val="dk2"/>
            </a:solidFill>
            <a:prstDash val="solid"/>
            <a:round/>
            <a:headEnd len="med" w="med" type="none"/>
            <a:tailEnd len="med" w="med" type="none"/>
          </a:ln>
        </p:spPr>
      </p:cxnSp>
      <p:cxnSp>
        <p:nvCxnSpPr>
          <p:cNvPr id="246" name="Google Shape;246;p34"/>
          <p:cNvCxnSpPr/>
          <p:nvPr/>
        </p:nvCxnSpPr>
        <p:spPr>
          <a:xfrm rot="10800000">
            <a:off x="2700175" y="2946825"/>
            <a:ext cx="357600" cy="4224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4"/>
          <p:cNvSpPr/>
          <p:nvPr/>
        </p:nvSpPr>
        <p:spPr>
          <a:xfrm>
            <a:off x="1899475" y="2699800"/>
            <a:ext cx="1521000" cy="148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nvSpPr>
        <p:spPr>
          <a:xfrm>
            <a:off x="5700050" y="2299600"/>
            <a:ext cx="6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 Tree</a:t>
            </a:r>
            <a:endParaRPr b="1">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p:nvPr/>
        </p:nvSpPr>
        <p:spPr>
          <a:xfrm>
            <a:off x="693625" y="2731825"/>
            <a:ext cx="8355600" cy="2406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txBox="1"/>
          <p:nvPr>
            <p:ph type="title"/>
          </p:nvPr>
        </p:nvSpPr>
        <p:spPr>
          <a:xfrm>
            <a:off x="729450" y="60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out these problems:</a:t>
            </a:r>
            <a:endParaRPr/>
          </a:p>
        </p:txBody>
      </p:sp>
      <p:sp>
        <p:nvSpPr>
          <p:cNvPr id="255" name="Google Shape;255;p35"/>
          <p:cNvSpPr txBox="1"/>
          <p:nvPr>
            <p:ph idx="1" type="body"/>
          </p:nvPr>
        </p:nvSpPr>
        <p:spPr>
          <a:xfrm>
            <a:off x="729450" y="1339500"/>
            <a:ext cx="8355600" cy="320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Given a graph, count the number of connected components in the graph.</a:t>
            </a:r>
            <a:endParaRPr/>
          </a:p>
          <a:p>
            <a:pPr indent="-311150" lvl="0" marL="457200" rtl="0" algn="l">
              <a:spcBef>
                <a:spcPts val="0"/>
              </a:spcBef>
              <a:spcAft>
                <a:spcPts val="0"/>
              </a:spcAft>
              <a:buSzPts val="1300"/>
              <a:buChar char="●"/>
            </a:pPr>
            <a:r>
              <a:rPr lang="en" u="sng">
                <a:solidFill>
                  <a:schemeClr val="hlink"/>
                </a:solidFill>
                <a:hlinkClick r:id="rId4"/>
              </a:rPr>
              <a:t>https://www.spoj.com/problems/ABCPATH/</a:t>
            </a:r>
            <a:r>
              <a:rPr lang="en"/>
              <a:t> (Problem on a directed graph)</a:t>
            </a:r>
            <a:endParaRPr/>
          </a:p>
          <a:p>
            <a:pPr indent="-311150" lvl="0" marL="457200" rtl="0" algn="l">
              <a:spcBef>
                <a:spcPts val="0"/>
              </a:spcBef>
              <a:spcAft>
                <a:spcPts val="0"/>
              </a:spcAft>
              <a:buSzPts val="1300"/>
              <a:buChar char="●"/>
            </a:pPr>
            <a:r>
              <a:rPr lang="en" u="sng">
                <a:solidFill>
                  <a:schemeClr val="hlink"/>
                </a:solidFill>
                <a:hlinkClick r:id="rId5"/>
              </a:rPr>
              <a:t>Count Connected Components in a Grid</a:t>
            </a:r>
            <a:endParaRPr/>
          </a:p>
          <a:p>
            <a:pPr indent="-311150" lvl="0" marL="457200" rtl="0" algn="l">
              <a:spcBef>
                <a:spcPts val="0"/>
              </a:spcBef>
              <a:spcAft>
                <a:spcPts val="0"/>
              </a:spcAft>
              <a:buSzPts val="1300"/>
              <a:buChar char="●"/>
            </a:pPr>
            <a:r>
              <a:rPr lang="en" u="sng">
                <a:solidFill>
                  <a:schemeClr val="hlink"/>
                </a:solidFill>
                <a:hlinkClick r:id="rId6"/>
              </a:rPr>
              <a:t>Find Path in a Grid</a:t>
            </a:r>
            <a:endParaRPr/>
          </a:p>
          <a:p>
            <a:pPr indent="-311150" lvl="0" marL="457200" rtl="0" algn="l">
              <a:spcBef>
                <a:spcPts val="0"/>
              </a:spcBef>
              <a:spcAft>
                <a:spcPts val="0"/>
              </a:spcAft>
              <a:buSzPts val="1300"/>
              <a:buChar char="●"/>
            </a:pPr>
            <a:r>
              <a:rPr lang="en" u="sng">
                <a:solidFill>
                  <a:schemeClr val="hlink"/>
                </a:solidFill>
                <a:hlinkClick r:id="rId7"/>
              </a:rPr>
              <a:t>Find Cycle in Graph</a:t>
            </a:r>
            <a:r>
              <a:rPr lang="en"/>
              <a:t> (Explained in video)</a:t>
            </a:r>
            <a:endParaRPr/>
          </a:p>
          <a:p>
            <a:pPr indent="0" lvl="0" marL="0" rtl="0" algn="l">
              <a:spcBef>
                <a:spcPts val="1200"/>
              </a:spcBef>
              <a:spcAft>
                <a:spcPts val="1200"/>
              </a:spcAft>
              <a:buNone/>
            </a:pPr>
            <a:r>
              <a:rPr b="1" lang="en"/>
              <a:t>Hint</a:t>
            </a:r>
            <a:r>
              <a:rPr lang="en"/>
              <a:t>: Grid/Maze is also a graph. Every square in the grid is a vertex and implicitly there are upto 4 edges. L,R,U,D</a:t>
            </a:r>
            <a:endParaRPr/>
          </a:p>
        </p:txBody>
      </p:sp>
      <p:pic>
        <p:nvPicPr>
          <p:cNvPr id="256" name="Google Shape;256;p35"/>
          <p:cNvPicPr preferRelativeResize="0"/>
          <p:nvPr/>
        </p:nvPicPr>
        <p:blipFill>
          <a:blip r:embed="rId8">
            <a:alphaModFix/>
          </a:blip>
          <a:stretch>
            <a:fillRect/>
          </a:stretch>
        </p:blipFill>
        <p:spPr>
          <a:xfrm>
            <a:off x="870900" y="2962663"/>
            <a:ext cx="2108046" cy="2095125"/>
          </a:xfrm>
          <a:prstGeom prst="rect">
            <a:avLst/>
          </a:prstGeom>
          <a:noFill/>
          <a:ln>
            <a:noFill/>
          </a:ln>
        </p:spPr>
      </p:pic>
      <p:sp>
        <p:nvSpPr>
          <p:cNvPr id="257" name="Google Shape;257;p35"/>
          <p:cNvSpPr txBox="1"/>
          <p:nvPr/>
        </p:nvSpPr>
        <p:spPr>
          <a:xfrm>
            <a:off x="2978950" y="3064675"/>
            <a:ext cx="4200600" cy="20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When working with grids, you do not need to keep an adjacency list, you can find all 4 adjacent vertices easily:</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accent1"/>
                </a:solidFill>
                <a:latin typeface="Lato"/>
                <a:ea typeface="Lato"/>
                <a:cs typeface="Lato"/>
                <a:sym typeface="Lato"/>
              </a:rPr>
              <a:t>For (x,y) the adjacent vertices are:</a:t>
            </a:r>
            <a:endParaRPr sz="1300">
              <a:solidFill>
                <a:schemeClr val="accent1"/>
              </a:solidFill>
              <a:latin typeface="Lato"/>
              <a:ea typeface="Lato"/>
              <a:cs typeface="Lato"/>
              <a:sym typeface="Lato"/>
            </a:endParaRPr>
          </a:p>
          <a:p>
            <a:pPr indent="-311150" lvl="0" marL="457200" rtl="0" algn="l">
              <a:lnSpc>
                <a:spcPct val="115000"/>
              </a:lnSpc>
              <a:spcBef>
                <a:spcPts val="1200"/>
              </a:spcBef>
              <a:spcAft>
                <a:spcPts val="0"/>
              </a:spcAft>
              <a:buClr>
                <a:schemeClr val="accent1"/>
              </a:buClr>
              <a:buSzPts val="1300"/>
              <a:buFont typeface="Lato"/>
              <a:buChar char="●"/>
            </a:pPr>
            <a:r>
              <a:rPr lang="en" sz="1300">
                <a:solidFill>
                  <a:schemeClr val="accent1"/>
                </a:solidFill>
                <a:latin typeface="Lato"/>
                <a:ea typeface="Lato"/>
                <a:cs typeface="Lato"/>
                <a:sym typeface="Lato"/>
              </a:rPr>
              <a:t>(x       , y+1)</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(x+1 ,       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(x-1  ,       y)</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(x       ,  y-1)</a:t>
            </a:r>
            <a:endParaRPr sz="1300">
              <a:solidFill>
                <a:schemeClr val="accent1"/>
              </a:solidFill>
              <a:latin typeface="Lato"/>
              <a:ea typeface="Lato"/>
              <a:cs typeface="Lato"/>
              <a:sym typeface="Lato"/>
            </a:endParaRPr>
          </a:p>
        </p:txBody>
      </p:sp>
      <p:pic>
        <p:nvPicPr>
          <p:cNvPr id="258" name="Google Shape;258;p35"/>
          <p:cNvPicPr preferRelativeResize="0"/>
          <p:nvPr/>
        </p:nvPicPr>
        <p:blipFill rotWithShape="1">
          <a:blip r:embed="rId9">
            <a:alphaModFix/>
          </a:blip>
          <a:srcRect b="7510" l="0" r="0" t="0"/>
          <a:stretch/>
        </p:blipFill>
        <p:spPr>
          <a:xfrm>
            <a:off x="4312450" y="4134125"/>
            <a:ext cx="2770575" cy="923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For our next algorithm, let’s look at another very common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729450" y="536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40"/>
              <a:t>Minimum number of roads to get from house to school</a:t>
            </a:r>
            <a:endParaRPr sz="2240"/>
          </a:p>
        </p:txBody>
      </p:sp>
      <p:pic>
        <p:nvPicPr>
          <p:cNvPr id="269" name="Google Shape;269;p37"/>
          <p:cNvPicPr preferRelativeResize="0"/>
          <p:nvPr/>
        </p:nvPicPr>
        <p:blipFill>
          <a:blip r:embed="rId3">
            <a:alphaModFix/>
          </a:blip>
          <a:stretch>
            <a:fillRect/>
          </a:stretch>
        </p:blipFill>
        <p:spPr>
          <a:xfrm>
            <a:off x="1418138" y="1299025"/>
            <a:ext cx="6697066" cy="3767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727650" y="60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Shortest </a:t>
            </a:r>
            <a:r>
              <a:rPr lang="en"/>
              <a:t>Path </a:t>
            </a:r>
            <a:r>
              <a:rPr lang="en"/>
              <a:t>Problem in Unweighted Graph</a:t>
            </a:r>
            <a:endParaRPr/>
          </a:p>
        </p:txBody>
      </p:sp>
      <p:sp>
        <p:nvSpPr>
          <p:cNvPr id="275" name="Google Shape;275;p38"/>
          <p:cNvSpPr txBox="1"/>
          <p:nvPr>
            <p:ph idx="1" type="body"/>
          </p:nvPr>
        </p:nvSpPr>
        <p:spPr>
          <a:xfrm>
            <a:off x="729450" y="1280550"/>
            <a:ext cx="7978200" cy="36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general, the problem from the last slide is called “Shortest Path Problem”. And since we only care about the number of roads and not the length of the roads, we consider this as an unweighted graph.</a:t>
            </a:r>
            <a:endParaRPr/>
          </a:p>
          <a:p>
            <a:pPr indent="0" lvl="0" marL="0" rtl="0" algn="l">
              <a:spcBef>
                <a:spcPts val="1200"/>
              </a:spcBef>
              <a:spcAft>
                <a:spcPts val="0"/>
              </a:spcAft>
              <a:buNone/>
            </a:pPr>
            <a:r>
              <a:rPr lang="en"/>
              <a:t>The general idea to solve this problem is pretty intuitive:</a:t>
            </a:r>
            <a:endParaRPr/>
          </a:p>
          <a:p>
            <a:pPr indent="-311150" lvl="0" marL="457200" rtl="0" algn="l">
              <a:spcBef>
                <a:spcPts val="1200"/>
              </a:spcBef>
              <a:spcAft>
                <a:spcPts val="0"/>
              </a:spcAft>
              <a:buSzPts val="1300"/>
              <a:buChar char="●"/>
            </a:pPr>
            <a:r>
              <a:rPr lang="en"/>
              <a:t>Start with the source vertex, the “distance” for that is 0.</a:t>
            </a:r>
            <a:endParaRPr/>
          </a:p>
          <a:p>
            <a:pPr indent="-311150" lvl="0" marL="457200" rtl="0" algn="l">
              <a:spcBef>
                <a:spcPts val="0"/>
              </a:spcBef>
              <a:spcAft>
                <a:spcPts val="0"/>
              </a:spcAft>
              <a:buSzPts val="1300"/>
              <a:buChar char="●"/>
            </a:pPr>
            <a:r>
              <a:rPr lang="en"/>
              <a:t>All vertices adjacent to source have distance 1.</a:t>
            </a:r>
            <a:endParaRPr/>
          </a:p>
          <a:p>
            <a:pPr indent="-311150" lvl="0" marL="457200" rtl="0" algn="l">
              <a:spcBef>
                <a:spcPts val="0"/>
              </a:spcBef>
              <a:spcAft>
                <a:spcPts val="0"/>
              </a:spcAft>
              <a:buSzPts val="1300"/>
              <a:buChar char="●"/>
            </a:pPr>
            <a:r>
              <a:rPr lang="en"/>
              <a:t>All unvisited vertices which are adjacent to at least one of vertices with distance 1 have distance 2.</a:t>
            </a:r>
            <a:endParaRPr/>
          </a:p>
          <a:p>
            <a:pPr indent="-311150" lvl="0" marL="457200" rtl="0" algn="l">
              <a:spcBef>
                <a:spcPts val="0"/>
              </a:spcBef>
              <a:spcAft>
                <a:spcPts val="0"/>
              </a:spcAft>
              <a:buSzPts val="1300"/>
              <a:buChar char="●"/>
            </a:pPr>
            <a:r>
              <a:rPr lang="en"/>
              <a:t>All unvisited vertices which are adjacent to at least one of vertices with distance x have distance (x+1).</a:t>
            </a:r>
            <a:endParaRPr/>
          </a:p>
          <a:p>
            <a:pPr indent="-311150" lvl="0" marL="457200" rtl="0" algn="l">
              <a:spcBef>
                <a:spcPts val="0"/>
              </a:spcBef>
              <a:spcAft>
                <a:spcPts val="0"/>
              </a:spcAft>
              <a:buSzPts val="1300"/>
              <a:buChar char="●"/>
            </a:pPr>
            <a:r>
              <a:rPr lang="en"/>
              <a:t>Keep repeating previous step until the destination is found.</a:t>
            </a:r>
            <a:endParaRPr/>
          </a:p>
          <a:p>
            <a:pPr indent="0" lvl="0" marL="0" rtl="0" algn="l">
              <a:spcBef>
                <a:spcPts val="1200"/>
              </a:spcBef>
              <a:spcAft>
                <a:spcPts val="0"/>
              </a:spcAft>
              <a:buNone/>
            </a:pPr>
            <a:r>
              <a:rPr lang="en"/>
              <a:t>But how do we implement this in a computer program?</a:t>
            </a:r>
            <a:endParaRPr/>
          </a:p>
          <a:p>
            <a:pPr indent="0" lvl="0" marL="0" rtl="0" algn="l">
              <a:spcBef>
                <a:spcPts val="1200"/>
              </a:spcBef>
              <a:spcAft>
                <a:spcPts val="1200"/>
              </a:spcAft>
              <a:buNone/>
            </a:pPr>
            <a:r>
              <a:rPr lang="en"/>
              <a:t>We need to learn a data structure called queue for this.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9450" y="571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 Queue</a:t>
            </a:r>
            <a:endParaRPr/>
          </a:p>
        </p:txBody>
      </p:sp>
      <p:sp>
        <p:nvSpPr>
          <p:cNvPr id="281" name="Google Shape;281;p39"/>
          <p:cNvSpPr txBox="1"/>
          <p:nvPr>
            <p:ph idx="1" type="body"/>
          </p:nvPr>
        </p:nvSpPr>
        <p:spPr>
          <a:xfrm>
            <a:off x="727650" y="1248525"/>
            <a:ext cx="7688700" cy="34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Queue is a FIFO data structure. First In First Out.</a:t>
            </a:r>
            <a:endParaRPr/>
          </a:p>
          <a:p>
            <a:pPr indent="0" lvl="0" marL="0" rtl="0" algn="l">
              <a:spcBef>
                <a:spcPts val="1200"/>
              </a:spcBef>
              <a:spcAft>
                <a:spcPts val="0"/>
              </a:spcAft>
              <a:buNone/>
            </a:pPr>
            <a:r>
              <a:rPr lang="en"/>
              <a:t>The elements that are pushed into the queue first, are popped out first.</a:t>
            </a:r>
            <a:endParaRPr/>
          </a:p>
          <a:p>
            <a:pPr indent="0" lvl="0" marL="0" rtl="0" algn="l">
              <a:spcBef>
                <a:spcPts val="1200"/>
              </a:spcBef>
              <a:spcAft>
                <a:spcPts val="0"/>
              </a:spcAft>
              <a:buNone/>
            </a:pPr>
            <a:r>
              <a:rPr lang="en"/>
              <a:t>You do not need to implement queue, </a:t>
            </a:r>
            <a:r>
              <a:rPr b="1" lang="en"/>
              <a:t>it is already there in STL C++</a:t>
            </a:r>
            <a:endParaRPr b="1"/>
          </a:p>
          <a:p>
            <a:pPr indent="0" lvl="0" marL="0" rtl="0" algn="l">
              <a:lnSpc>
                <a:spcPct val="30000"/>
              </a:lnSpc>
              <a:spcBef>
                <a:spcPts val="1200"/>
              </a:spcBef>
              <a:spcAft>
                <a:spcPts val="0"/>
              </a:spcAft>
              <a:buNone/>
            </a:pPr>
            <a:r>
              <a:rPr lang="en"/>
              <a:t>queue&lt;int&gt; q;</a:t>
            </a:r>
            <a:endParaRPr/>
          </a:p>
          <a:p>
            <a:pPr indent="0" lvl="0" marL="0" rtl="0" algn="l">
              <a:lnSpc>
                <a:spcPct val="30000"/>
              </a:lnSpc>
              <a:spcBef>
                <a:spcPts val="1200"/>
              </a:spcBef>
              <a:spcAft>
                <a:spcPts val="0"/>
              </a:spcAft>
              <a:buNone/>
            </a:pPr>
            <a:r>
              <a:rPr lang="en"/>
              <a:t>q.clear();</a:t>
            </a:r>
            <a:r>
              <a:rPr lang="en">
                <a:solidFill>
                  <a:srgbClr val="202124"/>
                </a:solidFill>
              </a:rPr>
              <a:t> // clear the queue</a:t>
            </a:r>
            <a:endParaRPr>
              <a:solidFill>
                <a:srgbClr val="202124"/>
              </a:solidFill>
            </a:endParaRPr>
          </a:p>
          <a:p>
            <a:pPr indent="0" lvl="0" marL="0" rtl="0" algn="l">
              <a:lnSpc>
                <a:spcPct val="30000"/>
              </a:lnSpc>
              <a:spcBef>
                <a:spcPts val="1200"/>
              </a:spcBef>
              <a:spcAft>
                <a:spcPts val="0"/>
              </a:spcAft>
              <a:buNone/>
            </a:pPr>
            <a:r>
              <a:rPr lang="en"/>
              <a:t>q.size(); // </a:t>
            </a:r>
            <a:r>
              <a:rPr lang="en">
                <a:solidFill>
                  <a:srgbClr val="202124"/>
                </a:solidFill>
              </a:rPr>
              <a:t>get the size of the queue</a:t>
            </a:r>
            <a:endParaRPr>
              <a:solidFill>
                <a:srgbClr val="202124"/>
              </a:solidFill>
            </a:endParaRPr>
          </a:p>
          <a:p>
            <a:pPr indent="0" lvl="0" marL="0" rtl="0" algn="l">
              <a:lnSpc>
                <a:spcPct val="30000"/>
              </a:lnSpc>
              <a:spcBef>
                <a:spcPts val="1200"/>
              </a:spcBef>
              <a:spcAft>
                <a:spcPts val="0"/>
              </a:spcAft>
              <a:buNone/>
            </a:pPr>
            <a:r>
              <a:rPr lang="en"/>
              <a:t>q.empty(); // </a:t>
            </a:r>
            <a:r>
              <a:rPr lang="en">
                <a:solidFill>
                  <a:srgbClr val="202124"/>
                </a:solidFill>
              </a:rPr>
              <a:t>returns true if the queue is empty</a:t>
            </a:r>
            <a:endParaRPr/>
          </a:p>
          <a:p>
            <a:pPr indent="0" lvl="0" marL="0" rtl="0" algn="l">
              <a:lnSpc>
                <a:spcPct val="30000"/>
              </a:lnSpc>
              <a:spcBef>
                <a:spcPts val="1200"/>
              </a:spcBef>
              <a:spcAft>
                <a:spcPts val="0"/>
              </a:spcAft>
              <a:buNone/>
            </a:pPr>
            <a:r>
              <a:rPr lang="en"/>
              <a:t>q.push(x); // </a:t>
            </a:r>
            <a:r>
              <a:rPr lang="en">
                <a:solidFill>
                  <a:srgbClr val="202124"/>
                </a:solidFill>
              </a:rPr>
              <a:t>insert x into the queue</a:t>
            </a:r>
            <a:endParaRPr>
              <a:solidFill>
                <a:srgbClr val="202124"/>
              </a:solidFill>
            </a:endParaRPr>
          </a:p>
          <a:p>
            <a:pPr indent="0" lvl="0" marL="0" rtl="0" algn="l">
              <a:lnSpc>
                <a:spcPct val="30000"/>
              </a:lnSpc>
              <a:spcBef>
                <a:spcPts val="1200"/>
              </a:spcBef>
              <a:spcAft>
                <a:spcPts val="0"/>
              </a:spcAft>
              <a:buNone/>
            </a:pPr>
            <a:r>
              <a:rPr lang="en"/>
              <a:t>q.front(); // </a:t>
            </a:r>
            <a:r>
              <a:rPr lang="en">
                <a:solidFill>
                  <a:srgbClr val="202124"/>
                </a:solidFill>
              </a:rPr>
              <a:t>returns the value in the queue that was pushed earliest</a:t>
            </a:r>
            <a:endParaRPr>
              <a:solidFill>
                <a:srgbClr val="202124"/>
              </a:solidFill>
            </a:endParaRPr>
          </a:p>
          <a:p>
            <a:pPr indent="0" lvl="0" marL="0" rtl="0" algn="l">
              <a:lnSpc>
                <a:spcPct val="30000"/>
              </a:lnSpc>
              <a:spcBef>
                <a:spcPts val="1200"/>
              </a:spcBef>
              <a:spcAft>
                <a:spcPts val="0"/>
              </a:spcAft>
              <a:buNone/>
            </a:pPr>
            <a:r>
              <a:rPr lang="en"/>
              <a:t>q.pop(); // </a:t>
            </a:r>
            <a:r>
              <a:rPr lang="en">
                <a:solidFill>
                  <a:srgbClr val="202124"/>
                </a:solidFill>
              </a:rPr>
              <a:t>erase the front from the queue</a:t>
            </a:r>
            <a:endParaRPr>
              <a:solidFill>
                <a:srgbClr val="202124"/>
              </a:solidFill>
            </a:endParaRPr>
          </a:p>
          <a:p>
            <a:pPr indent="0" lvl="0" marL="0" rtl="0" algn="l">
              <a:lnSpc>
                <a:spcPct val="30000"/>
              </a:lnSpc>
              <a:spcBef>
                <a:spcPts val="1200"/>
              </a:spcBef>
              <a:spcAft>
                <a:spcPts val="0"/>
              </a:spcAft>
              <a:buNone/>
            </a:pPr>
            <a:r>
              <a:t/>
            </a:r>
            <a:endParaRPr>
              <a:solidFill>
                <a:srgbClr val="202124"/>
              </a:solidFill>
            </a:endParaRPr>
          </a:p>
          <a:p>
            <a:pPr indent="0" lvl="0" marL="0" rtl="0" algn="l">
              <a:lnSpc>
                <a:spcPct val="30000"/>
              </a:lnSpc>
              <a:spcBef>
                <a:spcPts val="1200"/>
              </a:spcBef>
              <a:spcAft>
                <a:spcPts val="0"/>
              </a:spcAft>
              <a:buNone/>
            </a:pPr>
            <a:r>
              <a:t/>
            </a:r>
            <a:endParaRPr>
              <a:solidFill>
                <a:srgbClr val="202124"/>
              </a:solidFill>
            </a:endParaRPr>
          </a:p>
          <a:p>
            <a:pPr indent="0" lvl="0" marL="0" rtl="0" algn="l">
              <a:lnSpc>
                <a:spcPct val="30000"/>
              </a:lnSpc>
              <a:spcBef>
                <a:spcPts val="1200"/>
              </a:spcBef>
              <a:spcAft>
                <a:spcPts val="1200"/>
              </a:spcAft>
              <a:buNone/>
            </a:pPr>
            <a:r>
              <a:rPr lang="en">
                <a:solidFill>
                  <a:srgbClr val="202124"/>
                </a:solidFill>
              </a:rPr>
              <a:t>Push and Pop are also known as enqueue and dequeue.</a:t>
            </a:r>
            <a:endParaRPr>
              <a:solidFill>
                <a:srgbClr val="202124"/>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729450" y="611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BFS (Breadth First Search)</a:t>
            </a:r>
            <a:endParaRPr/>
          </a:p>
        </p:txBody>
      </p:sp>
      <p:sp>
        <p:nvSpPr>
          <p:cNvPr id="287" name="Google Shape;287;p40"/>
          <p:cNvSpPr txBox="1"/>
          <p:nvPr>
            <p:ph idx="1" type="body"/>
          </p:nvPr>
        </p:nvSpPr>
        <p:spPr>
          <a:xfrm>
            <a:off x="729450" y="1339450"/>
            <a:ext cx="7688700" cy="300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r>
              <a:rPr lang="en"/>
              <a:t>	</a:t>
            </a:r>
            <a:endParaRPr/>
          </a:p>
        </p:txBody>
      </p:sp>
      <p:pic>
        <p:nvPicPr>
          <p:cNvPr id="288" name="Google Shape;288;p40"/>
          <p:cNvPicPr preferRelativeResize="0"/>
          <p:nvPr/>
        </p:nvPicPr>
        <p:blipFill>
          <a:blip r:embed="rId3">
            <a:alphaModFix/>
          </a:blip>
          <a:stretch>
            <a:fillRect/>
          </a:stretch>
        </p:blipFill>
        <p:spPr>
          <a:xfrm>
            <a:off x="729450" y="1282600"/>
            <a:ext cx="4770326" cy="3751225"/>
          </a:xfrm>
          <a:prstGeom prst="rect">
            <a:avLst/>
          </a:prstGeom>
          <a:noFill/>
          <a:ln>
            <a:noFill/>
          </a:ln>
        </p:spPr>
      </p:pic>
      <p:sp>
        <p:nvSpPr>
          <p:cNvPr id="289" name="Google Shape;289;p40"/>
          <p:cNvSpPr txBox="1"/>
          <p:nvPr/>
        </p:nvSpPr>
        <p:spPr>
          <a:xfrm>
            <a:off x="5506325" y="533550"/>
            <a:ext cx="3532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are using a queue because of the FIFO </a:t>
            </a:r>
            <a:r>
              <a:rPr lang="en">
                <a:latin typeface="Lato"/>
                <a:ea typeface="Lato"/>
                <a:cs typeface="Lato"/>
                <a:sym typeface="Lato"/>
              </a:rPr>
              <a:t>principle</a:t>
            </a:r>
            <a:r>
              <a:rPr lang="en">
                <a:latin typeface="Lato"/>
                <a:ea typeface="Lato"/>
                <a:cs typeface="Lato"/>
                <a:sym typeface="Lato"/>
              </a:rPr>
              <a:t>. The vertex which is seen first is nearer to the source, so it is best if it is popped first, this guarantees that no vertex with a higher distance </a:t>
            </a:r>
            <a:r>
              <a:rPr lang="en">
                <a:latin typeface="Lato"/>
                <a:ea typeface="Lato"/>
                <a:cs typeface="Lato"/>
                <a:sym typeface="Lato"/>
              </a:rPr>
              <a:t>from the source is popped before a vertex with a lower distance.</a:t>
            </a:r>
            <a:endParaRPr>
              <a:latin typeface="Lato"/>
              <a:ea typeface="Lato"/>
              <a:cs typeface="Lato"/>
              <a:sym typeface="Lato"/>
            </a:endParaRPr>
          </a:p>
        </p:txBody>
      </p:sp>
      <p:pic>
        <p:nvPicPr>
          <p:cNvPr id="290" name="Google Shape;290;p40"/>
          <p:cNvPicPr preferRelativeResize="0"/>
          <p:nvPr/>
        </p:nvPicPr>
        <p:blipFill>
          <a:blip r:embed="rId4">
            <a:alphaModFix/>
          </a:blip>
          <a:stretch>
            <a:fillRect/>
          </a:stretch>
        </p:blipFill>
        <p:spPr>
          <a:xfrm>
            <a:off x="5506325" y="2226750"/>
            <a:ext cx="3629099" cy="142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000"/>
              <a:t>Time Complexity of BFS</a:t>
            </a:r>
            <a:endParaRPr sz="5000"/>
          </a:p>
        </p:txBody>
      </p:sp>
      <p:sp>
        <p:nvSpPr>
          <p:cNvPr id="296" name="Google Shape;296;p4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also </a:t>
            </a:r>
            <a:r>
              <a:rPr b="1" lang="en"/>
              <a:t>O(V + E)</a:t>
            </a:r>
            <a:r>
              <a:rPr lang="en"/>
              <a:t>. The reasoning is similar to DFS, a vertex is visited only once and an edge is considered only twice at most.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Prerequisites</a:t>
            </a:r>
            <a:endParaRPr/>
          </a:p>
        </p:txBody>
      </p:sp>
      <p:sp>
        <p:nvSpPr>
          <p:cNvPr id="104" name="Google Shape;104;p15"/>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Should have some problem solving experience</a:t>
            </a:r>
            <a:endParaRPr/>
          </a:p>
          <a:p>
            <a:pPr indent="-311150" lvl="0" marL="457200" rtl="0" algn="l">
              <a:spcBef>
                <a:spcPts val="0"/>
              </a:spcBef>
              <a:spcAft>
                <a:spcPts val="0"/>
              </a:spcAft>
              <a:buSzPts val="1300"/>
              <a:buChar char="●"/>
            </a:pPr>
            <a:r>
              <a:rPr lang="en"/>
              <a:t>Should know Standard Template Library in C++, or equivalently Java containers like ArrayList, etc</a:t>
            </a:r>
            <a:endParaRPr/>
          </a:p>
          <a:p>
            <a:pPr indent="-311150" lvl="0" marL="457200" rtl="0" algn="l">
              <a:spcBef>
                <a:spcPts val="0"/>
              </a:spcBef>
              <a:spcAft>
                <a:spcPts val="0"/>
              </a:spcAft>
              <a:buSzPts val="1300"/>
              <a:buChar char="●"/>
            </a:pPr>
            <a:r>
              <a:rPr lang="en"/>
              <a:t>Should </a:t>
            </a:r>
            <a:r>
              <a:rPr lang="en"/>
              <a:t>know recursion</a:t>
            </a:r>
            <a:endParaRPr/>
          </a:p>
          <a:p>
            <a:pPr indent="-311150" lvl="0" marL="457200" rtl="0" algn="l">
              <a:spcBef>
                <a:spcPts val="0"/>
              </a:spcBef>
              <a:spcAft>
                <a:spcPts val="0"/>
              </a:spcAft>
              <a:buSzPts val="1300"/>
              <a:buChar char="●"/>
            </a:pPr>
            <a:r>
              <a:rPr lang="en"/>
              <a:t>Should pay attention to this lecture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729450" y="60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Try out these problems:</a:t>
            </a:r>
            <a:endParaRPr/>
          </a:p>
        </p:txBody>
      </p:sp>
      <p:sp>
        <p:nvSpPr>
          <p:cNvPr id="302" name="Google Shape;302;p42"/>
          <p:cNvSpPr txBox="1"/>
          <p:nvPr>
            <p:ph idx="1" type="body"/>
          </p:nvPr>
        </p:nvSpPr>
        <p:spPr>
          <a:xfrm>
            <a:off x="729450" y="1339500"/>
            <a:ext cx="8153700" cy="360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Find and print the shortest length path</a:t>
            </a:r>
            <a:r>
              <a:rPr lang="en"/>
              <a:t> (Hint: store for each vertex its parent)</a:t>
            </a:r>
            <a:endParaRPr/>
          </a:p>
          <a:p>
            <a:pPr indent="-311150" lvl="0" marL="457200" rtl="0" algn="l">
              <a:spcBef>
                <a:spcPts val="0"/>
              </a:spcBef>
              <a:spcAft>
                <a:spcPts val="0"/>
              </a:spcAft>
              <a:buSzPts val="1300"/>
              <a:buChar char="●"/>
            </a:pPr>
            <a:r>
              <a:rPr lang="en" u="sng">
                <a:solidFill>
                  <a:schemeClr val="hlink"/>
                </a:solidFill>
                <a:hlinkClick r:id="rId4"/>
              </a:rPr>
              <a:t>Minimum moves of knight on chessboard to reach from 1 point to another</a:t>
            </a:r>
            <a:endParaRPr/>
          </a:p>
          <a:p>
            <a:pPr indent="-311150" lvl="0" marL="457200" rtl="0" algn="l">
              <a:spcBef>
                <a:spcPts val="0"/>
              </a:spcBef>
              <a:spcAft>
                <a:spcPts val="0"/>
              </a:spcAft>
              <a:buSzPts val="1300"/>
              <a:buChar char="●"/>
            </a:pPr>
            <a:r>
              <a:rPr lang="en" u="sng">
                <a:solidFill>
                  <a:schemeClr val="hlink"/>
                </a:solidFill>
                <a:hlinkClick r:id="rId5"/>
              </a:rPr>
              <a:t>Reach a destination before competitors</a:t>
            </a:r>
            <a:endParaRPr/>
          </a:p>
          <a:p>
            <a:pPr indent="-311150" lvl="0" marL="457200" rtl="0" algn="l">
              <a:spcBef>
                <a:spcPts val="0"/>
              </a:spcBef>
              <a:spcAft>
                <a:spcPts val="0"/>
              </a:spcAft>
              <a:buSzPts val="1300"/>
              <a:buChar char="●"/>
            </a:pPr>
            <a:r>
              <a:rPr lang="en" u="sng">
                <a:solidFill>
                  <a:schemeClr val="hlink"/>
                </a:solidFill>
                <a:hlinkClick r:id="rId6"/>
              </a:rPr>
              <a:t>Minimum possible moves to win Snakes and Ladder</a:t>
            </a:r>
            <a:endParaRPr/>
          </a:p>
          <a:p>
            <a:pPr indent="-311150" lvl="0" marL="457200" rtl="0" algn="l">
              <a:spcBef>
                <a:spcPts val="0"/>
              </a:spcBef>
              <a:spcAft>
                <a:spcPts val="0"/>
              </a:spcAft>
              <a:buSzPts val="1300"/>
              <a:buChar char="●"/>
            </a:pPr>
            <a:r>
              <a:rPr lang="en"/>
              <a:t>Will BFS work if the graph is directed?</a:t>
            </a:r>
            <a:endParaRPr/>
          </a:p>
          <a:p>
            <a:pPr indent="-311150" lvl="0" marL="457200" rtl="0" algn="l">
              <a:spcBef>
                <a:spcPts val="0"/>
              </a:spcBef>
              <a:spcAft>
                <a:spcPts val="0"/>
              </a:spcAft>
              <a:buSzPts val="1300"/>
              <a:buChar char="●"/>
            </a:pPr>
            <a:r>
              <a:rPr lang="en"/>
              <a:t>Will BFS work if the graph is weighted?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Few more problems (not necessarily using DFS/BFS):</a:t>
            </a:r>
            <a:endParaRPr/>
          </a:p>
          <a:p>
            <a:pPr indent="-311150" lvl="0" marL="457200" rtl="0" algn="l">
              <a:spcBef>
                <a:spcPts val="1200"/>
              </a:spcBef>
              <a:spcAft>
                <a:spcPts val="0"/>
              </a:spcAft>
              <a:buSzPts val="1300"/>
              <a:buChar char="●"/>
            </a:pPr>
            <a:r>
              <a:rPr lang="en" u="sng">
                <a:solidFill>
                  <a:schemeClr val="hlink"/>
                </a:solidFill>
                <a:hlinkClick r:id="rId7"/>
              </a:rPr>
              <a:t>Minimum number of new edges to make the graph connected</a:t>
            </a:r>
            <a:endParaRPr/>
          </a:p>
          <a:p>
            <a:pPr indent="-311150" lvl="0" marL="457200" rtl="0" algn="l">
              <a:spcBef>
                <a:spcPts val="0"/>
              </a:spcBef>
              <a:spcAft>
                <a:spcPts val="0"/>
              </a:spcAft>
              <a:buSzPts val="1300"/>
              <a:buChar char="●"/>
            </a:pPr>
            <a:r>
              <a:rPr lang="en"/>
              <a:t>Check if the graph has a cycle of odd length.</a:t>
            </a:r>
            <a:endParaRPr/>
          </a:p>
          <a:p>
            <a:pPr indent="-311150" lvl="0" marL="457200" rtl="0" algn="l">
              <a:spcBef>
                <a:spcPts val="0"/>
              </a:spcBef>
              <a:spcAft>
                <a:spcPts val="0"/>
              </a:spcAft>
              <a:buSzPts val="1300"/>
              <a:buChar char="●"/>
            </a:pPr>
            <a:r>
              <a:rPr lang="en"/>
              <a:t>Check if the graph can be divided into 2 groups such that there is no edge between vertices from the same group (Hint: Read about bipartite graphs)</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That’s it folks.</a:t>
            </a:r>
            <a:endParaRPr/>
          </a:p>
        </p:txBody>
      </p:sp>
      <p:sp>
        <p:nvSpPr>
          <p:cNvPr id="308" name="Google Shape;308;p4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future, we’ll talk about a bunch of other things, such as Trees, </a:t>
            </a:r>
            <a:r>
              <a:rPr lang="en"/>
              <a:t>Weighted Graphs</a:t>
            </a:r>
            <a:r>
              <a:rPr lang="en"/>
              <a:t>, Bipartite Graphs, Directed Graphs, and much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864300"/>
            <a:ext cx="7982400" cy="3282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do we need graphs?</a:t>
            </a:r>
            <a:endParaRPr/>
          </a:p>
          <a:p>
            <a:pPr indent="0" lvl="0" marL="0" rtl="0" algn="l">
              <a:spcBef>
                <a:spcPts val="0"/>
              </a:spcBef>
              <a:spcAft>
                <a:spcPts val="0"/>
              </a:spcAft>
              <a:buNone/>
            </a:pPr>
            <a:r>
              <a:rPr lang="en"/>
              <a:t>Why did anyone think of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wait,</a:t>
            </a:r>
            <a:endParaRPr/>
          </a:p>
          <a:p>
            <a:pPr indent="0" lvl="0" marL="0" rtl="0" algn="l">
              <a:spcBef>
                <a:spcPts val="0"/>
              </a:spcBef>
              <a:spcAft>
                <a:spcPts val="0"/>
              </a:spcAft>
              <a:buNone/>
            </a:pPr>
            <a:r>
              <a:rPr lang="en"/>
              <a:t>What are graphs?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city with roads and buildings</a:t>
            </a:r>
            <a:endParaRPr/>
          </a:p>
        </p:txBody>
      </p:sp>
      <p:pic>
        <p:nvPicPr>
          <p:cNvPr id="115" name="Google Shape;115;p17"/>
          <p:cNvPicPr preferRelativeResize="0"/>
          <p:nvPr/>
        </p:nvPicPr>
        <p:blipFill>
          <a:blip r:embed="rId3">
            <a:alphaModFix/>
          </a:blip>
          <a:stretch>
            <a:fillRect/>
          </a:stretch>
        </p:blipFill>
        <p:spPr>
          <a:xfrm>
            <a:off x="1418138" y="1299025"/>
            <a:ext cx="6697066" cy="3767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LinkedIn Connections between people</a:t>
            </a:r>
            <a:endParaRPr/>
          </a:p>
        </p:txBody>
      </p:sp>
      <p:pic>
        <p:nvPicPr>
          <p:cNvPr id="121" name="Google Shape;121;p18"/>
          <p:cNvPicPr preferRelativeResize="0"/>
          <p:nvPr/>
        </p:nvPicPr>
        <p:blipFill>
          <a:blip r:embed="rId3">
            <a:alphaModFix/>
          </a:blip>
          <a:stretch>
            <a:fillRect/>
          </a:stretch>
        </p:blipFill>
        <p:spPr>
          <a:xfrm>
            <a:off x="1313875" y="1269225"/>
            <a:ext cx="6697066" cy="376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800"/>
              <a:t>Notice the similarity?</a:t>
            </a:r>
            <a:endParaRPr sz="5800"/>
          </a:p>
        </p:txBody>
      </p:sp>
      <p:sp>
        <p:nvSpPr>
          <p:cNvPr id="127" name="Google Shape;127;p19"/>
          <p:cNvSpPr txBox="1"/>
          <p:nvPr>
            <p:ph idx="1" type="body"/>
          </p:nvPr>
        </p:nvSpPr>
        <p:spPr>
          <a:xfrm>
            <a:off x="729450" y="2272900"/>
            <a:ext cx="7688400" cy="266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Such similarity can be found in a lot of places. Any “network” has such similarities. Even the problems and solutions to the problems based on such networks can be extremely similar.</a:t>
            </a:r>
            <a:endParaRPr/>
          </a:p>
          <a:p>
            <a:pPr indent="0" lvl="0" marL="0" rtl="0" algn="l">
              <a:spcBef>
                <a:spcPts val="1200"/>
              </a:spcBef>
              <a:spcAft>
                <a:spcPts val="0"/>
              </a:spcAft>
              <a:buNone/>
            </a:pPr>
            <a:r>
              <a:rPr lang="en"/>
              <a:t>For example, these 2 problems are almost equivalent:</a:t>
            </a:r>
            <a:endParaRPr/>
          </a:p>
          <a:p>
            <a:pPr indent="-311150" lvl="0" marL="457200" rtl="0" algn="l">
              <a:spcBef>
                <a:spcPts val="1200"/>
              </a:spcBef>
              <a:spcAft>
                <a:spcPts val="0"/>
              </a:spcAft>
              <a:buSzPts val="1300"/>
              <a:buChar char="●"/>
            </a:pPr>
            <a:r>
              <a:rPr lang="en"/>
              <a:t>Minimum how many roads you have to change to get from home to school?</a:t>
            </a:r>
            <a:endParaRPr/>
          </a:p>
          <a:p>
            <a:pPr indent="-311150" lvl="0" marL="457200" rtl="0" algn="l">
              <a:spcBef>
                <a:spcPts val="0"/>
              </a:spcBef>
              <a:spcAft>
                <a:spcPts val="0"/>
              </a:spcAft>
              <a:buSzPts val="1300"/>
              <a:buChar char="●"/>
            </a:pPr>
            <a:r>
              <a:rPr lang="en"/>
              <a:t>A person on linkedin is your 1st, 2nd, or 3rd connection?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Whenever programmers and mathematicians find such similarities in unrelated problems, they come up with an abstract structure to generalize it. In this case, Graphs.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536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a:t>
            </a:r>
            <a:endParaRPr/>
          </a:p>
        </p:txBody>
      </p:sp>
      <p:pic>
        <p:nvPicPr>
          <p:cNvPr id="133" name="Google Shape;133;p20"/>
          <p:cNvPicPr preferRelativeResize="0"/>
          <p:nvPr/>
        </p:nvPicPr>
        <p:blipFill>
          <a:blip r:embed="rId3">
            <a:alphaModFix/>
          </a:blip>
          <a:stretch>
            <a:fillRect/>
          </a:stretch>
        </p:blipFill>
        <p:spPr>
          <a:xfrm>
            <a:off x="572702" y="1423050"/>
            <a:ext cx="5320875" cy="2297400"/>
          </a:xfrm>
          <a:prstGeom prst="rect">
            <a:avLst/>
          </a:prstGeom>
          <a:noFill/>
          <a:ln>
            <a:noFill/>
          </a:ln>
        </p:spPr>
      </p:pic>
      <p:sp>
        <p:nvSpPr>
          <p:cNvPr id="134" name="Google Shape;134;p20"/>
          <p:cNvSpPr txBox="1"/>
          <p:nvPr/>
        </p:nvSpPr>
        <p:spPr>
          <a:xfrm>
            <a:off x="621500" y="3911200"/>
            <a:ext cx="7500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“Vertices” or “Nodes”: </a:t>
            </a:r>
            <a:r>
              <a:rPr lang="en">
                <a:latin typeface="Lato"/>
                <a:ea typeface="Lato"/>
                <a:cs typeface="Lato"/>
                <a:sym typeface="Lato"/>
              </a:rPr>
              <a:t>Represent Entities such as buildings, or people on Linkedin</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“Edges”: </a:t>
            </a:r>
            <a:r>
              <a:rPr lang="en">
                <a:latin typeface="Lato"/>
                <a:ea typeface="Lato"/>
                <a:cs typeface="Lato"/>
                <a:sym typeface="Lato"/>
              </a:rPr>
              <a:t>Represent the relationships between the entities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vertices along with edges together, are called a </a:t>
            </a:r>
            <a:r>
              <a:rPr lang="en" u="sng">
                <a:latin typeface="Lato"/>
                <a:ea typeface="Lato"/>
                <a:cs typeface="Lato"/>
                <a:sym typeface="Lato"/>
              </a:rPr>
              <a:t>graph</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vertices that are joined by an edge are called “adjacent”. For example, 1 and 3 are adjacent.</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Types of Graphs</a:t>
            </a:r>
            <a:endParaRPr/>
          </a:p>
          <a:p>
            <a:pPr indent="-457200" lvl="0" marL="457200" rtl="0" algn="l">
              <a:spcBef>
                <a:spcPts val="0"/>
              </a:spcBef>
              <a:spcAft>
                <a:spcPts val="0"/>
              </a:spcAft>
              <a:buSzPts val="3600"/>
              <a:buChar char="●"/>
            </a:pPr>
            <a:r>
              <a:rPr lang="en"/>
              <a:t>Directed and Undirected</a:t>
            </a:r>
            <a:endParaRPr/>
          </a:p>
          <a:p>
            <a:pPr indent="-457200" lvl="0" marL="457200" rtl="0" algn="l">
              <a:spcBef>
                <a:spcPts val="0"/>
              </a:spcBef>
              <a:spcAft>
                <a:spcPts val="0"/>
              </a:spcAft>
              <a:buSzPts val="3600"/>
              <a:buChar char="●"/>
            </a:pPr>
            <a:r>
              <a:rPr lang="en"/>
              <a:t>Weighted and Unweighted</a:t>
            </a:r>
            <a:endParaRPr/>
          </a:p>
        </p:txBody>
      </p:sp>
      <p:sp>
        <p:nvSpPr>
          <p:cNvPr id="140" name="Google Shape;140;p21"/>
          <p:cNvSpPr txBox="1"/>
          <p:nvPr/>
        </p:nvSpPr>
        <p:spPr>
          <a:xfrm>
            <a:off x="729450" y="4286275"/>
            <a:ext cx="520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Note: Other types of graphs like Trees, DAG, Bipartite Graphs etc will be covered later in the series.</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