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09/07/2020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quality and testing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4133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825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2500" dirty="0">
                <a:solidFill>
                  <a:schemeClr val="tx2"/>
                </a:solidFill>
              </a:rPr>
              <a:t>maturity models</a:t>
            </a:r>
            <a:endParaRPr lang="en-US" sz="3000" dirty="0">
              <a:solidFill>
                <a:srgbClr val="0070C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24694"/>
            <a:ext cx="11029950" cy="581435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1589" y="1328145"/>
            <a:ext cx="10952843" cy="3022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1: </a:t>
            </a:r>
            <a:r>
              <a:rPr lang="en-US" altLang="en-US" sz="2200" dirty="0">
                <a:solidFill>
                  <a:srgbClr val="C00000"/>
                </a:solidFill>
              </a:rPr>
              <a:t>INITIAL</a:t>
            </a:r>
          </a:p>
          <a:p>
            <a:pPr lvl="1"/>
            <a:r>
              <a:rPr lang="en-US" altLang="en-US" sz="2200" dirty="0"/>
              <a:t>There are </a:t>
            </a:r>
            <a:r>
              <a:rPr lang="en-US" altLang="en-US" sz="2200" dirty="0">
                <a:solidFill>
                  <a:srgbClr val="7030A0"/>
                </a:solidFill>
              </a:rPr>
              <a:t>no maturity goals </a:t>
            </a:r>
            <a:r>
              <a:rPr lang="en-US" altLang="en-US" sz="2200" dirty="0"/>
              <a:t>to be met at this level, </a:t>
            </a:r>
            <a:r>
              <a:rPr lang="en-US" altLang="en-US" sz="2200" dirty="0">
                <a:solidFill>
                  <a:srgbClr val="7030A0"/>
                </a:solidFill>
              </a:rPr>
              <a:t>testing begins after code is written</a:t>
            </a:r>
          </a:p>
          <a:p>
            <a:pPr lvl="1"/>
            <a:r>
              <a:rPr lang="en-US" altLang="en-US" sz="2200" dirty="0"/>
              <a:t>An organization performs testing to </a:t>
            </a:r>
            <a:r>
              <a:rPr lang="en-US" altLang="en-US" sz="2200" dirty="0">
                <a:solidFill>
                  <a:srgbClr val="7030A0"/>
                </a:solidFill>
              </a:rPr>
              <a:t>demonstrate that the system works</a:t>
            </a:r>
          </a:p>
          <a:p>
            <a:pPr lvl="1"/>
            <a:r>
              <a:rPr lang="en-US" altLang="en-US" sz="2200" dirty="0"/>
              <a:t>Test cases are designed and executed in an </a:t>
            </a:r>
            <a:r>
              <a:rPr lang="en-US" altLang="en-US" sz="2200" dirty="0">
                <a:solidFill>
                  <a:srgbClr val="7030A0"/>
                </a:solidFill>
              </a:rPr>
              <a:t>ad hoc manner</a:t>
            </a:r>
          </a:p>
          <a:p>
            <a:pPr lvl="1"/>
            <a:r>
              <a:rPr lang="en-US" altLang="en-US" sz="2200" dirty="0"/>
              <a:t>No serious effort is made to track the progress of testing, </a:t>
            </a:r>
            <a:r>
              <a:rPr lang="en-US" altLang="en-US" sz="2200" dirty="0">
                <a:solidFill>
                  <a:srgbClr val="7030A0"/>
                </a:solidFill>
              </a:rPr>
              <a:t>testing is not viewed as a critical activity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8AFD1C-CC7D-4727-94E2-70FE2E338EC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0ABF065-C0CE-46E2-B7D8-3121F66CEFEF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61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54191"/>
            <a:ext cx="11029950" cy="50769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7344" y="1416635"/>
            <a:ext cx="10952843" cy="45859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2 : PHASE </a:t>
            </a:r>
            <a:r>
              <a:rPr lang="en-US" altLang="en-US" sz="2200" dirty="0">
                <a:solidFill>
                  <a:srgbClr val="C00000"/>
                </a:solidFill>
              </a:rPr>
              <a:t>DEFINITION</a:t>
            </a:r>
          </a:p>
          <a:p>
            <a:pPr lvl="1"/>
            <a:r>
              <a:rPr lang="en-US" altLang="en-US" sz="2200" dirty="0"/>
              <a:t>Develop </a:t>
            </a:r>
            <a:r>
              <a:rPr lang="en-US" altLang="en-US" sz="2200" dirty="0">
                <a:solidFill>
                  <a:srgbClr val="7030A0"/>
                </a:solidFill>
              </a:rPr>
              <a:t>testing and debugging goals</a:t>
            </a:r>
          </a:p>
          <a:p>
            <a:pPr lvl="1"/>
            <a:r>
              <a:rPr lang="en-US" altLang="en-US" sz="2200" dirty="0"/>
              <a:t>Initiate a test planning process: Identify test objectives, Analyze risks, Devise strategies, Develop test specifications, Allocate resources</a:t>
            </a:r>
          </a:p>
          <a:p>
            <a:pPr lvl="1"/>
            <a:r>
              <a:rPr lang="en-US" altLang="en-US" sz="2200" dirty="0"/>
              <a:t>Institutionalize basic testing techniques and methods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3 – </a:t>
            </a:r>
            <a:r>
              <a:rPr lang="en-US" altLang="en-US" sz="2200" dirty="0">
                <a:solidFill>
                  <a:srgbClr val="C00000"/>
                </a:solidFill>
              </a:rPr>
              <a:t>INTEGRATION</a:t>
            </a:r>
          </a:p>
          <a:p>
            <a:pPr lvl="1"/>
            <a:r>
              <a:rPr lang="en-US" altLang="en-US" sz="2200" dirty="0"/>
              <a:t>Establish a software </a:t>
            </a:r>
            <a:r>
              <a:rPr lang="en-US" altLang="en-US" sz="2200" dirty="0">
                <a:solidFill>
                  <a:srgbClr val="7030A0"/>
                </a:solidFill>
              </a:rPr>
              <a:t>test group </a:t>
            </a:r>
            <a:r>
              <a:rPr lang="en-US" altLang="en-US" sz="2200" dirty="0">
                <a:solidFill>
                  <a:srgbClr val="002060"/>
                </a:solidFill>
              </a:rPr>
              <a:t>(test by developer vs. testing team–user view)</a:t>
            </a:r>
          </a:p>
          <a:p>
            <a:pPr lvl="1"/>
            <a:r>
              <a:rPr lang="en-US" altLang="en-US" sz="2200" dirty="0"/>
              <a:t>Establish a technical </a:t>
            </a:r>
            <a:r>
              <a:rPr lang="en-US" altLang="en-US" sz="2200" dirty="0">
                <a:solidFill>
                  <a:srgbClr val="7030A0"/>
                </a:solidFill>
              </a:rPr>
              <a:t>training program</a:t>
            </a:r>
          </a:p>
          <a:p>
            <a:pPr lvl="1"/>
            <a:r>
              <a:rPr lang="en-US" altLang="en-US" sz="2200" dirty="0"/>
              <a:t>Integrate testing into the </a:t>
            </a:r>
            <a:r>
              <a:rPr lang="en-US" altLang="en-US" sz="2200" dirty="0">
                <a:solidFill>
                  <a:srgbClr val="7030A0"/>
                </a:solidFill>
              </a:rPr>
              <a:t>software lifecycle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Control and monitor </a:t>
            </a:r>
            <a:r>
              <a:rPr lang="en-US" altLang="en-US" sz="2200" dirty="0"/>
              <a:t>the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4C5EDA-487E-414C-B06E-6F8446C8DF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5DD293-F8E8-4336-8320-602B3E962075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95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4465" y="554192"/>
            <a:ext cx="11029950" cy="551938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TMM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464" y="1339102"/>
            <a:ext cx="10881359" cy="4294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4 – MANAGEMENT AND </a:t>
            </a:r>
            <a:r>
              <a:rPr lang="en-US" altLang="en-US" sz="2200" dirty="0">
                <a:solidFill>
                  <a:srgbClr val="C00000"/>
                </a:solidFill>
              </a:rPr>
              <a:t>MEASUREMENT</a:t>
            </a:r>
          </a:p>
          <a:p>
            <a:pPr lvl="1"/>
            <a:r>
              <a:rPr lang="en-US" altLang="en-US" sz="2200" dirty="0"/>
              <a:t>Establish an </a:t>
            </a:r>
            <a:r>
              <a:rPr lang="en-US" altLang="en-US" sz="2200" dirty="0">
                <a:solidFill>
                  <a:srgbClr val="7030A0"/>
                </a:solidFill>
              </a:rPr>
              <a:t>organization-wide review program</a:t>
            </a:r>
          </a:p>
          <a:p>
            <a:pPr lvl="1"/>
            <a:r>
              <a:rPr lang="en-US" altLang="en-US" sz="2200" dirty="0"/>
              <a:t>Establish a </a:t>
            </a:r>
            <a:r>
              <a:rPr lang="en-US" altLang="en-US" sz="2200" dirty="0">
                <a:solidFill>
                  <a:srgbClr val="7030A0"/>
                </a:solidFill>
              </a:rPr>
              <a:t>test management program</a:t>
            </a:r>
          </a:p>
          <a:p>
            <a:pPr lvl="1"/>
            <a:r>
              <a:rPr lang="en-US" altLang="en-US" sz="2200" dirty="0"/>
              <a:t>Evaluate software quality</a:t>
            </a:r>
            <a:br>
              <a:rPr lang="en-US" altLang="en-US" sz="2200" dirty="0"/>
            </a:br>
            <a:endParaRPr lang="en-US" altLang="en-US" sz="2200" dirty="0"/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LEVEL 5 – </a:t>
            </a:r>
            <a:r>
              <a:rPr lang="en-US" altLang="en-US" sz="2200" dirty="0">
                <a:solidFill>
                  <a:srgbClr val="C00000"/>
                </a:solidFill>
              </a:rPr>
              <a:t>OPTIMIZATION</a:t>
            </a:r>
            <a:r>
              <a:rPr lang="en-US" altLang="en-US" sz="2200" dirty="0"/>
              <a:t>/DEFECT PREVENTION AND QUALITY CONTROL</a:t>
            </a:r>
          </a:p>
          <a:p>
            <a:pPr lvl="1"/>
            <a:r>
              <a:rPr lang="en-US" altLang="en-US" sz="2200" dirty="0"/>
              <a:t>Application of process data for defect prevention</a:t>
            </a:r>
          </a:p>
          <a:p>
            <a:pPr lvl="1"/>
            <a:r>
              <a:rPr lang="en-US" altLang="en-US" sz="2200" dirty="0"/>
              <a:t>Statistical quality control</a:t>
            </a:r>
          </a:p>
          <a:p>
            <a:pPr lvl="1"/>
            <a:r>
              <a:rPr lang="en-US" altLang="en-US" sz="2200" dirty="0">
                <a:solidFill>
                  <a:srgbClr val="7030A0"/>
                </a:solidFill>
              </a:rPr>
              <a:t>Test process optimization</a:t>
            </a:r>
          </a:p>
          <a:p>
            <a:pPr lvl="1">
              <a:buNone/>
            </a:pP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FC12BA-688A-4575-B318-F741F541834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082D5-079D-40DA-B726-80A047D70DDD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01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509946"/>
            <a:ext cx="11029950" cy="522441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1626" y="970373"/>
            <a:ext cx="11025187" cy="206779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Software Testing And Quality Assurance – Theory and Practice - </a:t>
            </a:r>
            <a:r>
              <a:rPr lang="en-US" sz="2000" dirty="0" err="1"/>
              <a:t>Kshirasagar</a:t>
            </a:r>
            <a:r>
              <a:rPr lang="en-US" sz="2000" dirty="0"/>
              <a:t> Naik &amp; </a:t>
            </a:r>
            <a:r>
              <a:rPr lang="en-US" sz="2000" dirty="0" err="1"/>
              <a:t>Priyadarshi</a:t>
            </a:r>
            <a:r>
              <a:rPr lang="en-US" sz="2000" dirty="0"/>
              <a:t> </a:t>
            </a:r>
            <a:r>
              <a:rPr lang="en-US" sz="2000" dirty="0" err="1"/>
              <a:t>Tripathy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000" dirty="0"/>
              <a:t>Software Quality Engineering: Testing, Quality Assurance and Quantifiable Improvement - Jeff Tian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502817-E649-48B7-AB9F-253A6EA9AFB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F7754A8-6B37-4CCB-A3BC-95F3CF97FE48}"/>
              </a:ext>
            </a:extLst>
          </p:cNvPr>
          <p:cNvSpPr txBox="1">
            <a:spLocks/>
          </p:cNvSpPr>
          <p:nvPr/>
        </p:nvSpPr>
        <p:spPr>
          <a:xfrm rot="5400000">
            <a:off x="11852787" y="16223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644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91729" y="480450"/>
            <a:ext cx="11029950" cy="64042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          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2622" y="1060626"/>
            <a:ext cx="11090315" cy="4956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A process comprises a set of activities that are executed to develop products</a:t>
            </a:r>
          </a:p>
          <a:p>
            <a:pPr lvl="1"/>
            <a:r>
              <a:rPr lang="en-US" altLang="en-US" sz="2200" dirty="0"/>
              <a:t>The </a:t>
            </a:r>
            <a:r>
              <a:rPr lang="en-US" altLang="en-US" sz="2200" dirty="0">
                <a:solidFill>
                  <a:srgbClr val="7030A0"/>
                </a:solidFill>
              </a:rPr>
              <a:t>activities are in the form of methods, techniques</a:t>
            </a:r>
            <a:r>
              <a:rPr lang="en-US" altLang="en-US" sz="2200" dirty="0"/>
              <a:t>, strategies, procedures, and practices</a:t>
            </a:r>
          </a:p>
          <a:p>
            <a:pPr lvl="1"/>
            <a:r>
              <a:rPr lang="en-US" altLang="en-US" sz="2200" dirty="0"/>
              <a:t>The activities heavily </a:t>
            </a:r>
            <a:r>
              <a:rPr lang="en-US" altLang="en-US" sz="2200" dirty="0">
                <a:solidFill>
                  <a:srgbClr val="7030A0"/>
                </a:solidFill>
              </a:rPr>
              <a:t>rely on information repositories, such as documents</a:t>
            </a:r>
            <a:r>
              <a:rPr lang="en-US" altLang="en-US" sz="2200" dirty="0"/>
              <a:t>, standards, and policies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Different processes are driven by different goals and availability of resources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It is useful to follow a defined process because of the following benefits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repeated </a:t>
            </a:r>
            <a:r>
              <a:rPr lang="en-US" altLang="en-US" sz="2200" dirty="0"/>
              <a:t>in subsequent projects</a:t>
            </a:r>
          </a:p>
          <a:p>
            <a:pPr lvl="1"/>
            <a:r>
              <a:rPr lang="en-US" altLang="en-US" sz="2200" dirty="0"/>
              <a:t>The process can be </a:t>
            </a:r>
            <a:r>
              <a:rPr lang="en-US" altLang="en-US" sz="2200" dirty="0">
                <a:solidFill>
                  <a:srgbClr val="7030A0"/>
                </a:solidFill>
              </a:rPr>
              <a:t>evaluated by using a variety of metrics</a:t>
            </a:r>
            <a:r>
              <a:rPr lang="en-US" altLang="en-US" sz="2200" dirty="0"/>
              <a:t>, such as </a:t>
            </a:r>
            <a:r>
              <a:rPr lang="en-US" altLang="en-US" sz="2200" dirty="0">
                <a:solidFill>
                  <a:srgbClr val="7030A0"/>
                </a:solidFill>
              </a:rPr>
              <a:t>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quality</a:t>
            </a:r>
            <a:r>
              <a:rPr lang="en-US" altLang="en-US" sz="2200" dirty="0"/>
              <a:t>, and</a:t>
            </a:r>
            <a:br>
              <a:rPr lang="en-US" altLang="en-US" sz="2200" dirty="0"/>
            </a:br>
            <a:r>
              <a:rPr lang="en-US" altLang="en-US" sz="2200" dirty="0">
                <a:solidFill>
                  <a:srgbClr val="7030A0"/>
                </a:solidFill>
              </a:rPr>
              <a:t>time </a:t>
            </a:r>
            <a:r>
              <a:rPr lang="en-US" altLang="en-US" sz="2200" dirty="0"/>
              <a:t>to deliver</a:t>
            </a:r>
          </a:p>
          <a:p>
            <a:pPr lvl="1"/>
            <a:r>
              <a:rPr lang="en-US" altLang="en-US" sz="2200" dirty="0"/>
              <a:t>Actions can be taken to </a:t>
            </a:r>
            <a:r>
              <a:rPr lang="en-US" altLang="en-US" sz="2200" dirty="0">
                <a:solidFill>
                  <a:srgbClr val="7030A0"/>
                </a:solidFill>
              </a:rPr>
              <a:t>improve the process </a:t>
            </a:r>
            <a:r>
              <a:rPr lang="en-US" altLang="en-US" sz="2200" dirty="0"/>
              <a:t>to achieve better results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4F1A99-C3BD-421E-AE2E-F80BAFAC49D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4C92546-D654-499F-8D7A-8BCAFA8CCE89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5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68940"/>
            <a:ext cx="11029950" cy="61093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Software process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6387" y="1399840"/>
            <a:ext cx="10722912" cy="36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A software process comprises the following tasks.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200" dirty="0">
                <a:ea typeface="PMingLiU" pitchFamily="18" charset="-120"/>
              </a:rPr>
              <a:t>Documentation</a:t>
            </a:r>
            <a:endParaRPr lang="en-US" alt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1C744A-36BD-4C56-88B1-32331FCF1C8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CA85179-D5CB-4332-ADD1-D4793F488B8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55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480450"/>
            <a:ext cx="11029950" cy="56668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Process improvement (Verification)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5437" y="1060625"/>
            <a:ext cx="11279504" cy="5266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To be able to </a:t>
            </a:r>
            <a:r>
              <a:rPr lang="en-US" altLang="en-US" sz="2200" dirty="0">
                <a:solidFill>
                  <a:srgbClr val="7030A0"/>
                </a:solidFill>
              </a:rPr>
              <a:t>improve a defined process (from baseline – existing practices), organizations need to evaluate its capabilities and 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</a:rPr>
              <a:t>Why does a development/test process need to be improved?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Quality:  </a:t>
            </a:r>
            <a:r>
              <a:rPr lang="en-US" sz="2200" dirty="0"/>
              <a:t>a better test process should </a:t>
            </a:r>
            <a:r>
              <a:rPr lang="en-US" sz="2200" dirty="0">
                <a:solidFill>
                  <a:srgbClr val="7030A0"/>
                </a:solidFill>
              </a:rPr>
              <a:t>give more insights into the quality characteristics </a:t>
            </a:r>
            <a:r>
              <a:rPr lang="en-US" sz="2200" dirty="0"/>
              <a:t>of a system being tested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Lead Time: </a:t>
            </a:r>
            <a:r>
              <a:rPr lang="en-US" sz="2200" dirty="0"/>
              <a:t>a better test process saves testing time, and thereby gives more time to other areas of system development</a:t>
            </a:r>
          </a:p>
          <a:p>
            <a:pPr lvl="1">
              <a:buFont typeface="Wingdings" pitchFamily="2" charset="2"/>
              <a:buChar char="§"/>
            </a:pPr>
            <a:r>
              <a:rPr lang="en-US" sz="2200" dirty="0">
                <a:solidFill>
                  <a:srgbClr val="0070C0"/>
                </a:solidFill>
              </a:rPr>
              <a:t>Cost:  </a:t>
            </a:r>
            <a:r>
              <a:rPr lang="en-US" sz="2200" dirty="0"/>
              <a:t>a better test process is expected to be carried out with a lower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Capability Maturity Model (CMM) </a:t>
            </a:r>
            <a:r>
              <a:rPr lang="en-US" altLang="en-US" sz="2200" dirty="0"/>
              <a:t>allows an organization to </a:t>
            </a:r>
            <a:r>
              <a:rPr lang="en-US" altLang="en-US" sz="2200" dirty="0">
                <a:solidFill>
                  <a:srgbClr val="7030A0"/>
                </a:solidFill>
              </a:rPr>
              <a:t>evaluate its software development processes</a:t>
            </a:r>
            <a:r>
              <a:rPr lang="en-US" altLang="en-US" sz="2200" dirty="0"/>
              <a:t> and supports incremental process improvement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 Process Improvement (TPI) </a:t>
            </a:r>
            <a:r>
              <a:rPr lang="en-US" altLang="en-US" sz="2200" dirty="0"/>
              <a:t>model 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improve the testing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rgbClr val="C00000"/>
                </a:solidFill>
              </a:rPr>
              <a:t>Testing Maturity Model (TMM) </a:t>
            </a:r>
            <a:r>
              <a:rPr lang="en-US" altLang="en-US" sz="2200" dirty="0"/>
              <a:t>has been developed to </a:t>
            </a:r>
            <a:r>
              <a:rPr lang="en-US" altLang="en-US" sz="2200" dirty="0">
                <a:solidFill>
                  <a:srgbClr val="7030A0"/>
                </a:solidFill>
              </a:rPr>
              <a:t>evaluate a testing process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EA79DD-A03E-4E6C-9160-5E62A133AEB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691881D-12A7-46F7-9BAB-EA8BDFCEF6BE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6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452" y="480449"/>
            <a:ext cx="11029950" cy="58143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Capability Maturity Model (CMM)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1695" y="1444085"/>
            <a:ext cx="11279504" cy="43225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In the CMM model, the maturity level of an organization tells us to what extent an organization can </a:t>
            </a:r>
            <a:r>
              <a:rPr lang="en-US" altLang="en-US" sz="2200" dirty="0">
                <a:solidFill>
                  <a:srgbClr val="7030A0"/>
                </a:solidFill>
              </a:rPr>
              <a:t>produce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low cost</a:t>
            </a:r>
            <a:r>
              <a:rPr lang="en-US" altLang="en-US" sz="2200" dirty="0"/>
              <a:t>, </a:t>
            </a:r>
            <a:r>
              <a:rPr lang="en-US" altLang="en-US" sz="2200" dirty="0">
                <a:solidFill>
                  <a:srgbClr val="7030A0"/>
                </a:solidFill>
              </a:rPr>
              <a:t>high quality software</a:t>
            </a:r>
          </a:p>
          <a:p>
            <a:r>
              <a:rPr lang="en-US" altLang="en-US" sz="2200" dirty="0"/>
              <a:t>Having </a:t>
            </a:r>
            <a:r>
              <a:rPr lang="en-US" altLang="en-US" sz="2200" dirty="0">
                <a:solidFill>
                  <a:srgbClr val="7030A0"/>
                </a:solidFill>
              </a:rPr>
              <a:t>known the current maturity level</a:t>
            </a:r>
            <a:r>
              <a:rPr lang="en-US" altLang="en-US" sz="2200" dirty="0"/>
              <a:t>, an organization can work to </a:t>
            </a:r>
            <a:r>
              <a:rPr lang="en-US" altLang="en-US" sz="2200" dirty="0">
                <a:solidFill>
                  <a:srgbClr val="7030A0"/>
                </a:solidFill>
              </a:rPr>
              <a:t>reach the next higher level</a:t>
            </a:r>
          </a:p>
          <a:p>
            <a:r>
              <a:rPr lang="en-US" altLang="en-US" sz="2200" dirty="0"/>
              <a:t>There are five maturity levels in the CMM model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1: Initial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2: Repeatable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3: Defined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4: Managed</a:t>
            </a:r>
          </a:p>
          <a:p>
            <a:pPr marL="972900" lvl="2" indent="-342900">
              <a:buAutoNum type="arabicPeriod"/>
            </a:pPr>
            <a:r>
              <a:rPr lang="en-US" altLang="en-US" sz="2200" dirty="0"/>
              <a:t>Level 5: Optimizing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FCFA05-551B-4C7B-AA6F-CB91AB01557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283ECB-77B8-4412-8AA0-3BE88344CC75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610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9" y="450952"/>
            <a:ext cx="11029950" cy="596183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CMM Maturity levels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6158" y="1254404"/>
            <a:ext cx="11390796" cy="5116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Initial: </a:t>
            </a:r>
            <a:r>
              <a:rPr lang="en-US" altLang="en-US" sz="2200" dirty="0"/>
              <a:t>processes are </a:t>
            </a:r>
            <a:r>
              <a:rPr lang="en-US" altLang="en-US" sz="2200" dirty="0">
                <a:solidFill>
                  <a:srgbClr val="7030A0"/>
                </a:solidFill>
              </a:rPr>
              <a:t>disorganized</a:t>
            </a:r>
            <a:r>
              <a:rPr lang="en-US" altLang="en-US" sz="2200" dirty="0"/>
              <a:t>, even chaotic. </a:t>
            </a:r>
            <a:r>
              <a:rPr lang="en-US" altLang="en-US" sz="2200" dirty="0">
                <a:solidFill>
                  <a:srgbClr val="7030A0"/>
                </a:solidFill>
              </a:rPr>
              <a:t>Success</a:t>
            </a:r>
            <a:r>
              <a:rPr lang="en-US" altLang="en-US" sz="2200" dirty="0"/>
              <a:t> is likely to depend on </a:t>
            </a:r>
            <a:r>
              <a:rPr lang="en-US" altLang="en-US" sz="2200" dirty="0">
                <a:solidFill>
                  <a:srgbClr val="7030A0"/>
                </a:solidFill>
              </a:rPr>
              <a:t>individual efforts, </a:t>
            </a:r>
            <a:r>
              <a:rPr lang="en-US" altLang="en-US" sz="2200" dirty="0"/>
              <a:t>and is </a:t>
            </a:r>
            <a:r>
              <a:rPr lang="en-US" altLang="en-US" sz="2200" dirty="0">
                <a:solidFill>
                  <a:srgbClr val="7030A0"/>
                </a:solidFill>
              </a:rPr>
              <a:t>not considered to be repeatable</a:t>
            </a:r>
            <a:r>
              <a:rPr lang="en-US" altLang="en-US" sz="2200" dirty="0"/>
              <a:t>, because processes would </a:t>
            </a:r>
            <a:r>
              <a:rPr lang="en-US" altLang="en-US" sz="2200" dirty="0">
                <a:solidFill>
                  <a:srgbClr val="7030A0"/>
                </a:solidFill>
              </a:rPr>
              <a:t>not be sufficiently defined </a:t>
            </a:r>
            <a:r>
              <a:rPr lang="en-US" altLang="en-US" sz="2200" dirty="0"/>
              <a:t>and documented to allow them to be replicated.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Repeatable: </a:t>
            </a:r>
            <a:r>
              <a:rPr lang="en-US" altLang="en-US" sz="2200" dirty="0">
                <a:solidFill>
                  <a:srgbClr val="7030A0"/>
                </a:solidFill>
              </a:rPr>
              <a:t>basic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7030A0"/>
                </a:solidFill>
              </a:rPr>
              <a:t>project management techniques are established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7030A0"/>
                </a:solidFill>
              </a:rPr>
              <a:t>successes could be repeated</a:t>
            </a:r>
            <a:r>
              <a:rPr lang="en-US" altLang="en-US" sz="2200" dirty="0"/>
              <a:t>, because the requisite processes would have been made established, defined, and documented.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Defined:  </a:t>
            </a:r>
            <a:r>
              <a:rPr lang="en-US" altLang="en-US" sz="2200" dirty="0"/>
              <a:t>an organization has </a:t>
            </a:r>
            <a:r>
              <a:rPr lang="en-US" altLang="en-US" sz="2200" dirty="0">
                <a:solidFill>
                  <a:srgbClr val="7030A0"/>
                </a:solidFill>
              </a:rPr>
              <a:t>developed its own standard </a:t>
            </a:r>
            <a:r>
              <a:rPr lang="en-US" altLang="en-US" sz="2200" dirty="0"/>
              <a:t>software process through greater attention to documentation, standardization, and integration.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Managed:</a:t>
            </a:r>
            <a:r>
              <a:rPr lang="en-US" altLang="en-US" sz="2200" dirty="0"/>
              <a:t>  an organization </a:t>
            </a:r>
            <a:r>
              <a:rPr lang="en-US" altLang="en-US" sz="2200" dirty="0">
                <a:solidFill>
                  <a:srgbClr val="7030A0"/>
                </a:solidFill>
              </a:rPr>
              <a:t>monitors and controls its own processes </a:t>
            </a:r>
            <a:r>
              <a:rPr lang="en-US" altLang="en-US" sz="2200" dirty="0"/>
              <a:t>through data collection and analysis.</a:t>
            </a:r>
          </a:p>
          <a:p>
            <a:pPr marL="457200" indent="-274320">
              <a:buAutoNum type="arabicPeriod"/>
            </a:pPr>
            <a:r>
              <a:rPr lang="en-US" altLang="en-US" sz="2200" dirty="0">
                <a:solidFill>
                  <a:srgbClr val="C00000"/>
                </a:solidFill>
              </a:rPr>
              <a:t>Optimizing:</a:t>
            </a:r>
            <a:r>
              <a:rPr lang="en-US" altLang="en-US" sz="2200" dirty="0"/>
              <a:t>  </a:t>
            </a:r>
            <a:r>
              <a:rPr lang="en-US" altLang="en-US" sz="2200" dirty="0">
                <a:solidFill>
                  <a:srgbClr val="7030A0"/>
                </a:solidFill>
              </a:rPr>
              <a:t>processes are constantly being improved through monitoring feedback </a:t>
            </a:r>
            <a:r>
              <a:rPr lang="en-US" altLang="en-US" sz="2200" dirty="0"/>
              <a:t>from current processes and introducing innovative processes to better serve the organization's particular needs.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C01E3D-4698-493D-9E4A-24A84A998AA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6B1005-D1FF-49A0-9BE5-4A3EA0FE7DB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94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583687"/>
            <a:ext cx="11029950" cy="566687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87887" y="2084439"/>
            <a:ext cx="4854268" cy="322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Identifying test goals</a:t>
            </a:r>
          </a:p>
          <a:p>
            <a:pPr lvl="1"/>
            <a:r>
              <a:rPr lang="en-US" altLang="en-US" sz="2200" dirty="0"/>
              <a:t>Preparing a test plan</a:t>
            </a:r>
          </a:p>
          <a:p>
            <a:pPr lvl="1"/>
            <a:r>
              <a:rPr lang="en-US" altLang="en-US" sz="2200" dirty="0"/>
              <a:t>Identifying different kinds of tests</a:t>
            </a:r>
          </a:p>
          <a:p>
            <a:pPr lvl="1"/>
            <a:r>
              <a:rPr lang="en-US" altLang="en-US" sz="2200" dirty="0"/>
              <a:t>Hiring test personnel</a:t>
            </a:r>
          </a:p>
          <a:p>
            <a:pPr lvl="1"/>
            <a:r>
              <a:rPr lang="en-US" altLang="en-US" sz="2200" dirty="0"/>
              <a:t>Designing test cases</a:t>
            </a:r>
          </a:p>
          <a:p>
            <a:pPr lvl="1"/>
            <a:r>
              <a:rPr lang="en-US" altLang="en-US" sz="2200" dirty="0"/>
              <a:t>Procuring test tools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49939" y="2253636"/>
            <a:ext cx="5626100" cy="2790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/>
              <a:t>Assigning test cases to test engineers</a:t>
            </a:r>
          </a:p>
          <a:p>
            <a:pPr lvl="1"/>
            <a:r>
              <a:rPr lang="en-US" altLang="en-US" sz="2200" dirty="0"/>
              <a:t>Prioritizing test cases for execution</a:t>
            </a:r>
          </a:p>
          <a:p>
            <a:pPr lvl="1"/>
            <a:r>
              <a:rPr lang="en-US" altLang="en-US" sz="2200" dirty="0"/>
              <a:t>Organizing the execution of test cases into multiple test cycles</a:t>
            </a:r>
          </a:p>
          <a:p>
            <a:pPr lvl="1"/>
            <a:r>
              <a:rPr lang="en-US" altLang="en-US" sz="2200" dirty="0"/>
              <a:t>Executing test cases</a:t>
            </a:r>
          </a:p>
          <a:p>
            <a:pPr lvl="1"/>
            <a:r>
              <a:rPr lang="en-US" altLang="en-US" sz="2200" dirty="0"/>
              <a:t>Reporting defects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3864" y="1231051"/>
            <a:ext cx="10769600" cy="10139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A test process is a certain way of performing activities related to defect detection. </a:t>
            </a:r>
            <a:br>
              <a:rPr lang="en-US" altLang="en-US" sz="2200" dirty="0"/>
            </a:br>
            <a:r>
              <a:rPr lang="en-US" altLang="en-US" sz="2200" dirty="0"/>
              <a:t>A few such activities are as follows: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C93AE8-E518-454D-830F-770672FA862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D40829D-60E9-425A-8F48-8D6841A84D5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2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7703" y="480449"/>
            <a:ext cx="11029950" cy="669925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 process improvement (TPI)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6842" y="1475629"/>
            <a:ext cx="10820400" cy="2712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altLang="en-US" sz="2200" dirty="0"/>
              <a:t>How to improve a test process?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1: Determine an area for improvement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2: Evaluate the current state of the test process (baseline- quality, time, cost)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3: Identify the next desired state and the means to achieve it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200" dirty="0"/>
              <a:t>Step 4: Implement the necessary changes to the process</a:t>
            </a:r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BC2134-1DB4-4A8B-9FB7-6A40EE623C4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1261F3-16E8-4D9C-864D-BACAFE7EB24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90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8709" y="465701"/>
            <a:ext cx="11029950" cy="610931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70C0"/>
                </a:solidFill>
              </a:rPr>
              <a:t>Testing Maturity Model (TMM)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1873" y="1283110"/>
            <a:ext cx="11346837" cy="52504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dirty="0"/>
              <a:t>Similar to the concept of evaluating and </a:t>
            </a:r>
            <a:r>
              <a:rPr lang="en-US" altLang="en-US" sz="2200" dirty="0">
                <a:solidFill>
                  <a:srgbClr val="7030A0"/>
                </a:solidFill>
              </a:rPr>
              <a:t>improving software development processes</a:t>
            </a:r>
            <a:r>
              <a:rPr lang="en-US" altLang="en-US" sz="2200" dirty="0"/>
              <a:t>, there is a need for a framework to </a:t>
            </a:r>
            <a:r>
              <a:rPr lang="en-US" altLang="en-US" sz="2200" dirty="0">
                <a:solidFill>
                  <a:srgbClr val="0070C0"/>
                </a:solidFill>
              </a:rPr>
              <a:t>assess and improve testing processes</a:t>
            </a:r>
          </a:p>
          <a:p>
            <a:r>
              <a:rPr lang="en-US" altLang="en-US" sz="2200" dirty="0"/>
              <a:t>Continuous improvement of testing processes is an ideal goal of organizations</a:t>
            </a:r>
          </a:p>
          <a:p>
            <a:r>
              <a:rPr lang="en-US" altLang="en-US" sz="2200" dirty="0"/>
              <a:t>Evaluation plays a key role in process improvement</a:t>
            </a:r>
          </a:p>
          <a:p>
            <a:r>
              <a:rPr lang="en-US" altLang="en-US" sz="2200" dirty="0"/>
              <a:t>TMM pioneered by Ilene </a:t>
            </a:r>
            <a:r>
              <a:rPr lang="en-US" altLang="en-US" sz="2200" dirty="0" err="1"/>
              <a:t>Burnstein</a:t>
            </a:r>
            <a:r>
              <a:rPr lang="en-US" altLang="en-US" sz="2200" dirty="0"/>
              <a:t> to help org </a:t>
            </a:r>
            <a:r>
              <a:rPr lang="en-US" altLang="en-US" sz="2200" dirty="0">
                <a:solidFill>
                  <a:srgbClr val="7030A0"/>
                </a:solidFill>
              </a:rPr>
              <a:t>evaluate and improve testing </a:t>
            </a:r>
            <a:r>
              <a:rPr lang="en-US" altLang="en-US" sz="2200" dirty="0"/>
              <a:t>processes</a:t>
            </a:r>
          </a:p>
          <a:p>
            <a:r>
              <a:rPr lang="en-US" altLang="en-US" sz="2200" dirty="0"/>
              <a:t>The TMM framework describes an </a:t>
            </a:r>
            <a:r>
              <a:rPr lang="en-US" altLang="en-US" sz="2200" dirty="0">
                <a:solidFill>
                  <a:srgbClr val="7030A0"/>
                </a:solidFill>
              </a:rPr>
              <a:t>evolutionary</a:t>
            </a:r>
            <a:r>
              <a:rPr lang="en-US" altLang="en-US" sz="2200" dirty="0"/>
              <a:t> path of test process </a:t>
            </a:r>
            <a:r>
              <a:rPr lang="en-US" altLang="en-US" sz="2200" dirty="0">
                <a:solidFill>
                  <a:srgbClr val="0070C0"/>
                </a:solidFill>
              </a:rPr>
              <a:t>maturity in five levels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Each level is characterized by the concepts of 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Supporting maturity goals</a:t>
            </a:r>
          </a:p>
          <a:p>
            <a:pPr marL="781200" lvl="1" indent="-457200">
              <a:buFont typeface="Courier New" pitchFamily="49" charset="0"/>
              <a:buChar char="o"/>
            </a:pPr>
            <a:r>
              <a:rPr lang="en-US" altLang="en-US" sz="2200" dirty="0"/>
              <a:t>Activities, Tasks, and Responsibilities (ATRs) -  views from manager, developer, tester, customer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BD828F-1796-4E1E-AA3E-D9D98A37E2E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F439F91-37D2-42AA-8725-D3B29D1AEB98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490977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9356D55F73F42819BF0423DC95712" ma:contentTypeVersion="0" ma:contentTypeDescription="Create a new document." ma:contentTypeScope="" ma:versionID="79920173e8c7254153e21955c2e9326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976C76-6269-4575-AF84-33E62ED4CDA2}"/>
</file>

<file path=customXml/itemProps2.xml><?xml version="1.0" encoding="utf-8"?>
<ds:datastoreItem xmlns:ds="http://schemas.openxmlformats.org/officeDocument/2006/customXml" ds:itemID="{A19B07CD-B0FF-448C-880B-8EC79B97CF20}"/>
</file>

<file path=customXml/itemProps3.xml><?xml version="1.0" encoding="utf-8"?>
<ds:datastoreItem xmlns:ds="http://schemas.openxmlformats.org/officeDocument/2006/customXml" ds:itemID="{270653F9-93F8-4DC6-87A6-15B9B9ECDB60}"/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1072</Words>
  <Application>Microsoft Office PowerPoint</Application>
  <PresentationFormat>Widescreen</PresentationFormat>
  <Paragraphs>130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Courier New</vt:lpstr>
      <vt:lpstr>Gill Sans MT</vt:lpstr>
      <vt:lpstr>Wingdings</vt:lpstr>
      <vt:lpstr>Wingdings 2</vt:lpstr>
      <vt:lpstr>Dividend</vt:lpstr>
      <vt:lpstr>PowerPoint Presentation</vt:lpstr>
      <vt:lpstr>          Software process</vt:lpstr>
      <vt:lpstr>Software process</vt:lpstr>
      <vt:lpstr>Process improvement (Verification)</vt:lpstr>
      <vt:lpstr>Capability Maturity Model (CMM)</vt:lpstr>
      <vt:lpstr>CMM Maturity levels</vt:lpstr>
      <vt:lpstr>Test process improvement (TPI)</vt:lpstr>
      <vt:lpstr>Test process improvement (TPI)</vt:lpstr>
      <vt:lpstr>Testing Maturity Model (TMM)</vt:lpstr>
      <vt:lpstr>TMM levels</vt:lpstr>
      <vt:lpstr>TMM levels</vt:lpstr>
      <vt:lpstr>TMM levels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SQAT - Ch.03 - Maturity Models</dc:title>
  <dc:subject>Software Quality and Testing</dc:subject>
  <dc:creator>M. Mahmudul Hasan</dc:creator>
  <cp:lastModifiedBy>Abhijit Bhowmik</cp:lastModifiedBy>
  <cp:revision>112</cp:revision>
  <dcterms:created xsi:type="dcterms:W3CDTF">2019-09-22T04:52:04Z</dcterms:created>
  <dcterms:modified xsi:type="dcterms:W3CDTF">2020-07-09T07:34:20Z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0x0101002129356D55F73F42819BF0423DC95712</vt:lpwstr>
  </property>
</Properties>
</file>