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3"/>
  </p:notesMasterIdLst>
  <p:sldIdLst>
    <p:sldId id="256" r:id="rId2"/>
    <p:sldId id="298" r:id="rId3"/>
    <p:sldId id="300" r:id="rId4"/>
    <p:sldId id="299" r:id="rId5"/>
    <p:sldId id="301" r:id="rId6"/>
    <p:sldId id="302" r:id="rId7"/>
    <p:sldId id="303" r:id="rId8"/>
    <p:sldId id="304" r:id="rId9"/>
    <p:sldId id="308" r:id="rId10"/>
    <p:sldId id="305" r:id="rId11"/>
    <p:sldId id="29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68" d="100"/>
          <a:sy n="68" d="100"/>
        </p:scale>
        <p:origin x="612"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12/07/2020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7/12/2020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7/12/2020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7/12/2020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7/12/2020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7/12/2020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7/12/2020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7/12/2020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7/12/2020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cap="all" dirty="0">
                <a:solidFill>
                  <a:srgbClr val="FFFFFF"/>
                </a:solidFill>
              </a:rPr>
            </a:br>
            <a:br>
              <a:rPr lang="en-US" sz="2400" cap="all" dirty="0">
                <a:solidFill>
                  <a:srgbClr val="FFFFFF"/>
                </a:solidFill>
              </a:rPr>
            </a:br>
            <a:r>
              <a:rPr lang="en-US" sz="2400" cap="all" dirty="0">
                <a:solidFill>
                  <a:srgbClr val="FFFFFF"/>
                </a:solidFill>
              </a:rPr>
              <a:t>software quality and testing</a:t>
            </a:r>
          </a:p>
          <a:p>
            <a:pPr marL="0" indent="0" algn="ctr">
              <a:buFont typeface="Wingdings 2" panose="05020102010507070707" pitchFamily="18" charset="2"/>
              <a:buNone/>
            </a:pPr>
            <a:r>
              <a:rPr lang="en-US" sz="2400" cap="all" dirty="0">
                <a:solidFill>
                  <a:srgbClr val="FFFFFF"/>
                </a:solidFill>
              </a:rPr>
              <a:t>CSC 4133</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825850"/>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C00000"/>
                </a:solidFill>
              </a:rPr>
              <a:t>Chapter 4</a:t>
            </a:r>
            <a:br>
              <a:rPr lang="en-US" sz="3000" dirty="0">
                <a:solidFill>
                  <a:srgbClr val="C00000"/>
                </a:solidFill>
              </a:rPr>
            </a:br>
            <a:br>
              <a:rPr lang="en-US" sz="3000" dirty="0">
                <a:solidFill>
                  <a:schemeClr val="tx2"/>
                </a:solidFill>
              </a:rPr>
            </a:br>
            <a:r>
              <a:rPr lang="en-US" sz="2500" dirty="0">
                <a:solidFill>
                  <a:schemeClr val="tx2"/>
                </a:solidFill>
              </a:rPr>
              <a:t>Software quality assurance</a:t>
            </a:r>
            <a:endParaRPr lang="en-US" sz="3000" dirty="0">
              <a:solidFill>
                <a:srgbClr val="0070C0"/>
              </a:solidFill>
            </a:endParaRPr>
          </a:p>
        </p:txBody>
      </p:sp>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5" y="436205"/>
            <a:ext cx="11029950" cy="565150"/>
          </a:xfrm>
        </p:spPr>
        <p:txBody>
          <a:bodyPr/>
          <a:lstStyle/>
          <a:p>
            <a:pPr algn="ctr"/>
            <a:r>
              <a:rPr lang="en-US" dirty="0">
                <a:solidFill>
                  <a:srgbClr val="0070C0"/>
                </a:solidFill>
              </a:rPr>
              <a:t>QA Activities: Mapping from </a:t>
            </a:r>
            <a:r>
              <a:rPr lang="en-US" b="1" dirty="0">
                <a:solidFill>
                  <a:srgbClr val="0070C0"/>
                </a:solidFill>
              </a:rPr>
              <a:t>DC</a:t>
            </a:r>
            <a:r>
              <a:rPr lang="en-US" dirty="0">
                <a:solidFill>
                  <a:srgbClr val="0070C0"/>
                </a:solidFill>
              </a:rPr>
              <a:t> </a:t>
            </a:r>
            <a:r>
              <a:rPr lang="en-US" b="1" dirty="0">
                <a:solidFill>
                  <a:srgbClr val="0070C0"/>
                </a:solidFill>
              </a:rPr>
              <a:t>view</a:t>
            </a:r>
            <a:r>
              <a:rPr lang="en-US" dirty="0">
                <a:solidFill>
                  <a:srgbClr val="0070C0"/>
                </a:solidFill>
              </a:rPr>
              <a:t> to </a:t>
            </a:r>
            <a:r>
              <a:rPr lang="en-US" b="1" dirty="0">
                <a:solidFill>
                  <a:srgbClr val="0070C0"/>
                </a:solidFill>
              </a:rPr>
              <a:t>V&amp;V</a:t>
            </a:r>
            <a:r>
              <a:rPr lang="en-US" dirty="0">
                <a:solidFill>
                  <a:srgbClr val="0070C0"/>
                </a:solidFill>
              </a:rPr>
              <a:t> </a:t>
            </a:r>
            <a:r>
              <a:rPr lang="en-US" b="1" dirty="0">
                <a:solidFill>
                  <a:srgbClr val="0070C0"/>
                </a:solidFill>
              </a:rPr>
              <a:t>view</a:t>
            </a:r>
            <a:endParaRPr lang="en-GB" dirty="0">
              <a:solidFill>
                <a:srgbClr val="0070C0"/>
              </a:solidFill>
            </a:endParaRPr>
          </a:p>
        </p:txBody>
      </p:sp>
      <p:graphicFrame>
        <p:nvGraphicFramePr>
          <p:cNvPr id="6" name="Content Placeholder 4"/>
          <p:cNvGraphicFramePr>
            <a:graphicFrameLocks/>
          </p:cNvGraphicFramePr>
          <p:nvPr>
            <p:extLst>
              <p:ext uri="{D42A27DB-BD31-4B8C-83A1-F6EECF244321}">
                <p14:modId xmlns:p14="http://schemas.microsoft.com/office/powerpoint/2010/main" val="182261667"/>
              </p:ext>
            </p:extLst>
          </p:nvPr>
        </p:nvGraphicFramePr>
        <p:xfrm>
          <a:off x="457200" y="1005840"/>
          <a:ext cx="11341510" cy="5852160"/>
        </p:xfrm>
        <a:graphic>
          <a:graphicData uri="http://schemas.openxmlformats.org/drawingml/2006/table">
            <a:tbl>
              <a:tblPr firstRow="1" bandRow="1">
                <a:tableStyleId>{5C22544A-7EE6-4342-B048-85BDC9FD1C3A}</a:tableStyleId>
              </a:tblPr>
              <a:tblGrid>
                <a:gridCol w="2448346">
                  <a:extLst>
                    <a:ext uri="{9D8B030D-6E8A-4147-A177-3AD203B41FA5}">
                      <a16:colId xmlns:a16="http://schemas.microsoft.com/office/drawing/2014/main" val="20000"/>
                    </a:ext>
                  </a:extLst>
                </a:gridCol>
                <a:gridCol w="4371216">
                  <a:extLst>
                    <a:ext uri="{9D8B030D-6E8A-4147-A177-3AD203B41FA5}">
                      <a16:colId xmlns:a16="http://schemas.microsoft.com/office/drawing/2014/main" val="20001"/>
                    </a:ext>
                  </a:extLst>
                </a:gridCol>
                <a:gridCol w="4521948">
                  <a:extLst>
                    <a:ext uri="{9D8B030D-6E8A-4147-A177-3AD203B41FA5}">
                      <a16:colId xmlns:a16="http://schemas.microsoft.com/office/drawing/2014/main" val="20002"/>
                    </a:ext>
                  </a:extLst>
                </a:gridCol>
              </a:tblGrid>
              <a:tr h="671005">
                <a:tc>
                  <a:txBody>
                    <a:bodyPr/>
                    <a:lstStyle/>
                    <a:p>
                      <a:r>
                        <a:rPr lang="en-US" sz="2000" dirty="0">
                          <a:solidFill>
                            <a:srgbClr val="0000FF"/>
                          </a:solidFill>
                        </a:rPr>
                        <a:t>DC (defect-centered)</a:t>
                      </a:r>
                      <a:r>
                        <a:rPr lang="en-US" sz="2000" baseline="0" dirty="0">
                          <a:solidFill>
                            <a:srgbClr val="0000FF"/>
                          </a:solidFill>
                        </a:rPr>
                        <a:t> </a:t>
                      </a:r>
                      <a:r>
                        <a:rPr lang="en-US" sz="2000" dirty="0">
                          <a:solidFill>
                            <a:srgbClr val="0000FF"/>
                          </a:solidFill>
                        </a:rPr>
                        <a:t>view</a:t>
                      </a:r>
                    </a:p>
                  </a:txBody>
                  <a:tcPr>
                    <a:solidFill>
                      <a:schemeClr val="accent3">
                        <a:lumMod val="40000"/>
                        <a:lumOff val="60000"/>
                      </a:schemeClr>
                    </a:solidFill>
                  </a:tcPr>
                </a:tc>
                <a:tc>
                  <a:txBody>
                    <a:bodyPr/>
                    <a:lstStyle/>
                    <a:p>
                      <a:r>
                        <a:rPr lang="en-US" sz="2000" dirty="0">
                          <a:solidFill>
                            <a:srgbClr val="0000FF"/>
                          </a:solidFill>
                        </a:rPr>
                        <a:t>QA activity</a:t>
                      </a:r>
                    </a:p>
                  </a:txBody>
                  <a:tcPr>
                    <a:solidFill>
                      <a:schemeClr val="accent3">
                        <a:lumMod val="40000"/>
                        <a:lumOff val="60000"/>
                      </a:schemeClr>
                    </a:solidFill>
                  </a:tcPr>
                </a:tc>
                <a:tc>
                  <a:txBody>
                    <a:bodyPr/>
                    <a:lstStyle/>
                    <a:p>
                      <a:r>
                        <a:rPr lang="en-US" sz="2000" dirty="0">
                          <a:solidFill>
                            <a:srgbClr val="0000FF"/>
                          </a:solidFill>
                        </a:rPr>
                        <a:t>Validation(external</a:t>
                      </a:r>
                      <a:r>
                        <a:rPr lang="en-US" sz="2000" baseline="0" dirty="0">
                          <a:solidFill>
                            <a:srgbClr val="0000FF"/>
                          </a:solidFill>
                        </a:rPr>
                        <a:t> </a:t>
                      </a:r>
                      <a:r>
                        <a:rPr lang="en-US" sz="2000" dirty="0">
                          <a:solidFill>
                            <a:srgbClr val="0000FF"/>
                          </a:solidFill>
                        </a:rPr>
                        <a:t>focus) &amp;Verification (internal focus) view</a:t>
                      </a:r>
                    </a:p>
                  </a:txBody>
                  <a:tcPr>
                    <a:solidFill>
                      <a:schemeClr val="accent3">
                        <a:lumMod val="40000"/>
                        <a:lumOff val="60000"/>
                      </a:schemeClr>
                    </a:solidFill>
                  </a:tcPr>
                </a:tc>
                <a:extLst>
                  <a:ext uri="{0D108BD9-81ED-4DB2-BD59-A6C34878D82A}">
                    <a16:rowId xmlns:a16="http://schemas.microsoft.com/office/drawing/2014/main" val="10000"/>
                  </a:ext>
                </a:extLst>
              </a:tr>
              <a:tr h="379264">
                <a:tc>
                  <a:txBody>
                    <a:bodyPr/>
                    <a:lstStyle/>
                    <a:p>
                      <a:r>
                        <a:rPr lang="en-US" sz="2000" dirty="0">
                          <a:solidFill>
                            <a:srgbClr val="C00000"/>
                          </a:solidFill>
                        </a:rPr>
                        <a:t>Defect prevention</a:t>
                      </a:r>
                    </a:p>
                  </a:txBody>
                  <a:tcPr/>
                </a:tc>
                <a:tc>
                  <a:txBody>
                    <a:bodyPr/>
                    <a:lstStyle/>
                    <a:p>
                      <a:endParaRPr lang="en-US" sz="2000" dirty="0"/>
                    </a:p>
                  </a:txBody>
                  <a:tcPr/>
                </a:tc>
                <a:tc>
                  <a:txBody>
                    <a:bodyPr/>
                    <a:lstStyle/>
                    <a:p>
                      <a:r>
                        <a:rPr lang="en-US" sz="2000" dirty="0"/>
                        <a:t>Both, mostly indirectly</a:t>
                      </a:r>
                    </a:p>
                  </a:txBody>
                  <a:tcPr/>
                </a:tc>
                <a:extLst>
                  <a:ext uri="{0D108BD9-81ED-4DB2-BD59-A6C34878D82A}">
                    <a16:rowId xmlns:a16="http://schemas.microsoft.com/office/drawing/2014/main" val="10001"/>
                  </a:ext>
                </a:extLst>
              </a:tr>
              <a:tr h="379264">
                <a:tc>
                  <a:txBody>
                    <a:bodyPr/>
                    <a:lstStyle/>
                    <a:p>
                      <a:endParaRPr lang="en-US" sz="2000" dirty="0"/>
                    </a:p>
                  </a:txBody>
                  <a:tcPr/>
                </a:tc>
                <a:tc>
                  <a:txBody>
                    <a:bodyPr/>
                    <a:lstStyle/>
                    <a:p>
                      <a:r>
                        <a:rPr lang="en-US" sz="2000" dirty="0"/>
                        <a:t>Requirement</a:t>
                      </a:r>
                      <a:r>
                        <a:rPr lang="en-US" sz="2000" baseline="0" dirty="0"/>
                        <a:t>-related</a:t>
                      </a:r>
                      <a:endParaRPr lang="en-US" sz="2000" dirty="0"/>
                    </a:p>
                  </a:txBody>
                  <a:tcPr/>
                </a:tc>
                <a:tc>
                  <a:txBody>
                    <a:bodyPr/>
                    <a:lstStyle/>
                    <a:p>
                      <a:r>
                        <a:rPr lang="en-US" sz="2000" dirty="0"/>
                        <a:t>Validation, indirectly</a:t>
                      </a:r>
                    </a:p>
                  </a:txBody>
                  <a:tcPr/>
                </a:tc>
                <a:extLst>
                  <a:ext uri="{0D108BD9-81ED-4DB2-BD59-A6C34878D82A}">
                    <a16:rowId xmlns:a16="http://schemas.microsoft.com/office/drawing/2014/main" val="10002"/>
                  </a:ext>
                </a:extLst>
              </a:tr>
              <a:tr h="379264">
                <a:tc>
                  <a:txBody>
                    <a:bodyPr/>
                    <a:lstStyle/>
                    <a:p>
                      <a:endParaRPr lang="en-US" sz="2000" dirty="0"/>
                    </a:p>
                  </a:txBody>
                  <a:tcPr/>
                </a:tc>
                <a:tc>
                  <a:txBody>
                    <a:bodyPr/>
                    <a:lstStyle/>
                    <a:p>
                      <a:r>
                        <a:rPr lang="en-US" sz="2000" dirty="0"/>
                        <a:t>Other defect prevention (Project Plan)</a:t>
                      </a:r>
                    </a:p>
                  </a:txBody>
                  <a:tcPr/>
                </a:tc>
                <a:tc>
                  <a:txBody>
                    <a:bodyPr/>
                    <a:lstStyle/>
                    <a:p>
                      <a:r>
                        <a:rPr lang="en-US" sz="2000" dirty="0"/>
                        <a:t>Verification</a:t>
                      </a:r>
                      <a:r>
                        <a:rPr lang="en-US" sz="2000" baseline="0" dirty="0"/>
                        <a:t> indirectly</a:t>
                      </a:r>
                      <a:endParaRPr lang="en-US" sz="2000" dirty="0"/>
                    </a:p>
                  </a:txBody>
                  <a:tcPr/>
                </a:tc>
                <a:extLst>
                  <a:ext uri="{0D108BD9-81ED-4DB2-BD59-A6C34878D82A}">
                    <a16:rowId xmlns:a16="http://schemas.microsoft.com/office/drawing/2014/main" val="10003"/>
                  </a:ext>
                </a:extLst>
              </a:tr>
              <a:tr h="379264">
                <a:tc>
                  <a:txBody>
                    <a:bodyPr/>
                    <a:lstStyle/>
                    <a:p>
                      <a:endParaRPr lang="en-US" sz="2000" dirty="0"/>
                    </a:p>
                  </a:txBody>
                  <a:tcPr/>
                </a:tc>
                <a:tc>
                  <a:txBody>
                    <a:bodyPr/>
                    <a:lstStyle/>
                    <a:p>
                      <a:r>
                        <a:rPr lang="en-US" sz="2000" dirty="0"/>
                        <a:t>Formal specification</a:t>
                      </a:r>
                    </a:p>
                  </a:txBody>
                  <a:tcPr/>
                </a:tc>
                <a:tc>
                  <a:txBody>
                    <a:bodyPr/>
                    <a:lstStyle/>
                    <a:p>
                      <a:r>
                        <a:rPr lang="en-US" sz="2000" dirty="0"/>
                        <a:t>Validation,</a:t>
                      </a:r>
                      <a:r>
                        <a:rPr lang="en-US" sz="2000" baseline="0" dirty="0"/>
                        <a:t> indirectly</a:t>
                      </a:r>
                      <a:endParaRPr lang="en-US" sz="2000" dirty="0"/>
                    </a:p>
                  </a:txBody>
                  <a:tcPr/>
                </a:tc>
                <a:extLst>
                  <a:ext uri="{0D108BD9-81ED-4DB2-BD59-A6C34878D82A}">
                    <a16:rowId xmlns:a16="http://schemas.microsoft.com/office/drawing/2014/main" val="10004"/>
                  </a:ext>
                </a:extLst>
              </a:tr>
              <a:tr h="379264">
                <a:tc>
                  <a:txBody>
                    <a:bodyPr/>
                    <a:lstStyle/>
                    <a:p>
                      <a:r>
                        <a:rPr lang="en-US" sz="2000" dirty="0">
                          <a:solidFill>
                            <a:srgbClr val="C00000"/>
                          </a:solidFill>
                        </a:rPr>
                        <a:t>Defect </a:t>
                      </a:r>
                      <a:r>
                        <a:rPr lang="en-US" sz="2000" baseline="0" dirty="0">
                          <a:solidFill>
                            <a:srgbClr val="C00000"/>
                          </a:solidFill>
                        </a:rPr>
                        <a:t> Reduction</a:t>
                      </a:r>
                      <a:endParaRPr lang="en-US" sz="2000" dirty="0">
                        <a:solidFill>
                          <a:srgbClr val="C00000"/>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Testing type</a:t>
                      </a:r>
                    </a:p>
                  </a:txBody>
                  <a:tcPr/>
                </a:tc>
                <a:tc>
                  <a:txBody>
                    <a:bodyPr/>
                    <a:lstStyle/>
                    <a:p>
                      <a:r>
                        <a:rPr lang="en-US" sz="2000" dirty="0"/>
                        <a:t>Both, but mostly verification</a:t>
                      </a:r>
                    </a:p>
                  </a:txBody>
                  <a:tcPr/>
                </a:tc>
                <a:extLst>
                  <a:ext uri="{0D108BD9-81ED-4DB2-BD59-A6C34878D82A}">
                    <a16:rowId xmlns:a16="http://schemas.microsoft.com/office/drawing/2014/main" val="10006"/>
                  </a:ext>
                </a:extLst>
              </a:tr>
              <a:tr h="379264">
                <a:tc>
                  <a:txBody>
                    <a:bodyPr/>
                    <a:lstStyle/>
                    <a:p>
                      <a:endParaRPr lang="en-US" sz="2000" dirty="0"/>
                    </a:p>
                  </a:txBody>
                  <a:tcPr/>
                </a:tc>
                <a:tc>
                  <a:txBody>
                    <a:bodyPr/>
                    <a:lstStyle/>
                    <a:p>
                      <a:r>
                        <a:rPr lang="en-US" sz="2000" dirty="0"/>
                        <a:t>      Unit </a:t>
                      </a:r>
                    </a:p>
                  </a:txBody>
                  <a:tcPr/>
                </a:tc>
                <a:tc>
                  <a:txBody>
                    <a:bodyPr/>
                    <a:lstStyle/>
                    <a:p>
                      <a:r>
                        <a:rPr lang="en-US" sz="2000" dirty="0"/>
                        <a:t>Verification</a:t>
                      </a:r>
                    </a:p>
                  </a:txBody>
                  <a:tcPr/>
                </a:tc>
                <a:extLst>
                  <a:ext uri="{0D108BD9-81ED-4DB2-BD59-A6C34878D82A}">
                    <a16:rowId xmlns:a16="http://schemas.microsoft.com/office/drawing/2014/main" val="10007"/>
                  </a:ext>
                </a:extLst>
              </a:tr>
              <a:tr h="379264">
                <a:tc>
                  <a:txBody>
                    <a:bodyPr/>
                    <a:lstStyle/>
                    <a:p>
                      <a:endParaRPr lang="en-US" sz="2000" dirty="0"/>
                    </a:p>
                  </a:txBody>
                  <a:tcPr/>
                </a:tc>
                <a:tc>
                  <a:txBody>
                    <a:bodyPr/>
                    <a:lstStyle/>
                    <a:p>
                      <a:r>
                        <a:rPr lang="en-US" sz="2000" baseline="0" dirty="0"/>
                        <a:t>       </a:t>
                      </a:r>
                      <a:r>
                        <a:rPr lang="en-US" sz="2000" dirty="0"/>
                        <a:t>integration</a:t>
                      </a:r>
                    </a:p>
                  </a:txBody>
                  <a:tcPr/>
                </a:tc>
                <a:tc>
                  <a:txBody>
                    <a:bodyPr/>
                    <a:lstStyle/>
                    <a:p>
                      <a:r>
                        <a:rPr lang="en-US" sz="2000" dirty="0"/>
                        <a:t>Both, more verification</a:t>
                      </a:r>
                    </a:p>
                  </a:txBody>
                  <a:tcPr/>
                </a:tc>
                <a:extLst>
                  <a:ext uri="{0D108BD9-81ED-4DB2-BD59-A6C34878D82A}">
                    <a16:rowId xmlns:a16="http://schemas.microsoft.com/office/drawing/2014/main" val="10008"/>
                  </a:ext>
                </a:extLst>
              </a:tr>
              <a:tr h="379264">
                <a:tc>
                  <a:txBody>
                    <a:bodyPr/>
                    <a:lstStyle/>
                    <a:p>
                      <a:endParaRPr lang="en-US" sz="2000" dirty="0"/>
                    </a:p>
                  </a:txBody>
                  <a:tcPr/>
                </a:tc>
                <a:tc>
                  <a:txBody>
                    <a:bodyPr/>
                    <a:lstStyle/>
                    <a:p>
                      <a:r>
                        <a:rPr lang="en-US" sz="2000" dirty="0"/>
                        <a:t>       system</a:t>
                      </a:r>
                    </a:p>
                  </a:txBody>
                  <a:tcPr/>
                </a:tc>
                <a:tc>
                  <a:txBody>
                    <a:bodyPr/>
                    <a:lstStyle/>
                    <a:p>
                      <a:r>
                        <a:rPr lang="en-US" sz="2000" dirty="0"/>
                        <a:t>Both</a:t>
                      </a:r>
                    </a:p>
                  </a:txBody>
                  <a:tcPr/>
                </a:tc>
                <a:extLst>
                  <a:ext uri="{0D108BD9-81ED-4DB2-BD59-A6C34878D82A}">
                    <a16:rowId xmlns:a16="http://schemas.microsoft.com/office/drawing/2014/main" val="10009"/>
                  </a:ext>
                </a:extLst>
              </a:tr>
              <a:tr h="379264">
                <a:tc>
                  <a:txBody>
                    <a:bodyPr/>
                    <a:lstStyle/>
                    <a:p>
                      <a:endParaRPr lang="en-US" sz="2000" dirty="0"/>
                    </a:p>
                  </a:txBody>
                  <a:tcPr/>
                </a:tc>
                <a:tc>
                  <a:txBody>
                    <a:bodyPr/>
                    <a:lstStyle/>
                    <a:p>
                      <a:r>
                        <a:rPr lang="en-US" sz="2000" dirty="0"/>
                        <a:t>       acceptance</a:t>
                      </a:r>
                    </a:p>
                  </a:txBody>
                  <a:tcPr/>
                </a:tc>
                <a:tc>
                  <a:txBody>
                    <a:bodyPr/>
                    <a:lstStyle/>
                    <a:p>
                      <a:r>
                        <a:rPr lang="en-US" sz="2000" dirty="0"/>
                        <a:t>Both, more validation</a:t>
                      </a:r>
                    </a:p>
                  </a:txBody>
                  <a:tcPr/>
                </a:tc>
                <a:extLst>
                  <a:ext uri="{0D108BD9-81ED-4DB2-BD59-A6C34878D82A}">
                    <a16:rowId xmlns:a16="http://schemas.microsoft.com/office/drawing/2014/main" val="10010"/>
                  </a:ext>
                </a:extLst>
              </a:tr>
              <a:tr h="379264">
                <a:tc>
                  <a:txBody>
                    <a:bodyPr/>
                    <a:lstStyle/>
                    <a:p>
                      <a:endParaRPr lang="en-US" sz="2000" dirty="0"/>
                    </a:p>
                  </a:txBody>
                  <a:tcPr/>
                </a:tc>
                <a:tc>
                  <a:txBody>
                    <a:bodyPr/>
                    <a:lstStyle/>
                    <a:p>
                      <a:r>
                        <a:rPr lang="en-US" sz="2000" dirty="0"/>
                        <a:t>       beta</a:t>
                      </a:r>
                    </a:p>
                  </a:txBody>
                  <a:tcPr/>
                </a:tc>
                <a:tc>
                  <a:txBody>
                    <a:bodyPr/>
                    <a:lstStyle/>
                    <a:p>
                      <a:r>
                        <a:rPr lang="en-US" sz="2000" dirty="0"/>
                        <a:t>Validation</a:t>
                      </a:r>
                    </a:p>
                  </a:txBody>
                  <a:tcPr/>
                </a:tc>
                <a:extLst>
                  <a:ext uri="{0D108BD9-81ED-4DB2-BD59-A6C34878D82A}">
                    <a16:rowId xmlns:a16="http://schemas.microsoft.com/office/drawing/2014/main" val="10011"/>
                  </a:ext>
                </a:extLst>
              </a:tr>
              <a:tr h="379264">
                <a:tc>
                  <a:txBody>
                    <a:bodyPr/>
                    <a:lstStyle/>
                    <a:p>
                      <a:r>
                        <a:rPr lang="en-US" sz="2000" dirty="0">
                          <a:solidFill>
                            <a:srgbClr val="C00000"/>
                          </a:solidFill>
                        </a:rPr>
                        <a:t>Defect Containment</a:t>
                      </a:r>
                    </a:p>
                  </a:txBody>
                  <a:tcPr/>
                </a:tc>
                <a:tc>
                  <a:txBody>
                    <a:bodyPr/>
                    <a:lstStyle/>
                    <a:p>
                      <a:endParaRPr lang="en-US" sz="2000" dirty="0"/>
                    </a:p>
                  </a:txBody>
                  <a:tcPr/>
                </a:tc>
                <a:tc>
                  <a:txBody>
                    <a:bodyPr/>
                    <a:lstStyle/>
                    <a:p>
                      <a:r>
                        <a:rPr lang="en-US" sz="2000" dirty="0"/>
                        <a:t>Both,</a:t>
                      </a:r>
                      <a:r>
                        <a:rPr lang="en-US" sz="2000" baseline="0" dirty="0"/>
                        <a:t> but mostly validation</a:t>
                      </a:r>
                      <a:endParaRPr lang="en-US" sz="2000" dirty="0"/>
                    </a:p>
                  </a:txBody>
                  <a:tcPr/>
                </a:tc>
                <a:extLst>
                  <a:ext uri="{0D108BD9-81ED-4DB2-BD59-A6C34878D82A}">
                    <a16:rowId xmlns:a16="http://schemas.microsoft.com/office/drawing/2014/main" val="10012"/>
                  </a:ext>
                </a:extLst>
              </a:tr>
              <a:tr h="379264">
                <a:tc>
                  <a:txBody>
                    <a:bodyPr/>
                    <a:lstStyle/>
                    <a:p>
                      <a:endParaRPr lang="en-US" sz="2000" dirty="0"/>
                    </a:p>
                  </a:txBody>
                  <a:tcPr/>
                </a:tc>
                <a:tc>
                  <a:txBody>
                    <a:bodyPr/>
                    <a:lstStyle/>
                    <a:p>
                      <a:r>
                        <a:rPr lang="en-US" sz="2000" dirty="0"/>
                        <a:t>Operation</a:t>
                      </a:r>
                    </a:p>
                  </a:txBody>
                  <a:tcPr/>
                </a:tc>
                <a:tc>
                  <a:txBody>
                    <a:bodyPr/>
                    <a:lstStyle/>
                    <a:p>
                      <a:r>
                        <a:rPr lang="en-US" sz="2000" dirty="0"/>
                        <a:t>Validation</a:t>
                      </a:r>
                    </a:p>
                  </a:txBody>
                  <a:tcPr/>
                </a:tc>
                <a:extLst>
                  <a:ext uri="{0D108BD9-81ED-4DB2-BD59-A6C34878D82A}">
                    <a16:rowId xmlns:a16="http://schemas.microsoft.com/office/drawing/2014/main" val="10013"/>
                  </a:ext>
                </a:extLst>
              </a:tr>
              <a:tr h="379264">
                <a:tc>
                  <a:txBody>
                    <a:bodyPr/>
                    <a:lstStyle/>
                    <a:p>
                      <a:endParaRPr lang="en-US" sz="2000" dirty="0"/>
                    </a:p>
                  </a:txBody>
                  <a:tcPr/>
                </a:tc>
                <a:tc>
                  <a:txBody>
                    <a:bodyPr/>
                    <a:lstStyle/>
                    <a:p>
                      <a:r>
                        <a:rPr lang="en-US" sz="2000" dirty="0"/>
                        <a:t>Design &amp; implementation</a:t>
                      </a:r>
                    </a:p>
                  </a:txBody>
                  <a:tcPr/>
                </a:tc>
                <a:tc>
                  <a:txBody>
                    <a:bodyPr/>
                    <a:lstStyle/>
                    <a:p>
                      <a:r>
                        <a:rPr lang="en-US" sz="2000" dirty="0"/>
                        <a:t>Both, but mostly verification</a:t>
                      </a:r>
                    </a:p>
                  </a:txBody>
                  <a:tcPr/>
                </a:tc>
                <a:extLst>
                  <a:ext uri="{0D108BD9-81ED-4DB2-BD59-A6C34878D82A}">
                    <a16:rowId xmlns:a16="http://schemas.microsoft.com/office/drawing/2014/main" val="10014"/>
                  </a:ext>
                </a:extLst>
              </a:tr>
            </a:tbl>
          </a:graphicData>
        </a:graphic>
      </p:graphicFrame>
      <p:sp>
        <p:nvSpPr>
          <p:cNvPr id="9" name="Slide Number Placeholder 3">
            <a:extLst>
              <a:ext uri="{FF2B5EF4-FFF2-40B4-BE49-F238E27FC236}">
                <a16:creationId xmlns:a16="http://schemas.microsoft.com/office/drawing/2014/main" id="{45BBDD86-A57D-4AB3-8F52-D59CDCD655BC}"/>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10</a:t>
            </a:fld>
            <a:r>
              <a:rPr lang="en-US" sz="1400" b="1" dirty="0"/>
              <a:t> </a:t>
            </a:r>
          </a:p>
        </p:txBody>
      </p:sp>
      <p:sp>
        <p:nvSpPr>
          <p:cNvPr id="10" name="Content Placeholder 2">
            <a:extLst>
              <a:ext uri="{FF2B5EF4-FFF2-40B4-BE49-F238E27FC236}">
                <a16:creationId xmlns:a16="http://schemas.microsoft.com/office/drawing/2014/main" id="{D7D56AE2-2F93-4820-8E91-8741E38B78CD}"/>
              </a:ext>
            </a:extLst>
          </p:cNvPr>
          <p:cNvSpPr>
            <a:spLocks noGrp="1"/>
          </p:cNvSpPr>
          <p:nvPr/>
        </p:nvSpPr>
        <p:spPr>
          <a:xfrm>
            <a:off x="-122905"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7" name="Rectangle 6" descr="M. Mhahudul Hasan">
            <a:extLst>
              <a:ext uri="{FF2B5EF4-FFF2-40B4-BE49-F238E27FC236}">
                <a16:creationId xmlns:a16="http://schemas.microsoft.com/office/drawing/2014/main" id="{645003EB-7FC3-47D0-8972-9FD1881B5962}"/>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Chapter 4: Software Quality Assurance</a:t>
            </a:r>
          </a:p>
        </p:txBody>
      </p:sp>
    </p:spTree>
    <p:extLst>
      <p:ext uri="{BB962C8B-B14F-4D97-AF65-F5344CB8AC3E}">
        <p14:creationId xmlns:p14="http://schemas.microsoft.com/office/powerpoint/2010/main" val="1773663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4" y="554192"/>
            <a:ext cx="11029950" cy="551938"/>
          </a:xfrm>
        </p:spPr>
        <p:txBody>
          <a:bodyPr/>
          <a:lstStyle/>
          <a:p>
            <a:pPr algn="ctr"/>
            <a:r>
              <a:rPr lang="en-GB" dirty="0">
                <a:solidFill>
                  <a:srgbClr val="0070C0"/>
                </a:solidFill>
              </a:rPr>
              <a:t>references</a:t>
            </a:r>
          </a:p>
        </p:txBody>
      </p:sp>
      <p:sp>
        <p:nvSpPr>
          <p:cNvPr id="3" name="Content Placeholder 2"/>
          <p:cNvSpPr>
            <a:spLocks noGrp="1"/>
          </p:cNvSpPr>
          <p:nvPr>
            <p:ph idx="4294967295"/>
          </p:nvPr>
        </p:nvSpPr>
        <p:spPr>
          <a:xfrm>
            <a:off x="532632" y="1221095"/>
            <a:ext cx="11398813" cy="1610595"/>
          </a:xfrm>
        </p:spPr>
        <p:txBody>
          <a:bodyPr>
            <a:noAutofit/>
          </a:bodyPr>
          <a:lstStyle/>
          <a:p>
            <a:pPr>
              <a:buFont typeface="Wingdings" panose="05000000000000000000" pitchFamily="2" charset="2"/>
              <a:buChar char="q"/>
            </a:pPr>
            <a:r>
              <a:rPr lang="en-US" sz="2000" dirty="0"/>
              <a:t>Software Testing And Quality Assurance – Theory and Practice - </a:t>
            </a:r>
            <a:r>
              <a:rPr lang="en-US" sz="2000" dirty="0" err="1"/>
              <a:t>Kshirasagar</a:t>
            </a:r>
            <a:r>
              <a:rPr lang="en-US" sz="2000" dirty="0"/>
              <a:t> Naik &amp; </a:t>
            </a:r>
            <a:r>
              <a:rPr lang="en-US" sz="2000" dirty="0" err="1"/>
              <a:t>Priyadarshi</a:t>
            </a:r>
            <a:r>
              <a:rPr lang="en-US" sz="2000" dirty="0"/>
              <a:t> </a:t>
            </a:r>
            <a:r>
              <a:rPr lang="en-US" sz="2000" dirty="0" err="1"/>
              <a:t>Tripathy</a:t>
            </a:r>
            <a:endParaRPr lang="en-US" sz="2000" dirty="0"/>
          </a:p>
          <a:p>
            <a:pPr>
              <a:buFont typeface="Wingdings" panose="05000000000000000000" pitchFamily="2" charset="2"/>
              <a:buChar char="q"/>
            </a:pPr>
            <a:r>
              <a:rPr lang="en-GB" sz="2000" dirty="0"/>
              <a:t>Software Quality Engineering: Testing, Quality Assurance and Quantifiable Improvement - Jeff Tian</a:t>
            </a:r>
            <a:endParaRPr lang="en-US" sz="2200" dirty="0"/>
          </a:p>
          <a:p>
            <a:pPr>
              <a:lnSpc>
                <a:spcPct val="90000"/>
              </a:lnSpc>
              <a:spcBef>
                <a:spcPts val="300"/>
              </a:spcBef>
            </a:pPr>
            <a:endParaRPr lang="en-US" sz="2000" dirty="0">
              <a:ea typeface="ＭＳ Ｐゴシック" pitchFamily="34" charset="-128"/>
            </a:endParaRPr>
          </a:p>
        </p:txBody>
      </p:sp>
      <p:sp>
        <p:nvSpPr>
          <p:cNvPr id="6" name="Slide Number Placeholder 3">
            <a:extLst>
              <a:ext uri="{FF2B5EF4-FFF2-40B4-BE49-F238E27FC236}">
                <a16:creationId xmlns:a16="http://schemas.microsoft.com/office/drawing/2014/main" id="{ECE6F970-A10F-48F4-A17C-A92C3CB72DD1}"/>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11</a:t>
            </a:fld>
            <a:r>
              <a:rPr lang="en-US" sz="1400" b="1" dirty="0"/>
              <a:t> </a:t>
            </a:r>
          </a:p>
        </p:txBody>
      </p:sp>
      <p:sp>
        <p:nvSpPr>
          <p:cNvPr id="8" name="Content Placeholder 2">
            <a:extLst>
              <a:ext uri="{FF2B5EF4-FFF2-40B4-BE49-F238E27FC236}">
                <a16:creationId xmlns:a16="http://schemas.microsoft.com/office/drawing/2014/main" id="{53A5A0A1-3981-4DF9-84D9-7530BF23591B}"/>
              </a:ext>
            </a:extLst>
          </p:cNvPr>
          <p:cNvSpPr>
            <a:spLocks noGrp="1"/>
          </p:cNvSpPr>
          <p:nvPr/>
        </p:nvSpPr>
        <p:spPr>
          <a:xfrm>
            <a:off x="-122905"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7" name="Rectangle 6" descr="M. Mhahudul Hasan">
            <a:extLst>
              <a:ext uri="{FF2B5EF4-FFF2-40B4-BE49-F238E27FC236}">
                <a16:creationId xmlns:a16="http://schemas.microsoft.com/office/drawing/2014/main" id="{2CC25DBB-FFAB-4F10-84D0-DA466F338D3B}"/>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Chapter 4: Software Quality Assurance</a:t>
            </a:r>
          </a:p>
        </p:txBody>
      </p:sp>
      <p:sp>
        <p:nvSpPr>
          <p:cNvPr id="10" name="Rectangle 9" descr="M. Mhahudul Hasan">
            <a:extLst>
              <a:ext uri="{FF2B5EF4-FFF2-40B4-BE49-F238E27FC236}">
                <a16:creationId xmlns:a16="http://schemas.microsoft.com/office/drawing/2014/main" id="{EDC91BD7-221F-41A4-81DB-24EA099D1EC6}"/>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36447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465701"/>
            <a:ext cx="11029950" cy="581434"/>
          </a:xfrm>
        </p:spPr>
        <p:txBody>
          <a:bodyPr/>
          <a:lstStyle/>
          <a:p>
            <a:pPr algn="ctr"/>
            <a:r>
              <a:rPr lang="en-US" dirty="0">
                <a:solidFill>
                  <a:srgbClr val="0070C0"/>
                </a:solidFill>
              </a:rPr>
              <a:t>Quality Assurance</a:t>
            </a:r>
            <a:endParaRPr lang="en-GB" dirty="0">
              <a:solidFill>
                <a:srgbClr val="0070C0"/>
              </a:solidFill>
            </a:endParaRPr>
          </a:p>
        </p:txBody>
      </p:sp>
      <p:sp>
        <p:nvSpPr>
          <p:cNvPr id="5" name="Content Placeholder 2"/>
          <p:cNvSpPr txBox="1">
            <a:spLocks/>
          </p:cNvSpPr>
          <p:nvPr/>
        </p:nvSpPr>
        <p:spPr>
          <a:xfrm>
            <a:off x="631616" y="1473581"/>
            <a:ext cx="11090315" cy="4499515"/>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200" dirty="0"/>
              <a:t>QA focus on </a:t>
            </a:r>
            <a:r>
              <a:rPr lang="en-US" altLang="en-US" sz="2200" dirty="0">
                <a:solidFill>
                  <a:srgbClr val="7030A0"/>
                </a:solidFill>
              </a:rPr>
              <a:t>correctness</a:t>
            </a:r>
            <a:r>
              <a:rPr lang="en-US" altLang="en-US" sz="2200" dirty="0"/>
              <a:t> aspect of quality, and dealing with </a:t>
            </a:r>
            <a:r>
              <a:rPr lang="en-US" altLang="en-US" sz="2200" dirty="0">
                <a:solidFill>
                  <a:srgbClr val="7030A0"/>
                </a:solidFill>
              </a:rPr>
              <a:t>defects</a:t>
            </a:r>
          </a:p>
          <a:p>
            <a:pPr>
              <a:buFont typeface="Wingdings" pitchFamily="2" charset="2"/>
              <a:buChar char="q"/>
            </a:pPr>
            <a:r>
              <a:rPr lang="en-US" altLang="en-US" sz="2200" dirty="0"/>
              <a:t>QA activities can be classified into three generic categories –</a:t>
            </a:r>
          </a:p>
          <a:p>
            <a:pPr lvl="2"/>
            <a:r>
              <a:rPr lang="en-US" altLang="en-US" sz="2200" dirty="0">
                <a:solidFill>
                  <a:srgbClr val="C00000"/>
                </a:solidFill>
              </a:rPr>
              <a:t>Defect Prevention:</a:t>
            </a:r>
            <a:r>
              <a:rPr lang="en-US" altLang="en-US" sz="2200" dirty="0"/>
              <a:t> </a:t>
            </a:r>
            <a:r>
              <a:rPr lang="en-US" sz="2200" dirty="0"/>
              <a:t>QA activities </a:t>
            </a:r>
            <a:r>
              <a:rPr lang="en-US" sz="2200" dirty="0">
                <a:solidFill>
                  <a:srgbClr val="7030A0"/>
                </a:solidFill>
              </a:rPr>
              <a:t>prevent </a:t>
            </a:r>
            <a:r>
              <a:rPr lang="en-US" sz="2200" dirty="0"/>
              <a:t>certain types of faults from being injected into the software since errors are the missing/incorrect human actions that lead to injection of faults into software systems (</a:t>
            </a:r>
            <a:r>
              <a:rPr lang="en-US" sz="2200" dirty="0">
                <a:solidFill>
                  <a:srgbClr val="7030A0"/>
                </a:solidFill>
              </a:rPr>
              <a:t>default values, options to select</a:t>
            </a:r>
            <a:r>
              <a:rPr lang="en-US" sz="2200" dirty="0"/>
              <a:t>)</a:t>
            </a:r>
            <a:endParaRPr lang="en-US" altLang="en-US" sz="2200" dirty="0"/>
          </a:p>
          <a:p>
            <a:pPr lvl="2"/>
            <a:r>
              <a:rPr lang="en-US" altLang="en-US" sz="2200" dirty="0">
                <a:solidFill>
                  <a:srgbClr val="C00000"/>
                </a:solidFill>
              </a:rPr>
              <a:t>Defect Reduction: </a:t>
            </a:r>
            <a:r>
              <a:rPr lang="en-US" sz="2200" dirty="0"/>
              <a:t>QA activities detect and </a:t>
            </a:r>
            <a:r>
              <a:rPr lang="en-US" sz="2200" dirty="0">
                <a:solidFill>
                  <a:srgbClr val="7030A0"/>
                </a:solidFill>
              </a:rPr>
              <a:t>remove</a:t>
            </a:r>
            <a:r>
              <a:rPr lang="en-US" sz="2200" dirty="0"/>
              <a:t> certain faults once they have been injected into the software systems.</a:t>
            </a:r>
            <a:endParaRPr lang="en-US" altLang="en-US" sz="2200" dirty="0"/>
          </a:p>
          <a:p>
            <a:pPr lvl="2"/>
            <a:r>
              <a:rPr lang="en-US" altLang="en-US" sz="2200" dirty="0">
                <a:solidFill>
                  <a:srgbClr val="C00000"/>
                </a:solidFill>
              </a:rPr>
              <a:t>Defect Containment:  </a:t>
            </a:r>
            <a:r>
              <a:rPr lang="en-US" altLang="en-US" sz="2200" dirty="0"/>
              <a:t>control defect through </a:t>
            </a:r>
            <a:r>
              <a:rPr lang="en-US" altLang="en-US" sz="2200" dirty="0">
                <a:solidFill>
                  <a:srgbClr val="7030A0"/>
                </a:solidFill>
              </a:rPr>
              <a:t>fault tolerance</a:t>
            </a:r>
            <a:r>
              <a:rPr lang="en-US" altLang="en-US" sz="2200" dirty="0"/>
              <a:t>, failure prevention, or failure </a:t>
            </a:r>
            <a:r>
              <a:rPr lang="en-US" altLang="en-US" sz="2200" dirty="0">
                <a:solidFill>
                  <a:srgbClr val="7030A0"/>
                </a:solidFill>
              </a:rPr>
              <a:t>impact minimization </a:t>
            </a:r>
            <a:r>
              <a:rPr lang="en-US" altLang="en-US" sz="2200" dirty="0"/>
              <a:t>to assure software reliability and safety (e.g. </a:t>
            </a:r>
            <a:r>
              <a:rPr lang="en-US" altLang="en-US" sz="2200" dirty="0">
                <a:solidFill>
                  <a:srgbClr val="7030A0"/>
                </a:solidFill>
              </a:rPr>
              <a:t>auto save option</a:t>
            </a:r>
            <a:r>
              <a:rPr lang="en-US" altLang="en-US" sz="2200" dirty="0"/>
              <a:t>)</a:t>
            </a:r>
          </a:p>
          <a:p>
            <a:pPr lvl="2"/>
            <a:endParaRPr lang="en-US" altLang="en-US" sz="2200" dirty="0"/>
          </a:p>
        </p:txBody>
      </p:sp>
      <p:sp>
        <p:nvSpPr>
          <p:cNvPr id="9" name="Slide Number Placeholder 3">
            <a:extLst>
              <a:ext uri="{FF2B5EF4-FFF2-40B4-BE49-F238E27FC236}">
                <a16:creationId xmlns:a16="http://schemas.microsoft.com/office/drawing/2014/main" id="{06AAAB9E-B3E8-443E-8FAC-91B2186C87BC}"/>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a:t>
            </a:fld>
            <a:r>
              <a:rPr lang="en-US" sz="1400" b="1" dirty="0"/>
              <a:t> </a:t>
            </a:r>
          </a:p>
        </p:txBody>
      </p:sp>
      <p:sp>
        <p:nvSpPr>
          <p:cNvPr id="10" name="Content Placeholder 2">
            <a:extLst>
              <a:ext uri="{FF2B5EF4-FFF2-40B4-BE49-F238E27FC236}">
                <a16:creationId xmlns:a16="http://schemas.microsoft.com/office/drawing/2014/main" id="{9C23BA8B-19CF-49C4-A28B-52A932E88BF1}"/>
              </a:ext>
            </a:extLst>
          </p:cNvPr>
          <p:cNvSpPr>
            <a:spLocks noGrp="1"/>
          </p:cNvSpPr>
          <p:nvPr/>
        </p:nvSpPr>
        <p:spPr>
          <a:xfrm>
            <a:off x="-122905"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6" name="Rectangle 5" descr="M. Mhahudul Hasan">
            <a:extLst>
              <a:ext uri="{FF2B5EF4-FFF2-40B4-BE49-F238E27FC236}">
                <a16:creationId xmlns:a16="http://schemas.microsoft.com/office/drawing/2014/main" id="{16EC9B79-6015-41C7-9141-1456940DF893}"/>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Chapter 4: Software Quality Assurance</a:t>
            </a:r>
          </a:p>
        </p:txBody>
      </p:sp>
      <p:sp>
        <p:nvSpPr>
          <p:cNvPr id="8" name="Rectangle 7" descr="M. Mhahudul Hasan">
            <a:extLst>
              <a:ext uri="{FF2B5EF4-FFF2-40B4-BE49-F238E27FC236}">
                <a16:creationId xmlns:a16="http://schemas.microsoft.com/office/drawing/2014/main" id="{A3EBB6FD-3702-4A47-853D-151B439C5E9D}"/>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88514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0723" y="495198"/>
            <a:ext cx="11029950" cy="551937"/>
          </a:xfrm>
        </p:spPr>
        <p:txBody>
          <a:bodyPr/>
          <a:lstStyle/>
          <a:p>
            <a:pPr algn="ctr"/>
            <a:r>
              <a:rPr lang="en-US" dirty="0">
                <a:solidFill>
                  <a:srgbClr val="0070C0"/>
                </a:solidFill>
              </a:rPr>
              <a:t>Defect prevention</a:t>
            </a:r>
            <a:endParaRPr lang="en-GB" dirty="0">
              <a:solidFill>
                <a:srgbClr val="0070C0"/>
              </a:solidFill>
            </a:endParaRPr>
          </a:p>
        </p:txBody>
      </p:sp>
      <p:sp>
        <p:nvSpPr>
          <p:cNvPr id="5" name="Content Placeholder 2"/>
          <p:cNvSpPr txBox="1">
            <a:spLocks/>
          </p:cNvSpPr>
          <p:nvPr/>
        </p:nvSpPr>
        <p:spPr>
          <a:xfrm>
            <a:off x="442453" y="1011514"/>
            <a:ext cx="11456460" cy="5625260"/>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None/>
            </a:pPr>
            <a:r>
              <a:rPr lang="en-US" sz="2200" dirty="0"/>
              <a:t>Defect prevention can be done by</a:t>
            </a:r>
            <a:r>
              <a:rPr lang="en-US" sz="2200" dirty="0">
                <a:sym typeface="Wingdings" pitchFamily="2" charset="2"/>
              </a:rPr>
              <a:t> two generic ways:</a:t>
            </a:r>
          </a:p>
          <a:p>
            <a:pPr>
              <a:buFont typeface="Wingdings" pitchFamily="2" charset="2"/>
              <a:buChar char="q"/>
            </a:pPr>
            <a:r>
              <a:rPr lang="en-US" sz="2200" dirty="0">
                <a:solidFill>
                  <a:srgbClr val="C00000"/>
                </a:solidFill>
                <a:sym typeface="Wingdings" pitchFamily="2" charset="2"/>
              </a:rPr>
              <a:t>Error source removal </a:t>
            </a:r>
            <a:r>
              <a:rPr lang="en-US" sz="2200" dirty="0">
                <a:sym typeface="Wingdings" pitchFamily="2" charset="2"/>
              </a:rPr>
              <a:t>(known error sources)</a:t>
            </a:r>
            <a:endParaRPr lang="en-US" sz="2200" dirty="0">
              <a:solidFill>
                <a:srgbClr val="C00000"/>
              </a:solidFill>
              <a:sym typeface="Wingdings" pitchFamily="2" charset="2"/>
            </a:endParaRPr>
          </a:p>
          <a:p>
            <a:pPr>
              <a:buFont typeface="Wingdings" pitchFamily="2" charset="2"/>
              <a:buChar char="§"/>
            </a:pPr>
            <a:r>
              <a:rPr lang="en-US" sz="2200" dirty="0">
                <a:sym typeface="Wingdings" pitchFamily="2" charset="2"/>
              </a:rPr>
              <a:t>Eliminating certain error sources such as </a:t>
            </a:r>
            <a:r>
              <a:rPr lang="en-US" sz="2200" dirty="0">
                <a:solidFill>
                  <a:srgbClr val="7030A0"/>
                </a:solidFill>
                <a:sym typeface="Wingdings" pitchFamily="2" charset="2"/>
              </a:rPr>
              <a:t>eliminating ambiguities </a:t>
            </a:r>
            <a:r>
              <a:rPr lang="en-US" sz="2200" dirty="0">
                <a:sym typeface="Wingdings" pitchFamily="2" charset="2"/>
              </a:rPr>
              <a:t>or </a:t>
            </a:r>
            <a:r>
              <a:rPr lang="en-US" sz="2200" dirty="0">
                <a:solidFill>
                  <a:srgbClr val="7030A0"/>
                </a:solidFill>
                <a:sym typeface="Wingdings" pitchFamily="2" charset="2"/>
              </a:rPr>
              <a:t>correcting human misconceptions</a:t>
            </a:r>
            <a:r>
              <a:rPr lang="en-US" sz="2200" dirty="0">
                <a:sym typeface="Wingdings" pitchFamily="2" charset="2"/>
              </a:rPr>
              <a:t>, which are the </a:t>
            </a:r>
            <a:r>
              <a:rPr lang="en-US" sz="2200" dirty="0">
                <a:solidFill>
                  <a:srgbClr val="0070C0"/>
                </a:solidFill>
                <a:sym typeface="Wingdings" pitchFamily="2" charset="2"/>
              </a:rPr>
              <a:t>root causes for errors </a:t>
            </a:r>
            <a:r>
              <a:rPr lang="en-US" sz="2200" dirty="0">
                <a:sym typeface="Wingdings" pitchFamily="2" charset="2"/>
              </a:rPr>
              <a:t>and remove through </a:t>
            </a:r>
            <a:r>
              <a:rPr lang="en-US" altLang="en-US" sz="2200" dirty="0">
                <a:solidFill>
                  <a:srgbClr val="7030A0"/>
                </a:solidFill>
              </a:rPr>
              <a:t>education and training</a:t>
            </a:r>
            <a:r>
              <a:rPr lang="en-US" altLang="en-US" sz="2200" dirty="0"/>
              <a:t> (people-based solution)</a:t>
            </a:r>
          </a:p>
          <a:p>
            <a:pPr>
              <a:buFont typeface="Wingdings" pitchFamily="2" charset="2"/>
              <a:buChar char="q"/>
            </a:pPr>
            <a:r>
              <a:rPr lang="en-US" sz="2200" dirty="0">
                <a:solidFill>
                  <a:srgbClr val="C00000"/>
                </a:solidFill>
                <a:sym typeface="Wingdings" pitchFamily="2" charset="2"/>
              </a:rPr>
              <a:t>Error Blocking</a:t>
            </a:r>
          </a:p>
          <a:p>
            <a:pPr>
              <a:buFont typeface="Wingdings" pitchFamily="2" charset="2"/>
              <a:buChar char="§"/>
            </a:pPr>
            <a:r>
              <a:rPr lang="en-GB" sz="2200" dirty="0"/>
              <a:t>Fault prevention or blocking by directly correcting or </a:t>
            </a:r>
            <a:r>
              <a:rPr lang="en-GB" sz="2200" dirty="0">
                <a:solidFill>
                  <a:srgbClr val="0070C0"/>
                </a:solidFill>
              </a:rPr>
              <a:t>blocking these missing or incorrect human actions</a:t>
            </a:r>
            <a:r>
              <a:rPr lang="en-GB" sz="2200" dirty="0"/>
              <a:t> (e.g. </a:t>
            </a:r>
            <a:r>
              <a:rPr lang="en-GB" sz="2200" dirty="0">
                <a:solidFill>
                  <a:srgbClr val="7030A0"/>
                </a:solidFill>
              </a:rPr>
              <a:t>user can not give 0 value to the divisor attribute; data validation in excel</a:t>
            </a:r>
            <a:r>
              <a:rPr lang="en-GB" sz="2200" dirty="0"/>
              <a:t>)</a:t>
            </a:r>
          </a:p>
          <a:p>
            <a:pPr>
              <a:buFont typeface="Wingdings" pitchFamily="2" charset="2"/>
              <a:buChar char="§"/>
            </a:pPr>
            <a:r>
              <a:rPr lang="en-GB" sz="2200" dirty="0"/>
              <a:t>This will result the direct intervention to block errors (</a:t>
            </a:r>
            <a:r>
              <a:rPr lang="en-GB" sz="2200" dirty="0">
                <a:solidFill>
                  <a:srgbClr val="7030A0"/>
                </a:solidFill>
              </a:rPr>
              <a:t>fault injections prevented</a:t>
            </a:r>
            <a:r>
              <a:rPr lang="en-GB" sz="2200" dirty="0"/>
              <a:t>)</a:t>
            </a:r>
          </a:p>
          <a:p>
            <a:pPr>
              <a:buFont typeface="Wingdings" pitchFamily="2" charset="2"/>
              <a:buChar char="§"/>
            </a:pPr>
            <a:r>
              <a:rPr lang="en-GB" sz="2200" dirty="0"/>
              <a:t>Systematic defect prevention via </a:t>
            </a:r>
            <a:r>
              <a:rPr lang="en-GB" sz="2200" dirty="0">
                <a:solidFill>
                  <a:srgbClr val="7030A0"/>
                </a:solidFill>
              </a:rPr>
              <a:t>process improvements </a:t>
            </a:r>
          </a:p>
          <a:p>
            <a:pPr>
              <a:buFont typeface="Wingdings" pitchFamily="2" charset="2"/>
              <a:buChar char="§"/>
            </a:pPr>
            <a:r>
              <a:rPr lang="en-US" altLang="en-US" sz="2200" dirty="0">
                <a:solidFill>
                  <a:srgbClr val="7030A0"/>
                </a:solidFill>
              </a:rPr>
              <a:t>If imprecise designs and implementations</a:t>
            </a:r>
            <a:r>
              <a:rPr lang="en-US" altLang="en-US" sz="2200" dirty="0"/>
              <a:t>, tools and technology that deviate from product specifications or design intensions are the causes for faults, </a:t>
            </a:r>
            <a:r>
              <a:rPr lang="en-US" altLang="en-US" sz="2200" dirty="0">
                <a:solidFill>
                  <a:srgbClr val="7030A0"/>
                </a:solidFill>
              </a:rPr>
              <a:t>formal methods </a:t>
            </a:r>
            <a:r>
              <a:rPr lang="en-US" altLang="en-US" sz="2200" dirty="0"/>
              <a:t>can help prevent such deviations</a:t>
            </a:r>
          </a:p>
        </p:txBody>
      </p:sp>
      <p:sp>
        <p:nvSpPr>
          <p:cNvPr id="7" name="Slide Number Placeholder 3">
            <a:extLst>
              <a:ext uri="{FF2B5EF4-FFF2-40B4-BE49-F238E27FC236}">
                <a16:creationId xmlns:a16="http://schemas.microsoft.com/office/drawing/2014/main" id="{F1064771-A079-49A2-BDF5-46D798DF9956}"/>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a:t>
            </a:fld>
            <a:r>
              <a:rPr lang="en-US" sz="1400" b="1" dirty="0"/>
              <a:t> </a:t>
            </a:r>
          </a:p>
        </p:txBody>
      </p:sp>
      <p:sp>
        <p:nvSpPr>
          <p:cNvPr id="8" name="Content Placeholder 2">
            <a:extLst>
              <a:ext uri="{FF2B5EF4-FFF2-40B4-BE49-F238E27FC236}">
                <a16:creationId xmlns:a16="http://schemas.microsoft.com/office/drawing/2014/main" id="{56846976-18B5-4E19-B746-0A3D19CC4878}"/>
              </a:ext>
            </a:extLst>
          </p:cNvPr>
          <p:cNvSpPr>
            <a:spLocks noGrp="1"/>
          </p:cNvSpPr>
          <p:nvPr/>
        </p:nvSpPr>
        <p:spPr>
          <a:xfrm>
            <a:off x="-122905"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6" name="Rectangle 5" descr="M. Mhahudul Hasan">
            <a:extLst>
              <a:ext uri="{FF2B5EF4-FFF2-40B4-BE49-F238E27FC236}">
                <a16:creationId xmlns:a16="http://schemas.microsoft.com/office/drawing/2014/main" id="{AA8183C3-B3E5-46BB-88D4-4C6FD1C6E3F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Chapter 4: Software Quality Assurance</a:t>
            </a:r>
          </a:p>
        </p:txBody>
      </p:sp>
      <p:sp>
        <p:nvSpPr>
          <p:cNvPr id="10" name="Rectangle 9" descr="M. Mhahudul Hasan">
            <a:extLst>
              <a:ext uri="{FF2B5EF4-FFF2-40B4-BE49-F238E27FC236}">
                <a16:creationId xmlns:a16="http://schemas.microsoft.com/office/drawing/2014/main" id="{3EEA9938-CB09-43E5-829C-586ACAFD99E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57634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7987" y="524696"/>
            <a:ext cx="11029950" cy="537190"/>
          </a:xfrm>
        </p:spPr>
        <p:txBody>
          <a:bodyPr/>
          <a:lstStyle/>
          <a:p>
            <a:pPr algn="ctr"/>
            <a:r>
              <a:rPr lang="en-US" dirty="0">
                <a:solidFill>
                  <a:srgbClr val="0070C0"/>
                </a:solidFill>
              </a:rPr>
              <a:t>Defect reduction</a:t>
            </a:r>
            <a:endParaRPr lang="en-GB" dirty="0">
              <a:solidFill>
                <a:srgbClr val="0070C0"/>
              </a:solidFill>
            </a:endParaRPr>
          </a:p>
        </p:txBody>
      </p:sp>
      <p:sp>
        <p:nvSpPr>
          <p:cNvPr id="5" name="Content Placeholder 2"/>
          <p:cNvSpPr txBox="1">
            <a:spLocks/>
          </p:cNvSpPr>
          <p:nvPr/>
        </p:nvSpPr>
        <p:spPr>
          <a:xfrm>
            <a:off x="391174" y="1279705"/>
            <a:ext cx="11316010" cy="4457418"/>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6000" lvl="1">
              <a:lnSpc>
                <a:spcPct val="120000"/>
              </a:lnSpc>
              <a:buFont typeface="Wingdings" pitchFamily="2" charset="2"/>
              <a:buChar char="q"/>
            </a:pPr>
            <a:r>
              <a:rPr lang="en-GB" altLang="en-US" sz="2200" dirty="0"/>
              <a:t>It is unrealistic to expect the </a:t>
            </a:r>
            <a:r>
              <a:rPr lang="en-GB" altLang="en-US" sz="2200" dirty="0">
                <a:solidFill>
                  <a:srgbClr val="7030A0"/>
                </a:solidFill>
              </a:rPr>
              <a:t>defect prevention </a:t>
            </a:r>
            <a:r>
              <a:rPr lang="en-GB" altLang="en-US" sz="2200" dirty="0"/>
              <a:t>activities to be </a:t>
            </a:r>
            <a:r>
              <a:rPr lang="en-GB" altLang="en-US" sz="2200" dirty="0">
                <a:solidFill>
                  <a:srgbClr val="7030A0"/>
                </a:solidFill>
              </a:rPr>
              <a:t>100% effective </a:t>
            </a:r>
            <a:r>
              <a:rPr lang="en-GB" altLang="en-US" sz="2200" dirty="0"/>
              <a:t>in preventing accidental fault injections. Following are the techniques to remove as many faults as possible</a:t>
            </a:r>
            <a:endParaRPr lang="en-US" sz="2200" dirty="0">
              <a:sym typeface="Wingdings" pitchFamily="2" charset="2"/>
            </a:endParaRPr>
          </a:p>
          <a:p>
            <a:pPr marL="306000" lvl="1">
              <a:lnSpc>
                <a:spcPct val="120000"/>
              </a:lnSpc>
              <a:buFont typeface="Wingdings" pitchFamily="2" charset="2"/>
              <a:buChar char="q"/>
            </a:pPr>
            <a:r>
              <a:rPr lang="en-US" sz="2200" dirty="0">
                <a:solidFill>
                  <a:srgbClr val="C00000"/>
                </a:solidFill>
                <a:sym typeface="Wingdings" pitchFamily="2" charset="2"/>
              </a:rPr>
              <a:t>Inspection Method to Reduce Defects</a:t>
            </a:r>
          </a:p>
          <a:p>
            <a:pPr>
              <a:lnSpc>
                <a:spcPct val="120000"/>
              </a:lnSpc>
            </a:pPr>
            <a:r>
              <a:rPr lang="en-US" altLang="en-US" sz="2200" dirty="0"/>
              <a:t>The most commonly used static technique uses </a:t>
            </a:r>
            <a:r>
              <a:rPr lang="en-US" altLang="en-US" sz="2200" dirty="0">
                <a:solidFill>
                  <a:srgbClr val="7030A0"/>
                </a:solidFill>
              </a:rPr>
              <a:t>critical reading and analysis </a:t>
            </a:r>
            <a:r>
              <a:rPr lang="en-US" altLang="en-US" sz="2200" dirty="0"/>
              <a:t>of software </a:t>
            </a:r>
            <a:r>
              <a:rPr lang="en-US" altLang="en-US" sz="2200" dirty="0">
                <a:solidFill>
                  <a:srgbClr val="7030A0"/>
                </a:solidFill>
              </a:rPr>
              <a:t>code</a:t>
            </a:r>
            <a:r>
              <a:rPr lang="en-US" altLang="en-US" sz="2200" dirty="0"/>
              <a:t>, </a:t>
            </a:r>
            <a:r>
              <a:rPr lang="en-US" altLang="en-US" sz="2200" dirty="0">
                <a:solidFill>
                  <a:srgbClr val="7030A0"/>
                </a:solidFill>
              </a:rPr>
              <a:t>designs</a:t>
            </a:r>
            <a:r>
              <a:rPr lang="en-US" altLang="en-US" sz="2200" dirty="0"/>
              <a:t>, product </a:t>
            </a:r>
            <a:r>
              <a:rPr lang="en-US" altLang="en-US" sz="2200" dirty="0">
                <a:solidFill>
                  <a:srgbClr val="7030A0"/>
                </a:solidFill>
              </a:rPr>
              <a:t>specifications</a:t>
            </a:r>
            <a:r>
              <a:rPr lang="en-US" altLang="en-US" sz="2200" dirty="0"/>
              <a:t>, </a:t>
            </a:r>
            <a:r>
              <a:rPr lang="en-US" altLang="en-US" sz="2200" dirty="0">
                <a:solidFill>
                  <a:srgbClr val="7030A0"/>
                </a:solidFill>
              </a:rPr>
              <a:t>test plans</a:t>
            </a:r>
            <a:r>
              <a:rPr lang="en-US" altLang="en-US" sz="2200" dirty="0"/>
              <a:t>, etc.</a:t>
            </a:r>
          </a:p>
          <a:p>
            <a:pPr>
              <a:lnSpc>
                <a:spcPct val="120000"/>
              </a:lnSpc>
            </a:pPr>
            <a:r>
              <a:rPr lang="en-US" altLang="en-US" sz="2200" dirty="0"/>
              <a:t>Formality and structures of Inspections varies in</a:t>
            </a:r>
          </a:p>
          <a:p>
            <a:pPr>
              <a:lnSpc>
                <a:spcPct val="120000"/>
              </a:lnSpc>
              <a:buFont typeface="Courier New" panose="02070309020205020404" pitchFamily="49" charset="0"/>
              <a:buChar char="o"/>
            </a:pPr>
            <a:r>
              <a:rPr lang="en-US" altLang="en-US" sz="2200" dirty="0">
                <a:solidFill>
                  <a:srgbClr val="C00000"/>
                </a:solidFill>
              </a:rPr>
              <a:t>Informal</a:t>
            </a:r>
            <a:r>
              <a:rPr lang="en-US" altLang="en-US" sz="2200" dirty="0"/>
              <a:t> reviews/walkthroughs (self-conducted, independent, pass around, canteen discussion)</a:t>
            </a:r>
          </a:p>
          <a:p>
            <a:pPr>
              <a:lnSpc>
                <a:spcPct val="120000"/>
              </a:lnSpc>
              <a:buFont typeface="Courier New" panose="02070309020205020404" pitchFamily="49" charset="0"/>
              <a:buChar char="o"/>
            </a:pPr>
            <a:r>
              <a:rPr lang="en-US" altLang="en-US" sz="2200" dirty="0">
                <a:solidFill>
                  <a:srgbClr val="C00000"/>
                </a:solidFill>
              </a:rPr>
              <a:t>Formal</a:t>
            </a:r>
            <a:r>
              <a:rPr lang="en-US" altLang="en-US" sz="2200" dirty="0"/>
              <a:t> Inspection are typically conducted by multiple human inspectors through some predefined coordination of process.  </a:t>
            </a:r>
          </a:p>
        </p:txBody>
      </p:sp>
      <p:sp>
        <p:nvSpPr>
          <p:cNvPr id="7" name="Slide Number Placeholder 3">
            <a:extLst>
              <a:ext uri="{FF2B5EF4-FFF2-40B4-BE49-F238E27FC236}">
                <a16:creationId xmlns:a16="http://schemas.microsoft.com/office/drawing/2014/main" id="{0FBC51F9-AA79-49C8-8640-7FF24BE1331E}"/>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a:t>
            </a:fld>
            <a:r>
              <a:rPr lang="en-US" sz="1400" b="1" dirty="0"/>
              <a:t> </a:t>
            </a:r>
          </a:p>
        </p:txBody>
      </p:sp>
      <p:sp>
        <p:nvSpPr>
          <p:cNvPr id="8" name="Content Placeholder 2">
            <a:extLst>
              <a:ext uri="{FF2B5EF4-FFF2-40B4-BE49-F238E27FC236}">
                <a16:creationId xmlns:a16="http://schemas.microsoft.com/office/drawing/2014/main" id="{E3DE59EE-D32A-42C3-B3A1-8EF8851C6F16}"/>
              </a:ext>
            </a:extLst>
          </p:cNvPr>
          <p:cNvSpPr>
            <a:spLocks noGrp="1"/>
          </p:cNvSpPr>
          <p:nvPr/>
        </p:nvSpPr>
        <p:spPr>
          <a:xfrm>
            <a:off x="-122905"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6" name="Rectangle 5" descr="M. Mhahudul Hasan">
            <a:extLst>
              <a:ext uri="{FF2B5EF4-FFF2-40B4-BE49-F238E27FC236}">
                <a16:creationId xmlns:a16="http://schemas.microsoft.com/office/drawing/2014/main" id="{EC240751-9E59-49A8-8DFB-1C500B8D839E}"/>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Chapter 4: Software Quality Assurance</a:t>
            </a:r>
          </a:p>
        </p:txBody>
      </p:sp>
      <p:sp>
        <p:nvSpPr>
          <p:cNvPr id="10" name="Rectangle 9" descr="M. Mhahudul Hasan">
            <a:extLst>
              <a:ext uri="{FF2B5EF4-FFF2-40B4-BE49-F238E27FC236}">
                <a16:creationId xmlns:a16="http://schemas.microsoft.com/office/drawing/2014/main" id="{51698C1B-449A-4A2B-AF54-A745285A300D}"/>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1091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5974" y="554192"/>
            <a:ext cx="11029950" cy="537190"/>
          </a:xfrm>
        </p:spPr>
        <p:txBody>
          <a:bodyPr/>
          <a:lstStyle/>
          <a:p>
            <a:pPr algn="ctr"/>
            <a:r>
              <a:rPr lang="en-US" dirty="0">
                <a:solidFill>
                  <a:srgbClr val="0070C0"/>
                </a:solidFill>
              </a:rPr>
              <a:t>Defect reduction</a:t>
            </a:r>
            <a:endParaRPr lang="en-GB" dirty="0">
              <a:solidFill>
                <a:srgbClr val="0070C0"/>
              </a:solidFill>
            </a:endParaRPr>
          </a:p>
        </p:txBody>
      </p:sp>
      <p:sp>
        <p:nvSpPr>
          <p:cNvPr id="5" name="Content Placeholder 2"/>
          <p:cNvSpPr txBox="1">
            <a:spLocks/>
          </p:cNvSpPr>
          <p:nvPr/>
        </p:nvSpPr>
        <p:spPr>
          <a:xfrm>
            <a:off x="661112" y="1165124"/>
            <a:ext cx="11090315" cy="4734231"/>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6000" lvl="1">
              <a:buFont typeface="Wingdings" pitchFamily="2" charset="2"/>
              <a:buChar char="q"/>
            </a:pPr>
            <a:r>
              <a:rPr lang="en-US" altLang="en-US" sz="2200" dirty="0">
                <a:solidFill>
                  <a:srgbClr val="C00000"/>
                </a:solidFill>
                <a:sym typeface="Wingdings" pitchFamily="2" charset="2"/>
              </a:rPr>
              <a:t>Testing </a:t>
            </a:r>
            <a:r>
              <a:rPr lang="en-US" sz="2200" dirty="0">
                <a:solidFill>
                  <a:srgbClr val="C00000"/>
                </a:solidFill>
                <a:sym typeface="Wingdings" pitchFamily="2" charset="2"/>
              </a:rPr>
              <a:t>Method to Reduce Defects</a:t>
            </a:r>
            <a:endParaRPr lang="en-US" altLang="en-US" sz="2200" dirty="0">
              <a:solidFill>
                <a:srgbClr val="C00000"/>
              </a:solidFill>
              <a:sym typeface="Wingdings" pitchFamily="2" charset="2"/>
            </a:endParaRPr>
          </a:p>
          <a:p>
            <a:pPr marL="306000" lvl="1">
              <a:buFont typeface="Wingdings" pitchFamily="2" charset="2"/>
              <a:buChar char="§"/>
            </a:pPr>
            <a:r>
              <a:rPr lang="en-US" altLang="en-US" sz="2200" dirty="0"/>
              <a:t>Involves the </a:t>
            </a:r>
            <a:r>
              <a:rPr lang="en-US" altLang="en-US" sz="2200" dirty="0">
                <a:solidFill>
                  <a:srgbClr val="7030A0"/>
                </a:solidFill>
              </a:rPr>
              <a:t>execution of software </a:t>
            </a:r>
            <a:r>
              <a:rPr lang="en-US" altLang="en-US" sz="2200" dirty="0"/>
              <a:t>and the observation of the program behavior/outcome</a:t>
            </a:r>
          </a:p>
          <a:p>
            <a:pPr marL="306000" lvl="1">
              <a:buFont typeface="Wingdings" pitchFamily="2" charset="2"/>
              <a:buChar char="§"/>
            </a:pPr>
            <a:r>
              <a:rPr lang="en-US" altLang="en-US" sz="2200" dirty="0"/>
              <a:t>If a failure is observed, the execution record is then analyzed to locate &amp; fix the fault(s) that caused the failure.</a:t>
            </a:r>
            <a:endParaRPr lang="en-US" altLang="en-US" sz="2200" dirty="0">
              <a:sym typeface="Wingdings" pitchFamily="2" charset="2"/>
            </a:endParaRPr>
          </a:p>
          <a:p>
            <a:pPr marL="306000" lvl="1">
              <a:buFont typeface="Wingdings" pitchFamily="2" charset="2"/>
              <a:buChar char="q"/>
            </a:pPr>
            <a:r>
              <a:rPr lang="en-US" altLang="en-US" sz="2200" dirty="0">
                <a:solidFill>
                  <a:srgbClr val="C00000"/>
                </a:solidFill>
                <a:sym typeface="Wingdings" pitchFamily="2" charset="2"/>
              </a:rPr>
              <a:t>Other techniques and Risk identification </a:t>
            </a:r>
            <a:r>
              <a:rPr lang="en-US" sz="2200" dirty="0">
                <a:solidFill>
                  <a:srgbClr val="C00000"/>
                </a:solidFill>
                <a:sym typeface="Wingdings" pitchFamily="2" charset="2"/>
              </a:rPr>
              <a:t>Method to Reduce Defects</a:t>
            </a:r>
            <a:endParaRPr lang="en-US" altLang="en-US" sz="2200" dirty="0">
              <a:solidFill>
                <a:srgbClr val="C00000"/>
              </a:solidFill>
              <a:sym typeface="Wingdings" pitchFamily="2" charset="2"/>
            </a:endParaRPr>
          </a:p>
          <a:p>
            <a:pPr>
              <a:buFont typeface="Wingdings" pitchFamily="2" charset="2"/>
              <a:buChar char="§"/>
            </a:pPr>
            <a:r>
              <a:rPr lang="en-US" altLang="en-US" sz="2200" dirty="0"/>
              <a:t>Formal model-based analyses</a:t>
            </a:r>
          </a:p>
          <a:p>
            <a:pPr>
              <a:buFont typeface="Wingdings" pitchFamily="2" charset="2"/>
              <a:buChar char="§"/>
            </a:pPr>
            <a:r>
              <a:rPr lang="en-US" altLang="en-US" sz="2200" dirty="0"/>
              <a:t>Boundary value analysis (e.g. </a:t>
            </a:r>
            <a:r>
              <a:rPr lang="en-US" altLang="en-US" sz="2200" dirty="0">
                <a:solidFill>
                  <a:srgbClr val="7030A0"/>
                </a:solidFill>
              </a:rPr>
              <a:t>loop condition check</a:t>
            </a:r>
            <a:r>
              <a:rPr lang="en-US" altLang="en-US" sz="2200" dirty="0"/>
              <a:t>)</a:t>
            </a:r>
          </a:p>
          <a:p>
            <a:pPr>
              <a:buFont typeface="Wingdings" pitchFamily="2" charset="2"/>
              <a:buChar char="§"/>
            </a:pPr>
            <a:r>
              <a:rPr lang="en-US" altLang="en-US" sz="2200" dirty="0"/>
              <a:t>Control flow and data flow analyses (e.g. </a:t>
            </a:r>
            <a:r>
              <a:rPr lang="en-US" altLang="en-US" sz="2200" dirty="0">
                <a:solidFill>
                  <a:srgbClr val="7030A0"/>
                </a:solidFill>
              </a:rPr>
              <a:t>conditional statements</a:t>
            </a:r>
            <a:r>
              <a:rPr lang="en-US" altLang="en-US" sz="2200" dirty="0"/>
              <a:t>)</a:t>
            </a:r>
          </a:p>
          <a:p>
            <a:pPr>
              <a:buFont typeface="Wingdings" pitchFamily="2" charset="2"/>
              <a:buChar char="§"/>
            </a:pPr>
            <a:r>
              <a:rPr lang="en-US" altLang="en-US" sz="2200" dirty="0"/>
              <a:t>Simulation and Prototyping (e.g.  Autopilot)</a:t>
            </a:r>
          </a:p>
        </p:txBody>
      </p:sp>
      <p:sp>
        <p:nvSpPr>
          <p:cNvPr id="7" name="Slide Number Placeholder 3">
            <a:extLst>
              <a:ext uri="{FF2B5EF4-FFF2-40B4-BE49-F238E27FC236}">
                <a16:creationId xmlns:a16="http://schemas.microsoft.com/office/drawing/2014/main" id="{BDC31CFD-3AD5-4EDC-AB41-32512F22F6B0}"/>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5</a:t>
            </a:fld>
            <a:r>
              <a:rPr lang="en-US" sz="1400" b="1" dirty="0"/>
              <a:t> </a:t>
            </a:r>
          </a:p>
        </p:txBody>
      </p:sp>
      <p:sp>
        <p:nvSpPr>
          <p:cNvPr id="8" name="Content Placeholder 2">
            <a:extLst>
              <a:ext uri="{FF2B5EF4-FFF2-40B4-BE49-F238E27FC236}">
                <a16:creationId xmlns:a16="http://schemas.microsoft.com/office/drawing/2014/main" id="{4F70C292-5FB7-48FE-B34F-6CFF70CF473F}"/>
              </a:ext>
            </a:extLst>
          </p:cNvPr>
          <p:cNvSpPr>
            <a:spLocks noGrp="1"/>
          </p:cNvSpPr>
          <p:nvPr/>
        </p:nvSpPr>
        <p:spPr>
          <a:xfrm>
            <a:off x="-122905"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6" name="Rectangle 5" descr="M. Mhahudul Hasan">
            <a:extLst>
              <a:ext uri="{FF2B5EF4-FFF2-40B4-BE49-F238E27FC236}">
                <a16:creationId xmlns:a16="http://schemas.microsoft.com/office/drawing/2014/main" id="{0E37E491-F57C-4C56-BB2A-40F2CD138572}"/>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Chapter 4: Software Quality Assurance</a:t>
            </a:r>
          </a:p>
        </p:txBody>
      </p:sp>
      <p:sp>
        <p:nvSpPr>
          <p:cNvPr id="10" name="Rectangle 9" descr="M. Mhahudul Hasan">
            <a:extLst>
              <a:ext uri="{FF2B5EF4-FFF2-40B4-BE49-F238E27FC236}">
                <a16:creationId xmlns:a16="http://schemas.microsoft.com/office/drawing/2014/main" id="{47B4532A-BA01-4BA3-BB90-30D5A48B67C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40612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86697" y="495198"/>
            <a:ext cx="11029950" cy="581435"/>
          </a:xfrm>
        </p:spPr>
        <p:txBody>
          <a:bodyPr/>
          <a:lstStyle/>
          <a:p>
            <a:pPr algn="ctr"/>
            <a:r>
              <a:rPr lang="en-US" dirty="0">
                <a:solidFill>
                  <a:srgbClr val="0070C0"/>
                </a:solidFill>
              </a:rPr>
              <a:t>Defect containment</a:t>
            </a:r>
            <a:endParaRPr lang="en-GB" dirty="0">
              <a:solidFill>
                <a:srgbClr val="0070C0"/>
              </a:solidFill>
            </a:endParaRPr>
          </a:p>
        </p:txBody>
      </p:sp>
      <p:sp>
        <p:nvSpPr>
          <p:cNvPr id="3" name="Content Placeholder 2"/>
          <p:cNvSpPr>
            <a:spLocks noGrp="1"/>
          </p:cNvSpPr>
          <p:nvPr>
            <p:ph idx="4294967295"/>
          </p:nvPr>
        </p:nvSpPr>
        <p:spPr>
          <a:xfrm>
            <a:off x="11550650" y="6581775"/>
            <a:ext cx="641350" cy="276225"/>
          </a:xfrm>
        </p:spPr>
        <p:txBody>
          <a:bodyPr>
            <a:normAutofit fontScale="32500" lnSpcReduction="20000"/>
          </a:bodyPr>
          <a:lstStyle/>
          <a:p>
            <a:pPr marL="0" indent="0">
              <a:buNone/>
            </a:pPr>
            <a:r>
              <a:rPr lang="en-US" sz="3800" dirty="0">
                <a:solidFill>
                  <a:schemeClr val="bg1">
                    <a:lumMod val="50000"/>
                  </a:schemeClr>
                </a:solidFill>
              </a:rPr>
              <a:t>  MMH</a:t>
            </a:r>
          </a:p>
        </p:txBody>
      </p:sp>
      <p:sp>
        <p:nvSpPr>
          <p:cNvPr id="5" name="Content Placeholder 2"/>
          <p:cNvSpPr txBox="1">
            <a:spLocks/>
          </p:cNvSpPr>
          <p:nvPr/>
        </p:nvSpPr>
        <p:spPr>
          <a:xfrm>
            <a:off x="444040" y="1047137"/>
            <a:ext cx="11189401" cy="5191431"/>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200" dirty="0"/>
              <a:t>Defect reduction activities can only </a:t>
            </a:r>
            <a:r>
              <a:rPr lang="en-US" altLang="en-US" sz="2200" dirty="0">
                <a:solidFill>
                  <a:srgbClr val="7030A0"/>
                </a:solidFill>
              </a:rPr>
              <a:t>reduce the number of faults to a fairly low level</a:t>
            </a:r>
            <a:r>
              <a:rPr lang="en-US" altLang="en-US" sz="2200" dirty="0"/>
              <a:t>, but </a:t>
            </a:r>
            <a:r>
              <a:rPr lang="en-US" altLang="en-US" sz="2200" dirty="0">
                <a:solidFill>
                  <a:srgbClr val="C00000"/>
                </a:solidFill>
              </a:rPr>
              <a:t>not</a:t>
            </a:r>
            <a:r>
              <a:rPr lang="en-US" altLang="en-US" sz="2200" dirty="0"/>
              <a:t> </a:t>
            </a:r>
            <a:r>
              <a:rPr lang="en-US" altLang="en-US" sz="2200" dirty="0">
                <a:solidFill>
                  <a:srgbClr val="7030A0"/>
                </a:solidFill>
              </a:rPr>
              <a:t>completely eliminate them </a:t>
            </a:r>
            <a:r>
              <a:rPr lang="en-US" altLang="en-US" sz="2200" dirty="0"/>
              <a:t>(because of the large size and high complexity of most software systems in use today as </a:t>
            </a:r>
            <a:r>
              <a:rPr lang="en-US" altLang="en-US" sz="2200" dirty="0">
                <a:solidFill>
                  <a:srgbClr val="7030A0"/>
                </a:solidFill>
              </a:rPr>
              <a:t>complete testing is not possible</a:t>
            </a:r>
            <a:r>
              <a:rPr lang="en-US" altLang="en-US" sz="2200" dirty="0"/>
              <a:t>)</a:t>
            </a:r>
          </a:p>
          <a:p>
            <a:pPr>
              <a:buFont typeface="Wingdings" pitchFamily="2" charset="2"/>
              <a:buChar char="q"/>
            </a:pPr>
            <a:r>
              <a:rPr lang="en-US" altLang="en-US" sz="2200" dirty="0"/>
              <a:t>The containment measures focus on the failures by either containing them to local areas so that there are no global failures observable to users, or limiting the damage caused by software system failures (e.g. </a:t>
            </a:r>
            <a:r>
              <a:rPr lang="en-US" altLang="en-US" sz="2200" dirty="0">
                <a:solidFill>
                  <a:srgbClr val="7030A0"/>
                </a:solidFill>
              </a:rPr>
              <a:t>exception handling</a:t>
            </a:r>
            <a:r>
              <a:rPr lang="en-US" altLang="en-US" sz="2200" dirty="0"/>
              <a:t>) </a:t>
            </a:r>
          </a:p>
          <a:p>
            <a:pPr>
              <a:buFont typeface="Wingdings" pitchFamily="2" charset="2"/>
              <a:buChar char="q"/>
            </a:pPr>
            <a:r>
              <a:rPr lang="en-US" altLang="en-US" sz="2200" dirty="0"/>
              <a:t>Defect Containment can be done in two generic ways:</a:t>
            </a:r>
          </a:p>
          <a:p>
            <a:pPr marL="457200" lvl="1" indent="-457200">
              <a:buFont typeface="Wingdings" pitchFamily="2" charset="2"/>
              <a:buChar char="v"/>
            </a:pPr>
            <a:r>
              <a:rPr lang="en-US" altLang="en-US" sz="2200" dirty="0">
                <a:solidFill>
                  <a:srgbClr val="C00000"/>
                </a:solidFill>
              </a:rPr>
              <a:t>Software fault-tolerance</a:t>
            </a:r>
            <a:endParaRPr lang="en-US" sz="2200" dirty="0">
              <a:solidFill>
                <a:srgbClr val="C00000"/>
              </a:solidFill>
              <a:sym typeface="Wingdings" pitchFamily="2" charset="2"/>
            </a:endParaRPr>
          </a:p>
          <a:p>
            <a:pPr marL="727200" lvl="2" indent="-457200">
              <a:buFont typeface="Wingdings" pitchFamily="2" charset="2"/>
              <a:buChar char="§"/>
            </a:pPr>
            <a:r>
              <a:rPr lang="en-US" sz="2200" dirty="0">
                <a:solidFill>
                  <a:srgbClr val="7030A0"/>
                </a:solidFill>
                <a:sym typeface="Wingdings" pitchFamily="2" charset="2"/>
              </a:rPr>
              <a:t>Recovery: </a:t>
            </a:r>
            <a:r>
              <a:rPr lang="en-US" sz="2200" dirty="0">
                <a:sym typeface="Wingdings" pitchFamily="2" charset="2"/>
              </a:rPr>
              <a:t>rollback and redo</a:t>
            </a:r>
          </a:p>
          <a:p>
            <a:pPr marL="727200" lvl="2" indent="-457200">
              <a:buFont typeface="Wingdings" pitchFamily="2" charset="2"/>
              <a:buChar char="§"/>
            </a:pPr>
            <a:r>
              <a:rPr lang="en-US" sz="2200" dirty="0">
                <a:solidFill>
                  <a:srgbClr val="7030A0"/>
                </a:solidFill>
                <a:sym typeface="Wingdings" pitchFamily="2" charset="2"/>
              </a:rPr>
              <a:t>NVP: </a:t>
            </a:r>
            <a:r>
              <a:rPr lang="en-US" sz="2200" dirty="0">
                <a:sym typeface="Wingdings" pitchFamily="2" charset="2"/>
              </a:rPr>
              <a:t>N-Version programming (fault blocked)</a:t>
            </a:r>
            <a:endParaRPr lang="en-US" altLang="en-US" sz="2200" dirty="0"/>
          </a:p>
          <a:p>
            <a:pPr marL="133200" indent="-457200">
              <a:buFont typeface="Wingdings" pitchFamily="2" charset="2"/>
              <a:buChar char="v"/>
            </a:pPr>
            <a:r>
              <a:rPr lang="en-US" altLang="en-US" sz="2200" dirty="0">
                <a:solidFill>
                  <a:srgbClr val="C00000"/>
                </a:solidFill>
              </a:rPr>
              <a:t>Safety assurance and failure containment</a:t>
            </a:r>
          </a:p>
        </p:txBody>
      </p:sp>
      <p:pic>
        <p:nvPicPr>
          <p:cNvPr id="6" name="Picture 5">
            <a:extLst>
              <a:ext uri="{FF2B5EF4-FFF2-40B4-BE49-F238E27FC236}">
                <a16:creationId xmlns:a16="http://schemas.microsoft.com/office/drawing/2014/main" id="{F59FEFB4-AAB1-4A5F-870B-B6804CF13DDC}"/>
              </a:ext>
            </a:extLst>
          </p:cNvPr>
          <p:cNvPicPr>
            <a:picLocks noChangeAspect="1"/>
          </p:cNvPicPr>
          <p:nvPr/>
        </p:nvPicPr>
        <p:blipFill>
          <a:blip r:embed="rId2"/>
          <a:stretch>
            <a:fillRect/>
          </a:stretch>
        </p:blipFill>
        <p:spPr>
          <a:xfrm>
            <a:off x="7093974" y="3538911"/>
            <a:ext cx="4974036" cy="2881013"/>
          </a:xfrm>
          <a:prstGeom prst="rect">
            <a:avLst/>
          </a:prstGeom>
        </p:spPr>
      </p:pic>
      <p:sp>
        <p:nvSpPr>
          <p:cNvPr id="8" name="Slide Number Placeholder 3">
            <a:extLst>
              <a:ext uri="{FF2B5EF4-FFF2-40B4-BE49-F238E27FC236}">
                <a16:creationId xmlns:a16="http://schemas.microsoft.com/office/drawing/2014/main" id="{D148B69D-7980-429F-A395-239F7345ACD0}"/>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6</a:t>
            </a:fld>
            <a:r>
              <a:rPr lang="en-US" sz="1400" b="1" dirty="0"/>
              <a:t> </a:t>
            </a:r>
          </a:p>
        </p:txBody>
      </p:sp>
      <p:sp>
        <p:nvSpPr>
          <p:cNvPr id="9" name="Content Placeholder 2">
            <a:extLst>
              <a:ext uri="{FF2B5EF4-FFF2-40B4-BE49-F238E27FC236}">
                <a16:creationId xmlns:a16="http://schemas.microsoft.com/office/drawing/2014/main" id="{45304488-65F8-473C-880F-B77AB521915C}"/>
              </a:ext>
            </a:extLst>
          </p:cNvPr>
          <p:cNvSpPr>
            <a:spLocks noGrp="1"/>
          </p:cNvSpPr>
          <p:nvPr/>
        </p:nvSpPr>
        <p:spPr>
          <a:xfrm>
            <a:off x="-122905"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0" name="Rectangle 9" descr="M. Mhahudul Hasan">
            <a:extLst>
              <a:ext uri="{FF2B5EF4-FFF2-40B4-BE49-F238E27FC236}">
                <a16:creationId xmlns:a16="http://schemas.microsoft.com/office/drawing/2014/main" id="{C89E2D00-D8A0-45E3-B4DA-7770A24E8D8A}"/>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Chapter 4: Software Quality Assurance</a:t>
            </a:r>
          </a:p>
        </p:txBody>
      </p:sp>
      <p:sp>
        <p:nvSpPr>
          <p:cNvPr id="12" name="Rectangle 11" descr="M. Mhahudul Hasan">
            <a:extLst>
              <a:ext uri="{FF2B5EF4-FFF2-40B4-BE49-F238E27FC236}">
                <a16:creationId xmlns:a16="http://schemas.microsoft.com/office/drawing/2014/main" id="{E3A1C94E-D6F0-454D-BCE3-8B98C832C4FE}"/>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6239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83688"/>
            <a:ext cx="11029950" cy="581435"/>
          </a:xfrm>
        </p:spPr>
        <p:txBody>
          <a:bodyPr/>
          <a:lstStyle/>
          <a:p>
            <a:pPr algn="ctr"/>
            <a:r>
              <a:rPr lang="en-US" dirty="0">
                <a:solidFill>
                  <a:srgbClr val="0070C0"/>
                </a:solidFill>
              </a:rPr>
              <a:t>Defect containment</a:t>
            </a:r>
            <a:endParaRPr lang="en-GB" dirty="0">
              <a:solidFill>
                <a:srgbClr val="0070C0"/>
              </a:solidFill>
            </a:endParaRPr>
          </a:p>
        </p:txBody>
      </p:sp>
      <p:sp>
        <p:nvSpPr>
          <p:cNvPr id="5" name="Content Placeholder 2"/>
          <p:cNvSpPr txBox="1">
            <a:spLocks/>
          </p:cNvSpPr>
          <p:nvPr/>
        </p:nvSpPr>
        <p:spPr>
          <a:xfrm>
            <a:off x="606271" y="1366837"/>
            <a:ext cx="11189401" cy="3460652"/>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133200" indent="-457200">
              <a:buFont typeface="Wingdings" pitchFamily="2" charset="2"/>
              <a:buChar char="v"/>
            </a:pPr>
            <a:r>
              <a:rPr lang="en-US" altLang="en-US" sz="2200" dirty="0"/>
              <a:t>Safety assurance &amp; failure containment</a:t>
            </a:r>
          </a:p>
          <a:p>
            <a:pPr lvl="1"/>
            <a:r>
              <a:rPr lang="en-US" sz="2200" dirty="0">
                <a:solidFill>
                  <a:srgbClr val="0000FF"/>
                </a:solidFill>
              </a:rPr>
              <a:t>Safety</a:t>
            </a:r>
            <a:r>
              <a:rPr lang="en-US" sz="2200" dirty="0"/>
              <a:t> : Accident free (e.g. Autopilot safety eliminate pilot error)</a:t>
            </a:r>
          </a:p>
          <a:p>
            <a:pPr lvl="1"/>
            <a:r>
              <a:rPr lang="en-US" sz="2200" dirty="0">
                <a:solidFill>
                  <a:srgbClr val="0000FF"/>
                </a:solidFill>
              </a:rPr>
              <a:t>Accident</a:t>
            </a:r>
            <a:r>
              <a:rPr lang="en-US" sz="2200" dirty="0"/>
              <a:t>: Failure with severe consequences</a:t>
            </a:r>
          </a:p>
          <a:p>
            <a:pPr lvl="1"/>
            <a:r>
              <a:rPr lang="en-US" sz="2200" dirty="0">
                <a:solidFill>
                  <a:srgbClr val="0000FF"/>
                </a:solidFill>
              </a:rPr>
              <a:t>Hazard</a:t>
            </a:r>
            <a:r>
              <a:rPr lang="en-US" sz="2200" dirty="0"/>
              <a:t>: Pre-condition to accident</a:t>
            </a:r>
          </a:p>
          <a:p>
            <a:pPr lvl="1"/>
            <a:r>
              <a:rPr lang="en-US" sz="2200" dirty="0">
                <a:solidFill>
                  <a:srgbClr val="0000FF"/>
                </a:solidFill>
              </a:rPr>
              <a:t>Safety Assurance</a:t>
            </a:r>
            <a:r>
              <a:rPr lang="en-US" sz="2200" dirty="0"/>
              <a:t>: Hazard analysis, hazard  elimination/reduction/control, damage control </a:t>
            </a:r>
          </a:p>
          <a:p>
            <a:pPr marL="133200" indent="-457200">
              <a:buNone/>
            </a:pPr>
            <a:endParaRPr lang="en-US" altLang="en-US" sz="2200" dirty="0"/>
          </a:p>
        </p:txBody>
      </p:sp>
      <p:sp>
        <p:nvSpPr>
          <p:cNvPr id="7" name="Slide Number Placeholder 3">
            <a:extLst>
              <a:ext uri="{FF2B5EF4-FFF2-40B4-BE49-F238E27FC236}">
                <a16:creationId xmlns:a16="http://schemas.microsoft.com/office/drawing/2014/main" id="{4AC69839-E228-46A3-93AA-90EAB2C9081C}"/>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7</a:t>
            </a:fld>
            <a:r>
              <a:rPr lang="en-US" sz="1400" b="1" dirty="0"/>
              <a:t> </a:t>
            </a:r>
          </a:p>
        </p:txBody>
      </p:sp>
      <p:sp>
        <p:nvSpPr>
          <p:cNvPr id="8" name="Content Placeholder 2">
            <a:extLst>
              <a:ext uri="{FF2B5EF4-FFF2-40B4-BE49-F238E27FC236}">
                <a16:creationId xmlns:a16="http://schemas.microsoft.com/office/drawing/2014/main" id="{1200B0AF-AAA5-4E4B-95FD-EA4957521B4C}"/>
              </a:ext>
            </a:extLst>
          </p:cNvPr>
          <p:cNvSpPr>
            <a:spLocks noGrp="1"/>
          </p:cNvSpPr>
          <p:nvPr/>
        </p:nvSpPr>
        <p:spPr>
          <a:xfrm>
            <a:off x="-122905"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6" name="Rectangle 5" descr="M. Mhahudul Hasan">
            <a:extLst>
              <a:ext uri="{FF2B5EF4-FFF2-40B4-BE49-F238E27FC236}">
                <a16:creationId xmlns:a16="http://schemas.microsoft.com/office/drawing/2014/main" id="{4D80E241-61DB-42E3-9C66-6F79C396A669}"/>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Chapter 4: Software Quality Assurance</a:t>
            </a:r>
          </a:p>
        </p:txBody>
      </p:sp>
      <p:sp>
        <p:nvSpPr>
          <p:cNvPr id="10" name="Rectangle 9" descr="M. Mhahudul Hasan">
            <a:extLst>
              <a:ext uri="{FF2B5EF4-FFF2-40B4-BE49-F238E27FC236}">
                <a16:creationId xmlns:a16="http://schemas.microsoft.com/office/drawing/2014/main" id="{A4F5ED30-4835-4472-A44C-86E2DF7DDF27}"/>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2484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6981" y="524695"/>
            <a:ext cx="11029950" cy="537190"/>
          </a:xfrm>
        </p:spPr>
        <p:txBody>
          <a:bodyPr/>
          <a:lstStyle/>
          <a:p>
            <a:pPr algn="ctr"/>
            <a:r>
              <a:rPr lang="en-US" dirty="0">
                <a:solidFill>
                  <a:srgbClr val="0070C0"/>
                </a:solidFill>
              </a:rPr>
              <a:t>QA in software process</a:t>
            </a:r>
            <a:endParaRPr lang="en-GB" dirty="0">
              <a:solidFill>
                <a:srgbClr val="0070C0"/>
              </a:solidFill>
            </a:endParaRPr>
          </a:p>
        </p:txBody>
      </p:sp>
      <p:sp>
        <p:nvSpPr>
          <p:cNvPr id="5" name="Content Placeholder 2"/>
          <p:cNvSpPr txBox="1">
            <a:spLocks/>
          </p:cNvSpPr>
          <p:nvPr/>
        </p:nvSpPr>
        <p:spPr>
          <a:xfrm>
            <a:off x="576776" y="2399678"/>
            <a:ext cx="3052690" cy="2180491"/>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200" dirty="0">
                <a:solidFill>
                  <a:srgbClr val="C00000"/>
                </a:solidFill>
              </a:rPr>
              <a:t>Mega-process</a:t>
            </a:r>
          </a:p>
          <a:p>
            <a:pPr lvl="1"/>
            <a:r>
              <a:rPr lang="en-US" altLang="en-US" sz="2200" dirty="0"/>
              <a:t>Initiation</a:t>
            </a:r>
          </a:p>
          <a:p>
            <a:pPr lvl="1"/>
            <a:r>
              <a:rPr lang="en-US" altLang="en-US" sz="2200" dirty="0"/>
              <a:t>Development</a:t>
            </a:r>
          </a:p>
          <a:p>
            <a:pPr lvl="1"/>
            <a:r>
              <a:rPr lang="en-US" altLang="en-US" sz="2200" dirty="0"/>
              <a:t>Maintenance</a:t>
            </a:r>
          </a:p>
          <a:p>
            <a:pPr lvl="1"/>
            <a:r>
              <a:rPr lang="en-US" altLang="en-US" sz="2200" dirty="0"/>
              <a:t>Termination </a:t>
            </a:r>
          </a:p>
        </p:txBody>
      </p:sp>
      <p:sp>
        <p:nvSpPr>
          <p:cNvPr id="6" name="Content Placeholder 2"/>
          <p:cNvSpPr txBox="1">
            <a:spLocks/>
          </p:cNvSpPr>
          <p:nvPr/>
        </p:nvSpPr>
        <p:spPr>
          <a:xfrm>
            <a:off x="3321034" y="1324103"/>
            <a:ext cx="3640204" cy="3911574"/>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200" dirty="0">
                <a:solidFill>
                  <a:srgbClr val="C00000"/>
                </a:solidFill>
              </a:rPr>
              <a:t>Development components</a:t>
            </a:r>
          </a:p>
          <a:p>
            <a:pPr lvl="1"/>
            <a:r>
              <a:rPr lang="en-US" altLang="en-US" sz="2200" dirty="0"/>
              <a:t>Requirement</a:t>
            </a:r>
          </a:p>
          <a:p>
            <a:pPr lvl="1"/>
            <a:r>
              <a:rPr lang="en-US" altLang="en-US" sz="2200" dirty="0"/>
              <a:t>Specification</a:t>
            </a:r>
          </a:p>
          <a:p>
            <a:pPr lvl="1"/>
            <a:r>
              <a:rPr lang="en-US" altLang="en-US" sz="2200" dirty="0"/>
              <a:t>Design</a:t>
            </a:r>
          </a:p>
          <a:p>
            <a:pPr lvl="1"/>
            <a:r>
              <a:rPr lang="en-US" altLang="en-US" sz="2200" dirty="0"/>
              <a:t>Coding</a:t>
            </a:r>
          </a:p>
          <a:p>
            <a:pPr lvl="1"/>
            <a:r>
              <a:rPr lang="en-US" altLang="en-US" sz="2200" dirty="0"/>
              <a:t>Testing</a:t>
            </a:r>
          </a:p>
          <a:p>
            <a:pPr lvl="1"/>
            <a:r>
              <a:rPr lang="en-US" altLang="en-US" sz="2200" dirty="0"/>
              <a:t>Release</a:t>
            </a:r>
          </a:p>
        </p:txBody>
      </p:sp>
      <p:sp>
        <p:nvSpPr>
          <p:cNvPr id="7" name="Content Placeholder 2"/>
          <p:cNvSpPr txBox="1">
            <a:spLocks/>
          </p:cNvSpPr>
          <p:nvPr/>
        </p:nvSpPr>
        <p:spPr>
          <a:xfrm>
            <a:off x="7183902" y="1175786"/>
            <a:ext cx="5008098" cy="454386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200" dirty="0">
                <a:solidFill>
                  <a:srgbClr val="C00000"/>
                </a:solidFill>
              </a:rPr>
              <a:t>Process variations</a:t>
            </a:r>
          </a:p>
          <a:p>
            <a:pPr lvl="1"/>
            <a:r>
              <a:rPr lang="en-US" altLang="en-US" sz="2200" dirty="0">
                <a:solidFill>
                  <a:srgbClr val="7030A0"/>
                </a:solidFill>
              </a:rPr>
              <a:t>Waterfall</a:t>
            </a:r>
            <a:r>
              <a:rPr lang="en-US" altLang="en-US" sz="2200" dirty="0"/>
              <a:t> development process</a:t>
            </a:r>
          </a:p>
          <a:p>
            <a:pPr lvl="1"/>
            <a:r>
              <a:rPr lang="en-US" altLang="en-US" sz="2200" dirty="0"/>
              <a:t>Iterative development process</a:t>
            </a:r>
            <a:br>
              <a:rPr lang="en-US" altLang="en-US" sz="2200" dirty="0"/>
            </a:br>
            <a:r>
              <a:rPr lang="en-US" altLang="en-US" sz="2200" dirty="0"/>
              <a:t>(QA in increments)</a:t>
            </a:r>
          </a:p>
          <a:p>
            <a:pPr lvl="1"/>
            <a:r>
              <a:rPr lang="en-US" altLang="en-US" sz="2200" dirty="0">
                <a:solidFill>
                  <a:srgbClr val="7030A0"/>
                </a:solidFill>
              </a:rPr>
              <a:t>Spiral </a:t>
            </a:r>
            <a:r>
              <a:rPr lang="en-US" altLang="en-US" sz="2200" dirty="0"/>
              <a:t>development process</a:t>
            </a:r>
            <a:br>
              <a:rPr lang="en-US" altLang="en-US" sz="2200" dirty="0"/>
            </a:br>
            <a:r>
              <a:rPr lang="en-US" altLang="en-US" sz="2200" dirty="0"/>
              <a:t>(QA &amp; risk management)</a:t>
            </a:r>
          </a:p>
          <a:p>
            <a:pPr lvl="1"/>
            <a:r>
              <a:rPr lang="en-US" altLang="en-US" sz="2200" dirty="0">
                <a:solidFill>
                  <a:srgbClr val="7030A0"/>
                </a:solidFill>
              </a:rPr>
              <a:t>Agile</a:t>
            </a:r>
            <a:r>
              <a:rPr lang="en-US" altLang="en-US" sz="2200" dirty="0"/>
              <a:t> development process</a:t>
            </a:r>
            <a:br>
              <a:rPr lang="en-US" altLang="en-US" sz="2200" dirty="0"/>
            </a:br>
            <a:r>
              <a:rPr lang="en-US" altLang="en-US" sz="2200" dirty="0"/>
              <a:t>(XP- test driven development</a:t>
            </a:r>
            <a:br>
              <a:rPr lang="en-US" altLang="en-US" sz="2200" dirty="0"/>
            </a:br>
            <a:r>
              <a:rPr lang="en-US" altLang="en-US" sz="2200" dirty="0"/>
              <a:t> pair programming)</a:t>
            </a:r>
          </a:p>
          <a:p>
            <a:pPr lvl="1"/>
            <a:r>
              <a:rPr lang="en-US" altLang="en-US" sz="2200" dirty="0"/>
              <a:t>Maintenance processes </a:t>
            </a:r>
            <a:br>
              <a:rPr lang="en-US" altLang="en-US" sz="2200" dirty="0"/>
            </a:br>
            <a:r>
              <a:rPr lang="en-US" altLang="en-US" sz="2200" dirty="0"/>
              <a:t>(focus on defect handling)</a:t>
            </a:r>
          </a:p>
        </p:txBody>
      </p:sp>
      <p:sp>
        <p:nvSpPr>
          <p:cNvPr id="9" name="Slide Number Placeholder 3">
            <a:extLst>
              <a:ext uri="{FF2B5EF4-FFF2-40B4-BE49-F238E27FC236}">
                <a16:creationId xmlns:a16="http://schemas.microsoft.com/office/drawing/2014/main" id="{2839F167-E809-4CDF-9CC5-F57C81824706}"/>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8</a:t>
            </a:fld>
            <a:r>
              <a:rPr lang="en-US" sz="1400" b="1" dirty="0"/>
              <a:t> </a:t>
            </a:r>
          </a:p>
        </p:txBody>
      </p:sp>
      <p:sp>
        <p:nvSpPr>
          <p:cNvPr id="10" name="Content Placeholder 2">
            <a:extLst>
              <a:ext uri="{FF2B5EF4-FFF2-40B4-BE49-F238E27FC236}">
                <a16:creationId xmlns:a16="http://schemas.microsoft.com/office/drawing/2014/main" id="{1989A52B-F62C-4406-A04F-9700B4114A35}"/>
              </a:ext>
            </a:extLst>
          </p:cNvPr>
          <p:cNvSpPr>
            <a:spLocks noGrp="1"/>
          </p:cNvSpPr>
          <p:nvPr/>
        </p:nvSpPr>
        <p:spPr>
          <a:xfrm>
            <a:off x="-122905"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Rectangle 7" descr="M. Mhahudul Hasan">
            <a:extLst>
              <a:ext uri="{FF2B5EF4-FFF2-40B4-BE49-F238E27FC236}">
                <a16:creationId xmlns:a16="http://schemas.microsoft.com/office/drawing/2014/main" id="{E99B620A-3474-42C2-8BFF-5E79583C6A9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Chapter 4: Software Quality Assurance</a:t>
            </a:r>
          </a:p>
        </p:txBody>
      </p:sp>
      <p:sp>
        <p:nvSpPr>
          <p:cNvPr id="12" name="Rectangle 11" descr="M. Mhahudul Hasan">
            <a:extLst>
              <a:ext uri="{FF2B5EF4-FFF2-40B4-BE49-F238E27FC236}">
                <a16:creationId xmlns:a16="http://schemas.microsoft.com/office/drawing/2014/main" id="{E9D42C69-1A70-4F5A-9195-F9FF28F5E89F}"/>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12369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68941"/>
            <a:ext cx="11029950" cy="537190"/>
          </a:xfrm>
        </p:spPr>
        <p:txBody>
          <a:bodyPr/>
          <a:lstStyle/>
          <a:p>
            <a:pPr algn="ctr"/>
            <a:r>
              <a:rPr lang="en-US" dirty="0">
                <a:solidFill>
                  <a:srgbClr val="0070C0"/>
                </a:solidFill>
              </a:rPr>
              <a:t>QA in waterfall software process</a:t>
            </a:r>
            <a:endParaRPr lang="en-GB" dirty="0">
              <a:solidFill>
                <a:srgbClr val="0070C0"/>
              </a:solidFill>
            </a:endParaRPr>
          </a:p>
        </p:txBody>
      </p:sp>
      <p:pic>
        <p:nvPicPr>
          <p:cNvPr id="1026" name="Picture 2"/>
          <p:cNvPicPr>
            <a:picLocks noChangeAspect="1" noChangeArrowheads="1"/>
          </p:cNvPicPr>
          <p:nvPr/>
        </p:nvPicPr>
        <p:blipFill>
          <a:blip r:embed="rId2"/>
          <a:srcRect/>
          <a:stretch>
            <a:fillRect/>
          </a:stretch>
        </p:blipFill>
        <p:spPr bwMode="auto">
          <a:xfrm>
            <a:off x="2282596" y="1747962"/>
            <a:ext cx="7517351" cy="3885467"/>
          </a:xfrm>
          <a:prstGeom prst="rect">
            <a:avLst/>
          </a:prstGeom>
          <a:noFill/>
          <a:ln w="9525">
            <a:noFill/>
            <a:miter lim="800000"/>
            <a:headEnd/>
            <a:tailEnd/>
          </a:ln>
          <a:effectLst/>
        </p:spPr>
      </p:pic>
      <p:sp>
        <p:nvSpPr>
          <p:cNvPr id="7" name="Slide Number Placeholder 3">
            <a:extLst>
              <a:ext uri="{FF2B5EF4-FFF2-40B4-BE49-F238E27FC236}">
                <a16:creationId xmlns:a16="http://schemas.microsoft.com/office/drawing/2014/main" id="{98018F43-C710-4F20-99BF-9C50805C7124}"/>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9</a:t>
            </a:fld>
            <a:r>
              <a:rPr lang="en-US" sz="1400" b="1" dirty="0"/>
              <a:t> </a:t>
            </a:r>
          </a:p>
        </p:txBody>
      </p:sp>
      <p:sp>
        <p:nvSpPr>
          <p:cNvPr id="8" name="Content Placeholder 2">
            <a:extLst>
              <a:ext uri="{FF2B5EF4-FFF2-40B4-BE49-F238E27FC236}">
                <a16:creationId xmlns:a16="http://schemas.microsoft.com/office/drawing/2014/main" id="{A22513AD-5A01-4DDD-94DE-9AA625A1E061}"/>
              </a:ext>
            </a:extLst>
          </p:cNvPr>
          <p:cNvSpPr>
            <a:spLocks noGrp="1"/>
          </p:cNvSpPr>
          <p:nvPr/>
        </p:nvSpPr>
        <p:spPr>
          <a:xfrm>
            <a:off x="-122905"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6" name="Rectangle 5" descr="M. Mhahudul Hasan">
            <a:extLst>
              <a:ext uri="{FF2B5EF4-FFF2-40B4-BE49-F238E27FC236}">
                <a16:creationId xmlns:a16="http://schemas.microsoft.com/office/drawing/2014/main" id="{8C347CFB-9F6C-4290-8337-04D655F4B72E}"/>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Chapter 4: Software Quality Assurance</a:t>
            </a:r>
          </a:p>
        </p:txBody>
      </p:sp>
      <p:sp>
        <p:nvSpPr>
          <p:cNvPr id="10" name="Rectangle 9" descr="M. Mhahudul Hasan">
            <a:extLst>
              <a:ext uri="{FF2B5EF4-FFF2-40B4-BE49-F238E27FC236}">
                <a16:creationId xmlns:a16="http://schemas.microsoft.com/office/drawing/2014/main" id="{D2BD8D00-3E86-4539-A546-9578D3AE725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88640807"/>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129356D55F73F42819BF0423DC95712" ma:contentTypeVersion="0" ma:contentTypeDescription="Create a new document." ma:contentTypeScope="" ma:versionID="79920173e8c7254153e21955c2e93264">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D84875-35F6-4BB9-9924-E553B3AACF10}"/>
</file>

<file path=customXml/itemProps2.xml><?xml version="1.0" encoding="utf-8"?>
<ds:datastoreItem xmlns:ds="http://schemas.openxmlformats.org/officeDocument/2006/customXml" ds:itemID="{A2E616B5-99BE-4F02-85B7-12D8A126B906}"/>
</file>

<file path=customXml/itemProps3.xml><?xml version="1.0" encoding="utf-8"?>
<ds:datastoreItem xmlns:ds="http://schemas.openxmlformats.org/officeDocument/2006/customXml" ds:itemID="{BC30ECD9-2E12-42BC-A918-D591A59526AC}"/>
</file>

<file path=docProps/app.xml><?xml version="1.0" encoding="utf-8"?>
<Properties xmlns="http://schemas.openxmlformats.org/officeDocument/2006/extended-properties" xmlns:vt="http://schemas.openxmlformats.org/officeDocument/2006/docPropsVTypes">
  <TotalTime>972</TotalTime>
  <Words>967</Words>
  <Application>Microsoft Office PowerPoint</Application>
  <PresentationFormat>Widescreen</PresentationFormat>
  <Paragraphs>136</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Courier New</vt:lpstr>
      <vt:lpstr>Gill Sans MT</vt:lpstr>
      <vt:lpstr>Wingdings</vt:lpstr>
      <vt:lpstr>Wingdings 2</vt:lpstr>
      <vt:lpstr>Dividend</vt:lpstr>
      <vt:lpstr>PowerPoint Presentation</vt:lpstr>
      <vt:lpstr>Quality Assurance</vt:lpstr>
      <vt:lpstr>Defect prevention</vt:lpstr>
      <vt:lpstr>Defect reduction</vt:lpstr>
      <vt:lpstr>Defect reduction</vt:lpstr>
      <vt:lpstr>Defect containment</vt:lpstr>
      <vt:lpstr>Defect containment</vt:lpstr>
      <vt:lpstr>QA in software process</vt:lpstr>
      <vt:lpstr>QA in waterfall software process</vt:lpstr>
      <vt:lpstr>QA Activities: Mapping from DC view to V&amp;V view</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SQAT - Ch.04 - Quality Assurance &amp; Engineering</dc:title>
  <dc:subject>Software Quality and Testing</dc:subject>
  <dc:creator>M. Mahmudul Hasan</dc:creator>
  <cp:lastModifiedBy>Abhijit Bhowmik</cp:lastModifiedBy>
  <cp:revision>180</cp:revision>
  <dcterms:created xsi:type="dcterms:W3CDTF">2019-09-22T04:52:04Z</dcterms:created>
  <dcterms:modified xsi:type="dcterms:W3CDTF">2020-07-12T03:26:36Z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0x0101002129356D55F73F42819BF0423DC95712</vt:lpwstr>
  </property>
</Properties>
</file>