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7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1293" r:id="rId6"/>
    <p:sldId id="1294" r:id="rId7"/>
    <p:sldId id="1289" r:id="rId8"/>
    <p:sldId id="279" r:id="rId9"/>
    <p:sldId id="280" r:id="rId10"/>
    <p:sldId id="282" r:id="rId11"/>
    <p:sldId id="283" r:id="rId12"/>
    <p:sldId id="284" r:id="rId13"/>
    <p:sldId id="286" r:id="rId14"/>
    <p:sldId id="289" r:id="rId15"/>
    <p:sldId id="290" r:id="rId16"/>
    <p:sldId id="291" r:id="rId17"/>
    <p:sldId id="1291" r:id="rId18"/>
    <p:sldId id="261" r:id="rId19"/>
    <p:sldId id="262" r:id="rId20"/>
    <p:sldId id="263" r:id="rId21"/>
    <p:sldId id="264" r:id="rId22"/>
    <p:sldId id="1292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303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35" autoAdjust="0"/>
  </p:normalViewPr>
  <p:slideViewPr>
    <p:cSldViewPr>
      <p:cViewPr varScale="1">
        <p:scale>
          <a:sx n="81" d="100"/>
          <a:sy n="81" d="100"/>
        </p:scale>
        <p:origin x="81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3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to point the circles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3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2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03CAB1DD-CDA5-4435-B768-30DE78964C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632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5159D4-DADB-47F9-ADD9-650EF3B399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93215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2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3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666752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2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1545" y="100089"/>
            <a:ext cx="5740908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spcBef>
                <a:spcPts val="30"/>
              </a:spcBef>
            </a:pPr>
            <a:fld id="{81D60167-4931-47E6-BA6A-407CBD079E47}" type="slidenum">
              <a:rPr lang="en-US" smtClean="0"/>
              <a:pPr marL="28575">
                <a:spcBef>
                  <a:spcPts val="3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9FDB61-D52D-475D-8829-F555EFBB2C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4114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771A26-68E6-4071-BA58-9E042BCC65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927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A324313-0842-4A6A-B1A4-A9B0FB876A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560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CC7D0-7B72-42DC-8D83-DE596048B5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95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28177A-1D6D-4F59-B6F1-C73D06716F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173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A5A610-AD41-4E82-B2BF-7ACC4A5496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526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6406A6-3065-4312-9F9D-228E8EA3E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941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FEA41F0-6E5E-4D17-A9FA-D810FB8CEF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388"/>
            <a:ext cx="9144000" cy="411162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1B89D687-443C-4D79-A0FF-557F2BE20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627" y="4433890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dirty="0">
                <a:latin typeface="Arial" charset="0"/>
                <a:ea typeface="Osaka" charset="0"/>
              </a:rPr>
              <a:t> School/college name here</a:t>
            </a:r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id="{357B5644-3A5C-4795-B3D1-14A85AA3D6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76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21" r:id="rId12"/>
    <p:sldLayoutId id="2147483828" r:id="rId13"/>
    <p:sldLayoutId id="2147483829" r:id="rId14"/>
    <p:sldLayoutId id="2147483890" r:id="rId1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18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31.png"/><Relationship Id="rId2" Type="http://schemas.openxmlformats.org/officeDocument/2006/relationships/image" Target="../media/image3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29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7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7.png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jp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cgWya-wjgY" TargetMode="Externa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3.jp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3.jpg"/><Relationship Id="rId7" Type="http://schemas.openxmlformats.org/officeDocument/2006/relationships/image" Target="../media/image99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3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717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 dirty="0"/>
              <a:t>H M Sabbir Ahmad</a:t>
            </a:r>
          </a:p>
          <a:p>
            <a:pPr eaLnBrk="1" hangingPunct="1"/>
            <a:r>
              <a:rPr lang="en-US" altLang="en-US" dirty="0"/>
              <a:t>Ph.D., Systems Engineering.</a:t>
            </a:r>
          </a:p>
          <a:p>
            <a:pPr eaLnBrk="1" hangingPunct="1"/>
            <a:r>
              <a:rPr lang="en-US" altLang="en-US" dirty="0"/>
              <a:t>09/12/2024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39FF-71ED-40FD-9ACA-163F712FF95B}"/>
              </a:ext>
            </a:extLst>
          </p:cNvPr>
          <p:cNvSpPr txBox="1"/>
          <p:nvPr/>
        </p:nvSpPr>
        <p:spPr>
          <a:xfrm>
            <a:off x="228601" y="58737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Introduction to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B9FD1-587C-4995-93D6-89311421F4F6}"/>
              </a:ext>
            </a:extLst>
          </p:cNvPr>
          <p:cNvSpPr txBox="1"/>
          <p:nvPr/>
        </p:nvSpPr>
        <p:spPr>
          <a:xfrm>
            <a:off x="1656152" y="440055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19" y="-36050"/>
            <a:ext cx="705290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Supervised </a:t>
            </a:r>
            <a:r>
              <a:rPr sz="2400" spc="-4" dirty="0">
                <a:solidFill>
                  <a:schemeClr val="bg1"/>
                </a:solidFill>
              </a:rPr>
              <a:t>Learning: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spc="-8" dirty="0">
                <a:solidFill>
                  <a:schemeClr val="bg1"/>
                </a:solidFill>
              </a:rPr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82439" y="1702117"/>
            <a:ext cx="3729514" cy="1479233"/>
            <a:chOff x="1936750" y="3406315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00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42"/>
                  </a:lnTo>
                  <a:lnTo>
                    <a:pt x="4784242" y="1431086"/>
                  </a:lnTo>
                  <a:lnTo>
                    <a:pt x="4780000" y="1434122"/>
                  </a:lnTo>
                  <a:lnTo>
                    <a:pt x="4777346" y="1438668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33" y="1495882"/>
                  </a:lnTo>
                  <a:lnTo>
                    <a:pt x="157340" y="1495894"/>
                  </a:lnTo>
                  <a:lnTo>
                    <a:pt x="157340" y="108280"/>
                  </a:lnTo>
                  <a:lnTo>
                    <a:pt x="188518" y="161709"/>
                  </a:lnTo>
                  <a:lnTo>
                    <a:pt x="193548" y="167360"/>
                  </a:lnTo>
                  <a:lnTo>
                    <a:pt x="200113" y="170535"/>
                  </a:lnTo>
                  <a:lnTo>
                    <a:pt x="207403" y="171005"/>
                  </a:lnTo>
                  <a:lnTo>
                    <a:pt x="214566" y="168567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290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14" y="168567"/>
                  </a:lnTo>
                  <a:lnTo>
                    <a:pt x="69176" y="171005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40" y="108280"/>
                  </a:lnTo>
                  <a:lnTo>
                    <a:pt x="119240" y="1495894"/>
                  </a:lnTo>
                  <a:lnTo>
                    <a:pt x="0" y="1495894"/>
                  </a:lnTo>
                  <a:lnTo>
                    <a:pt x="0" y="1533994"/>
                  </a:lnTo>
                  <a:lnTo>
                    <a:pt x="119240" y="1533994"/>
                  </a:lnTo>
                  <a:lnTo>
                    <a:pt x="119240" y="1972132"/>
                  </a:lnTo>
                  <a:lnTo>
                    <a:pt x="157340" y="1972132"/>
                  </a:lnTo>
                  <a:lnTo>
                    <a:pt x="157340" y="1533994"/>
                  </a:lnTo>
                  <a:lnTo>
                    <a:pt x="4837633" y="1533982"/>
                  </a:lnTo>
                  <a:lnTo>
                    <a:pt x="4784204" y="1565160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394" y="1598066"/>
                  </a:lnTo>
                  <a:lnTo>
                    <a:pt x="4945900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50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2823" y="1425733"/>
            <a:ext cx="5392579" cy="154850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4975">
              <a:spcBef>
                <a:spcPts val="2063"/>
              </a:spcBef>
            </a:pPr>
            <a:r>
              <a:rPr sz="1500" spc="-8" dirty="0">
                <a:latin typeface="Calibri"/>
                <a:cs typeface="Calibri"/>
              </a:rPr>
              <a:t>Breast </a:t>
            </a:r>
            <a:r>
              <a:rPr sz="1500" spc="-4" dirty="0">
                <a:latin typeface="Calibri"/>
                <a:cs typeface="Calibri"/>
              </a:rPr>
              <a:t>Cancer (Malignant </a:t>
            </a:r>
            <a:r>
              <a:rPr sz="1500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Benign)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725" dirty="0">
              <a:latin typeface="Calibri"/>
              <a:cs typeface="Calibri"/>
            </a:endParaRPr>
          </a:p>
          <a:p>
            <a:pPr marR="4351973" algn="r"/>
            <a:r>
              <a:rPr sz="1500" spc="-4" dirty="0">
                <a:latin typeface="Calibri"/>
                <a:cs typeface="Calibri"/>
              </a:rPr>
              <a:t>1(Malignant)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1500" dirty="0">
              <a:latin typeface="Calibri"/>
              <a:cs typeface="Calibri"/>
            </a:endParaRPr>
          </a:p>
          <a:p>
            <a:pPr marR="4333399" algn="r"/>
            <a:r>
              <a:rPr sz="1500" spc="-4" dirty="0">
                <a:latin typeface="Calibri"/>
                <a:cs typeface="Calibri"/>
              </a:rPr>
              <a:t>0(Benign)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33701" y="1945534"/>
            <a:ext cx="3067050" cy="10287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900" y="4806950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50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399" y="4806950"/>
              <a:ext cx="228600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806950"/>
              <a:ext cx="228600" cy="228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0" y="4806950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0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500" y="4806950"/>
              <a:ext cx="228600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4806950"/>
              <a:ext cx="228600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688" y="3803650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4850" y="3803650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2290" y="3803650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650" y="3803650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850" y="3803650"/>
              <a:ext cx="241300" cy="2413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715384" y="3309373"/>
            <a:ext cx="3709511" cy="695325"/>
            <a:chOff x="1962975" y="5715000"/>
            <a:chExt cx="4946015" cy="927100"/>
          </a:xfrm>
        </p:grpSpPr>
        <p:sp>
          <p:nvSpPr>
            <p:cNvPr id="37" name="object 37"/>
            <p:cNvSpPr/>
            <p:nvPr/>
          </p:nvSpPr>
          <p:spPr>
            <a:xfrm>
              <a:off x="1962975" y="6076078"/>
              <a:ext cx="4946015" cy="172085"/>
            </a:xfrm>
            <a:custGeom>
              <a:avLst/>
              <a:gdLst/>
              <a:ahLst/>
              <a:cxnLst/>
              <a:rect l="l" t="t" r="r" b="b"/>
              <a:pathLst>
                <a:path w="4946015" h="172085">
                  <a:moveTo>
                    <a:pt x="4793672" y="0"/>
                  </a:moveTo>
                  <a:lnTo>
                    <a:pt x="4774907" y="17224"/>
                  </a:lnTo>
                  <a:lnTo>
                    <a:pt x="4775382" y="24511"/>
                  </a:lnTo>
                  <a:lnTo>
                    <a:pt x="4778555" y="31089"/>
                  </a:lnTo>
                  <a:lnTo>
                    <a:pt x="4784206" y="36118"/>
                  </a:lnTo>
                  <a:lnTo>
                    <a:pt x="4837640" y="67288"/>
                  </a:lnTo>
                  <a:lnTo>
                    <a:pt x="0" y="67289"/>
                  </a:lnTo>
                  <a:lnTo>
                    <a:pt x="0" y="105389"/>
                  </a:lnTo>
                  <a:lnTo>
                    <a:pt x="4837640" y="105388"/>
                  </a:lnTo>
                  <a:lnTo>
                    <a:pt x="4784206" y="136558"/>
                  </a:lnTo>
                  <a:lnTo>
                    <a:pt x="4778555" y="141587"/>
                  </a:lnTo>
                  <a:lnTo>
                    <a:pt x="4775382" y="148165"/>
                  </a:lnTo>
                  <a:lnTo>
                    <a:pt x="4774907" y="155452"/>
                  </a:lnTo>
                  <a:lnTo>
                    <a:pt x="4777350" y="162612"/>
                  </a:lnTo>
                  <a:lnTo>
                    <a:pt x="4782379" y="168262"/>
                  </a:lnTo>
                  <a:lnTo>
                    <a:pt x="4788956" y="171436"/>
                  </a:lnTo>
                  <a:lnTo>
                    <a:pt x="4796244" y="171911"/>
                  </a:lnTo>
                  <a:lnTo>
                    <a:pt x="4803404" y="169468"/>
                  </a:lnTo>
                  <a:lnTo>
                    <a:pt x="4945912" y="86338"/>
                  </a:lnTo>
                  <a:lnTo>
                    <a:pt x="4798860" y="557"/>
                  </a:lnTo>
                  <a:lnTo>
                    <a:pt x="47936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8700" y="6019800"/>
              <a:ext cx="368300" cy="368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0580" y="6060816"/>
              <a:ext cx="228600" cy="228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230" y="6054466"/>
              <a:ext cx="241300" cy="241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70200" y="6019800"/>
              <a:ext cx="368300" cy="368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080" y="6060816"/>
              <a:ext cx="228600" cy="2286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942080" y="60608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9700" y="6019800"/>
              <a:ext cx="368300" cy="368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1580" y="6060816"/>
              <a:ext cx="228600" cy="228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751580" y="60608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0900" y="6019800"/>
              <a:ext cx="368300" cy="368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8463" y="6060816"/>
              <a:ext cx="228600" cy="2286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2112" y="6054466"/>
              <a:ext cx="241300" cy="2413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8300" y="6019800"/>
              <a:ext cx="368300" cy="368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180" y="6060816"/>
              <a:ext cx="228600" cy="228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50180" y="60608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4400" y="6019800"/>
              <a:ext cx="368300" cy="368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280" y="6060816"/>
              <a:ext cx="228600" cy="2286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796280" y="60608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7800" y="6032500"/>
              <a:ext cx="368300" cy="368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16688" y="6067166"/>
              <a:ext cx="241300" cy="241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7700" y="6032500"/>
              <a:ext cx="355600" cy="368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4850" y="6067166"/>
              <a:ext cx="241300" cy="241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2500" y="6032500"/>
              <a:ext cx="368300" cy="3683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2290" y="6067166"/>
              <a:ext cx="241300" cy="241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8500" y="6032500"/>
              <a:ext cx="355600" cy="3683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572000" y="60735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299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599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299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60735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76700" y="6032500"/>
              <a:ext cx="355600" cy="3683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140200" y="60735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299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599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299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140200" y="607351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95800" y="5715000"/>
              <a:ext cx="152400" cy="9271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572000" y="5753100"/>
              <a:ext cx="0" cy="796290"/>
            </a:xfrm>
            <a:custGeom>
              <a:avLst/>
              <a:gdLst/>
              <a:ahLst/>
              <a:cxnLst/>
              <a:rect l="l" t="t" r="r" b="b"/>
              <a:pathLst>
                <a:path h="796290">
                  <a:moveTo>
                    <a:pt x="0" y="0"/>
                  </a:moveTo>
                  <a:lnTo>
                    <a:pt x="1" y="796091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43326" y="2842826"/>
            <a:ext cx="1956435" cy="6149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9574">
              <a:spcBef>
                <a:spcPts val="75"/>
              </a:spcBef>
            </a:pPr>
            <a:r>
              <a:rPr spc="-26" dirty="0">
                <a:latin typeface="Calibri"/>
                <a:cs typeface="Calibri"/>
              </a:rPr>
              <a:t>Tumor </a:t>
            </a:r>
            <a:r>
              <a:rPr spc="-15" dirty="0">
                <a:latin typeface="Calibri"/>
                <a:cs typeface="Calibri"/>
              </a:rPr>
              <a:t>Size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1324"/>
              </a:spcBef>
              <a:tabLst>
                <a:tab pos="982504" algn="l"/>
              </a:tabLst>
            </a:pPr>
            <a:r>
              <a:rPr sz="1575" spc="-5" baseline="3968" dirty="0">
                <a:latin typeface="Calibri"/>
                <a:cs typeface="Calibri"/>
              </a:rPr>
              <a:t>Predict</a:t>
            </a:r>
            <a:r>
              <a:rPr sz="1575" baseline="3968" dirty="0">
                <a:latin typeface="Calibri"/>
                <a:cs typeface="Calibri"/>
              </a:rPr>
              <a:t> Benign	</a:t>
            </a:r>
            <a:r>
              <a:rPr sz="1050" spc="-4" dirty="0">
                <a:latin typeface="Calibri"/>
                <a:cs typeface="Calibri"/>
              </a:rPr>
              <a:t>Predict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Malignant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33713" y="3784641"/>
            <a:ext cx="10272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49"/>
              </a:lnSpc>
            </a:pPr>
            <a:r>
              <a:rPr spc="-26" dirty="0">
                <a:latin typeface="Calibri"/>
                <a:cs typeface="Calibri"/>
              </a:rPr>
              <a:t>Tumor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Size</a:t>
            </a:r>
            <a:endParaRPr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xfrm>
            <a:off x="8400415" y="6429364"/>
            <a:ext cx="2317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EA2FAA-D1E8-FDE3-592C-564DECC06902}"/>
              </a:ext>
            </a:extLst>
          </p:cNvPr>
          <p:cNvSpPr txBox="1"/>
          <p:nvPr/>
        </p:nvSpPr>
        <p:spPr>
          <a:xfrm>
            <a:off x="323851" y="44244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indent="-257175">
              <a:spcBef>
                <a:spcPts val="645"/>
              </a:spcBef>
              <a:buFont typeface="Arial MT"/>
              <a:buChar char="•"/>
              <a:tabLst>
                <a:tab pos="294799" algn="l"/>
                <a:tab pos="295275" algn="l"/>
              </a:tabLst>
            </a:pPr>
            <a:r>
              <a:rPr lang="en-US" sz="1800" spc="-8" dirty="0">
                <a:cs typeface="Calibri"/>
              </a:rPr>
              <a:t>Given</a:t>
            </a:r>
            <a:r>
              <a:rPr lang="en-US" sz="1800" dirty="0">
                <a:cs typeface="Calibri"/>
              </a:rPr>
              <a:t> </a:t>
            </a:r>
            <a:r>
              <a:rPr lang="en-US" sz="1800" spc="45" dirty="0">
                <a:cs typeface="Calibri"/>
              </a:rPr>
              <a:t>(</a:t>
            </a:r>
            <a:r>
              <a:rPr lang="en-US" sz="1800" i="1" spc="45" dirty="0">
                <a:cs typeface="Georgia"/>
              </a:rPr>
              <a:t>x</a:t>
            </a:r>
            <a:r>
              <a:rPr lang="en-US" sz="1800" spc="67" baseline="-18518" dirty="0">
                <a:cs typeface="Calibri"/>
              </a:rPr>
              <a:t>1</a:t>
            </a:r>
            <a:r>
              <a:rPr lang="en-US" sz="1800" spc="45" dirty="0">
                <a:cs typeface="Calibri"/>
              </a:rPr>
              <a:t>,</a:t>
            </a:r>
            <a:r>
              <a:rPr lang="en-US" sz="1800" dirty="0">
                <a:cs typeface="Calibri"/>
              </a:rPr>
              <a:t> </a:t>
            </a:r>
            <a:r>
              <a:rPr lang="en-US" sz="1800" i="1" spc="-38" dirty="0">
                <a:cs typeface="Georgia"/>
              </a:rPr>
              <a:t>y</a:t>
            </a:r>
            <a:r>
              <a:rPr lang="en-US" sz="1800" spc="-56" baseline="-18518" dirty="0">
                <a:cs typeface="Calibri"/>
              </a:rPr>
              <a:t>1</a:t>
            </a:r>
            <a:r>
              <a:rPr lang="en-US" sz="1800" spc="-38" dirty="0">
                <a:cs typeface="Calibri"/>
              </a:rPr>
              <a:t>),</a:t>
            </a:r>
            <a:r>
              <a:rPr lang="en-US" sz="1800" spc="-4" dirty="0">
                <a:cs typeface="Calibri"/>
              </a:rPr>
              <a:t> </a:t>
            </a:r>
            <a:r>
              <a:rPr lang="en-US" sz="1800" spc="41" dirty="0">
                <a:cs typeface="Calibri"/>
              </a:rPr>
              <a:t>(</a:t>
            </a:r>
            <a:r>
              <a:rPr lang="en-US" sz="1800" i="1" spc="41" dirty="0">
                <a:cs typeface="Georgia"/>
              </a:rPr>
              <a:t>x</a:t>
            </a:r>
            <a:r>
              <a:rPr lang="en-US" sz="1800" spc="62" baseline="-18518" dirty="0">
                <a:cs typeface="Calibri"/>
              </a:rPr>
              <a:t>2</a:t>
            </a:r>
            <a:r>
              <a:rPr lang="en-US" sz="1800" spc="41" dirty="0">
                <a:cs typeface="Calibri"/>
              </a:rPr>
              <a:t>,</a:t>
            </a:r>
            <a:r>
              <a:rPr lang="en-US" sz="1800" dirty="0">
                <a:cs typeface="Calibri"/>
              </a:rPr>
              <a:t> </a:t>
            </a:r>
            <a:r>
              <a:rPr lang="en-US" sz="1800" i="1" spc="-38" dirty="0">
                <a:cs typeface="Georgia"/>
              </a:rPr>
              <a:t>y</a:t>
            </a:r>
            <a:r>
              <a:rPr lang="en-US" sz="1800" spc="-56" baseline="-18518" dirty="0">
                <a:cs typeface="Calibri"/>
              </a:rPr>
              <a:t>2</a:t>
            </a:r>
            <a:r>
              <a:rPr lang="en-US" sz="1800" spc="-38" dirty="0">
                <a:cs typeface="Calibri"/>
              </a:rPr>
              <a:t>),</a:t>
            </a:r>
            <a:r>
              <a:rPr lang="en-US" sz="1800" spc="-4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..., </a:t>
            </a:r>
            <a:r>
              <a:rPr lang="en-US" sz="1800" spc="41" dirty="0">
                <a:cs typeface="Calibri"/>
              </a:rPr>
              <a:t>(</a:t>
            </a:r>
            <a:r>
              <a:rPr lang="en-US" sz="1800" i="1" spc="41" dirty="0" err="1">
                <a:cs typeface="Georgia"/>
              </a:rPr>
              <a:t>x</a:t>
            </a:r>
            <a:r>
              <a:rPr lang="en-US" sz="1800" spc="62" baseline="-18518" dirty="0" err="1">
                <a:cs typeface="Calibri"/>
              </a:rPr>
              <a:t>n</a:t>
            </a:r>
            <a:r>
              <a:rPr lang="en-US" sz="1800" spc="41" dirty="0">
                <a:cs typeface="Calibri"/>
              </a:rPr>
              <a:t>,</a:t>
            </a:r>
            <a:r>
              <a:rPr lang="en-US" sz="1800" spc="-4" dirty="0">
                <a:cs typeface="Calibri"/>
              </a:rPr>
              <a:t> </a:t>
            </a:r>
            <a:r>
              <a:rPr lang="en-US" sz="1800" i="1" spc="-53" dirty="0" err="1">
                <a:cs typeface="Georgia"/>
              </a:rPr>
              <a:t>y</a:t>
            </a:r>
            <a:r>
              <a:rPr lang="en-US" sz="1800" spc="-78" baseline="-18518" dirty="0" err="1">
                <a:cs typeface="Calibri"/>
              </a:rPr>
              <a:t>n</a:t>
            </a:r>
            <a:r>
              <a:rPr lang="en-US" sz="1800" spc="-53" dirty="0">
                <a:cs typeface="Calibri"/>
              </a:rPr>
              <a:t>)</a:t>
            </a:r>
            <a:endParaRPr lang="en-US" sz="1800" dirty="0">
              <a:cs typeface="Calibri"/>
            </a:endParaRPr>
          </a:p>
          <a:p>
            <a:pPr marL="295275" indent="-257175">
              <a:spcBef>
                <a:spcPts val="570"/>
              </a:spcBef>
              <a:buFont typeface="Arial MT"/>
              <a:buChar char="•"/>
              <a:tabLst>
                <a:tab pos="294799" algn="l"/>
                <a:tab pos="295275" algn="l"/>
              </a:tabLst>
            </a:pPr>
            <a:r>
              <a:rPr lang="en-US" sz="1800" dirty="0">
                <a:cs typeface="Calibri"/>
              </a:rPr>
              <a:t>L</a:t>
            </a:r>
            <a:r>
              <a:rPr lang="en-US" sz="1800" spc="-8" dirty="0">
                <a:cs typeface="Calibri"/>
              </a:rPr>
              <a:t>e</a:t>
            </a:r>
            <a:r>
              <a:rPr lang="en-US" sz="1800" spc="4" dirty="0">
                <a:cs typeface="Calibri"/>
              </a:rPr>
              <a:t>a</a:t>
            </a:r>
            <a:r>
              <a:rPr lang="en-US" sz="1800" spc="-4" dirty="0">
                <a:cs typeface="Calibri"/>
              </a:rPr>
              <a:t>r</a:t>
            </a:r>
            <a:r>
              <a:rPr lang="en-US" sz="1800" dirty="0">
                <a:cs typeface="Calibri"/>
              </a:rPr>
              <a:t>n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spc="-4" dirty="0">
                <a:cs typeface="Calibri"/>
              </a:rPr>
              <a:t>f</a:t>
            </a:r>
            <a:r>
              <a:rPr lang="en-US" sz="1800" dirty="0">
                <a:cs typeface="Calibri"/>
              </a:rPr>
              <a:t>un</a:t>
            </a:r>
            <a:r>
              <a:rPr lang="en-US" sz="1800" spc="-4" dirty="0">
                <a:cs typeface="Calibri"/>
              </a:rPr>
              <a:t>c</a:t>
            </a:r>
            <a:r>
              <a:rPr lang="en-US" sz="1800" dirty="0">
                <a:cs typeface="Calibri"/>
              </a:rPr>
              <a:t>ti</a:t>
            </a:r>
            <a:r>
              <a:rPr lang="en-US" sz="1800" spc="-4" dirty="0">
                <a:cs typeface="Calibri"/>
              </a:rPr>
              <a:t>o</a:t>
            </a:r>
            <a:r>
              <a:rPr lang="en-US" sz="1800" dirty="0">
                <a:cs typeface="Calibri"/>
              </a:rPr>
              <a:t>n</a:t>
            </a:r>
            <a:r>
              <a:rPr lang="en-US" sz="1800" spc="8" dirty="0">
                <a:cs typeface="Calibri"/>
              </a:rPr>
              <a:t> </a:t>
            </a:r>
            <a:r>
              <a:rPr lang="en-US" sz="1800" i="1" spc="379" dirty="0">
                <a:cs typeface="Georgia"/>
              </a:rPr>
              <a:t>f</a:t>
            </a:r>
            <a:r>
              <a:rPr lang="en-US" sz="1800" dirty="0">
                <a:cs typeface="Calibri"/>
              </a:rPr>
              <a:t>(</a:t>
            </a:r>
            <a:r>
              <a:rPr lang="en-US" sz="1800" i="1" spc="161" dirty="0">
                <a:cs typeface="Georgia"/>
              </a:rPr>
              <a:t>x</a:t>
            </a:r>
            <a:r>
              <a:rPr lang="en-US" sz="1800" dirty="0">
                <a:cs typeface="Calibri"/>
              </a:rPr>
              <a:t>)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spc="-23" dirty="0">
                <a:cs typeface="Calibri"/>
              </a:rPr>
              <a:t>t</a:t>
            </a:r>
            <a:r>
              <a:rPr lang="en-US" sz="1800" dirty="0">
                <a:cs typeface="Calibri"/>
              </a:rPr>
              <a:t>o </a:t>
            </a:r>
            <a:r>
              <a:rPr lang="en-US" sz="1800" spc="4" dirty="0">
                <a:cs typeface="Calibri"/>
              </a:rPr>
              <a:t>p</a:t>
            </a:r>
            <a:r>
              <a:rPr lang="en-US" sz="1800" spc="-34" dirty="0">
                <a:cs typeface="Calibri"/>
              </a:rPr>
              <a:t>r</a:t>
            </a:r>
            <a:r>
              <a:rPr lang="en-US" sz="1800" spc="-8" dirty="0">
                <a:cs typeface="Calibri"/>
              </a:rPr>
              <a:t>e</a:t>
            </a:r>
            <a:r>
              <a:rPr lang="en-US" sz="1800" spc="4" dirty="0">
                <a:cs typeface="Calibri"/>
              </a:rPr>
              <a:t>d</a:t>
            </a:r>
            <a:r>
              <a:rPr lang="en-US" sz="1800" dirty="0">
                <a:cs typeface="Calibri"/>
              </a:rPr>
              <a:t>i</a:t>
            </a:r>
            <a:r>
              <a:rPr lang="en-US" sz="1800" spc="-8" dirty="0">
                <a:cs typeface="Calibri"/>
              </a:rPr>
              <a:t>c</a:t>
            </a:r>
            <a:r>
              <a:rPr lang="en-US" sz="1800" dirty="0">
                <a:cs typeface="Calibri"/>
              </a:rPr>
              <a:t>t </a:t>
            </a:r>
            <a:r>
              <a:rPr lang="en-US" sz="1800" i="1" spc="-169" dirty="0">
                <a:cs typeface="Georgia"/>
              </a:rPr>
              <a:t>y</a:t>
            </a:r>
            <a:r>
              <a:rPr lang="en-US" sz="1800" i="1" spc="-34" dirty="0">
                <a:cs typeface="Georgia"/>
              </a:rPr>
              <a:t> </a:t>
            </a:r>
            <a:r>
              <a:rPr lang="en-US" sz="1800" spc="4" dirty="0">
                <a:cs typeface="Calibri"/>
              </a:rPr>
              <a:t>gi</a:t>
            </a:r>
            <a:r>
              <a:rPr lang="en-US" sz="1800" spc="-23" dirty="0">
                <a:cs typeface="Calibri"/>
              </a:rPr>
              <a:t>v</a:t>
            </a:r>
            <a:r>
              <a:rPr lang="en-US" sz="1800" spc="-8" dirty="0">
                <a:cs typeface="Calibri"/>
              </a:rPr>
              <a:t>e</a:t>
            </a:r>
            <a:r>
              <a:rPr lang="en-US" sz="1800" dirty="0">
                <a:cs typeface="Calibri"/>
              </a:rPr>
              <a:t>n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i="1" spc="165" dirty="0">
                <a:cs typeface="Georgia"/>
              </a:rPr>
              <a:t>x</a:t>
            </a:r>
            <a:endParaRPr lang="en-US" sz="1800" dirty="0">
              <a:cs typeface="Georgia"/>
            </a:endParaRPr>
          </a:p>
          <a:p>
            <a:pPr marL="381000">
              <a:spcBef>
                <a:spcPts val="570"/>
              </a:spcBef>
            </a:pPr>
            <a:r>
              <a:rPr lang="en-US" sz="1800" dirty="0">
                <a:cs typeface="Arial MT"/>
              </a:rPr>
              <a:t>–</a:t>
            </a:r>
            <a:r>
              <a:rPr lang="en-US" sz="1800" spc="-68" dirty="0">
                <a:cs typeface="Arial MT"/>
              </a:rPr>
              <a:t> </a:t>
            </a:r>
            <a:r>
              <a:rPr lang="en-US" sz="1800" i="1" spc="-146" dirty="0">
                <a:cs typeface="Georgia"/>
              </a:rPr>
              <a:t>y</a:t>
            </a:r>
            <a:r>
              <a:rPr lang="en-US" sz="1800" i="1" spc="-30" dirty="0">
                <a:cs typeface="Georgia"/>
              </a:rPr>
              <a:t> </a:t>
            </a:r>
            <a:r>
              <a:rPr lang="en-US" sz="1800" spc="-4" dirty="0">
                <a:cs typeface="Calibri"/>
              </a:rPr>
              <a:t>i</a:t>
            </a:r>
            <a:r>
              <a:rPr lang="en-US" sz="1800" dirty="0">
                <a:cs typeface="Calibri"/>
              </a:rPr>
              <a:t>s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spc="-15" dirty="0">
                <a:cs typeface="Calibri"/>
              </a:rPr>
              <a:t>c</a:t>
            </a:r>
            <a:r>
              <a:rPr lang="en-US" sz="1800" spc="-23" dirty="0">
                <a:cs typeface="Calibri"/>
              </a:rPr>
              <a:t>at</a:t>
            </a:r>
            <a:r>
              <a:rPr lang="en-US" sz="1800" spc="-8" dirty="0">
                <a:cs typeface="Calibri"/>
              </a:rPr>
              <a:t>e</a:t>
            </a:r>
            <a:r>
              <a:rPr lang="en-US" sz="1800" spc="-19" dirty="0">
                <a:cs typeface="Calibri"/>
              </a:rPr>
              <a:t>g</a:t>
            </a:r>
            <a:r>
              <a:rPr lang="en-US" sz="1800" spc="-4" dirty="0">
                <a:cs typeface="Calibri"/>
              </a:rPr>
              <a:t>o</a:t>
            </a:r>
            <a:r>
              <a:rPr lang="en-US" sz="1800" dirty="0">
                <a:cs typeface="Calibri"/>
              </a:rPr>
              <a:t>r</a:t>
            </a:r>
            <a:r>
              <a:rPr lang="en-US" sz="1800" spc="-4" dirty="0">
                <a:cs typeface="Calibri"/>
              </a:rPr>
              <a:t>i</a:t>
            </a:r>
            <a:r>
              <a:rPr lang="en-US" sz="1800" spc="-19" dirty="0">
                <a:cs typeface="Calibri"/>
              </a:rPr>
              <a:t>c</a:t>
            </a:r>
            <a:r>
              <a:rPr lang="en-US" sz="1800" spc="-4" dirty="0">
                <a:cs typeface="Calibri"/>
              </a:rPr>
              <a:t>a</a:t>
            </a:r>
            <a:r>
              <a:rPr lang="en-US" sz="1800" dirty="0">
                <a:cs typeface="Calibri"/>
              </a:rPr>
              <a:t>l ==</a:t>
            </a:r>
            <a:r>
              <a:rPr lang="en-US" sz="1800" spc="4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c</a:t>
            </a:r>
            <a:r>
              <a:rPr lang="en-US" sz="1800" spc="-4" dirty="0">
                <a:cs typeface="Calibri"/>
              </a:rPr>
              <a:t>la</a:t>
            </a:r>
            <a:r>
              <a:rPr lang="en-US" sz="1800" dirty="0">
                <a:cs typeface="Calibri"/>
              </a:rPr>
              <a:t>ss</a:t>
            </a:r>
            <a:r>
              <a:rPr lang="en-US" sz="1800" spc="-4" dirty="0">
                <a:cs typeface="Calibri"/>
              </a:rPr>
              <a:t>ifi</a:t>
            </a:r>
            <a:r>
              <a:rPr lang="en-US" sz="1800" spc="-19" dirty="0">
                <a:cs typeface="Calibri"/>
              </a:rPr>
              <a:t>c</a:t>
            </a:r>
            <a:r>
              <a:rPr lang="en-US" sz="1800" spc="-23" dirty="0">
                <a:cs typeface="Calibri"/>
              </a:rPr>
              <a:t>a</a:t>
            </a:r>
            <a:r>
              <a:rPr lang="en-US" sz="1800" spc="-4" dirty="0">
                <a:cs typeface="Calibri"/>
              </a:rPr>
              <a:t>tio</a:t>
            </a:r>
            <a:r>
              <a:rPr lang="en-US" sz="1800" dirty="0">
                <a:cs typeface="Calibri"/>
              </a:rPr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2B1B95-BF04-9D1A-B1D1-DBC7EABC5F8E}"/>
              </a:ext>
            </a:extLst>
          </p:cNvPr>
          <p:cNvSpPr txBox="1"/>
          <p:nvPr/>
        </p:nvSpPr>
        <p:spPr>
          <a:xfrm>
            <a:off x="3968686" y="485775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spcBef>
                <a:spcPts val="472"/>
              </a:spcBef>
            </a:pPr>
            <a:r>
              <a:rPr lang="en-US" sz="800" spc="-4" dirty="0">
                <a:latin typeface="Calibri"/>
                <a:cs typeface="Calibri"/>
              </a:rPr>
              <a:t>Slide credit: Andrew</a:t>
            </a:r>
            <a:r>
              <a:rPr lang="en-US" sz="800" spc="-15" dirty="0">
                <a:latin typeface="Calibri"/>
                <a:cs typeface="Calibri"/>
              </a:rPr>
              <a:t> </a:t>
            </a:r>
            <a:r>
              <a:rPr lang="en-US" sz="800" spc="-4" dirty="0">
                <a:latin typeface="Calibri"/>
                <a:cs typeface="Calibri"/>
              </a:rPr>
              <a:t>Ng</a:t>
            </a:r>
            <a:endParaRPr lang="en-US"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7" y="-40990"/>
            <a:ext cx="606744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Supervised</a:t>
            </a:r>
            <a:r>
              <a:rPr sz="2400" spc="-45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63822" y="2131153"/>
            <a:ext cx="2698909" cy="2044541"/>
            <a:chOff x="961095" y="2841536"/>
            <a:chExt cx="3598545" cy="2726055"/>
          </a:xfrm>
        </p:grpSpPr>
        <p:sp>
          <p:nvSpPr>
            <p:cNvPr id="4" name="object 4"/>
            <p:cNvSpPr/>
            <p:nvPr/>
          </p:nvSpPr>
          <p:spPr>
            <a:xfrm>
              <a:off x="961085" y="28415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32" y="2486888"/>
                  </a:lnTo>
                  <a:lnTo>
                    <a:pt x="3441420" y="2488133"/>
                  </a:lnTo>
                  <a:lnTo>
                    <a:pt x="3436709" y="2489377"/>
                  </a:lnTo>
                  <a:lnTo>
                    <a:pt x="3432467" y="2492413"/>
                  </a:lnTo>
                  <a:lnTo>
                    <a:pt x="3429812" y="2496959"/>
                  </a:lnTo>
                  <a:lnTo>
                    <a:pt x="3427374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099" y="2554186"/>
                  </a:lnTo>
                  <a:lnTo>
                    <a:pt x="183426" y="2554186"/>
                  </a:lnTo>
                  <a:lnTo>
                    <a:pt x="183426" y="108280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502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61" y="149669"/>
                  </a:lnTo>
                  <a:lnTo>
                    <a:pt x="247510" y="142519"/>
                  </a:lnTo>
                  <a:lnTo>
                    <a:pt x="164388" y="0"/>
                  </a:lnTo>
                  <a:lnTo>
                    <a:pt x="81254" y="142519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26" y="108280"/>
                  </a:lnTo>
                  <a:lnTo>
                    <a:pt x="145326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86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86"/>
                  </a:lnTo>
                  <a:lnTo>
                    <a:pt x="3490099" y="2592286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74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4787900"/>
              <a:ext cx="368300" cy="36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214" y="4837667"/>
              <a:ext cx="22860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864" y="4831317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100" y="4749800"/>
              <a:ext cx="3683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980" y="4799567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630" y="4793217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000" y="4254500"/>
              <a:ext cx="3683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1880" y="4295956"/>
              <a:ext cx="228600" cy="228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5530" y="4289606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600" y="5016500"/>
              <a:ext cx="3683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0480" y="5066267"/>
              <a:ext cx="228600" cy="228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4130" y="5059917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5300" y="39751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640" y="4023878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4290" y="4017528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9900" y="3517899"/>
              <a:ext cx="3683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9564" y="3560328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6300" y="3149599"/>
              <a:ext cx="355600" cy="368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3450" y="3194049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8100" y="4521200"/>
              <a:ext cx="368300" cy="368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9312" y="4564617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19500" y="3517899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0712" y="3559295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300" y="3086099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08830" y="3129517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6700" y="3086099"/>
              <a:ext cx="2819400" cy="22860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12900" y="3135867"/>
              <a:ext cx="2667000" cy="2144395"/>
            </a:xfrm>
            <a:custGeom>
              <a:avLst/>
              <a:gdLst/>
              <a:ahLst/>
              <a:cxnLst/>
              <a:rect l="l" t="t" r="r" b="b"/>
              <a:pathLst>
                <a:path w="2667000" h="2144395">
                  <a:moveTo>
                    <a:pt x="0" y="0"/>
                  </a:moveTo>
                  <a:lnTo>
                    <a:pt x="2667000" y="2144157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78299" y="4254425"/>
            <a:ext cx="86010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23" dirty="0">
                <a:latin typeface="Calibri"/>
                <a:cs typeface="Calibri"/>
              </a:rPr>
              <a:t>Tumor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Size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7806" y="3033149"/>
            <a:ext cx="31241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4" dirty="0">
                <a:latin typeface="Calibri"/>
                <a:cs typeface="Calibri"/>
              </a:rPr>
              <a:t>A</a:t>
            </a:r>
            <a:r>
              <a:rPr sz="1500" spc="-19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03634" y="2066449"/>
            <a:ext cx="2905125" cy="139397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66700" indent="-257175">
              <a:spcBef>
                <a:spcPts val="630"/>
              </a:spcBef>
              <a:buChar char="-"/>
              <a:tabLst>
                <a:tab pos="266224" algn="l"/>
                <a:tab pos="266700" algn="l"/>
              </a:tabLst>
            </a:pPr>
            <a:r>
              <a:rPr spc="-4" dirty="0">
                <a:cs typeface="Calibri"/>
              </a:rPr>
              <a:t>Clump</a:t>
            </a:r>
            <a:r>
              <a:rPr spc="-8" dirty="0">
                <a:cs typeface="Calibri"/>
              </a:rPr>
              <a:t> </a:t>
            </a:r>
            <a:r>
              <a:rPr spc="-4" dirty="0">
                <a:cs typeface="Calibri"/>
              </a:rPr>
              <a:t>Thickness</a:t>
            </a:r>
            <a:endParaRPr dirty="0">
              <a:cs typeface="Calibri"/>
            </a:endParaRPr>
          </a:p>
          <a:p>
            <a:pPr marL="266700" indent="-257175">
              <a:spcBef>
                <a:spcPts val="555"/>
              </a:spcBef>
              <a:buChar char="-"/>
              <a:tabLst>
                <a:tab pos="266224" algn="l"/>
                <a:tab pos="266700" algn="l"/>
              </a:tabLst>
            </a:pPr>
            <a:r>
              <a:rPr spc="-8" dirty="0">
                <a:cs typeface="Calibri"/>
              </a:rPr>
              <a:t>Uniformity</a:t>
            </a:r>
            <a:r>
              <a:rPr spc="-15" dirty="0">
                <a:cs typeface="Calibri"/>
              </a:rPr>
              <a:t> </a:t>
            </a:r>
            <a:r>
              <a:rPr spc="-4" dirty="0">
                <a:cs typeface="Calibri"/>
              </a:rPr>
              <a:t>of</a:t>
            </a:r>
            <a:r>
              <a:rPr spc="-11" dirty="0">
                <a:cs typeface="Calibri"/>
              </a:rPr>
              <a:t> </a:t>
            </a:r>
            <a:r>
              <a:rPr spc="-4" dirty="0">
                <a:cs typeface="Calibri"/>
              </a:rPr>
              <a:t>Cell</a:t>
            </a:r>
            <a:r>
              <a:rPr spc="-11" dirty="0">
                <a:cs typeface="Calibri"/>
              </a:rPr>
              <a:t> </a:t>
            </a:r>
            <a:r>
              <a:rPr spc="-15" dirty="0">
                <a:cs typeface="Calibri"/>
              </a:rPr>
              <a:t>Size</a:t>
            </a:r>
            <a:endParaRPr dirty="0">
              <a:cs typeface="Calibri"/>
            </a:endParaRPr>
          </a:p>
          <a:p>
            <a:pPr marL="266700" indent="-257175">
              <a:spcBef>
                <a:spcPts val="480"/>
              </a:spcBef>
              <a:buChar char="-"/>
              <a:tabLst>
                <a:tab pos="266224" algn="l"/>
                <a:tab pos="266700" algn="l"/>
              </a:tabLst>
            </a:pPr>
            <a:r>
              <a:rPr spc="-8" dirty="0">
                <a:cs typeface="Calibri"/>
              </a:rPr>
              <a:t>Uniformity</a:t>
            </a:r>
            <a:r>
              <a:rPr spc="-15" dirty="0">
                <a:cs typeface="Calibri"/>
              </a:rPr>
              <a:t> </a:t>
            </a:r>
            <a:r>
              <a:rPr spc="-4" dirty="0">
                <a:cs typeface="Calibri"/>
              </a:rPr>
              <a:t>of</a:t>
            </a:r>
            <a:r>
              <a:rPr spc="-11" dirty="0">
                <a:cs typeface="Calibri"/>
              </a:rPr>
              <a:t> </a:t>
            </a:r>
            <a:r>
              <a:rPr spc="-4" dirty="0">
                <a:cs typeface="Calibri"/>
              </a:rPr>
              <a:t>Cell</a:t>
            </a:r>
            <a:r>
              <a:rPr spc="-15" dirty="0">
                <a:cs typeface="Calibri"/>
              </a:rPr>
              <a:t> </a:t>
            </a:r>
            <a:r>
              <a:rPr spc="-4" dirty="0">
                <a:cs typeface="Calibri"/>
              </a:rPr>
              <a:t>Shape</a:t>
            </a:r>
            <a:endParaRPr dirty="0">
              <a:cs typeface="Calibri"/>
            </a:endParaRPr>
          </a:p>
          <a:p>
            <a:pPr marL="9525">
              <a:spcBef>
                <a:spcPts val="480"/>
              </a:spcBef>
            </a:pPr>
            <a:r>
              <a:rPr dirty="0">
                <a:cs typeface="Calibri"/>
              </a:rPr>
              <a:t>…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92336" y="561675"/>
            <a:ext cx="5304949" cy="723756"/>
          </a:xfrm>
          <a:prstGeom prst="rect">
            <a:avLst/>
          </a:prstGeom>
        </p:spPr>
        <p:txBody>
          <a:bodyPr vert="horz" wrap="square" lIns="0" tIns="91916" rIns="0" bIns="0" rtlCol="0">
            <a:spAutoFit/>
          </a:bodyPr>
          <a:lstStyle/>
          <a:p>
            <a:pPr marL="266700" indent="-257175">
              <a:spcBef>
                <a:spcPts val="724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i="1" spc="165" dirty="0">
                <a:cs typeface="Georgia"/>
              </a:rPr>
              <a:t>x</a:t>
            </a:r>
            <a:r>
              <a:rPr i="1" spc="131" dirty="0">
                <a:cs typeface="Georgia"/>
              </a:rPr>
              <a:t> </a:t>
            </a:r>
            <a:r>
              <a:rPr spc="-8" dirty="0">
                <a:cs typeface="Calibri"/>
              </a:rPr>
              <a:t>can</a:t>
            </a:r>
            <a:r>
              <a:rPr spc="-11" dirty="0">
                <a:cs typeface="Calibri"/>
              </a:rPr>
              <a:t> </a:t>
            </a:r>
            <a:r>
              <a:rPr dirty="0">
                <a:cs typeface="Calibri"/>
              </a:rPr>
              <a:t>be</a:t>
            </a:r>
            <a:r>
              <a:rPr spc="-19" dirty="0">
                <a:cs typeface="Calibri"/>
              </a:rPr>
              <a:t> </a:t>
            </a:r>
            <a:r>
              <a:rPr dirty="0">
                <a:cs typeface="Calibri"/>
              </a:rPr>
              <a:t>multi-dimensional</a:t>
            </a:r>
          </a:p>
          <a:p>
            <a:pPr marL="352425">
              <a:spcBef>
                <a:spcPts val="570"/>
              </a:spcBef>
            </a:pPr>
            <a:r>
              <a:rPr dirty="0">
                <a:cs typeface="Arial MT"/>
              </a:rPr>
              <a:t>–</a:t>
            </a:r>
            <a:r>
              <a:rPr spc="-75" dirty="0">
                <a:cs typeface="Arial MT"/>
              </a:rPr>
              <a:t> </a:t>
            </a:r>
            <a:r>
              <a:rPr spc="-11" dirty="0">
                <a:cs typeface="Calibri"/>
              </a:rPr>
              <a:t>Each</a:t>
            </a:r>
            <a:r>
              <a:rPr dirty="0">
                <a:cs typeface="Calibri"/>
              </a:rPr>
              <a:t> </a:t>
            </a:r>
            <a:r>
              <a:rPr spc="-4" dirty="0">
                <a:cs typeface="Calibri"/>
              </a:rPr>
              <a:t>dimension </a:t>
            </a:r>
            <a:r>
              <a:rPr spc="-8" dirty="0">
                <a:cs typeface="Calibri"/>
              </a:rPr>
              <a:t>corresponds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to</a:t>
            </a:r>
            <a:r>
              <a:rPr spc="-8" dirty="0">
                <a:cs typeface="Calibri"/>
              </a:rPr>
              <a:t> </a:t>
            </a:r>
            <a:r>
              <a:rPr spc="-4" dirty="0">
                <a:cs typeface="Calibri"/>
              </a:rPr>
              <a:t>an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attribute</a:t>
            </a:r>
            <a:endParaRPr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9FDA6-7FE4-9BEE-0F0F-70DD41C6F515}"/>
              </a:ext>
            </a:extLst>
          </p:cNvPr>
          <p:cNvSpPr txBox="1"/>
          <p:nvPr/>
        </p:nvSpPr>
        <p:spPr>
          <a:xfrm>
            <a:off x="3994022" y="485263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spcBef>
                <a:spcPts val="472"/>
              </a:spcBef>
            </a:pPr>
            <a:r>
              <a:rPr lang="en-US" sz="800" spc="-4" dirty="0">
                <a:latin typeface="Calibri"/>
                <a:cs typeface="Calibri"/>
              </a:rPr>
              <a:t>Slide credit: Andrew</a:t>
            </a:r>
            <a:r>
              <a:rPr lang="en-US" sz="800" spc="-15" dirty="0">
                <a:latin typeface="Calibri"/>
                <a:cs typeface="Calibri"/>
              </a:rPr>
              <a:t> </a:t>
            </a:r>
            <a:r>
              <a:rPr lang="en-US" sz="800" spc="-4" dirty="0">
                <a:latin typeface="Calibri"/>
                <a:cs typeface="Calibri"/>
              </a:rPr>
              <a:t>Ng</a:t>
            </a:r>
            <a:endParaRPr lang="en-US"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-23376"/>
            <a:ext cx="591502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Unsupervised</a:t>
            </a:r>
            <a:r>
              <a:rPr sz="2400" spc="-23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722" y="511007"/>
            <a:ext cx="5182553" cy="10676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4800" indent="-257175">
              <a:spcBef>
                <a:spcPts val="645"/>
              </a:spcBef>
              <a:buFont typeface="Arial MT"/>
              <a:buChar char="•"/>
              <a:tabLst>
                <a:tab pos="304324" algn="l"/>
                <a:tab pos="304800" algn="l"/>
                <a:tab pos="2773680" algn="l"/>
              </a:tabLst>
            </a:pPr>
            <a:r>
              <a:rPr spc="-8" dirty="0">
                <a:cs typeface="Calibri"/>
              </a:rPr>
              <a:t>Given</a:t>
            </a:r>
            <a:r>
              <a:rPr spc="8" dirty="0">
                <a:cs typeface="Calibri"/>
              </a:rPr>
              <a:t> </a:t>
            </a:r>
            <a:r>
              <a:rPr i="1" spc="56" dirty="0">
                <a:cs typeface="Georgia"/>
              </a:rPr>
              <a:t>x</a:t>
            </a:r>
            <a:r>
              <a:rPr spc="84" baseline="-18518" dirty="0">
                <a:cs typeface="Calibri"/>
              </a:rPr>
              <a:t>1</a:t>
            </a:r>
            <a:r>
              <a:rPr spc="56" dirty="0">
                <a:cs typeface="Calibri"/>
              </a:rPr>
              <a:t>,</a:t>
            </a:r>
            <a:r>
              <a:rPr spc="8" dirty="0">
                <a:cs typeface="Calibri"/>
              </a:rPr>
              <a:t> </a:t>
            </a:r>
            <a:r>
              <a:rPr i="1" spc="56" dirty="0">
                <a:cs typeface="Georgia"/>
              </a:rPr>
              <a:t>x</a:t>
            </a:r>
            <a:r>
              <a:rPr spc="84" baseline="-18518" dirty="0">
                <a:cs typeface="Calibri"/>
              </a:rPr>
              <a:t>2</a:t>
            </a:r>
            <a:r>
              <a:rPr spc="56" dirty="0">
                <a:cs typeface="Calibri"/>
              </a:rPr>
              <a:t>,</a:t>
            </a:r>
            <a:r>
              <a:rPr spc="4" dirty="0">
                <a:cs typeface="Calibri"/>
              </a:rPr>
              <a:t> </a:t>
            </a:r>
            <a:r>
              <a:rPr dirty="0">
                <a:cs typeface="Calibri"/>
              </a:rPr>
              <a:t>...,</a:t>
            </a:r>
            <a:r>
              <a:rPr spc="8" dirty="0">
                <a:cs typeface="Calibri"/>
              </a:rPr>
              <a:t> </a:t>
            </a:r>
            <a:r>
              <a:rPr i="1" spc="79" dirty="0">
                <a:cs typeface="Georgia"/>
              </a:rPr>
              <a:t>x</a:t>
            </a:r>
            <a:r>
              <a:rPr spc="118" baseline="-18518" dirty="0">
                <a:cs typeface="Calibri"/>
              </a:rPr>
              <a:t>n	</a:t>
            </a:r>
            <a:r>
              <a:rPr dirty="0">
                <a:cs typeface="Calibri"/>
              </a:rPr>
              <a:t>(without</a:t>
            </a:r>
            <a:r>
              <a:rPr spc="-23" dirty="0">
                <a:cs typeface="Calibri"/>
              </a:rPr>
              <a:t> </a:t>
            </a:r>
            <a:r>
              <a:rPr spc="-4" dirty="0">
                <a:cs typeface="Calibri"/>
              </a:rPr>
              <a:t>labels)</a:t>
            </a:r>
            <a:endParaRPr dirty="0">
              <a:cs typeface="Calibri"/>
            </a:endParaRPr>
          </a:p>
          <a:p>
            <a:pPr marL="304800" indent="-257175">
              <a:spcBef>
                <a:spcPts val="570"/>
              </a:spcBef>
              <a:buFont typeface="Arial MT"/>
              <a:buChar char="•"/>
              <a:tabLst>
                <a:tab pos="304324" algn="l"/>
                <a:tab pos="304800" algn="l"/>
              </a:tabLst>
            </a:pPr>
            <a:r>
              <a:rPr dirty="0">
                <a:cs typeface="Calibri"/>
              </a:rPr>
              <a:t>Output</a:t>
            </a:r>
            <a:r>
              <a:rPr spc="-11" dirty="0">
                <a:cs typeface="Calibri"/>
              </a:rPr>
              <a:t> </a:t>
            </a:r>
            <a:r>
              <a:rPr dirty="0">
                <a:cs typeface="Calibri"/>
              </a:rPr>
              <a:t>hidden</a:t>
            </a:r>
            <a:r>
              <a:rPr spc="-8" dirty="0">
                <a:cs typeface="Calibri"/>
              </a:rPr>
              <a:t> structure</a:t>
            </a:r>
            <a:r>
              <a:rPr spc="-11" dirty="0">
                <a:cs typeface="Calibri"/>
              </a:rPr>
              <a:t> </a:t>
            </a:r>
            <a:r>
              <a:rPr dirty="0">
                <a:cs typeface="Calibri"/>
              </a:rPr>
              <a:t>behind</a:t>
            </a:r>
            <a:r>
              <a:rPr spc="-8" dirty="0">
                <a:cs typeface="Calibri"/>
              </a:rPr>
              <a:t> </a:t>
            </a:r>
            <a:r>
              <a:rPr dirty="0">
                <a:cs typeface="Calibri"/>
              </a:rPr>
              <a:t>the</a:t>
            </a:r>
            <a:r>
              <a:rPr spc="8" dirty="0">
                <a:cs typeface="Calibri"/>
              </a:rPr>
              <a:t> </a:t>
            </a:r>
            <a:r>
              <a:rPr i="1" spc="-45" dirty="0">
                <a:cs typeface="Georgia"/>
              </a:rPr>
              <a:t>x</a:t>
            </a:r>
            <a:r>
              <a:rPr spc="-45" dirty="0">
                <a:cs typeface="Calibri"/>
              </a:rPr>
              <a:t>’s</a:t>
            </a:r>
            <a:endParaRPr dirty="0">
              <a:cs typeface="Calibri"/>
            </a:endParaRPr>
          </a:p>
          <a:p>
            <a:pPr marL="390525">
              <a:spcBef>
                <a:spcPts val="570"/>
              </a:spcBef>
            </a:pPr>
            <a:r>
              <a:rPr dirty="0">
                <a:cs typeface="Arial MT"/>
              </a:rPr>
              <a:t>–</a:t>
            </a:r>
            <a:r>
              <a:rPr spc="-83" dirty="0">
                <a:cs typeface="Arial MT"/>
              </a:rPr>
              <a:t> </a:t>
            </a:r>
            <a:r>
              <a:rPr dirty="0">
                <a:cs typeface="Calibri"/>
              </a:rPr>
              <a:t>E.g.,</a:t>
            </a:r>
            <a:r>
              <a:rPr spc="-11" dirty="0">
                <a:cs typeface="Calibri"/>
              </a:rPr>
              <a:t> </a:t>
            </a:r>
            <a:r>
              <a:rPr spc="-8" dirty="0">
                <a:cs typeface="Calibri"/>
              </a:rPr>
              <a:t>clustering</a:t>
            </a:r>
            <a:endParaRPr dirty="0"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9003" y="1962149"/>
            <a:ext cx="5965984" cy="2044541"/>
            <a:chOff x="672668" y="3044735"/>
            <a:chExt cx="7954645" cy="2726055"/>
          </a:xfrm>
        </p:grpSpPr>
        <p:sp>
          <p:nvSpPr>
            <p:cNvPr id="5" name="object 5"/>
            <p:cNvSpPr/>
            <p:nvPr/>
          </p:nvSpPr>
          <p:spPr>
            <a:xfrm>
              <a:off x="6726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32" y="2486888"/>
                  </a:lnTo>
                  <a:lnTo>
                    <a:pt x="3441420" y="2488133"/>
                  </a:lnTo>
                  <a:lnTo>
                    <a:pt x="3436709" y="2489377"/>
                  </a:lnTo>
                  <a:lnTo>
                    <a:pt x="3432467" y="2492413"/>
                  </a:lnTo>
                  <a:lnTo>
                    <a:pt x="3429812" y="2496959"/>
                  </a:lnTo>
                  <a:lnTo>
                    <a:pt x="3427374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099" y="2554186"/>
                  </a:lnTo>
                  <a:lnTo>
                    <a:pt x="183426" y="2554186"/>
                  </a:lnTo>
                  <a:lnTo>
                    <a:pt x="183426" y="108280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489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19"/>
                  </a:lnTo>
                  <a:lnTo>
                    <a:pt x="164376" y="0"/>
                  </a:lnTo>
                  <a:lnTo>
                    <a:pt x="81254" y="142519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099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26" y="108280"/>
                  </a:lnTo>
                  <a:lnTo>
                    <a:pt x="145326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86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86"/>
                  </a:lnTo>
                  <a:lnTo>
                    <a:pt x="3490099" y="2592286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74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60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254500"/>
              <a:ext cx="368300" cy="368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909" y="4294906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4368800"/>
              <a:ext cx="368300" cy="368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0819" y="44155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0819" y="44155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00" y="4864100"/>
              <a:ext cx="368300" cy="368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70819" y="49128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0819" y="49128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600" y="4749800"/>
              <a:ext cx="368300" cy="368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13619" y="47985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3619" y="47985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5600" y="3657599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269" y="3700028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0400" y="3911600"/>
              <a:ext cx="368300" cy="368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069" y="3949984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3300" y="3695699"/>
              <a:ext cx="368300" cy="368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5969" y="3730039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6600" y="3416299"/>
              <a:ext cx="368300" cy="368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77459" y="34630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7459" y="34630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800" y="43688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4469" y="4409206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800" y="4711700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2309" y="4752106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100" y="47117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8769" y="4752106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4400" y="4546600"/>
              <a:ext cx="3683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7069" y="4584984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600" y="4622800"/>
              <a:ext cx="368300" cy="368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73140" y="466753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3140" y="466753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5300" y="3302000"/>
              <a:ext cx="368300" cy="3683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28980" y="33487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8980" y="33487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87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32" y="2486888"/>
                  </a:lnTo>
                  <a:lnTo>
                    <a:pt x="3441420" y="2488133"/>
                  </a:lnTo>
                  <a:lnTo>
                    <a:pt x="3436709" y="2489377"/>
                  </a:lnTo>
                  <a:lnTo>
                    <a:pt x="3432467" y="2492413"/>
                  </a:lnTo>
                  <a:lnTo>
                    <a:pt x="3429812" y="2496959"/>
                  </a:lnTo>
                  <a:lnTo>
                    <a:pt x="3427374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099" y="2554186"/>
                  </a:lnTo>
                  <a:lnTo>
                    <a:pt x="183426" y="2554186"/>
                  </a:lnTo>
                  <a:lnTo>
                    <a:pt x="183426" y="108280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489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19"/>
                  </a:lnTo>
                  <a:lnTo>
                    <a:pt x="164376" y="0"/>
                  </a:lnTo>
                  <a:lnTo>
                    <a:pt x="81254" y="142519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26" y="108280"/>
                  </a:lnTo>
                  <a:lnTo>
                    <a:pt x="145326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86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86"/>
                  </a:lnTo>
                  <a:lnTo>
                    <a:pt x="3490099" y="2592286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74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60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499" y="4254500"/>
              <a:ext cx="368300" cy="368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2359" y="4301256"/>
              <a:ext cx="228600" cy="228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6009" y="4294906"/>
              <a:ext cx="241300" cy="241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899" y="4368800"/>
              <a:ext cx="368300" cy="368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19" y="4415556"/>
              <a:ext cx="228600" cy="228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26919" y="44155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899" y="4864100"/>
              <a:ext cx="368300" cy="368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19" y="4912878"/>
              <a:ext cx="228600" cy="2286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26919" y="49128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0699" y="4749800"/>
              <a:ext cx="368300" cy="368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9719" y="4798578"/>
              <a:ext cx="228600" cy="228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69719" y="47985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1699" y="3657599"/>
              <a:ext cx="368300" cy="368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4369" y="3700028"/>
              <a:ext cx="241300" cy="241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499" y="3911600"/>
              <a:ext cx="368300" cy="3683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9169" y="3949984"/>
              <a:ext cx="241300" cy="241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399" y="3695699"/>
              <a:ext cx="368300" cy="368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2069" y="3730039"/>
              <a:ext cx="241300" cy="241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699" y="3416299"/>
              <a:ext cx="368300" cy="368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33559" y="34630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3559" y="34630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7899" y="4368800"/>
              <a:ext cx="368300" cy="368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0569" y="4409206"/>
              <a:ext cx="241300" cy="241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3899" y="4711700"/>
              <a:ext cx="368300" cy="3683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8409" y="4752106"/>
              <a:ext cx="241300" cy="2413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199" y="4711700"/>
              <a:ext cx="368300" cy="3683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4869" y="4752106"/>
              <a:ext cx="241300" cy="2413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0499" y="4546600"/>
              <a:ext cx="368300" cy="3683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3169" y="4584984"/>
              <a:ext cx="241300" cy="241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4699" y="4622800"/>
              <a:ext cx="368300" cy="3683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9240" y="4667534"/>
              <a:ext cx="228600" cy="2286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29240" y="466753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1399" y="3301999"/>
              <a:ext cx="368300" cy="3683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185080" y="33487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185080" y="33487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86200" y="3873500"/>
              <a:ext cx="1219200" cy="698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49699" y="3934978"/>
              <a:ext cx="1079074" cy="53449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949699" y="3934978"/>
              <a:ext cx="1079500" cy="534670"/>
            </a:xfrm>
            <a:custGeom>
              <a:avLst/>
              <a:gdLst/>
              <a:ahLst/>
              <a:cxnLst/>
              <a:rect l="l" t="t" r="r" b="b"/>
              <a:pathLst>
                <a:path w="1079500" h="534670">
                  <a:moveTo>
                    <a:pt x="0" y="133624"/>
                  </a:moveTo>
                  <a:lnTo>
                    <a:pt x="811828" y="133624"/>
                  </a:lnTo>
                  <a:lnTo>
                    <a:pt x="811828" y="0"/>
                  </a:lnTo>
                  <a:lnTo>
                    <a:pt x="1079075" y="267248"/>
                  </a:lnTo>
                  <a:lnTo>
                    <a:pt x="811828" y="534495"/>
                  </a:lnTo>
                  <a:lnTo>
                    <a:pt x="811828" y="400870"/>
                  </a:lnTo>
                  <a:lnTo>
                    <a:pt x="0" y="400870"/>
                  </a:lnTo>
                  <a:lnTo>
                    <a:pt x="0" y="133624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843B6C5-BA52-A56C-D5C0-D967A63C3487}"/>
              </a:ext>
            </a:extLst>
          </p:cNvPr>
          <p:cNvSpPr txBox="1"/>
          <p:nvPr/>
        </p:nvSpPr>
        <p:spPr>
          <a:xfrm>
            <a:off x="4152309" y="480629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spcBef>
                <a:spcPts val="472"/>
              </a:spcBef>
            </a:pPr>
            <a:r>
              <a:rPr lang="en-US" sz="800" spc="-4" dirty="0">
                <a:latin typeface="Calibri"/>
                <a:cs typeface="Calibri"/>
              </a:rPr>
              <a:t>Slide credit: Andrew</a:t>
            </a:r>
            <a:r>
              <a:rPr lang="en-US" sz="800" spc="-15" dirty="0">
                <a:latin typeface="Calibri"/>
                <a:cs typeface="Calibri"/>
              </a:rPr>
              <a:t> </a:t>
            </a:r>
            <a:r>
              <a:rPr lang="en-US" sz="800" spc="-4" dirty="0">
                <a:latin typeface="Calibri"/>
                <a:cs typeface="Calibri"/>
              </a:rPr>
              <a:t>Ng</a:t>
            </a:r>
            <a:endParaRPr lang="en-US"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330" y="924742"/>
            <a:ext cx="1117781" cy="1489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9792" y="924742"/>
            <a:ext cx="1117781" cy="1489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1227" y="2461452"/>
            <a:ext cx="19878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latin typeface="+mj-lt"/>
                <a:cs typeface="Calibri"/>
              </a:rPr>
              <a:t>Organize</a:t>
            </a:r>
            <a:r>
              <a:rPr sz="1350" spc="-4" dirty="0">
                <a:latin typeface="+mj-lt"/>
                <a:cs typeface="Calibri"/>
              </a:rPr>
              <a:t> computing </a:t>
            </a:r>
            <a:r>
              <a:rPr sz="1350" spc="-11" dirty="0">
                <a:latin typeface="+mj-lt"/>
                <a:cs typeface="Calibri"/>
              </a:rPr>
              <a:t>clusters</a:t>
            </a:r>
            <a:endParaRPr sz="135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510" y="2453640"/>
            <a:ext cx="162496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cs typeface="Calibri"/>
              </a:rPr>
              <a:t>Social</a:t>
            </a:r>
            <a:r>
              <a:rPr sz="1350" spc="-19" dirty="0">
                <a:cs typeface="Calibri"/>
              </a:rPr>
              <a:t> </a:t>
            </a:r>
            <a:r>
              <a:rPr sz="1350" spc="-4" dirty="0">
                <a:cs typeface="Calibri"/>
              </a:rPr>
              <a:t>network</a:t>
            </a:r>
            <a:r>
              <a:rPr sz="1350" spc="-26" dirty="0">
                <a:cs typeface="Calibri"/>
              </a:rPr>
              <a:t> </a:t>
            </a:r>
            <a:r>
              <a:rPr sz="1350" spc="-4" dirty="0">
                <a:cs typeface="Calibri"/>
              </a:rPr>
              <a:t>analysis</a:t>
            </a:r>
            <a:endParaRPr sz="1350" dirty="0"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1027" y="2333457"/>
            <a:ext cx="2447925" cy="2543175"/>
            <a:chOff x="482600" y="3467100"/>
            <a:chExt cx="3263900" cy="33909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600" y="3467100"/>
              <a:ext cx="3263900" cy="3390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0913" y="4156908"/>
              <a:ext cx="368639" cy="6789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8502" y="3965120"/>
              <a:ext cx="368639" cy="6789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4273085"/>
              <a:ext cx="368639" cy="6789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1587" y="5035129"/>
              <a:ext cx="368639" cy="6789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5673" y="4876148"/>
              <a:ext cx="368639" cy="6789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4719" y="4876150"/>
              <a:ext cx="368639" cy="6789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0030" y="5073291"/>
              <a:ext cx="368639" cy="6789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592" y="4968704"/>
              <a:ext cx="368639" cy="6789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8089" y="5317504"/>
              <a:ext cx="368639" cy="6789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141" y="5256319"/>
              <a:ext cx="368639" cy="67893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5020" y="4015029"/>
              <a:ext cx="368639" cy="6789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0633" y="4096433"/>
              <a:ext cx="368639" cy="67893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2277" y="4326389"/>
              <a:ext cx="368639" cy="6789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637" y="4289769"/>
              <a:ext cx="368639" cy="6789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2823" y="5215614"/>
              <a:ext cx="368639" cy="67893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782213" y="4371443"/>
            <a:ext cx="2389346" cy="295754"/>
          </a:xfrm>
          <a:prstGeom prst="rect">
            <a:avLst/>
          </a:prstGeom>
        </p:spPr>
        <p:txBody>
          <a:bodyPr vert="horz" wrap="square" lIns="0" tIns="87154" rIns="0" bIns="0" rtlCol="0">
            <a:spAutoFit/>
          </a:bodyPr>
          <a:lstStyle/>
          <a:p>
            <a:pPr marL="880586">
              <a:spcBef>
                <a:spcPts val="686"/>
              </a:spcBef>
            </a:pPr>
            <a:r>
              <a:rPr sz="1350" spc="-11" dirty="0">
                <a:latin typeface="+mj-lt"/>
                <a:cs typeface="Calibri"/>
              </a:rPr>
              <a:t>Market</a:t>
            </a:r>
            <a:r>
              <a:rPr sz="1350" spc="-30" dirty="0">
                <a:latin typeface="+mj-lt"/>
                <a:cs typeface="Calibri"/>
              </a:rPr>
              <a:t> </a:t>
            </a:r>
            <a:r>
              <a:rPr sz="1350" spc="-8" dirty="0">
                <a:latin typeface="+mj-lt"/>
                <a:cs typeface="Calibri"/>
              </a:rPr>
              <a:t>segmentation</a:t>
            </a:r>
            <a:endParaRPr sz="1350" dirty="0">
              <a:latin typeface="+mj-lt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27475" y="718237"/>
            <a:ext cx="2362200" cy="1805464"/>
            <a:chOff x="5045967" y="957649"/>
            <a:chExt cx="3149600" cy="240728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7633" y="1109607"/>
              <a:ext cx="292201" cy="6225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967" y="1856132"/>
              <a:ext cx="292201" cy="6225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87935" y="1732091"/>
              <a:ext cx="165735" cy="306705"/>
            </a:xfrm>
            <a:custGeom>
              <a:avLst/>
              <a:gdLst/>
              <a:ahLst/>
              <a:cxnLst/>
              <a:rect l="l" t="t" r="r" b="b"/>
              <a:pathLst>
                <a:path w="165735" h="306705">
                  <a:moveTo>
                    <a:pt x="155823" y="0"/>
                  </a:moveTo>
                  <a:lnTo>
                    <a:pt x="59088" y="65813"/>
                  </a:lnTo>
                  <a:lnTo>
                    <a:pt x="57584" y="73713"/>
                  </a:lnTo>
                  <a:lnTo>
                    <a:pt x="65476" y="85312"/>
                  </a:lnTo>
                  <a:lnTo>
                    <a:pt x="73375" y="86814"/>
                  </a:lnTo>
                  <a:lnTo>
                    <a:pt x="113271" y="59670"/>
                  </a:lnTo>
                  <a:lnTo>
                    <a:pt x="29302" y="235602"/>
                  </a:lnTo>
                  <a:lnTo>
                    <a:pt x="25313" y="187512"/>
                  </a:lnTo>
                  <a:lnTo>
                    <a:pt x="19176" y="182317"/>
                  </a:lnTo>
                  <a:lnTo>
                    <a:pt x="5196" y="183476"/>
                  </a:lnTo>
                  <a:lnTo>
                    <a:pt x="0" y="189613"/>
                  </a:lnTo>
                  <a:lnTo>
                    <a:pt x="9672" y="306214"/>
                  </a:lnTo>
                  <a:lnTo>
                    <a:pt x="106409" y="240400"/>
                  </a:lnTo>
                  <a:lnTo>
                    <a:pt x="107913" y="232501"/>
                  </a:lnTo>
                  <a:lnTo>
                    <a:pt x="100021" y="220902"/>
                  </a:lnTo>
                  <a:lnTo>
                    <a:pt x="92121" y="219400"/>
                  </a:lnTo>
                  <a:lnTo>
                    <a:pt x="52224" y="246543"/>
                  </a:lnTo>
                  <a:lnTo>
                    <a:pt x="136194" y="70612"/>
                  </a:lnTo>
                  <a:lnTo>
                    <a:pt x="140183" y="118701"/>
                  </a:lnTo>
                  <a:lnTo>
                    <a:pt x="146320" y="123898"/>
                  </a:lnTo>
                  <a:lnTo>
                    <a:pt x="160300" y="122737"/>
                  </a:lnTo>
                  <a:lnTo>
                    <a:pt x="165497" y="116602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8382" y="1901476"/>
              <a:ext cx="292201" cy="6225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428171" y="1732090"/>
              <a:ext cx="177800" cy="351155"/>
            </a:xfrm>
            <a:custGeom>
              <a:avLst/>
              <a:gdLst/>
              <a:ahLst/>
              <a:cxnLst/>
              <a:rect l="l" t="t" r="r" b="b"/>
              <a:pathLst>
                <a:path w="177800" h="351155">
                  <a:moveTo>
                    <a:pt x="15540" y="0"/>
                  </a:moveTo>
                  <a:lnTo>
                    <a:pt x="0" y="115966"/>
                  </a:lnTo>
                  <a:lnTo>
                    <a:pt x="4880" y="122356"/>
                  </a:lnTo>
                  <a:lnTo>
                    <a:pt x="18784" y="124219"/>
                  </a:lnTo>
                  <a:lnTo>
                    <a:pt x="25175" y="119339"/>
                  </a:lnTo>
                  <a:lnTo>
                    <a:pt x="31584" y="71512"/>
                  </a:lnTo>
                  <a:lnTo>
                    <a:pt x="122196" y="288937"/>
                  </a:lnTo>
                  <a:lnTo>
                    <a:pt x="83719" y="259816"/>
                  </a:lnTo>
                  <a:lnTo>
                    <a:pt x="75754" y="260918"/>
                  </a:lnTo>
                  <a:lnTo>
                    <a:pt x="67289" y="272105"/>
                  </a:lnTo>
                  <a:lnTo>
                    <a:pt x="68392" y="280069"/>
                  </a:lnTo>
                  <a:lnTo>
                    <a:pt x="161686" y="350678"/>
                  </a:lnTo>
                  <a:lnTo>
                    <a:pt x="177227" y="234712"/>
                  </a:lnTo>
                  <a:lnTo>
                    <a:pt x="172346" y="228321"/>
                  </a:lnTo>
                  <a:lnTo>
                    <a:pt x="158442" y="226458"/>
                  </a:lnTo>
                  <a:lnTo>
                    <a:pt x="152052" y="231339"/>
                  </a:lnTo>
                  <a:lnTo>
                    <a:pt x="145642" y="279166"/>
                  </a:lnTo>
                  <a:lnTo>
                    <a:pt x="55030" y="61741"/>
                  </a:lnTo>
                  <a:lnTo>
                    <a:pt x="93507" y="90862"/>
                  </a:lnTo>
                  <a:lnTo>
                    <a:pt x="101473" y="89759"/>
                  </a:lnTo>
                  <a:lnTo>
                    <a:pt x="109938" y="78573"/>
                  </a:lnTo>
                  <a:lnTo>
                    <a:pt x="108835" y="70608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2991" y="2197042"/>
              <a:ext cx="292201" cy="622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0537" y="2349487"/>
              <a:ext cx="212501" cy="1588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9965" y="2741995"/>
              <a:ext cx="292201" cy="6225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7306" y="1058488"/>
              <a:ext cx="292201" cy="6225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7944" y="1726984"/>
              <a:ext cx="292201" cy="62253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942114" y="1680984"/>
              <a:ext cx="575945" cy="1372870"/>
            </a:xfrm>
            <a:custGeom>
              <a:avLst/>
              <a:gdLst/>
              <a:ahLst/>
              <a:cxnLst/>
              <a:rect l="l" t="t" r="r" b="b"/>
              <a:pathLst>
                <a:path w="575945" h="1372870">
                  <a:moveTo>
                    <a:pt x="277012" y="1138567"/>
                  </a:moveTo>
                  <a:lnTo>
                    <a:pt x="161759" y="1158684"/>
                  </a:lnTo>
                  <a:lnTo>
                    <a:pt x="157137" y="1165263"/>
                  </a:lnTo>
                  <a:lnTo>
                    <a:pt x="159550" y="1179080"/>
                  </a:lnTo>
                  <a:lnTo>
                    <a:pt x="166128" y="1183703"/>
                  </a:lnTo>
                  <a:lnTo>
                    <a:pt x="213664" y="1175410"/>
                  </a:lnTo>
                  <a:lnTo>
                    <a:pt x="46977" y="1316062"/>
                  </a:lnTo>
                  <a:lnTo>
                    <a:pt x="63157" y="1270596"/>
                  </a:lnTo>
                  <a:lnTo>
                    <a:pt x="59702" y="1263345"/>
                  </a:lnTo>
                  <a:lnTo>
                    <a:pt x="46482" y="1258633"/>
                  </a:lnTo>
                  <a:lnTo>
                    <a:pt x="39217" y="1262087"/>
                  </a:lnTo>
                  <a:lnTo>
                    <a:pt x="0" y="1372323"/>
                  </a:lnTo>
                  <a:lnTo>
                    <a:pt x="115265" y="1352194"/>
                  </a:lnTo>
                  <a:lnTo>
                    <a:pt x="119888" y="1345615"/>
                  </a:lnTo>
                  <a:lnTo>
                    <a:pt x="117475" y="1331798"/>
                  </a:lnTo>
                  <a:lnTo>
                    <a:pt x="110896" y="1327175"/>
                  </a:lnTo>
                  <a:lnTo>
                    <a:pt x="63360" y="1335481"/>
                  </a:lnTo>
                  <a:lnTo>
                    <a:pt x="230047" y="1194816"/>
                  </a:lnTo>
                  <a:lnTo>
                    <a:pt x="213868" y="1240282"/>
                  </a:lnTo>
                  <a:lnTo>
                    <a:pt x="217322" y="1247546"/>
                  </a:lnTo>
                  <a:lnTo>
                    <a:pt x="230530" y="1252245"/>
                  </a:lnTo>
                  <a:lnTo>
                    <a:pt x="237794" y="1248791"/>
                  </a:lnTo>
                  <a:lnTo>
                    <a:pt x="277012" y="1138567"/>
                  </a:lnTo>
                  <a:close/>
                </a:path>
                <a:path w="575945" h="1372870">
                  <a:moveTo>
                    <a:pt x="575856" y="357327"/>
                  </a:moveTo>
                  <a:lnTo>
                    <a:pt x="574357" y="240334"/>
                  </a:lnTo>
                  <a:lnTo>
                    <a:pt x="568604" y="234721"/>
                  </a:lnTo>
                  <a:lnTo>
                    <a:pt x="554583" y="234899"/>
                  </a:lnTo>
                  <a:lnTo>
                    <a:pt x="548970" y="240652"/>
                  </a:lnTo>
                  <a:lnTo>
                    <a:pt x="549579" y="288912"/>
                  </a:lnTo>
                  <a:lnTo>
                    <a:pt x="409308" y="55333"/>
                  </a:lnTo>
                  <a:lnTo>
                    <a:pt x="451612" y="78549"/>
                  </a:lnTo>
                  <a:lnTo>
                    <a:pt x="459333" y="76301"/>
                  </a:lnTo>
                  <a:lnTo>
                    <a:pt x="466077" y="64008"/>
                  </a:lnTo>
                  <a:lnTo>
                    <a:pt x="463829" y="56286"/>
                  </a:lnTo>
                  <a:lnTo>
                    <a:pt x="361251" y="0"/>
                  </a:lnTo>
                  <a:lnTo>
                    <a:pt x="362750" y="116992"/>
                  </a:lnTo>
                  <a:lnTo>
                    <a:pt x="368503" y="122605"/>
                  </a:lnTo>
                  <a:lnTo>
                    <a:pt x="382536" y="122428"/>
                  </a:lnTo>
                  <a:lnTo>
                    <a:pt x="388150" y="116662"/>
                  </a:lnTo>
                  <a:lnTo>
                    <a:pt x="387527" y="68414"/>
                  </a:lnTo>
                  <a:lnTo>
                    <a:pt x="527799" y="301980"/>
                  </a:lnTo>
                  <a:lnTo>
                    <a:pt x="485495" y="278765"/>
                  </a:lnTo>
                  <a:lnTo>
                    <a:pt x="477786" y="281025"/>
                  </a:lnTo>
                  <a:lnTo>
                    <a:pt x="471030" y="293319"/>
                  </a:lnTo>
                  <a:lnTo>
                    <a:pt x="473278" y="301040"/>
                  </a:lnTo>
                  <a:lnTo>
                    <a:pt x="575856" y="357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5106" y="2579454"/>
              <a:ext cx="292201" cy="62253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42101" y="2508262"/>
              <a:ext cx="663575" cy="578485"/>
            </a:xfrm>
            <a:custGeom>
              <a:avLst/>
              <a:gdLst/>
              <a:ahLst/>
              <a:cxnLst/>
              <a:rect l="l" t="t" r="r" b="b"/>
              <a:pathLst>
                <a:path w="663575" h="578485">
                  <a:moveTo>
                    <a:pt x="663054" y="382447"/>
                  </a:moveTo>
                  <a:lnTo>
                    <a:pt x="659257" y="265569"/>
                  </a:lnTo>
                  <a:lnTo>
                    <a:pt x="653389" y="260070"/>
                  </a:lnTo>
                  <a:lnTo>
                    <a:pt x="639368" y="260527"/>
                  </a:lnTo>
                  <a:lnTo>
                    <a:pt x="633869" y="266395"/>
                  </a:lnTo>
                  <a:lnTo>
                    <a:pt x="635431" y="314617"/>
                  </a:lnTo>
                  <a:lnTo>
                    <a:pt x="472173" y="54394"/>
                  </a:lnTo>
                  <a:lnTo>
                    <a:pt x="514921" y="76784"/>
                  </a:lnTo>
                  <a:lnTo>
                    <a:pt x="522592" y="74383"/>
                  </a:lnTo>
                  <a:lnTo>
                    <a:pt x="529107" y="61963"/>
                  </a:lnTo>
                  <a:lnTo>
                    <a:pt x="526707" y="54279"/>
                  </a:lnTo>
                  <a:lnTo>
                    <a:pt x="423049" y="0"/>
                  </a:lnTo>
                  <a:lnTo>
                    <a:pt x="426821" y="116941"/>
                  </a:lnTo>
                  <a:lnTo>
                    <a:pt x="432689" y="122440"/>
                  </a:lnTo>
                  <a:lnTo>
                    <a:pt x="446709" y="121996"/>
                  </a:lnTo>
                  <a:lnTo>
                    <a:pt x="452208" y="116128"/>
                  </a:lnTo>
                  <a:lnTo>
                    <a:pt x="450659" y="67894"/>
                  </a:lnTo>
                  <a:lnTo>
                    <a:pt x="613918" y="328117"/>
                  </a:lnTo>
                  <a:lnTo>
                    <a:pt x="571169" y="305739"/>
                  </a:lnTo>
                  <a:lnTo>
                    <a:pt x="563486" y="308140"/>
                  </a:lnTo>
                  <a:lnTo>
                    <a:pt x="556983" y="320560"/>
                  </a:lnTo>
                  <a:lnTo>
                    <a:pt x="559384" y="328231"/>
                  </a:lnTo>
                  <a:lnTo>
                    <a:pt x="662711" y="382358"/>
                  </a:lnTo>
                  <a:lnTo>
                    <a:pt x="550862" y="349262"/>
                  </a:lnTo>
                  <a:lnTo>
                    <a:pt x="543788" y="353098"/>
                  </a:lnTo>
                  <a:lnTo>
                    <a:pt x="539813" y="366547"/>
                  </a:lnTo>
                  <a:lnTo>
                    <a:pt x="543648" y="373621"/>
                  </a:lnTo>
                  <a:lnTo>
                    <a:pt x="589927" y="387311"/>
                  </a:lnTo>
                  <a:lnTo>
                    <a:pt x="67081" y="515493"/>
                  </a:lnTo>
                  <a:lnTo>
                    <a:pt x="101777" y="481952"/>
                  </a:lnTo>
                  <a:lnTo>
                    <a:pt x="101917" y="473913"/>
                  </a:lnTo>
                  <a:lnTo>
                    <a:pt x="92163" y="463829"/>
                  </a:lnTo>
                  <a:lnTo>
                    <a:pt x="84124" y="463702"/>
                  </a:lnTo>
                  <a:lnTo>
                    <a:pt x="0" y="545020"/>
                  </a:lnTo>
                  <a:lnTo>
                    <a:pt x="105473" y="576224"/>
                  </a:lnTo>
                  <a:lnTo>
                    <a:pt x="112204" y="578218"/>
                  </a:lnTo>
                  <a:lnTo>
                    <a:pt x="119265" y="574370"/>
                  </a:lnTo>
                  <a:lnTo>
                    <a:pt x="123240" y="560920"/>
                  </a:lnTo>
                  <a:lnTo>
                    <a:pt x="119405" y="553859"/>
                  </a:lnTo>
                  <a:lnTo>
                    <a:pt x="73126" y="540169"/>
                  </a:lnTo>
                  <a:lnTo>
                    <a:pt x="595972" y="411975"/>
                  </a:lnTo>
                  <a:lnTo>
                    <a:pt x="561289" y="445516"/>
                  </a:lnTo>
                  <a:lnTo>
                    <a:pt x="561149" y="453555"/>
                  </a:lnTo>
                  <a:lnTo>
                    <a:pt x="570903" y="463638"/>
                  </a:lnTo>
                  <a:lnTo>
                    <a:pt x="578942" y="463778"/>
                  </a:lnTo>
                  <a:lnTo>
                    <a:pt x="662990" y="382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801" y="2339330"/>
              <a:ext cx="292201" cy="6225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97272" y="2650552"/>
              <a:ext cx="185566" cy="24021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365134" y="2470127"/>
              <a:ext cx="718185" cy="219075"/>
            </a:xfrm>
            <a:custGeom>
              <a:avLst/>
              <a:gdLst/>
              <a:ahLst/>
              <a:cxnLst/>
              <a:rect l="l" t="t" r="r" b="b"/>
              <a:pathLst>
                <a:path w="718184" h="219075">
                  <a:moveTo>
                    <a:pt x="110600" y="0"/>
                  </a:moveTo>
                  <a:lnTo>
                    <a:pt x="0" y="38172"/>
                  </a:lnTo>
                  <a:lnTo>
                    <a:pt x="87668" y="115657"/>
                  </a:lnTo>
                  <a:lnTo>
                    <a:pt x="95694" y="115162"/>
                  </a:lnTo>
                  <a:lnTo>
                    <a:pt x="104984" y="104651"/>
                  </a:lnTo>
                  <a:lnTo>
                    <a:pt x="104489" y="96625"/>
                  </a:lnTo>
                  <a:lnTo>
                    <a:pt x="68333" y="64668"/>
                  </a:lnTo>
                  <a:lnTo>
                    <a:pt x="644452" y="178902"/>
                  </a:lnTo>
                  <a:lnTo>
                    <a:pt x="598838" y="194645"/>
                  </a:lnTo>
                  <a:lnTo>
                    <a:pt x="595317" y="201875"/>
                  </a:lnTo>
                  <a:lnTo>
                    <a:pt x="599894" y="215135"/>
                  </a:lnTo>
                  <a:lnTo>
                    <a:pt x="607124" y="218655"/>
                  </a:lnTo>
                  <a:lnTo>
                    <a:pt x="613754" y="216367"/>
                  </a:lnTo>
                  <a:lnTo>
                    <a:pt x="717725" y="180483"/>
                  </a:lnTo>
                  <a:lnTo>
                    <a:pt x="630057" y="102998"/>
                  </a:lnTo>
                  <a:lnTo>
                    <a:pt x="622030" y="103493"/>
                  </a:lnTo>
                  <a:lnTo>
                    <a:pt x="612740" y="114004"/>
                  </a:lnTo>
                  <a:lnTo>
                    <a:pt x="613236" y="122030"/>
                  </a:lnTo>
                  <a:lnTo>
                    <a:pt x="649391" y="153987"/>
                  </a:lnTo>
                  <a:lnTo>
                    <a:pt x="73273" y="39753"/>
                  </a:lnTo>
                  <a:lnTo>
                    <a:pt x="118887" y="24010"/>
                  </a:lnTo>
                  <a:lnTo>
                    <a:pt x="122407" y="16780"/>
                  </a:lnTo>
                  <a:lnTo>
                    <a:pt x="117830" y="3520"/>
                  </a:lnTo>
                  <a:lnTo>
                    <a:pt x="11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6362" y="957649"/>
              <a:ext cx="292201" cy="6225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9458" y="1266195"/>
              <a:ext cx="166954" cy="10628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97575" y="1979300"/>
              <a:ext cx="292735" cy="118110"/>
            </a:xfrm>
            <a:custGeom>
              <a:avLst/>
              <a:gdLst/>
              <a:ahLst/>
              <a:cxnLst/>
              <a:rect l="l" t="t" r="r" b="b"/>
              <a:pathLst>
                <a:path w="292735" h="118110">
                  <a:moveTo>
                    <a:pt x="101064" y="0"/>
                  </a:moveTo>
                  <a:lnTo>
                    <a:pt x="0" y="58954"/>
                  </a:lnTo>
                  <a:lnTo>
                    <a:pt x="101064" y="117909"/>
                  </a:lnTo>
                  <a:lnTo>
                    <a:pt x="108840" y="115862"/>
                  </a:lnTo>
                  <a:lnTo>
                    <a:pt x="115909" y="103745"/>
                  </a:lnTo>
                  <a:lnTo>
                    <a:pt x="113863" y="95968"/>
                  </a:lnTo>
                  <a:lnTo>
                    <a:pt x="72181" y="71654"/>
                  </a:lnTo>
                  <a:lnTo>
                    <a:pt x="220137" y="71654"/>
                  </a:lnTo>
                  <a:lnTo>
                    <a:pt x="178456" y="95968"/>
                  </a:lnTo>
                  <a:lnTo>
                    <a:pt x="176410" y="103745"/>
                  </a:lnTo>
                  <a:lnTo>
                    <a:pt x="183479" y="115862"/>
                  </a:lnTo>
                  <a:lnTo>
                    <a:pt x="191255" y="117908"/>
                  </a:lnTo>
                  <a:lnTo>
                    <a:pt x="292319" y="58953"/>
                  </a:lnTo>
                  <a:lnTo>
                    <a:pt x="194284" y="1767"/>
                  </a:lnTo>
                  <a:lnTo>
                    <a:pt x="190825" y="1395"/>
                  </a:lnTo>
                  <a:lnTo>
                    <a:pt x="187683" y="2222"/>
                  </a:lnTo>
                  <a:lnTo>
                    <a:pt x="184539" y="3049"/>
                  </a:lnTo>
                  <a:lnTo>
                    <a:pt x="181711" y="5076"/>
                  </a:lnTo>
                  <a:lnTo>
                    <a:pt x="176410" y="14164"/>
                  </a:lnTo>
                  <a:lnTo>
                    <a:pt x="178456" y="21940"/>
                  </a:lnTo>
                  <a:lnTo>
                    <a:pt x="220137" y="46254"/>
                  </a:lnTo>
                  <a:lnTo>
                    <a:pt x="72180" y="46254"/>
                  </a:lnTo>
                  <a:lnTo>
                    <a:pt x="113861" y="21940"/>
                  </a:lnTo>
                  <a:lnTo>
                    <a:pt x="115909" y="14164"/>
                  </a:lnTo>
                  <a:lnTo>
                    <a:pt x="108840" y="2047"/>
                  </a:lnTo>
                  <a:lnTo>
                    <a:pt x="101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5793" y="1024550"/>
              <a:ext cx="292201" cy="62253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6248" y="1360314"/>
              <a:ext cx="292201" cy="62253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08506" y="1226699"/>
              <a:ext cx="417830" cy="151765"/>
            </a:xfrm>
            <a:custGeom>
              <a:avLst/>
              <a:gdLst/>
              <a:ahLst/>
              <a:cxnLst/>
              <a:rect l="l" t="t" r="r" b="b"/>
              <a:pathLst>
                <a:path w="417829" h="151765">
                  <a:moveTo>
                    <a:pt x="109123" y="0"/>
                  </a:moveTo>
                  <a:lnTo>
                    <a:pt x="102581" y="2529"/>
                  </a:lnTo>
                  <a:lnTo>
                    <a:pt x="0" y="42209"/>
                  </a:lnTo>
                  <a:lnTo>
                    <a:pt x="90455" y="116420"/>
                  </a:lnTo>
                  <a:lnTo>
                    <a:pt x="98458" y="115632"/>
                  </a:lnTo>
                  <a:lnTo>
                    <a:pt x="107355" y="104786"/>
                  </a:lnTo>
                  <a:lnTo>
                    <a:pt x="106566" y="96784"/>
                  </a:lnTo>
                  <a:lnTo>
                    <a:pt x="69260" y="66177"/>
                  </a:lnTo>
                  <a:lnTo>
                    <a:pt x="344063" y="110241"/>
                  </a:lnTo>
                  <a:lnTo>
                    <a:pt x="299058" y="127650"/>
                  </a:lnTo>
                  <a:lnTo>
                    <a:pt x="295805" y="135004"/>
                  </a:lnTo>
                  <a:lnTo>
                    <a:pt x="300866" y="148087"/>
                  </a:lnTo>
                  <a:lnTo>
                    <a:pt x="308221" y="151339"/>
                  </a:lnTo>
                  <a:lnTo>
                    <a:pt x="417344" y="109129"/>
                  </a:lnTo>
                  <a:lnTo>
                    <a:pt x="326889" y="34918"/>
                  </a:lnTo>
                  <a:lnTo>
                    <a:pt x="318886" y="35707"/>
                  </a:lnTo>
                  <a:lnTo>
                    <a:pt x="309989" y="46553"/>
                  </a:lnTo>
                  <a:lnTo>
                    <a:pt x="310777" y="54555"/>
                  </a:lnTo>
                  <a:lnTo>
                    <a:pt x="348084" y="85162"/>
                  </a:lnTo>
                  <a:lnTo>
                    <a:pt x="73281" y="41097"/>
                  </a:lnTo>
                  <a:lnTo>
                    <a:pt x="118286" y="23689"/>
                  </a:lnTo>
                  <a:lnTo>
                    <a:pt x="121539" y="16334"/>
                  </a:lnTo>
                  <a:lnTo>
                    <a:pt x="116478" y="3251"/>
                  </a:lnTo>
                  <a:lnTo>
                    <a:pt x="109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3365" y="1104447"/>
              <a:ext cx="292201" cy="6225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0353" y="1721889"/>
              <a:ext cx="292201" cy="62253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468006" y="1306283"/>
              <a:ext cx="614045" cy="727075"/>
            </a:xfrm>
            <a:custGeom>
              <a:avLst/>
              <a:gdLst/>
              <a:ahLst/>
              <a:cxnLst/>
              <a:rect l="l" t="t" r="r" b="b"/>
              <a:pathLst>
                <a:path w="614045" h="727075">
                  <a:moveTo>
                    <a:pt x="216230" y="609993"/>
                  </a:moveTo>
                  <a:lnTo>
                    <a:pt x="210731" y="604126"/>
                  </a:lnTo>
                  <a:lnTo>
                    <a:pt x="196710" y="603656"/>
                  </a:lnTo>
                  <a:lnTo>
                    <a:pt x="190842" y="609155"/>
                  </a:lnTo>
                  <a:lnTo>
                    <a:pt x="189255" y="657377"/>
                  </a:lnTo>
                  <a:lnTo>
                    <a:pt x="49326" y="398233"/>
                  </a:lnTo>
                  <a:lnTo>
                    <a:pt x="90525" y="423367"/>
                  </a:lnTo>
                  <a:lnTo>
                    <a:pt x="98336" y="421462"/>
                  </a:lnTo>
                  <a:lnTo>
                    <a:pt x="105638" y="409486"/>
                  </a:lnTo>
                  <a:lnTo>
                    <a:pt x="103746" y="401675"/>
                  </a:lnTo>
                  <a:lnTo>
                    <a:pt x="3848" y="340753"/>
                  </a:lnTo>
                  <a:lnTo>
                    <a:pt x="0" y="457695"/>
                  </a:lnTo>
                  <a:lnTo>
                    <a:pt x="5486" y="463562"/>
                  </a:lnTo>
                  <a:lnTo>
                    <a:pt x="19507" y="464032"/>
                  </a:lnTo>
                  <a:lnTo>
                    <a:pt x="25387" y="458533"/>
                  </a:lnTo>
                  <a:lnTo>
                    <a:pt x="26974" y="410311"/>
                  </a:lnTo>
                  <a:lnTo>
                    <a:pt x="166903" y="669455"/>
                  </a:lnTo>
                  <a:lnTo>
                    <a:pt x="125704" y="644321"/>
                  </a:lnTo>
                  <a:lnTo>
                    <a:pt x="117881" y="646214"/>
                  </a:lnTo>
                  <a:lnTo>
                    <a:pt x="110578" y="658202"/>
                  </a:lnTo>
                  <a:lnTo>
                    <a:pt x="112471" y="666013"/>
                  </a:lnTo>
                  <a:lnTo>
                    <a:pt x="212369" y="726935"/>
                  </a:lnTo>
                  <a:lnTo>
                    <a:pt x="216230" y="609993"/>
                  </a:lnTo>
                  <a:close/>
                </a:path>
                <a:path w="614045" h="727075">
                  <a:moveTo>
                    <a:pt x="435406" y="109448"/>
                  </a:moveTo>
                  <a:lnTo>
                    <a:pt x="353987" y="25438"/>
                  </a:lnTo>
                  <a:lnTo>
                    <a:pt x="345948" y="25311"/>
                  </a:lnTo>
                  <a:lnTo>
                    <a:pt x="335864" y="35077"/>
                  </a:lnTo>
                  <a:lnTo>
                    <a:pt x="335737" y="43116"/>
                  </a:lnTo>
                  <a:lnTo>
                    <a:pt x="369328" y="77762"/>
                  </a:lnTo>
                  <a:lnTo>
                    <a:pt x="222859" y="36753"/>
                  </a:lnTo>
                  <a:lnTo>
                    <a:pt x="269557" y="24574"/>
                  </a:lnTo>
                  <a:lnTo>
                    <a:pt x="273621" y="17640"/>
                  </a:lnTo>
                  <a:lnTo>
                    <a:pt x="270078" y="4064"/>
                  </a:lnTo>
                  <a:lnTo>
                    <a:pt x="263144" y="0"/>
                  </a:lnTo>
                  <a:lnTo>
                    <a:pt x="256349" y="1765"/>
                  </a:lnTo>
                  <a:lnTo>
                    <a:pt x="149923" y="29527"/>
                  </a:lnTo>
                  <a:lnTo>
                    <a:pt x="231355" y="113538"/>
                  </a:lnTo>
                  <a:lnTo>
                    <a:pt x="239395" y="113665"/>
                  </a:lnTo>
                  <a:lnTo>
                    <a:pt x="249466" y="103911"/>
                  </a:lnTo>
                  <a:lnTo>
                    <a:pt x="249593" y="95872"/>
                  </a:lnTo>
                  <a:lnTo>
                    <a:pt x="216014" y="61214"/>
                  </a:lnTo>
                  <a:lnTo>
                    <a:pt x="362470" y="102222"/>
                  </a:lnTo>
                  <a:lnTo>
                    <a:pt x="315785" y="114401"/>
                  </a:lnTo>
                  <a:lnTo>
                    <a:pt x="311721" y="121335"/>
                  </a:lnTo>
                  <a:lnTo>
                    <a:pt x="315252" y="134912"/>
                  </a:lnTo>
                  <a:lnTo>
                    <a:pt x="322199" y="138976"/>
                  </a:lnTo>
                  <a:lnTo>
                    <a:pt x="435406" y="109448"/>
                  </a:lnTo>
                  <a:close/>
                </a:path>
                <a:path w="614045" h="727075">
                  <a:moveTo>
                    <a:pt x="614019" y="533031"/>
                  </a:moveTo>
                  <a:lnTo>
                    <a:pt x="581469" y="420649"/>
                  </a:lnTo>
                  <a:lnTo>
                    <a:pt x="499668" y="504304"/>
                  </a:lnTo>
                  <a:lnTo>
                    <a:pt x="499757" y="512343"/>
                  </a:lnTo>
                  <a:lnTo>
                    <a:pt x="509790" y="522147"/>
                  </a:lnTo>
                  <a:lnTo>
                    <a:pt x="517829" y="522058"/>
                  </a:lnTo>
                  <a:lnTo>
                    <a:pt x="551561" y="487565"/>
                  </a:lnTo>
                  <a:lnTo>
                    <a:pt x="509803" y="653834"/>
                  </a:lnTo>
                  <a:lnTo>
                    <a:pt x="496366" y="607491"/>
                  </a:lnTo>
                  <a:lnTo>
                    <a:pt x="489331" y="603605"/>
                  </a:lnTo>
                  <a:lnTo>
                    <a:pt x="475856" y="607517"/>
                  </a:lnTo>
                  <a:lnTo>
                    <a:pt x="471970" y="614553"/>
                  </a:lnTo>
                  <a:lnTo>
                    <a:pt x="504532" y="726935"/>
                  </a:lnTo>
                  <a:lnTo>
                    <a:pt x="586333" y="643280"/>
                  </a:lnTo>
                  <a:lnTo>
                    <a:pt x="586244" y="635241"/>
                  </a:lnTo>
                  <a:lnTo>
                    <a:pt x="576211" y="625436"/>
                  </a:lnTo>
                  <a:lnTo>
                    <a:pt x="568172" y="625525"/>
                  </a:lnTo>
                  <a:lnTo>
                    <a:pt x="534428" y="660019"/>
                  </a:lnTo>
                  <a:lnTo>
                    <a:pt x="576199" y="493750"/>
                  </a:lnTo>
                  <a:lnTo>
                    <a:pt x="589622" y="540105"/>
                  </a:lnTo>
                  <a:lnTo>
                    <a:pt x="596671" y="543979"/>
                  </a:lnTo>
                  <a:lnTo>
                    <a:pt x="610146" y="540080"/>
                  </a:lnTo>
                  <a:lnTo>
                    <a:pt x="614019" y="53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48391" y="1600917"/>
              <a:ext cx="223560" cy="11826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89765" y="1268869"/>
              <a:ext cx="2098675" cy="1382395"/>
            </a:xfrm>
            <a:custGeom>
              <a:avLst/>
              <a:gdLst/>
              <a:ahLst/>
              <a:cxnLst/>
              <a:rect l="l" t="t" r="r" b="b"/>
              <a:pathLst>
                <a:path w="2098675" h="1382395">
                  <a:moveTo>
                    <a:pt x="567588" y="100888"/>
                  </a:moveTo>
                  <a:lnTo>
                    <a:pt x="461645" y="51244"/>
                  </a:lnTo>
                  <a:lnTo>
                    <a:pt x="454088" y="53975"/>
                  </a:lnTo>
                  <a:lnTo>
                    <a:pt x="448132" y="66675"/>
                  </a:lnTo>
                  <a:lnTo>
                    <a:pt x="450875" y="74244"/>
                  </a:lnTo>
                  <a:lnTo>
                    <a:pt x="494563" y="94716"/>
                  </a:lnTo>
                  <a:lnTo>
                    <a:pt x="70751" y="132892"/>
                  </a:lnTo>
                  <a:lnTo>
                    <a:pt x="110083" y="104940"/>
                  </a:lnTo>
                  <a:lnTo>
                    <a:pt x="111429" y="97002"/>
                  </a:lnTo>
                  <a:lnTo>
                    <a:pt x="103301" y="85572"/>
                  </a:lnTo>
                  <a:lnTo>
                    <a:pt x="95377" y="84239"/>
                  </a:lnTo>
                  <a:lnTo>
                    <a:pt x="0" y="152019"/>
                  </a:lnTo>
                  <a:lnTo>
                    <a:pt x="102781" y="200177"/>
                  </a:lnTo>
                  <a:lnTo>
                    <a:pt x="106260" y="200240"/>
                  </a:lnTo>
                  <a:lnTo>
                    <a:pt x="109308" y="199136"/>
                  </a:lnTo>
                  <a:lnTo>
                    <a:pt x="112369" y="198031"/>
                  </a:lnTo>
                  <a:lnTo>
                    <a:pt x="114998" y="195757"/>
                  </a:lnTo>
                  <a:lnTo>
                    <a:pt x="119468" y="186232"/>
                  </a:lnTo>
                  <a:lnTo>
                    <a:pt x="116725" y="178663"/>
                  </a:lnTo>
                  <a:lnTo>
                    <a:pt x="73037" y="158191"/>
                  </a:lnTo>
                  <a:lnTo>
                    <a:pt x="496849" y="120015"/>
                  </a:lnTo>
                  <a:lnTo>
                    <a:pt x="457517" y="147967"/>
                  </a:lnTo>
                  <a:lnTo>
                    <a:pt x="456171" y="155892"/>
                  </a:lnTo>
                  <a:lnTo>
                    <a:pt x="464299" y="167335"/>
                  </a:lnTo>
                  <a:lnTo>
                    <a:pt x="472224" y="168668"/>
                  </a:lnTo>
                  <a:lnTo>
                    <a:pt x="567588" y="100888"/>
                  </a:lnTo>
                  <a:close/>
                </a:path>
                <a:path w="2098675" h="1382395">
                  <a:moveTo>
                    <a:pt x="1413141" y="295478"/>
                  </a:moveTo>
                  <a:lnTo>
                    <a:pt x="1410195" y="287997"/>
                  </a:lnTo>
                  <a:lnTo>
                    <a:pt x="1397330" y="282409"/>
                  </a:lnTo>
                  <a:lnTo>
                    <a:pt x="1389849" y="285356"/>
                  </a:lnTo>
                  <a:lnTo>
                    <a:pt x="1370609" y="329603"/>
                  </a:lnTo>
                  <a:lnTo>
                    <a:pt x="1339888" y="70180"/>
                  </a:lnTo>
                  <a:lnTo>
                    <a:pt x="1368933" y="108712"/>
                  </a:lnTo>
                  <a:lnTo>
                    <a:pt x="1376895" y="109829"/>
                  </a:lnTo>
                  <a:lnTo>
                    <a:pt x="1388097" y="101384"/>
                  </a:lnTo>
                  <a:lnTo>
                    <a:pt x="1389214" y="93421"/>
                  </a:lnTo>
                  <a:lnTo>
                    <a:pt x="1318793" y="0"/>
                  </a:lnTo>
                  <a:lnTo>
                    <a:pt x="1272120" y="107289"/>
                  </a:lnTo>
                  <a:lnTo>
                    <a:pt x="1275080" y="114769"/>
                  </a:lnTo>
                  <a:lnTo>
                    <a:pt x="1287932" y="120370"/>
                  </a:lnTo>
                  <a:lnTo>
                    <a:pt x="1295425" y="117424"/>
                  </a:lnTo>
                  <a:lnTo>
                    <a:pt x="1314665" y="73164"/>
                  </a:lnTo>
                  <a:lnTo>
                    <a:pt x="1345387" y="332587"/>
                  </a:lnTo>
                  <a:lnTo>
                    <a:pt x="1316342" y="294055"/>
                  </a:lnTo>
                  <a:lnTo>
                    <a:pt x="1308379" y="292938"/>
                  </a:lnTo>
                  <a:lnTo>
                    <a:pt x="1297178" y="301383"/>
                  </a:lnTo>
                  <a:lnTo>
                    <a:pt x="1296060" y="309346"/>
                  </a:lnTo>
                  <a:lnTo>
                    <a:pt x="1366481" y="402780"/>
                  </a:lnTo>
                  <a:lnTo>
                    <a:pt x="1413141" y="295478"/>
                  </a:lnTo>
                  <a:close/>
                </a:path>
                <a:path w="2098675" h="1382395">
                  <a:moveTo>
                    <a:pt x="2098649" y="880960"/>
                  </a:moveTo>
                  <a:lnTo>
                    <a:pt x="2090610" y="764311"/>
                  </a:lnTo>
                  <a:lnTo>
                    <a:pt x="1989239" y="705929"/>
                  </a:lnTo>
                  <a:lnTo>
                    <a:pt x="1981466" y="708025"/>
                  </a:lnTo>
                  <a:lnTo>
                    <a:pt x="1974469" y="720178"/>
                  </a:lnTo>
                  <a:lnTo>
                    <a:pt x="1976564" y="727951"/>
                  </a:lnTo>
                  <a:lnTo>
                    <a:pt x="2018385" y="752017"/>
                  </a:lnTo>
                  <a:lnTo>
                    <a:pt x="1292428" y="756272"/>
                  </a:lnTo>
                  <a:lnTo>
                    <a:pt x="1333957" y="731710"/>
                  </a:lnTo>
                  <a:lnTo>
                    <a:pt x="1335963" y="723925"/>
                  </a:lnTo>
                  <a:lnTo>
                    <a:pt x="1328826" y="711847"/>
                  </a:lnTo>
                  <a:lnTo>
                    <a:pt x="1321028" y="709841"/>
                  </a:lnTo>
                  <a:lnTo>
                    <a:pt x="1220431" y="769327"/>
                  </a:lnTo>
                  <a:lnTo>
                    <a:pt x="1268552" y="662825"/>
                  </a:lnTo>
                  <a:lnTo>
                    <a:pt x="1265720" y="655294"/>
                  </a:lnTo>
                  <a:lnTo>
                    <a:pt x="1252931" y="649528"/>
                  </a:lnTo>
                  <a:lnTo>
                    <a:pt x="1245412" y="652360"/>
                  </a:lnTo>
                  <a:lnTo>
                    <a:pt x="1225537" y="696341"/>
                  </a:lnTo>
                  <a:lnTo>
                    <a:pt x="1192796" y="381736"/>
                  </a:lnTo>
                  <a:lnTo>
                    <a:pt x="1221295" y="420687"/>
                  </a:lnTo>
                  <a:lnTo>
                    <a:pt x="1229233" y="421919"/>
                  </a:lnTo>
                  <a:lnTo>
                    <a:pt x="1240561" y="413626"/>
                  </a:lnTo>
                  <a:lnTo>
                    <a:pt x="1241793" y="405676"/>
                  </a:lnTo>
                  <a:lnTo>
                    <a:pt x="1172692" y="311264"/>
                  </a:lnTo>
                  <a:lnTo>
                    <a:pt x="1124508" y="417893"/>
                  </a:lnTo>
                  <a:lnTo>
                    <a:pt x="1127353" y="425411"/>
                  </a:lnTo>
                  <a:lnTo>
                    <a:pt x="1140142" y="431190"/>
                  </a:lnTo>
                  <a:lnTo>
                    <a:pt x="1147660" y="428345"/>
                  </a:lnTo>
                  <a:lnTo>
                    <a:pt x="1167523" y="384378"/>
                  </a:lnTo>
                  <a:lnTo>
                    <a:pt x="1200277" y="698969"/>
                  </a:lnTo>
                  <a:lnTo>
                    <a:pt x="1171778" y="660031"/>
                  </a:lnTo>
                  <a:lnTo>
                    <a:pt x="1163828" y="658799"/>
                  </a:lnTo>
                  <a:lnTo>
                    <a:pt x="1152512" y="667080"/>
                  </a:lnTo>
                  <a:lnTo>
                    <a:pt x="1151280" y="675030"/>
                  </a:lnTo>
                  <a:lnTo>
                    <a:pt x="1220317" y="769391"/>
                  </a:lnTo>
                  <a:lnTo>
                    <a:pt x="1207604" y="885647"/>
                  </a:lnTo>
                  <a:lnTo>
                    <a:pt x="1212634" y="891908"/>
                  </a:lnTo>
                  <a:lnTo>
                    <a:pt x="1226578" y="893445"/>
                  </a:lnTo>
                  <a:lnTo>
                    <a:pt x="1232852" y="888415"/>
                  </a:lnTo>
                  <a:lnTo>
                    <a:pt x="1238110" y="840447"/>
                  </a:lnTo>
                  <a:lnTo>
                    <a:pt x="1452092" y="1321015"/>
                  </a:lnTo>
                  <a:lnTo>
                    <a:pt x="1412925" y="1292821"/>
                  </a:lnTo>
                  <a:lnTo>
                    <a:pt x="1404988" y="1294117"/>
                  </a:lnTo>
                  <a:lnTo>
                    <a:pt x="1396796" y="1305509"/>
                  </a:lnTo>
                  <a:lnTo>
                    <a:pt x="1398092" y="1313446"/>
                  </a:lnTo>
                  <a:lnTo>
                    <a:pt x="1493050" y="1381785"/>
                  </a:lnTo>
                  <a:lnTo>
                    <a:pt x="1505800" y="1265478"/>
                  </a:lnTo>
                  <a:lnTo>
                    <a:pt x="1500771" y="1259205"/>
                  </a:lnTo>
                  <a:lnTo>
                    <a:pt x="1486827" y="1257681"/>
                  </a:lnTo>
                  <a:lnTo>
                    <a:pt x="1480553" y="1262710"/>
                  </a:lnTo>
                  <a:lnTo>
                    <a:pt x="1475295" y="1310678"/>
                  </a:lnTo>
                  <a:lnTo>
                    <a:pt x="1261313" y="830110"/>
                  </a:lnTo>
                  <a:lnTo>
                    <a:pt x="1300480" y="858291"/>
                  </a:lnTo>
                  <a:lnTo>
                    <a:pt x="1308417" y="857008"/>
                  </a:lnTo>
                  <a:lnTo>
                    <a:pt x="1316609" y="845616"/>
                  </a:lnTo>
                  <a:lnTo>
                    <a:pt x="1315313" y="837679"/>
                  </a:lnTo>
                  <a:lnTo>
                    <a:pt x="1220749" y="769658"/>
                  </a:lnTo>
                  <a:lnTo>
                    <a:pt x="1318679" y="826008"/>
                  </a:lnTo>
                  <a:lnTo>
                    <a:pt x="1336484" y="813498"/>
                  </a:lnTo>
                  <a:lnTo>
                    <a:pt x="1334389" y="805738"/>
                  </a:lnTo>
                  <a:lnTo>
                    <a:pt x="1292567" y="781672"/>
                  </a:lnTo>
                  <a:lnTo>
                    <a:pt x="2018538" y="777417"/>
                  </a:lnTo>
                  <a:lnTo>
                    <a:pt x="1976996" y="801979"/>
                  </a:lnTo>
                  <a:lnTo>
                    <a:pt x="1975002" y="809764"/>
                  </a:lnTo>
                  <a:lnTo>
                    <a:pt x="1982139" y="821842"/>
                  </a:lnTo>
                  <a:lnTo>
                    <a:pt x="1989924" y="823836"/>
                  </a:lnTo>
                  <a:lnTo>
                    <a:pt x="2089467" y="764997"/>
                  </a:lnTo>
                  <a:lnTo>
                    <a:pt x="1992960" y="828700"/>
                  </a:lnTo>
                  <a:lnTo>
                    <a:pt x="1991347" y="836574"/>
                  </a:lnTo>
                  <a:lnTo>
                    <a:pt x="1999081" y="848283"/>
                  </a:lnTo>
                  <a:lnTo>
                    <a:pt x="2006955" y="849896"/>
                  </a:lnTo>
                  <a:lnTo>
                    <a:pt x="2047227" y="823315"/>
                  </a:lnTo>
                  <a:lnTo>
                    <a:pt x="1805825" y="1311452"/>
                  </a:lnTo>
                  <a:lnTo>
                    <a:pt x="1802498" y="1263319"/>
                  </a:lnTo>
                  <a:lnTo>
                    <a:pt x="1796440" y="1258036"/>
                  </a:lnTo>
                  <a:lnTo>
                    <a:pt x="1782445" y="1259001"/>
                  </a:lnTo>
                  <a:lnTo>
                    <a:pt x="1777161" y="1265059"/>
                  </a:lnTo>
                  <a:lnTo>
                    <a:pt x="1785200" y="1381785"/>
                  </a:lnTo>
                  <a:lnTo>
                    <a:pt x="1882851" y="1317332"/>
                  </a:lnTo>
                  <a:lnTo>
                    <a:pt x="1884464" y="1309446"/>
                  </a:lnTo>
                  <a:lnTo>
                    <a:pt x="1876742" y="1297749"/>
                  </a:lnTo>
                  <a:lnTo>
                    <a:pt x="1868855" y="1296136"/>
                  </a:lnTo>
                  <a:lnTo>
                    <a:pt x="1828584" y="1322717"/>
                  </a:lnTo>
                  <a:lnTo>
                    <a:pt x="2069998" y="834567"/>
                  </a:lnTo>
                  <a:lnTo>
                    <a:pt x="2073313" y="882713"/>
                  </a:lnTo>
                  <a:lnTo>
                    <a:pt x="2079371" y="887996"/>
                  </a:lnTo>
                  <a:lnTo>
                    <a:pt x="2093366" y="887031"/>
                  </a:lnTo>
                  <a:lnTo>
                    <a:pt x="2098649" y="88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23343" y="-54711"/>
            <a:ext cx="591502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Unsupervised</a:t>
            </a:r>
            <a:r>
              <a:rPr sz="2400" spc="-23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462362" y="4816555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0036CA-2430-A8E5-467D-88CDF8E67452}"/>
              </a:ext>
            </a:extLst>
          </p:cNvPr>
          <p:cNvSpPr txBox="1"/>
          <p:nvPr/>
        </p:nvSpPr>
        <p:spPr>
          <a:xfrm>
            <a:off x="3138510" y="482860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spcBef>
                <a:spcPts val="472"/>
              </a:spcBef>
            </a:pPr>
            <a:r>
              <a:rPr lang="en-US" sz="800" spc="-4" dirty="0">
                <a:latin typeface="Calibri"/>
                <a:cs typeface="Calibri"/>
              </a:rPr>
              <a:t>Slide credit: Andrew</a:t>
            </a:r>
            <a:r>
              <a:rPr lang="en-US" sz="800" spc="-15" dirty="0">
                <a:latin typeface="Calibri"/>
                <a:cs typeface="Calibri"/>
              </a:rPr>
              <a:t> </a:t>
            </a:r>
            <a:r>
              <a:rPr lang="en-US" sz="800" spc="-4" dirty="0">
                <a:latin typeface="Calibri"/>
                <a:cs typeface="Calibri"/>
              </a:rPr>
              <a:t>Ng</a:t>
            </a:r>
            <a:endParaRPr lang="en-US"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45" y="-26001"/>
            <a:ext cx="40928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19" dirty="0">
                <a:solidFill>
                  <a:schemeClr val="bg1"/>
                </a:solidFill>
              </a:rPr>
              <a:t>Reinforcement</a:t>
            </a:r>
            <a:r>
              <a:rPr sz="2400" spc="-49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590550"/>
            <a:ext cx="8001000" cy="309507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66700" marR="3810" indent="-257175">
              <a:lnSpc>
                <a:spcPts val="2850"/>
              </a:lnSpc>
              <a:spcBef>
                <a:spcPts val="19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sz="2400" spc="-8" dirty="0">
                <a:cs typeface="Calibri"/>
              </a:rPr>
              <a:t>Given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a </a:t>
            </a:r>
            <a:r>
              <a:rPr sz="2400" spc="-4" dirty="0">
                <a:cs typeface="Calibri"/>
              </a:rPr>
              <a:t>sequence of </a:t>
            </a:r>
            <a:r>
              <a:rPr sz="2400" spc="-19" dirty="0">
                <a:cs typeface="Calibri"/>
              </a:rPr>
              <a:t>states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and actions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with </a:t>
            </a:r>
            <a:r>
              <a:rPr sz="2400" spc="-533" dirty="0">
                <a:cs typeface="Calibri"/>
              </a:rPr>
              <a:t> </a:t>
            </a:r>
            <a:r>
              <a:rPr sz="2400" spc="-11" dirty="0">
                <a:cs typeface="Calibri"/>
              </a:rPr>
              <a:t>(delayed)</a:t>
            </a:r>
            <a:r>
              <a:rPr sz="240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rewards,</a:t>
            </a:r>
            <a:r>
              <a:rPr sz="2400" dirty="0">
                <a:cs typeface="Calibri"/>
              </a:rPr>
              <a:t> output a</a:t>
            </a:r>
            <a:r>
              <a:rPr sz="2400" spc="4" dirty="0">
                <a:cs typeface="Calibri"/>
              </a:rPr>
              <a:t> </a:t>
            </a:r>
            <a:r>
              <a:rPr sz="2400" spc="-4" dirty="0">
                <a:cs typeface="Calibri"/>
              </a:rPr>
              <a:t>policy</a:t>
            </a:r>
            <a:endParaRPr sz="2400" dirty="0">
              <a:cs typeface="Calibri"/>
            </a:endParaRPr>
          </a:p>
          <a:p>
            <a:pPr marL="566738" marR="120015" lvl="1" indent="-214313">
              <a:lnSpc>
                <a:spcPts val="2475"/>
              </a:lnSpc>
              <a:spcBef>
                <a:spcPts val="600"/>
              </a:spcBef>
              <a:buFont typeface="Arial MT"/>
              <a:buChar char="–"/>
              <a:tabLst>
                <a:tab pos="566738" algn="l"/>
              </a:tabLst>
            </a:pPr>
            <a:r>
              <a:rPr sz="2100" spc="-11" dirty="0">
                <a:cs typeface="Calibri"/>
              </a:rPr>
              <a:t>Policy</a:t>
            </a:r>
            <a:r>
              <a:rPr sz="2100" spc="-4" dirty="0">
                <a:cs typeface="Calibri"/>
              </a:rPr>
              <a:t> is</a:t>
            </a:r>
            <a:r>
              <a:rPr sz="2100" spc="4" dirty="0">
                <a:cs typeface="Calibri"/>
              </a:rPr>
              <a:t> </a:t>
            </a:r>
            <a:r>
              <a:rPr sz="2100" dirty="0">
                <a:cs typeface="Calibri"/>
              </a:rPr>
              <a:t>a </a:t>
            </a:r>
            <a:r>
              <a:rPr sz="2100" spc="-4" dirty="0">
                <a:cs typeface="Calibri"/>
              </a:rPr>
              <a:t>mapping</a:t>
            </a:r>
            <a:r>
              <a:rPr sz="2100" spc="-8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from</a:t>
            </a:r>
            <a:r>
              <a:rPr sz="2100" spc="4" dirty="0">
                <a:cs typeface="Calibri"/>
              </a:rPr>
              <a:t> </a:t>
            </a:r>
            <a:r>
              <a:rPr sz="2100" spc="-19" dirty="0">
                <a:cs typeface="Calibri"/>
              </a:rPr>
              <a:t>states</a:t>
            </a:r>
            <a:r>
              <a:rPr sz="2100" spc="4" dirty="0">
                <a:cs typeface="Calibri"/>
              </a:rPr>
              <a:t> </a:t>
            </a:r>
            <a:r>
              <a:rPr lang="en-US" sz="2100" dirty="0">
                <a:latin typeface="Wingdings"/>
                <a:cs typeface="Wingdings"/>
              </a:rPr>
              <a:t></a:t>
            </a:r>
            <a:r>
              <a:rPr sz="2100" spc="-53" dirty="0">
                <a:cs typeface="Times New Roman"/>
              </a:rPr>
              <a:t> </a:t>
            </a:r>
            <a:r>
              <a:rPr sz="2100" spc="-4" dirty="0">
                <a:cs typeface="Calibri"/>
              </a:rPr>
              <a:t>actions</a:t>
            </a:r>
            <a:r>
              <a:rPr sz="2100" spc="8" dirty="0">
                <a:cs typeface="Calibri"/>
              </a:rPr>
              <a:t> </a:t>
            </a:r>
            <a:r>
              <a:rPr sz="2100" spc="-8" dirty="0">
                <a:cs typeface="Calibri"/>
              </a:rPr>
              <a:t>that </a:t>
            </a:r>
            <a:r>
              <a:rPr sz="2100" spc="-465" dirty="0">
                <a:cs typeface="Calibri"/>
              </a:rPr>
              <a:t> </a:t>
            </a:r>
            <a:r>
              <a:rPr sz="2100" spc="-8" dirty="0">
                <a:cs typeface="Calibri"/>
              </a:rPr>
              <a:t>tells</a:t>
            </a:r>
            <a:r>
              <a:rPr sz="2100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you</a:t>
            </a:r>
            <a:r>
              <a:rPr sz="2100" spc="4" dirty="0">
                <a:cs typeface="Calibri"/>
              </a:rPr>
              <a:t> </a:t>
            </a:r>
            <a:r>
              <a:rPr sz="2100" spc="-8" dirty="0">
                <a:cs typeface="Calibri"/>
              </a:rPr>
              <a:t>what</a:t>
            </a:r>
            <a:r>
              <a:rPr sz="2100" spc="-4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to</a:t>
            </a:r>
            <a:r>
              <a:rPr sz="2100" dirty="0">
                <a:cs typeface="Calibri"/>
              </a:rPr>
              <a:t> do</a:t>
            </a:r>
            <a:r>
              <a:rPr sz="2100" spc="-4" dirty="0">
                <a:cs typeface="Calibri"/>
              </a:rPr>
              <a:t> in</a:t>
            </a:r>
            <a:r>
              <a:rPr sz="2100" spc="4" dirty="0">
                <a:cs typeface="Calibri"/>
              </a:rPr>
              <a:t> </a:t>
            </a:r>
            <a:r>
              <a:rPr sz="2100" dirty="0">
                <a:cs typeface="Calibri"/>
              </a:rPr>
              <a:t>a</a:t>
            </a:r>
            <a:r>
              <a:rPr sz="2100" spc="-4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given</a:t>
            </a:r>
            <a:r>
              <a:rPr sz="2100" spc="4" dirty="0">
                <a:cs typeface="Calibri"/>
              </a:rPr>
              <a:t> </a:t>
            </a:r>
            <a:r>
              <a:rPr sz="2100" spc="-19" dirty="0">
                <a:cs typeface="Calibri"/>
              </a:rPr>
              <a:t>state</a:t>
            </a:r>
            <a:endParaRPr sz="2100" dirty="0">
              <a:cs typeface="Calibri"/>
            </a:endParaRPr>
          </a:p>
          <a:p>
            <a:pPr marL="266700" indent="-257175">
              <a:spcBef>
                <a:spcPts val="480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sz="2400" spc="-8" dirty="0">
                <a:cs typeface="Calibri"/>
              </a:rPr>
              <a:t>Examples:</a:t>
            </a:r>
            <a:endParaRPr sz="2400" dirty="0">
              <a:cs typeface="Calibri"/>
            </a:endParaRPr>
          </a:p>
          <a:p>
            <a:pPr marL="566738" lvl="1" indent="-214313">
              <a:spcBef>
                <a:spcPts val="480"/>
              </a:spcBef>
              <a:buFont typeface="Arial MT"/>
              <a:buChar char="–"/>
              <a:tabLst>
                <a:tab pos="566738" algn="l"/>
              </a:tabLst>
            </a:pPr>
            <a:r>
              <a:rPr sz="2100" spc="-4" dirty="0">
                <a:cs typeface="Calibri"/>
              </a:rPr>
              <a:t>Game</a:t>
            </a:r>
            <a:r>
              <a:rPr sz="2100" spc="-23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playing</a:t>
            </a:r>
            <a:endParaRPr sz="2100" dirty="0">
              <a:cs typeface="Calibri"/>
            </a:endParaRPr>
          </a:p>
          <a:p>
            <a:pPr marL="566738" lvl="1" indent="-214313">
              <a:spcBef>
                <a:spcPts val="480"/>
              </a:spcBef>
              <a:buFont typeface="Arial MT"/>
              <a:buChar char="–"/>
              <a:tabLst>
                <a:tab pos="566738" algn="l"/>
              </a:tabLst>
            </a:pPr>
            <a:r>
              <a:rPr sz="2100" spc="-11" dirty="0">
                <a:cs typeface="Calibri"/>
              </a:rPr>
              <a:t>Robot</a:t>
            </a:r>
            <a:r>
              <a:rPr sz="2100" spc="-15" dirty="0">
                <a:cs typeface="Calibri"/>
              </a:rPr>
              <a:t> </a:t>
            </a:r>
            <a:r>
              <a:rPr sz="2100" spc="-4" dirty="0">
                <a:cs typeface="Calibri"/>
              </a:rPr>
              <a:t>in</a:t>
            </a:r>
            <a:r>
              <a:rPr sz="2100" spc="-11" dirty="0">
                <a:cs typeface="Calibri"/>
              </a:rPr>
              <a:t> </a:t>
            </a:r>
            <a:r>
              <a:rPr sz="2100" dirty="0">
                <a:cs typeface="Calibri"/>
              </a:rPr>
              <a:t>a</a:t>
            </a:r>
            <a:r>
              <a:rPr sz="2100" spc="-15" dirty="0">
                <a:cs typeface="Calibri"/>
              </a:rPr>
              <a:t> maze</a:t>
            </a:r>
            <a:endParaRPr sz="2100" dirty="0">
              <a:cs typeface="Calibri"/>
            </a:endParaRPr>
          </a:p>
          <a:p>
            <a:pPr marL="566738" lvl="1" indent="-214313">
              <a:spcBef>
                <a:spcPts val="555"/>
              </a:spcBef>
              <a:buFont typeface="Arial MT"/>
              <a:buChar char="–"/>
              <a:tabLst>
                <a:tab pos="566738" algn="l"/>
              </a:tabLst>
            </a:pPr>
            <a:r>
              <a:rPr sz="2100" spc="-4" dirty="0">
                <a:cs typeface="Calibri"/>
              </a:rPr>
              <a:t>Balance</a:t>
            </a:r>
            <a:r>
              <a:rPr sz="2100" spc="-11" dirty="0">
                <a:cs typeface="Calibri"/>
              </a:rPr>
              <a:t> </a:t>
            </a:r>
            <a:r>
              <a:rPr sz="2100" dirty="0">
                <a:cs typeface="Calibri"/>
              </a:rPr>
              <a:t>a</a:t>
            </a:r>
            <a:r>
              <a:rPr sz="2100" spc="-4" dirty="0">
                <a:cs typeface="Calibri"/>
              </a:rPr>
              <a:t> pole</a:t>
            </a:r>
            <a:r>
              <a:rPr sz="2100" spc="-11" dirty="0">
                <a:cs typeface="Calibri"/>
              </a:rPr>
              <a:t> </a:t>
            </a:r>
            <a:r>
              <a:rPr sz="2100" spc="-4" dirty="0">
                <a:cs typeface="Calibri"/>
              </a:rPr>
              <a:t>on</a:t>
            </a:r>
            <a:r>
              <a:rPr sz="2100" dirty="0">
                <a:cs typeface="Calibri"/>
              </a:rPr>
              <a:t> </a:t>
            </a:r>
            <a:r>
              <a:rPr sz="2100" spc="-11" dirty="0">
                <a:cs typeface="Calibri"/>
              </a:rPr>
              <a:t>your</a:t>
            </a:r>
            <a:r>
              <a:rPr sz="2100" spc="-4" dirty="0">
                <a:cs typeface="Calibri"/>
              </a:rPr>
              <a:t> hand</a:t>
            </a:r>
            <a:endParaRPr sz="21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2362" y="4816555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36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86" y="-11754"/>
            <a:ext cx="566928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The</a:t>
            </a:r>
            <a:r>
              <a:rPr sz="2400" spc="-19" dirty="0">
                <a:solidFill>
                  <a:schemeClr val="bg1"/>
                </a:solidFill>
              </a:rPr>
              <a:t> Agent-Environment </a:t>
            </a:r>
            <a:r>
              <a:rPr sz="2400" spc="-15" dirty="0">
                <a:solidFill>
                  <a:schemeClr val="bg1"/>
                </a:solidFill>
              </a:rPr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8573" y="481496"/>
            <a:ext cx="4047027" cy="1812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0722" y="2253552"/>
            <a:ext cx="3758565" cy="531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9556" marR="22860" indent="-231458">
              <a:lnSpc>
                <a:spcPct val="124700"/>
              </a:lnSpc>
              <a:spcBef>
                <a:spcPts val="75"/>
              </a:spcBef>
              <a:tabLst>
                <a:tab pos="2315528" algn="l"/>
                <a:tab pos="2665095" algn="l"/>
              </a:tabLst>
            </a:pPr>
            <a:r>
              <a:rPr sz="1425" spc="-23" dirty="0">
                <a:latin typeface="Times New Roman"/>
                <a:cs typeface="Times New Roman"/>
              </a:rPr>
              <a:t>Agent</a:t>
            </a:r>
            <a:r>
              <a:rPr sz="1425" spc="-49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and</a:t>
            </a:r>
            <a:r>
              <a:rPr sz="1425" spc="-45" dirty="0">
                <a:latin typeface="Times New Roman"/>
                <a:cs typeface="Times New Roman"/>
              </a:rPr>
              <a:t> </a:t>
            </a:r>
            <a:r>
              <a:rPr sz="1425" spc="-23" dirty="0">
                <a:latin typeface="Times New Roman"/>
                <a:cs typeface="Times New Roman"/>
              </a:rPr>
              <a:t>environment</a:t>
            </a:r>
            <a:r>
              <a:rPr sz="1425" spc="-45" dirty="0">
                <a:latin typeface="Times New Roman"/>
                <a:cs typeface="Times New Roman"/>
              </a:rPr>
              <a:t> </a:t>
            </a:r>
            <a:r>
              <a:rPr sz="1425" spc="-23" dirty="0">
                <a:latin typeface="Times New Roman"/>
                <a:cs typeface="Times New Roman"/>
              </a:rPr>
              <a:t>interact</a:t>
            </a:r>
            <a:r>
              <a:rPr sz="1425" spc="-45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at</a:t>
            </a:r>
            <a:r>
              <a:rPr sz="1425" spc="-45" dirty="0">
                <a:latin typeface="Times New Roman"/>
                <a:cs typeface="Times New Roman"/>
              </a:rPr>
              <a:t> </a:t>
            </a:r>
            <a:r>
              <a:rPr sz="1425" spc="-23" dirty="0">
                <a:latin typeface="Times New Roman"/>
                <a:cs typeface="Times New Roman"/>
              </a:rPr>
              <a:t>discrete</a:t>
            </a:r>
            <a:r>
              <a:rPr sz="1425" spc="-45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time</a:t>
            </a:r>
            <a:r>
              <a:rPr sz="1425" spc="-49" dirty="0">
                <a:latin typeface="Times New Roman"/>
                <a:cs typeface="Times New Roman"/>
              </a:rPr>
              <a:t> </a:t>
            </a:r>
            <a:r>
              <a:rPr sz="1425" spc="-26" dirty="0">
                <a:latin typeface="Times New Roman"/>
                <a:cs typeface="Times New Roman"/>
              </a:rPr>
              <a:t>steps </a:t>
            </a:r>
            <a:r>
              <a:rPr sz="1425" spc="-344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Agent</a:t>
            </a:r>
            <a:r>
              <a:rPr sz="1425" spc="-30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observes</a:t>
            </a:r>
            <a:r>
              <a:rPr sz="1425" spc="-26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state</a:t>
            </a:r>
            <a:r>
              <a:rPr sz="1425" spc="-26" dirty="0">
                <a:latin typeface="Times New Roman"/>
                <a:cs typeface="Times New Roman"/>
              </a:rPr>
              <a:t> </a:t>
            </a:r>
            <a:r>
              <a:rPr sz="1425" spc="-11" dirty="0">
                <a:latin typeface="Times New Roman"/>
                <a:cs typeface="Times New Roman"/>
              </a:rPr>
              <a:t>at</a:t>
            </a:r>
            <a:r>
              <a:rPr sz="1425" spc="-26" dirty="0">
                <a:latin typeface="Times New Roman"/>
                <a:cs typeface="Times New Roman"/>
              </a:rPr>
              <a:t> </a:t>
            </a:r>
            <a:r>
              <a:rPr sz="1425" spc="-19" dirty="0">
                <a:latin typeface="Times New Roman"/>
                <a:cs typeface="Times New Roman"/>
              </a:rPr>
              <a:t>step	</a:t>
            </a:r>
            <a:r>
              <a:rPr sz="1425" i="1" spc="-4" dirty="0">
                <a:latin typeface="Times New Roman"/>
                <a:cs typeface="Times New Roman"/>
              </a:rPr>
              <a:t>t</a:t>
            </a:r>
            <a:r>
              <a:rPr sz="1425" i="1" spc="-158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:	</a:t>
            </a:r>
            <a:r>
              <a:rPr sz="1425" i="1" dirty="0">
                <a:latin typeface="Times New Roman"/>
                <a:cs typeface="Times New Roman"/>
              </a:rPr>
              <a:t>s</a:t>
            </a:r>
            <a:r>
              <a:rPr sz="1238" i="1" baseline="-22727" dirty="0">
                <a:latin typeface="Times New Roman"/>
                <a:cs typeface="Times New Roman"/>
              </a:rPr>
              <a:t>t</a:t>
            </a:r>
            <a:r>
              <a:rPr sz="1238" i="1" spc="95" baseline="-22727" dirty="0">
                <a:latin typeface="Times New Roman"/>
                <a:cs typeface="Times New Roman"/>
              </a:rPr>
              <a:t> </a:t>
            </a:r>
            <a:r>
              <a:rPr sz="1425" spc="11" dirty="0">
                <a:latin typeface="Symbol"/>
                <a:cs typeface="Symbol"/>
              </a:rPr>
              <a:t></a:t>
            </a:r>
            <a:r>
              <a:rPr sz="1425" i="1" spc="11" dirty="0">
                <a:latin typeface="Times New Roman"/>
                <a:cs typeface="Times New Roman"/>
              </a:rPr>
              <a:t>S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6718" y="2307715"/>
            <a:ext cx="1042035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186690" algn="l"/>
              </a:tabLst>
            </a:pPr>
            <a:r>
              <a:rPr sz="1425" spc="-4" dirty="0">
                <a:latin typeface="Times New Roman"/>
                <a:cs typeface="Times New Roman"/>
              </a:rPr>
              <a:t>:	</a:t>
            </a:r>
            <a:r>
              <a:rPr sz="1425" i="1" spc="-4" dirty="0">
                <a:latin typeface="Times New Roman"/>
                <a:cs typeface="Times New Roman"/>
              </a:rPr>
              <a:t>t</a:t>
            </a:r>
            <a:r>
              <a:rPr sz="1425" i="1" spc="101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Symbol"/>
                <a:cs typeface="Symbol"/>
              </a:rPr>
              <a:t></a:t>
            </a:r>
            <a:r>
              <a:rPr sz="1425" spc="45" dirty="0">
                <a:latin typeface="Times New Roman"/>
                <a:cs typeface="Times New Roman"/>
              </a:rPr>
              <a:t> </a:t>
            </a:r>
            <a:r>
              <a:rPr sz="1425" spc="-124" dirty="0">
                <a:latin typeface="Times New Roman"/>
                <a:cs typeface="Times New Roman"/>
              </a:rPr>
              <a:t>0</a:t>
            </a:r>
            <a:r>
              <a:rPr sz="1425" spc="-4" dirty="0">
                <a:latin typeface="Times New Roman"/>
                <a:cs typeface="Times New Roman"/>
              </a:rPr>
              <a:t>,</a:t>
            </a:r>
            <a:r>
              <a:rPr sz="1425" spc="-120" dirty="0">
                <a:latin typeface="Times New Roman"/>
                <a:cs typeface="Times New Roman"/>
              </a:rPr>
              <a:t> </a:t>
            </a:r>
            <a:r>
              <a:rPr sz="1425" spc="-124" dirty="0">
                <a:latin typeface="Times New Roman"/>
                <a:cs typeface="Times New Roman"/>
              </a:rPr>
              <a:t>1</a:t>
            </a:r>
            <a:r>
              <a:rPr sz="1425" spc="-4" dirty="0">
                <a:latin typeface="Times New Roman"/>
                <a:cs typeface="Times New Roman"/>
              </a:rPr>
              <a:t>, </a:t>
            </a:r>
            <a:r>
              <a:rPr sz="1425" spc="-124" dirty="0">
                <a:latin typeface="Times New Roman"/>
                <a:cs typeface="Times New Roman"/>
              </a:rPr>
              <a:t>2</a:t>
            </a:r>
            <a:r>
              <a:rPr sz="1425" spc="-4" dirty="0">
                <a:latin typeface="Times New Roman"/>
                <a:cs typeface="Times New Roman"/>
              </a:rPr>
              <a:t>,</a:t>
            </a:r>
            <a:r>
              <a:rPr sz="1425" spc="-120" dirty="0">
                <a:latin typeface="Times New Roman"/>
                <a:cs typeface="Times New Roman"/>
              </a:rPr>
              <a:t> </a:t>
            </a:r>
            <a:r>
              <a:rPr sz="1425" spc="-11" dirty="0">
                <a:latin typeface="Microsoft Sans Serif"/>
                <a:cs typeface="Microsoft Sans Serif"/>
              </a:rPr>
              <a:t>K</a:t>
            </a:r>
            <a:endParaRPr sz="1425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424" y="2864386"/>
            <a:ext cx="2707005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  <a:tabLst>
                <a:tab pos="1991201" algn="l"/>
              </a:tabLst>
            </a:pPr>
            <a:r>
              <a:rPr sz="1425" spc="-15" dirty="0">
                <a:latin typeface="Times New Roman"/>
                <a:cs typeface="Times New Roman"/>
              </a:rPr>
              <a:t>produces</a:t>
            </a:r>
            <a:r>
              <a:rPr sz="1425" spc="-23" dirty="0">
                <a:latin typeface="Times New Roman"/>
                <a:cs typeface="Times New Roman"/>
              </a:rPr>
              <a:t> </a:t>
            </a:r>
            <a:r>
              <a:rPr sz="1425" spc="-11" dirty="0">
                <a:latin typeface="Times New Roman"/>
                <a:cs typeface="Times New Roman"/>
              </a:rPr>
              <a:t>action</a:t>
            </a:r>
            <a:r>
              <a:rPr sz="1425" spc="-19" dirty="0">
                <a:latin typeface="Times New Roman"/>
                <a:cs typeface="Times New Roman"/>
              </a:rPr>
              <a:t> </a:t>
            </a:r>
            <a:r>
              <a:rPr sz="1425" spc="-8" dirty="0">
                <a:latin typeface="Times New Roman"/>
                <a:cs typeface="Times New Roman"/>
              </a:rPr>
              <a:t>at</a:t>
            </a:r>
            <a:r>
              <a:rPr sz="1425" spc="-23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step</a:t>
            </a:r>
            <a:r>
              <a:rPr sz="1425" spc="233" dirty="0">
                <a:latin typeface="Times New Roman"/>
                <a:cs typeface="Times New Roman"/>
              </a:rPr>
              <a:t> </a:t>
            </a:r>
            <a:r>
              <a:rPr sz="1425" i="1" spc="-4" dirty="0">
                <a:latin typeface="Times New Roman"/>
                <a:cs typeface="Times New Roman"/>
              </a:rPr>
              <a:t>t</a:t>
            </a:r>
            <a:r>
              <a:rPr sz="1425" i="1" spc="-38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:	</a:t>
            </a:r>
            <a:r>
              <a:rPr sz="1425" i="1" spc="-64" dirty="0">
                <a:latin typeface="Times New Roman"/>
                <a:cs typeface="Times New Roman"/>
              </a:rPr>
              <a:t>a</a:t>
            </a:r>
            <a:r>
              <a:rPr sz="1238" i="1" spc="-95" baseline="-22727" dirty="0">
                <a:latin typeface="Times New Roman"/>
                <a:cs typeface="Times New Roman"/>
              </a:rPr>
              <a:t>t</a:t>
            </a:r>
            <a:r>
              <a:rPr sz="1238" i="1" spc="174" baseline="-22727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Symbol"/>
                <a:cs typeface="Symbol"/>
              </a:rPr>
              <a:t></a:t>
            </a:r>
            <a:r>
              <a:rPr sz="1425" spc="-79" dirty="0">
                <a:latin typeface="Times New Roman"/>
                <a:cs typeface="Times New Roman"/>
              </a:rPr>
              <a:t> </a:t>
            </a:r>
            <a:r>
              <a:rPr sz="1425" i="1" spc="-34" dirty="0">
                <a:latin typeface="Times New Roman"/>
                <a:cs typeface="Times New Roman"/>
              </a:rPr>
              <a:t>A</a:t>
            </a:r>
            <a:r>
              <a:rPr sz="1425" spc="-34" dirty="0">
                <a:latin typeface="Times New Roman"/>
                <a:cs typeface="Times New Roman"/>
              </a:rPr>
              <a:t>(</a:t>
            </a:r>
            <a:r>
              <a:rPr sz="1425" i="1" spc="-34" dirty="0">
                <a:latin typeface="Times New Roman"/>
                <a:cs typeface="Times New Roman"/>
              </a:rPr>
              <a:t>s</a:t>
            </a:r>
            <a:r>
              <a:rPr sz="1238" i="1" spc="-50" baseline="-22727" dirty="0">
                <a:latin typeface="Times New Roman"/>
                <a:cs typeface="Times New Roman"/>
              </a:rPr>
              <a:t>t</a:t>
            </a:r>
            <a:r>
              <a:rPr sz="1238" i="1" spc="39" baseline="-22727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)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2572" y="3096082"/>
            <a:ext cx="1762601" cy="532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24700"/>
              </a:lnSpc>
              <a:spcBef>
                <a:spcPts val="75"/>
              </a:spcBef>
            </a:pPr>
            <a:r>
              <a:rPr sz="1425" spc="-15" dirty="0">
                <a:latin typeface="Times New Roman"/>
                <a:cs typeface="Times New Roman"/>
              </a:rPr>
              <a:t>gets resulting reward</a:t>
            </a:r>
            <a:r>
              <a:rPr sz="1425" spc="-11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: </a:t>
            </a:r>
            <a:r>
              <a:rPr sz="1425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and</a:t>
            </a:r>
            <a:r>
              <a:rPr sz="1425" spc="-38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resulting</a:t>
            </a:r>
            <a:r>
              <a:rPr sz="1425" spc="-34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next</a:t>
            </a:r>
            <a:r>
              <a:rPr sz="1425" spc="-34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state</a:t>
            </a:r>
            <a:r>
              <a:rPr sz="1425" spc="98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: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0619" y="3050947"/>
            <a:ext cx="609124" cy="650403"/>
          </a:xfrm>
          <a:prstGeom prst="rect">
            <a:avLst/>
          </a:prstGeom>
        </p:spPr>
        <p:txBody>
          <a:bodyPr vert="horz" wrap="square" lIns="0" tIns="108109" rIns="0" bIns="0" rtlCol="0">
            <a:spAutoFit/>
          </a:bodyPr>
          <a:lstStyle/>
          <a:p>
            <a:pPr marL="28575">
              <a:spcBef>
                <a:spcPts val="851"/>
              </a:spcBef>
            </a:pPr>
            <a:r>
              <a:rPr sz="1425" i="1" spc="-233" dirty="0">
                <a:latin typeface="Times New Roman"/>
                <a:cs typeface="Times New Roman"/>
              </a:rPr>
              <a:t>r</a:t>
            </a:r>
            <a:r>
              <a:rPr sz="1238" i="1" baseline="-22727" dirty="0">
                <a:latin typeface="Times New Roman"/>
                <a:cs typeface="Times New Roman"/>
              </a:rPr>
              <a:t>t</a:t>
            </a:r>
            <a:r>
              <a:rPr sz="1238" i="1" spc="-124" baseline="-22727" dirty="0">
                <a:latin typeface="Times New Roman"/>
                <a:cs typeface="Times New Roman"/>
              </a:rPr>
              <a:t> </a:t>
            </a:r>
            <a:r>
              <a:rPr sz="1238" spc="56" baseline="-22727" dirty="0">
                <a:latin typeface="Symbol"/>
                <a:cs typeface="Symbol"/>
              </a:rPr>
              <a:t></a:t>
            </a:r>
            <a:r>
              <a:rPr sz="1238" baseline="-22727" dirty="0">
                <a:latin typeface="Times New Roman"/>
                <a:cs typeface="Times New Roman"/>
              </a:rPr>
              <a:t>1 </a:t>
            </a:r>
            <a:r>
              <a:rPr sz="1238" spc="-33" baseline="-22727" dirty="0">
                <a:latin typeface="Times New Roman"/>
                <a:cs typeface="Times New Roman"/>
              </a:rPr>
              <a:t> </a:t>
            </a:r>
            <a:r>
              <a:rPr sz="1425" spc="101" dirty="0">
                <a:latin typeface="Symbol"/>
                <a:cs typeface="Symbol"/>
              </a:rPr>
              <a:t></a:t>
            </a:r>
            <a:endParaRPr sz="1425">
              <a:latin typeface="Symbol"/>
              <a:cs typeface="Symbol"/>
            </a:endParaRPr>
          </a:p>
          <a:p>
            <a:pPr marL="87629">
              <a:spcBef>
                <a:spcPts val="780"/>
              </a:spcBef>
            </a:pPr>
            <a:r>
              <a:rPr sz="2138" i="1" spc="17" baseline="13157" dirty="0">
                <a:latin typeface="Times New Roman"/>
                <a:cs typeface="Times New Roman"/>
              </a:rPr>
              <a:t>s</a:t>
            </a:r>
            <a:r>
              <a:rPr sz="825" i="1" dirty="0">
                <a:latin typeface="Times New Roman"/>
                <a:cs typeface="Times New Roman"/>
              </a:rPr>
              <a:t>t</a:t>
            </a:r>
            <a:r>
              <a:rPr sz="825" i="1" spc="-83" dirty="0">
                <a:latin typeface="Times New Roman"/>
                <a:cs typeface="Times New Roman"/>
              </a:rPr>
              <a:t> </a:t>
            </a:r>
            <a:r>
              <a:rPr sz="825" spc="38" dirty="0">
                <a:latin typeface="Symbol"/>
                <a:cs typeface="Symbol"/>
              </a:rPr>
              <a:t></a:t>
            </a:r>
            <a:r>
              <a:rPr sz="825" dirty="0">
                <a:latin typeface="Times New Roman"/>
                <a:cs typeface="Times New Roman"/>
              </a:rPr>
              <a:t>1</a:t>
            </a:r>
            <a:endParaRPr sz="825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26544" y="3815953"/>
            <a:ext cx="3769519" cy="402431"/>
            <a:chOff x="2244725" y="5786437"/>
            <a:chExt cx="5026025" cy="5365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1700" y="6008687"/>
              <a:ext cx="103188" cy="101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51075" y="5792787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261937"/>
                  </a:moveTo>
                  <a:lnTo>
                    <a:pt x="4296" y="214853"/>
                  </a:lnTo>
                  <a:lnTo>
                    <a:pt x="16685" y="170539"/>
                  </a:lnTo>
                  <a:lnTo>
                    <a:pt x="36412" y="129732"/>
                  </a:lnTo>
                  <a:lnTo>
                    <a:pt x="62724" y="93174"/>
                  </a:lnTo>
                  <a:lnTo>
                    <a:pt x="94868" y="61604"/>
                  </a:lnTo>
                  <a:lnTo>
                    <a:pt x="132091" y="35762"/>
                  </a:lnTo>
                  <a:lnTo>
                    <a:pt x="173639" y="16387"/>
                  </a:lnTo>
                  <a:lnTo>
                    <a:pt x="218760" y="4220"/>
                  </a:lnTo>
                  <a:lnTo>
                    <a:pt x="266700" y="0"/>
                  </a:lnTo>
                  <a:lnTo>
                    <a:pt x="314639" y="4220"/>
                  </a:lnTo>
                  <a:lnTo>
                    <a:pt x="359760" y="16387"/>
                  </a:lnTo>
                  <a:lnTo>
                    <a:pt x="401308" y="35762"/>
                  </a:lnTo>
                  <a:lnTo>
                    <a:pt x="438531" y="61604"/>
                  </a:lnTo>
                  <a:lnTo>
                    <a:pt x="470675" y="93174"/>
                  </a:lnTo>
                  <a:lnTo>
                    <a:pt x="496987" y="129732"/>
                  </a:lnTo>
                  <a:lnTo>
                    <a:pt x="516714" y="170539"/>
                  </a:lnTo>
                  <a:lnTo>
                    <a:pt x="529103" y="214853"/>
                  </a:lnTo>
                  <a:lnTo>
                    <a:pt x="533400" y="261937"/>
                  </a:lnTo>
                  <a:lnTo>
                    <a:pt x="529103" y="309021"/>
                  </a:lnTo>
                  <a:lnTo>
                    <a:pt x="516714" y="353335"/>
                  </a:lnTo>
                  <a:lnTo>
                    <a:pt x="496987" y="394142"/>
                  </a:lnTo>
                  <a:lnTo>
                    <a:pt x="470675" y="430700"/>
                  </a:lnTo>
                  <a:lnTo>
                    <a:pt x="438531" y="462270"/>
                  </a:lnTo>
                  <a:lnTo>
                    <a:pt x="401308" y="488112"/>
                  </a:lnTo>
                  <a:lnTo>
                    <a:pt x="359760" y="507487"/>
                  </a:lnTo>
                  <a:lnTo>
                    <a:pt x="314639" y="519654"/>
                  </a:lnTo>
                  <a:lnTo>
                    <a:pt x="266700" y="523875"/>
                  </a:lnTo>
                  <a:lnTo>
                    <a:pt x="218760" y="519654"/>
                  </a:lnTo>
                  <a:lnTo>
                    <a:pt x="173639" y="507487"/>
                  </a:lnTo>
                  <a:lnTo>
                    <a:pt x="132091" y="488112"/>
                  </a:lnTo>
                  <a:lnTo>
                    <a:pt x="94868" y="462270"/>
                  </a:lnTo>
                  <a:lnTo>
                    <a:pt x="62724" y="430700"/>
                  </a:lnTo>
                  <a:lnTo>
                    <a:pt x="36412" y="394142"/>
                  </a:lnTo>
                  <a:lnTo>
                    <a:pt x="16685" y="353335"/>
                  </a:lnTo>
                  <a:lnTo>
                    <a:pt x="4296" y="309021"/>
                  </a:lnTo>
                  <a:lnTo>
                    <a:pt x="0" y="261937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5587" y="6054725"/>
              <a:ext cx="938530" cy="0"/>
            </a:xfrm>
            <a:custGeom>
              <a:avLst/>
              <a:gdLst/>
              <a:ahLst/>
              <a:cxnLst/>
              <a:rect l="l" t="t" r="r" b="b"/>
              <a:pathLst>
                <a:path w="938529">
                  <a:moveTo>
                    <a:pt x="0" y="0"/>
                  </a:moveTo>
                  <a:lnTo>
                    <a:pt x="938213" y="1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6750" y="6008687"/>
              <a:ext cx="103188" cy="101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4912" y="5792787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261937"/>
                  </a:moveTo>
                  <a:lnTo>
                    <a:pt x="4296" y="214853"/>
                  </a:lnTo>
                  <a:lnTo>
                    <a:pt x="16685" y="170539"/>
                  </a:lnTo>
                  <a:lnTo>
                    <a:pt x="36412" y="129732"/>
                  </a:lnTo>
                  <a:lnTo>
                    <a:pt x="62724" y="93174"/>
                  </a:lnTo>
                  <a:lnTo>
                    <a:pt x="94868" y="61604"/>
                  </a:lnTo>
                  <a:lnTo>
                    <a:pt x="132091" y="35762"/>
                  </a:lnTo>
                  <a:lnTo>
                    <a:pt x="173639" y="16387"/>
                  </a:lnTo>
                  <a:lnTo>
                    <a:pt x="218760" y="4220"/>
                  </a:lnTo>
                  <a:lnTo>
                    <a:pt x="266700" y="0"/>
                  </a:lnTo>
                  <a:lnTo>
                    <a:pt x="314639" y="4220"/>
                  </a:lnTo>
                  <a:lnTo>
                    <a:pt x="359760" y="16387"/>
                  </a:lnTo>
                  <a:lnTo>
                    <a:pt x="401308" y="35762"/>
                  </a:lnTo>
                  <a:lnTo>
                    <a:pt x="438531" y="61604"/>
                  </a:lnTo>
                  <a:lnTo>
                    <a:pt x="470675" y="93174"/>
                  </a:lnTo>
                  <a:lnTo>
                    <a:pt x="496987" y="129732"/>
                  </a:lnTo>
                  <a:lnTo>
                    <a:pt x="516714" y="170539"/>
                  </a:lnTo>
                  <a:lnTo>
                    <a:pt x="529103" y="214853"/>
                  </a:lnTo>
                  <a:lnTo>
                    <a:pt x="533400" y="261937"/>
                  </a:lnTo>
                  <a:lnTo>
                    <a:pt x="529103" y="309021"/>
                  </a:lnTo>
                  <a:lnTo>
                    <a:pt x="516714" y="353335"/>
                  </a:lnTo>
                  <a:lnTo>
                    <a:pt x="496987" y="394142"/>
                  </a:lnTo>
                  <a:lnTo>
                    <a:pt x="470675" y="430700"/>
                  </a:lnTo>
                  <a:lnTo>
                    <a:pt x="438531" y="462270"/>
                  </a:lnTo>
                  <a:lnTo>
                    <a:pt x="401308" y="488112"/>
                  </a:lnTo>
                  <a:lnTo>
                    <a:pt x="359760" y="507487"/>
                  </a:lnTo>
                  <a:lnTo>
                    <a:pt x="314639" y="519654"/>
                  </a:lnTo>
                  <a:lnTo>
                    <a:pt x="266700" y="523875"/>
                  </a:lnTo>
                  <a:lnTo>
                    <a:pt x="218760" y="519654"/>
                  </a:lnTo>
                  <a:lnTo>
                    <a:pt x="173639" y="507487"/>
                  </a:lnTo>
                  <a:lnTo>
                    <a:pt x="132091" y="488112"/>
                  </a:lnTo>
                  <a:lnTo>
                    <a:pt x="94868" y="462270"/>
                  </a:lnTo>
                  <a:lnTo>
                    <a:pt x="62724" y="430700"/>
                  </a:lnTo>
                  <a:lnTo>
                    <a:pt x="36412" y="394142"/>
                  </a:lnTo>
                  <a:lnTo>
                    <a:pt x="16685" y="353335"/>
                  </a:lnTo>
                  <a:lnTo>
                    <a:pt x="4296" y="309021"/>
                  </a:lnTo>
                  <a:lnTo>
                    <a:pt x="0" y="261937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9425" y="6054725"/>
              <a:ext cx="938530" cy="0"/>
            </a:xfrm>
            <a:custGeom>
              <a:avLst/>
              <a:gdLst/>
              <a:ahLst/>
              <a:cxnLst/>
              <a:rect l="l" t="t" r="r" b="b"/>
              <a:pathLst>
                <a:path w="938529">
                  <a:moveTo>
                    <a:pt x="0" y="0"/>
                  </a:moveTo>
                  <a:lnTo>
                    <a:pt x="938213" y="1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8750" y="5792787"/>
              <a:ext cx="532130" cy="523875"/>
            </a:xfrm>
            <a:custGeom>
              <a:avLst/>
              <a:gdLst/>
              <a:ahLst/>
              <a:cxnLst/>
              <a:rect l="l" t="t" r="r" b="b"/>
              <a:pathLst>
                <a:path w="532129" h="523875">
                  <a:moveTo>
                    <a:pt x="0" y="261937"/>
                  </a:moveTo>
                  <a:lnTo>
                    <a:pt x="4284" y="214853"/>
                  </a:lnTo>
                  <a:lnTo>
                    <a:pt x="16635" y="170539"/>
                  </a:lnTo>
                  <a:lnTo>
                    <a:pt x="36304" y="129732"/>
                  </a:lnTo>
                  <a:lnTo>
                    <a:pt x="62537" y="93174"/>
                  </a:lnTo>
                  <a:lnTo>
                    <a:pt x="94586" y="61604"/>
                  </a:lnTo>
                  <a:lnTo>
                    <a:pt x="131698" y="35762"/>
                  </a:lnTo>
                  <a:lnTo>
                    <a:pt x="173123" y="16387"/>
                  </a:lnTo>
                  <a:lnTo>
                    <a:pt x="218109" y="4220"/>
                  </a:lnTo>
                  <a:lnTo>
                    <a:pt x="265906" y="0"/>
                  </a:lnTo>
                  <a:lnTo>
                    <a:pt x="313703" y="4220"/>
                  </a:lnTo>
                  <a:lnTo>
                    <a:pt x="358689" y="16387"/>
                  </a:lnTo>
                  <a:lnTo>
                    <a:pt x="400114" y="35762"/>
                  </a:lnTo>
                  <a:lnTo>
                    <a:pt x="437226" y="61604"/>
                  </a:lnTo>
                  <a:lnTo>
                    <a:pt x="469275" y="93174"/>
                  </a:lnTo>
                  <a:lnTo>
                    <a:pt x="495508" y="129732"/>
                  </a:lnTo>
                  <a:lnTo>
                    <a:pt x="515177" y="170539"/>
                  </a:lnTo>
                  <a:lnTo>
                    <a:pt x="527528" y="214853"/>
                  </a:lnTo>
                  <a:lnTo>
                    <a:pt x="531813" y="261937"/>
                  </a:lnTo>
                  <a:lnTo>
                    <a:pt x="527528" y="309021"/>
                  </a:lnTo>
                  <a:lnTo>
                    <a:pt x="515177" y="353335"/>
                  </a:lnTo>
                  <a:lnTo>
                    <a:pt x="495508" y="394142"/>
                  </a:lnTo>
                  <a:lnTo>
                    <a:pt x="469275" y="430700"/>
                  </a:lnTo>
                  <a:lnTo>
                    <a:pt x="437226" y="462270"/>
                  </a:lnTo>
                  <a:lnTo>
                    <a:pt x="400114" y="488112"/>
                  </a:lnTo>
                  <a:lnTo>
                    <a:pt x="358689" y="507487"/>
                  </a:lnTo>
                  <a:lnTo>
                    <a:pt x="313703" y="519654"/>
                  </a:lnTo>
                  <a:lnTo>
                    <a:pt x="265906" y="523875"/>
                  </a:lnTo>
                  <a:lnTo>
                    <a:pt x="218109" y="519654"/>
                  </a:lnTo>
                  <a:lnTo>
                    <a:pt x="173123" y="507487"/>
                  </a:lnTo>
                  <a:lnTo>
                    <a:pt x="131698" y="488112"/>
                  </a:lnTo>
                  <a:lnTo>
                    <a:pt x="94586" y="462270"/>
                  </a:lnTo>
                  <a:lnTo>
                    <a:pt x="62537" y="430700"/>
                  </a:lnTo>
                  <a:lnTo>
                    <a:pt x="36304" y="394142"/>
                  </a:lnTo>
                  <a:lnTo>
                    <a:pt x="16635" y="353335"/>
                  </a:lnTo>
                  <a:lnTo>
                    <a:pt x="4284" y="309021"/>
                  </a:lnTo>
                  <a:lnTo>
                    <a:pt x="0" y="261937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5537" y="6008687"/>
              <a:ext cx="103188" cy="101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32588" y="5792787"/>
              <a:ext cx="532130" cy="523875"/>
            </a:xfrm>
            <a:custGeom>
              <a:avLst/>
              <a:gdLst/>
              <a:ahLst/>
              <a:cxnLst/>
              <a:rect l="l" t="t" r="r" b="b"/>
              <a:pathLst>
                <a:path w="532129" h="523875">
                  <a:moveTo>
                    <a:pt x="0" y="261937"/>
                  </a:moveTo>
                  <a:lnTo>
                    <a:pt x="4284" y="214853"/>
                  </a:lnTo>
                  <a:lnTo>
                    <a:pt x="16635" y="170539"/>
                  </a:lnTo>
                  <a:lnTo>
                    <a:pt x="36304" y="129732"/>
                  </a:lnTo>
                  <a:lnTo>
                    <a:pt x="62537" y="93174"/>
                  </a:lnTo>
                  <a:lnTo>
                    <a:pt x="94586" y="61604"/>
                  </a:lnTo>
                  <a:lnTo>
                    <a:pt x="131698" y="35762"/>
                  </a:lnTo>
                  <a:lnTo>
                    <a:pt x="173123" y="16387"/>
                  </a:lnTo>
                  <a:lnTo>
                    <a:pt x="218109" y="4220"/>
                  </a:lnTo>
                  <a:lnTo>
                    <a:pt x="265906" y="0"/>
                  </a:lnTo>
                  <a:lnTo>
                    <a:pt x="313703" y="4220"/>
                  </a:lnTo>
                  <a:lnTo>
                    <a:pt x="358689" y="16387"/>
                  </a:lnTo>
                  <a:lnTo>
                    <a:pt x="400114" y="35762"/>
                  </a:lnTo>
                  <a:lnTo>
                    <a:pt x="437226" y="61604"/>
                  </a:lnTo>
                  <a:lnTo>
                    <a:pt x="469275" y="93174"/>
                  </a:lnTo>
                  <a:lnTo>
                    <a:pt x="495508" y="129732"/>
                  </a:lnTo>
                  <a:lnTo>
                    <a:pt x="515177" y="170539"/>
                  </a:lnTo>
                  <a:lnTo>
                    <a:pt x="527528" y="214853"/>
                  </a:lnTo>
                  <a:lnTo>
                    <a:pt x="531813" y="261937"/>
                  </a:lnTo>
                  <a:lnTo>
                    <a:pt x="527528" y="309021"/>
                  </a:lnTo>
                  <a:lnTo>
                    <a:pt x="515177" y="353335"/>
                  </a:lnTo>
                  <a:lnTo>
                    <a:pt x="495508" y="394142"/>
                  </a:lnTo>
                  <a:lnTo>
                    <a:pt x="469275" y="430700"/>
                  </a:lnTo>
                  <a:lnTo>
                    <a:pt x="437226" y="462270"/>
                  </a:lnTo>
                  <a:lnTo>
                    <a:pt x="400114" y="488112"/>
                  </a:lnTo>
                  <a:lnTo>
                    <a:pt x="358689" y="507487"/>
                  </a:lnTo>
                  <a:lnTo>
                    <a:pt x="313703" y="519654"/>
                  </a:lnTo>
                  <a:lnTo>
                    <a:pt x="265906" y="523875"/>
                  </a:lnTo>
                  <a:lnTo>
                    <a:pt x="218109" y="519654"/>
                  </a:lnTo>
                  <a:lnTo>
                    <a:pt x="173123" y="507487"/>
                  </a:lnTo>
                  <a:lnTo>
                    <a:pt x="131698" y="488112"/>
                  </a:lnTo>
                  <a:lnTo>
                    <a:pt x="94586" y="462270"/>
                  </a:lnTo>
                  <a:lnTo>
                    <a:pt x="62537" y="430700"/>
                  </a:lnTo>
                  <a:lnTo>
                    <a:pt x="36304" y="394142"/>
                  </a:lnTo>
                  <a:lnTo>
                    <a:pt x="16635" y="353335"/>
                  </a:lnTo>
                  <a:lnTo>
                    <a:pt x="4284" y="309021"/>
                  </a:lnTo>
                  <a:lnTo>
                    <a:pt x="0" y="261937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781675" y="6054725"/>
              <a:ext cx="938530" cy="0"/>
            </a:xfrm>
            <a:custGeom>
              <a:avLst/>
              <a:gdLst/>
              <a:ahLst/>
              <a:cxnLst/>
              <a:rect l="l" t="t" r="r" b="b"/>
              <a:pathLst>
                <a:path w="938529">
                  <a:moveTo>
                    <a:pt x="0" y="0"/>
                  </a:moveTo>
                  <a:lnTo>
                    <a:pt x="938213" y="1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08092" y="3770745"/>
            <a:ext cx="72913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464344" algn="l"/>
                <a:tab pos="719138" algn="l"/>
              </a:tabLst>
            </a:pPr>
            <a:r>
              <a:rPr sz="1575" b="1" dirty="0">
                <a:latin typeface="Arial"/>
                <a:cs typeface="Arial"/>
              </a:rPr>
              <a:t>.</a:t>
            </a:r>
            <a:r>
              <a:rPr sz="1575" b="1" spc="-23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.</a:t>
            </a:r>
            <a:r>
              <a:rPr sz="1575" b="1" spc="-19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.	</a:t>
            </a:r>
            <a:r>
              <a:rPr sz="1575" b="1" u="heavy" dirty="0"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	</a:t>
            </a:r>
            <a:endParaRPr sz="15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4626" y="3861232"/>
            <a:ext cx="9715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i="1" dirty="0">
                <a:latin typeface="Calibri"/>
                <a:cs typeface="Calibri"/>
              </a:rPr>
              <a:t>s</a:t>
            </a:r>
            <a:endParaRPr sz="1575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22492" y="3963626"/>
            <a:ext cx="70485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i="1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2283" y="3932670"/>
            <a:ext cx="18478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575" i="1" spc="-105" dirty="0">
                <a:latin typeface="Calibri"/>
                <a:cs typeface="Calibri"/>
              </a:rPr>
              <a:t>a</a:t>
            </a:r>
            <a:r>
              <a:rPr i="1" spc="-157" baseline="-19097" dirty="0">
                <a:latin typeface="Calibri"/>
                <a:cs typeface="Calibri"/>
              </a:rPr>
              <a:t>t</a:t>
            </a:r>
            <a:endParaRPr baseline="-19097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9945" y="3757649"/>
            <a:ext cx="739616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5" baseline="14550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+1</a:t>
            </a:r>
            <a:r>
              <a:rPr sz="1200" spc="233" dirty="0">
                <a:latin typeface="Calibri"/>
                <a:cs typeface="Calibri"/>
              </a:rPr>
              <a:t> </a:t>
            </a:r>
            <a:r>
              <a:rPr sz="2363" i="1" spc="-62" baseline="-17195" dirty="0">
                <a:latin typeface="Calibri"/>
                <a:cs typeface="Calibri"/>
              </a:rPr>
              <a:t>s</a:t>
            </a:r>
            <a:r>
              <a:rPr i="1" spc="-62" baseline="-41666" dirty="0">
                <a:latin typeface="Calibri"/>
                <a:cs typeface="Calibri"/>
              </a:rPr>
              <a:t>t</a:t>
            </a:r>
            <a:r>
              <a:rPr i="1" spc="-23" baseline="-41666" dirty="0">
                <a:latin typeface="Calibri"/>
                <a:cs typeface="Calibri"/>
              </a:rPr>
              <a:t> </a:t>
            </a:r>
            <a:r>
              <a:rPr baseline="-41666" dirty="0">
                <a:latin typeface="Calibri"/>
                <a:cs typeface="Calibri"/>
              </a:rPr>
              <a:t>+1</a:t>
            </a:r>
            <a:endParaRPr baseline="-41666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9798" y="3977914"/>
            <a:ext cx="372904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314" baseline="14550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+1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5794" y="3757649"/>
            <a:ext cx="764858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5" baseline="14550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+2</a:t>
            </a:r>
            <a:r>
              <a:rPr sz="1200" spc="416" dirty="0">
                <a:latin typeface="Calibri"/>
                <a:cs typeface="Calibri"/>
              </a:rPr>
              <a:t> </a:t>
            </a:r>
            <a:r>
              <a:rPr sz="2363" i="1" spc="-56" baseline="-15873" dirty="0">
                <a:latin typeface="Calibri"/>
                <a:cs typeface="Calibri"/>
              </a:rPr>
              <a:t>s</a:t>
            </a:r>
            <a:r>
              <a:rPr i="1" spc="-56" baseline="-41666" dirty="0">
                <a:latin typeface="Calibri"/>
                <a:cs typeface="Calibri"/>
              </a:rPr>
              <a:t>t</a:t>
            </a:r>
            <a:r>
              <a:rPr i="1" spc="-23" baseline="-41666" dirty="0">
                <a:latin typeface="Calibri"/>
                <a:cs typeface="Calibri"/>
              </a:rPr>
              <a:t> </a:t>
            </a:r>
            <a:r>
              <a:rPr baseline="-41666" dirty="0">
                <a:latin typeface="Calibri"/>
                <a:cs typeface="Calibri"/>
              </a:rPr>
              <a:t>+2</a:t>
            </a:r>
            <a:endParaRPr baseline="-41666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7561" y="3977914"/>
            <a:ext cx="372904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314" baseline="14550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+2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03792" y="3780271"/>
            <a:ext cx="364807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5" baseline="14550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t</a:t>
            </a:r>
            <a:r>
              <a:rPr sz="1200" i="1" spc="-4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28846" y="3871949"/>
            <a:ext cx="364807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118" baseline="14550" dirty="0">
                <a:latin typeface="Calibri"/>
                <a:cs typeface="Calibri"/>
              </a:rPr>
              <a:t>s</a:t>
            </a:r>
            <a:r>
              <a:rPr sz="1200" i="1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+3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04398" y="4017169"/>
            <a:ext cx="254794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339725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 txBox="1"/>
          <p:nvPr/>
        </p:nvSpPr>
        <p:spPr>
          <a:xfrm>
            <a:off x="6877736" y="3779080"/>
            <a:ext cx="29860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b="1" dirty="0">
                <a:latin typeface="Arial"/>
                <a:cs typeface="Arial"/>
              </a:rPr>
              <a:t>.</a:t>
            </a:r>
            <a:r>
              <a:rPr sz="1575" b="1" spc="-34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.</a:t>
            </a:r>
            <a:r>
              <a:rPr sz="1575" b="1" spc="-30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.</a:t>
            </a:r>
            <a:endParaRPr sz="15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70555" y="3986249"/>
            <a:ext cx="372904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363" i="1" spc="-314" baseline="14550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t </a:t>
            </a:r>
            <a:r>
              <a:rPr sz="1200" dirty="0">
                <a:latin typeface="Calibri"/>
                <a:cs typeface="Calibri"/>
              </a:rPr>
              <a:t>+3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2055" y="4927133"/>
            <a:ext cx="152447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Calibri"/>
                <a:cs typeface="Calibri"/>
              </a:rPr>
              <a:t>Slide</a:t>
            </a:r>
            <a:r>
              <a:rPr sz="1050" spc="-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credit:</a:t>
            </a:r>
            <a:r>
              <a:rPr sz="1050" spc="225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Sutton</a:t>
            </a:r>
            <a:r>
              <a:rPr sz="1050" spc="-1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-11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Barto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62362" y="4292680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37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6" y="15226"/>
            <a:ext cx="40928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19" dirty="0">
                <a:solidFill>
                  <a:schemeClr val="bg1"/>
                </a:solidFill>
              </a:rPr>
              <a:t>Reinforcement</a:t>
            </a:r>
            <a:r>
              <a:rPr sz="2400" spc="-49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1850" y="438150"/>
            <a:ext cx="4960299" cy="3756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8562" y="4194572"/>
            <a:ext cx="46877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www.youtube.com/watch?v=4cgWya-wjgY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0415" y="6429364"/>
            <a:ext cx="2317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553" y="1791280"/>
            <a:ext cx="4092893" cy="1117614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lang="en-US" sz="3600" spc="-19" dirty="0"/>
              <a:t>Neural Networks</a:t>
            </a:r>
            <a:br>
              <a:rPr lang="en-US" sz="3600" spc="-19" dirty="0"/>
            </a:br>
            <a:r>
              <a:rPr lang="en-US" sz="3600" spc="-19" dirty="0"/>
              <a:t>Supervised learning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0415" y="6429364"/>
            <a:ext cx="2317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34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542" y="672344"/>
            <a:ext cx="2923258" cy="22042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492" y="-8122"/>
            <a:ext cx="573405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4" dirty="0">
                <a:solidFill>
                  <a:schemeClr val="bg1"/>
                </a:solidFill>
              </a:rPr>
              <a:t>Artificial Neural</a:t>
            </a:r>
            <a:r>
              <a:rPr sz="2400" dirty="0">
                <a:solidFill>
                  <a:schemeClr val="bg1"/>
                </a:solidFill>
              </a:rPr>
              <a:t> Networks</a:t>
            </a:r>
            <a:r>
              <a:rPr sz="2400" spc="-26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to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learn</a:t>
            </a:r>
            <a:r>
              <a:rPr sz="2400" spc="-1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f: X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6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Y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383" y="3786377"/>
            <a:ext cx="293179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533400" algn="l"/>
              </a:tabLst>
            </a:pPr>
            <a:r>
              <a:rPr sz="1650" spc="-4" dirty="0">
                <a:latin typeface="Arial MT"/>
                <a:cs typeface="Arial MT"/>
              </a:rPr>
              <a:t>Find	parameters</a:t>
            </a:r>
            <a:r>
              <a:rPr sz="1650" spc="19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w</a:t>
            </a:r>
            <a:r>
              <a:rPr sz="1650" spc="-8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to</a:t>
            </a:r>
            <a:r>
              <a:rPr sz="1650" spc="-11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minimize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223" y="576167"/>
            <a:ext cx="6314599" cy="263678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49250" indent="-288925">
              <a:spcBef>
                <a:spcPts val="71"/>
              </a:spcBef>
              <a:buChar char="•"/>
              <a:tabLst>
                <a:tab pos="461963" algn="l"/>
                <a:tab pos="573088" algn="l"/>
                <a:tab pos="4073525" algn="l"/>
              </a:tabLst>
            </a:pPr>
            <a:r>
              <a:rPr sz="1650" dirty="0">
                <a:cs typeface="Cambria Math"/>
              </a:rPr>
              <a:t>f</a:t>
            </a:r>
            <a:r>
              <a:rPr baseline="-15625" dirty="0">
                <a:cs typeface="Cambria Math"/>
              </a:rPr>
              <a:t>𝐰</a:t>
            </a:r>
            <a:r>
              <a:rPr spc="405" baseline="-15625" dirty="0">
                <a:cs typeface="Cambria Math"/>
              </a:rPr>
              <a:t> </a:t>
            </a:r>
            <a:r>
              <a:rPr sz="1650" spc="-4" dirty="0">
                <a:cs typeface="Arial MT"/>
              </a:rPr>
              <a:t>typically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a</a:t>
            </a:r>
            <a:r>
              <a:rPr sz="1650" spc="4" dirty="0">
                <a:cs typeface="Arial MT"/>
              </a:rPr>
              <a:t> </a:t>
            </a:r>
            <a:r>
              <a:rPr sz="1650" dirty="0">
                <a:cs typeface="Arial MT"/>
              </a:rPr>
              <a:t>non-linear</a:t>
            </a:r>
            <a:r>
              <a:rPr sz="1650" spc="19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function,</a:t>
            </a:r>
            <a:r>
              <a:rPr sz="1650" spc="23" dirty="0">
                <a:cs typeface="Arial MT"/>
              </a:rPr>
              <a:t> </a:t>
            </a:r>
            <a:r>
              <a:rPr sz="1650" spc="19" dirty="0">
                <a:cs typeface="Cambria Math"/>
              </a:rPr>
              <a:t>f</a:t>
            </a:r>
            <a:r>
              <a:rPr spc="28" baseline="-15625" dirty="0">
                <a:cs typeface="Cambria Math"/>
              </a:rPr>
              <a:t>𝐰</a:t>
            </a:r>
            <a:r>
              <a:rPr sz="1650" spc="19" dirty="0">
                <a:cs typeface="Cambria Math"/>
              </a:rPr>
              <a:t>:</a:t>
            </a:r>
            <a:r>
              <a:rPr sz="1650" spc="285" dirty="0">
                <a:cs typeface="Cambria Math"/>
              </a:rPr>
              <a:t> </a:t>
            </a:r>
            <a:r>
              <a:rPr sz="1650" spc="-4" dirty="0">
                <a:cs typeface="Arial MT"/>
              </a:rPr>
              <a:t>X	</a:t>
            </a:r>
            <a:r>
              <a:rPr sz="1650" spc="-4" dirty="0">
                <a:cs typeface="Cambria Math"/>
              </a:rPr>
              <a:t>→</a:t>
            </a:r>
            <a:r>
              <a:rPr sz="1650" spc="56" dirty="0">
                <a:cs typeface="Cambria Math"/>
              </a:rPr>
              <a:t> </a:t>
            </a:r>
            <a:r>
              <a:rPr sz="1650" spc="-4" dirty="0">
                <a:cs typeface="Cambria Math"/>
              </a:rPr>
              <a:t>Y</a:t>
            </a:r>
            <a:endParaRPr sz="1650" dirty="0">
              <a:cs typeface="Cambria Math"/>
            </a:endParaRPr>
          </a:p>
          <a:p>
            <a:pPr>
              <a:spcBef>
                <a:spcPts val="38"/>
              </a:spcBef>
            </a:pPr>
            <a:endParaRPr sz="3000" dirty="0">
              <a:cs typeface="Cambria Math"/>
            </a:endParaRPr>
          </a:p>
          <a:p>
            <a:pPr marL="304800" indent="-257651">
              <a:spcBef>
                <a:spcPts val="4"/>
              </a:spcBef>
              <a:buChar char="•"/>
              <a:tabLst>
                <a:tab pos="304800" algn="l"/>
                <a:tab pos="305276" algn="l"/>
              </a:tabLst>
            </a:pPr>
            <a:r>
              <a:rPr sz="1650" spc="-4" dirty="0">
                <a:cs typeface="Arial MT"/>
              </a:rPr>
              <a:t>X</a:t>
            </a:r>
            <a:r>
              <a:rPr sz="165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feature</a:t>
            </a:r>
            <a:r>
              <a:rPr sz="1650" spc="19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space:</a:t>
            </a:r>
            <a:r>
              <a:rPr sz="1650" spc="4" dirty="0">
                <a:cs typeface="Arial MT"/>
              </a:rPr>
              <a:t> </a:t>
            </a:r>
            <a:r>
              <a:rPr sz="1650" dirty="0">
                <a:cs typeface="Arial MT"/>
              </a:rPr>
              <a:t>(vector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of)</a:t>
            </a:r>
            <a:r>
              <a:rPr sz="1650" spc="19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vars</a:t>
            </a:r>
            <a:endParaRPr sz="1650" dirty="0">
              <a:cs typeface="Arial MT"/>
            </a:endParaRPr>
          </a:p>
          <a:p>
            <a:pPr marL="304800" indent="-257651">
              <a:spcBef>
                <a:spcPts val="394"/>
              </a:spcBef>
              <a:buChar char="•"/>
              <a:tabLst>
                <a:tab pos="304800" algn="l"/>
                <a:tab pos="305276" algn="l"/>
              </a:tabLst>
            </a:pPr>
            <a:r>
              <a:rPr sz="1650" spc="-4" dirty="0">
                <a:cs typeface="Arial MT"/>
              </a:rPr>
              <a:t>Y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ou</a:t>
            </a:r>
            <a:r>
              <a:rPr lang="en-US" sz="1650" spc="-4" dirty="0">
                <a:cs typeface="Arial MT"/>
              </a:rPr>
              <a:t>t</a:t>
            </a:r>
            <a:r>
              <a:rPr sz="1650" spc="-4" dirty="0">
                <a:cs typeface="Arial MT"/>
              </a:rPr>
              <a:t>put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space: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(vector</a:t>
            </a:r>
            <a:r>
              <a:rPr sz="1650" spc="3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of)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vars</a:t>
            </a:r>
            <a:endParaRPr sz="1650" dirty="0">
              <a:cs typeface="Arial MT"/>
            </a:endParaRPr>
          </a:p>
          <a:p>
            <a:pPr marL="304800" indent="-257651">
              <a:spcBef>
                <a:spcPts val="398"/>
              </a:spcBef>
              <a:buChar char="•"/>
              <a:tabLst>
                <a:tab pos="304800" algn="l"/>
                <a:tab pos="305276" algn="l"/>
              </a:tabLst>
            </a:pPr>
            <a:r>
              <a:rPr sz="1650" dirty="0">
                <a:cs typeface="Cambria Math"/>
              </a:rPr>
              <a:t>f</a:t>
            </a:r>
            <a:r>
              <a:rPr baseline="-15625" dirty="0">
                <a:cs typeface="Cambria Math"/>
              </a:rPr>
              <a:t>𝐰</a:t>
            </a:r>
            <a:r>
              <a:rPr sz="1200" spc="255" dirty="0">
                <a:cs typeface="Cambria Math"/>
              </a:rPr>
              <a:t> </a:t>
            </a:r>
            <a:r>
              <a:rPr sz="1650" i="1" u="heavy" spc="-4" dirty="0">
                <a:uFill>
                  <a:solidFill>
                    <a:srgbClr val="000000"/>
                  </a:solidFill>
                </a:uFill>
                <a:cs typeface="Arial"/>
              </a:rPr>
              <a:t>network</a:t>
            </a:r>
            <a:r>
              <a:rPr sz="1650" i="1" spc="8" dirty="0">
                <a:cs typeface="Arial"/>
              </a:rPr>
              <a:t> </a:t>
            </a:r>
            <a:r>
              <a:rPr sz="1650" spc="-4" dirty="0">
                <a:cs typeface="Arial MT"/>
              </a:rPr>
              <a:t>of</a:t>
            </a:r>
            <a:r>
              <a:rPr sz="165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basic</a:t>
            </a:r>
            <a:r>
              <a:rPr sz="1650" spc="-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units</a:t>
            </a:r>
            <a:endParaRPr sz="1650" dirty="0">
              <a:cs typeface="Arial MT"/>
            </a:endParaRPr>
          </a:p>
          <a:p>
            <a:pPr>
              <a:lnSpc>
                <a:spcPct val="100000"/>
              </a:lnSpc>
            </a:pPr>
            <a:endParaRPr sz="2175" dirty="0">
              <a:cs typeface="Arial MT"/>
            </a:endParaRPr>
          </a:p>
          <a:p>
            <a:pPr marL="210026">
              <a:spcBef>
                <a:spcPts val="1568"/>
              </a:spcBef>
              <a:tabLst>
                <a:tab pos="2874645" algn="l"/>
                <a:tab pos="3451860" algn="l"/>
              </a:tabLst>
            </a:pPr>
            <a:r>
              <a:rPr sz="1650" b="1" spc="-4" dirty="0">
                <a:cs typeface="Arial"/>
              </a:rPr>
              <a:t>Learning</a:t>
            </a:r>
            <a:r>
              <a:rPr sz="1650" b="1" spc="26" dirty="0">
                <a:cs typeface="Arial"/>
              </a:rPr>
              <a:t> </a:t>
            </a:r>
            <a:r>
              <a:rPr sz="1650" b="1" dirty="0">
                <a:cs typeface="Arial"/>
              </a:rPr>
              <a:t>algorithm</a:t>
            </a:r>
            <a:r>
              <a:rPr sz="1650" dirty="0">
                <a:cs typeface="Arial MT"/>
              </a:rPr>
              <a:t>:</a:t>
            </a:r>
            <a:r>
              <a:rPr sz="1650" spc="3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give</a:t>
            </a:r>
            <a:r>
              <a:rPr lang="en-US" sz="1650" spc="-4" dirty="0">
                <a:cs typeface="Arial MT"/>
              </a:rPr>
              <a:t>n (</a:t>
            </a:r>
            <a:r>
              <a:rPr sz="1650" spc="56" dirty="0">
                <a:solidFill>
                  <a:srgbClr val="3333CC"/>
                </a:solidFill>
                <a:cs typeface="Cambria Math"/>
              </a:rPr>
              <a:t>𝑥</a:t>
            </a:r>
            <a:r>
              <a:rPr spc="84" baseline="-15625" dirty="0">
                <a:solidFill>
                  <a:srgbClr val="3333CC"/>
                </a:solidFill>
                <a:cs typeface="Cambria Math"/>
              </a:rPr>
              <a:t>𝑑</a:t>
            </a:r>
            <a:r>
              <a:rPr sz="1650" spc="56" dirty="0">
                <a:solidFill>
                  <a:srgbClr val="3333CC"/>
                </a:solidFill>
                <a:cs typeface="Cambria Math"/>
              </a:rPr>
              <a:t>,</a:t>
            </a:r>
            <a:r>
              <a:rPr sz="1650" spc="-90" dirty="0">
                <a:solidFill>
                  <a:srgbClr val="3333CC"/>
                </a:solidFill>
                <a:cs typeface="Cambria Math"/>
              </a:rPr>
              <a:t> </a:t>
            </a:r>
            <a:r>
              <a:rPr sz="1650" spc="23" dirty="0">
                <a:solidFill>
                  <a:srgbClr val="3333CC"/>
                </a:solidFill>
                <a:cs typeface="Cambria Math"/>
              </a:rPr>
              <a:t>𝑡</a:t>
            </a:r>
            <a:r>
              <a:rPr spc="33" baseline="-15625" dirty="0">
                <a:solidFill>
                  <a:srgbClr val="3333CC"/>
                </a:solidFill>
                <a:cs typeface="Cambria Math"/>
              </a:rPr>
              <a:t>𝑑</a:t>
            </a:r>
            <a:r>
              <a:rPr lang="en-US" sz="1800" spc="39" dirty="0">
                <a:solidFill>
                  <a:srgbClr val="3333CC"/>
                </a:solidFill>
                <a:latin typeface="Cambria Math"/>
                <a:cs typeface="Cambria Math"/>
              </a:rPr>
              <a:t>)</a:t>
            </a:r>
            <a:r>
              <a:rPr spc="84" baseline="-15625" dirty="0">
                <a:solidFill>
                  <a:srgbClr val="3333CC"/>
                </a:solidFill>
                <a:cs typeface="Cambria Math"/>
              </a:rPr>
              <a:t>𝑑∈𝐷</a:t>
            </a:r>
            <a:r>
              <a:rPr sz="1650" spc="56" dirty="0">
                <a:cs typeface="Arial MT"/>
              </a:rPr>
              <a:t>,</a:t>
            </a:r>
            <a:r>
              <a:rPr sz="1650" spc="-8" dirty="0">
                <a:cs typeface="Arial MT"/>
              </a:rPr>
              <a:t> </a:t>
            </a:r>
            <a:r>
              <a:rPr sz="1650" dirty="0">
                <a:cs typeface="Arial MT"/>
              </a:rPr>
              <a:t>train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weights</a:t>
            </a:r>
            <a:r>
              <a:rPr sz="1650" spc="-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w of all units</a:t>
            </a:r>
            <a:endParaRPr sz="1650" dirty="0">
              <a:cs typeface="Arial MT"/>
            </a:endParaRPr>
          </a:p>
          <a:p>
            <a:pPr marL="210026">
              <a:spcBef>
                <a:spcPts val="4"/>
              </a:spcBef>
            </a:pPr>
            <a:r>
              <a:rPr sz="1650" spc="-4" dirty="0">
                <a:cs typeface="Arial MT"/>
              </a:rPr>
              <a:t>to</a:t>
            </a:r>
            <a:r>
              <a:rPr sz="165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minimize</a:t>
            </a:r>
            <a:r>
              <a:rPr sz="1650" spc="15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sum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squared</a:t>
            </a:r>
            <a:r>
              <a:rPr sz="1650" spc="15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errors</a:t>
            </a:r>
            <a:r>
              <a:rPr sz="1650" spc="15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</a:t>
            </a:r>
            <a:r>
              <a:rPr sz="165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predicted</a:t>
            </a:r>
            <a:r>
              <a:rPr sz="1650" spc="15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network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outputs.</a:t>
            </a:r>
            <a:endParaRPr sz="1650" dirty="0"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067585" y="3661888"/>
                <a:ext cx="1866615" cy="700802"/>
              </a:xfrm>
              <a:prstGeom prst="rect">
                <a:avLst/>
              </a:prstGeom>
            </p:spPr>
            <p:txBody>
              <a:bodyPr vert="horz" wrap="square" lIns="0" tIns="117634" rIns="0" bIns="0" rtlCol="0">
                <a:spAutoFit/>
              </a:bodyPr>
              <a:lstStyle/>
              <a:p>
                <a:pPr marL="46673">
                  <a:spcBef>
                    <a:spcPts val="926"/>
                  </a:spcBef>
                  <a:tabLst>
                    <a:tab pos="462439" algn="l"/>
                    <a:tab pos="789623" algn="l"/>
                    <a:tab pos="1125855" algn="l"/>
                    <a:tab pos="1632109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pc="-124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Σ</m:t>
                    </m:r>
                    <m:r>
                      <a:rPr lang="en-US" spc="-124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 </m:t>
                    </m:r>
                  </m:oMath>
                </a14:m>
                <a:r>
                  <a:rPr lang="en-US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</a:t>
                </a:r>
                <a:r>
                  <a:rPr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𝑓</a:t>
                </a:r>
                <a:r>
                  <a:rPr sz="1969" spc="-185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𝑤</a:t>
                </a:r>
                <a:r>
                  <a:rPr lang="en-US" sz="2000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</a:t>
                </a:r>
                <a:r>
                  <a:rPr lang="en-US" sz="2000" spc="56" dirty="0">
                    <a:solidFill>
                      <a:srgbClr val="3333CC"/>
                    </a:solidFill>
                    <a:cs typeface="Cambria Math"/>
                  </a:rPr>
                  <a:t>𝑥</a:t>
                </a:r>
                <a:r>
                  <a:rPr sz="1969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n-US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)-</a:t>
                </a:r>
                <a:r>
                  <a:rPr spc="2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𝑡</a:t>
                </a:r>
                <a:r>
                  <a:rPr sz="1969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n-US" sz="1969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</a:t>
                </a:r>
                <a:r>
                  <a:rPr sz="1969" spc="45" baseline="28571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2</a:t>
                </a:r>
                <a:endParaRPr sz="1969" baseline="28571" dirty="0">
                  <a:latin typeface="Cambria Math"/>
                  <a:cs typeface="Cambria Math"/>
                </a:endParaRPr>
              </a:p>
              <a:p>
                <a:pPr marL="28575">
                  <a:spcBef>
                    <a:spcPts val="623"/>
                  </a:spcBef>
                </a:pPr>
                <a:r>
                  <a:rPr sz="1313" spc="4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𝑑∈𝐷</a:t>
                </a:r>
                <a:endParaRPr sz="131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85" y="3661888"/>
                <a:ext cx="1866615" cy="700802"/>
              </a:xfrm>
              <a:prstGeom prst="rect">
                <a:avLst/>
              </a:prstGeom>
              <a:blipFill>
                <a:blip r:embed="rId3"/>
                <a:stretch>
                  <a:fillRect l="-35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942539" y="4435806"/>
            <a:ext cx="205835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Use</a:t>
            </a:r>
            <a:r>
              <a:rPr sz="1650" spc="-11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gradient descent!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17FB-9076-A87C-D4F7-2D81F03D0071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27" y="10470"/>
            <a:ext cx="524494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What</a:t>
            </a:r>
            <a:r>
              <a:rPr sz="2400" spc="-11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type</a:t>
            </a:r>
            <a:r>
              <a:rPr sz="2400" spc="-4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of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units</a:t>
            </a:r>
            <a:r>
              <a:rPr sz="2400" spc="-11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should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we</a:t>
            </a:r>
            <a:r>
              <a:rPr sz="2400" spc="-11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068" y="559768"/>
            <a:ext cx="6272213" cy="1007968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266700" indent="-257175">
              <a:spcBef>
                <a:spcPts val="1020"/>
              </a:spcBef>
              <a:buChar char="•"/>
              <a:tabLst>
                <a:tab pos="266224" algn="l"/>
                <a:tab pos="266700" algn="l"/>
              </a:tabLst>
            </a:pPr>
            <a:r>
              <a:rPr sz="1650" spc="-4" dirty="0">
                <a:cs typeface="Arial MT"/>
              </a:rPr>
              <a:t>Classifier is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a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multilayer</a:t>
            </a:r>
            <a:r>
              <a:rPr sz="1650" spc="26" dirty="0">
                <a:cs typeface="Arial MT"/>
              </a:rPr>
              <a:t> </a:t>
            </a:r>
            <a:r>
              <a:rPr sz="1650" i="1" spc="-4" dirty="0">
                <a:cs typeface="Arial"/>
              </a:rPr>
              <a:t>network</a:t>
            </a:r>
            <a:r>
              <a:rPr sz="1650" i="1" spc="15" dirty="0">
                <a:cs typeface="Arial"/>
              </a:rPr>
              <a:t> </a:t>
            </a:r>
            <a:r>
              <a:rPr sz="1650" i="1" spc="-4" dirty="0">
                <a:cs typeface="Arial"/>
              </a:rPr>
              <a:t>of</a:t>
            </a:r>
            <a:r>
              <a:rPr sz="1650" i="1" spc="4" dirty="0">
                <a:cs typeface="Arial"/>
              </a:rPr>
              <a:t> </a:t>
            </a:r>
            <a:r>
              <a:rPr sz="1650" i="1" spc="-4" dirty="0">
                <a:cs typeface="Arial"/>
              </a:rPr>
              <a:t>units.</a:t>
            </a:r>
            <a:endParaRPr sz="1650" dirty="0">
              <a:cs typeface="Arial"/>
            </a:endParaRPr>
          </a:p>
          <a:p>
            <a:pPr marL="284321" marR="3810" indent="-257175">
              <a:spcBef>
                <a:spcPts val="949"/>
              </a:spcBef>
              <a:buChar char="•"/>
              <a:tabLst>
                <a:tab pos="284321" algn="l"/>
                <a:tab pos="284798" algn="l"/>
              </a:tabLst>
            </a:pPr>
            <a:r>
              <a:rPr sz="1650" spc="-4" dirty="0">
                <a:cs typeface="Arial MT"/>
              </a:rPr>
              <a:t>Each</a:t>
            </a:r>
            <a:r>
              <a:rPr sz="1650" spc="8" dirty="0">
                <a:cs typeface="Arial MT"/>
              </a:rPr>
              <a:t> </a:t>
            </a:r>
            <a:r>
              <a:rPr sz="1650" i="1" spc="-4" dirty="0">
                <a:cs typeface="Arial"/>
              </a:rPr>
              <a:t>unit</a:t>
            </a:r>
            <a:r>
              <a:rPr sz="1650" i="1" spc="11" dirty="0">
                <a:cs typeface="Arial"/>
              </a:rPr>
              <a:t> </a:t>
            </a:r>
            <a:r>
              <a:rPr sz="1650" spc="-4" dirty="0">
                <a:cs typeface="Arial MT"/>
              </a:rPr>
              <a:t>takes some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inputs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and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produces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one</a:t>
            </a:r>
            <a:r>
              <a:rPr sz="1650" spc="15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output.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Output</a:t>
            </a:r>
            <a:r>
              <a:rPr sz="1650" spc="11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 </a:t>
            </a:r>
            <a:r>
              <a:rPr sz="1650" spc="-446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one</a:t>
            </a:r>
            <a:r>
              <a:rPr sz="1650" spc="4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unit</a:t>
            </a:r>
            <a:r>
              <a:rPr sz="1650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can be the</a:t>
            </a:r>
            <a:r>
              <a:rPr sz="1650" spc="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input</a:t>
            </a:r>
            <a:r>
              <a:rPr sz="1650" spc="-8" dirty="0">
                <a:cs typeface="Arial MT"/>
              </a:rPr>
              <a:t> </a:t>
            </a:r>
            <a:r>
              <a:rPr sz="1650" spc="-4" dirty="0">
                <a:cs typeface="Arial MT"/>
              </a:rPr>
              <a:t>of</a:t>
            </a:r>
            <a:r>
              <a:rPr sz="1650" spc="8" dirty="0">
                <a:cs typeface="Arial MT"/>
              </a:rPr>
              <a:t> </a:t>
            </a:r>
            <a:r>
              <a:rPr sz="1650" spc="-15" dirty="0">
                <a:cs typeface="Arial MT"/>
              </a:rPr>
              <a:t>another.</a:t>
            </a:r>
            <a:endParaRPr sz="1650" dirty="0"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7350" y="1828800"/>
            <a:ext cx="122872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8580">
              <a:spcBef>
                <a:spcPts val="229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Input</a:t>
            </a:r>
            <a:r>
              <a:rPr spc="-23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1007" y="1828800"/>
            <a:ext cx="138874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533">
              <a:spcBef>
                <a:spcPts val="229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Output</a:t>
            </a:r>
            <a:r>
              <a:rPr spc="-4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597" y="1828801"/>
            <a:ext cx="1336358" cy="58333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056" marR="538163">
              <a:spcBef>
                <a:spcPts val="229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spc="-11" dirty="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dd</a:t>
            </a:r>
            <a:r>
              <a:rPr spc="-11" dirty="0">
                <a:solidFill>
                  <a:srgbClr val="FF3300"/>
                </a:solidFill>
                <a:latin typeface="Arial MT"/>
                <a:cs typeface="Arial MT"/>
              </a:rPr>
              <a:t>e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n  layer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62463" y="2500741"/>
            <a:ext cx="2411254" cy="1582579"/>
            <a:chOff x="1892617" y="3334321"/>
            <a:chExt cx="3215005" cy="2110105"/>
          </a:xfrm>
        </p:grpSpPr>
        <p:sp>
          <p:nvSpPr>
            <p:cNvPr id="8" name="object 8"/>
            <p:cNvSpPr/>
            <p:nvPr/>
          </p:nvSpPr>
          <p:spPr>
            <a:xfrm>
              <a:off x="3820667" y="3339084"/>
              <a:ext cx="1282065" cy="1050290"/>
            </a:xfrm>
            <a:custGeom>
              <a:avLst/>
              <a:gdLst/>
              <a:ahLst/>
              <a:cxnLst/>
              <a:rect l="l" t="t" r="r" b="b"/>
              <a:pathLst>
                <a:path w="1282064" h="1050289">
                  <a:moveTo>
                    <a:pt x="0" y="525017"/>
                  </a:moveTo>
                  <a:lnTo>
                    <a:pt x="2124" y="481960"/>
                  </a:lnTo>
                  <a:lnTo>
                    <a:pt x="8386" y="439861"/>
                  </a:lnTo>
                  <a:lnTo>
                    <a:pt x="18623" y="398856"/>
                  </a:lnTo>
                  <a:lnTo>
                    <a:pt x="32668" y="359078"/>
                  </a:lnTo>
                  <a:lnTo>
                    <a:pt x="50357" y="320665"/>
                  </a:lnTo>
                  <a:lnTo>
                    <a:pt x="71525" y="283750"/>
                  </a:lnTo>
                  <a:lnTo>
                    <a:pt x="96007" y="248469"/>
                  </a:lnTo>
                  <a:lnTo>
                    <a:pt x="123639" y="214957"/>
                  </a:lnTo>
                  <a:lnTo>
                    <a:pt x="154254" y="183349"/>
                  </a:lnTo>
                  <a:lnTo>
                    <a:pt x="187690" y="153781"/>
                  </a:lnTo>
                  <a:lnTo>
                    <a:pt x="223780" y="126387"/>
                  </a:lnTo>
                  <a:lnTo>
                    <a:pt x="262359" y="101303"/>
                  </a:lnTo>
                  <a:lnTo>
                    <a:pt x="303264" y="78664"/>
                  </a:lnTo>
                  <a:lnTo>
                    <a:pt x="346328" y="58605"/>
                  </a:lnTo>
                  <a:lnTo>
                    <a:pt x="391388" y="41261"/>
                  </a:lnTo>
                  <a:lnTo>
                    <a:pt x="438278" y="26767"/>
                  </a:lnTo>
                  <a:lnTo>
                    <a:pt x="486833" y="15259"/>
                  </a:lnTo>
                  <a:lnTo>
                    <a:pt x="536888" y="6872"/>
                  </a:lnTo>
                  <a:lnTo>
                    <a:pt x="588280" y="1740"/>
                  </a:lnTo>
                  <a:lnTo>
                    <a:pt x="640842" y="0"/>
                  </a:lnTo>
                  <a:lnTo>
                    <a:pt x="693403" y="1740"/>
                  </a:lnTo>
                  <a:lnTo>
                    <a:pt x="744795" y="6872"/>
                  </a:lnTo>
                  <a:lnTo>
                    <a:pt x="794850" y="15259"/>
                  </a:lnTo>
                  <a:lnTo>
                    <a:pt x="843405" y="26767"/>
                  </a:lnTo>
                  <a:lnTo>
                    <a:pt x="890295" y="41261"/>
                  </a:lnTo>
                  <a:lnTo>
                    <a:pt x="935355" y="58605"/>
                  </a:lnTo>
                  <a:lnTo>
                    <a:pt x="978419" y="78664"/>
                  </a:lnTo>
                  <a:lnTo>
                    <a:pt x="1019324" y="101303"/>
                  </a:lnTo>
                  <a:lnTo>
                    <a:pt x="1057903" y="126387"/>
                  </a:lnTo>
                  <a:lnTo>
                    <a:pt x="1093993" y="153781"/>
                  </a:lnTo>
                  <a:lnTo>
                    <a:pt x="1127429" y="183349"/>
                  </a:lnTo>
                  <a:lnTo>
                    <a:pt x="1158044" y="214957"/>
                  </a:lnTo>
                  <a:lnTo>
                    <a:pt x="1185676" y="248469"/>
                  </a:lnTo>
                  <a:lnTo>
                    <a:pt x="1210158" y="283750"/>
                  </a:lnTo>
                  <a:lnTo>
                    <a:pt x="1231326" y="320665"/>
                  </a:lnTo>
                  <a:lnTo>
                    <a:pt x="1249015" y="359078"/>
                  </a:lnTo>
                  <a:lnTo>
                    <a:pt x="1263060" y="398856"/>
                  </a:lnTo>
                  <a:lnTo>
                    <a:pt x="1273297" y="439861"/>
                  </a:lnTo>
                  <a:lnTo>
                    <a:pt x="1279559" y="481960"/>
                  </a:lnTo>
                  <a:lnTo>
                    <a:pt x="1281684" y="525017"/>
                  </a:lnTo>
                  <a:lnTo>
                    <a:pt x="1279559" y="568075"/>
                  </a:lnTo>
                  <a:lnTo>
                    <a:pt x="1273297" y="610174"/>
                  </a:lnTo>
                  <a:lnTo>
                    <a:pt x="1263060" y="651179"/>
                  </a:lnTo>
                  <a:lnTo>
                    <a:pt x="1249015" y="690957"/>
                  </a:lnTo>
                  <a:lnTo>
                    <a:pt x="1231326" y="729370"/>
                  </a:lnTo>
                  <a:lnTo>
                    <a:pt x="1210158" y="766285"/>
                  </a:lnTo>
                  <a:lnTo>
                    <a:pt x="1185676" y="801566"/>
                  </a:lnTo>
                  <a:lnTo>
                    <a:pt x="1158044" y="835078"/>
                  </a:lnTo>
                  <a:lnTo>
                    <a:pt x="1127429" y="866686"/>
                  </a:lnTo>
                  <a:lnTo>
                    <a:pt x="1093993" y="896254"/>
                  </a:lnTo>
                  <a:lnTo>
                    <a:pt x="1057903" y="923648"/>
                  </a:lnTo>
                  <a:lnTo>
                    <a:pt x="1019324" y="948732"/>
                  </a:lnTo>
                  <a:lnTo>
                    <a:pt x="978419" y="971371"/>
                  </a:lnTo>
                  <a:lnTo>
                    <a:pt x="935355" y="991430"/>
                  </a:lnTo>
                  <a:lnTo>
                    <a:pt x="890295" y="1008774"/>
                  </a:lnTo>
                  <a:lnTo>
                    <a:pt x="843405" y="1023268"/>
                  </a:lnTo>
                  <a:lnTo>
                    <a:pt x="794850" y="1034776"/>
                  </a:lnTo>
                  <a:lnTo>
                    <a:pt x="744795" y="1043163"/>
                  </a:lnTo>
                  <a:lnTo>
                    <a:pt x="693403" y="1048295"/>
                  </a:lnTo>
                  <a:lnTo>
                    <a:pt x="640842" y="1050035"/>
                  </a:lnTo>
                  <a:lnTo>
                    <a:pt x="588280" y="1048295"/>
                  </a:lnTo>
                  <a:lnTo>
                    <a:pt x="536888" y="1043163"/>
                  </a:lnTo>
                  <a:lnTo>
                    <a:pt x="486833" y="1034776"/>
                  </a:lnTo>
                  <a:lnTo>
                    <a:pt x="438278" y="1023268"/>
                  </a:lnTo>
                  <a:lnTo>
                    <a:pt x="391388" y="1008774"/>
                  </a:lnTo>
                  <a:lnTo>
                    <a:pt x="346328" y="991430"/>
                  </a:lnTo>
                  <a:lnTo>
                    <a:pt x="303264" y="971371"/>
                  </a:lnTo>
                  <a:lnTo>
                    <a:pt x="262359" y="948732"/>
                  </a:lnTo>
                  <a:lnTo>
                    <a:pt x="223780" y="923648"/>
                  </a:lnTo>
                  <a:lnTo>
                    <a:pt x="187690" y="896254"/>
                  </a:lnTo>
                  <a:lnTo>
                    <a:pt x="154254" y="866686"/>
                  </a:lnTo>
                  <a:lnTo>
                    <a:pt x="123639" y="835078"/>
                  </a:lnTo>
                  <a:lnTo>
                    <a:pt x="96007" y="801566"/>
                  </a:lnTo>
                  <a:lnTo>
                    <a:pt x="71525" y="766285"/>
                  </a:lnTo>
                  <a:lnTo>
                    <a:pt x="50357" y="729370"/>
                  </a:lnTo>
                  <a:lnTo>
                    <a:pt x="32668" y="690957"/>
                  </a:lnTo>
                  <a:lnTo>
                    <a:pt x="18623" y="651179"/>
                  </a:lnTo>
                  <a:lnTo>
                    <a:pt x="8386" y="610174"/>
                  </a:lnTo>
                  <a:lnTo>
                    <a:pt x="2124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50694" y="3707638"/>
              <a:ext cx="1640205" cy="1511300"/>
            </a:xfrm>
            <a:custGeom>
              <a:avLst/>
              <a:gdLst/>
              <a:ahLst/>
              <a:cxnLst/>
              <a:rect l="l" t="t" r="r" b="b"/>
              <a:pathLst>
                <a:path w="1640204" h="1511300">
                  <a:moveTo>
                    <a:pt x="1562481" y="84328"/>
                  </a:moveTo>
                  <a:lnTo>
                    <a:pt x="1506220" y="84328"/>
                  </a:lnTo>
                  <a:lnTo>
                    <a:pt x="1493494" y="84328"/>
                  </a:lnTo>
                  <a:lnTo>
                    <a:pt x="1491996" y="115443"/>
                  </a:lnTo>
                  <a:lnTo>
                    <a:pt x="1562481" y="84328"/>
                  </a:lnTo>
                  <a:close/>
                </a:path>
                <a:path w="1640204" h="1511300">
                  <a:moveTo>
                    <a:pt x="1569974" y="306578"/>
                  </a:moveTo>
                  <a:lnTo>
                    <a:pt x="1486281" y="290957"/>
                  </a:lnTo>
                  <a:lnTo>
                    <a:pt x="1495005" y="321513"/>
                  </a:lnTo>
                  <a:lnTo>
                    <a:pt x="0" y="750062"/>
                  </a:lnTo>
                  <a:lnTo>
                    <a:pt x="3556" y="762254"/>
                  </a:lnTo>
                  <a:lnTo>
                    <a:pt x="1498498" y="333692"/>
                  </a:lnTo>
                  <a:lnTo>
                    <a:pt x="1507236" y="364236"/>
                  </a:lnTo>
                  <a:lnTo>
                    <a:pt x="1557528" y="318008"/>
                  </a:lnTo>
                  <a:lnTo>
                    <a:pt x="1569974" y="306578"/>
                  </a:lnTo>
                  <a:close/>
                </a:path>
                <a:path w="1640204" h="1511300">
                  <a:moveTo>
                    <a:pt x="1569974" y="81026"/>
                  </a:moveTo>
                  <a:lnTo>
                    <a:pt x="1495679" y="39370"/>
                  </a:lnTo>
                  <a:lnTo>
                    <a:pt x="1494142" y="71031"/>
                  </a:lnTo>
                  <a:lnTo>
                    <a:pt x="2032" y="0"/>
                  </a:lnTo>
                  <a:lnTo>
                    <a:pt x="1524" y="12700"/>
                  </a:lnTo>
                  <a:lnTo>
                    <a:pt x="1493520" y="83731"/>
                  </a:lnTo>
                  <a:lnTo>
                    <a:pt x="1506245" y="83731"/>
                  </a:lnTo>
                  <a:lnTo>
                    <a:pt x="1563852" y="83731"/>
                  </a:lnTo>
                  <a:lnTo>
                    <a:pt x="1569974" y="81026"/>
                  </a:lnTo>
                  <a:close/>
                </a:path>
                <a:path w="1640204" h="1511300">
                  <a:moveTo>
                    <a:pt x="1640078" y="530606"/>
                  </a:moveTo>
                  <a:lnTo>
                    <a:pt x="1555242" y="538480"/>
                  </a:lnTo>
                  <a:lnTo>
                    <a:pt x="1572031" y="565505"/>
                  </a:lnTo>
                  <a:lnTo>
                    <a:pt x="70104" y="1500632"/>
                  </a:lnTo>
                  <a:lnTo>
                    <a:pt x="76708" y="1511300"/>
                  </a:lnTo>
                  <a:lnTo>
                    <a:pt x="1578749" y="576313"/>
                  </a:lnTo>
                  <a:lnTo>
                    <a:pt x="1595501" y="603250"/>
                  </a:lnTo>
                  <a:lnTo>
                    <a:pt x="1622767" y="558800"/>
                  </a:lnTo>
                  <a:lnTo>
                    <a:pt x="1640078" y="530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7379" y="4238244"/>
              <a:ext cx="426720" cy="1201420"/>
            </a:xfrm>
            <a:custGeom>
              <a:avLst/>
              <a:gdLst/>
              <a:ahLst/>
              <a:cxnLst/>
              <a:rect l="l" t="t" r="r" b="b"/>
              <a:pathLst>
                <a:path w="426719" h="1201420">
                  <a:moveTo>
                    <a:pt x="0" y="187451"/>
                  </a:moveTo>
                  <a:lnTo>
                    <a:pt x="6342" y="137627"/>
                  </a:lnTo>
                  <a:lnTo>
                    <a:pt x="24242" y="92851"/>
                  </a:lnTo>
                  <a:lnTo>
                    <a:pt x="52006" y="54911"/>
                  </a:lnTo>
                  <a:lnTo>
                    <a:pt x="87940" y="25597"/>
                  </a:lnTo>
                  <a:lnTo>
                    <a:pt x="130351" y="6697"/>
                  </a:lnTo>
                  <a:lnTo>
                    <a:pt x="177545" y="0"/>
                  </a:lnTo>
                  <a:lnTo>
                    <a:pt x="224740" y="6697"/>
                  </a:lnTo>
                  <a:lnTo>
                    <a:pt x="267151" y="25597"/>
                  </a:lnTo>
                  <a:lnTo>
                    <a:pt x="303085" y="54911"/>
                  </a:lnTo>
                  <a:lnTo>
                    <a:pt x="330849" y="92851"/>
                  </a:lnTo>
                  <a:lnTo>
                    <a:pt x="348749" y="137627"/>
                  </a:lnTo>
                  <a:lnTo>
                    <a:pt x="355092" y="187451"/>
                  </a:lnTo>
                  <a:lnTo>
                    <a:pt x="348749" y="237276"/>
                  </a:lnTo>
                  <a:lnTo>
                    <a:pt x="330849" y="282052"/>
                  </a:lnTo>
                  <a:lnTo>
                    <a:pt x="303085" y="319992"/>
                  </a:lnTo>
                  <a:lnTo>
                    <a:pt x="267151" y="349306"/>
                  </a:lnTo>
                  <a:lnTo>
                    <a:pt x="224740" y="368206"/>
                  </a:lnTo>
                  <a:lnTo>
                    <a:pt x="177545" y="374903"/>
                  </a:lnTo>
                  <a:lnTo>
                    <a:pt x="130351" y="368206"/>
                  </a:lnTo>
                  <a:lnTo>
                    <a:pt x="87940" y="349306"/>
                  </a:lnTo>
                  <a:lnTo>
                    <a:pt x="52006" y="319992"/>
                  </a:lnTo>
                  <a:lnTo>
                    <a:pt x="24242" y="282052"/>
                  </a:lnTo>
                  <a:lnTo>
                    <a:pt x="6342" y="237276"/>
                  </a:lnTo>
                  <a:lnTo>
                    <a:pt x="0" y="187451"/>
                  </a:lnTo>
                  <a:close/>
                </a:path>
                <a:path w="426719" h="1201420">
                  <a:moveTo>
                    <a:pt x="0" y="1013459"/>
                  </a:moveTo>
                  <a:lnTo>
                    <a:pt x="5633" y="970485"/>
                  </a:lnTo>
                  <a:lnTo>
                    <a:pt x="21682" y="931032"/>
                  </a:lnTo>
                  <a:lnTo>
                    <a:pt x="46866" y="896227"/>
                  </a:lnTo>
                  <a:lnTo>
                    <a:pt x="79905" y="867195"/>
                  </a:lnTo>
                  <a:lnTo>
                    <a:pt x="119520" y="845064"/>
                  </a:lnTo>
                  <a:lnTo>
                    <a:pt x="164432" y="830959"/>
                  </a:lnTo>
                  <a:lnTo>
                    <a:pt x="213359" y="826007"/>
                  </a:lnTo>
                  <a:lnTo>
                    <a:pt x="262287" y="830959"/>
                  </a:lnTo>
                  <a:lnTo>
                    <a:pt x="307199" y="845064"/>
                  </a:lnTo>
                  <a:lnTo>
                    <a:pt x="346814" y="867195"/>
                  </a:lnTo>
                  <a:lnTo>
                    <a:pt x="379853" y="896227"/>
                  </a:lnTo>
                  <a:lnTo>
                    <a:pt x="405037" y="931032"/>
                  </a:lnTo>
                  <a:lnTo>
                    <a:pt x="421086" y="970485"/>
                  </a:lnTo>
                  <a:lnTo>
                    <a:pt x="426719" y="1013459"/>
                  </a:lnTo>
                  <a:lnTo>
                    <a:pt x="421086" y="1056434"/>
                  </a:lnTo>
                  <a:lnTo>
                    <a:pt x="405037" y="1095887"/>
                  </a:lnTo>
                  <a:lnTo>
                    <a:pt x="379853" y="1130692"/>
                  </a:lnTo>
                  <a:lnTo>
                    <a:pt x="346814" y="1159724"/>
                  </a:lnTo>
                  <a:lnTo>
                    <a:pt x="307199" y="1181855"/>
                  </a:lnTo>
                  <a:lnTo>
                    <a:pt x="262287" y="1195960"/>
                  </a:lnTo>
                  <a:lnTo>
                    <a:pt x="213359" y="1200911"/>
                  </a:lnTo>
                  <a:lnTo>
                    <a:pt x="164432" y="1195960"/>
                  </a:lnTo>
                  <a:lnTo>
                    <a:pt x="119520" y="1181855"/>
                  </a:lnTo>
                  <a:lnTo>
                    <a:pt x="79905" y="1159724"/>
                  </a:lnTo>
                  <a:lnTo>
                    <a:pt x="46866" y="1130692"/>
                  </a:lnTo>
                  <a:lnTo>
                    <a:pt x="21682" y="1095887"/>
                  </a:lnTo>
                  <a:lnTo>
                    <a:pt x="5633" y="1056434"/>
                  </a:lnTo>
                  <a:lnTo>
                    <a:pt x="0" y="10134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18232" y="2638330"/>
            <a:ext cx="225743" cy="140567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6193">
              <a:spcBef>
                <a:spcPts val="71"/>
              </a:spcBef>
            </a:pPr>
            <a:r>
              <a:rPr sz="1200" spc="-4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200">
              <a:latin typeface="Arial MT"/>
              <a:cs typeface="Arial MT"/>
            </a:endParaRPr>
          </a:p>
          <a:p>
            <a:pPr marL="16193">
              <a:spcBef>
                <a:spcPts val="4"/>
              </a:spcBef>
            </a:pPr>
            <a:r>
              <a:rPr sz="1200" spc="-4" dirty="0">
                <a:latin typeface="Cambria Math"/>
                <a:cs typeface="Cambria Math"/>
              </a:rPr>
              <a:t>0</a:t>
            </a:r>
            <a:r>
              <a:rPr sz="1200" spc="-8" dirty="0">
                <a:latin typeface="Cambria Math"/>
                <a:cs typeface="Cambria Math"/>
              </a:rPr>
              <a:t>.</a:t>
            </a:r>
            <a:r>
              <a:rPr sz="1200" spc="-4" dirty="0">
                <a:latin typeface="Cambria Math"/>
                <a:cs typeface="Cambria Math"/>
              </a:rPr>
              <a:t>5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50">
              <a:latin typeface="Cambria Math"/>
              <a:cs typeface="Cambria Math"/>
            </a:endParaRPr>
          </a:p>
          <a:p>
            <a:pPr>
              <a:spcBef>
                <a:spcPts val="4"/>
              </a:spcBef>
            </a:pPr>
            <a:endParaRPr sz="1575">
              <a:latin typeface="Cambria Math"/>
              <a:cs typeface="Cambria Math"/>
            </a:endParaRPr>
          </a:p>
          <a:p>
            <a:pPr marL="9525"/>
            <a:r>
              <a:rPr sz="1200" spc="-4" dirty="0">
                <a:latin typeface="Cambria Math"/>
                <a:cs typeface="Cambria Math"/>
              </a:rPr>
              <a:t>0.3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62605" y="2612898"/>
            <a:ext cx="4621530" cy="1695450"/>
            <a:chOff x="1892807" y="3483864"/>
            <a:chExt cx="6162040" cy="2260600"/>
          </a:xfrm>
        </p:grpSpPr>
        <p:sp>
          <p:nvSpPr>
            <p:cNvPr id="13" name="object 13"/>
            <p:cNvSpPr/>
            <p:nvPr/>
          </p:nvSpPr>
          <p:spPr>
            <a:xfrm>
              <a:off x="1897379" y="3488436"/>
              <a:ext cx="3205480" cy="2251075"/>
            </a:xfrm>
            <a:custGeom>
              <a:avLst/>
              <a:gdLst/>
              <a:ahLst/>
              <a:cxnLst/>
              <a:rect l="l" t="t" r="r" b="b"/>
              <a:pathLst>
                <a:path w="3205479" h="2251075">
                  <a:moveTo>
                    <a:pt x="0" y="187451"/>
                  </a:moveTo>
                  <a:lnTo>
                    <a:pt x="6342" y="137627"/>
                  </a:lnTo>
                  <a:lnTo>
                    <a:pt x="24242" y="92851"/>
                  </a:lnTo>
                  <a:lnTo>
                    <a:pt x="52006" y="54911"/>
                  </a:lnTo>
                  <a:lnTo>
                    <a:pt x="87940" y="25597"/>
                  </a:lnTo>
                  <a:lnTo>
                    <a:pt x="130351" y="6697"/>
                  </a:lnTo>
                  <a:lnTo>
                    <a:pt x="177545" y="0"/>
                  </a:lnTo>
                  <a:lnTo>
                    <a:pt x="224740" y="6697"/>
                  </a:lnTo>
                  <a:lnTo>
                    <a:pt x="267151" y="25597"/>
                  </a:lnTo>
                  <a:lnTo>
                    <a:pt x="303085" y="54911"/>
                  </a:lnTo>
                  <a:lnTo>
                    <a:pt x="330849" y="92851"/>
                  </a:lnTo>
                  <a:lnTo>
                    <a:pt x="348749" y="137627"/>
                  </a:lnTo>
                  <a:lnTo>
                    <a:pt x="355092" y="187451"/>
                  </a:lnTo>
                  <a:lnTo>
                    <a:pt x="348749" y="237276"/>
                  </a:lnTo>
                  <a:lnTo>
                    <a:pt x="330849" y="282052"/>
                  </a:lnTo>
                  <a:lnTo>
                    <a:pt x="303085" y="319992"/>
                  </a:lnTo>
                  <a:lnTo>
                    <a:pt x="267151" y="349306"/>
                  </a:lnTo>
                  <a:lnTo>
                    <a:pt x="224740" y="368206"/>
                  </a:lnTo>
                  <a:lnTo>
                    <a:pt x="177545" y="374903"/>
                  </a:lnTo>
                  <a:lnTo>
                    <a:pt x="130351" y="368206"/>
                  </a:lnTo>
                  <a:lnTo>
                    <a:pt x="87940" y="349306"/>
                  </a:lnTo>
                  <a:lnTo>
                    <a:pt x="52006" y="319992"/>
                  </a:lnTo>
                  <a:lnTo>
                    <a:pt x="24242" y="282052"/>
                  </a:lnTo>
                  <a:lnTo>
                    <a:pt x="6342" y="237276"/>
                  </a:lnTo>
                  <a:lnTo>
                    <a:pt x="0" y="187451"/>
                  </a:lnTo>
                  <a:close/>
                </a:path>
                <a:path w="3205479" h="2251075">
                  <a:moveTo>
                    <a:pt x="1923287" y="1725930"/>
                  </a:moveTo>
                  <a:lnTo>
                    <a:pt x="1925412" y="1682872"/>
                  </a:lnTo>
                  <a:lnTo>
                    <a:pt x="1931674" y="1640773"/>
                  </a:lnTo>
                  <a:lnTo>
                    <a:pt x="1941911" y="1599768"/>
                  </a:lnTo>
                  <a:lnTo>
                    <a:pt x="1955956" y="1559990"/>
                  </a:lnTo>
                  <a:lnTo>
                    <a:pt x="1973645" y="1521577"/>
                  </a:lnTo>
                  <a:lnTo>
                    <a:pt x="1994813" y="1484662"/>
                  </a:lnTo>
                  <a:lnTo>
                    <a:pt x="2019295" y="1449381"/>
                  </a:lnTo>
                  <a:lnTo>
                    <a:pt x="2046927" y="1415869"/>
                  </a:lnTo>
                  <a:lnTo>
                    <a:pt x="2077542" y="1384261"/>
                  </a:lnTo>
                  <a:lnTo>
                    <a:pt x="2110978" y="1354693"/>
                  </a:lnTo>
                  <a:lnTo>
                    <a:pt x="2147068" y="1327299"/>
                  </a:lnTo>
                  <a:lnTo>
                    <a:pt x="2185647" y="1302215"/>
                  </a:lnTo>
                  <a:lnTo>
                    <a:pt x="2226552" y="1279576"/>
                  </a:lnTo>
                  <a:lnTo>
                    <a:pt x="2269616" y="1259517"/>
                  </a:lnTo>
                  <a:lnTo>
                    <a:pt x="2314676" y="1242173"/>
                  </a:lnTo>
                  <a:lnTo>
                    <a:pt x="2361566" y="1227679"/>
                  </a:lnTo>
                  <a:lnTo>
                    <a:pt x="2410121" y="1216171"/>
                  </a:lnTo>
                  <a:lnTo>
                    <a:pt x="2460176" y="1207784"/>
                  </a:lnTo>
                  <a:lnTo>
                    <a:pt x="2511568" y="1202652"/>
                  </a:lnTo>
                  <a:lnTo>
                    <a:pt x="2564130" y="1200912"/>
                  </a:lnTo>
                  <a:lnTo>
                    <a:pt x="2616691" y="1202652"/>
                  </a:lnTo>
                  <a:lnTo>
                    <a:pt x="2668083" y="1207784"/>
                  </a:lnTo>
                  <a:lnTo>
                    <a:pt x="2718138" y="1216171"/>
                  </a:lnTo>
                  <a:lnTo>
                    <a:pt x="2766693" y="1227679"/>
                  </a:lnTo>
                  <a:lnTo>
                    <a:pt x="2813583" y="1242173"/>
                  </a:lnTo>
                  <a:lnTo>
                    <a:pt x="2858643" y="1259517"/>
                  </a:lnTo>
                  <a:lnTo>
                    <a:pt x="2901707" y="1279576"/>
                  </a:lnTo>
                  <a:lnTo>
                    <a:pt x="2942612" y="1302215"/>
                  </a:lnTo>
                  <a:lnTo>
                    <a:pt x="2981191" y="1327299"/>
                  </a:lnTo>
                  <a:lnTo>
                    <a:pt x="3017281" y="1354693"/>
                  </a:lnTo>
                  <a:lnTo>
                    <a:pt x="3050717" y="1384261"/>
                  </a:lnTo>
                  <a:lnTo>
                    <a:pt x="3081332" y="1415869"/>
                  </a:lnTo>
                  <a:lnTo>
                    <a:pt x="3108964" y="1449381"/>
                  </a:lnTo>
                  <a:lnTo>
                    <a:pt x="3133446" y="1484662"/>
                  </a:lnTo>
                  <a:lnTo>
                    <a:pt x="3154614" y="1521577"/>
                  </a:lnTo>
                  <a:lnTo>
                    <a:pt x="3172303" y="1559990"/>
                  </a:lnTo>
                  <a:lnTo>
                    <a:pt x="3186348" y="1599768"/>
                  </a:lnTo>
                  <a:lnTo>
                    <a:pt x="3196585" y="1640773"/>
                  </a:lnTo>
                  <a:lnTo>
                    <a:pt x="3202847" y="1682872"/>
                  </a:lnTo>
                  <a:lnTo>
                    <a:pt x="3204972" y="1725930"/>
                  </a:lnTo>
                  <a:lnTo>
                    <a:pt x="3202847" y="1768987"/>
                  </a:lnTo>
                  <a:lnTo>
                    <a:pt x="3196585" y="1811086"/>
                  </a:lnTo>
                  <a:lnTo>
                    <a:pt x="3186348" y="1852091"/>
                  </a:lnTo>
                  <a:lnTo>
                    <a:pt x="3172303" y="1891869"/>
                  </a:lnTo>
                  <a:lnTo>
                    <a:pt x="3154614" y="1930282"/>
                  </a:lnTo>
                  <a:lnTo>
                    <a:pt x="3133446" y="1967197"/>
                  </a:lnTo>
                  <a:lnTo>
                    <a:pt x="3108964" y="2002478"/>
                  </a:lnTo>
                  <a:lnTo>
                    <a:pt x="3081332" y="2035990"/>
                  </a:lnTo>
                  <a:lnTo>
                    <a:pt x="3050717" y="2067598"/>
                  </a:lnTo>
                  <a:lnTo>
                    <a:pt x="3017281" y="2097166"/>
                  </a:lnTo>
                  <a:lnTo>
                    <a:pt x="2981191" y="2124560"/>
                  </a:lnTo>
                  <a:lnTo>
                    <a:pt x="2942612" y="2149644"/>
                  </a:lnTo>
                  <a:lnTo>
                    <a:pt x="2901707" y="2172283"/>
                  </a:lnTo>
                  <a:lnTo>
                    <a:pt x="2858643" y="2192342"/>
                  </a:lnTo>
                  <a:lnTo>
                    <a:pt x="2813583" y="2209686"/>
                  </a:lnTo>
                  <a:lnTo>
                    <a:pt x="2766693" y="2224180"/>
                  </a:lnTo>
                  <a:lnTo>
                    <a:pt x="2718138" y="2235688"/>
                  </a:lnTo>
                  <a:lnTo>
                    <a:pt x="2668083" y="2244075"/>
                  </a:lnTo>
                  <a:lnTo>
                    <a:pt x="2616691" y="2249207"/>
                  </a:lnTo>
                  <a:lnTo>
                    <a:pt x="2564130" y="2250948"/>
                  </a:lnTo>
                  <a:lnTo>
                    <a:pt x="2511568" y="2249207"/>
                  </a:lnTo>
                  <a:lnTo>
                    <a:pt x="2460176" y="2244075"/>
                  </a:lnTo>
                  <a:lnTo>
                    <a:pt x="2410121" y="2235688"/>
                  </a:lnTo>
                  <a:lnTo>
                    <a:pt x="2361566" y="2224180"/>
                  </a:lnTo>
                  <a:lnTo>
                    <a:pt x="2314676" y="2209686"/>
                  </a:lnTo>
                  <a:lnTo>
                    <a:pt x="2269616" y="2192342"/>
                  </a:lnTo>
                  <a:lnTo>
                    <a:pt x="2226552" y="2172283"/>
                  </a:lnTo>
                  <a:lnTo>
                    <a:pt x="2185647" y="2149644"/>
                  </a:lnTo>
                  <a:lnTo>
                    <a:pt x="2147068" y="2124560"/>
                  </a:lnTo>
                  <a:lnTo>
                    <a:pt x="2110978" y="2097166"/>
                  </a:lnTo>
                  <a:lnTo>
                    <a:pt x="2077542" y="2067598"/>
                  </a:lnTo>
                  <a:lnTo>
                    <a:pt x="2046927" y="2035990"/>
                  </a:lnTo>
                  <a:lnTo>
                    <a:pt x="2019295" y="2002478"/>
                  </a:lnTo>
                  <a:lnTo>
                    <a:pt x="1994813" y="1967197"/>
                  </a:lnTo>
                  <a:lnTo>
                    <a:pt x="1973645" y="1930282"/>
                  </a:lnTo>
                  <a:lnTo>
                    <a:pt x="1955956" y="1891869"/>
                  </a:lnTo>
                  <a:lnTo>
                    <a:pt x="1941911" y="1852091"/>
                  </a:lnTo>
                  <a:lnTo>
                    <a:pt x="1931674" y="1811086"/>
                  </a:lnTo>
                  <a:lnTo>
                    <a:pt x="1925412" y="1768987"/>
                  </a:lnTo>
                  <a:lnTo>
                    <a:pt x="1923287" y="172593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9043" y="3783329"/>
              <a:ext cx="1713864" cy="1543050"/>
            </a:xfrm>
            <a:custGeom>
              <a:avLst/>
              <a:gdLst/>
              <a:ahLst/>
              <a:cxnLst/>
              <a:rect l="l" t="t" r="r" b="b"/>
              <a:pathLst>
                <a:path w="1713864" h="1543050">
                  <a:moveTo>
                    <a:pt x="1571625" y="1504950"/>
                  </a:moveTo>
                  <a:lnTo>
                    <a:pt x="1558925" y="1498600"/>
                  </a:lnTo>
                  <a:lnTo>
                    <a:pt x="1495425" y="1466850"/>
                  </a:lnTo>
                  <a:lnTo>
                    <a:pt x="1495425" y="1498600"/>
                  </a:lnTo>
                  <a:lnTo>
                    <a:pt x="75057" y="1498600"/>
                  </a:lnTo>
                  <a:lnTo>
                    <a:pt x="75057" y="1511300"/>
                  </a:lnTo>
                  <a:lnTo>
                    <a:pt x="1495425" y="1511300"/>
                  </a:lnTo>
                  <a:lnTo>
                    <a:pt x="1495425" y="1543050"/>
                  </a:lnTo>
                  <a:lnTo>
                    <a:pt x="1558925" y="1511300"/>
                  </a:lnTo>
                  <a:lnTo>
                    <a:pt x="1571625" y="1504950"/>
                  </a:lnTo>
                  <a:close/>
                </a:path>
                <a:path w="1713864" h="1543050">
                  <a:moveTo>
                    <a:pt x="1641729" y="1280922"/>
                  </a:moveTo>
                  <a:lnTo>
                    <a:pt x="1626755" y="1265047"/>
                  </a:lnTo>
                  <a:lnTo>
                    <a:pt x="1583309" y="1218946"/>
                  </a:lnTo>
                  <a:lnTo>
                    <a:pt x="1572348" y="1248727"/>
                  </a:lnTo>
                  <a:lnTo>
                    <a:pt x="5588" y="674497"/>
                  </a:lnTo>
                  <a:lnTo>
                    <a:pt x="1270" y="686435"/>
                  </a:lnTo>
                  <a:lnTo>
                    <a:pt x="1567954" y="1260690"/>
                  </a:lnTo>
                  <a:lnTo>
                    <a:pt x="1557020" y="1290447"/>
                  </a:lnTo>
                  <a:lnTo>
                    <a:pt x="1641729" y="1280922"/>
                  </a:lnTo>
                  <a:close/>
                </a:path>
                <a:path w="1713864" h="1543050">
                  <a:moveTo>
                    <a:pt x="1713357" y="1130046"/>
                  </a:moveTo>
                  <a:lnTo>
                    <a:pt x="1696212" y="1100455"/>
                  </a:lnTo>
                  <a:lnTo>
                    <a:pt x="1670685" y="1056386"/>
                  </a:lnTo>
                  <a:lnTo>
                    <a:pt x="1653260" y="1082840"/>
                  </a:lnTo>
                  <a:lnTo>
                    <a:pt x="6858" y="0"/>
                  </a:lnTo>
                  <a:lnTo>
                    <a:pt x="0" y="10668"/>
                  </a:lnTo>
                  <a:lnTo>
                    <a:pt x="1646237" y="1093495"/>
                  </a:lnTo>
                  <a:lnTo>
                    <a:pt x="1628775" y="1120013"/>
                  </a:lnTo>
                  <a:lnTo>
                    <a:pt x="1713357" y="1130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0651" y="3938016"/>
              <a:ext cx="1309370" cy="1050290"/>
            </a:xfrm>
            <a:custGeom>
              <a:avLst/>
              <a:gdLst/>
              <a:ahLst/>
              <a:cxnLst/>
              <a:rect l="l" t="t" r="r" b="b"/>
              <a:pathLst>
                <a:path w="1309370" h="1050289">
                  <a:moveTo>
                    <a:pt x="0" y="525017"/>
                  </a:moveTo>
                  <a:lnTo>
                    <a:pt x="2170" y="481960"/>
                  </a:lnTo>
                  <a:lnTo>
                    <a:pt x="8568" y="439861"/>
                  </a:lnTo>
                  <a:lnTo>
                    <a:pt x="19026" y="398856"/>
                  </a:lnTo>
                  <a:lnTo>
                    <a:pt x="33375" y="359078"/>
                  </a:lnTo>
                  <a:lnTo>
                    <a:pt x="51446" y="320665"/>
                  </a:lnTo>
                  <a:lnTo>
                    <a:pt x="73071" y="283750"/>
                  </a:lnTo>
                  <a:lnTo>
                    <a:pt x="98082" y="248469"/>
                  </a:lnTo>
                  <a:lnTo>
                    <a:pt x="126309" y="214957"/>
                  </a:lnTo>
                  <a:lnTo>
                    <a:pt x="157583" y="183349"/>
                  </a:lnTo>
                  <a:lnTo>
                    <a:pt x="191738" y="153781"/>
                  </a:lnTo>
                  <a:lnTo>
                    <a:pt x="228603" y="126387"/>
                  </a:lnTo>
                  <a:lnTo>
                    <a:pt x="268010" y="101303"/>
                  </a:lnTo>
                  <a:lnTo>
                    <a:pt x="309791" y="78664"/>
                  </a:lnTo>
                  <a:lnTo>
                    <a:pt x="353777" y="58605"/>
                  </a:lnTo>
                  <a:lnTo>
                    <a:pt x="399799" y="41261"/>
                  </a:lnTo>
                  <a:lnTo>
                    <a:pt x="447690" y="26767"/>
                  </a:lnTo>
                  <a:lnTo>
                    <a:pt x="497279" y="15259"/>
                  </a:lnTo>
                  <a:lnTo>
                    <a:pt x="548399" y="6872"/>
                  </a:lnTo>
                  <a:lnTo>
                    <a:pt x="600882" y="1740"/>
                  </a:lnTo>
                  <a:lnTo>
                    <a:pt x="654557" y="0"/>
                  </a:lnTo>
                  <a:lnTo>
                    <a:pt x="708233" y="1740"/>
                  </a:lnTo>
                  <a:lnTo>
                    <a:pt x="760716" y="6872"/>
                  </a:lnTo>
                  <a:lnTo>
                    <a:pt x="811836" y="15259"/>
                  </a:lnTo>
                  <a:lnTo>
                    <a:pt x="861425" y="26767"/>
                  </a:lnTo>
                  <a:lnTo>
                    <a:pt x="909316" y="41261"/>
                  </a:lnTo>
                  <a:lnTo>
                    <a:pt x="955338" y="58605"/>
                  </a:lnTo>
                  <a:lnTo>
                    <a:pt x="999324" y="78664"/>
                  </a:lnTo>
                  <a:lnTo>
                    <a:pt x="1041105" y="101303"/>
                  </a:lnTo>
                  <a:lnTo>
                    <a:pt x="1080512" y="126387"/>
                  </a:lnTo>
                  <a:lnTo>
                    <a:pt x="1117377" y="153781"/>
                  </a:lnTo>
                  <a:lnTo>
                    <a:pt x="1151532" y="183349"/>
                  </a:lnTo>
                  <a:lnTo>
                    <a:pt x="1182806" y="214957"/>
                  </a:lnTo>
                  <a:lnTo>
                    <a:pt x="1211033" y="248469"/>
                  </a:lnTo>
                  <a:lnTo>
                    <a:pt x="1236044" y="283750"/>
                  </a:lnTo>
                  <a:lnTo>
                    <a:pt x="1257669" y="320665"/>
                  </a:lnTo>
                  <a:lnTo>
                    <a:pt x="1275740" y="359078"/>
                  </a:lnTo>
                  <a:lnTo>
                    <a:pt x="1290089" y="398856"/>
                  </a:lnTo>
                  <a:lnTo>
                    <a:pt x="1300547" y="439861"/>
                  </a:lnTo>
                  <a:lnTo>
                    <a:pt x="1306945" y="481960"/>
                  </a:lnTo>
                  <a:lnTo>
                    <a:pt x="1309116" y="525017"/>
                  </a:lnTo>
                  <a:lnTo>
                    <a:pt x="1306945" y="568075"/>
                  </a:lnTo>
                  <a:lnTo>
                    <a:pt x="1300547" y="610174"/>
                  </a:lnTo>
                  <a:lnTo>
                    <a:pt x="1290089" y="651179"/>
                  </a:lnTo>
                  <a:lnTo>
                    <a:pt x="1275740" y="690957"/>
                  </a:lnTo>
                  <a:lnTo>
                    <a:pt x="1257669" y="729370"/>
                  </a:lnTo>
                  <a:lnTo>
                    <a:pt x="1236044" y="766285"/>
                  </a:lnTo>
                  <a:lnTo>
                    <a:pt x="1211033" y="801566"/>
                  </a:lnTo>
                  <a:lnTo>
                    <a:pt x="1182806" y="835078"/>
                  </a:lnTo>
                  <a:lnTo>
                    <a:pt x="1151532" y="866686"/>
                  </a:lnTo>
                  <a:lnTo>
                    <a:pt x="1117377" y="896254"/>
                  </a:lnTo>
                  <a:lnTo>
                    <a:pt x="1080512" y="923648"/>
                  </a:lnTo>
                  <a:lnTo>
                    <a:pt x="1041105" y="948732"/>
                  </a:lnTo>
                  <a:lnTo>
                    <a:pt x="999324" y="971371"/>
                  </a:lnTo>
                  <a:lnTo>
                    <a:pt x="955338" y="991430"/>
                  </a:lnTo>
                  <a:lnTo>
                    <a:pt x="909316" y="1008774"/>
                  </a:lnTo>
                  <a:lnTo>
                    <a:pt x="861425" y="1023268"/>
                  </a:lnTo>
                  <a:lnTo>
                    <a:pt x="811836" y="1034776"/>
                  </a:lnTo>
                  <a:lnTo>
                    <a:pt x="760716" y="1043163"/>
                  </a:lnTo>
                  <a:lnTo>
                    <a:pt x="708233" y="1048295"/>
                  </a:lnTo>
                  <a:lnTo>
                    <a:pt x="654557" y="1050035"/>
                  </a:lnTo>
                  <a:lnTo>
                    <a:pt x="600882" y="1048295"/>
                  </a:lnTo>
                  <a:lnTo>
                    <a:pt x="548399" y="1043163"/>
                  </a:lnTo>
                  <a:lnTo>
                    <a:pt x="497279" y="1034776"/>
                  </a:lnTo>
                  <a:lnTo>
                    <a:pt x="447690" y="1023268"/>
                  </a:lnTo>
                  <a:lnTo>
                    <a:pt x="399799" y="1008774"/>
                  </a:lnTo>
                  <a:lnTo>
                    <a:pt x="353777" y="991430"/>
                  </a:lnTo>
                  <a:lnTo>
                    <a:pt x="309791" y="971371"/>
                  </a:lnTo>
                  <a:lnTo>
                    <a:pt x="268010" y="948732"/>
                  </a:lnTo>
                  <a:lnTo>
                    <a:pt x="228603" y="923648"/>
                  </a:lnTo>
                  <a:lnTo>
                    <a:pt x="191738" y="896254"/>
                  </a:lnTo>
                  <a:lnTo>
                    <a:pt x="157583" y="866686"/>
                  </a:lnTo>
                  <a:lnTo>
                    <a:pt x="126309" y="835078"/>
                  </a:lnTo>
                  <a:lnTo>
                    <a:pt x="98082" y="801566"/>
                  </a:lnTo>
                  <a:lnTo>
                    <a:pt x="73071" y="766285"/>
                  </a:lnTo>
                  <a:lnTo>
                    <a:pt x="51446" y="729370"/>
                  </a:lnTo>
                  <a:lnTo>
                    <a:pt x="33375" y="690957"/>
                  </a:lnTo>
                  <a:lnTo>
                    <a:pt x="19026" y="651179"/>
                  </a:lnTo>
                  <a:lnTo>
                    <a:pt x="8568" y="610174"/>
                  </a:lnTo>
                  <a:lnTo>
                    <a:pt x="2170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9558" y="3931792"/>
              <a:ext cx="1641475" cy="1287780"/>
            </a:xfrm>
            <a:custGeom>
              <a:avLst/>
              <a:gdLst/>
              <a:ahLst/>
              <a:cxnLst/>
              <a:rect l="l" t="t" r="r" b="b"/>
              <a:pathLst>
                <a:path w="1641475" h="1287779">
                  <a:moveTo>
                    <a:pt x="1641094" y="457327"/>
                  </a:moveTo>
                  <a:lnTo>
                    <a:pt x="1555864" y="457581"/>
                  </a:lnTo>
                  <a:lnTo>
                    <a:pt x="1570139" y="485927"/>
                  </a:lnTo>
                  <a:lnTo>
                    <a:pt x="0" y="1276096"/>
                  </a:lnTo>
                  <a:lnTo>
                    <a:pt x="5588" y="1287526"/>
                  </a:lnTo>
                  <a:lnTo>
                    <a:pt x="1575841" y="497230"/>
                  </a:lnTo>
                  <a:lnTo>
                    <a:pt x="1590167" y="525653"/>
                  </a:lnTo>
                  <a:lnTo>
                    <a:pt x="1624050" y="480187"/>
                  </a:lnTo>
                  <a:lnTo>
                    <a:pt x="1641094" y="457327"/>
                  </a:lnTo>
                  <a:close/>
                </a:path>
                <a:path w="1641475" h="1287779">
                  <a:moveTo>
                    <a:pt x="1641094" y="381127"/>
                  </a:moveTo>
                  <a:lnTo>
                    <a:pt x="1631353" y="373126"/>
                  </a:lnTo>
                  <a:lnTo>
                    <a:pt x="1575308" y="327025"/>
                  </a:lnTo>
                  <a:lnTo>
                    <a:pt x="1568208" y="357974"/>
                  </a:lnTo>
                  <a:lnTo>
                    <a:pt x="4191" y="0"/>
                  </a:lnTo>
                  <a:lnTo>
                    <a:pt x="1397" y="12446"/>
                  </a:lnTo>
                  <a:lnTo>
                    <a:pt x="1565389" y="370306"/>
                  </a:lnTo>
                  <a:lnTo>
                    <a:pt x="1558290" y="401320"/>
                  </a:lnTo>
                  <a:lnTo>
                    <a:pt x="1641094" y="381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73AB57F-A93D-1DBA-9DE5-BC97991EF3B2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49910"/>
            <a:ext cx="658699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8" dirty="0">
                <a:solidFill>
                  <a:schemeClr val="bg1"/>
                </a:solidFill>
              </a:rPr>
              <a:t>What </a:t>
            </a:r>
            <a:r>
              <a:rPr sz="2400" dirty="0">
                <a:solidFill>
                  <a:schemeClr val="bg1"/>
                </a:solidFill>
              </a:rPr>
              <a:t>is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Machine 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496503"/>
            <a:ext cx="7086600" cy="4150494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135731" marR="3810" indent="-126206">
              <a:lnSpc>
                <a:spcPts val="2475"/>
              </a:lnSpc>
              <a:spcBef>
                <a:spcPts val="344"/>
              </a:spcBef>
            </a:pPr>
            <a:r>
              <a:rPr sz="2250" spc="-4" dirty="0">
                <a:cs typeface="Calibri"/>
              </a:rPr>
              <a:t>“Learning</a:t>
            </a:r>
            <a:r>
              <a:rPr sz="2250" spc="-11" dirty="0">
                <a:cs typeface="Calibri"/>
              </a:rPr>
              <a:t> </a:t>
            </a:r>
            <a:r>
              <a:rPr sz="2250" spc="-4" dirty="0">
                <a:cs typeface="Calibri"/>
              </a:rPr>
              <a:t>is</a:t>
            </a:r>
            <a:r>
              <a:rPr sz="2250" spc="-8" dirty="0">
                <a:cs typeface="Calibri"/>
              </a:rPr>
              <a:t> </a:t>
            </a:r>
            <a:r>
              <a:rPr sz="2250" spc="-15" dirty="0">
                <a:cs typeface="Calibri"/>
              </a:rPr>
              <a:t>any</a:t>
            </a:r>
            <a:r>
              <a:rPr sz="2250" spc="-4" dirty="0">
                <a:cs typeface="Calibri"/>
              </a:rPr>
              <a:t> </a:t>
            </a:r>
            <a:r>
              <a:rPr sz="2250" spc="-8" dirty="0">
                <a:cs typeface="Calibri"/>
              </a:rPr>
              <a:t>process by</a:t>
            </a:r>
            <a:r>
              <a:rPr sz="2250" spc="-4" dirty="0">
                <a:cs typeface="Calibri"/>
              </a:rPr>
              <a:t> which</a:t>
            </a:r>
            <a:r>
              <a:rPr sz="2250" spc="-11" dirty="0">
                <a:cs typeface="Calibri"/>
              </a:rPr>
              <a:t> </a:t>
            </a:r>
            <a:r>
              <a:rPr sz="2250" dirty="0">
                <a:cs typeface="Calibri"/>
              </a:rPr>
              <a:t>a</a:t>
            </a:r>
            <a:r>
              <a:rPr sz="2250" spc="-8" dirty="0">
                <a:cs typeface="Calibri"/>
              </a:rPr>
              <a:t> </a:t>
            </a:r>
            <a:r>
              <a:rPr sz="2250" spc="-23" dirty="0">
                <a:cs typeface="Calibri"/>
              </a:rPr>
              <a:t>system</a:t>
            </a:r>
            <a:r>
              <a:rPr sz="2250" spc="-4" dirty="0">
                <a:cs typeface="Calibri"/>
              </a:rPr>
              <a:t> </a:t>
            </a:r>
            <a:r>
              <a:rPr sz="2250" spc="-11" dirty="0">
                <a:cs typeface="Calibri"/>
              </a:rPr>
              <a:t>improves </a:t>
            </a:r>
            <a:r>
              <a:rPr sz="2250" spc="-499" dirty="0">
                <a:cs typeface="Calibri"/>
              </a:rPr>
              <a:t> </a:t>
            </a:r>
            <a:r>
              <a:rPr sz="2250" spc="-8" dirty="0">
                <a:cs typeface="Calibri"/>
              </a:rPr>
              <a:t>performance</a:t>
            </a:r>
            <a:r>
              <a:rPr sz="2250" spc="-11" dirty="0">
                <a:cs typeface="Calibri"/>
              </a:rPr>
              <a:t> from</a:t>
            </a:r>
            <a:r>
              <a:rPr sz="2250" dirty="0">
                <a:cs typeface="Calibri"/>
              </a:rPr>
              <a:t> </a:t>
            </a:r>
            <a:r>
              <a:rPr sz="2250" spc="-23" dirty="0">
                <a:cs typeface="Calibri"/>
              </a:rPr>
              <a:t>experience.”</a:t>
            </a:r>
            <a:endParaRPr sz="2250" dirty="0">
              <a:cs typeface="Calibri"/>
            </a:endParaRPr>
          </a:p>
          <a:p>
            <a:pPr marL="2066449">
              <a:spcBef>
                <a:spcPts val="180"/>
              </a:spcBef>
            </a:pPr>
            <a:r>
              <a:rPr sz="2250" dirty="0">
                <a:cs typeface="Calibri"/>
              </a:rPr>
              <a:t>-</a:t>
            </a:r>
            <a:r>
              <a:rPr sz="2250" spc="-23" dirty="0">
                <a:cs typeface="Calibri"/>
              </a:rPr>
              <a:t> </a:t>
            </a:r>
            <a:r>
              <a:rPr sz="2250" spc="-4" dirty="0">
                <a:cs typeface="Calibri"/>
              </a:rPr>
              <a:t>Herbert</a:t>
            </a:r>
            <a:r>
              <a:rPr sz="2250" spc="-23" dirty="0">
                <a:cs typeface="Calibri"/>
              </a:rPr>
              <a:t> </a:t>
            </a:r>
            <a:r>
              <a:rPr sz="2250" spc="-4" dirty="0">
                <a:cs typeface="Calibri"/>
              </a:rPr>
              <a:t>Simon</a:t>
            </a:r>
            <a:endParaRPr sz="2250" dirty="0">
              <a:cs typeface="Calibri"/>
            </a:endParaRPr>
          </a:p>
          <a:p>
            <a:pPr>
              <a:spcBef>
                <a:spcPts val="4"/>
              </a:spcBef>
            </a:pPr>
            <a:endParaRPr sz="2700" dirty="0">
              <a:cs typeface="Calibri"/>
            </a:endParaRPr>
          </a:p>
          <a:p>
            <a:pPr marL="9525"/>
            <a:r>
              <a:rPr sz="2250" spc="-8" dirty="0">
                <a:cs typeface="Calibri"/>
              </a:rPr>
              <a:t>Definition</a:t>
            </a:r>
            <a:r>
              <a:rPr sz="2250" spc="-11" dirty="0">
                <a:cs typeface="Calibri"/>
              </a:rPr>
              <a:t> </a:t>
            </a:r>
            <a:r>
              <a:rPr sz="2250" spc="-8" dirty="0">
                <a:cs typeface="Calibri"/>
              </a:rPr>
              <a:t>by</a:t>
            </a:r>
            <a:r>
              <a:rPr sz="2250" dirty="0">
                <a:cs typeface="Calibri"/>
              </a:rPr>
              <a:t> </a:t>
            </a:r>
            <a:r>
              <a:rPr sz="2250" spc="-68" dirty="0">
                <a:cs typeface="Calibri"/>
              </a:rPr>
              <a:t>Tom</a:t>
            </a:r>
            <a:r>
              <a:rPr sz="2250" dirty="0">
                <a:cs typeface="Calibri"/>
              </a:rPr>
              <a:t> </a:t>
            </a:r>
            <a:r>
              <a:rPr sz="2250" spc="-11" dirty="0">
                <a:cs typeface="Calibri"/>
              </a:rPr>
              <a:t>Mitchell</a:t>
            </a:r>
            <a:r>
              <a:rPr sz="2250" spc="-4" dirty="0">
                <a:cs typeface="Calibri"/>
              </a:rPr>
              <a:t> </a:t>
            </a:r>
            <a:r>
              <a:rPr sz="2250" dirty="0">
                <a:cs typeface="Calibri"/>
              </a:rPr>
              <a:t>(1998):</a:t>
            </a:r>
          </a:p>
          <a:p>
            <a:pPr marL="352425">
              <a:spcBef>
                <a:spcPts val="225"/>
              </a:spcBef>
            </a:pPr>
            <a:r>
              <a:rPr sz="2250" spc="-4" dirty="0">
                <a:cs typeface="Calibri"/>
              </a:rPr>
              <a:t>Machine</a:t>
            </a:r>
            <a:r>
              <a:rPr sz="2250" spc="-19" dirty="0">
                <a:cs typeface="Calibri"/>
              </a:rPr>
              <a:t> </a:t>
            </a:r>
            <a:r>
              <a:rPr sz="2250" spc="-4" dirty="0">
                <a:cs typeface="Calibri"/>
              </a:rPr>
              <a:t>Learning</a:t>
            </a:r>
            <a:r>
              <a:rPr sz="2250" spc="-8" dirty="0">
                <a:cs typeface="Calibri"/>
              </a:rPr>
              <a:t> </a:t>
            </a:r>
            <a:r>
              <a:rPr sz="2250" spc="-4" dirty="0">
                <a:cs typeface="Calibri"/>
              </a:rPr>
              <a:t>is</a:t>
            </a:r>
            <a:r>
              <a:rPr sz="2250" spc="-8" dirty="0">
                <a:cs typeface="Calibri"/>
              </a:rPr>
              <a:t> </a:t>
            </a:r>
            <a:r>
              <a:rPr sz="2250" spc="-4" dirty="0">
                <a:cs typeface="Calibri"/>
              </a:rPr>
              <a:t>the</a:t>
            </a:r>
            <a:r>
              <a:rPr sz="2250" spc="-15" dirty="0">
                <a:cs typeface="Calibri"/>
              </a:rPr>
              <a:t> </a:t>
            </a:r>
            <a:r>
              <a:rPr sz="2250" spc="-8" dirty="0">
                <a:cs typeface="Calibri"/>
              </a:rPr>
              <a:t>study </a:t>
            </a:r>
            <a:r>
              <a:rPr sz="2250" dirty="0">
                <a:cs typeface="Calibri"/>
              </a:rPr>
              <a:t>of</a:t>
            </a:r>
            <a:r>
              <a:rPr sz="2250" spc="-15" dirty="0">
                <a:cs typeface="Calibri"/>
              </a:rPr>
              <a:t> </a:t>
            </a:r>
            <a:r>
              <a:rPr sz="2250" spc="-4" dirty="0">
                <a:cs typeface="Calibri"/>
              </a:rPr>
              <a:t>algorithms</a:t>
            </a:r>
            <a:r>
              <a:rPr sz="2250" spc="-8" dirty="0">
                <a:cs typeface="Calibri"/>
              </a:rPr>
              <a:t> that</a:t>
            </a:r>
            <a:endParaRPr sz="2250" dirty="0">
              <a:cs typeface="Calibri"/>
            </a:endParaRPr>
          </a:p>
          <a:p>
            <a:pPr marL="631031" indent="-280035">
              <a:spcBef>
                <a:spcPts val="300"/>
              </a:spcBef>
              <a:buFont typeface="Arial MT"/>
              <a:buChar char="•"/>
              <a:tabLst>
                <a:tab pos="630555" algn="l"/>
                <a:tab pos="631031" algn="l"/>
              </a:tabLst>
            </a:pPr>
            <a:r>
              <a:rPr sz="2250" spc="-11" dirty="0">
                <a:cs typeface="Calibri"/>
              </a:rPr>
              <a:t>improve</a:t>
            </a:r>
            <a:r>
              <a:rPr sz="2250" spc="-23" dirty="0">
                <a:cs typeface="Calibri"/>
              </a:rPr>
              <a:t> </a:t>
            </a:r>
            <a:r>
              <a:rPr sz="2250" spc="-4" dirty="0">
                <a:cs typeface="Calibri"/>
              </a:rPr>
              <a:t>their</a:t>
            </a:r>
            <a:r>
              <a:rPr sz="2250" spc="-11" dirty="0">
                <a:cs typeface="Calibri"/>
              </a:rPr>
              <a:t> </a:t>
            </a:r>
            <a:r>
              <a:rPr sz="2250" spc="-8" dirty="0">
                <a:cs typeface="Calibri"/>
              </a:rPr>
              <a:t>performance</a:t>
            </a:r>
            <a:r>
              <a:rPr sz="2250" spc="-15" dirty="0">
                <a:cs typeface="Calibri"/>
              </a:rPr>
              <a:t> </a:t>
            </a:r>
            <a:r>
              <a:rPr sz="2250" i="1" spc="71" dirty="0">
                <a:cs typeface="Georgia"/>
              </a:rPr>
              <a:t>P</a:t>
            </a:r>
            <a:endParaRPr sz="2250" dirty="0">
              <a:cs typeface="Georgia"/>
            </a:endParaRPr>
          </a:p>
          <a:p>
            <a:pPr marL="631031" indent="-280035">
              <a:spcBef>
                <a:spcPts val="225"/>
              </a:spcBef>
              <a:buFont typeface="Arial MT"/>
              <a:buChar char="•"/>
              <a:tabLst>
                <a:tab pos="630555" algn="l"/>
                <a:tab pos="631031" algn="l"/>
              </a:tabLst>
            </a:pPr>
            <a:r>
              <a:rPr sz="2250" spc="-11" dirty="0">
                <a:cs typeface="Calibri"/>
              </a:rPr>
              <a:t>at</a:t>
            </a:r>
            <a:r>
              <a:rPr sz="2250" spc="-23" dirty="0">
                <a:cs typeface="Calibri"/>
              </a:rPr>
              <a:t> </a:t>
            </a:r>
            <a:r>
              <a:rPr sz="2250" dirty="0">
                <a:cs typeface="Calibri"/>
              </a:rPr>
              <a:t>some</a:t>
            </a:r>
            <a:r>
              <a:rPr sz="2250" spc="-23" dirty="0">
                <a:cs typeface="Calibri"/>
              </a:rPr>
              <a:t> </a:t>
            </a:r>
            <a:r>
              <a:rPr sz="2250" spc="-11" dirty="0">
                <a:cs typeface="Calibri"/>
              </a:rPr>
              <a:t>task</a:t>
            </a:r>
            <a:r>
              <a:rPr sz="2250" spc="-19" dirty="0">
                <a:cs typeface="Calibri"/>
              </a:rPr>
              <a:t> </a:t>
            </a:r>
            <a:r>
              <a:rPr sz="2250" i="1" spc="-79" dirty="0">
                <a:cs typeface="Georgia"/>
              </a:rPr>
              <a:t>T</a:t>
            </a:r>
            <a:endParaRPr sz="2250" dirty="0">
              <a:cs typeface="Georgia"/>
            </a:endParaRPr>
          </a:p>
          <a:p>
            <a:pPr marL="631031" indent="-280035">
              <a:spcBef>
                <a:spcPts val="300"/>
              </a:spcBef>
              <a:buFont typeface="Arial MT"/>
              <a:buChar char="•"/>
              <a:tabLst>
                <a:tab pos="630555" algn="l"/>
                <a:tab pos="631031" algn="l"/>
              </a:tabLst>
            </a:pPr>
            <a:r>
              <a:rPr sz="2250" spc="-4" dirty="0">
                <a:cs typeface="Calibri"/>
              </a:rPr>
              <a:t>with</a:t>
            </a:r>
            <a:r>
              <a:rPr sz="2250" spc="-26" dirty="0">
                <a:cs typeface="Calibri"/>
              </a:rPr>
              <a:t> </a:t>
            </a:r>
            <a:r>
              <a:rPr sz="2250" spc="-8" dirty="0">
                <a:cs typeface="Calibri"/>
              </a:rPr>
              <a:t>experience</a:t>
            </a:r>
            <a:r>
              <a:rPr sz="2250" spc="-19" dirty="0">
                <a:cs typeface="Calibri"/>
              </a:rPr>
              <a:t> </a:t>
            </a:r>
            <a:r>
              <a:rPr sz="2250" i="1" spc="90" dirty="0">
                <a:cs typeface="Georgia"/>
              </a:rPr>
              <a:t>E</a:t>
            </a:r>
            <a:r>
              <a:rPr sz="2250" spc="90" dirty="0">
                <a:cs typeface="Calibri"/>
              </a:rPr>
              <a:t>.</a:t>
            </a:r>
            <a:endParaRPr sz="2250" dirty="0">
              <a:cs typeface="Calibri"/>
            </a:endParaRPr>
          </a:p>
          <a:p>
            <a:pPr marL="350996">
              <a:spcBef>
                <a:spcPts val="300"/>
              </a:spcBef>
            </a:pPr>
            <a:r>
              <a:rPr sz="2250" dirty="0">
                <a:cs typeface="Calibri"/>
              </a:rPr>
              <a:t>A</a:t>
            </a:r>
            <a:r>
              <a:rPr sz="2250" spc="-4" dirty="0">
                <a:cs typeface="Calibri"/>
              </a:rPr>
              <a:t> </a:t>
            </a:r>
            <a:r>
              <a:rPr sz="2250" spc="-8" dirty="0">
                <a:cs typeface="Calibri"/>
              </a:rPr>
              <a:t>well-defined</a:t>
            </a:r>
            <a:r>
              <a:rPr sz="2250" spc="-11" dirty="0">
                <a:cs typeface="Calibri"/>
              </a:rPr>
              <a:t> </a:t>
            </a:r>
            <a:r>
              <a:rPr sz="2250" spc="-4" dirty="0">
                <a:cs typeface="Calibri"/>
              </a:rPr>
              <a:t>learning</a:t>
            </a:r>
            <a:r>
              <a:rPr sz="2250" spc="-8" dirty="0">
                <a:cs typeface="Calibri"/>
              </a:rPr>
              <a:t> </a:t>
            </a:r>
            <a:r>
              <a:rPr sz="2250" spc="-11" dirty="0">
                <a:cs typeface="Calibri"/>
              </a:rPr>
              <a:t>task</a:t>
            </a:r>
            <a:r>
              <a:rPr sz="2250" spc="-8" dirty="0">
                <a:cs typeface="Calibri"/>
              </a:rPr>
              <a:t> </a:t>
            </a:r>
            <a:r>
              <a:rPr sz="2250" spc="-4" dirty="0">
                <a:cs typeface="Calibri"/>
              </a:rPr>
              <a:t>is</a:t>
            </a:r>
            <a:r>
              <a:rPr sz="2250" spc="-8" dirty="0">
                <a:cs typeface="Calibri"/>
              </a:rPr>
              <a:t> given by</a:t>
            </a:r>
            <a:r>
              <a:rPr sz="2250" spc="-4" dirty="0">
                <a:cs typeface="Calibri"/>
              </a:rPr>
              <a:t> </a:t>
            </a:r>
            <a:r>
              <a:rPr sz="2250" spc="23" dirty="0">
                <a:cs typeface="Calibri"/>
              </a:rPr>
              <a:t>&lt;</a:t>
            </a:r>
            <a:r>
              <a:rPr sz="2250" i="1" spc="23" dirty="0">
                <a:cs typeface="Georgia"/>
              </a:rPr>
              <a:t>P</a:t>
            </a:r>
            <a:r>
              <a:rPr sz="2250" spc="23" dirty="0">
                <a:cs typeface="Calibri"/>
              </a:rPr>
              <a:t>,</a:t>
            </a:r>
            <a:r>
              <a:rPr sz="2250" spc="-8" dirty="0">
                <a:cs typeface="Calibri"/>
              </a:rPr>
              <a:t> </a:t>
            </a:r>
            <a:r>
              <a:rPr sz="2250" i="1" spc="-41" dirty="0">
                <a:cs typeface="Georgia"/>
              </a:rPr>
              <a:t>T</a:t>
            </a:r>
            <a:r>
              <a:rPr sz="2250" spc="-41" dirty="0">
                <a:cs typeface="Calibri"/>
              </a:rPr>
              <a:t>,</a:t>
            </a:r>
            <a:r>
              <a:rPr sz="2250" spc="-8" dirty="0">
                <a:cs typeface="Calibri"/>
              </a:rPr>
              <a:t> </a:t>
            </a:r>
            <a:r>
              <a:rPr sz="2250" i="1" spc="64" dirty="0">
                <a:cs typeface="Georgia"/>
              </a:rPr>
              <a:t>E</a:t>
            </a:r>
            <a:r>
              <a:rPr sz="2250" spc="64" dirty="0">
                <a:cs typeface="Calibri"/>
              </a:rPr>
              <a:t>&gt;.</a:t>
            </a:r>
            <a:endParaRPr sz="2250" dirty="0">
              <a:cs typeface="Calibri"/>
            </a:endParaRPr>
          </a:p>
          <a:p>
            <a:pPr marR="53816" algn="r">
              <a:spcBef>
                <a:spcPts val="2254"/>
              </a:spcBef>
            </a:pPr>
            <a:r>
              <a:rPr sz="900" dirty="0">
                <a:solidFill>
                  <a:srgbClr val="898989"/>
                </a:solidFill>
                <a:cs typeface="Calibri"/>
              </a:rPr>
              <a:t>3</a:t>
            </a:r>
            <a:endParaRPr sz="900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46" y="-32360"/>
            <a:ext cx="5224938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700" dirty="0">
                <a:solidFill>
                  <a:schemeClr val="bg1"/>
                </a:solidFill>
              </a:rPr>
              <a:t>Multilayer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network</a:t>
            </a:r>
            <a:r>
              <a:rPr sz="2700" spc="-19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of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Linear</a:t>
            </a:r>
            <a:r>
              <a:rPr sz="2700" spc="-15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units?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681" y="847915"/>
            <a:ext cx="614838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har char="•"/>
              <a:tabLst>
                <a:tab pos="266224" algn="l"/>
                <a:tab pos="266700" algn="l"/>
              </a:tabLst>
            </a:pPr>
            <a:r>
              <a:rPr sz="1650" spc="-4" dirty="0">
                <a:latin typeface="Arial MT"/>
                <a:cs typeface="Arial MT"/>
              </a:rPr>
              <a:t>Advantage:</a:t>
            </a:r>
            <a:r>
              <a:rPr sz="1650" spc="11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we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know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how</a:t>
            </a:r>
            <a:r>
              <a:rPr sz="1650" spc="4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to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do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gradient</a:t>
            </a:r>
            <a:r>
              <a:rPr lang="en-US" sz="1650" spc="4" dirty="0">
                <a:latin typeface="Arial MT"/>
                <a:cs typeface="Arial MT"/>
              </a:rPr>
              <a:t>s </a:t>
            </a:r>
            <a:r>
              <a:rPr sz="1650" spc="-4" dirty="0">
                <a:latin typeface="Arial MT"/>
                <a:cs typeface="Arial MT"/>
              </a:rPr>
              <a:t>on</a:t>
            </a:r>
            <a:r>
              <a:rPr sz="1650" spc="4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linear</a:t>
            </a:r>
            <a:r>
              <a:rPr sz="1650" spc="4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units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7350" y="1353312"/>
            <a:ext cx="122872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8580">
              <a:spcBef>
                <a:spcPts val="229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Input</a:t>
            </a:r>
            <a:r>
              <a:rPr spc="-26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1007" y="1353312"/>
            <a:ext cx="138874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533">
              <a:spcBef>
                <a:spcPts val="229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Output</a:t>
            </a:r>
            <a:r>
              <a:rPr spc="-41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597" y="1353313"/>
            <a:ext cx="1336358" cy="58333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056">
              <a:spcBef>
                <a:spcPts val="229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Hidden</a:t>
            </a:r>
            <a:endParaRPr>
              <a:latin typeface="Arial MT"/>
              <a:cs typeface="Arial MT"/>
            </a:endParaRPr>
          </a:p>
          <a:p>
            <a:pPr marL="69056">
              <a:spcBef>
                <a:spcPts val="4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1021" y="2025253"/>
            <a:ext cx="2142649" cy="1413510"/>
            <a:chOff x="2250694" y="2700337"/>
            <a:chExt cx="2856865" cy="1884680"/>
          </a:xfrm>
        </p:grpSpPr>
        <p:sp>
          <p:nvSpPr>
            <p:cNvPr id="8" name="object 8"/>
            <p:cNvSpPr/>
            <p:nvPr/>
          </p:nvSpPr>
          <p:spPr>
            <a:xfrm>
              <a:off x="3820668" y="2705100"/>
              <a:ext cx="1282065" cy="1050290"/>
            </a:xfrm>
            <a:custGeom>
              <a:avLst/>
              <a:gdLst/>
              <a:ahLst/>
              <a:cxnLst/>
              <a:rect l="l" t="t" r="r" b="b"/>
              <a:pathLst>
                <a:path w="1282064" h="1050289">
                  <a:moveTo>
                    <a:pt x="0" y="525017"/>
                  </a:moveTo>
                  <a:lnTo>
                    <a:pt x="2124" y="481960"/>
                  </a:lnTo>
                  <a:lnTo>
                    <a:pt x="8386" y="439861"/>
                  </a:lnTo>
                  <a:lnTo>
                    <a:pt x="18623" y="398856"/>
                  </a:lnTo>
                  <a:lnTo>
                    <a:pt x="32668" y="359078"/>
                  </a:lnTo>
                  <a:lnTo>
                    <a:pt x="50357" y="320665"/>
                  </a:lnTo>
                  <a:lnTo>
                    <a:pt x="71525" y="283750"/>
                  </a:lnTo>
                  <a:lnTo>
                    <a:pt x="96007" y="248469"/>
                  </a:lnTo>
                  <a:lnTo>
                    <a:pt x="123639" y="214957"/>
                  </a:lnTo>
                  <a:lnTo>
                    <a:pt x="154254" y="183349"/>
                  </a:lnTo>
                  <a:lnTo>
                    <a:pt x="187690" y="153781"/>
                  </a:lnTo>
                  <a:lnTo>
                    <a:pt x="223780" y="126387"/>
                  </a:lnTo>
                  <a:lnTo>
                    <a:pt x="262359" y="101303"/>
                  </a:lnTo>
                  <a:lnTo>
                    <a:pt x="303264" y="78664"/>
                  </a:lnTo>
                  <a:lnTo>
                    <a:pt x="346328" y="58605"/>
                  </a:lnTo>
                  <a:lnTo>
                    <a:pt x="391388" y="41261"/>
                  </a:lnTo>
                  <a:lnTo>
                    <a:pt x="438278" y="26767"/>
                  </a:lnTo>
                  <a:lnTo>
                    <a:pt x="486833" y="15259"/>
                  </a:lnTo>
                  <a:lnTo>
                    <a:pt x="536888" y="6872"/>
                  </a:lnTo>
                  <a:lnTo>
                    <a:pt x="588280" y="1740"/>
                  </a:lnTo>
                  <a:lnTo>
                    <a:pt x="640842" y="0"/>
                  </a:lnTo>
                  <a:lnTo>
                    <a:pt x="693403" y="1740"/>
                  </a:lnTo>
                  <a:lnTo>
                    <a:pt x="744795" y="6872"/>
                  </a:lnTo>
                  <a:lnTo>
                    <a:pt x="794850" y="15259"/>
                  </a:lnTo>
                  <a:lnTo>
                    <a:pt x="843405" y="26767"/>
                  </a:lnTo>
                  <a:lnTo>
                    <a:pt x="890295" y="41261"/>
                  </a:lnTo>
                  <a:lnTo>
                    <a:pt x="935355" y="58605"/>
                  </a:lnTo>
                  <a:lnTo>
                    <a:pt x="978419" y="78664"/>
                  </a:lnTo>
                  <a:lnTo>
                    <a:pt x="1019324" y="101303"/>
                  </a:lnTo>
                  <a:lnTo>
                    <a:pt x="1057903" y="126387"/>
                  </a:lnTo>
                  <a:lnTo>
                    <a:pt x="1093993" y="153781"/>
                  </a:lnTo>
                  <a:lnTo>
                    <a:pt x="1127429" y="183349"/>
                  </a:lnTo>
                  <a:lnTo>
                    <a:pt x="1158044" y="214957"/>
                  </a:lnTo>
                  <a:lnTo>
                    <a:pt x="1185676" y="248469"/>
                  </a:lnTo>
                  <a:lnTo>
                    <a:pt x="1210158" y="283750"/>
                  </a:lnTo>
                  <a:lnTo>
                    <a:pt x="1231326" y="320665"/>
                  </a:lnTo>
                  <a:lnTo>
                    <a:pt x="1249015" y="359078"/>
                  </a:lnTo>
                  <a:lnTo>
                    <a:pt x="1263060" y="398856"/>
                  </a:lnTo>
                  <a:lnTo>
                    <a:pt x="1273297" y="439861"/>
                  </a:lnTo>
                  <a:lnTo>
                    <a:pt x="1279559" y="481960"/>
                  </a:lnTo>
                  <a:lnTo>
                    <a:pt x="1281684" y="525017"/>
                  </a:lnTo>
                  <a:lnTo>
                    <a:pt x="1279559" y="568075"/>
                  </a:lnTo>
                  <a:lnTo>
                    <a:pt x="1273297" y="610174"/>
                  </a:lnTo>
                  <a:lnTo>
                    <a:pt x="1263060" y="651179"/>
                  </a:lnTo>
                  <a:lnTo>
                    <a:pt x="1249015" y="690957"/>
                  </a:lnTo>
                  <a:lnTo>
                    <a:pt x="1231326" y="729370"/>
                  </a:lnTo>
                  <a:lnTo>
                    <a:pt x="1210158" y="766285"/>
                  </a:lnTo>
                  <a:lnTo>
                    <a:pt x="1185676" y="801566"/>
                  </a:lnTo>
                  <a:lnTo>
                    <a:pt x="1158044" y="835078"/>
                  </a:lnTo>
                  <a:lnTo>
                    <a:pt x="1127429" y="866686"/>
                  </a:lnTo>
                  <a:lnTo>
                    <a:pt x="1093993" y="896254"/>
                  </a:lnTo>
                  <a:lnTo>
                    <a:pt x="1057903" y="923648"/>
                  </a:lnTo>
                  <a:lnTo>
                    <a:pt x="1019324" y="948732"/>
                  </a:lnTo>
                  <a:lnTo>
                    <a:pt x="978419" y="971371"/>
                  </a:lnTo>
                  <a:lnTo>
                    <a:pt x="935355" y="991430"/>
                  </a:lnTo>
                  <a:lnTo>
                    <a:pt x="890295" y="1008774"/>
                  </a:lnTo>
                  <a:lnTo>
                    <a:pt x="843405" y="1023268"/>
                  </a:lnTo>
                  <a:lnTo>
                    <a:pt x="794850" y="1034776"/>
                  </a:lnTo>
                  <a:lnTo>
                    <a:pt x="744795" y="1043163"/>
                  </a:lnTo>
                  <a:lnTo>
                    <a:pt x="693403" y="1048295"/>
                  </a:lnTo>
                  <a:lnTo>
                    <a:pt x="640842" y="1050036"/>
                  </a:lnTo>
                  <a:lnTo>
                    <a:pt x="588280" y="1048295"/>
                  </a:lnTo>
                  <a:lnTo>
                    <a:pt x="536888" y="1043163"/>
                  </a:lnTo>
                  <a:lnTo>
                    <a:pt x="486833" y="1034776"/>
                  </a:lnTo>
                  <a:lnTo>
                    <a:pt x="438278" y="1023268"/>
                  </a:lnTo>
                  <a:lnTo>
                    <a:pt x="391388" y="1008774"/>
                  </a:lnTo>
                  <a:lnTo>
                    <a:pt x="346328" y="991430"/>
                  </a:lnTo>
                  <a:lnTo>
                    <a:pt x="303264" y="971371"/>
                  </a:lnTo>
                  <a:lnTo>
                    <a:pt x="262359" y="948732"/>
                  </a:lnTo>
                  <a:lnTo>
                    <a:pt x="223780" y="923648"/>
                  </a:lnTo>
                  <a:lnTo>
                    <a:pt x="187690" y="896254"/>
                  </a:lnTo>
                  <a:lnTo>
                    <a:pt x="154254" y="866686"/>
                  </a:lnTo>
                  <a:lnTo>
                    <a:pt x="123639" y="835078"/>
                  </a:lnTo>
                  <a:lnTo>
                    <a:pt x="96007" y="801566"/>
                  </a:lnTo>
                  <a:lnTo>
                    <a:pt x="71525" y="766285"/>
                  </a:lnTo>
                  <a:lnTo>
                    <a:pt x="50357" y="729370"/>
                  </a:lnTo>
                  <a:lnTo>
                    <a:pt x="32668" y="690957"/>
                  </a:lnTo>
                  <a:lnTo>
                    <a:pt x="18623" y="651179"/>
                  </a:lnTo>
                  <a:lnTo>
                    <a:pt x="8386" y="610174"/>
                  </a:lnTo>
                  <a:lnTo>
                    <a:pt x="2124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50694" y="3073653"/>
              <a:ext cx="1640205" cy="1511300"/>
            </a:xfrm>
            <a:custGeom>
              <a:avLst/>
              <a:gdLst/>
              <a:ahLst/>
              <a:cxnLst/>
              <a:rect l="l" t="t" r="r" b="b"/>
              <a:pathLst>
                <a:path w="1640204" h="1511300">
                  <a:moveTo>
                    <a:pt x="1562481" y="84328"/>
                  </a:moveTo>
                  <a:lnTo>
                    <a:pt x="1506220" y="84328"/>
                  </a:lnTo>
                  <a:lnTo>
                    <a:pt x="1493494" y="84328"/>
                  </a:lnTo>
                  <a:lnTo>
                    <a:pt x="1491996" y="115443"/>
                  </a:lnTo>
                  <a:lnTo>
                    <a:pt x="1562481" y="84328"/>
                  </a:lnTo>
                  <a:close/>
                </a:path>
                <a:path w="1640204" h="1511300">
                  <a:moveTo>
                    <a:pt x="1569974" y="306578"/>
                  </a:moveTo>
                  <a:lnTo>
                    <a:pt x="1486281" y="290957"/>
                  </a:lnTo>
                  <a:lnTo>
                    <a:pt x="1495005" y="321513"/>
                  </a:lnTo>
                  <a:lnTo>
                    <a:pt x="0" y="750062"/>
                  </a:lnTo>
                  <a:lnTo>
                    <a:pt x="3556" y="762254"/>
                  </a:lnTo>
                  <a:lnTo>
                    <a:pt x="1498498" y="333692"/>
                  </a:lnTo>
                  <a:lnTo>
                    <a:pt x="1507236" y="364236"/>
                  </a:lnTo>
                  <a:lnTo>
                    <a:pt x="1557528" y="318008"/>
                  </a:lnTo>
                  <a:lnTo>
                    <a:pt x="1569974" y="306578"/>
                  </a:lnTo>
                  <a:close/>
                </a:path>
                <a:path w="1640204" h="1511300">
                  <a:moveTo>
                    <a:pt x="1569974" y="81026"/>
                  </a:moveTo>
                  <a:lnTo>
                    <a:pt x="1495679" y="39370"/>
                  </a:lnTo>
                  <a:lnTo>
                    <a:pt x="1494142" y="71031"/>
                  </a:lnTo>
                  <a:lnTo>
                    <a:pt x="2032" y="0"/>
                  </a:lnTo>
                  <a:lnTo>
                    <a:pt x="1524" y="12700"/>
                  </a:lnTo>
                  <a:lnTo>
                    <a:pt x="1493520" y="83731"/>
                  </a:lnTo>
                  <a:lnTo>
                    <a:pt x="1506245" y="83731"/>
                  </a:lnTo>
                  <a:lnTo>
                    <a:pt x="1563852" y="83731"/>
                  </a:lnTo>
                  <a:lnTo>
                    <a:pt x="1569974" y="81026"/>
                  </a:lnTo>
                  <a:close/>
                </a:path>
                <a:path w="1640204" h="1511300">
                  <a:moveTo>
                    <a:pt x="1640078" y="532142"/>
                  </a:moveTo>
                  <a:lnTo>
                    <a:pt x="1555242" y="540004"/>
                  </a:lnTo>
                  <a:lnTo>
                    <a:pt x="1571967" y="566928"/>
                  </a:lnTo>
                  <a:lnTo>
                    <a:pt x="70104" y="1500632"/>
                  </a:lnTo>
                  <a:lnTo>
                    <a:pt x="76708" y="1511300"/>
                  </a:lnTo>
                  <a:lnTo>
                    <a:pt x="1578686" y="577735"/>
                  </a:lnTo>
                  <a:lnTo>
                    <a:pt x="1595501" y="604774"/>
                  </a:lnTo>
                  <a:lnTo>
                    <a:pt x="1622844" y="560197"/>
                  </a:lnTo>
                  <a:lnTo>
                    <a:pt x="1640078" y="532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4990" y="2288858"/>
            <a:ext cx="79676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-11" dirty="0">
                <a:latin typeface="Cambria Math"/>
                <a:cs typeface="Cambria Math"/>
              </a:rPr>
              <a:t>𝑣</a:t>
            </a:r>
            <a:r>
              <a:rPr sz="1294" spc="-17" baseline="-14492" dirty="0">
                <a:latin typeface="Cambria Math"/>
                <a:cs typeface="Cambria Math"/>
              </a:rPr>
              <a:t>1</a:t>
            </a:r>
            <a:r>
              <a:rPr sz="1294" spc="264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𝒘</a:t>
            </a:r>
            <a:r>
              <a:rPr sz="1294" baseline="-14492" dirty="0">
                <a:latin typeface="Cambria Math"/>
                <a:cs typeface="Cambria Math"/>
              </a:rPr>
              <a:t>𝟏</a:t>
            </a:r>
            <a:r>
              <a:rPr sz="1294" spc="180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⋅</a:t>
            </a:r>
            <a:r>
              <a:rPr sz="1200" spc="-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𝒙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7185" y="2722436"/>
            <a:ext cx="10001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3767" y="2794445"/>
            <a:ext cx="83344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6" dirty="0">
                <a:latin typeface="Cambria Math"/>
                <a:cs typeface="Cambria Math"/>
              </a:rPr>
              <a:t>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6034" y="2704338"/>
            <a:ext cx="266700" cy="281464"/>
          </a:xfrm>
          <a:custGeom>
            <a:avLst/>
            <a:gdLst/>
            <a:ahLst/>
            <a:cxnLst/>
            <a:rect l="l" t="t" r="r" b="b"/>
            <a:pathLst>
              <a:path w="355600" h="375285">
                <a:moveTo>
                  <a:pt x="0" y="187451"/>
                </a:moveTo>
                <a:lnTo>
                  <a:pt x="6342" y="137627"/>
                </a:lnTo>
                <a:lnTo>
                  <a:pt x="24242" y="92851"/>
                </a:lnTo>
                <a:lnTo>
                  <a:pt x="52006" y="54911"/>
                </a:lnTo>
                <a:lnTo>
                  <a:pt x="87940" y="25597"/>
                </a:lnTo>
                <a:lnTo>
                  <a:pt x="130351" y="6697"/>
                </a:lnTo>
                <a:lnTo>
                  <a:pt x="177545" y="0"/>
                </a:lnTo>
                <a:lnTo>
                  <a:pt x="224740" y="6697"/>
                </a:lnTo>
                <a:lnTo>
                  <a:pt x="267151" y="25597"/>
                </a:lnTo>
                <a:lnTo>
                  <a:pt x="303085" y="54911"/>
                </a:lnTo>
                <a:lnTo>
                  <a:pt x="330849" y="92851"/>
                </a:lnTo>
                <a:lnTo>
                  <a:pt x="348749" y="137627"/>
                </a:lnTo>
                <a:lnTo>
                  <a:pt x="355092" y="187451"/>
                </a:lnTo>
                <a:lnTo>
                  <a:pt x="348749" y="237276"/>
                </a:lnTo>
                <a:lnTo>
                  <a:pt x="330849" y="282052"/>
                </a:lnTo>
                <a:lnTo>
                  <a:pt x="303085" y="319992"/>
                </a:lnTo>
                <a:lnTo>
                  <a:pt x="267151" y="349306"/>
                </a:lnTo>
                <a:lnTo>
                  <a:pt x="224740" y="368206"/>
                </a:lnTo>
                <a:lnTo>
                  <a:pt x="177545" y="374903"/>
                </a:lnTo>
                <a:lnTo>
                  <a:pt x="130351" y="368206"/>
                </a:lnTo>
                <a:lnTo>
                  <a:pt x="87940" y="349306"/>
                </a:lnTo>
                <a:lnTo>
                  <a:pt x="52006" y="319992"/>
                </a:lnTo>
                <a:lnTo>
                  <a:pt x="24242" y="282052"/>
                </a:lnTo>
                <a:lnTo>
                  <a:pt x="6342" y="237276"/>
                </a:lnTo>
                <a:lnTo>
                  <a:pt x="0" y="1874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2685573" y="3341561"/>
            <a:ext cx="201454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2</a:t>
            </a:r>
            <a:endParaRPr sz="1294" baseline="-14492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6035" y="2140839"/>
            <a:ext cx="4614386" cy="1688306"/>
          </a:xfrm>
          <a:custGeom>
            <a:avLst/>
            <a:gdLst/>
            <a:ahLst/>
            <a:cxnLst/>
            <a:rect l="l" t="t" r="r" b="b"/>
            <a:pathLst>
              <a:path w="6152515" h="2251075">
                <a:moveTo>
                  <a:pt x="0" y="1763268"/>
                </a:moveTo>
                <a:lnTo>
                  <a:pt x="5633" y="1720293"/>
                </a:lnTo>
                <a:lnTo>
                  <a:pt x="21682" y="1680840"/>
                </a:lnTo>
                <a:lnTo>
                  <a:pt x="46866" y="1646035"/>
                </a:lnTo>
                <a:lnTo>
                  <a:pt x="79905" y="1617003"/>
                </a:lnTo>
                <a:lnTo>
                  <a:pt x="119520" y="1594872"/>
                </a:lnTo>
                <a:lnTo>
                  <a:pt x="164432" y="1580767"/>
                </a:lnTo>
                <a:lnTo>
                  <a:pt x="213359" y="1575816"/>
                </a:lnTo>
                <a:lnTo>
                  <a:pt x="262287" y="1580767"/>
                </a:lnTo>
                <a:lnTo>
                  <a:pt x="307199" y="1594872"/>
                </a:lnTo>
                <a:lnTo>
                  <a:pt x="346814" y="1617003"/>
                </a:lnTo>
                <a:lnTo>
                  <a:pt x="379853" y="1646035"/>
                </a:lnTo>
                <a:lnTo>
                  <a:pt x="405037" y="1680840"/>
                </a:lnTo>
                <a:lnTo>
                  <a:pt x="421086" y="1720293"/>
                </a:lnTo>
                <a:lnTo>
                  <a:pt x="426719" y="1763268"/>
                </a:lnTo>
                <a:lnTo>
                  <a:pt x="421086" y="1806242"/>
                </a:lnTo>
                <a:lnTo>
                  <a:pt x="405037" y="1845695"/>
                </a:lnTo>
                <a:lnTo>
                  <a:pt x="379853" y="1880500"/>
                </a:lnTo>
                <a:lnTo>
                  <a:pt x="346814" y="1909532"/>
                </a:lnTo>
                <a:lnTo>
                  <a:pt x="307199" y="1931663"/>
                </a:lnTo>
                <a:lnTo>
                  <a:pt x="262287" y="1945768"/>
                </a:lnTo>
                <a:lnTo>
                  <a:pt x="213359" y="1950720"/>
                </a:lnTo>
                <a:lnTo>
                  <a:pt x="164432" y="1945768"/>
                </a:lnTo>
                <a:lnTo>
                  <a:pt x="119520" y="1931663"/>
                </a:lnTo>
                <a:lnTo>
                  <a:pt x="79905" y="1909532"/>
                </a:lnTo>
                <a:lnTo>
                  <a:pt x="46866" y="1880500"/>
                </a:lnTo>
                <a:lnTo>
                  <a:pt x="21682" y="1845695"/>
                </a:lnTo>
                <a:lnTo>
                  <a:pt x="5633" y="1806242"/>
                </a:lnTo>
                <a:lnTo>
                  <a:pt x="0" y="1763268"/>
                </a:lnTo>
                <a:close/>
              </a:path>
              <a:path w="6152515" h="2251075">
                <a:moveTo>
                  <a:pt x="0" y="188213"/>
                </a:moveTo>
                <a:lnTo>
                  <a:pt x="6342" y="138200"/>
                </a:lnTo>
                <a:lnTo>
                  <a:pt x="24242" y="93246"/>
                </a:lnTo>
                <a:lnTo>
                  <a:pt x="52006" y="55149"/>
                </a:lnTo>
                <a:lnTo>
                  <a:pt x="87940" y="25710"/>
                </a:lnTo>
                <a:lnTo>
                  <a:pt x="130351" y="6727"/>
                </a:lnTo>
                <a:lnTo>
                  <a:pt x="177545" y="0"/>
                </a:lnTo>
                <a:lnTo>
                  <a:pt x="224740" y="6727"/>
                </a:lnTo>
                <a:lnTo>
                  <a:pt x="267151" y="25710"/>
                </a:lnTo>
                <a:lnTo>
                  <a:pt x="303085" y="55149"/>
                </a:lnTo>
                <a:lnTo>
                  <a:pt x="330849" y="93246"/>
                </a:lnTo>
                <a:lnTo>
                  <a:pt x="348749" y="138200"/>
                </a:lnTo>
                <a:lnTo>
                  <a:pt x="355092" y="188213"/>
                </a:lnTo>
                <a:lnTo>
                  <a:pt x="348749" y="238227"/>
                </a:lnTo>
                <a:lnTo>
                  <a:pt x="330849" y="283181"/>
                </a:lnTo>
                <a:lnTo>
                  <a:pt x="303085" y="321278"/>
                </a:lnTo>
                <a:lnTo>
                  <a:pt x="267151" y="350717"/>
                </a:lnTo>
                <a:lnTo>
                  <a:pt x="224740" y="369700"/>
                </a:lnTo>
                <a:lnTo>
                  <a:pt x="177545" y="376427"/>
                </a:lnTo>
                <a:lnTo>
                  <a:pt x="130351" y="369700"/>
                </a:lnTo>
                <a:lnTo>
                  <a:pt x="87940" y="350717"/>
                </a:lnTo>
                <a:lnTo>
                  <a:pt x="52006" y="321278"/>
                </a:lnTo>
                <a:lnTo>
                  <a:pt x="24242" y="283181"/>
                </a:lnTo>
                <a:lnTo>
                  <a:pt x="6342" y="238227"/>
                </a:lnTo>
                <a:lnTo>
                  <a:pt x="0" y="188213"/>
                </a:lnTo>
                <a:close/>
              </a:path>
              <a:path w="6152515" h="2251075">
                <a:moveTo>
                  <a:pt x="1923287" y="1725930"/>
                </a:moveTo>
                <a:lnTo>
                  <a:pt x="1925412" y="1682872"/>
                </a:lnTo>
                <a:lnTo>
                  <a:pt x="1931674" y="1640773"/>
                </a:lnTo>
                <a:lnTo>
                  <a:pt x="1941911" y="1599768"/>
                </a:lnTo>
                <a:lnTo>
                  <a:pt x="1955956" y="1559990"/>
                </a:lnTo>
                <a:lnTo>
                  <a:pt x="1973645" y="1521577"/>
                </a:lnTo>
                <a:lnTo>
                  <a:pt x="1994813" y="1484662"/>
                </a:lnTo>
                <a:lnTo>
                  <a:pt x="2019295" y="1449381"/>
                </a:lnTo>
                <a:lnTo>
                  <a:pt x="2046927" y="1415869"/>
                </a:lnTo>
                <a:lnTo>
                  <a:pt x="2077542" y="1384261"/>
                </a:lnTo>
                <a:lnTo>
                  <a:pt x="2110978" y="1354693"/>
                </a:lnTo>
                <a:lnTo>
                  <a:pt x="2147068" y="1327299"/>
                </a:lnTo>
                <a:lnTo>
                  <a:pt x="2185647" y="1302215"/>
                </a:lnTo>
                <a:lnTo>
                  <a:pt x="2226552" y="1279576"/>
                </a:lnTo>
                <a:lnTo>
                  <a:pt x="2269616" y="1259517"/>
                </a:lnTo>
                <a:lnTo>
                  <a:pt x="2314676" y="1242173"/>
                </a:lnTo>
                <a:lnTo>
                  <a:pt x="2361566" y="1227679"/>
                </a:lnTo>
                <a:lnTo>
                  <a:pt x="2410121" y="1216171"/>
                </a:lnTo>
                <a:lnTo>
                  <a:pt x="2460176" y="1207784"/>
                </a:lnTo>
                <a:lnTo>
                  <a:pt x="2511568" y="1202652"/>
                </a:lnTo>
                <a:lnTo>
                  <a:pt x="2564130" y="1200912"/>
                </a:lnTo>
                <a:lnTo>
                  <a:pt x="2616691" y="1202652"/>
                </a:lnTo>
                <a:lnTo>
                  <a:pt x="2668083" y="1207784"/>
                </a:lnTo>
                <a:lnTo>
                  <a:pt x="2718138" y="1216171"/>
                </a:lnTo>
                <a:lnTo>
                  <a:pt x="2766693" y="1227679"/>
                </a:lnTo>
                <a:lnTo>
                  <a:pt x="2813583" y="1242173"/>
                </a:lnTo>
                <a:lnTo>
                  <a:pt x="2858643" y="1259517"/>
                </a:lnTo>
                <a:lnTo>
                  <a:pt x="2901707" y="1279576"/>
                </a:lnTo>
                <a:lnTo>
                  <a:pt x="2942612" y="1302215"/>
                </a:lnTo>
                <a:lnTo>
                  <a:pt x="2981191" y="1327299"/>
                </a:lnTo>
                <a:lnTo>
                  <a:pt x="3017281" y="1354693"/>
                </a:lnTo>
                <a:lnTo>
                  <a:pt x="3050717" y="1384261"/>
                </a:lnTo>
                <a:lnTo>
                  <a:pt x="3081332" y="1415869"/>
                </a:lnTo>
                <a:lnTo>
                  <a:pt x="3108964" y="1449381"/>
                </a:lnTo>
                <a:lnTo>
                  <a:pt x="3133446" y="1484662"/>
                </a:lnTo>
                <a:lnTo>
                  <a:pt x="3154614" y="1521577"/>
                </a:lnTo>
                <a:lnTo>
                  <a:pt x="3172303" y="1559990"/>
                </a:lnTo>
                <a:lnTo>
                  <a:pt x="3186348" y="1599768"/>
                </a:lnTo>
                <a:lnTo>
                  <a:pt x="3196585" y="1640773"/>
                </a:lnTo>
                <a:lnTo>
                  <a:pt x="3202847" y="1682872"/>
                </a:lnTo>
                <a:lnTo>
                  <a:pt x="3204972" y="1725930"/>
                </a:lnTo>
                <a:lnTo>
                  <a:pt x="3202847" y="1768987"/>
                </a:lnTo>
                <a:lnTo>
                  <a:pt x="3196585" y="1811086"/>
                </a:lnTo>
                <a:lnTo>
                  <a:pt x="3186348" y="1852091"/>
                </a:lnTo>
                <a:lnTo>
                  <a:pt x="3172303" y="1891869"/>
                </a:lnTo>
                <a:lnTo>
                  <a:pt x="3154614" y="1930282"/>
                </a:lnTo>
                <a:lnTo>
                  <a:pt x="3133446" y="1967197"/>
                </a:lnTo>
                <a:lnTo>
                  <a:pt x="3108964" y="2002478"/>
                </a:lnTo>
                <a:lnTo>
                  <a:pt x="3081332" y="2035990"/>
                </a:lnTo>
                <a:lnTo>
                  <a:pt x="3050717" y="2067598"/>
                </a:lnTo>
                <a:lnTo>
                  <a:pt x="3017281" y="2097166"/>
                </a:lnTo>
                <a:lnTo>
                  <a:pt x="2981191" y="2124560"/>
                </a:lnTo>
                <a:lnTo>
                  <a:pt x="2942612" y="2149644"/>
                </a:lnTo>
                <a:lnTo>
                  <a:pt x="2901707" y="2172283"/>
                </a:lnTo>
                <a:lnTo>
                  <a:pt x="2858643" y="2192342"/>
                </a:lnTo>
                <a:lnTo>
                  <a:pt x="2813583" y="2209686"/>
                </a:lnTo>
                <a:lnTo>
                  <a:pt x="2766693" y="2224180"/>
                </a:lnTo>
                <a:lnTo>
                  <a:pt x="2718138" y="2235688"/>
                </a:lnTo>
                <a:lnTo>
                  <a:pt x="2668083" y="2244075"/>
                </a:lnTo>
                <a:lnTo>
                  <a:pt x="2616691" y="2249207"/>
                </a:lnTo>
                <a:lnTo>
                  <a:pt x="2564130" y="2250948"/>
                </a:lnTo>
                <a:lnTo>
                  <a:pt x="2511568" y="2249207"/>
                </a:lnTo>
                <a:lnTo>
                  <a:pt x="2460176" y="2244075"/>
                </a:lnTo>
                <a:lnTo>
                  <a:pt x="2410121" y="2235688"/>
                </a:lnTo>
                <a:lnTo>
                  <a:pt x="2361566" y="2224180"/>
                </a:lnTo>
                <a:lnTo>
                  <a:pt x="2314676" y="2209686"/>
                </a:lnTo>
                <a:lnTo>
                  <a:pt x="2269616" y="2192342"/>
                </a:lnTo>
                <a:lnTo>
                  <a:pt x="2226552" y="2172283"/>
                </a:lnTo>
                <a:lnTo>
                  <a:pt x="2185647" y="2149644"/>
                </a:lnTo>
                <a:lnTo>
                  <a:pt x="2147068" y="2124560"/>
                </a:lnTo>
                <a:lnTo>
                  <a:pt x="2110978" y="2097166"/>
                </a:lnTo>
                <a:lnTo>
                  <a:pt x="2077542" y="2067598"/>
                </a:lnTo>
                <a:lnTo>
                  <a:pt x="2046927" y="2035990"/>
                </a:lnTo>
                <a:lnTo>
                  <a:pt x="2019295" y="2002478"/>
                </a:lnTo>
                <a:lnTo>
                  <a:pt x="1994813" y="1967197"/>
                </a:lnTo>
                <a:lnTo>
                  <a:pt x="1973645" y="1930282"/>
                </a:lnTo>
                <a:lnTo>
                  <a:pt x="1955956" y="1891869"/>
                </a:lnTo>
                <a:lnTo>
                  <a:pt x="1941911" y="1852091"/>
                </a:lnTo>
                <a:lnTo>
                  <a:pt x="1931674" y="1811086"/>
                </a:lnTo>
                <a:lnTo>
                  <a:pt x="1925412" y="1768987"/>
                </a:lnTo>
                <a:lnTo>
                  <a:pt x="1923287" y="1725930"/>
                </a:lnTo>
                <a:close/>
              </a:path>
              <a:path w="6152515" h="2251075">
                <a:moveTo>
                  <a:pt x="4843272" y="976122"/>
                </a:moveTo>
                <a:lnTo>
                  <a:pt x="4845442" y="933064"/>
                </a:lnTo>
                <a:lnTo>
                  <a:pt x="4851840" y="890965"/>
                </a:lnTo>
                <a:lnTo>
                  <a:pt x="4862298" y="849960"/>
                </a:lnTo>
                <a:lnTo>
                  <a:pt x="4876647" y="810182"/>
                </a:lnTo>
                <a:lnTo>
                  <a:pt x="4894718" y="771769"/>
                </a:lnTo>
                <a:lnTo>
                  <a:pt x="4916343" y="734854"/>
                </a:lnTo>
                <a:lnTo>
                  <a:pt x="4941354" y="699573"/>
                </a:lnTo>
                <a:lnTo>
                  <a:pt x="4969581" y="666061"/>
                </a:lnTo>
                <a:lnTo>
                  <a:pt x="5000855" y="634453"/>
                </a:lnTo>
                <a:lnTo>
                  <a:pt x="5035010" y="604885"/>
                </a:lnTo>
                <a:lnTo>
                  <a:pt x="5071875" y="577491"/>
                </a:lnTo>
                <a:lnTo>
                  <a:pt x="5111282" y="552407"/>
                </a:lnTo>
                <a:lnTo>
                  <a:pt x="5153063" y="529768"/>
                </a:lnTo>
                <a:lnTo>
                  <a:pt x="5197049" y="509709"/>
                </a:lnTo>
                <a:lnTo>
                  <a:pt x="5243071" y="492365"/>
                </a:lnTo>
                <a:lnTo>
                  <a:pt x="5290962" y="477871"/>
                </a:lnTo>
                <a:lnTo>
                  <a:pt x="5340551" y="466363"/>
                </a:lnTo>
                <a:lnTo>
                  <a:pt x="5391671" y="457976"/>
                </a:lnTo>
                <a:lnTo>
                  <a:pt x="5444154" y="452844"/>
                </a:lnTo>
                <a:lnTo>
                  <a:pt x="5497830" y="451103"/>
                </a:lnTo>
                <a:lnTo>
                  <a:pt x="5551505" y="452844"/>
                </a:lnTo>
                <a:lnTo>
                  <a:pt x="5603988" y="457976"/>
                </a:lnTo>
                <a:lnTo>
                  <a:pt x="5655108" y="466363"/>
                </a:lnTo>
                <a:lnTo>
                  <a:pt x="5704697" y="477871"/>
                </a:lnTo>
                <a:lnTo>
                  <a:pt x="5752588" y="492365"/>
                </a:lnTo>
                <a:lnTo>
                  <a:pt x="5798610" y="509709"/>
                </a:lnTo>
                <a:lnTo>
                  <a:pt x="5842596" y="529768"/>
                </a:lnTo>
                <a:lnTo>
                  <a:pt x="5884377" y="552407"/>
                </a:lnTo>
                <a:lnTo>
                  <a:pt x="5923784" y="577491"/>
                </a:lnTo>
                <a:lnTo>
                  <a:pt x="5960649" y="604885"/>
                </a:lnTo>
                <a:lnTo>
                  <a:pt x="5994804" y="634453"/>
                </a:lnTo>
                <a:lnTo>
                  <a:pt x="6026078" y="666061"/>
                </a:lnTo>
                <a:lnTo>
                  <a:pt x="6054305" y="699573"/>
                </a:lnTo>
                <a:lnTo>
                  <a:pt x="6079316" y="734854"/>
                </a:lnTo>
                <a:lnTo>
                  <a:pt x="6100941" y="771769"/>
                </a:lnTo>
                <a:lnTo>
                  <a:pt x="6119012" y="810182"/>
                </a:lnTo>
                <a:lnTo>
                  <a:pt x="6133361" y="849960"/>
                </a:lnTo>
                <a:lnTo>
                  <a:pt x="6143819" y="890965"/>
                </a:lnTo>
                <a:lnTo>
                  <a:pt x="6150217" y="933064"/>
                </a:lnTo>
                <a:lnTo>
                  <a:pt x="6152388" y="976122"/>
                </a:lnTo>
                <a:lnTo>
                  <a:pt x="6150217" y="1019179"/>
                </a:lnTo>
                <a:lnTo>
                  <a:pt x="6143819" y="1061278"/>
                </a:lnTo>
                <a:lnTo>
                  <a:pt x="6133361" y="1102283"/>
                </a:lnTo>
                <a:lnTo>
                  <a:pt x="6119012" y="1142061"/>
                </a:lnTo>
                <a:lnTo>
                  <a:pt x="6100941" y="1180474"/>
                </a:lnTo>
                <a:lnTo>
                  <a:pt x="6079316" y="1217389"/>
                </a:lnTo>
                <a:lnTo>
                  <a:pt x="6054305" y="1252670"/>
                </a:lnTo>
                <a:lnTo>
                  <a:pt x="6026078" y="1286182"/>
                </a:lnTo>
                <a:lnTo>
                  <a:pt x="5994804" y="1317790"/>
                </a:lnTo>
                <a:lnTo>
                  <a:pt x="5960649" y="1347358"/>
                </a:lnTo>
                <a:lnTo>
                  <a:pt x="5923784" y="1374752"/>
                </a:lnTo>
                <a:lnTo>
                  <a:pt x="5884377" y="1399836"/>
                </a:lnTo>
                <a:lnTo>
                  <a:pt x="5842596" y="1422475"/>
                </a:lnTo>
                <a:lnTo>
                  <a:pt x="5798610" y="1442534"/>
                </a:lnTo>
                <a:lnTo>
                  <a:pt x="5752588" y="1459878"/>
                </a:lnTo>
                <a:lnTo>
                  <a:pt x="5704697" y="1474372"/>
                </a:lnTo>
                <a:lnTo>
                  <a:pt x="5655108" y="1485880"/>
                </a:lnTo>
                <a:lnTo>
                  <a:pt x="5603988" y="1494267"/>
                </a:lnTo>
                <a:lnTo>
                  <a:pt x="5551505" y="1499399"/>
                </a:lnTo>
                <a:lnTo>
                  <a:pt x="5497830" y="1501140"/>
                </a:lnTo>
                <a:lnTo>
                  <a:pt x="5444154" y="1499399"/>
                </a:lnTo>
                <a:lnTo>
                  <a:pt x="5391671" y="1494267"/>
                </a:lnTo>
                <a:lnTo>
                  <a:pt x="5340551" y="1485880"/>
                </a:lnTo>
                <a:lnTo>
                  <a:pt x="5290962" y="1474372"/>
                </a:lnTo>
                <a:lnTo>
                  <a:pt x="5243071" y="1459878"/>
                </a:lnTo>
                <a:lnTo>
                  <a:pt x="5197049" y="1442534"/>
                </a:lnTo>
                <a:lnTo>
                  <a:pt x="5153063" y="1422475"/>
                </a:lnTo>
                <a:lnTo>
                  <a:pt x="5111282" y="1399836"/>
                </a:lnTo>
                <a:lnTo>
                  <a:pt x="5071875" y="1374752"/>
                </a:lnTo>
                <a:lnTo>
                  <a:pt x="5035010" y="1347358"/>
                </a:lnTo>
                <a:lnTo>
                  <a:pt x="5000855" y="1317790"/>
                </a:lnTo>
                <a:lnTo>
                  <a:pt x="4969581" y="1286182"/>
                </a:lnTo>
                <a:lnTo>
                  <a:pt x="4941354" y="1252670"/>
                </a:lnTo>
                <a:lnTo>
                  <a:pt x="4916343" y="1217389"/>
                </a:lnTo>
                <a:lnTo>
                  <a:pt x="4894718" y="1180474"/>
                </a:lnTo>
                <a:lnTo>
                  <a:pt x="4876647" y="1142061"/>
                </a:lnTo>
                <a:lnTo>
                  <a:pt x="4862298" y="1102283"/>
                </a:lnTo>
                <a:lnTo>
                  <a:pt x="4851840" y="1061278"/>
                </a:lnTo>
                <a:lnTo>
                  <a:pt x="4845442" y="1019179"/>
                </a:lnTo>
                <a:lnTo>
                  <a:pt x="4843272" y="9761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6311170" y="2781015"/>
            <a:ext cx="81200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𝑧</a:t>
            </a:r>
            <a:r>
              <a:rPr sz="1350" spc="8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6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𝒘</a:t>
            </a:r>
            <a:r>
              <a:rPr sz="1463" baseline="-14957" dirty="0">
                <a:latin typeface="Cambria Math"/>
                <a:cs typeface="Cambria Math"/>
              </a:rPr>
              <a:t>𝟑</a:t>
            </a:r>
            <a:r>
              <a:rPr sz="1463" spc="180" baseline="-14957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⋅</a:t>
            </a:r>
            <a:r>
              <a:rPr sz="1350" spc="-8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𝒗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9687" y="2362009"/>
            <a:ext cx="1285398" cy="1158716"/>
          </a:xfrm>
          <a:custGeom>
            <a:avLst/>
            <a:gdLst/>
            <a:ahLst/>
            <a:cxnLst/>
            <a:rect l="l" t="t" r="r" b="b"/>
            <a:pathLst>
              <a:path w="1713864" h="1544954">
                <a:moveTo>
                  <a:pt x="1571752" y="1506474"/>
                </a:moveTo>
                <a:lnTo>
                  <a:pt x="1559052" y="1500124"/>
                </a:lnTo>
                <a:lnTo>
                  <a:pt x="1495552" y="1468374"/>
                </a:lnTo>
                <a:lnTo>
                  <a:pt x="1495552" y="1500124"/>
                </a:lnTo>
                <a:lnTo>
                  <a:pt x="75184" y="1500124"/>
                </a:lnTo>
                <a:lnTo>
                  <a:pt x="75184" y="1512824"/>
                </a:lnTo>
                <a:lnTo>
                  <a:pt x="1495552" y="1512824"/>
                </a:lnTo>
                <a:lnTo>
                  <a:pt x="1495552" y="1544574"/>
                </a:lnTo>
                <a:lnTo>
                  <a:pt x="1559052" y="1512824"/>
                </a:lnTo>
                <a:lnTo>
                  <a:pt x="1571752" y="1506474"/>
                </a:lnTo>
                <a:close/>
              </a:path>
              <a:path w="1713864" h="1544954">
                <a:moveTo>
                  <a:pt x="1641856" y="1280922"/>
                </a:moveTo>
                <a:lnTo>
                  <a:pt x="1626882" y="1265047"/>
                </a:lnTo>
                <a:lnTo>
                  <a:pt x="1583436" y="1218946"/>
                </a:lnTo>
                <a:lnTo>
                  <a:pt x="1572475" y="1248727"/>
                </a:lnTo>
                <a:lnTo>
                  <a:pt x="5715" y="674497"/>
                </a:lnTo>
                <a:lnTo>
                  <a:pt x="1397" y="686435"/>
                </a:lnTo>
                <a:lnTo>
                  <a:pt x="1568081" y="1260690"/>
                </a:lnTo>
                <a:lnTo>
                  <a:pt x="1557147" y="1290447"/>
                </a:lnTo>
                <a:lnTo>
                  <a:pt x="1641856" y="1280922"/>
                </a:lnTo>
                <a:close/>
              </a:path>
              <a:path w="1713864" h="1544954">
                <a:moveTo>
                  <a:pt x="1713484" y="1131570"/>
                </a:moveTo>
                <a:lnTo>
                  <a:pt x="1696364" y="1101979"/>
                </a:lnTo>
                <a:lnTo>
                  <a:pt x="1670812" y="1057783"/>
                </a:lnTo>
                <a:lnTo>
                  <a:pt x="1653324" y="1084326"/>
                </a:lnTo>
                <a:lnTo>
                  <a:pt x="6985" y="0"/>
                </a:lnTo>
                <a:lnTo>
                  <a:pt x="0" y="10668"/>
                </a:lnTo>
                <a:lnTo>
                  <a:pt x="1646313" y="1094968"/>
                </a:lnTo>
                <a:lnTo>
                  <a:pt x="1628902" y="1121410"/>
                </a:lnTo>
                <a:lnTo>
                  <a:pt x="1713484" y="1131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3472911" y="2147565"/>
            <a:ext cx="530066" cy="683360"/>
          </a:xfrm>
          <a:prstGeom prst="rect">
            <a:avLst/>
          </a:prstGeom>
        </p:spPr>
        <p:txBody>
          <a:bodyPr vert="horz" wrap="square" lIns="0" tIns="51911" rIns="0" bIns="0" rtlCol="0">
            <a:spAutoFit/>
          </a:bodyPr>
          <a:lstStyle/>
          <a:p>
            <a:pPr marL="28575">
              <a:spcBef>
                <a:spcPts val="409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0,1</a:t>
            </a:r>
            <a:endParaRPr sz="863">
              <a:latin typeface="Cambria Math"/>
              <a:cs typeface="Cambria Math"/>
            </a:endParaRPr>
          </a:p>
          <a:p>
            <a:pPr marL="136684">
              <a:spcBef>
                <a:spcPts val="334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1,1</a:t>
            </a:r>
            <a:endParaRPr sz="863">
              <a:latin typeface="Cambria Math"/>
              <a:cs typeface="Cambria Math"/>
            </a:endParaRPr>
          </a:p>
          <a:p>
            <a:pPr marL="241459">
              <a:spcBef>
                <a:spcPts val="334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5090" y="2032226"/>
            <a:ext cx="726758" cy="582532"/>
          </a:xfrm>
          <a:prstGeom prst="rect">
            <a:avLst/>
          </a:prstGeom>
        </p:spPr>
        <p:txBody>
          <a:bodyPr vert="horz" wrap="square" lIns="0" tIns="109538" rIns="0" bIns="0" rtlCol="0">
            <a:spAutoFit/>
          </a:bodyPr>
          <a:lstStyle/>
          <a:p>
            <a:pPr marL="28575">
              <a:spcBef>
                <a:spcPts val="863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0</a:t>
            </a:r>
            <a:r>
              <a:rPr sz="1294" spc="236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53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  <a:p>
            <a:pPr marL="438150">
              <a:spcBef>
                <a:spcPts val="788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4013" y="2865786"/>
            <a:ext cx="31337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4972" y="3316128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67669" y="2474499"/>
            <a:ext cx="1231106" cy="964883"/>
          </a:xfrm>
          <a:custGeom>
            <a:avLst/>
            <a:gdLst/>
            <a:ahLst/>
            <a:cxnLst/>
            <a:rect l="l" t="t" r="r" b="b"/>
            <a:pathLst>
              <a:path w="1641475" h="1286510">
                <a:moveTo>
                  <a:pt x="1641094" y="455803"/>
                </a:moveTo>
                <a:lnTo>
                  <a:pt x="1555864" y="456057"/>
                </a:lnTo>
                <a:lnTo>
                  <a:pt x="1570139" y="484403"/>
                </a:lnTo>
                <a:lnTo>
                  <a:pt x="0" y="1274572"/>
                </a:lnTo>
                <a:lnTo>
                  <a:pt x="5588" y="1286002"/>
                </a:lnTo>
                <a:lnTo>
                  <a:pt x="1575841" y="495706"/>
                </a:lnTo>
                <a:lnTo>
                  <a:pt x="1590167" y="524129"/>
                </a:lnTo>
                <a:lnTo>
                  <a:pt x="1624050" y="478663"/>
                </a:lnTo>
                <a:lnTo>
                  <a:pt x="1641094" y="455803"/>
                </a:lnTo>
                <a:close/>
              </a:path>
              <a:path w="1641475" h="1286510">
                <a:moveTo>
                  <a:pt x="1641094" y="381127"/>
                </a:moveTo>
                <a:lnTo>
                  <a:pt x="1631353" y="373126"/>
                </a:lnTo>
                <a:lnTo>
                  <a:pt x="1575308" y="327025"/>
                </a:lnTo>
                <a:lnTo>
                  <a:pt x="1568208" y="357974"/>
                </a:lnTo>
                <a:lnTo>
                  <a:pt x="4191" y="0"/>
                </a:lnTo>
                <a:lnTo>
                  <a:pt x="1397" y="12446"/>
                </a:lnTo>
                <a:lnTo>
                  <a:pt x="1565389" y="370306"/>
                </a:lnTo>
                <a:lnTo>
                  <a:pt x="1558290" y="401320"/>
                </a:lnTo>
                <a:lnTo>
                  <a:pt x="1641094" y="38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5328952" y="2891409"/>
            <a:ext cx="131445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36394" y="2963417"/>
            <a:ext cx="171450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34" dirty="0">
                <a:latin typeface="Cambria Math"/>
                <a:cs typeface="Cambria Math"/>
              </a:rPr>
              <a:t>3</a:t>
            </a:r>
            <a:r>
              <a:rPr sz="863" dirty="0">
                <a:latin typeface="Cambria Math"/>
                <a:cs typeface="Cambria Math"/>
              </a:rPr>
              <a:t>,</a:t>
            </a:r>
            <a:r>
              <a:rPr sz="863" spc="26" dirty="0">
                <a:latin typeface="Cambria Math"/>
                <a:cs typeface="Cambria Math"/>
              </a:rPr>
              <a:t>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4800" y="3344989"/>
            <a:ext cx="80105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4" dirty="0">
                <a:latin typeface="Cambria Math"/>
                <a:cs typeface="Cambria Math"/>
              </a:rPr>
              <a:t>𝑣</a:t>
            </a:r>
            <a:r>
              <a:rPr sz="1294" spc="5" baseline="-14492" dirty="0">
                <a:latin typeface="Cambria Math"/>
                <a:cs typeface="Cambria Math"/>
              </a:rPr>
              <a:t>2</a:t>
            </a:r>
            <a:r>
              <a:rPr sz="1294" spc="281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56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𝒘</a:t>
            </a:r>
            <a:r>
              <a:rPr sz="1294" baseline="-14492" dirty="0">
                <a:latin typeface="Cambria Math"/>
                <a:cs typeface="Cambria Math"/>
              </a:rPr>
              <a:t>𝟐</a:t>
            </a:r>
            <a:r>
              <a:rPr sz="1294" spc="169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⋅ 𝒙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09902" y="2359438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3,1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1605" y="3892975"/>
            <a:ext cx="344519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Problem:</a:t>
            </a:r>
            <a:r>
              <a:rPr sz="1650" spc="8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linear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of</a:t>
            </a:r>
            <a:r>
              <a:rPr sz="1650" spc="8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linear</a:t>
            </a:r>
            <a:r>
              <a:rPr sz="1650" dirty="0">
                <a:latin typeface="Arial MT"/>
                <a:cs typeface="Arial MT"/>
              </a:rPr>
              <a:t> is </a:t>
            </a:r>
            <a:r>
              <a:rPr sz="1650" spc="-4" dirty="0">
                <a:latin typeface="Arial MT"/>
                <a:cs typeface="Arial MT"/>
              </a:rPr>
              <a:t>just </a:t>
            </a:r>
            <a:r>
              <a:rPr sz="1650" spc="-15" dirty="0">
                <a:latin typeface="Arial MT"/>
                <a:cs typeface="Arial MT"/>
              </a:rPr>
              <a:t>linear.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00370" y="4439279"/>
            <a:ext cx="675323" cy="193834"/>
          </a:xfrm>
          <a:custGeom>
            <a:avLst/>
            <a:gdLst/>
            <a:ahLst/>
            <a:cxnLst/>
            <a:rect l="l" t="t" r="r" b="b"/>
            <a:pathLst>
              <a:path w="900430" h="258445">
                <a:moveTo>
                  <a:pt x="818006" y="0"/>
                </a:moveTo>
                <a:lnTo>
                  <a:pt x="814323" y="10477"/>
                </a:lnTo>
                <a:lnTo>
                  <a:pt x="829278" y="16971"/>
                </a:lnTo>
                <a:lnTo>
                  <a:pt x="842136" y="25957"/>
                </a:lnTo>
                <a:lnTo>
                  <a:pt x="868235" y="67597"/>
                </a:lnTo>
                <a:lnTo>
                  <a:pt x="875855" y="105825"/>
                </a:lnTo>
                <a:lnTo>
                  <a:pt x="876808" y="127863"/>
                </a:lnTo>
                <a:lnTo>
                  <a:pt x="875853" y="150649"/>
                </a:lnTo>
                <a:lnTo>
                  <a:pt x="868181" y="189939"/>
                </a:lnTo>
                <a:lnTo>
                  <a:pt x="842121" y="232249"/>
                </a:lnTo>
                <a:lnTo>
                  <a:pt x="814704" y="247840"/>
                </a:lnTo>
                <a:lnTo>
                  <a:pt x="818006" y="258330"/>
                </a:lnTo>
                <a:lnTo>
                  <a:pt x="853217" y="241795"/>
                </a:lnTo>
                <a:lnTo>
                  <a:pt x="879093" y="213182"/>
                </a:lnTo>
                <a:lnTo>
                  <a:pt x="895032" y="174866"/>
                </a:lnTo>
                <a:lnTo>
                  <a:pt x="900303" y="129235"/>
                </a:lnTo>
                <a:lnTo>
                  <a:pt x="898971" y="105549"/>
                </a:lnTo>
                <a:lnTo>
                  <a:pt x="888355" y="63568"/>
                </a:lnTo>
                <a:lnTo>
                  <a:pt x="867263" y="29400"/>
                </a:lnTo>
                <a:lnTo>
                  <a:pt x="836695" y="6759"/>
                </a:lnTo>
                <a:lnTo>
                  <a:pt x="818006" y="0"/>
                </a:lnTo>
                <a:close/>
              </a:path>
              <a:path w="900430" h="258445">
                <a:moveTo>
                  <a:pt x="82422" y="0"/>
                </a:moveTo>
                <a:lnTo>
                  <a:pt x="47259" y="16560"/>
                </a:lnTo>
                <a:lnTo>
                  <a:pt x="21335" y="45275"/>
                </a:lnTo>
                <a:lnTo>
                  <a:pt x="5334" y="83659"/>
                </a:lnTo>
                <a:lnTo>
                  <a:pt x="0" y="129235"/>
                </a:lnTo>
                <a:lnTo>
                  <a:pt x="1331" y="152963"/>
                </a:lnTo>
                <a:lnTo>
                  <a:pt x="11947" y="194939"/>
                </a:lnTo>
                <a:lnTo>
                  <a:pt x="33023" y="228998"/>
                </a:lnTo>
                <a:lnTo>
                  <a:pt x="82422" y="258330"/>
                </a:lnTo>
                <a:lnTo>
                  <a:pt x="85597" y="247840"/>
                </a:lnTo>
                <a:lnTo>
                  <a:pt x="70901" y="241323"/>
                </a:lnTo>
                <a:lnTo>
                  <a:pt x="58229" y="232249"/>
                </a:lnTo>
                <a:lnTo>
                  <a:pt x="32194" y="189939"/>
                </a:lnTo>
                <a:lnTo>
                  <a:pt x="24574" y="150649"/>
                </a:lnTo>
                <a:lnTo>
                  <a:pt x="23621" y="127863"/>
                </a:lnTo>
                <a:lnTo>
                  <a:pt x="24574" y="105825"/>
                </a:lnTo>
                <a:lnTo>
                  <a:pt x="32194" y="67597"/>
                </a:lnTo>
                <a:lnTo>
                  <a:pt x="58340" y="25957"/>
                </a:lnTo>
                <a:lnTo>
                  <a:pt x="86106" y="10477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526250" y="4439279"/>
            <a:ext cx="675323" cy="193834"/>
          </a:xfrm>
          <a:custGeom>
            <a:avLst/>
            <a:gdLst/>
            <a:ahLst/>
            <a:cxnLst/>
            <a:rect l="l" t="t" r="r" b="b"/>
            <a:pathLst>
              <a:path w="900429" h="258445">
                <a:moveTo>
                  <a:pt x="818007" y="0"/>
                </a:moveTo>
                <a:lnTo>
                  <a:pt x="814323" y="10477"/>
                </a:lnTo>
                <a:lnTo>
                  <a:pt x="829278" y="16971"/>
                </a:lnTo>
                <a:lnTo>
                  <a:pt x="842136" y="25957"/>
                </a:lnTo>
                <a:lnTo>
                  <a:pt x="868235" y="67597"/>
                </a:lnTo>
                <a:lnTo>
                  <a:pt x="875855" y="105825"/>
                </a:lnTo>
                <a:lnTo>
                  <a:pt x="876807" y="127863"/>
                </a:lnTo>
                <a:lnTo>
                  <a:pt x="875853" y="150649"/>
                </a:lnTo>
                <a:lnTo>
                  <a:pt x="868181" y="189939"/>
                </a:lnTo>
                <a:lnTo>
                  <a:pt x="842121" y="232249"/>
                </a:lnTo>
                <a:lnTo>
                  <a:pt x="814705" y="247840"/>
                </a:lnTo>
                <a:lnTo>
                  <a:pt x="818007" y="258330"/>
                </a:lnTo>
                <a:lnTo>
                  <a:pt x="853217" y="241795"/>
                </a:lnTo>
                <a:lnTo>
                  <a:pt x="879094" y="213182"/>
                </a:lnTo>
                <a:lnTo>
                  <a:pt x="895032" y="174866"/>
                </a:lnTo>
                <a:lnTo>
                  <a:pt x="900303" y="129235"/>
                </a:lnTo>
                <a:lnTo>
                  <a:pt x="898971" y="105549"/>
                </a:lnTo>
                <a:lnTo>
                  <a:pt x="888355" y="63568"/>
                </a:lnTo>
                <a:lnTo>
                  <a:pt x="867263" y="29400"/>
                </a:lnTo>
                <a:lnTo>
                  <a:pt x="836695" y="6759"/>
                </a:lnTo>
                <a:lnTo>
                  <a:pt x="818007" y="0"/>
                </a:lnTo>
                <a:close/>
              </a:path>
              <a:path w="900429" h="258445">
                <a:moveTo>
                  <a:pt x="82422" y="0"/>
                </a:moveTo>
                <a:lnTo>
                  <a:pt x="47259" y="16560"/>
                </a:lnTo>
                <a:lnTo>
                  <a:pt x="21335" y="45275"/>
                </a:lnTo>
                <a:lnTo>
                  <a:pt x="5333" y="83659"/>
                </a:lnTo>
                <a:lnTo>
                  <a:pt x="0" y="129235"/>
                </a:lnTo>
                <a:lnTo>
                  <a:pt x="1331" y="152963"/>
                </a:lnTo>
                <a:lnTo>
                  <a:pt x="11947" y="194939"/>
                </a:lnTo>
                <a:lnTo>
                  <a:pt x="33023" y="228998"/>
                </a:lnTo>
                <a:lnTo>
                  <a:pt x="82422" y="258330"/>
                </a:lnTo>
                <a:lnTo>
                  <a:pt x="85597" y="247840"/>
                </a:lnTo>
                <a:lnTo>
                  <a:pt x="70901" y="241323"/>
                </a:lnTo>
                <a:lnTo>
                  <a:pt x="58229" y="232249"/>
                </a:lnTo>
                <a:lnTo>
                  <a:pt x="32194" y="189939"/>
                </a:lnTo>
                <a:lnTo>
                  <a:pt x="24574" y="150649"/>
                </a:lnTo>
                <a:lnTo>
                  <a:pt x="23621" y="127863"/>
                </a:lnTo>
                <a:lnTo>
                  <a:pt x="24574" y="105825"/>
                </a:lnTo>
                <a:lnTo>
                  <a:pt x="32194" y="67597"/>
                </a:lnTo>
                <a:lnTo>
                  <a:pt x="58340" y="25957"/>
                </a:lnTo>
                <a:lnTo>
                  <a:pt x="86106" y="10477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4510373" y="4409913"/>
            <a:ext cx="1659731" cy="252889"/>
          </a:xfrm>
          <a:custGeom>
            <a:avLst/>
            <a:gdLst/>
            <a:ahLst/>
            <a:cxnLst/>
            <a:rect l="l" t="t" r="r" b="b"/>
            <a:pathLst>
              <a:path w="2212975" h="337185">
                <a:moveTo>
                  <a:pt x="2124455" y="0"/>
                </a:moveTo>
                <a:lnTo>
                  <a:pt x="2121027" y="11175"/>
                </a:lnTo>
                <a:lnTo>
                  <a:pt x="2136505" y="19198"/>
                </a:lnTo>
                <a:lnTo>
                  <a:pt x="2149982" y="30881"/>
                </a:lnTo>
                <a:lnTo>
                  <a:pt x="2170938" y="65227"/>
                </a:lnTo>
                <a:lnTo>
                  <a:pt x="2183622" y="111909"/>
                </a:lnTo>
                <a:lnTo>
                  <a:pt x="2187829" y="168592"/>
                </a:lnTo>
                <a:lnTo>
                  <a:pt x="2186779" y="198121"/>
                </a:lnTo>
                <a:lnTo>
                  <a:pt x="2178345" y="249699"/>
                </a:lnTo>
                <a:lnTo>
                  <a:pt x="2161460" y="290718"/>
                </a:lnTo>
                <a:lnTo>
                  <a:pt x="2121027" y="325742"/>
                </a:lnTo>
                <a:lnTo>
                  <a:pt x="2124455" y="336905"/>
                </a:lnTo>
                <a:lnTo>
                  <a:pt x="2162016" y="316855"/>
                </a:lnTo>
                <a:lnTo>
                  <a:pt x="2189861" y="279031"/>
                </a:lnTo>
                <a:lnTo>
                  <a:pt x="2207117" y="228033"/>
                </a:lnTo>
                <a:lnTo>
                  <a:pt x="2212848" y="168452"/>
                </a:lnTo>
                <a:lnTo>
                  <a:pt x="2211417" y="137594"/>
                </a:lnTo>
                <a:lnTo>
                  <a:pt x="2199935" y="82302"/>
                </a:lnTo>
                <a:lnTo>
                  <a:pt x="2177141" y="36740"/>
                </a:lnTo>
                <a:lnTo>
                  <a:pt x="2144462" y="7803"/>
                </a:lnTo>
                <a:lnTo>
                  <a:pt x="2124455" y="0"/>
                </a:lnTo>
                <a:close/>
              </a:path>
              <a:path w="2212975" h="337185">
                <a:moveTo>
                  <a:pt x="88519" y="0"/>
                </a:moveTo>
                <a:lnTo>
                  <a:pt x="50895" y="20050"/>
                </a:lnTo>
                <a:lnTo>
                  <a:pt x="22987" y="57873"/>
                </a:lnTo>
                <a:lnTo>
                  <a:pt x="5730" y="108877"/>
                </a:lnTo>
                <a:lnTo>
                  <a:pt x="0" y="168452"/>
                </a:lnTo>
                <a:lnTo>
                  <a:pt x="1430" y="199316"/>
                </a:lnTo>
                <a:lnTo>
                  <a:pt x="12912" y="254604"/>
                </a:lnTo>
                <a:lnTo>
                  <a:pt x="35726" y="300165"/>
                </a:lnTo>
                <a:lnTo>
                  <a:pt x="68492" y="329102"/>
                </a:lnTo>
                <a:lnTo>
                  <a:pt x="88519" y="336905"/>
                </a:lnTo>
                <a:lnTo>
                  <a:pt x="91948" y="325742"/>
                </a:lnTo>
                <a:lnTo>
                  <a:pt x="76469" y="317717"/>
                </a:lnTo>
                <a:lnTo>
                  <a:pt x="62992" y="306043"/>
                </a:lnTo>
                <a:lnTo>
                  <a:pt x="42037" y="271741"/>
                </a:lnTo>
                <a:lnTo>
                  <a:pt x="29289" y="225158"/>
                </a:lnTo>
                <a:lnTo>
                  <a:pt x="25024" y="168452"/>
                </a:lnTo>
                <a:lnTo>
                  <a:pt x="26088" y="139000"/>
                </a:lnTo>
                <a:lnTo>
                  <a:pt x="34609" y="87318"/>
                </a:lnTo>
                <a:lnTo>
                  <a:pt x="51514" y="46225"/>
                </a:lnTo>
                <a:lnTo>
                  <a:pt x="91948" y="11175"/>
                </a:lnTo>
                <a:lnTo>
                  <a:pt x="8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4557808" y="4419600"/>
            <a:ext cx="15573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475" spc="11" baseline="11363" dirty="0">
                <a:latin typeface="Cambria Math"/>
                <a:cs typeface="Cambria Math"/>
              </a:rPr>
              <a:t>𝑤</a:t>
            </a:r>
            <a:r>
              <a:rPr sz="1200" spc="8" dirty="0">
                <a:latin typeface="Cambria Math"/>
                <a:cs typeface="Cambria Math"/>
              </a:rPr>
              <a:t>3,1</a:t>
            </a:r>
            <a:r>
              <a:rPr sz="2475" spc="11" baseline="11363" dirty="0">
                <a:latin typeface="Cambria Math"/>
                <a:cs typeface="Cambria Math"/>
              </a:rPr>
              <a:t>𝒘</a:t>
            </a:r>
            <a:r>
              <a:rPr sz="1200" spc="8" dirty="0">
                <a:latin typeface="Cambria Math"/>
                <a:cs typeface="Cambria Math"/>
              </a:rPr>
              <a:t>𝟏</a:t>
            </a:r>
            <a:r>
              <a:rPr sz="1200" spc="153" dirty="0">
                <a:latin typeface="Cambria Math"/>
                <a:cs typeface="Cambria Math"/>
              </a:rPr>
              <a:t> </a:t>
            </a:r>
            <a:r>
              <a:rPr sz="2475" spc="-5" baseline="11363" dirty="0">
                <a:latin typeface="Cambria Math"/>
                <a:cs typeface="Cambria Math"/>
              </a:rPr>
              <a:t>+</a:t>
            </a:r>
            <a:r>
              <a:rPr sz="2475" spc="-33" baseline="11363" dirty="0">
                <a:latin typeface="Cambria Math"/>
                <a:cs typeface="Cambria Math"/>
              </a:rPr>
              <a:t> </a:t>
            </a:r>
            <a:r>
              <a:rPr sz="2475" spc="17" baseline="11363" dirty="0">
                <a:latin typeface="Cambria Math"/>
                <a:cs typeface="Cambria Math"/>
              </a:rPr>
              <a:t>𝑤</a:t>
            </a:r>
            <a:r>
              <a:rPr sz="1200" spc="11" dirty="0">
                <a:latin typeface="Cambria Math"/>
                <a:cs typeface="Cambria Math"/>
              </a:rPr>
              <a:t>3,2</a:t>
            </a:r>
            <a:r>
              <a:rPr sz="2475" spc="17" baseline="11363" dirty="0">
                <a:latin typeface="Cambria Math"/>
                <a:cs typeface="Cambria Math"/>
              </a:rPr>
              <a:t>𝒘</a:t>
            </a:r>
            <a:r>
              <a:rPr sz="1200" spc="11" dirty="0">
                <a:latin typeface="Cambria Math"/>
                <a:cs typeface="Cambria Math"/>
              </a:rPr>
              <a:t>𝟐</a:t>
            </a:r>
            <a:endParaRPr sz="1200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26493" y="4377308"/>
            <a:ext cx="103012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Cambria Math"/>
                <a:cs typeface="Cambria Math"/>
              </a:rPr>
              <a:t>⋅</a:t>
            </a:r>
            <a:r>
              <a:rPr sz="1650" spc="-8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𝒙</a:t>
            </a:r>
            <a:r>
              <a:rPr sz="1650" spc="75" dirty="0">
                <a:latin typeface="Cambria Math"/>
                <a:cs typeface="Cambria Math"/>
              </a:rPr>
              <a:t> </a:t>
            </a:r>
            <a:r>
              <a:rPr sz="1650" spc="-4" dirty="0">
                <a:solidFill>
                  <a:srgbClr val="6F2F9F"/>
                </a:solidFill>
                <a:latin typeface="Cambria Math"/>
                <a:cs typeface="Cambria Math"/>
              </a:rPr>
              <a:t>=</a:t>
            </a:r>
            <a:r>
              <a:rPr sz="1650" spc="71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650" spc="-4" dirty="0">
                <a:solidFill>
                  <a:srgbClr val="6F2F9F"/>
                </a:solidFill>
                <a:latin typeface="Arial MT"/>
                <a:cs typeface="Arial MT"/>
              </a:rPr>
              <a:t>linear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4377308"/>
            <a:ext cx="3050858" cy="2630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  <a:tabLst>
                <a:tab pos="857250" algn="l"/>
                <a:tab pos="1529239" algn="l"/>
                <a:tab pos="2183130" algn="l"/>
                <a:tab pos="2865596" algn="l"/>
              </a:tabLst>
            </a:pPr>
            <a:r>
              <a:rPr sz="1650" spc="-4" dirty="0">
                <a:latin typeface="Cambria Math"/>
                <a:cs typeface="Cambria Math"/>
              </a:rPr>
              <a:t>𝑧</a:t>
            </a:r>
            <a:r>
              <a:rPr sz="1650" spc="127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=</a:t>
            </a:r>
            <a:r>
              <a:rPr sz="1650" spc="94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𝑤</a:t>
            </a:r>
            <a:r>
              <a:rPr baseline="-15625" dirty="0">
                <a:latin typeface="Cambria Math"/>
                <a:cs typeface="Cambria Math"/>
              </a:rPr>
              <a:t>3,1	</a:t>
            </a:r>
            <a:r>
              <a:rPr sz="1650" spc="-4" dirty="0">
                <a:latin typeface="Cambria Math"/>
                <a:cs typeface="Cambria Math"/>
              </a:rPr>
              <a:t>𝒘</a:t>
            </a:r>
            <a:r>
              <a:rPr spc="-5" baseline="-15625" dirty="0">
                <a:latin typeface="Cambria Math"/>
                <a:cs typeface="Cambria Math"/>
              </a:rPr>
              <a:t>𝟏</a:t>
            </a:r>
            <a:r>
              <a:rPr spc="264" baseline="-15625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⋅</a:t>
            </a:r>
            <a:r>
              <a:rPr sz="1650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𝒙	+ </a:t>
            </a:r>
            <a:r>
              <a:rPr sz="1650" dirty="0">
                <a:latin typeface="Cambria Math"/>
                <a:cs typeface="Cambria Math"/>
              </a:rPr>
              <a:t>𝑤</a:t>
            </a:r>
            <a:r>
              <a:rPr baseline="-15625" dirty="0">
                <a:latin typeface="Cambria Math"/>
                <a:cs typeface="Cambria Math"/>
              </a:rPr>
              <a:t>3,2	</a:t>
            </a:r>
            <a:r>
              <a:rPr sz="1650" spc="-4" dirty="0">
                <a:latin typeface="Cambria Math"/>
                <a:cs typeface="Cambria Math"/>
              </a:rPr>
              <a:t>𝒘</a:t>
            </a:r>
            <a:r>
              <a:rPr spc="-5" baseline="-15625" dirty="0">
                <a:latin typeface="Cambria Math"/>
                <a:cs typeface="Cambria Math"/>
              </a:rPr>
              <a:t>𝟐</a:t>
            </a:r>
            <a:r>
              <a:rPr spc="248" baseline="-15625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⋅</a:t>
            </a:r>
            <a:r>
              <a:rPr sz="1650" spc="11" dirty="0">
                <a:latin typeface="Cambria Math"/>
                <a:cs typeface="Cambria Math"/>
              </a:rPr>
              <a:t> </a:t>
            </a:r>
            <a:r>
              <a:rPr sz="1650" spc="-4" dirty="0">
                <a:latin typeface="Cambria Math"/>
                <a:cs typeface="Cambria Math"/>
              </a:rPr>
              <a:t>𝒙	=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213351-9E19-C12C-C400-1EAE0E4F5311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50" y="-64"/>
            <a:ext cx="528446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4" dirty="0">
                <a:solidFill>
                  <a:schemeClr val="bg1"/>
                </a:solidFill>
              </a:rPr>
              <a:t>Multilayer</a:t>
            </a:r>
            <a:r>
              <a:rPr sz="2400" spc="4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network</a:t>
            </a:r>
            <a:r>
              <a:rPr sz="2400" spc="-19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of Perceptron</a:t>
            </a:r>
            <a:r>
              <a:rPr sz="2400" spc="-19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units?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830" y="558445"/>
            <a:ext cx="6174581" cy="2245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har char="•"/>
              <a:tabLst>
                <a:tab pos="266224" algn="l"/>
                <a:tab pos="266700" algn="l"/>
              </a:tabLst>
            </a:pPr>
            <a:r>
              <a:rPr sz="1400" spc="-4" dirty="0">
                <a:latin typeface="+mj-lt"/>
                <a:cs typeface="Arial MT"/>
              </a:rPr>
              <a:t>Advantage:</a:t>
            </a:r>
            <a:r>
              <a:rPr sz="1400" spc="15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Can</a:t>
            </a:r>
            <a:r>
              <a:rPr sz="1400" spc="19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produce</a:t>
            </a:r>
            <a:r>
              <a:rPr sz="1400" spc="4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highly</a:t>
            </a:r>
            <a:r>
              <a:rPr sz="1400" spc="8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non-linear</a:t>
            </a:r>
            <a:r>
              <a:rPr sz="1400" spc="15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decision</a:t>
            </a:r>
            <a:r>
              <a:rPr sz="1400" spc="4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boundaries!</a:t>
            </a:r>
            <a:endParaRPr sz="1400" dirty="0">
              <a:latin typeface="+mj-l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7350" y="1085851"/>
            <a:ext cx="1228725" cy="30585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68580">
              <a:spcBef>
                <a:spcPts val="225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Input</a:t>
            </a:r>
            <a:r>
              <a:rPr spc="-26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1007" y="1085851"/>
            <a:ext cx="1388745" cy="30585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69533">
              <a:spcBef>
                <a:spcPts val="225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Output</a:t>
            </a:r>
            <a:r>
              <a:rPr spc="-41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597" y="1085850"/>
            <a:ext cx="1336358" cy="582852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69056">
              <a:spcBef>
                <a:spcPts val="225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Hidden</a:t>
            </a:r>
            <a:endParaRPr>
              <a:latin typeface="Arial MT"/>
              <a:cs typeface="Arial MT"/>
            </a:endParaRPr>
          </a:p>
          <a:p>
            <a:pPr marL="69056">
              <a:spcBef>
                <a:spcPts val="4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1021" y="1757791"/>
            <a:ext cx="2142649" cy="1413510"/>
            <a:chOff x="2250694" y="2343721"/>
            <a:chExt cx="2856865" cy="1884680"/>
          </a:xfrm>
        </p:grpSpPr>
        <p:sp>
          <p:nvSpPr>
            <p:cNvPr id="8" name="object 8"/>
            <p:cNvSpPr/>
            <p:nvPr/>
          </p:nvSpPr>
          <p:spPr>
            <a:xfrm>
              <a:off x="3820668" y="2348483"/>
              <a:ext cx="1282065" cy="1050290"/>
            </a:xfrm>
            <a:custGeom>
              <a:avLst/>
              <a:gdLst/>
              <a:ahLst/>
              <a:cxnLst/>
              <a:rect l="l" t="t" r="r" b="b"/>
              <a:pathLst>
                <a:path w="1282064" h="1050289">
                  <a:moveTo>
                    <a:pt x="0" y="525017"/>
                  </a:moveTo>
                  <a:lnTo>
                    <a:pt x="2124" y="481960"/>
                  </a:lnTo>
                  <a:lnTo>
                    <a:pt x="8386" y="439861"/>
                  </a:lnTo>
                  <a:lnTo>
                    <a:pt x="18623" y="398856"/>
                  </a:lnTo>
                  <a:lnTo>
                    <a:pt x="32668" y="359078"/>
                  </a:lnTo>
                  <a:lnTo>
                    <a:pt x="50357" y="320665"/>
                  </a:lnTo>
                  <a:lnTo>
                    <a:pt x="71525" y="283750"/>
                  </a:lnTo>
                  <a:lnTo>
                    <a:pt x="96007" y="248469"/>
                  </a:lnTo>
                  <a:lnTo>
                    <a:pt x="123639" y="214957"/>
                  </a:lnTo>
                  <a:lnTo>
                    <a:pt x="154254" y="183349"/>
                  </a:lnTo>
                  <a:lnTo>
                    <a:pt x="187690" y="153781"/>
                  </a:lnTo>
                  <a:lnTo>
                    <a:pt x="223780" y="126387"/>
                  </a:lnTo>
                  <a:lnTo>
                    <a:pt x="262359" y="101303"/>
                  </a:lnTo>
                  <a:lnTo>
                    <a:pt x="303264" y="78664"/>
                  </a:lnTo>
                  <a:lnTo>
                    <a:pt x="346328" y="58605"/>
                  </a:lnTo>
                  <a:lnTo>
                    <a:pt x="391388" y="41261"/>
                  </a:lnTo>
                  <a:lnTo>
                    <a:pt x="438278" y="26767"/>
                  </a:lnTo>
                  <a:lnTo>
                    <a:pt x="486833" y="15259"/>
                  </a:lnTo>
                  <a:lnTo>
                    <a:pt x="536888" y="6872"/>
                  </a:lnTo>
                  <a:lnTo>
                    <a:pt x="588280" y="1740"/>
                  </a:lnTo>
                  <a:lnTo>
                    <a:pt x="640842" y="0"/>
                  </a:lnTo>
                  <a:lnTo>
                    <a:pt x="693403" y="1740"/>
                  </a:lnTo>
                  <a:lnTo>
                    <a:pt x="744795" y="6872"/>
                  </a:lnTo>
                  <a:lnTo>
                    <a:pt x="794850" y="15259"/>
                  </a:lnTo>
                  <a:lnTo>
                    <a:pt x="843405" y="26767"/>
                  </a:lnTo>
                  <a:lnTo>
                    <a:pt x="890295" y="41261"/>
                  </a:lnTo>
                  <a:lnTo>
                    <a:pt x="935355" y="58605"/>
                  </a:lnTo>
                  <a:lnTo>
                    <a:pt x="978419" y="78664"/>
                  </a:lnTo>
                  <a:lnTo>
                    <a:pt x="1019324" y="101303"/>
                  </a:lnTo>
                  <a:lnTo>
                    <a:pt x="1057903" y="126387"/>
                  </a:lnTo>
                  <a:lnTo>
                    <a:pt x="1093993" y="153781"/>
                  </a:lnTo>
                  <a:lnTo>
                    <a:pt x="1127429" y="183349"/>
                  </a:lnTo>
                  <a:lnTo>
                    <a:pt x="1158044" y="214957"/>
                  </a:lnTo>
                  <a:lnTo>
                    <a:pt x="1185676" y="248469"/>
                  </a:lnTo>
                  <a:lnTo>
                    <a:pt x="1210158" y="283750"/>
                  </a:lnTo>
                  <a:lnTo>
                    <a:pt x="1231326" y="320665"/>
                  </a:lnTo>
                  <a:lnTo>
                    <a:pt x="1249015" y="359078"/>
                  </a:lnTo>
                  <a:lnTo>
                    <a:pt x="1263060" y="398856"/>
                  </a:lnTo>
                  <a:lnTo>
                    <a:pt x="1273297" y="439861"/>
                  </a:lnTo>
                  <a:lnTo>
                    <a:pt x="1279559" y="481960"/>
                  </a:lnTo>
                  <a:lnTo>
                    <a:pt x="1281684" y="525017"/>
                  </a:lnTo>
                  <a:lnTo>
                    <a:pt x="1279559" y="568075"/>
                  </a:lnTo>
                  <a:lnTo>
                    <a:pt x="1273297" y="610174"/>
                  </a:lnTo>
                  <a:lnTo>
                    <a:pt x="1263060" y="651179"/>
                  </a:lnTo>
                  <a:lnTo>
                    <a:pt x="1249015" y="690957"/>
                  </a:lnTo>
                  <a:lnTo>
                    <a:pt x="1231326" y="729370"/>
                  </a:lnTo>
                  <a:lnTo>
                    <a:pt x="1210158" y="766285"/>
                  </a:lnTo>
                  <a:lnTo>
                    <a:pt x="1185676" y="801566"/>
                  </a:lnTo>
                  <a:lnTo>
                    <a:pt x="1158044" y="835078"/>
                  </a:lnTo>
                  <a:lnTo>
                    <a:pt x="1127429" y="866686"/>
                  </a:lnTo>
                  <a:lnTo>
                    <a:pt x="1093993" y="896254"/>
                  </a:lnTo>
                  <a:lnTo>
                    <a:pt x="1057903" y="923648"/>
                  </a:lnTo>
                  <a:lnTo>
                    <a:pt x="1019324" y="948732"/>
                  </a:lnTo>
                  <a:lnTo>
                    <a:pt x="978419" y="971371"/>
                  </a:lnTo>
                  <a:lnTo>
                    <a:pt x="935355" y="991430"/>
                  </a:lnTo>
                  <a:lnTo>
                    <a:pt x="890295" y="1008774"/>
                  </a:lnTo>
                  <a:lnTo>
                    <a:pt x="843405" y="1023268"/>
                  </a:lnTo>
                  <a:lnTo>
                    <a:pt x="794850" y="1034776"/>
                  </a:lnTo>
                  <a:lnTo>
                    <a:pt x="744795" y="1043163"/>
                  </a:lnTo>
                  <a:lnTo>
                    <a:pt x="693403" y="1048295"/>
                  </a:lnTo>
                  <a:lnTo>
                    <a:pt x="640842" y="1050036"/>
                  </a:lnTo>
                  <a:lnTo>
                    <a:pt x="588280" y="1048295"/>
                  </a:lnTo>
                  <a:lnTo>
                    <a:pt x="536888" y="1043163"/>
                  </a:lnTo>
                  <a:lnTo>
                    <a:pt x="486833" y="1034776"/>
                  </a:lnTo>
                  <a:lnTo>
                    <a:pt x="438278" y="1023268"/>
                  </a:lnTo>
                  <a:lnTo>
                    <a:pt x="391388" y="1008774"/>
                  </a:lnTo>
                  <a:lnTo>
                    <a:pt x="346328" y="991430"/>
                  </a:lnTo>
                  <a:lnTo>
                    <a:pt x="303264" y="971371"/>
                  </a:lnTo>
                  <a:lnTo>
                    <a:pt x="262359" y="948732"/>
                  </a:lnTo>
                  <a:lnTo>
                    <a:pt x="223780" y="923648"/>
                  </a:lnTo>
                  <a:lnTo>
                    <a:pt x="187690" y="896254"/>
                  </a:lnTo>
                  <a:lnTo>
                    <a:pt x="154254" y="866686"/>
                  </a:lnTo>
                  <a:lnTo>
                    <a:pt x="123639" y="835078"/>
                  </a:lnTo>
                  <a:lnTo>
                    <a:pt x="96007" y="801566"/>
                  </a:lnTo>
                  <a:lnTo>
                    <a:pt x="71525" y="766285"/>
                  </a:lnTo>
                  <a:lnTo>
                    <a:pt x="50357" y="729370"/>
                  </a:lnTo>
                  <a:lnTo>
                    <a:pt x="32668" y="690957"/>
                  </a:lnTo>
                  <a:lnTo>
                    <a:pt x="18623" y="651179"/>
                  </a:lnTo>
                  <a:lnTo>
                    <a:pt x="8386" y="610174"/>
                  </a:lnTo>
                  <a:lnTo>
                    <a:pt x="2124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50694" y="2717037"/>
              <a:ext cx="1640205" cy="1511300"/>
            </a:xfrm>
            <a:custGeom>
              <a:avLst/>
              <a:gdLst/>
              <a:ahLst/>
              <a:cxnLst/>
              <a:rect l="l" t="t" r="r" b="b"/>
              <a:pathLst>
                <a:path w="1640204" h="1511300">
                  <a:moveTo>
                    <a:pt x="1562481" y="84328"/>
                  </a:moveTo>
                  <a:lnTo>
                    <a:pt x="1506220" y="84328"/>
                  </a:lnTo>
                  <a:lnTo>
                    <a:pt x="1493494" y="84328"/>
                  </a:lnTo>
                  <a:lnTo>
                    <a:pt x="1491996" y="115443"/>
                  </a:lnTo>
                  <a:lnTo>
                    <a:pt x="1562481" y="84328"/>
                  </a:lnTo>
                  <a:close/>
                </a:path>
                <a:path w="1640204" h="1511300">
                  <a:moveTo>
                    <a:pt x="1569974" y="306578"/>
                  </a:moveTo>
                  <a:lnTo>
                    <a:pt x="1486281" y="290957"/>
                  </a:lnTo>
                  <a:lnTo>
                    <a:pt x="1495005" y="321513"/>
                  </a:lnTo>
                  <a:lnTo>
                    <a:pt x="0" y="750062"/>
                  </a:lnTo>
                  <a:lnTo>
                    <a:pt x="3556" y="762254"/>
                  </a:lnTo>
                  <a:lnTo>
                    <a:pt x="1498498" y="333692"/>
                  </a:lnTo>
                  <a:lnTo>
                    <a:pt x="1507236" y="364236"/>
                  </a:lnTo>
                  <a:lnTo>
                    <a:pt x="1557528" y="318008"/>
                  </a:lnTo>
                  <a:lnTo>
                    <a:pt x="1569974" y="306578"/>
                  </a:lnTo>
                  <a:close/>
                </a:path>
                <a:path w="1640204" h="1511300">
                  <a:moveTo>
                    <a:pt x="1569974" y="81026"/>
                  </a:moveTo>
                  <a:lnTo>
                    <a:pt x="1495679" y="39370"/>
                  </a:lnTo>
                  <a:lnTo>
                    <a:pt x="1494142" y="71031"/>
                  </a:lnTo>
                  <a:lnTo>
                    <a:pt x="2032" y="0"/>
                  </a:lnTo>
                  <a:lnTo>
                    <a:pt x="1524" y="12700"/>
                  </a:lnTo>
                  <a:lnTo>
                    <a:pt x="1493520" y="83731"/>
                  </a:lnTo>
                  <a:lnTo>
                    <a:pt x="1506245" y="83731"/>
                  </a:lnTo>
                  <a:lnTo>
                    <a:pt x="1563852" y="83731"/>
                  </a:lnTo>
                  <a:lnTo>
                    <a:pt x="1569974" y="81026"/>
                  </a:lnTo>
                  <a:close/>
                </a:path>
                <a:path w="1640204" h="1511300">
                  <a:moveTo>
                    <a:pt x="1640078" y="530606"/>
                  </a:moveTo>
                  <a:lnTo>
                    <a:pt x="1555242" y="538480"/>
                  </a:lnTo>
                  <a:lnTo>
                    <a:pt x="1572031" y="565505"/>
                  </a:lnTo>
                  <a:lnTo>
                    <a:pt x="70104" y="1500632"/>
                  </a:lnTo>
                  <a:lnTo>
                    <a:pt x="76708" y="1511300"/>
                  </a:lnTo>
                  <a:lnTo>
                    <a:pt x="1578749" y="576313"/>
                  </a:lnTo>
                  <a:lnTo>
                    <a:pt x="1595501" y="603250"/>
                  </a:lnTo>
                  <a:lnTo>
                    <a:pt x="1622767" y="558800"/>
                  </a:lnTo>
                  <a:lnTo>
                    <a:pt x="1640078" y="530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0615" y="2092928"/>
            <a:ext cx="572929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322898" algn="l"/>
                <a:tab pos="496253" algn="l"/>
              </a:tabLst>
            </a:pPr>
            <a:r>
              <a:rPr sz="863" spc="26" dirty="0">
                <a:latin typeface="Cambria Math"/>
                <a:cs typeface="Cambria Math"/>
              </a:rPr>
              <a:t>1 </a:t>
            </a:r>
            <a:r>
              <a:rPr sz="863" spc="34" dirty="0">
                <a:latin typeface="Cambria Math"/>
                <a:cs typeface="Cambria Math"/>
              </a:rPr>
              <a:t> </a:t>
            </a:r>
            <a:r>
              <a:rPr sz="863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63" dirty="0">
                <a:latin typeface="Times New Roman"/>
                <a:cs typeface="Times New Roman"/>
              </a:rPr>
              <a:t>	</a:t>
            </a:r>
            <a:r>
              <a:rPr sz="863" spc="8" dirty="0">
                <a:latin typeface="Cambria Math"/>
                <a:cs typeface="Cambria Math"/>
              </a:rPr>
              <a:t>𝟏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890" y="2020919"/>
            <a:ext cx="88487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201454" algn="l"/>
              </a:tabLst>
            </a:pPr>
            <a:r>
              <a:rPr sz="1200" spc="-4" dirty="0">
                <a:latin typeface="Cambria Math"/>
                <a:cs typeface="Cambria Math"/>
              </a:rPr>
              <a:t>𝑣	=</a:t>
            </a:r>
            <a:r>
              <a:rPr sz="1200" spc="307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(𝒘</a:t>
            </a:r>
            <a:r>
              <a:rPr sz="1200" spc="289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⋅</a:t>
            </a:r>
            <a:r>
              <a:rPr sz="1200" spc="-11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𝒙)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7185" y="2454593"/>
            <a:ext cx="10001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3767" y="2526601"/>
            <a:ext cx="83344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6" dirty="0">
                <a:latin typeface="Cambria Math"/>
                <a:cs typeface="Cambria Math"/>
              </a:rPr>
              <a:t>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6034" y="2435733"/>
            <a:ext cx="266700" cy="281464"/>
          </a:xfrm>
          <a:custGeom>
            <a:avLst/>
            <a:gdLst/>
            <a:ahLst/>
            <a:cxnLst/>
            <a:rect l="l" t="t" r="r" b="b"/>
            <a:pathLst>
              <a:path w="355600" h="375285">
                <a:moveTo>
                  <a:pt x="0" y="187451"/>
                </a:moveTo>
                <a:lnTo>
                  <a:pt x="6342" y="137627"/>
                </a:lnTo>
                <a:lnTo>
                  <a:pt x="24242" y="92851"/>
                </a:lnTo>
                <a:lnTo>
                  <a:pt x="52006" y="54911"/>
                </a:lnTo>
                <a:lnTo>
                  <a:pt x="87940" y="25597"/>
                </a:lnTo>
                <a:lnTo>
                  <a:pt x="130351" y="6697"/>
                </a:lnTo>
                <a:lnTo>
                  <a:pt x="177545" y="0"/>
                </a:lnTo>
                <a:lnTo>
                  <a:pt x="224740" y="6697"/>
                </a:lnTo>
                <a:lnTo>
                  <a:pt x="267151" y="25597"/>
                </a:lnTo>
                <a:lnTo>
                  <a:pt x="303085" y="54911"/>
                </a:lnTo>
                <a:lnTo>
                  <a:pt x="330849" y="92851"/>
                </a:lnTo>
                <a:lnTo>
                  <a:pt x="348749" y="137627"/>
                </a:lnTo>
                <a:lnTo>
                  <a:pt x="355092" y="187451"/>
                </a:lnTo>
                <a:lnTo>
                  <a:pt x="348749" y="237276"/>
                </a:lnTo>
                <a:lnTo>
                  <a:pt x="330849" y="282052"/>
                </a:lnTo>
                <a:lnTo>
                  <a:pt x="303085" y="319992"/>
                </a:lnTo>
                <a:lnTo>
                  <a:pt x="267151" y="349306"/>
                </a:lnTo>
                <a:lnTo>
                  <a:pt x="224740" y="368206"/>
                </a:lnTo>
                <a:lnTo>
                  <a:pt x="177545" y="374903"/>
                </a:lnTo>
                <a:lnTo>
                  <a:pt x="130351" y="368206"/>
                </a:lnTo>
                <a:lnTo>
                  <a:pt x="87940" y="349306"/>
                </a:lnTo>
                <a:lnTo>
                  <a:pt x="52006" y="319992"/>
                </a:lnTo>
                <a:lnTo>
                  <a:pt x="24242" y="282052"/>
                </a:lnTo>
                <a:lnTo>
                  <a:pt x="6342" y="237276"/>
                </a:lnTo>
                <a:lnTo>
                  <a:pt x="0" y="1874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685573" y="3073623"/>
            <a:ext cx="201454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2</a:t>
            </a:r>
            <a:endParaRPr sz="1294" baseline="-1449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62463" y="1869805"/>
            <a:ext cx="4621530" cy="1695450"/>
            <a:chOff x="1892617" y="2493073"/>
            <a:chExt cx="6162040" cy="2260600"/>
          </a:xfrm>
        </p:grpSpPr>
        <p:sp>
          <p:nvSpPr>
            <p:cNvPr id="17" name="object 17"/>
            <p:cNvSpPr/>
            <p:nvPr/>
          </p:nvSpPr>
          <p:spPr>
            <a:xfrm>
              <a:off x="1897379" y="2497835"/>
              <a:ext cx="3205480" cy="2251075"/>
            </a:xfrm>
            <a:custGeom>
              <a:avLst/>
              <a:gdLst/>
              <a:ahLst/>
              <a:cxnLst/>
              <a:rect l="l" t="t" r="r" b="b"/>
              <a:pathLst>
                <a:path w="3205479" h="2251075">
                  <a:moveTo>
                    <a:pt x="0" y="1763268"/>
                  </a:moveTo>
                  <a:lnTo>
                    <a:pt x="5633" y="1720293"/>
                  </a:lnTo>
                  <a:lnTo>
                    <a:pt x="21682" y="1680840"/>
                  </a:lnTo>
                  <a:lnTo>
                    <a:pt x="46866" y="1646035"/>
                  </a:lnTo>
                  <a:lnTo>
                    <a:pt x="79905" y="1617003"/>
                  </a:lnTo>
                  <a:lnTo>
                    <a:pt x="119520" y="1594872"/>
                  </a:lnTo>
                  <a:lnTo>
                    <a:pt x="164432" y="1580767"/>
                  </a:lnTo>
                  <a:lnTo>
                    <a:pt x="213359" y="1575815"/>
                  </a:lnTo>
                  <a:lnTo>
                    <a:pt x="262287" y="1580767"/>
                  </a:lnTo>
                  <a:lnTo>
                    <a:pt x="307199" y="1594872"/>
                  </a:lnTo>
                  <a:lnTo>
                    <a:pt x="346814" y="1617003"/>
                  </a:lnTo>
                  <a:lnTo>
                    <a:pt x="379853" y="1646035"/>
                  </a:lnTo>
                  <a:lnTo>
                    <a:pt x="405037" y="1680840"/>
                  </a:lnTo>
                  <a:lnTo>
                    <a:pt x="421086" y="1720293"/>
                  </a:lnTo>
                  <a:lnTo>
                    <a:pt x="426719" y="1763268"/>
                  </a:lnTo>
                  <a:lnTo>
                    <a:pt x="421086" y="1806242"/>
                  </a:lnTo>
                  <a:lnTo>
                    <a:pt x="405037" y="1845695"/>
                  </a:lnTo>
                  <a:lnTo>
                    <a:pt x="379853" y="1880500"/>
                  </a:lnTo>
                  <a:lnTo>
                    <a:pt x="346814" y="1909532"/>
                  </a:lnTo>
                  <a:lnTo>
                    <a:pt x="307199" y="1931663"/>
                  </a:lnTo>
                  <a:lnTo>
                    <a:pt x="262287" y="1945768"/>
                  </a:lnTo>
                  <a:lnTo>
                    <a:pt x="213359" y="1950720"/>
                  </a:lnTo>
                  <a:lnTo>
                    <a:pt x="164432" y="1945768"/>
                  </a:lnTo>
                  <a:lnTo>
                    <a:pt x="119520" y="1931663"/>
                  </a:lnTo>
                  <a:lnTo>
                    <a:pt x="79905" y="1909532"/>
                  </a:lnTo>
                  <a:lnTo>
                    <a:pt x="46866" y="1880500"/>
                  </a:lnTo>
                  <a:lnTo>
                    <a:pt x="21682" y="1845695"/>
                  </a:lnTo>
                  <a:lnTo>
                    <a:pt x="5633" y="1806242"/>
                  </a:lnTo>
                  <a:lnTo>
                    <a:pt x="0" y="1763268"/>
                  </a:lnTo>
                  <a:close/>
                </a:path>
                <a:path w="3205479" h="2251075">
                  <a:moveTo>
                    <a:pt x="0" y="187451"/>
                  </a:moveTo>
                  <a:lnTo>
                    <a:pt x="6342" y="137627"/>
                  </a:lnTo>
                  <a:lnTo>
                    <a:pt x="24242" y="92851"/>
                  </a:lnTo>
                  <a:lnTo>
                    <a:pt x="52006" y="54911"/>
                  </a:lnTo>
                  <a:lnTo>
                    <a:pt x="87940" y="25597"/>
                  </a:lnTo>
                  <a:lnTo>
                    <a:pt x="130351" y="6697"/>
                  </a:lnTo>
                  <a:lnTo>
                    <a:pt x="177545" y="0"/>
                  </a:lnTo>
                  <a:lnTo>
                    <a:pt x="224740" y="6697"/>
                  </a:lnTo>
                  <a:lnTo>
                    <a:pt x="267151" y="25597"/>
                  </a:lnTo>
                  <a:lnTo>
                    <a:pt x="303085" y="54911"/>
                  </a:lnTo>
                  <a:lnTo>
                    <a:pt x="330849" y="92851"/>
                  </a:lnTo>
                  <a:lnTo>
                    <a:pt x="348749" y="137627"/>
                  </a:lnTo>
                  <a:lnTo>
                    <a:pt x="355092" y="187451"/>
                  </a:lnTo>
                  <a:lnTo>
                    <a:pt x="348749" y="237276"/>
                  </a:lnTo>
                  <a:lnTo>
                    <a:pt x="330849" y="282052"/>
                  </a:lnTo>
                  <a:lnTo>
                    <a:pt x="303085" y="319992"/>
                  </a:lnTo>
                  <a:lnTo>
                    <a:pt x="267151" y="349306"/>
                  </a:lnTo>
                  <a:lnTo>
                    <a:pt x="224740" y="368206"/>
                  </a:lnTo>
                  <a:lnTo>
                    <a:pt x="177545" y="374903"/>
                  </a:lnTo>
                  <a:lnTo>
                    <a:pt x="130351" y="368206"/>
                  </a:lnTo>
                  <a:lnTo>
                    <a:pt x="87940" y="349306"/>
                  </a:lnTo>
                  <a:lnTo>
                    <a:pt x="52006" y="319992"/>
                  </a:lnTo>
                  <a:lnTo>
                    <a:pt x="24242" y="282052"/>
                  </a:lnTo>
                  <a:lnTo>
                    <a:pt x="6342" y="237276"/>
                  </a:lnTo>
                  <a:lnTo>
                    <a:pt x="0" y="187451"/>
                  </a:lnTo>
                  <a:close/>
                </a:path>
                <a:path w="3205479" h="2251075">
                  <a:moveTo>
                    <a:pt x="1923287" y="1725930"/>
                  </a:moveTo>
                  <a:lnTo>
                    <a:pt x="1925412" y="1682872"/>
                  </a:lnTo>
                  <a:lnTo>
                    <a:pt x="1931674" y="1640773"/>
                  </a:lnTo>
                  <a:lnTo>
                    <a:pt x="1941911" y="1599768"/>
                  </a:lnTo>
                  <a:lnTo>
                    <a:pt x="1955956" y="1559990"/>
                  </a:lnTo>
                  <a:lnTo>
                    <a:pt x="1973645" y="1521577"/>
                  </a:lnTo>
                  <a:lnTo>
                    <a:pt x="1994813" y="1484662"/>
                  </a:lnTo>
                  <a:lnTo>
                    <a:pt x="2019295" y="1449381"/>
                  </a:lnTo>
                  <a:lnTo>
                    <a:pt x="2046927" y="1415869"/>
                  </a:lnTo>
                  <a:lnTo>
                    <a:pt x="2077542" y="1384261"/>
                  </a:lnTo>
                  <a:lnTo>
                    <a:pt x="2110978" y="1354693"/>
                  </a:lnTo>
                  <a:lnTo>
                    <a:pt x="2147068" y="1327299"/>
                  </a:lnTo>
                  <a:lnTo>
                    <a:pt x="2185647" y="1302215"/>
                  </a:lnTo>
                  <a:lnTo>
                    <a:pt x="2226552" y="1279576"/>
                  </a:lnTo>
                  <a:lnTo>
                    <a:pt x="2269616" y="1259517"/>
                  </a:lnTo>
                  <a:lnTo>
                    <a:pt x="2314676" y="1242173"/>
                  </a:lnTo>
                  <a:lnTo>
                    <a:pt x="2361566" y="1227679"/>
                  </a:lnTo>
                  <a:lnTo>
                    <a:pt x="2410121" y="1216171"/>
                  </a:lnTo>
                  <a:lnTo>
                    <a:pt x="2460176" y="1207784"/>
                  </a:lnTo>
                  <a:lnTo>
                    <a:pt x="2511568" y="1202652"/>
                  </a:lnTo>
                  <a:lnTo>
                    <a:pt x="2564130" y="1200912"/>
                  </a:lnTo>
                  <a:lnTo>
                    <a:pt x="2616691" y="1202652"/>
                  </a:lnTo>
                  <a:lnTo>
                    <a:pt x="2668083" y="1207784"/>
                  </a:lnTo>
                  <a:lnTo>
                    <a:pt x="2718138" y="1216171"/>
                  </a:lnTo>
                  <a:lnTo>
                    <a:pt x="2766693" y="1227679"/>
                  </a:lnTo>
                  <a:lnTo>
                    <a:pt x="2813583" y="1242173"/>
                  </a:lnTo>
                  <a:lnTo>
                    <a:pt x="2858643" y="1259517"/>
                  </a:lnTo>
                  <a:lnTo>
                    <a:pt x="2901707" y="1279576"/>
                  </a:lnTo>
                  <a:lnTo>
                    <a:pt x="2942612" y="1302215"/>
                  </a:lnTo>
                  <a:lnTo>
                    <a:pt x="2981191" y="1327299"/>
                  </a:lnTo>
                  <a:lnTo>
                    <a:pt x="3017281" y="1354693"/>
                  </a:lnTo>
                  <a:lnTo>
                    <a:pt x="3050717" y="1384261"/>
                  </a:lnTo>
                  <a:lnTo>
                    <a:pt x="3081332" y="1415869"/>
                  </a:lnTo>
                  <a:lnTo>
                    <a:pt x="3108964" y="1449381"/>
                  </a:lnTo>
                  <a:lnTo>
                    <a:pt x="3133446" y="1484662"/>
                  </a:lnTo>
                  <a:lnTo>
                    <a:pt x="3154614" y="1521577"/>
                  </a:lnTo>
                  <a:lnTo>
                    <a:pt x="3172303" y="1559990"/>
                  </a:lnTo>
                  <a:lnTo>
                    <a:pt x="3186348" y="1599768"/>
                  </a:lnTo>
                  <a:lnTo>
                    <a:pt x="3196585" y="1640773"/>
                  </a:lnTo>
                  <a:lnTo>
                    <a:pt x="3202847" y="1682872"/>
                  </a:lnTo>
                  <a:lnTo>
                    <a:pt x="3204972" y="1725930"/>
                  </a:lnTo>
                  <a:lnTo>
                    <a:pt x="3202847" y="1768987"/>
                  </a:lnTo>
                  <a:lnTo>
                    <a:pt x="3196585" y="1811086"/>
                  </a:lnTo>
                  <a:lnTo>
                    <a:pt x="3186348" y="1852091"/>
                  </a:lnTo>
                  <a:lnTo>
                    <a:pt x="3172303" y="1891869"/>
                  </a:lnTo>
                  <a:lnTo>
                    <a:pt x="3154614" y="1930282"/>
                  </a:lnTo>
                  <a:lnTo>
                    <a:pt x="3133446" y="1967197"/>
                  </a:lnTo>
                  <a:lnTo>
                    <a:pt x="3108964" y="2002478"/>
                  </a:lnTo>
                  <a:lnTo>
                    <a:pt x="3081332" y="2035990"/>
                  </a:lnTo>
                  <a:lnTo>
                    <a:pt x="3050717" y="2067598"/>
                  </a:lnTo>
                  <a:lnTo>
                    <a:pt x="3017281" y="2097166"/>
                  </a:lnTo>
                  <a:lnTo>
                    <a:pt x="2981191" y="2124560"/>
                  </a:lnTo>
                  <a:lnTo>
                    <a:pt x="2942612" y="2149644"/>
                  </a:lnTo>
                  <a:lnTo>
                    <a:pt x="2901707" y="2172283"/>
                  </a:lnTo>
                  <a:lnTo>
                    <a:pt x="2858643" y="2192342"/>
                  </a:lnTo>
                  <a:lnTo>
                    <a:pt x="2813583" y="2209686"/>
                  </a:lnTo>
                  <a:lnTo>
                    <a:pt x="2766693" y="2224180"/>
                  </a:lnTo>
                  <a:lnTo>
                    <a:pt x="2718138" y="2235688"/>
                  </a:lnTo>
                  <a:lnTo>
                    <a:pt x="2668083" y="2244075"/>
                  </a:lnTo>
                  <a:lnTo>
                    <a:pt x="2616691" y="2249207"/>
                  </a:lnTo>
                  <a:lnTo>
                    <a:pt x="2564130" y="2250947"/>
                  </a:lnTo>
                  <a:lnTo>
                    <a:pt x="2511568" y="2249207"/>
                  </a:lnTo>
                  <a:lnTo>
                    <a:pt x="2460176" y="2244075"/>
                  </a:lnTo>
                  <a:lnTo>
                    <a:pt x="2410121" y="2235688"/>
                  </a:lnTo>
                  <a:lnTo>
                    <a:pt x="2361566" y="2224180"/>
                  </a:lnTo>
                  <a:lnTo>
                    <a:pt x="2314676" y="2209686"/>
                  </a:lnTo>
                  <a:lnTo>
                    <a:pt x="2269616" y="2192342"/>
                  </a:lnTo>
                  <a:lnTo>
                    <a:pt x="2226552" y="2172283"/>
                  </a:lnTo>
                  <a:lnTo>
                    <a:pt x="2185647" y="2149644"/>
                  </a:lnTo>
                  <a:lnTo>
                    <a:pt x="2147068" y="2124560"/>
                  </a:lnTo>
                  <a:lnTo>
                    <a:pt x="2110978" y="2097166"/>
                  </a:lnTo>
                  <a:lnTo>
                    <a:pt x="2077542" y="2067598"/>
                  </a:lnTo>
                  <a:lnTo>
                    <a:pt x="2046927" y="2035990"/>
                  </a:lnTo>
                  <a:lnTo>
                    <a:pt x="2019295" y="2002478"/>
                  </a:lnTo>
                  <a:lnTo>
                    <a:pt x="1994813" y="1967197"/>
                  </a:lnTo>
                  <a:lnTo>
                    <a:pt x="1973645" y="1930282"/>
                  </a:lnTo>
                  <a:lnTo>
                    <a:pt x="1955956" y="1891869"/>
                  </a:lnTo>
                  <a:lnTo>
                    <a:pt x="1941911" y="1852091"/>
                  </a:lnTo>
                  <a:lnTo>
                    <a:pt x="1931674" y="1811086"/>
                  </a:lnTo>
                  <a:lnTo>
                    <a:pt x="1925412" y="1768987"/>
                  </a:lnTo>
                  <a:lnTo>
                    <a:pt x="1923287" y="172593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9043" y="2792729"/>
              <a:ext cx="1713864" cy="1543050"/>
            </a:xfrm>
            <a:custGeom>
              <a:avLst/>
              <a:gdLst/>
              <a:ahLst/>
              <a:cxnLst/>
              <a:rect l="l" t="t" r="r" b="b"/>
              <a:pathLst>
                <a:path w="1713864" h="1543050">
                  <a:moveTo>
                    <a:pt x="1571625" y="1504950"/>
                  </a:moveTo>
                  <a:lnTo>
                    <a:pt x="1558925" y="1498600"/>
                  </a:lnTo>
                  <a:lnTo>
                    <a:pt x="1495425" y="1466850"/>
                  </a:lnTo>
                  <a:lnTo>
                    <a:pt x="1495425" y="1498600"/>
                  </a:lnTo>
                  <a:lnTo>
                    <a:pt x="75057" y="1498600"/>
                  </a:lnTo>
                  <a:lnTo>
                    <a:pt x="75057" y="1511300"/>
                  </a:lnTo>
                  <a:lnTo>
                    <a:pt x="1495425" y="1511300"/>
                  </a:lnTo>
                  <a:lnTo>
                    <a:pt x="1495425" y="1543050"/>
                  </a:lnTo>
                  <a:lnTo>
                    <a:pt x="1558925" y="1511300"/>
                  </a:lnTo>
                  <a:lnTo>
                    <a:pt x="1571625" y="1504950"/>
                  </a:lnTo>
                  <a:close/>
                </a:path>
                <a:path w="1713864" h="1543050">
                  <a:moveTo>
                    <a:pt x="1641729" y="1280922"/>
                  </a:moveTo>
                  <a:lnTo>
                    <a:pt x="1626755" y="1265047"/>
                  </a:lnTo>
                  <a:lnTo>
                    <a:pt x="1583309" y="1218946"/>
                  </a:lnTo>
                  <a:lnTo>
                    <a:pt x="1572348" y="1248727"/>
                  </a:lnTo>
                  <a:lnTo>
                    <a:pt x="5588" y="674497"/>
                  </a:lnTo>
                  <a:lnTo>
                    <a:pt x="1270" y="686435"/>
                  </a:lnTo>
                  <a:lnTo>
                    <a:pt x="1567954" y="1260690"/>
                  </a:lnTo>
                  <a:lnTo>
                    <a:pt x="1557020" y="1290447"/>
                  </a:lnTo>
                  <a:lnTo>
                    <a:pt x="1641729" y="1280922"/>
                  </a:lnTo>
                  <a:close/>
                </a:path>
                <a:path w="1713864" h="1543050">
                  <a:moveTo>
                    <a:pt x="1713357" y="1130046"/>
                  </a:moveTo>
                  <a:lnTo>
                    <a:pt x="1696212" y="1100455"/>
                  </a:lnTo>
                  <a:lnTo>
                    <a:pt x="1670685" y="1056386"/>
                  </a:lnTo>
                  <a:lnTo>
                    <a:pt x="1653260" y="1082840"/>
                  </a:lnTo>
                  <a:lnTo>
                    <a:pt x="6858" y="0"/>
                  </a:lnTo>
                  <a:lnTo>
                    <a:pt x="0" y="10668"/>
                  </a:lnTo>
                  <a:lnTo>
                    <a:pt x="1646237" y="1093495"/>
                  </a:lnTo>
                  <a:lnTo>
                    <a:pt x="1628775" y="1120013"/>
                  </a:lnTo>
                  <a:lnTo>
                    <a:pt x="1713357" y="1130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0651" y="2947415"/>
              <a:ext cx="1309370" cy="1050290"/>
            </a:xfrm>
            <a:custGeom>
              <a:avLst/>
              <a:gdLst/>
              <a:ahLst/>
              <a:cxnLst/>
              <a:rect l="l" t="t" r="r" b="b"/>
              <a:pathLst>
                <a:path w="1309370" h="1050289">
                  <a:moveTo>
                    <a:pt x="0" y="525018"/>
                  </a:moveTo>
                  <a:lnTo>
                    <a:pt x="2170" y="481960"/>
                  </a:lnTo>
                  <a:lnTo>
                    <a:pt x="8568" y="439861"/>
                  </a:lnTo>
                  <a:lnTo>
                    <a:pt x="19026" y="398856"/>
                  </a:lnTo>
                  <a:lnTo>
                    <a:pt x="33375" y="359078"/>
                  </a:lnTo>
                  <a:lnTo>
                    <a:pt x="51446" y="320665"/>
                  </a:lnTo>
                  <a:lnTo>
                    <a:pt x="73071" y="283750"/>
                  </a:lnTo>
                  <a:lnTo>
                    <a:pt x="98082" y="248469"/>
                  </a:lnTo>
                  <a:lnTo>
                    <a:pt x="126309" y="214957"/>
                  </a:lnTo>
                  <a:lnTo>
                    <a:pt x="157583" y="183349"/>
                  </a:lnTo>
                  <a:lnTo>
                    <a:pt x="191738" y="153781"/>
                  </a:lnTo>
                  <a:lnTo>
                    <a:pt x="228603" y="126387"/>
                  </a:lnTo>
                  <a:lnTo>
                    <a:pt x="268010" y="101303"/>
                  </a:lnTo>
                  <a:lnTo>
                    <a:pt x="309791" y="78664"/>
                  </a:lnTo>
                  <a:lnTo>
                    <a:pt x="353777" y="58605"/>
                  </a:lnTo>
                  <a:lnTo>
                    <a:pt x="399799" y="41261"/>
                  </a:lnTo>
                  <a:lnTo>
                    <a:pt x="447690" y="26767"/>
                  </a:lnTo>
                  <a:lnTo>
                    <a:pt x="497279" y="15259"/>
                  </a:lnTo>
                  <a:lnTo>
                    <a:pt x="548399" y="6872"/>
                  </a:lnTo>
                  <a:lnTo>
                    <a:pt x="600882" y="1740"/>
                  </a:lnTo>
                  <a:lnTo>
                    <a:pt x="654557" y="0"/>
                  </a:lnTo>
                  <a:lnTo>
                    <a:pt x="708233" y="1740"/>
                  </a:lnTo>
                  <a:lnTo>
                    <a:pt x="760716" y="6872"/>
                  </a:lnTo>
                  <a:lnTo>
                    <a:pt x="811836" y="15259"/>
                  </a:lnTo>
                  <a:lnTo>
                    <a:pt x="861425" y="26767"/>
                  </a:lnTo>
                  <a:lnTo>
                    <a:pt x="909316" y="41261"/>
                  </a:lnTo>
                  <a:lnTo>
                    <a:pt x="955338" y="58605"/>
                  </a:lnTo>
                  <a:lnTo>
                    <a:pt x="999324" y="78664"/>
                  </a:lnTo>
                  <a:lnTo>
                    <a:pt x="1041105" y="101303"/>
                  </a:lnTo>
                  <a:lnTo>
                    <a:pt x="1080512" y="126387"/>
                  </a:lnTo>
                  <a:lnTo>
                    <a:pt x="1117377" y="153781"/>
                  </a:lnTo>
                  <a:lnTo>
                    <a:pt x="1151532" y="183349"/>
                  </a:lnTo>
                  <a:lnTo>
                    <a:pt x="1182806" y="214957"/>
                  </a:lnTo>
                  <a:lnTo>
                    <a:pt x="1211033" y="248469"/>
                  </a:lnTo>
                  <a:lnTo>
                    <a:pt x="1236044" y="283750"/>
                  </a:lnTo>
                  <a:lnTo>
                    <a:pt x="1257669" y="320665"/>
                  </a:lnTo>
                  <a:lnTo>
                    <a:pt x="1275740" y="359078"/>
                  </a:lnTo>
                  <a:lnTo>
                    <a:pt x="1290089" y="398856"/>
                  </a:lnTo>
                  <a:lnTo>
                    <a:pt x="1300547" y="439861"/>
                  </a:lnTo>
                  <a:lnTo>
                    <a:pt x="1306945" y="481960"/>
                  </a:lnTo>
                  <a:lnTo>
                    <a:pt x="1309116" y="525018"/>
                  </a:lnTo>
                  <a:lnTo>
                    <a:pt x="1306945" y="568075"/>
                  </a:lnTo>
                  <a:lnTo>
                    <a:pt x="1300547" y="610174"/>
                  </a:lnTo>
                  <a:lnTo>
                    <a:pt x="1290089" y="651179"/>
                  </a:lnTo>
                  <a:lnTo>
                    <a:pt x="1275740" y="690957"/>
                  </a:lnTo>
                  <a:lnTo>
                    <a:pt x="1257669" y="729370"/>
                  </a:lnTo>
                  <a:lnTo>
                    <a:pt x="1236044" y="766285"/>
                  </a:lnTo>
                  <a:lnTo>
                    <a:pt x="1211033" y="801566"/>
                  </a:lnTo>
                  <a:lnTo>
                    <a:pt x="1182806" y="835078"/>
                  </a:lnTo>
                  <a:lnTo>
                    <a:pt x="1151532" y="866686"/>
                  </a:lnTo>
                  <a:lnTo>
                    <a:pt x="1117377" y="896254"/>
                  </a:lnTo>
                  <a:lnTo>
                    <a:pt x="1080512" y="923648"/>
                  </a:lnTo>
                  <a:lnTo>
                    <a:pt x="1041105" y="948732"/>
                  </a:lnTo>
                  <a:lnTo>
                    <a:pt x="999324" y="971371"/>
                  </a:lnTo>
                  <a:lnTo>
                    <a:pt x="955338" y="991430"/>
                  </a:lnTo>
                  <a:lnTo>
                    <a:pt x="909316" y="1008774"/>
                  </a:lnTo>
                  <a:lnTo>
                    <a:pt x="861425" y="1023268"/>
                  </a:lnTo>
                  <a:lnTo>
                    <a:pt x="811836" y="1034776"/>
                  </a:lnTo>
                  <a:lnTo>
                    <a:pt x="760716" y="1043163"/>
                  </a:lnTo>
                  <a:lnTo>
                    <a:pt x="708233" y="1048295"/>
                  </a:lnTo>
                  <a:lnTo>
                    <a:pt x="654557" y="1050036"/>
                  </a:lnTo>
                  <a:lnTo>
                    <a:pt x="600882" y="1048295"/>
                  </a:lnTo>
                  <a:lnTo>
                    <a:pt x="548399" y="1043163"/>
                  </a:lnTo>
                  <a:lnTo>
                    <a:pt x="497279" y="1034776"/>
                  </a:lnTo>
                  <a:lnTo>
                    <a:pt x="447690" y="1023268"/>
                  </a:lnTo>
                  <a:lnTo>
                    <a:pt x="399799" y="1008774"/>
                  </a:lnTo>
                  <a:lnTo>
                    <a:pt x="353777" y="991430"/>
                  </a:lnTo>
                  <a:lnTo>
                    <a:pt x="309791" y="971371"/>
                  </a:lnTo>
                  <a:lnTo>
                    <a:pt x="268010" y="948732"/>
                  </a:lnTo>
                  <a:lnTo>
                    <a:pt x="228603" y="923648"/>
                  </a:lnTo>
                  <a:lnTo>
                    <a:pt x="191738" y="896254"/>
                  </a:lnTo>
                  <a:lnTo>
                    <a:pt x="157583" y="866686"/>
                  </a:lnTo>
                  <a:lnTo>
                    <a:pt x="126309" y="835078"/>
                  </a:lnTo>
                  <a:lnTo>
                    <a:pt x="98082" y="801566"/>
                  </a:lnTo>
                  <a:lnTo>
                    <a:pt x="73071" y="766285"/>
                  </a:lnTo>
                  <a:lnTo>
                    <a:pt x="51446" y="729370"/>
                  </a:lnTo>
                  <a:lnTo>
                    <a:pt x="33375" y="690957"/>
                  </a:lnTo>
                  <a:lnTo>
                    <a:pt x="19026" y="651179"/>
                  </a:lnTo>
                  <a:lnTo>
                    <a:pt x="8568" y="610174"/>
                  </a:lnTo>
                  <a:lnTo>
                    <a:pt x="2170" y="568075"/>
                  </a:lnTo>
                  <a:lnTo>
                    <a:pt x="0" y="5250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72911" y="1880253"/>
            <a:ext cx="530066" cy="6828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575">
              <a:spcBef>
                <a:spcPts val="405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0,1</a:t>
            </a:r>
            <a:endParaRPr sz="863">
              <a:latin typeface="Cambria Math"/>
              <a:cs typeface="Cambria Math"/>
            </a:endParaRPr>
          </a:p>
          <a:p>
            <a:pPr marL="136684">
              <a:spcBef>
                <a:spcPts val="334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1,1</a:t>
            </a:r>
            <a:endParaRPr sz="863">
              <a:latin typeface="Cambria Math"/>
              <a:cs typeface="Cambria Math"/>
            </a:endParaRPr>
          </a:p>
          <a:p>
            <a:pPr marL="241459">
              <a:spcBef>
                <a:spcPts val="330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4762" y="2147793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4014" y="2597620"/>
            <a:ext cx="31384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4972" y="3048190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67669" y="2205894"/>
            <a:ext cx="1231106" cy="965835"/>
          </a:xfrm>
          <a:custGeom>
            <a:avLst/>
            <a:gdLst/>
            <a:ahLst/>
            <a:cxnLst/>
            <a:rect l="l" t="t" r="r" b="b"/>
            <a:pathLst>
              <a:path w="1641475" h="1287779">
                <a:moveTo>
                  <a:pt x="1641094" y="457327"/>
                </a:moveTo>
                <a:lnTo>
                  <a:pt x="1555864" y="457581"/>
                </a:lnTo>
                <a:lnTo>
                  <a:pt x="1570139" y="485927"/>
                </a:lnTo>
                <a:lnTo>
                  <a:pt x="0" y="1276096"/>
                </a:lnTo>
                <a:lnTo>
                  <a:pt x="5588" y="1287526"/>
                </a:lnTo>
                <a:lnTo>
                  <a:pt x="1575841" y="497230"/>
                </a:lnTo>
                <a:lnTo>
                  <a:pt x="1590167" y="525653"/>
                </a:lnTo>
                <a:lnTo>
                  <a:pt x="1624050" y="480187"/>
                </a:lnTo>
                <a:lnTo>
                  <a:pt x="1641094" y="457327"/>
                </a:lnTo>
                <a:close/>
              </a:path>
              <a:path w="1641475" h="1287779">
                <a:moveTo>
                  <a:pt x="1641094" y="381127"/>
                </a:moveTo>
                <a:lnTo>
                  <a:pt x="1631353" y="373126"/>
                </a:lnTo>
                <a:lnTo>
                  <a:pt x="1575308" y="327025"/>
                </a:lnTo>
                <a:lnTo>
                  <a:pt x="1568208" y="357974"/>
                </a:lnTo>
                <a:lnTo>
                  <a:pt x="4191" y="0"/>
                </a:lnTo>
                <a:lnTo>
                  <a:pt x="1397" y="12446"/>
                </a:lnTo>
                <a:lnTo>
                  <a:pt x="1565389" y="370306"/>
                </a:lnTo>
                <a:lnTo>
                  <a:pt x="1558290" y="401320"/>
                </a:lnTo>
                <a:lnTo>
                  <a:pt x="1641094" y="38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5328952" y="2623470"/>
            <a:ext cx="131445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6394" y="2695479"/>
            <a:ext cx="171450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34" dirty="0">
                <a:latin typeface="Cambria Math"/>
                <a:cs typeface="Cambria Math"/>
              </a:rPr>
              <a:t>3</a:t>
            </a:r>
            <a:r>
              <a:rPr sz="863" dirty="0">
                <a:latin typeface="Cambria Math"/>
                <a:cs typeface="Cambria Math"/>
              </a:rPr>
              <a:t>,</a:t>
            </a:r>
            <a:r>
              <a:rPr sz="863" spc="26" dirty="0">
                <a:latin typeface="Cambria Math"/>
                <a:cs typeface="Cambria Math"/>
              </a:rPr>
              <a:t>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9902" y="2091500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3,1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0982" y="3082957"/>
            <a:ext cx="92630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4" dirty="0">
                <a:latin typeface="Cambria Math"/>
                <a:cs typeface="Cambria Math"/>
              </a:rPr>
              <a:t>𝑣</a:t>
            </a:r>
            <a:r>
              <a:rPr sz="1294" spc="5" baseline="-14492" dirty="0">
                <a:latin typeface="Cambria Math"/>
                <a:cs typeface="Cambria Math"/>
              </a:rPr>
              <a:t>2</a:t>
            </a:r>
            <a:r>
              <a:rPr sz="1294" spc="275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311" dirty="0">
                <a:latin typeface="Cambria Math"/>
                <a:cs typeface="Cambria Math"/>
              </a:rPr>
              <a:t> </a:t>
            </a:r>
            <a:r>
              <a:rPr sz="1200" spc="11" dirty="0">
                <a:latin typeface="Cambria Math"/>
                <a:cs typeface="Cambria Math"/>
              </a:rPr>
              <a:t>(𝒘</a:t>
            </a:r>
            <a:r>
              <a:rPr sz="1294" spc="17" baseline="-14492" dirty="0">
                <a:latin typeface="Cambria Math"/>
                <a:cs typeface="Cambria Math"/>
              </a:rPr>
              <a:t>𝟐</a:t>
            </a:r>
            <a:r>
              <a:rPr sz="1200" spc="11" dirty="0">
                <a:latin typeface="Cambria Math"/>
                <a:cs typeface="Cambria Math"/>
              </a:rPr>
              <a:t>⋅</a:t>
            </a:r>
            <a:r>
              <a:rPr sz="1200" spc="-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𝒙)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8882" y="2497551"/>
            <a:ext cx="85105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𝑧</a:t>
            </a:r>
            <a:r>
              <a:rPr sz="1200" spc="6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319" dirty="0">
                <a:latin typeface="Cambria Math"/>
                <a:cs typeface="Cambria Math"/>
              </a:rPr>
              <a:t> </a:t>
            </a:r>
            <a:r>
              <a:rPr sz="1200" spc="15" dirty="0">
                <a:latin typeface="Cambria Math"/>
                <a:cs typeface="Cambria Math"/>
              </a:rPr>
              <a:t>(𝒘</a:t>
            </a:r>
            <a:r>
              <a:rPr sz="1294" spc="23" baseline="-14492" dirty="0">
                <a:latin typeface="Cambria Math"/>
                <a:cs typeface="Cambria Math"/>
              </a:rPr>
              <a:t>3</a:t>
            </a:r>
            <a:r>
              <a:rPr sz="1200" spc="15" dirty="0">
                <a:latin typeface="Cambria Math"/>
                <a:cs typeface="Cambria Math"/>
              </a:rPr>
              <a:t>⋅</a:t>
            </a:r>
            <a:r>
              <a:rPr sz="1200" spc="-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𝒗)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5813" y="3586183"/>
            <a:ext cx="5886926" cy="87091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0478">
              <a:spcBef>
                <a:spcPts val="71"/>
              </a:spcBef>
              <a:tabLst>
                <a:tab pos="1982629" algn="l"/>
              </a:tabLst>
            </a:pPr>
            <a:r>
              <a:rPr sz="1400" spc="-4" dirty="0">
                <a:cs typeface="Arial MT"/>
              </a:rPr>
              <a:t>Threshold</a:t>
            </a:r>
            <a:r>
              <a:rPr sz="1400" spc="19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function:	</a:t>
            </a:r>
            <a:r>
              <a:rPr sz="1400" spc="-4" dirty="0">
                <a:cs typeface="Cambria Math"/>
              </a:rPr>
              <a:t>𝑥</a:t>
            </a:r>
            <a:r>
              <a:rPr sz="1400" spc="143" dirty="0">
                <a:cs typeface="Cambria Math"/>
              </a:rPr>
              <a:t> </a:t>
            </a:r>
            <a:r>
              <a:rPr sz="1400" spc="-4" dirty="0">
                <a:cs typeface="Cambria Math"/>
              </a:rPr>
              <a:t>=</a:t>
            </a:r>
            <a:r>
              <a:rPr sz="1400" spc="98" dirty="0">
                <a:cs typeface="Cambria Math"/>
              </a:rPr>
              <a:t> </a:t>
            </a:r>
            <a:r>
              <a:rPr sz="1400" spc="-4" dirty="0">
                <a:cs typeface="Cambria Math"/>
              </a:rPr>
              <a:t>1</a:t>
            </a:r>
            <a:r>
              <a:rPr sz="1400" spc="86" dirty="0">
                <a:cs typeface="Cambria Math"/>
              </a:rPr>
              <a:t> </a:t>
            </a:r>
            <a:r>
              <a:rPr sz="1400" spc="-4" dirty="0">
                <a:cs typeface="Arial MT"/>
              </a:rPr>
              <a:t>if</a:t>
            </a:r>
            <a:r>
              <a:rPr sz="1400" spc="-8" dirty="0">
                <a:cs typeface="Arial MT"/>
              </a:rPr>
              <a:t> </a:t>
            </a:r>
            <a:r>
              <a:rPr sz="1400" spc="-4" dirty="0">
                <a:cs typeface="Cambria Math"/>
              </a:rPr>
              <a:t>𝑥</a:t>
            </a:r>
            <a:r>
              <a:rPr sz="1400" spc="143" dirty="0">
                <a:cs typeface="Cambria Math"/>
              </a:rPr>
              <a:t> </a:t>
            </a:r>
            <a:r>
              <a:rPr sz="1400" spc="-4" dirty="0">
                <a:cs typeface="Arial MT"/>
              </a:rPr>
              <a:t>is</a:t>
            </a:r>
            <a:r>
              <a:rPr sz="1400" spc="4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positive,</a:t>
            </a:r>
            <a:r>
              <a:rPr sz="1400" spc="8" dirty="0">
                <a:cs typeface="Arial MT"/>
              </a:rPr>
              <a:t> </a:t>
            </a:r>
            <a:r>
              <a:rPr sz="1400" spc="-4" dirty="0">
                <a:cs typeface="Cambria Math"/>
              </a:rPr>
              <a:t>0</a:t>
            </a:r>
            <a:r>
              <a:rPr sz="1400" spc="90" dirty="0">
                <a:cs typeface="Cambria Math"/>
              </a:rPr>
              <a:t> </a:t>
            </a:r>
            <a:r>
              <a:rPr sz="1400" spc="-4" dirty="0">
                <a:cs typeface="Arial MT"/>
              </a:rPr>
              <a:t>if</a:t>
            </a:r>
            <a:r>
              <a:rPr sz="1400" spc="-8" dirty="0">
                <a:cs typeface="Arial MT"/>
              </a:rPr>
              <a:t> </a:t>
            </a:r>
            <a:r>
              <a:rPr sz="1400" spc="-4" dirty="0">
                <a:cs typeface="Cambria Math"/>
              </a:rPr>
              <a:t>𝑥</a:t>
            </a:r>
            <a:r>
              <a:rPr sz="1400" spc="146" dirty="0">
                <a:cs typeface="Cambria Math"/>
              </a:rPr>
              <a:t> </a:t>
            </a:r>
            <a:r>
              <a:rPr sz="1400" spc="-4" dirty="0">
                <a:cs typeface="Arial MT"/>
              </a:rPr>
              <a:t>is</a:t>
            </a:r>
            <a:r>
              <a:rPr sz="1400" spc="4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negative.</a:t>
            </a:r>
            <a:endParaRPr sz="1400" dirty="0">
              <a:cs typeface="Arial MT"/>
            </a:endParaRPr>
          </a:p>
          <a:p>
            <a:pPr>
              <a:lnSpc>
                <a:spcPct val="100000"/>
              </a:lnSpc>
            </a:pPr>
            <a:endParaRPr sz="1400" dirty="0">
              <a:cs typeface="Arial MT"/>
            </a:endParaRPr>
          </a:p>
          <a:p>
            <a:pPr marL="9525" marR="3810">
              <a:tabLst>
                <a:tab pos="5097304" algn="l"/>
              </a:tabLst>
            </a:pPr>
            <a:r>
              <a:rPr sz="1400" spc="-4" dirty="0">
                <a:cs typeface="Arial MT"/>
              </a:rPr>
              <a:t>Problem:</a:t>
            </a:r>
            <a:r>
              <a:rPr sz="1400" spc="11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discontinuous</a:t>
            </a:r>
            <a:r>
              <a:rPr sz="1400" spc="8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threshold</a:t>
            </a:r>
            <a:r>
              <a:rPr sz="1400" spc="15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is</a:t>
            </a:r>
            <a:r>
              <a:rPr sz="1400" spc="8" dirty="0">
                <a:cs typeface="Arial MT"/>
              </a:rPr>
              <a:t> </a:t>
            </a:r>
            <a:r>
              <a:rPr sz="1400" spc="-8" dirty="0">
                <a:cs typeface="Arial MT"/>
              </a:rPr>
              <a:t>not</a:t>
            </a:r>
            <a:r>
              <a:rPr sz="1400" spc="8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differentiable.	Can’t</a:t>
            </a:r>
            <a:r>
              <a:rPr sz="1400" spc="-60" dirty="0">
                <a:cs typeface="Arial MT"/>
              </a:rPr>
              <a:t> </a:t>
            </a:r>
            <a:r>
              <a:rPr sz="1400" spc="-8" dirty="0">
                <a:cs typeface="Arial MT"/>
              </a:rPr>
              <a:t>do </a:t>
            </a:r>
            <a:r>
              <a:rPr sz="1400" spc="-450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gradient</a:t>
            </a:r>
            <a:r>
              <a:rPr sz="1400" spc="4" dirty="0">
                <a:cs typeface="Arial MT"/>
              </a:rPr>
              <a:t> </a:t>
            </a:r>
            <a:r>
              <a:rPr sz="1400" spc="-4" dirty="0">
                <a:cs typeface="Arial MT"/>
              </a:rPr>
              <a:t>descent.</a:t>
            </a:r>
            <a:endParaRPr sz="1400" dirty="0"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86821" y="2458021"/>
            <a:ext cx="2514600" cy="909161"/>
          </a:xfrm>
          <a:custGeom>
            <a:avLst/>
            <a:gdLst/>
            <a:ahLst/>
            <a:cxnLst/>
            <a:rect l="l" t="t" r="r" b="b"/>
            <a:pathLst>
              <a:path w="3352800" h="1212214">
                <a:moveTo>
                  <a:pt x="0" y="1211961"/>
                </a:moveTo>
                <a:lnTo>
                  <a:pt x="228600" y="1211961"/>
                </a:lnTo>
                <a:lnTo>
                  <a:pt x="228600" y="755904"/>
                </a:lnTo>
                <a:lnTo>
                  <a:pt x="457200" y="755904"/>
                </a:lnTo>
              </a:path>
              <a:path w="3352800" h="1212214">
                <a:moveTo>
                  <a:pt x="2895599" y="456056"/>
                </a:moveTo>
                <a:lnTo>
                  <a:pt x="3124199" y="456056"/>
                </a:lnTo>
                <a:lnTo>
                  <a:pt x="3124199" y="0"/>
                </a:lnTo>
                <a:lnTo>
                  <a:pt x="33527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274648" y="3587326"/>
            <a:ext cx="342900" cy="242570"/>
          </a:xfrm>
          <a:custGeom>
            <a:avLst/>
            <a:gdLst/>
            <a:ahLst/>
            <a:cxnLst/>
            <a:rect l="l" t="t" r="r" b="b"/>
            <a:pathLst>
              <a:path w="457200" h="456564">
                <a:moveTo>
                  <a:pt x="0" y="456056"/>
                </a:moveTo>
                <a:lnTo>
                  <a:pt x="228600" y="456056"/>
                </a:lnTo>
                <a:lnTo>
                  <a:pt x="228600" y="0"/>
                </a:ln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 txBox="1"/>
          <p:nvPr/>
        </p:nvSpPr>
        <p:spPr>
          <a:xfrm>
            <a:off x="2590229" y="1883283"/>
            <a:ext cx="49006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0</a:t>
            </a:r>
            <a:r>
              <a:rPr sz="1294" spc="236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204981-2CEC-CD83-9EE6-B9EB274D1EE3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A9AA034B-7F7C-0D4F-F132-3DE298E9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4350"/>
            <a:ext cx="7627372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9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997" y="-23784"/>
            <a:ext cx="526256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Multilayer</a:t>
            </a:r>
            <a:r>
              <a:rPr sz="2400" spc="-19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network</a:t>
            </a:r>
            <a:r>
              <a:rPr sz="2400" spc="-1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of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sigmoid</a:t>
            </a:r>
            <a:r>
              <a:rPr sz="2400" spc="-8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units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997" y="528894"/>
            <a:ext cx="6174581" cy="677108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266700" indent="-257175">
              <a:spcBef>
                <a:spcPts val="1020"/>
              </a:spcBef>
              <a:buChar char="•"/>
              <a:tabLst>
                <a:tab pos="266224" algn="l"/>
                <a:tab pos="266700" algn="l"/>
              </a:tabLst>
            </a:pPr>
            <a:r>
              <a:rPr sz="1400" spc="-4" dirty="0">
                <a:latin typeface="+mj-lt"/>
                <a:cs typeface="Arial MT"/>
              </a:rPr>
              <a:t>Advantage:</a:t>
            </a:r>
            <a:r>
              <a:rPr sz="1400" spc="15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Can</a:t>
            </a:r>
            <a:r>
              <a:rPr sz="1400" spc="19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produce</a:t>
            </a:r>
            <a:r>
              <a:rPr sz="1400" spc="4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highly</a:t>
            </a:r>
            <a:r>
              <a:rPr sz="1400" spc="8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non-linear</a:t>
            </a:r>
            <a:r>
              <a:rPr sz="1400" spc="15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decision</a:t>
            </a:r>
            <a:r>
              <a:rPr sz="1400" spc="4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boundaries!</a:t>
            </a:r>
            <a:endParaRPr sz="1400" dirty="0">
              <a:latin typeface="+mj-lt"/>
              <a:cs typeface="Arial MT"/>
            </a:endParaRPr>
          </a:p>
          <a:p>
            <a:pPr marL="284321" indent="-257651">
              <a:spcBef>
                <a:spcPts val="949"/>
              </a:spcBef>
              <a:buChar char="•"/>
              <a:tabLst>
                <a:tab pos="284321" algn="l"/>
                <a:tab pos="284798" algn="l"/>
              </a:tabLst>
            </a:pPr>
            <a:r>
              <a:rPr sz="1400" spc="-4" dirty="0">
                <a:latin typeface="+mj-lt"/>
                <a:cs typeface="Arial MT"/>
              </a:rPr>
              <a:t>Sigmoid</a:t>
            </a:r>
            <a:r>
              <a:rPr sz="1400" spc="11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is</a:t>
            </a:r>
            <a:r>
              <a:rPr sz="1400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differentiable,</a:t>
            </a:r>
            <a:r>
              <a:rPr sz="1400" dirty="0">
                <a:latin typeface="+mj-lt"/>
                <a:cs typeface="Arial MT"/>
              </a:rPr>
              <a:t> so</a:t>
            </a:r>
            <a:r>
              <a:rPr sz="1400" spc="-4" dirty="0">
                <a:latin typeface="+mj-lt"/>
                <a:cs typeface="Arial MT"/>
              </a:rPr>
              <a:t> can</a:t>
            </a:r>
            <a:r>
              <a:rPr sz="1400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use</a:t>
            </a:r>
            <a:r>
              <a:rPr sz="1400" spc="4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gradient</a:t>
            </a:r>
            <a:r>
              <a:rPr sz="1400" spc="11" dirty="0">
                <a:latin typeface="+mj-lt"/>
                <a:cs typeface="Arial MT"/>
              </a:rPr>
              <a:t> </a:t>
            </a:r>
            <a:r>
              <a:rPr sz="1400" spc="-4" dirty="0">
                <a:latin typeface="+mj-lt"/>
                <a:cs typeface="Arial MT"/>
              </a:rPr>
              <a:t>descent</a:t>
            </a:r>
            <a:endParaRPr sz="1400" dirty="0">
              <a:latin typeface="+mj-l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2903" y="1456675"/>
            <a:ext cx="122872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8580">
              <a:spcBef>
                <a:spcPts val="229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Input</a:t>
            </a:r>
            <a:r>
              <a:rPr spc="-23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6560" y="1456675"/>
            <a:ext cx="1388745" cy="30633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533">
              <a:spcBef>
                <a:spcPts val="229"/>
              </a:spcBef>
            </a:pPr>
            <a:r>
              <a:rPr dirty="0">
                <a:solidFill>
                  <a:srgbClr val="FF3300"/>
                </a:solidFill>
                <a:latin typeface="Arial MT"/>
                <a:cs typeface="Arial MT"/>
              </a:rPr>
              <a:t>Output</a:t>
            </a:r>
            <a:r>
              <a:rPr spc="-4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layer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9150" y="1456676"/>
            <a:ext cx="1336358" cy="58333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056" marR="538163">
              <a:spcBef>
                <a:spcPts val="229"/>
              </a:spcBef>
            </a:pP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spc="-11" dirty="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dd</a:t>
            </a:r>
            <a:r>
              <a:rPr spc="-11" dirty="0">
                <a:solidFill>
                  <a:srgbClr val="FF3300"/>
                </a:solidFill>
                <a:latin typeface="Arial MT"/>
                <a:cs typeface="Arial MT"/>
              </a:rPr>
              <a:t>e</a:t>
            </a:r>
            <a:r>
              <a:rPr spc="-4" dirty="0">
                <a:solidFill>
                  <a:srgbClr val="FF3300"/>
                </a:solidFill>
                <a:latin typeface="Arial MT"/>
                <a:cs typeface="Arial MT"/>
              </a:rPr>
              <a:t>n  layer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6574" y="2128616"/>
            <a:ext cx="2142649" cy="1413510"/>
            <a:chOff x="2250694" y="3334321"/>
            <a:chExt cx="2856865" cy="1884680"/>
          </a:xfrm>
        </p:grpSpPr>
        <p:sp>
          <p:nvSpPr>
            <p:cNvPr id="8" name="object 8"/>
            <p:cNvSpPr/>
            <p:nvPr/>
          </p:nvSpPr>
          <p:spPr>
            <a:xfrm>
              <a:off x="3820668" y="3339084"/>
              <a:ext cx="1282065" cy="1050290"/>
            </a:xfrm>
            <a:custGeom>
              <a:avLst/>
              <a:gdLst/>
              <a:ahLst/>
              <a:cxnLst/>
              <a:rect l="l" t="t" r="r" b="b"/>
              <a:pathLst>
                <a:path w="1282064" h="1050289">
                  <a:moveTo>
                    <a:pt x="0" y="525017"/>
                  </a:moveTo>
                  <a:lnTo>
                    <a:pt x="2124" y="481960"/>
                  </a:lnTo>
                  <a:lnTo>
                    <a:pt x="8386" y="439861"/>
                  </a:lnTo>
                  <a:lnTo>
                    <a:pt x="18623" y="398856"/>
                  </a:lnTo>
                  <a:lnTo>
                    <a:pt x="32668" y="359078"/>
                  </a:lnTo>
                  <a:lnTo>
                    <a:pt x="50357" y="320665"/>
                  </a:lnTo>
                  <a:lnTo>
                    <a:pt x="71525" y="283750"/>
                  </a:lnTo>
                  <a:lnTo>
                    <a:pt x="96007" y="248469"/>
                  </a:lnTo>
                  <a:lnTo>
                    <a:pt x="123639" y="214957"/>
                  </a:lnTo>
                  <a:lnTo>
                    <a:pt x="154254" y="183349"/>
                  </a:lnTo>
                  <a:lnTo>
                    <a:pt x="187690" y="153781"/>
                  </a:lnTo>
                  <a:lnTo>
                    <a:pt x="223780" y="126387"/>
                  </a:lnTo>
                  <a:lnTo>
                    <a:pt x="262359" y="101303"/>
                  </a:lnTo>
                  <a:lnTo>
                    <a:pt x="303264" y="78664"/>
                  </a:lnTo>
                  <a:lnTo>
                    <a:pt x="346328" y="58605"/>
                  </a:lnTo>
                  <a:lnTo>
                    <a:pt x="391388" y="41261"/>
                  </a:lnTo>
                  <a:lnTo>
                    <a:pt x="438278" y="26767"/>
                  </a:lnTo>
                  <a:lnTo>
                    <a:pt x="486833" y="15259"/>
                  </a:lnTo>
                  <a:lnTo>
                    <a:pt x="536888" y="6872"/>
                  </a:lnTo>
                  <a:lnTo>
                    <a:pt x="588280" y="1740"/>
                  </a:lnTo>
                  <a:lnTo>
                    <a:pt x="640842" y="0"/>
                  </a:lnTo>
                  <a:lnTo>
                    <a:pt x="693403" y="1740"/>
                  </a:lnTo>
                  <a:lnTo>
                    <a:pt x="744795" y="6872"/>
                  </a:lnTo>
                  <a:lnTo>
                    <a:pt x="794850" y="15259"/>
                  </a:lnTo>
                  <a:lnTo>
                    <a:pt x="843405" y="26767"/>
                  </a:lnTo>
                  <a:lnTo>
                    <a:pt x="890295" y="41261"/>
                  </a:lnTo>
                  <a:lnTo>
                    <a:pt x="935355" y="58605"/>
                  </a:lnTo>
                  <a:lnTo>
                    <a:pt x="978419" y="78664"/>
                  </a:lnTo>
                  <a:lnTo>
                    <a:pt x="1019324" y="101303"/>
                  </a:lnTo>
                  <a:lnTo>
                    <a:pt x="1057903" y="126387"/>
                  </a:lnTo>
                  <a:lnTo>
                    <a:pt x="1093993" y="153781"/>
                  </a:lnTo>
                  <a:lnTo>
                    <a:pt x="1127429" y="183349"/>
                  </a:lnTo>
                  <a:lnTo>
                    <a:pt x="1158044" y="214957"/>
                  </a:lnTo>
                  <a:lnTo>
                    <a:pt x="1185676" y="248469"/>
                  </a:lnTo>
                  <a:lnTo>
                    <a:pt x="1210158" y="283750"/>
                  </a:lnTo>
                  <a:lnTo>
                    <a:pt x="1231326" y="320665"/>
                  </a:lnTo>
                  <a:lnTo>
                    <a:pt x="1249015" y="359078"/>
                  </a:lnTo>
                  <a:lnTo>
                    <a:pt x="1263060" y="398856"/>
                  </a:lnTo>
                  <a:lnTo>
                    <a:pt x="1273297" y="439861"/>
                  </a:lnTo>
                  <a:lnTo>
                    <a:pt x="1279559" y="481960"/>
                  </a:lnTo>
                  <a:lnTo>
                    <a:pt x="1281684" y="525017"/>
                  </a:lnTo>
                  <a:lnTo>
                    <a:pt x="1279559" y="568075"/>
                  </a:lnTo>
                  <a:lnTo>
                    <a:pt x="1273297" y="610174"/>
                  </a:lnTo>
                  <a:lnTo>
                    <a:pt x="1263060" y="651179"/>
                  </a:lnTo>
                  <a:lnTo>
                    <a:pt x="1249015" y="690957"/>
                  </a:lnTo>
                  <a:lnTo>
                    <a:pt x="1231326" y="729370"/>
                  </a:lnTo>
                  <a:lnTo>
                    <a:pt x="1210158" y="766285"/>
                  </a:lnTo>
                  <a:lnTo>
                    <a:pt x="1185676" y="801566"/>
                  </a:lnTo>
                  <a:lnTo>
                    <a:pt x="1158044" y="835078"/>
                  </a:lnTo>
                  <a:lnTo>
                    <a:pt x="1127429" y="866686"/>
                  </a:lnTo>
                  <a:lnTo>
                    <a:pt x="1093993" y="896254"/>
                  </a:lnTo>
                  <a:lnTo>
                    <a:pt x="1057903" y="923648"/>
                  </a:lnTo>
                  <a:lnTo>
                    <a:pt x="1019324" y="948732"/>
                  </a:lnTo>
                  <a:lnTo>
                    <a:pt x="978419" y="971371"/>
                  </a:lnTo>
                  <a:lnTo>
                    <a:pt x="935355" y="991430"/>
                  </a:lnTo>
                  <a:lnTo>
                    <a:pt x="890295" y="1008774"/>
                  </a:lnTo>
                  <a:lnTo>
                    <a:pt x="843405" y="1023268"/>
                  </a:lnTo>
                  <a:lnTo>
                    <a:pt x="794850" y="1034776"/>
                  </a:lnTo>
                  <a:lnTo>
                    <a:pt x="744795" y="1043163"/>
                  </a:lnTo>
                  <a:lnTo>
                    <a:pt x="693403" y="1048295"/>
                  </a:lnTo>
                  <a:lnTo>
                    <a:pt x="640842" y="1050035"/>
                  </a:lnTo>
                  <a:lnTo>
                    <a:pt x="588280" y="1048295"/>
                  </a:lnTo>
                  <a:lnTo>
                    <a:pt x="536888" y="1043163"/>
                  </a:lnTo>
                  <a:lnTo>
                    <a:pt x="486833" y="1034776"/>
                  </a:lnTo>
                  <a:lnTo>
                    <a:pt x="438278" y="1023268"/>
                  </a:lnTo>
                  <a:lnTo>
                    <a:pt x="391388" y="1008774"/>
                  </a:lnTo>
                  <a:lnTo>
                    <a:pt x="346328" y="991430"/>
                  </a:lnTo>
                  <a:lnTo>
                    <a:pt x="303264" y="971371"/>
                  </a:lnTo>
                  <a:lnTo>
                    <a:pt x="262359" y="948732"/>
                  </a:lnTo>
                  <a:lnTo>
                    <a:pt x="223780" y="923648"/>
                  </a:lnTo>
                  <a:lnTo>
                    <a:pt x="187690" y="896254"/>
                  </a:lnTo>
                  <a:lnTo>
                    <a:pt x="154254" y="866686"/>
                  </a:lnTo>
                  <a:lnTo>
                    <a:pt x="123639" y="835078"/>
                  </a:lnTo>
                  <a:lnTo>
                    <a:pt x="96007" y="801566"/>
                  </a:lnTo>
                  <a:lnTo>
                    <a:pt x="71525" y="766285"/>
                  </a:lnTo>
                  <a:lnTo>
                    <a:pt x="50357" y="729370"/>
                  </a:lnTo>
                  <a:lnTo>
                    <a:pt x="32668" y="690957"/>
                  </a:lnTo>
                  <a:lnTo>
                    <a:pt x="18623" y="651179"/>
                  </a:lnTo>
                  <a:lnTo>
                    <a:pt x="8386" y="610174"/>
                  </a:lnTo>
                  <a:lnTo>
                    <a:pt x="2124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50694" y="3707638"/>
              <a:ext cx="1640205" cy="1511300"/>
            </a:xfrm>
            <a:custGeom>
              <a:avLst/>
              <a:gdLst/>
              <a:ahLst/>
              <a:cxnLst/>
              <a:rect l="l" t="t" r="r" b="b"/>
              <a:pathLst>
                <a:path w="1640204" h="1511300">
                  <a:moveTo>
                    <a:pt x="1562481" y="84328"/>
                  </a:moveTo>
                  <a:lnTo>
                    <a:pt x="1506220" y="84328"/>
                  </a:lnTo>
                  <a:lnTo>
                    <a:pt x="1493494" y="84328"/>
                  </a:lnTo>
                  <a:lnTo>
                    <a:pt x="1491996" y="115443"/>
                  </a:lnTo>
                  <a:lnTo>
                    <a:pt x="1562481" y="84328"/>
                  </a:lnTo>
                  <a:close/>
                </a:path>
                <a:path w="1640204" h="1511300">
                  <a:moveTo>
                    <a:pt x="1569974" y="306578"/>
                  </a:moveTo>
                  <a:lnTo>
                    <a:pt x="1486281" y="290957"/>
                  </a:lnTo>
                  <a:lnTo>
                    <a:pt x="1495005" y="321513"/>
                  </a:lnTo>
                  <a:lnTo>
                    <a:pt x="0" y="750062"/>
                  </a:lnTo>
                  <a:lnTo>
                    <a:pt x="3556" y="762254"/>
                  </a:lnTo>
                  <a:lnTo>
                    <a:pt x="1498498" y="333692"/>
                  </a:lnTo>
                  <a:lnTo>
                    <a:pt x="1507236" y="364236"/>
                  </a:lnTo>
                  <a:lnTo>
                    <a:pt x="1557528" y="318008"/>
                  </a:lnTo>
                  <a:lnTo>
                    <a:pt x="1569974" y="306578"/>
                  </a:lnTo>
                  <a:close/>
                </a:path>
                <a:path w="1640204" h="1511300">
                  <a:moveTo>
                    <a:pt x="1569974" y="81026"/>
                  </a:moveTo>
                  <a:lnTo>
                    <a:pt x="1495679" y="39370"/>
                  </a:lnTo>
                  <a:lnTo>
                    <a:pt x="1494142" y="71031"/>
                  </a:lnTo>
                  <a:lnTo>
                    <a:pt x="2032" y="0"/>
                  </a:lnTo>
                  <a:lnTo>
                    <a:pt x="1524" y="12700"/>
                  </a:lnTo>
                  <a:lnTo>
                    <a:pt x="1493520" y="83731"/>
                  </a:lnTo>
                  <a:lnTo>
                    <a:pt x="1506245" y="83731"/>
                  </a:lnTo>
                  <a:lnTo>
                    <a:pt x="1563852" y="83731"/>
                  </a:lnTo>
                  <a:lnTo>
                    <a:pt x="1569974" y="81026"/>
                  </a:lnTo>
                  <a:close/>
                </a:path>
                <a:path w="1640204" h="1511300">
                  <a:moveTo>
                    <a:pt x="1640078" y="530606"/>
                  </a:moveTo>
                  <a:lnTo>
                    <a:pt x="1555242" y="538480"/>
                  </a:lnTo>
                  <a:lnTo>
                    <a:pt x="1572031" y="565505"/>
                  </a:lnTo>
                  <a:lnTo>
                    <a:pt x="70104" y="1500632"/>
                  </a:lnTo>
                  <a:lnTo>
                    <a:pt x="76708" y="1511300"/>
                  </a:lnTo>
                  <a:lnTo>
                    <a:pt x="1578749" y="576313"/>
                  </a:lnTo>
                  <a:lnTo>
                    <a:pt x="1595501" y="603250"/>
                  </a:lnTo>
                  <a:lnTo>
                    <a:pt x="1622767" y="558800"/>
                  </a:lnTo>
                  <a:lnTo>
                    <a:pt x="1640078" y="530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93877" y="2463944"/>
            <a:ext cx="83344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6" dirty="0">
                <a:latin typeface="Cambria Math"/>
                <a:cs typeface="Cambria Math"/>
              </a:rPr>
              <a:t>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3850" y="2463944"/>
            <a:ext cx="85725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8" dirty="0">
                <a:latin typeface="Cambria Math"/>
                <a:cs typeface="Cambria Math"/>
              </a:rPr>
              <a:t>𝟏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6153" y="2391935"/>
            <a:ext cx="94916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201454" algn="l"/>
              </a:tabLst>
            </a:pPr>
            <a:r>
              <a:rPr sz="1200" spc="-4" dirty="0">
                <a:latin typeface="Cambria Math"/>
                <a:cs typeface="Cambria Math"/>
              </a:rPr>
              <a:t>𝑣	=</a:t>
            </a:r>
            <a:r>
              <a:rPr sz="1200" spc="53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𝝈(𝒘</a:t>
            </a:r>
            <a:r>
              <a:rPr sz="1200" spc="285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⋅</a:t>
            </a:r>
            <a:r>
              <a:rPr sz="1200" spc="-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𝒙)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2738" y="2825608"/>
            <a:ext cx="10001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9320" y="2897616"/>
            <a:ext cx="83344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6" dirty="0">
                <a:latin typeface="Cambria Math"/>
                <a:cs typeface="Cambria Math"/>
              </a:rPr>
              <a:t>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1587" y="2806558"/>
            <a:ext cx="266700" cy="281464"/>
          </a:xfrm>
          <a:custGeom>
            <a:avLst/>
            <a:gdLst/>
            <a:ahLst/>
            <a:cxnLst/>
            <a:rect l="l" t="t" r="r" b="b"/>
            <a:pathLst>
              <a:path w="355600" h="375285">
                <a:moveTo>
                  <a:pt x="0" y="187451"/>
                </a:moveTo>
                <a:lnTo>
                  <a:pt x="6342" y="137627"/>
                </a:lnTo>
                <a:lnTo>
                  <a:pt x="24242" y="92851"/>
                </a:lnTo>
                <a:lnTo>
                  <a:pt x="52006" y="54911"/>
                </a:lnTo>
                <a:lnTo>
                  <a:pt x="87940" y="25597"/>
                </a:lnTo>
                <a:lnTo>
                  <a:pt x="130351" y="6697"/>
                </a:lnTo>
                <a:lnTo>
                  <a:pt x="177545" y="0"/>
                </a:lnTo>
                <a:lnTo>
                  <a:pt x="224740" y="6697"/>
                </a:lnTo>
                <a:lnTo>
                  <a:pt x="267151" y="25597"/>
                </a:lnTo>
                <a:lnTo>
                  <a:pt x="303085" y="54911"/>
                </a:lnTo>
                <a:lnTo>
                  <a:pt x="330849" y="92851"/>
                </a:lnTo>
                <a:lnTo>
                  <a:pt x="348749" y="137627"/>
                </a:lnTo>
                <a:lnTo>
                  <a:pt x="355092" y="187451"/>
                </a:lnTo>
                <a:lnTo>
                  <a:pt x="348749" y="237276"/>
                </a:lnTo>
                <a:lnTo>
                  <a:pt x="330849" y="282052"/>
                </a:lnTo>
                <a:lnTo>
                  <a:pt x="303085" y="319992"/>
                </a:lnTo>
                <a:lnTo>
                  <a:pt x="267151" y="349306"/>
                </a:lnTo>
                <a:lnTo>
                  <a:pt x="224740" y="368206"/>
                </a:lnTo>
                <a:lnTo>
                  <a:pt x="177545" y="374903"/>
                </a:lnTo>
                <a:lnTo>
                  <a:pt x="130351" y="368206"/>
                </a:lnTo>
                <a:lnTo>
                  <a:pt x="87940" y="349306"/>
                </a:lnTo>
                <a:lnTo>
                  <a:pt x="52006" y="319992"/>
                </a:lnTo>
                <a:lnTo>
                  <a:pt x="24242" y="282052"/>
                </a:lnTo>
                <a:lnTo>
                  <a:pt x="6342" y="237276"/>
                </a:lnTo>
                <a:lnTo>
                  <a:pt x="0" y="187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661126" y="3444637"/>
            <a:ext cx="201454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2</a:t>
            </a:r>
            <a:endParaRPr sz="1294" baseline="-14492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38016" y="2240630"/>
            <a:ext cx="4621530" cy="1695450"/>
            <a:chOff x="1892617" y="3483673"/>
            <a:chExt cx="6162040" cy="2260600"/>
          </a:xfrm>
        </p:grpSpPr>
        <p:sp>
          <p:nvSpPr>
            <p:cNvPr id="18" name="object 18"/>
            <p:cNvSpPr/>
            <p:nvPr/>
          </p:nvSpPr>
          <p:spPr>
            <a:xfrm>
              <a:off x="1897379" y="3488435"/>
              <a:ext cx="3205480" cy="2251075"/>
            </a:xfrm>
            <a:custGeom>
              <a:avLst/>
              <a:gdLst/>
              <a:ahLst/>
              <a:cxnLst/>
              <a:rect l="l" t="t" r="r" b="b"/>
              <a:pathLst>
                <a:path w="3205479" h="2251075">
                  <a:moveTo>
                    <a:pt x="0" y="1763267"/>
                  </a:moveTo>
                  <a:lnTo>
                    <a:pt x="5633" y="1720293"/>
                  </a:lnTo>
                  <a:lnTo>
                    <a:pt x="21682" y="1680840"/>
                  </a:lnTo>
                  <a:lnTo>
                    <a:pt x="46866" y="1646035"/>
                  </a:lnTo>
                  <a:lnTo>
                    <a:pt x="79905" y="1617003"/>
                  </a:lnTo>
                  <a:lnTo>
                    <a:pt x="119520" y="1594872"/>
                  </a:lnTo>
                  <a:lnTo>
                    <a:pt x="164432" y="1580767"/>
                  </a:lnTo>
                  <a:lnTo>
                    <a:pt x="213359" y="1575815"/>
                  </a:lnTo>
                  <a:lnTo>
                    <a:pt x="262287" y="1580767"/>
                  </a:lnTo>
                  <a:lnTo>
                    <a:pt x="307199" y="1594872"/>
                  </a:lnTo>
                  <a:lnTo>
                    <a:pt x="346814" y="1617003"/>
                  </a:lnTo>
                  <a:lnTo>
                    <a:pt x="379853" y="1646035"/>
                  </a:lnTo>
                  <a:lnTo>
                    <a:pt x="405037" y="1680840"/>
                  </a:lnTo>
                  <a:lnTo>
                    <a:pt x="421086" y="1720293"/>
                  </a:lnTo>
                  <a:lnTo>
                    <a:pt x="426719" y="1763267"/>
                  </a:lnTo>
                  <a:lnTo>
                    <a:pt x="421086" y="1806242"/>
                  </a:lnTo>
                  <a:lnTo>
                    <a:pt x="405037" y="1845695"/>
                  </a:lnTo>
                  <a:lnTo>
                    <a:pt x="379853" y="1880500"/>
                  </a:lnTo>
                  <a:lnTo>
                    <a:pt x="346814" y="1909532"/>
                  </a:lnTo>
                  <a:lnTo>
                    <a:pt x="307199" y="1931663"/>
                  </a:lnTo>
                  <a:lnTo>
                    <a:pt x="262287" y="1945768"/>
                  </a:lnTo>
                  <a:lnTo>
                    <a:pt x="213359" y="1950720"/>
                  </a:lnTo>
                  <a:lnTo>
                    <a:pt x="164432" y="1945768"/>
                  </a:lnTo>
                  <a:lnTo>
                    <a:pt x="119520" y="1931663"/>
                  </a:lnTo>
                  <a:lnTo>
                    <a:pt x="79905" y="1909532"/>
                  </a:lnTo>
                  <a:lnTo>
                    <a:pt x="46866" y="1880500"/>
                  </a:lnTo>
                  <a:lnTo>
                    <a:pt x="21682" y="1845695"/>
                  </a:lnTo>
                  <a:lnTo>
                    <a:pt x="5633" y="1806242"/>
                  </a:lnTo>
                  <a:lnTo>
                    <a:pt x="0" y="1763267"/>
                  </a:lnTo>
                  <a:close/>
                </a:path>
                <a:path w="3205479" h="2251075">
                  <a:moveTo>
                    <a:pt x="0" y="187451"/>
                  </a:moveTo>
                  <a:lnTo>
                    <a:pt x="6342" y="137627"/>
                  </a:lnTo>
                  <a:lnTo>
                    <a:pt x="24242" y="92851"/>
                  </a:lnTo>
                  <a:lnTo>
                    <a:pt x="52006" y="54911"/>
                  </a:lnTo>
                  <a:lnTo>
                    <a:pt x="87940" y="25597"/>
                  </a:lnTo>
                  <a:lnTo>
                    <a:pt x="130351" y="6697"/>
                  </a:lnTo>
                  <a:lnTo>
                    <a:pt x="177545" y="0"/>
                  </a:lnTo>
                  <a:lnTo>
                    <a:pt x="224740" y="6697"/>
                  </a:lnTo>
                  <a:lnTo>
                    <a:pt x="267151" y="25597"/>
                  </a:lnTo>
                  <a:lnTo>
                    <a:pt x="303085" y="54911"/>
                  </a:lnTo>
                  <a:lnTo>
                    <a:pt x="330849" y="92851"/>
                  </a:lnTo>
                  <a:lnTo>
                    <a:pt x="348749" y="137627"/>
                  </a:lnTo>
                  <a:lnTo>
                    <a:pt x="355092" y="187451"/>
                  </a:lnTo>
                  <a:lnTo>
                    <a:pt x="348749" y="237276"/>
                  </a:lnTo>
                  <a:lnTo>
                    <a:pt x="330849" y="282052"/>
                  </a:lnTo>
                  <a:lnTo>
                    <a:pt x="303085" y="319992"/>
                  </a:lnTo>
                  <a:lnTo>
                    <a:pt x="267151" y="349306"/>
                  </a:lnTo>
                  <a:lnTo>
                    <a:pt x="224740" y="368206"/>
                  </a:lnTo>
                  <a:lnTo>
                    <a:pt x="177545" y="374903"/>
                  </a:lnTo>
                  <a:lnTo>
                    <a:pt x="130351" y="368206"/>
                  </a:lnTo>
                  <a:lnTo>
                    <a:pt x="87940" y="349306"/>
                  </a:lnTo>
                  <a:lnTo>
                    <a:pt x="52006" y="319992"/>
                  </a:lnTo>
                  <a:lnTo>
                    <a:pt x="24242" y="282052"/>
                  </a:lnTo>
                  <a:lnTo>
                    <a:pt x="6342" y="237276"/>
                  </a:lnTo>
                  <a:lnTo>
                    <a:pt x="0" y="187451"/>
                  </a:lnTo>
                  <a:close/>
                </a:path>
                <a:path w="3205479" h="2251075">
                  <a:moveTo>
                    <a:pt x="1923287" y="1725930"/>
                  </a:moveTo>
                  <a:lnTo>
                    <a:pt x="1925412" y="1682872"/>
                  </a:lnTo>
                  <a:lnTo>
                    <a:pt x="1931674" y="1640773"/>
                  </a:lnTo>
                  <a:lnTo>
                    <a:pt x="1941911" y="1599768"/>
                  </a:lnTo>
                  <a:lnTo>
                    <a:pt x="1955956" y="1559990"/>
                  </a:lnTo>
                  <a:lnTo>
                    <a:pt x="1973645" y="1521577"/>
                  </a:lnTo>
                  <a:lnTo>
                    <a:pt x="1994813" y="1484662"/>
                  </a:lnTo>
                  <a:lnTo>
                    <a:pt x="2019295" y="1449381"/>
                  </a:lnTo>
                  <a:lnTo>
                    <a:pt x="2046927" y="1415869"/>
                  </a:lnTo>
                  <a:lnTo>
                    <a:pt x="2077542" y="1384261"/>
                  </a:lnTo>
                  <a:lnTo>
                    <a:pt x="2110978" y="1354693"/>
                  </a:lnTo>
                  <a:lnTo>
                    <a:pt x="2147068" y="1327299"/>
                  </a:lnTo>
                  <a:lnTo>
                    <a:pt x="2185647" y="1302215"/>
                  </a:lnTo>
                  <a:lnTo>
                    <a:pt x="2226552" y="1279576"/>
                  </a:lnTo>
                  <a:lnTo>
                    <a:pt x="2269616" y="1259517"/>
                  </a:lnTo>
                  <a:lnTo>
                    <a:pt x="2314676" y="1242173"/>
                  </a:lnTo>
                  <a:lnTo>
                    <a:pt x="2361566" y="1227679"/>
                  </a:lnTo>
                  <a:lnTo>
                    <a:pt x="2410121" y="1216171"/>
                  </a:lnTo>
                  <a:lnTo>
                    <a:pt x="2460176" y="1207784"/>
                  </a:lnTo>
                  <a:lnTo>
                    <a:pt x="2511568" y="1202652"/>
                  </a:lnTo>
                  <a:lnTo>
                    <a:pt x="2564130" y="1200912"/>
                  </a:lnTo>
                  <a:lnTo>
                    <a:pt x="2616691" y="1202652"/>
                  </a:lnTo>
                  <a:lnTo>
                    <a:pt x="2668083" y="1207784"/>
                  </a:lnTo>
                  <a:lnTo>
                    <a:pt x="2718138" y="1216171"/>
                  </a:lnTo>
                  <a:lnTo>
                    <a:pt x="2766693" y="1227679"/>
                  </a:lnTo>
                  <a:lnTo>
                    <a:pt x="2813583" y="1242173"/>
                  </a:lnTo>
                  <a:lnTo>
                    <a:pt x="2858643" y="1259517"/>
                  </a:lnTo>
                  <a:lnTo>
                    <a:pt x="2901707" y="1279576"/>
                  </a:lnTo>
                  <a:lnTo>
                    <a:pt x="2942612" y="1302215"/>
                  </a:lnTo>
                  <a:lnTo>
                    <a:pt x="2981191" y="1327299"/>
                  </a:lnTo>
                  <a:lnTo>
                    <a:pt x="3017281" y="1354693"/>
                  </a:lnTo>
                  <a:lnTo>
                    <a:pt x="3050717" y="1384261"/>
                  </a:lnTo>
                  <a:lnTo>
                    <a:pt x="3081332" y="1415869"/>
                  </a:lnTo>
                  <a:lnTo>
                    <a:pt x="3108964" y="1449381"/>
                  </a:lnTo>
                  <a:lnTo>
                    <a:pt x="3133446" y="1484662"/>
                  </a:lnTo>
                  <a:lnTo>
                    <a:pt x="3154614" y="1521577"/>
                  </a:lnTo>
                  <a:lnTo>
                    <a:pt x="3172303" y="1559990"/>
                  </a:lnTo>
                  <a:lnTo>
                    <a:pt x="3186348" y="1599768"/>
                  </a:lnTo>
                  <a:lnTo>
                    <a:pt x="3196585" y="1640773"/>
                  </a:lnTo>
                  <a:lnTo>
                    <a:pt x="3202847" y="1682872"/>
                  </a:lnTo>
                  <a:lnTo>
                    <a:pt x="3204972" y="1725930"/>
                  </a:lnTo>
                  <a:lnTo>
                    <a:pt x="3202847" y="1768987"/>
                  </a:lnTo>
                  <a:lnTo>
                    <a:pt x="3196585" y="1811086"/>
                  </a:lnTo>
                  <a:lnTo>
                    <a:pt x="3186348" y="1852091"/>
                  </a:lnTo>
                  <a:lnTo>
                    <a:pt x="3172303" y="1891869"/>
                  </a:lnTo>
                  <a:lnTo>
                    <a:pt x="3154614" y="1930282"/>
                  </a:lnTo>
                  <a:lnTo>
                    <a:pt x="3133446" y="1967197"/>
                  </a:lnTo>
                  <a:lnTo>
                    <a:pt x="3108964" y="2002478"/>
                  </a:lnTo>
                  <a:lnTo>
                    <a:pt x="3081332" y="2035990"/>
                  </a:lnTo>
                  <a:lnTo>
                    <a:pt x="3050717" y="2067598"/>
                  </a:lnTo>
                  <a:lnTo>
                    <a:pt x="3017281" y="2097166"/>
                  </a:lnTo>
                  <a:lnTo>
                    <a:pt x="2981191" y="2124560"/>
                  </a:lnTo>
                  <a:lnTo>
                    <a:pt x="2942612" y="2149644"/>
                  </a:lnTo>
                  <a:lnTo>
                    <a:pt x="2901707" y="2172283"/>
                  </a:lnTo>
                  <a:lnTo>
                    <a:pt x="2858643" y="2192342"/>
                  </a:lnTo>
                  <a:lnTo>
                    <a:pt x="2813583" y="2209686"/>
                  </a:lnTo>
                  <a:lnTo>
                    <a:pt x="2766693" y="2224180"/>
                  </a:lnTo>
                  <a:lnTo>
                    <a:pt x="2718138" y="2235688"/>
                  </a:lnTo>
                  <a:lnTo>
                    <a:pt x="2668083" y="2244075"/>
                  </a:lnTo>
                  <a:lnTo>
                    <a:pt x="2616691" y="2249207"/>
                  </a:lnTo>
                  <a:lnTo>
                    <a:pt x="2564130" y="2250948"/>
                  </a:lnTo>
                  <a:lnTo>
                    <a:pt x="2511568" y="2249207"/>
                  </a:lnTo>
                  <a:lnTo>
                    <a:pt x="2460176" y="2244075"/>
                  </a:lnTo>
                  <a:lnTo>
                    <a:pt x="2410121" y="2235688"/>
                  </a:lnTo>
                  <a:lnTo>
                    <a:pt x="2361566" y="2224180"/>
                  </a:lnTo>
                  <a:lnTo>
                    <a:pt x="2314676" y="2209686"/>
                  </a:lnTo>
                  <a:lnTo>
                    <a:pt x="2269616" y="2192342"/>
                  </a:lnTo>
                  <a:lnTo>
                    <a:pt x="2226552" y="2172283"/>
                  </a:lnTo>
                  <a:lnTo>
                    <a:pt x="2185647" y="2149644"/>
                  </a:lnTo>
                  <a:lnTo>
                    <a:pt x="2147068" y="2124560"/>
                  </a:lnTo>
                  <a:lnTo>
                    <a:pt x="2110978" y="2097166"/>
                  </a:lnTo>
                  <a:lnTo>
                    <a:pt x="2077542" y="2067598"/>
                  </a:lnTo>
                  <a:lnTo>
                    <a:pt x="2046927" y="2035990"/>
                  </a:lnTo>
                  <a:lnTo>
                    <a:pt x="2019295" y="2002478"/>
                  </a:lnTo>
                  <a:lnTo>
                    <a:pt x="1994813" y="1967197"/>
                  </a:lnTo>
                  <a:lnTo>
                    <a:pt x="1973645" y="1930282"/>
                  </a:lnTo>
                  <a:lnTo>
                    <a:pt x="1955956" y="1891869"/>
                  </a:lnTo>
                  <a:lnTo>
                    <a:pt x="1941911" y="1852091"/>
                  </a:lnTo>
                  <a:lnTo>
                    <a:pt x="1931674" y="1811086"/>
                  </a:lnTo>
                  <a:lnTo>
                    <a:pt x="1925412" y="1768987"/>
                  </a:lnTo>
                  <a:lnTo>
                    <a:pt x="1923287" y="172593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9043" y="3783329"/>
              <a:ext cx="1713864" cy="1543050"/>
            </a:xfrm>
            <a:custGeom>
              <a:avLst/>
              <a:gdLst/>
              <a:ahLst/>
              <a:cxnLst/>
              <a:rect l="l" t="t" r="r" b="b"/>
              <a:pathLst>
                <a:path w="1713864" h="1543050">
                  <a:moveTo>
                    <a:pt x="1571625" y="1504950"/>
                  </a:moveTo>
                  <a:lnTo>
                    <a:pt x="1558925" y="1498600"/>
                  </a:lnTo>
                  <a:lnTo>
                    <a:pt x="1495425" y="1466850"/>
                  </a:lnTo>
                  <a:lnTo>
                    <a:pt x="1495425" y="1498600"/>
                  </a:lnTo>
                  <a:lnTo>
                    <a:pt x="75057" y="1498600"/>
                  </a:lnTo>
                  <a:lnTo>
                    <a:pt x="75057" y="1511300"/>
                  </a:lnTo>
                  <a:lnTo>
                    <a:pt x="1495425" y="1511300"/>
                  </a:lnTo>
                  <a:lnTo>
                    <a:pt x="1495425" y="1543050"/>
                  </a:lnTo>
                  <a:lnTo>
                    <a:pt x="1558925" y="1511300"/>
                  </a:lnTo>
                  <a:lnTo>
                    <a:pt x="1571625" y="1504950"/>
                  </a:lnTo>
                  <a:close/>
                </a:path>
                <a:path w="1713864" h="1543050">
                  <a:moveTo>
                    <a:pt x="1641729" y="1280922"/>
                  </a:moveTo>
                  <a:lnTo>
                    <a:pt x="1626755" y="1265047"/>
                  </a:lnTo>
                  <a:lnTo>
                    <a:pt x="1583309" y="1218946"/>
                  </a:lnTo>
                  <a:lnTo>
                    <a:pt x="1572348" y="1248727"/>
                  </a:lnTo>
                  <a:lnTo>
                    <a:pt x="5588" y="674497"/>
                  </a:lnTo>
                  <a:lnTo>
                    <a:pt x="1270" y="686435"/>
                  </a:lnTo>
                  <a:lnTo>
                    <a:pt x="1567954" y="1260690"/>
                  </a:lnTo>
                  <a:lnTo>
                    <a:pt x="1557020" y="1290447"/>
                  </a:lnTo>
                  <a:lnTo>
                    <a:pt x="1641729" y="1280922"/>
                  </a:lnTo>
                  <a:close/>
                </a:path>
                <a:path w="1713864" h="1543050">
                  <a:moveTo>
                    <a:pt x="1713357" y="1130046"/>
                  </a:moveTo>
                  <a:lnTo>
                    <a:pt x="1696212" y="1100455"/>
                  </a:lnTo>
                  <a:lnTo>
                    <a:pt x="1670685" y="1056386"/>
                  </a:lnTo>
                  <a:lnTo>
                    <a:pt x="1653260" y="1082840"/>
                  </a:lnTo>
                  <a:lnTo>
                    <a:pt x="6858" y="0"/>
                  </a:lnTo>
                  <a:lnTo>
                    <a:pt x="0" y="10668"/>
                  </a:lnTo>
                  <a:lnTo>
                    <a:pt x="1646237" y="1093495"/>
                  </a:lnTo>
                  <a:lnTo>
                    <a:pt x="1628775" y="1120013"/>
                  </a:lnTo>
                  <a:lnTo>
                    <a:pt x="1713357" y="1130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40651" y="3938015"/>
              <a:ext cx="1309370" cy="1050290"/>
            </a:xfrm>
            <a:custGeom>
              <a:avLst/>
              <a:gdLst/>
              <a:ahLst/>
              <a:cxnLst/>
              <a:rect l="l" t="t" r="r" b="b"/>
              <a:pathLst>
                <a:path w="1309370" h="1050289">
                  <a:moveTo>
                    <a:pt x="0" y="525017"/>
                  </a:moveTo>
                  <a:lnTo>
                    <a:pt x="2170" y="481960"/>
                  </a:lnTo>
                  <a:lnTo>
                    <a:pt x="8568" y="439861"/>
                  </a:lnTo>
                  <a:lnTo>
                    <a:pt x="19026" y="398856"/>
                  </a:lnTo>
                  <a:lnTo>
                    <a:pt x="33375" y="359078"/>
                  </a:lnTo>
                  <a:lnTo>
                    <a:pt x="51446" y="320665"/>
                  </a:lnTo>
                  <a:lnTo>
                    <a:pt x="73071" y="283750"/>
                  </a:lnTo>
                  <a:lnTo>
                    <a:pt x="98082" y="248469"/>
                  </a:lnTo>
                  <a:lnTo>
                    <a:pt x="126309" y="214957"/>
                  </a:lnTo>
                  <a:lnTo>
                    <a:pt x="157583" y="183349"/>
                  </a:lnTo>
                  <a:lnTo>
                    <a:pt x="191738" y="153781"/>
                  </a:lnTo>
                  <a:lnTo>
                    <a:pt x="228603" y="126387"/>
                  </a:lnTo>
                  <a:lnTo>
                    <a:pt x="268010" y="101303"/>
                  </a:lnTo>
                  <a:lnTo>
                    <a:pt x="309791" y="78664"/>
                  </a:lnTo>
                  <a:lnTo>
                    <a:pt x="353777" y="58605"/>
                  </a:lnTo>
                  <a:lnTo>
                    <a:pt x="399799" y="41261"/>
                  </a:lnTo>
                  <a:lnTo>
                    <a:pt x="447690" y="26767"/>
                  </a:lnTo>
                  <a:lnTo>
                    <a:pt x="497279" y="15259"/>
                  </a:lnTo>
                  <a:lnTo>
                    <a:pt x="548399" y="6872"/>
                  </a:lnTo>
                  <a:lnTo>
                    <a:pt x="600882" y="1740"/>
                  </a:lnTo>
                  <a:lnTo>
                    <a:pt x="654557" y="0"/>
                  </a:lnTo>
                  <a:lnTo>
                    <a:pt x="708233" y="1740"/>
                  </a:lnTo>
                  <a:lnTo>
                    <a:pt x="760716" y="6872"/>
                  </a:lnTo>
                  <a:lnTo>
                    <a:pt x="811836" y="15259"/>
                  </a:lnTo>
                  <a:lnTo>
                    <a:pt x="861425" y="26767"/>
                  </a:lnTo>
                  <a:lnTo>
                    <a:pt x="909316" y="41261"/>
                  </a:lnTo>
                  <a:lnTo>
                    <a:pt x="955338" y="58605"/>
                  </a:lnTo>
                  <a:lnTo>
                    <a:pt x="999324" y="78664"/>
                  </a:lnTo>
                  <a:lnTo>
                    <a:pt x="1041105" y="101303"/>
                  </a:lnTo>
                  <a:lnTo>
                    <a:pt x="1080512" y="126387"/>
                  </a:lnTo>
                  <a:lnTo>
                    <a:pt x="1117377" y="153781"/>
                  </a:lnTo>
                  <a:lnTo>
                    <a:pt x="1151532" y="183349"/>
                  </a:lnTo>
                  <a:lnTo>
                    <a:pt x="1182806" y="214957"/>
                  </a:lnTo>
                  <a:lnTo>
                    <a:pt x="1211033" y="248469"/>
                  </a:lnTo>
                  <a:lnTo>
                    <a:pt x="1236044" y="283750"/>
                  </a:lnTo>
                  <a:lnTo>
                    <a:pt x="1257669" y="320665"/>
                  </a:lnTo>
                  <a:lnTo>
                    <a:pt x="1275740" y="359078"/>
                  </a:lnTo>
                  <a:lnTo>
                    <a:pt x="1290089" y="398856"/>
                  </a:lnTo>
                  <a:lnTo>
                    <a:pt x="1300547" y="439861"/>
                  </a:lnTo>
                  <a:lnTo>
                    <a:pt x="1306945" y="481960"/>
                  </a:lnTo>
                  <a:lnTo>
                    <a:pt x="1309116" y="525017"/>
                  </a:lnTo>
                  <a:lnTo>
                    <a:pt x="1306945" y="568075"/>
                  </a:lnTo>
                  <a:lnTo>
                    <a:pt x="1300547" y="610174"/>
                  </a:lnTo>
                  <a:lnTo>
                    <a:pt x="1290089" y="651179"/>
                  </a:lnTo>
                  <a:lnTo>
                    <a:pt x="1275740" y="690957"/>
                  </a:lnTo>
                  <a:lnTo>
                    <a:pt x="1257669" y="729370"/>
                  </a:lnTo>
                  <a:lnTo>
                    <a:pt x="1236044" y="766285"/>
                  </a:lnTo>
                  <a:lnTo>
                    <a:pt x="1211033" y="801566"/>
                  </a:lnTo>
                  <a:lnTo>
                    <a:pt x="1182806" y="835078"/>
                  </a:lnTo>
                  <a:lnTo>
                    <a:pt x="1151532" y="866686"/>
                  </a:lnTo>
                  <a:lnTo>
                    <a:pt x="1117377" y="896254"/>
                  </a:lnTo>
                  <a:lnTo>
                    <a:pt x="1080512" y="923648"/>
                  </a:lnTo>
                  <a:lnTo>
                    <a:pt x="1041105" y="948732"/>
                  </a:lnTo>
                  <a:lnTo>
                    <a:pt x="999324" y="971371"/>
                  </a:lnTo>
                  <a:lnTo>
                    <a:pt x="955338" y="991430"/>
                  </a:lnTo>
                  <a:lnTo>
                    <a:pt x="909316" y="1008774"/>
                  </a:lnTo>
                  <a:lnTo>
                    <a:pt x="861425" y="1023268"/>
                  </a:lnTo>
                  <a:lnTo>
                    <a:pt x="811836" y="1034776"/>
                  </a:lnTo>
                  <a:lnTo>
                    <a:pt x="760716" y="1043163"/>
                  </a:lnTo>
                  <a:lnTo>
                    <a:pt x="708233" y="1048295"/>
                  </a:lnTo>
                  <a:lnTo>
                    <a:pt x="654557" y="1050035"/>
                  </a:lnTo>
                  <a:lnTo>
                    <a:pt x="600882" y="1048295"/>
                  </a:lnTo>
                  <a:lnTo>
                    <a:pt x="548399" y="1043163"/>
                  </a:lnTo>
                  <a:lnTo>
                    <a:pt x="497279" y="1034776"/>
                  </a:lnTo>
                  <a:lnTo>
                    <a:pt x="447690" y="1023268"/>
                  </a:lnTo>
                  <a:lnTo>
                    <a:pt x="399799" y="1008774"/>
                  </a:lnTo>
                  <a:lnTo>
                    <a:pt x="353777" y="991430"/>
                  </a:lnTo>
                  <a:lnTo>
                    <a:pt x="309791" y="971371"/>
                  </a:lnTo>
                  <a:lnTo>
                    <a:pt x="268010" y="948732"/>
                  </a:lnTo>
                  <a:lnTo>
                    <a:pt x="228603" y="923648"/>
                  </a:lnTo>
                  <a:lnTo>
                    <a:pt x="191738" y="896254"/>
                  </a:lnTo>
                  <a:lnTo>
                    <a:pt x="157583" y="866686"/>
                  </a:lnTo>
                  <a:lnTo>
                    <a:pt x="126309" y="835078"/>
                  </a:lnTo>
                  <a:lnTo>
                    <a:pt x="98082" y="801566"/>
                  </a:lnTo>
                  <a:lnTo>
                    <a:pt x="73071" y="766285"/>
                  </a:lnTo>
                  <a:lnTo>
                    <a:pt x="51446" y="729370"/>
                  </a:lnTo>
                  <a:lnTo>
                    <a:pt x="33375" y="690957"/>
                  </a:lnTo>
                  <a:lnTo>
                    <a:pt x="19026" y="651179"/>
                  </a:lnTo>
                  <a:lnTo>
                    <a:pt x="8568" y="610174"/>
                  </a:lnTo>
                  <a:lnTo>
                    <a:pt x="2170" y="568075"/>
                  </a:lnTo>
                  <a:lnTo>
                    <a:pt x="0" y="525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8464" y="2250889"/>
            <a:ext cx="530066" cy="683360"/>
          </a:xfrm>
          <a:prstGeom prst="rect">
            <a:avLst/>
          </a:prstGeom>
        </p:spPr>
        <p:txBody>
          <a:bodyPr vert="horz" wrap="square" lIns="0" tIns="51911" rIns="0" bIns="0" rtlCol="0">
            <a:spAutoFit/>
          </a:bodyPr>
          <a:lstStyle/>
          <a:p>
            <a:pPr marL="28575">
              <a:spcBef>
                <a:spcPts val="409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0,1</a:t>
            </a:r>
            <a:endParaRPr sz="863">
              <a:latin typeface="Cambria Math"/>
              <a:cs typeface="Cambria Math"/>
            </a:endParaRPr>
          </a:p>
          <a:p>
            <a:pPr marL="136684">
              <a:spcBef>
                <a:spcPts val="330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1,1</a:t>
            </a:r>
            <a:endParaRPr sz="863">
              <a:latin typeface="Cambria Math"/>
              <a:cs typeface="Cambria Math"/>
            </a:endParaRPr>
          </a:p>
          <a:p>
            <a:pPr marL="241459">
              <a:spcBef>
                <a:spcPts val="334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9566" y="2968959"/>
            <a:ext cx="31337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-5" baseline="10416" dirty="0">
                <a:latin typeface="Cambria Math"/>
                <a:cs typeface="Cambria Math"/>
              </a:rPr>
              <a:t>𝑤</a:t>
            </a:r>
            <a:r>
              <a:rPr sz="863" spc="-4" dirty="0">
                <a:latin typeface="Cambria Math"/>
                <a:cs typeface="Cambria Math"/>
              </a:rPr>
              <a:t>1,2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0525" y="3419301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2,2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43222" y="2576719"/>
            <a:ext cx="1231106" cy="965835"/>
          </a:xfrm>
          <a:custGeom>
            <a:avLst/>
            <a:gdLst/>
            <a:ahLst/>
            <a:cxnLst/>
            <a:rect l="l" t="t" r="r" b="b"/>
            <a:pathLst>
              <a:path w="1641475" h="1287779">
                <a:moveTo>
                  <a:pt x="1641094" y="457327"/>
                </a:moveTo>
                <a:lnTo>
                  <a:pt x="1555864" y="457581"/>
                </a:lnTo>
                <a:lnTo>
                  <a:pt x="1570139" y="485927"/>
                </a:lnTo>
                <a:lnTo>
                  <a:pt x="0" y="1276096"/>
                </a:lnTo>
                <a:lnTo>
                  <a:pt x="5588" y="1287526"/>
                </a:lnTo>
                <a:lnTo>
                  <a:pt x="1575841" y="497230"/>
                </a:lnTo>
                <a:lnTo>
                  <a:pt x="1590167" y="525653"/>
                </a:lnTo>
                <a:lnTo>
                  <a:pt x="1624050" y="480187"/>
                </a:lnTo>
                <a:lnTo>
                  <a:pt x="1641094" y="457327"/>
                </a:lnTo>
                <a:close/>
              </a:path>
              <a:path w="1641475" h="1287779">
                <a:moveTo>
                  <a:pt x="1641094" y="381127"/>
                </a:moveTo>
                <a:lnTo>
                  <a:pt x="1631353" y="373126"/>
                </a:lnTo>
                <a:lnTo>
                  <a:pt x="1575308" y="327025"/>
                </a:lnTo>
                <a:lnTo>
                  <a:pt x="1568208" y="357974"/>
                </a:lnTo>
                <a:lnTo>
                  <a:pt x="4191" y="0"/>
                </a:lnTo>
                <a:lnTo>
                  <a:pt x="1397" y="12446"/>
                </a:lnTo>
                <a:lnTo>
                  <a:pt x="1565389" y="370306"/>
                </a:lnTo>
                <a:lnTo>
                  <a:pt x="1558290" y="401320"/>
                </a:lnTo>
                <a:lnTo>
                  <a:pt x="1641094" y="38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5304505" y="2994067"/>
            <a:ext cx="13192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1947" y="3066304"/>
            <a:ext cx="171450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34" dirty="0">
                <a:latin typeface="Cambria Math"/>
                <a:cs typeface="Cambria Math"/>
              </a:rPr>
              <a:t>3</a:t>
            </a:r>
            <a:r>
              <a:rPr sz="863" dirty="0">
                <a:latin typeface="Cambria Math"/>
                <a:cs typeface="Cambria Math"/>
              </a:rPr>
              <a:t>,</a:t>
            </a:r>
            <a:r>
              <a:rPr sz="863" spc="26" dirty="0">
                <a:latin typeface="Cambria Math"/>
                <a:cs typeface="Cambria Math"/>
              </a:rPr>
              <a:t>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5455" y="2462611"/>
            <a:ext cx="317182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3,1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4434" y="3453553"/>
            <a:ext cx="98917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4" dirty="0">
                <a:latin typeface="Cambria Math"/>
                <a:cs typeface="Cambria Math"/>
              </a:rPr>
              <a:t>𝑣</a:t>
            </a:r>
            <a:r>
              <a:rPr sz="1294" spc="5" baseline="-14492" dirty="0">
                <a:latin typeface="Cambria Math"/>
                <a:cs typeface="Cambria Math"/>
              </a:rPr>
              <a:t>2</a:t>
            </a:r>
            <a:r>
              <a:rPr sz="1294" spc="275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spc="8" dirty="0">
                <a:latin typeface="Cambria Math"/>
                <a:cs typeface="Cambria Math"/>
              </a:rPr>
              <a:t>𝝈(𝒘</a:t>
            </a:r>
            <a:r>
              <a:rPr sz="1294" spc="11" baseline="-14492" dirty="0">
                <a:latin typeface="Cambria Math"/>
                <a:cs typeface="Cambria Math"/>
              </a:rPr>
              <a:t>𝟐</a:t>
            </a:r>
            <a:r>
              <a:rPr sz="1200" spc="8" dirty="0">
                <a:latin typeface="Cambria Math"/>
                <a:cs typeface="Cambria Math"/>
              </a:rPr>
              <a:t>⋅</a:t>
            </a:r>
            <a:r>
              <a:rPr sz="1200" spc="-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𝒙)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1288" y="2868566"/>
            <a:ext cx="91725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𝑧</a:t>
            </a:r>
            <a:r>
              <a:rPr sz="1200" spc="68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53" dirty="0">
                <a:latin typeface="Cambria Math"/>
                <a:cs typeface="Cambria Math"/>
              </a:rPr>
              <a:t> </a:t>
            </a:r>
            <a:r>
              <a:rPr sz="1200" spc="11" dirty="0">
                <a:latin typeface="Cambria Math"/>
                <a:cs typeface="Cambria Math"/>
              </a:rPr>
              <a:t>𝝈(𝒘</a:t>
            </a:r>
            <a:r>
              <a:rPr sz="1294" spc="17" baseline="-14492" dirty="0">
                <a:latin typeface="Cambria Math"/>
                <a:cs typeface="Cambria Math"/>
              </a:rPr>
              <a:t>𝟑</a:t>
            </a:r>
            <a:r>
              <a:rPr sz="1200" spc="11" dirty="0">
                <a:latin typeface="Cambria Math"/>
                <a:cs typeface="Cambria Math"/>
              </a:rPr>
              <a:t>⋅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𝒗)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0643" y="2172212"/>
            <a:ext cx="726758" cy="538128"/>
          </a:xfrm>
          <a:prstGeom prst="rect">
            <a:avLst/>
          </a:prstGeom>
        </p:spPr>
        <p:txBody>
          <a:bodyPr vert="horz" wrap="square" lIns="0" tIns="90964" rIns="0" bIns="0" rtlCol="0">
            <a:spAutoFit/>
          </a:bodyPr>
          <a:lstStyle/>
          <a:p>
            <a:pPr marL="28575">
              <a:spcBef>
                <a:spcPts val="716"/>
              </a:spcBef>
            </a:pPr>
            <a:r>
              <a:rPr sz="1200" spc="8" dirty="0">
                <a:latin typeface="Cambria Math"/>
                <a:cs typeface="Cambria Math"/>
              </a:rPr>
              <a:t>𝑥</a:t>
            </a:r>
            <a:r>
              <a:rPr sz="1294" spc="11" baseline="-14492" dirty="0">
                <a:latin typeface="Cambria Math"/>
                <a:cs typeface="Cambria Math"/>
              </a:rPr>
              <a:t>0</a:t>
            </a:r>
            <a:r>
              <a:rPr sz="1294" spc="242" baseline="-14492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=</a:t>
            </a:r>
            <a:r>
              <a:rPr sz="1200" spc="53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  <a:p>
            <a:pPr marL="438150">
              <a:spcBef>
                <a:spcPts val="645"/>
              </a:spcBef>
            </a:pPr>
            <a:r>
              <a:rPr spc="5" baseline="10416" dirty="0">
                <a:latin typeface="Cambria Math"/>
                <a:cs typeface="Cambria Math"/>
              </a:rPr>
              <a:t>𝑤</a:t>
            </a:r>
            <a:r>
              <a:rPr sz="863" spc="4" dirty="0">
                <a:latin typeface="Cambria Math"/>
                <a:cs typeface="Cambria Math"/>
              </a:rPr>
              <a:t>0,2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5206" y="4254519"/>
            <a:ext cx="198120" cy="150495"/>
          </a:xfrm>
          <a:custGeom>
            <a:avLst/>
            <a:gdLst/>
            <a:ahLst/>
            <a:cxnLst/>
            <a:rect l="l" t="t" r="r" b="b"/>
            <a:pathLst>
              <a:path w="264160" h="200660">
                <a:moveTo>
                  <a:pt x="199644" y="0"/>
                </a:moveTo>
                <a:lnTo>
                  <a:pt x="196850" y="8140"/>
                </a:lnTo>
                <a:lnTo>
                  <a:pt x="208424" y="13174"/>
                </a:lnTo>
                <a:lnTo>
                  <a:pt x="218392" y="20143"/>
                </a:lnTo>
                <a:lnTo>
                  <a:pt x="238720" y="52456"/>
                </a:lnTo>
                <a:lnTo>
                  <a:pt x="245364" y="99225"/>
                </a:lnTo>
                <a:lnTo>
                  <a:pt x="244623" y="116903"/>
                </a:lnTo>
                <a:lnTo>
                  <a:pt x="233426" y="160197"/>
                </a:lnTo>
                <a:lnTo>
                  <a:pt x="197104" y="192316"/>
                </a:lnTo>
                <a:lnTo>
                  <a:pt x="199644" y="200456"/>
                </a:lnTo>
                <a:lnTo>
                  <a:pt x="237970" y="177700"/>
                </a:lnTo>
                <a:lnTo>
                  <a:pt x="259492" y="135693"/>
                </a:lnTo>
                <a:lnTo>
                  <a:pt x="263652" y="100279"/>
                </a:lnTo>
                <a:lnTo>
                  <a:pt x="262606" y="81905"/>
                </a:lnTo>
                <a:lnTo>
                  <a:pt x="247015" y="35140"/>
                </a:lnTo>
                <a:lnTo>
                  <a:pt x="214189" y="5246"/>
                </a:lnTo>
                <a:lnTo>
                  <a:pt x="199644" y="0"/>
                </a:lnTo>
                <a:close/>
              </a:path>
              <a:path w="264160" h="200660">
                <a:moveTo>
                  <a:pt x="63881" y="0"/>
                </a:moveTo>
                <a:lnTo>
                  <a:pt x="25679" y="22815"/>
                </a:lnTo>
                <a:lnTo>
                  <a:pt x="4111" y="64923"/>
                </a:lnTo>
                <a:lnTo>
                  <a:pt x="0" y="100279"/>
                </a:lnTo>
                <a:lnTo>
                  <a:pt x="1025" y="118695"/>
                </a:lnTo>
                <a:lnTo>
                  <a:pt x="16510" y="165430"/>
                </a:lnTo>
                <a:lnTo>
                  <a:pt x="49335" y="195216"/>
                </a:lnTo>
                <a:lnTo>
                  <a:pt x="63881" y="200456"/>
                </a:lnTo>
                <a:lnTo>
                  <a:pt x="66421" y="192316"/>
                </a:lnTo>
                <a:lnTo>
                  <a:pt x="55014" y="187258"/>
                </a:lnTo>
                <a:lnTo>
                  <a:pt x="45180" y="180219"/>
                </a:lnTo>
                <a:lnTo>
                  <a:pt x="24985" y="147391"/>
                </a:lnTo>
                <a:lnTo>
                  <a:pt x="18287" y="99225"/>
                </a:lnTo>
                <a:lnTo>
                  <a:pt x="19028" y="82122"/>
                </a:lnTo>
                <a:lnTo>
                  <a:pt x="30226" y="39890"/>
                </a:lnTo>
                <a:lnTo>
                  <a:pt x="66802" y="8140"/>
                </a:lnTo>
                <a:lnTo>
                  <a:pt x="63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2408810" y="4205208"/>
            <a:ext cx="512921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1953" algn="l"/>
              </a:tabLst>
            </a:pPr>
            <a:r>
              <a:rPr sz="1275" dirty="0">
                <a:latin typeface="Cambria Math"/>
                <a:cs typeface="Cambria Math"/>
              </a:rPr>
              <a:t>𝝈 </a:t>
            </a:r>
            <a:r>
              <a:rPr sz="1275" spc="-26" dirty="0">
                <a:latin typeface="Cambria Math"/>
                <a:cs typeface="Cambria Math"/>
              </a:rPr>
              <a:t> </a:t>
            </a:r>
            <a:r>
              <a:rPr sz="1275" dirty="0">
                <a:latin typeface="Cambria Math"/>
                <a:cs typeface="Cambria Math"/>
              </a:rPr>
              <a:t>𝑥	=</a:t>
            </a:r>
            <a:endParaRPr sz="1275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57545" y="4324461"/>
            <a:ext cx="537210" cy="10478"/>
          </a:xfrm>
          <a:custGeom>
            <a:avLst/>
            <a:gdLst/>
            <a:ahLst/>
            <a:cxnLst/>
            <a:rect l="l" t="t" r="r" b="b"/>
            <a:pathLst>
              <a:path w="716280" h="13970">
                <a:moveTo>
                  <a:pt x="716280" y="0"/>
                </a:moveTo>
                <a:lnTo>
                  <a:pt x="0" y="0"/>
                </a:lnTo>
                <a:lnTo>
                  <a:pt x="0" y="13716"/>
                </a:lnTo>
                <a:lnTo>
                  <a:pt x="716280" y="13716"/>
                </a:lnTo>
                <a:lnTo>
                  <a:pt x="716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2929255" y="4046789"/>
            <a:ext cx="585788" cy="4770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049" algn="ctr">
              <a:spcBef>
                <a:spcPts val="360"/>
              </a:spcBef>
            </a:pPr>
            <a:r>
              <a:rPr sz="1275" dirty="0">
                <a:latin typeface="Cambria Math"/>
                <a:cs typeface="Cambria Math"/>
              </a:rPr>
              <a:t>1</a:t>
            </a:r>
            <a:endParaRPr sz="1275">
              <a:latin typeface="Cambria Math"/>
              <a:cs typeface="Cambria Math"/>
            </a:endParaRPr>
          </a:p>
          <a:p>
            <a:pPr algn="ctr">
              <a:spcBef>
                <a:spcPts val="289"/>
              </a:spcBef>
            </a:pPr>
            <a:r>
              <a:rPr sz="1275" dirty="0">
                <a:latin typeface="Cambria Math"/>
                <a:cs typeface="Cambria Math"/>
              </a:rPr>
              <a:t>1</a:t>
            </a:r>
            <a:r>
              <a:rPr sz="1275" spc="-30" dirty="0">
                <a:latin typeface="Cambria Math"/>
                <a:cs typeface="Cambria Math"/>
              </a:rPr>
              <a:t> </a:t>
            </a:r>
            <a:r>
              <a:rPr sz="1275" dirty="0">
                <a:latin typeface="Cambria Math"/>
                <a:cs typeface="Cambria Math"/>
              </a:rPr>
              <a:t>+</a:t>
            </a:r>
            <a:r>
              <a:rPr sz="1275" spc="-15" dirty="0">
                <a:latin typeface="Cambria Math"/>
                <a:cs typeface="Cambria Math"/>
              </a:rPr>
              <a:t> </a:t>
            </a:r>
            <a:r>
              <a:rPr sz="1275" spc="34" dirty="0">
                <a:latin typeface="Cambria Math"/>
                <a:cs typeface="Cambria Math"/>
              </a:rPr>
              <a:t>𝑒</a:t>
            </a:r>
            <a:r>
              <a:rPr sz="1406" spc="50" baseline="22222" dirty="0">
                <a:latin typeface="Cambria Math"/>
                <a:cs typeface="Cambria Math"/>
              </a:rPr>
              <a:t>−𝑥</a:t>
            </a:r>
            <a:endParaRPr sz="1406" baseline="22222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30092" y="4205208"/>
            <a:ext cx="140494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dirty="0">
                <a:latin typeface="Cambria Math"/>
                <a:cs typeface="Cambria Math"/>
              </a:rPr>
              <a:t>=</a:t>
            </a:r>
            <a:endParaRPr sz="127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50174" y="4178463"/>
            <a:ext cx="231933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0" dirty="0">
                <a:solidFill>
                  <a:srgbClr val="3333CC"/>
                </a:solidFill>
                <a:latin typeface="Arial MT"/>
                <a:cs typeface="Arial MT"/>
              </a:rPr>
              <a:t>Very</a:t>
            </a:r>
            <a:r>
              <a:rPr spc="-8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3333CC"/>
                </a:solidFill>
                <a:latin typeface="Arial MT"/>
                <a:cs typeface="Arial MT"/>
              </a:rPr>
              <a:t>useful</a:t>
            </a:r>
            <a:r>
              <a:rPr spc="-19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pc="-4" dirty="0">
                <a:solidFill>
                  <a:srgbClr val="3333CC"/>
                </a:solidFill>
                <a:latin typeface="Arial MT"/>
                <a:cs typeface="Arial MT"/>
              </a:rPr>
              <a:t>in </a:t>
            </a:r>
            <a:r>
              <a:rPr dirty="0">
                <a:solidFill>
                  <a:srgbClr val="3333CC"/>
                </a:solidFill>
                <a:latin typeface="Arial MT"/>
                <a:cs typeface="Arial MT"/>
              </a:rPr>
              <a:t>practice!</a:t>
            </a:r>
            <a:endParaRPr>
              <a:latin typeface="Arial MT"/>
              <a:cs typeface="Arial M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1728" y="4120176"/>
            <a:ext cx="492633" cy="4760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5F7092B-6B1D-A015-6618-CB6B3C32AA08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4399" y="2551366"/>
            <a:ext cx="232410" cy="177165"/>
          </a:xfrm>
          <a:custGeom>
            <a:avLst/>
            <a:gdLst/>
            <a:ahLst/>
            <a:cxnLst/>
            <a:rect l="l" t="t" r="r" b="b"/>
            <a:pathLst>
              <a:path w="309879" h="236220">
                <a:moveTo>
                  <a:pt x="234187" y="0"/>
                </a:moveTo>
                <a:lnTo>
                  <a:pt x="230758" y="9525"/>
                </a:lnTo>
                <a:lnTo>
                  <a:pt x="244399" y="15501"/>
                </a:lnTo>
                <a:lnTo>
                  <a:pt x="256158" y="23717"/>
                </a:lnTo>
                <a:lnTo>
                  <a:pt x="280013" y="61652"/>
                </a:lnTo>
                <a:lnTo>
                  <a:pt x="287781" y="116712"/>
                </a:lnTo>
                <a:lnTo>
                  <a:pt x="286920" y="137477"/>
                </a:lnTo>
                <a:lnTo>
                  <a:pt x="273812" y="188340"/>
                </a:lnTo>
                <a:lnTo>
                  <a:pt x="244594" y="220255"/>
                </a:lnTo>
                <a:lnTo>
                  <a:pt x="231139" y="226186"/>
                </a:lnTo>
                <a:lnTo>
                  <a:pt x="234187" y="235711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1" y="117982"/>
                </a:lnTo>
                <a:lnTo>
                  <a:pt x="308155" y="96335"/>
                </a:lnTo>
                <a:lnTo>
                  <a:pt x="298388" y="57993"/>
                </a:lnTo>
                <a:lnTo>
                  <a:pt x="266191" y="15112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79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655826" y="2494311"/>
            <a:ext cx="275224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599849" algn="l"/>
              </a:tabLst>
            </a:pP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𝜎</a:t>
            </a:r>
            <a:r>
              <a:rPr sz="1500" spc="113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sigmoid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function;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𝜎</a:t>
            </a:r>
            <a:r>
              <a:rPr lang="en-US" sz="1500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lang="en-US" sz="1500" spc="-4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lang="en-US" sz="1500" dirty="0">
                <a:solidFill>
                  <a:srgbClr val="3333CC"/>
                </a:solidFill>
                <a:latin typeface="Cambria Math"/>
                <a:cs typeface="Cambria Math"/>
              </a:rPr>
              <a:t>𝑥	=</a:t>
            </a:r>
            <a:endParaRPr sz="15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0842" y="2633472"/>
            <a:ext cx="430054" cy="12859"/>
          </a:xfrm>
          <a:custGeom>
            <a:avLst/>
            <a:gdLst/>
            <a:ahLst/>
            <a:cxnLst/>
            <a:rect l="l" t="t" r="r" b="b"/>
            <a:pathLst>
              <a:path w="573404" h="17145">
                <a:moveTo>
                  <a:pt x="573024" y="0"/>
                </a:moveTo>
                <a:lnTo>
                  <a:pt x="0" y="0"/>
                </a:lnTo>
                <a:lnTo>
                  <a:pt x="0" y="16763"/>
                </a:lnTo>
                <a:lnTo>
                  <a:pt x="573024" y="16763"/>
                </a:lnTo>
                <a:lnTo>
                  <a:pt x="57302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15719" y="2433732"/>
            <a:ext cx="100013" cy="1779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088" spc="30" dirty="0">
                <a:solidFill>
                  <a:srgbClr val="3333CC"/>
                </a:solidFill>
                <a:latin typeface="Cambria Math"/>
                <a:cs typeface="Cambria Math"/>
              </a:rPr>
              <a:t>1</a:t>
            </a:r>
            <a:endParaRPr sz="1088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743" y="2641759"/>
            <a:ext cx="483394" cy="1779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8575">
              <a:spcBef>
                <a:spcPts val="83"/>
              </a:spcBef>
            </a:pPr>
            <a:r>
              <a:rPr sz="1088" spc="45" dirty="0">
                <a:solidFill>
                  <a:srgbClr val="3333CC"/>
                </a:solidFill>
                <a:latin typeface="Cambria Math"/>
                <a:cs typeface="Cambria Math"/>
              </a:rPr>
              <a:t>1+𝑒</a:t>
            </a:r>
            <a:r>
              <a:rPr sz="1350" spc="67" baseline="20833" dirty="0">
                <a:solidFill>
                  <a:srgbClr val="3333CC"/>
                </a:solidFill>
                <a:latin typeface="Cambria Math"/>
                <a:cs typeface="Cambria Math"/>
              </a:rPr>
              <a:t>−𝑥</a:t>
            </a:r>
            <a:endParaRPr sz="1350" baseline="20833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9255" y="2967285"/>
            <a:ext cx="120681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dirty="0">
                <a:latin typeface="Arial MT"/>
                <a:cs typeface="Arial MT"/>
              </a:rPr>
              <a:t>Nice</a:t>
            </a:r>
            <a:r>
              <a:rPr sz="1500" spc="-6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property: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10663" y="2951130"/>
            <a:ext cx="385286" cy="168116"/>
            <a:chOff x="2490216" y="3934840"/>
            <a:chExt cx="513715" cy="224154"/>
          </a:xfrm>
        </p:grpSpPr>
        <p:sp>
          <p:nvSpPr>
            <p:cNvPr id="9" name="object 9"/>
            <p:cNvSpPr/>
            <p:nvPr/>
          </p:nvSpPr>
          <p:spPr>
            <a:xfrm>
              <a:off x="2490216" y="4142231"/>
              <a:ext cx="513715" cy="17145"/>
            </a:xfrm>
            <a:custGeom>
              <a:avLst/>
              <a:gdLst/>
              <a:ahLst/>
              <a:cxnLst/>
              <a:rect l="l" t="t" r="r" b="b"/>
              <a:pathLst>
                <a:path w="513714" h="17145">
                  <a:moveTo>
                    <a:pt x="51358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513588" y="16764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1963" y="3934840"/>
              <a:ext cx="236474" cy="17221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01328" y="2906935"/>
            <a:ext cx="344329" cy="1779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088" spc="75" dirty="0">
                <a:solidFill>
                  <a:srgbClr val="3333CC"/>
                </a:solidFill>
                <a:latin typeface="Cambria Math"/>
                <a:cs typeface="Cambria Math"/>
              </a:rPr>
              <a:t>𝑑𝜎</a:t>
            </a:r>
            <a:r>
              <a:rPr sz="1088" spc="188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088" spc="68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endParaRPr sz="1088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6483" y="3114732"/>
            <a:ext cx="528446" cy="17847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088" spc="124" dirty="0">
                <a:solidFill>
                  <a:srgbClr val="3333CC"/>
                </a:solidFill>
                <a:latin typeface="Cambria Math"/>
                <a:cs typeface="Cambria Math"/>
              </a:rPr>
              <a:t>𝑑</a:t>
            </a:r>
            <a:r>
              <a:rPr sz="1088" spc="131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endParaRPr sz="1088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8376" y="3024569"/>
            <a:ext cx="232410" cy="177165"/>
          </a:xfrm>
          <a:custGeom>
            <a:avLst/>
            <a:gdLst/>
            <a:ahLst/>
            <a:cxnLst/>
            <a:rect l="l" t="t" r="r" b="b"/>
            <a:pathLst>
              <a:path w="309879" h="236220">
                <a:moveTo>
                  <a:pt x="234187" y="0"/>
                </a:moveTo>
                <a:lnTo>
                  <a:pt x="230759" y="9525"/>
                </a:lnTo>
                <a:lnTo>
                  <a:pt x="244399" y="15501"/>
                </a:lnTo>
                <a:lnTo>
                  <a:pt x="256158" y="23717"/>
                </a:lnTo>
                <a:lnTo>
                  <a:pt x="280013" y="61652"/>
                </a:lnTo>
                <a:lnTo>
                  <a:pt x="287781" y="116713"/>
                </a:lnTo>
                <a:lnTo>
                  <a:pt x="286920" y="137477"/>
                </a:lnTo>
                <a:lnTo>
                  <a:pt x="273812" y="188341"/>
                </a:lnTo>
                <a:lnTo>
                  <a:pt x="244594" y="220255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2" y="117983"/>
                </a:lnTo>
                <a:lnTo>
                  <a:pt x="308155" y="96335"/>
                </a:lnTo>
                <a:lnTo>
                  <a:pt x="298388" y="57993"/>
                </a:lnTo>
                <a:lnTo>
                  <a:pt x="266191" y="15113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79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3"/>
                </a:lnTo>
                <a:lnTo>
                  <a:pt x="22342" y="96565"/>
                </a:lnTo>
                <a:lnTo>
                  <a:pt x="35433" y="46863"/>
                </a:lnTo>
                <a:lnTo>
                  <a:pt x="64990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440526" y="2967285"/>
            <a:ext cx="51196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=</a:t>
            </a:r>
            <a:r>
              <a:rPr sz="1500" spc="56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𝜎</a:t>
            </a:r>
            <a:r>
              <a:rPr sz="1500" spc="289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3553" y="2997423"/>
            <a:ext cx="852488" cy="230981"/>
          </a:xfrm>
          <a:custGeom>
            <a:avLst/>
            <a:gdLst/>
            <a:ahLst/>
            <a:cxnLst/>
            <a:rect l="l" t="t" r="r" b="b"/>
            <a:pathLst>
              <a:path w="1136650" h="307975">
                <a:moveTo>
                  <a:pt x="83947" y="10160"/>
                </a:moveTo>
                <a:lnTo>
                  <a:pt x="80772" y="0"/>
                </a:lnTo>
                <a:lnTo>
                  <a:pt x="62522" y="7150"/>
                </a:lnTo>
                <a:lnTo>
                  <a:pt x="46494" y="18326"/>
                </a:lnTo>
                <a:lnTo>
                  <a:pt x="21082" y="52832"/>
                </a:lnTo>
                <a:lnTo>
                  <a:pt x="5245" y="99415"/>
                </a:lnTo>
                <a:lnTo>
                  <a:pt x="0" y="153924"/>
                </a:lnTo>
                <a:lnTo>
                  <a:pt x="1308" y="181952"/>
                </a:lnTo>
                <a:lnTo>
                  <a:pt x="11836" y="232346"/>
                </a:lnTo>
                <a:lnTo>
                  <a:pt x="32664" y="273939"/>
                </a:lnTo>
                <a:lnTo>
                  <a:pt x="62522" y="300329"/>
                </a:lnTo>
                <a:lnTo>
                  <a:pt x="80772" y="307467"/>
                </a:lnTo>
                <a:lnTo>
                  <a:pt x="83947" y="297307"/>
                </a:lnTo>
                <a:lnTo>
                  <a:pt x="69799" y="289953"/>
                </a:lnTo>
                <a:lnTo>
                  <a:pt x="57480" y="279298"/>
                </a:lnTo>
                <a:lnTo>
                  <a:pt x="31584" y="227863"/>
                </a:lnTo>
                <a:lnTo>
                  <a:pt x="23825" y="180809"/>
                </a:lnTo>
                <a:lnTo>
                  <a:pt x="22860" y="153797"/>
                </a:lnTo>
                <a:lnTo>
                  <a:pt x="23825" y="126885"/>
                </a:lnTo>
                <a:lnTo>
                  <a:pt x="31584" y="79692"/>
                </a:lnTo>
                <a:lnTo>
                  <a:pt x="46990" y="42202"/>
                </a:lnTo>
                <a:lnTo>
                  <a:pt x="69799" y="17526"/>
                </a:lnTo>
                <a:lnTo>
                  <a:pt x="83947" y="10160"/>
                </a:lnTo>
                <a:close/>
              </a:path>
              <a:path w="1136650" h="307975">
                <a:moveTo>
                  <a:pt x="791845" y="45720"/>
                </a:moveTo>
                <a:lnTo>
                  <a:pt x="788416" y="36195"/>
                </a:lnTo>
                <a:lnTo>
                  <a:pt x="771334" y="42367"/>
                </a:lnTo>
                <a:lnTo>
                  <a:pt x="756348" y="51308"/>
                </a:lnTo>
                <a:lnTo>
                  <a:pt x="724154" y="94195"/>
                </a:lnTo>
                <a:lnTo>
                  <a:pt x="714438" y="132537"/>
                </a:lnTo>
                <a:lnTo>
                  <a:pt x="713232" y="154178"/>
                </a:lnTo>
                <a:lnTo>
                  <a:pt x="714438" y="175831"/>
                </a:lnTo>
                <a:lnTo>
                  <a:pt x="724154" y="214122"/>
                </a:lnTo>
                <a:lnTo>
                  <a:pt x="756297" y="256870"/>
                </a:lnTo>
                <a:lnTo>
                  <a:pt x="788416" y="271907"/>
                </a:lnTo>
                <a:lnTo>
                  <a:pt x="791464" y="262382"/>
                </a:lnTo>
                <a:lnTo>
                  <a:pt x="778002" y="256451"/>
                </a:lnTo>
                <a:lnTo>
                  <a:pt x="766394" y="248183"/>
                </a:lnTo>
                <a:lnTo>
                  <a:pt x="742569" y="209486"/>
                </a:lnTo>
                <a:lnTo>
                  <a:pt x="734695" y="152908"/>
                </a:lnTo>
                <a:lnTo>
                  <a:pt x="735571" y="132765"/>
                </a:lnTo>
                <a:lnTo>
                  <a:pt x="748665" y="83058"/>
                </a:lnTo>
                <a:lnTo>
                  <a:pt x="778217" y="51701"/>
                </a:lnTo>
                <a:lnTo>
                  <a:pt x="791845" y="45720"/>
                </a:lnTo>
                <a:close/>
              </a:path>
              <a:path w="1136650" h="307975">
                <a:moveTo>
                  <a:pt x="1022604" y="154178"/>
                </a:moveTo>
                <a:lnTo>
                  <a:pt x="1017727" y="112547"/>
                </a:lnTo>
                <a:lnTo>
                  <a:pt x="992276" y="63030"/>
                </a:lnTo>
                <a:lnTo>
                  <a:pt x="947420" y="36195"/>
                </a:lnTo>
                <a:lnTo>
                  <a:pt x="943991" y="45720"/>
                </a:lnTo>
                <a:lnTo>
                  <a:pt x="957630" y="51701"/>
                </a:lnTo>
                <a:lnTo>
                  <a:pt x="969378" y="59918"/>
                </a:lnTo>
                <a:lnTo>
                  <a:pt x="993241" y="97853"/>
                </a:lnTo>
                <a:lnTo>
                  <a:pt x="1001014" y="152908"/>
                </a:lnTo>
                <a:lnTo>
                  <a:pt x="1000150" y="173672"/>
                </a:lnTo>
                <a:lnTo>
                  <a:pt x="987044" y="224536"/>
                </a:lnTo>
                <a:lnTo>
                  <a:pt x="957821" y="256451"/>
                </a:lnTo>
                <a:lnTo>
                  <a:pt x="944372" y="262382"/>
                </a:lnTo>
                <a:lnTo>
                  <a:pt x="947420" y="271907"/>
                </a:lnTo>
                <a:lnTo>
                  <a:pt x="992403" y="245198"/>
                </a:lnTo>
                <a:lnTo>
                  <a:pt x="1017739" y="195808"/>
                </a:lnTo>
                <a:lnTo>
                  <a:pt x="1021384" y="175831"/>
                </a:lnTo>
                <a:lnTo>
                  <a:pt x="1022604" y="154178"/>
                </a:lnTo>
                <a:close/>
              </a:path>
              <a:path w="1136650" h="307975">
                <a:moveTo>
                  <a:pt x="1136396" y="153797"/>
                </a:moveTo>
                <a:lnTo>
                  <a:pt x="1131150" y="99415"/>
                </a:lnTo>
                <a:lnTo>
                  <a:pt x="1115441" y="52832"/>
                </a:lnTo>
                <a:lnTo>
                  <a:pt x="1089952" y="18326"/>
                </a:lnTo>
                <a:lnTo>
                  <a:pt x="1055624" y="0"/>
                </a:lnTo>
                <a:lnTo>
                  <a:pt x="1052576" y="10160"/>
                </a:lnTo>
                <a:lnTo>
                  <a:pt x="1066634" y="17526"/>
                </a:lnTo>
                <a:lnTo>
                  <a:pt x="1078928" y="28194"/>
                </a:lnTo>
                <a:lnTo>
                  <a:pt x="1104798" y="79692"/>
                </a:lnTo>
                <a:lnTo>
                  <a:pt x="1112558" y="126885"/>
                </a:lnTo>
                <a:lnTo>
                  <a:pt x="1113536" y="153924"/>
                </a:lnTo>
                <a:lnTo>
                  <a:pt x="1112558" y="180809"/>
                </a:lnTo>
                <a:lnTo>
                  <a:pt x="1104798" y="227863"/>
                </a:lnTo>
                <a:lnTo>
                  <a:pt x="1089393" y="265328"/>
                </a:lnTo>
                <a:lnTo>
                  <a:pt x="1052576" y="297307"/>
                </a:lnTo>
                <a:lnTo>
                  <a:pt x="1055624" y="307467"/>
                </a:lnTo>
                <a:lnTo>
                  <a:pt x="1089952" y="289153"/>
                </a:lnTo>
                <a:lnTo>
                  <a:pt x="1115441" y="254635"/>
                </a:lnTo>
                <a:lnTo>
                  <a:pt x="1131150" y="208127"/>
                </a:lnTo>
                <a:lnTo>
                  <a:pt x="1135075" y="181952"/>
                </a:lnTo>
                <a:lnTo>
                  <a:pt x="1136396" y="1537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103465" y="2967285"/>
            <a:ext cx="64912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1</a:t>
            </a:r>
            <a:r>
              <a:rPr sz="1500" spc="-19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−</a:t>
            </a:r>
            <a:r>
              <a:rPr sz="1500" spc="-15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𝜎</a:t>
            </a:r>
            <a:r>
              <a:rPr sz="1500" spc="296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9256" y="3449459"/>
            <a:ext cx="5551646" cy="104836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525">
              <a:spcBef>
                <a:spcPts val="975"/>
              </a:spcBef>
            </a:pPr>
            <a:r>
              <a:rPr sz="1500" spc="-11" dirty="0">
                <a:latin typeface="Arial MT"/>
                <a:cs typeface="Arial MT"/>
              </a:rPr>
              <a:t>We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derive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gradient</a:t>
            </a:r>
            <a:r>
              <a:rPr lang="en-US" sz="1500" spc="-26" dirty="0">
                <a:latin typeface="Arial MT"/>
                <a:cs typeface="Arial MT"/>
              </a:rPr>
              <a:t>s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train</a:t>
            </a:r>
            <a:r>
              <a:rPr lang="en-US" sz="1500" dirty="0">
                <a:latin typeface="Arial MT"/>
                <a:cs typeface="Arial MT"/>
              </a:rPr>
              <a:t> and learn the parameters:</a:t>
            </a:r>
            <a:endParaRPr sz="1500" dirty="0">
              <a:latin typeface="Arial MT"/>
              <a:cs typeface="Arial MT"/>
            </a:endParaRPr>
          </a:p>
          <a:p>
            <a:pPr marL="838200" indent="-257651">
              <a:spcBef>
                <a:spcPts val="900"/>
              </a:spcBef>
              <a:buChar char="•"/>
              <a:tabLst>
                <a:tab pos="838200" algn="l"/>
                <a:tab pos="838676" algn="l"/>
              </a:tabLst>
            </a:pP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38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sigmoid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unit</a:t>
            </a:r>
          </a:p>
          <a:p>
            <a:pPr marL="838200" indent="-257651">
              <a:spcBef>
                <a:spcPts val="900"/>
              </a:spcBef>
              <a:buFont typeface="Arial MT"/>
              <a:buChar char="•"/>
              <a:tabLst>
                <a:tab pos="838200" algn="l"/>
                <a:tab pos="838676" algn="l"/>
              </a:tabLst>
            </a:pPr>
            <a:r>
              <a:rPr sz="1500" i="1" dirty="0">
                <a:latin typeface="Arial"/>
                <a:cs typeface="Arial"/>
              </a:rPr>
              <a:t>Multilayer</a:t>
            </a:r>
            <a:r>
              <a:rPr sz="1500" i="1" spc="-23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networks</a:t>
            </a:r>
            <a:r>
              <a:rPr sz="1500" i="1" spc="-19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sigmoid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units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Cambria Math"/>
                <a:cs typeface="Cambria Math"/>
              </a:rPr>
              <a:t>→</a:t>
            </a:r>
            <a:r>
              <a:rPr sz="1500" spc="83" dirty="0">
                <a:latin typeface="Cambria Math"/>
                <a:cs typeface="Cambria Math"/>
              </a:rPr>
              <a:t> </a:t>
            </a:r>
            <a:r>
              <a:rPr sz="1500" dirty="0">
                <a:latin typeface="Arial MT"/>
                <a:cs typeface="Arial MT"/>
              </a:rPr>
              <a:t>Backpropagation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556" y="825972"/>
            <a:ext cx="4329746" cy="129640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2066449" cy="332303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2100" spc="-4" dirty="0">
                <a:solidFill>
                  <a:schemeClr val="bg1"/>
                </a:solidFill>
              </a:rPr>
              <a:t>The</a:t>
            </a:r>
            <a:r>
              <a:rPr sz="2100" spc="-11" dirty="0">
                <a:solidFill>
                  <a:schemeClr val="bg1"/>
                </a:solidFill>
              </a:rPr>
              <a:t> </a:t>
            </a:r>
            <a:r>
              <a:rPr sz="2100" spc="-4" dirty="0">
                <a:solidFill>
                  <a:schemeClr val="bg1"/>
                </a:solidFill>
              </a:rPr>
              <a:t>Sigmoid Unit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57C6F-1D37-8E59-CD4F-879120A4690B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78" y="25908"/>
            <a:ext cx="6360662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2400" spc="-4" dirty="0">
                <a:solidFill>
                  <a:schemeClr val="bg1"/>
                </a:solidFill>
              </a:rPr>
              <a:t>Gradient</a:t>
            </a:r>
            <a:r>
              <a:rPr sz="2400" spc="11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Descent</a:t>
            </a:r>
            <a:r>
              <a:rPr sz="2400" spc="11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to</a:t>
            </a:r>
            <a:r>
              <a:rPr sz="2400" spc="11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Minimize</a:t>
            </a:r>
            <a:r>
              <a:rPr sz="2400" spc="34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Squared</a:t>
            </a:r>
            <a:r>
              <a:rPr sz="2400" spc="23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Error</a:t>
            </a:r>
            <a:endParaRPr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21131" y="1177366"/>
                <a:ext cx="2998470" cy="1148904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19050" marR="329565">
                  <a:lnSpc>
                    <a:spcPct val="118700"/>
                  </a:lnSpc>
                  <a:spcBef>
                    <a:spcPts val="75"/>
                  </a:spcBef>
                </a:pPr>
                <a:r>
                  <a:rPr lang="en-US" sz="1500" b="1" u="heavy" dirty="0">
                    <a:uFill>
                      <a:solidFill>
                        <a:srgbClr val="000000"/>
                      </a:solidFill>
                    </a:uFill>
                    <a:cs typeface="Arial"/>
                  </a:rPr>
                  <a:t>Batch</a:t>
                </a:r>
                <a:r>
                  <a:rPr lang="en-US" sz="1500" b="1" u="heavy" spc="-34" dirty="0">
                    <a:uFill>
                      <a:solidFill>
                        <a:srgbClr val="000000"/>
                      </a:solidFill>
                    </a:uFill>
                    <a:cs typeface="Arial"/>
                  </a:rPr>
                  <a:t> </a:t>
                </a:r>
                <a:r>
                  <a:rPr lang="en-US" sz="1500" b="1" u="heavy" dirty="0">
                    <a:uFill>
                      <a:solidFill>
                        <a:srgbClr val="000000"/>
                      </a:solidFill>
                    </a:uFill>
                    <a:cs typeface="Arial"/>
                  </a:rPr>
                  <a:t>mode</a:t>
                </a:r>
                <a:r>
                  <a:rPr lang="en-US" sz="1500" b="1" u="heavy" spc="-8" dirty="0">
                    <a:uFill>
                      <a:solidFill>
                        <a:srgbClr val="000000"/>
                      </a:solidFill>
                    </a:uFill>
                    <a:cs typeface="Arial"/>
                  </a:rPr>
                  <a:t> </a:t>
                </a:r>
                <a:r>
                  <a:rPr lang="en-US" sz="1500" b="1" u="heavy" dirty="0">
                    <a:uFill>
                      <a:solidFill>
                        <a:srgbClr val="000000"/>
                      </a:solidFill>
                    </a:uFill>
                    <a:cs typeface="Arial MT"/>
                  </a:rPr>
                  <a:t>Gradient</a:t>
                </a:r>
                <a:r>
                  <a:rPr lang="en-US" sz="1500" b="1" u="heavy" spc="-45" dirty="0">
                    <a:uFill>
                      <a:solidFill>
                        <a:srgbClr val="000000"/>
                      </a:solidFill>
                    </a:uFill>
                    <a:cs typeface="Arial MT"/>
                  </a:rPr>
                  <a:t> </a:t>
                </a:r>
                <a:r>
                  <a:rPr lang="en-US" sz="1500" b="1" u="heavy" dirty="0">
                    <a:uFill>
                      <a:solidFill>
                        <a:srgbClr val="000000"/>
                      </a:solidFill>
                    </a:uFill>
                    <a:cs typeface="Arial MT"/>
                  </a:rPr>
                  <a:t>Descent</a:t>
                </a:r>
                <a:r>
                  <a:rPr lang="en-US" sz="1500" u="heavy" dirty="0">
                    <a:uFill>
                      <a:solidFill>
                        <a:srgbClr val="000000"/>
                      </a:solidFill>
                    </a:uFill>
                    <a:cs typeface="Arial MT"/>
                  </a:rPr>
                  <a:t>: </a:t>
                </a:r>
                <a:r>
                  <a:rPr lang="en-US" sz="1500" spc="-405" dirty="0">
                    <a:cs typeface="Arial MT"/>
                  </a:rPr>
                  <a:t> </a:t>
                </a:r>
                <a:r>
                  <a:rPr lang="en-US" sz="1500" dirty="0">
                    <a:cs typeface="Arial MT"/>
                  </a:rPr>
                  <a:t>Do</a:t>
                </a:r>
                <a:r>
                  <a:rPr lang="en-US" sz="1500" spc="-15" dirty="0">
                    <a:cs typeface="Arial MT"/>
                  </a:rPr>
                  <a:t> </a:t>
                </a:r>
                <a:r>
                  <a:rPr lang="en-US" sz="1500" dirty="0">
                    <a:cs typeface="Arial MT"/>
                  </a:rPr>
                  <a:t>until</a:t>
                </a:r>
                <a:r>
                  <a:rPr lang="en-US" sz="1500" spc="-11" dirty="0">
                    <a:cs typeface="Arial MT"/>
                  </a:rPr>
                  <a:t> </a:t>
                </a:r>
                <a:r>
                  <a:rPr lang="en-US" sz="1500" dirty="0">
                    <a:cs typeface="Arial MT"/>
                  </a:rPr>
                  <a:t>satisfied</a:t>
                </a:r>
              </a:p>
              <a:p>
                <a:pPr marL="133350">
                  <a:spcBef>
                    <a:spcPts val="450"/>
                  </a:spcBef>
                  <a:tabLst>
                    <a:tab pos="476250" algn="l"/>
                  </a:tabLst>
                </a:pPr>
                <a:r>
                  <a:rPr lang="en-US" sz="1500" dirty="0">
                    <a:cs typeface="Arial MT"/>
                  </a:rPr>
                  <a:t>1.	Compute</a:t>
                </a:r>
                <a:r>
                  <a:rPr lang="en-US" sz="1500" spc="-30" dirty="0">
                    <a:cs typeface="Arial MT"/>
                  </a:rPr>
                  <a:t> </a:t>
                </a:r>
                <a:r>
                  <a:rPr lang="en-US" sz="1500" dirty="0">
                    <a:cs typeface="Arial MT"/>
                  </a:rPr>
                  <a:t>the</a:t>
                </a:r>
                <a:r>
                  <a:rPr lang="en-US" sz="1500" spc="-19" dirty="0">
                    <a:cs typeface="Arial MT"/>
                  </a:rPr>
                  <a:t> </a:t>
                </a:r>
                <a:r>
                  <a:rPr lang="en-US" sz="1500" dirty="0">
                    <a:cs typeface="Arial MT"/>
                  </a:rPr>
                  <a:t>gradient</a:t>
                </a:r>
                <a:r>
                  <a:rPr lang="en-US" sz="1500" spc="-26" dirty="0"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∇</m:t>
                    </m:r>
                    <m: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sz="1500" spc="-86" dirty="0">
                    <a:cs typeface="Cambria Math"/>
                  </a:rPr>
                  <a:t>𝐸</a:t>
                </a:r>
                <a:r>
                  <a:rPr lang="en-US" sz="1631" spc="-129" baseline="-15325" dirty="0">
                    <a:cs typeface="Cambria Math"/>
                  </a:rPr>
                  <a:t>𝐷</a:t>
                </a:r>
                <a:r>
                  <a:rPr lang="en-US" sz="1500" spc="-86" dirty="0">
                    <a:cs typeface="Cambria Math"/>
                  </a:rPr>
                  <a:t>[𝒘]</a:t>
                </a:r>
                <a:endParaRPr lang="en-US" sz="1500" dirty="0">
                  <a:cs typeface="Cambria Math"/>
                </a:endParaRPr>
              </a:p>
              <a:p>
                <a:pPr marL="133350">
                  <a:spcBef>
                    <a:spcPts val="450"/>
                  </a:spcBef>
                  <a:tabLst>
                    <a:tab pos="528638" algn="l"/>
                  </a:tabLst>
                </a:pPr>
                <a:r>
                  <a:rPr lang="en-US" sz="1500" b="1" dirty="0">
                    <a:cs typeface="Arial"/>
                  </a:rPr>
                  <a:t>2.	</a:t>
                </a:r>
                <a:r>
                  <a:rPr lang="en-US" sz="1500" dirty="0">
                    <a:cs typeface="Cambria Math"/>
                  </a:rPr>
                  <a:t>𝒘</a:t>
                </a:r>
                <a:r>
                  <a:rPr lang="en-US" sz="1500" spc="64" dirty="0">
                    <a:cs typeface="Cambria Math"/>
                  </a:rPr>
                  <a:t> </a:t>
                </a:r>
                <a:r>
                  <a:rPr lang="en-US" sz="1500" dirty="0">
                    <a:cs typeface="Cambria Math"/>
                  </a:rPr>
                  <a:t>←</a:t>
                </a:r>
                <a:r>
                  <a:rPr lang="en-US" sz="1500" spc="75" dirty="0">
                    <a:cs typeface="Cambria Math"/>
                  </a:rPr>
                  <a:t> </a:t>
                </a:r>
                <a:r>
                  <a:rPr lang="en-US" sz="1500" dirty="0">
                    <a:cs typeface="Cambria Math"/>
                  </a:rPr>
                  <a:t>𝒘</a:t>
                </a:r>
                <a:r>
                  <a:rPr lang="en-US" sz="1500" spc="-4" dirty="0">
                    <a:cs typeface="Cambria Math"/>
                  </a:rPr>
                  <a:t> </a:t>
                </a:r>
                <a:r>
                  <a:rPr lang="en-US" sz="1500" dirty="0">
                    <a:cs typeface="Cambria Math"/>
                  </a:rPr>
                  <a:t>−</a:t>
                </a:r>
                <a:r>
                  <a:rPr lang="en-US" sz="1500" spc="-4" dirty="0">
                    <a:cs typeface="Cambria Math"/>
                  </a:rPr>
                  <a:t> </a:t>
                </a:r>
                <a:r>
                  <a:rPr lang="en-US" sz="1500" spc="-75" dirty="0">
                    <a:cs typeface="Cambria Math"/>
                  </a:rPr>
                  <a:t>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∇</m:t>
                    </m:r>
                    <m:r>
                      <a:rPr lang="en-US" sz="1500" b="0" i="1" spc="-75" smtClean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sz="1500" spc="-75" dirty="0">
                    <a:cs typeface="Cambria Math"/>
                  </a:rPr>
                  <a:t>𝐸</a:t>
                </a:r>
                <a:r>
                  <a:rPr lang="en-US" sz="1631" spc="-113" baseline="-15325" dirty="0">
                    <a:cs typeface="Cambria Math"/>
                  </a:rPr>
                  <a:t>𝐷</a:t>
                </a:r>
                <a:r>
                  <a:rPr lang="en-US" sz="1500" spc="-75" dirty="0">
                    <a:cs typeface="Cambria Math"/>
                  </a:rPr>
                  <a:t>[𝒘]</a:t>
                </a:r>
                <a:endParaRPr sz="1500" dirty="0"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31" y="1177366"/>
                <a:ext cx="2998470" cy="1148904"/>
              </a:xfrm>
              <a:prstGeom prst="rect">
                <a:avLst/>
              </a:prstGeom>
              <a:blipFill>
                <a:blip r:embed="rId2"/>
                <a:stretch>
                  <a:fillRect l="-3252" t="-2646" b="-8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1342643" y="2606116"/>
            <a:ext cx="3797618" cy="6346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7154" marR="3810" indent="-88106">
              <a:lnSpc>
                <a:spcPct val="143800"/>
              </a:lnSpc>
              <a:spcBef>
                <a:spcPts val="71"/>
              </a:spcBef>
            </a:pPr>
            <a:r>
              <a:rPr sz="1500" b="1" u="heavy" dirty="0">
                <a:uFill>
                  <a:solidFill>
                    <a:srgbClr val="000000"/>
                  </a:solidFill>
                </a:uFill>
                <a:cs typeface="Arial"/>
              </a:rPr>
              <a:t>Incremental</a:t>
            </a:r>
            <a:r>
              <a:rPr sz="1500" b="1" u="heavy" spc="-4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cs typeface="Arial"/>
              </a:rPr>
              <a:t>(stochastic)</a:t>
            </a:r>
            <a:r>
              <a:rPr sz="1500" b="1" u="heavy" spc="-34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cs typeface="Arial MT"/>
              </a:rPr>
              <a:t>Gradient</a:t>
            </a:r>
            <a:r>
              <a:rPr sz="1500" b="1" u="heavy" spc="-30" dirty="0">
                <a:uFill>
                  <a:solidFill>
                    <a:srgbClr val="000000"/>
                  </a:solidFill>
                </a:uFill>
                <a:cs typeface="Arial MT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cs typeface="Arial MT"/>
              </a:rPr>
              <a:t>Descent: </a:t>
            </a:r>
            <a:r>
              <a:rPr sz="1500" b="1" spc="-405" dirty="0">
                <a:cs typeface="Arial MT"/>
              </a:rPr>
              <a:t> </a:t>
            </a:r>
            <a:r>
              <a:rPr sz="1500" dirty="0">
                <a:cs typeface="Arial MT"/>
              </a:rPr>
              <a:t>Do</a:t>
            </a:r>
            <a:r>
              <a:rPr sz="1500" spc="-15" dirty="0">
                <a:cs typeface="Arial MT"/>
              </a:rPr>
              <a:t> </a:t>
            </a:r>
            <a:r>
              <a:rPr sz="1500" dirty="0">
                <a:cs typeface="Arial MT"/>
              </a:rPr>
              <a:t>until</a:t>
            </a:r>
            <a:r>
              <a:rPr sz="1500" spc="-8" dirty="0">
                <a:cs typeface="Arial MT"/>
              </a:rPr>
              <a:t> </a:t>
            </a:r>
            <a:r>
              <a:rPr sz="1500" dirty="0">
                <a:cs typeface="Arial MT"/>
              </a:rPr>
              <a:t>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432942" y="3263531"/>
                <a:ext cx="3099911" cy="888064"/>
              </a:xfrm>
              <a:prstGeom prst="rect">
                <a:avLst/>
              </a:prstGeom>
            </p:spPr>
            <p:txBody>
              <a:bodyPr vert="horz" wrap="square" lIns="0" tIns="66675" rIns="0" bIns="0" rtlCol="0">
                <a:spAutoFit/>
              </a:bodyPr>
              <a:lstStyle/>
              <a:p>
                <a:pPr marL="295275" indent="-257651">
                  <a:spcBef>
                    <a:spcPts val="525"/>
                  </a:spcBef>
                  <a:buChar char="•"/>
                  <a:tabLst>
                    <a:tab pos="295275" algn="l"/>
                    <a:tab pos="295751" algn="l"/>
                  </a:tabLst>
                </a:pPr>
                <a:r>
                  <a:rPr sz="1500" dirty="0">
                    <a:cs typeface="Arial MT"/>
                  </a:rPr>
                  <a:t>For</a:t>
                </a:r>
                <a:r>
                  <a:rPr sz="1500" spc="-19" dirty="0">
                    <a:cs typeface="Arial MT"/>
                  </a:rPr>
                  <a:t> </a:t>
                </a:r>
                <a:r>
                  <a:rPr sz="1500" dirty="0">
                    <a:cs typeface="Arial MT"/>
                  </a:rPr>
                  <a:t>each</a:t>
                </a:r>
                <a:r>
                  <a:rPr sz="1500" spc="-26" dirty="0">
                    <a:cs typeface="Arial MT"/>
                  </a:rPr>
                  <a:t> </a:t>
                </a:r>
                <a:r>
                  <a:rPr sz="1500" dirty="0">
                    <a:cs typeface="Arial MT"/>
                  </a:rPr>
                  <a:t>training</a:t>
                </a:r>
                <a:r>
                  <a:rPr sz="1500" spc="-19" dirty="0">
                    <a:cs typeface="Arial MT"/>
                  </a:rPr>
                  <a:t> </a:t>
                </a:r>
                <a:r>
                  <a:rPr sz="1500" dirty="0">
                    <a:cs typeface="Arial MT"/>
                  </a:rPr>
                  <a:t>example</a:t>
                </a:r>
                <a:r>
                  <a:rPr sz="1500" spc="-15" dirty="0">
                    <a:cs typeface="Arial MT"/>
                  </a:rPr>
                  <a:t> </a:t>
                </a:r>
                <a:r>
                  <a:rPr sz="1500" dirty="0">
                    <a:cs typeface="Cambria Math"/>
                  </a:rPr>
                  <a:t>𝑑</a:t>
                </a:r>
                <a:r>
                  <a:rPr sz="1500" spc="124" dirty="0">
                    <a:cs typeface="Cambria Math"/>
                  </a:rPr>
                  <a:t> </a:t>
                </a:r>
                <a:r>
                  <a:rPr sz="1500" dirty="0">
                    <a:cs typeface="Arial MT"/>
                  </a:rPr>
                  <a:t>in</a:t>
                </a:r>
                <a:r>
                  <a:rPr sz="1500" spc="-11" dirty="0">
                    <a:cs typeface="Arial MT"/>
                  </a:rPr>
                  <a:t> </a:t>
                </a:r>
                <a:r>
                  <a:rPr sz="1500" dirty="0">
                    <a:cs typeface="Cambria Math"/>
                  </a:rPr>
                  <a:t>𝐷</a:t>
                </a:r>
              </a:p>
              <a:p>
                <a:pPr marL="464344" lvl="1" indent="-343376">
                  <a:spcBef>
                    <a:spcPts val="450"/>
                  </a:spcBef>
                  <a:buAutoNum type="arabicPeriod"/>
                  <a:tabLst>
                    <a:tab pos="464344" algn="l"/>
                    <a:tab pos="464820" algn="l"/>
                  </a:tabLst>
                </a:pPr>
                <a:r>
                  <a:rPr sz="1500" dirty="0">
                    <a:cs typeface="Arial MT"/>
                  </a:rPr>
                  <a:t>Compute</a:t>
                </a:r>
                <a:r>
                  <a:rPr sz="1500" spc="-34" dirty="0">
                    <a:cs typeface="Arial MT"/>
                  </a:rPr>
                  <a:t> </a:t>
                </a:r>
                <a:r>
                  <a:rPr sz="1500" dirty="0">
                    <a:cs typeface="Arial MT"/>
                  </a:rPr>
                  <a:t>the</a:t>
                </a:r>
                <a:r>
                  <a:rPr sz="1500" spc="-23" dirty="0">
                    <a:cs typeface="Arial MT"/>
                  </a:rPr>
                  <a:t> </a:t>
                </a:r>
                <a:r>
                  <a:rPr sz="1500" dirty="0">
                    <a:cs typeface="Arial MT"/>
                  </a:rPr>
                  <a:t>gradient</a:t>
                </a:r>
                <a:r>
                  <a:rPr sz="1500" spc="-26" dirty="0"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∇</m:t>
                    </m:r>
                    <m: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1500" spc="-79" dirty="0">
                    <a:cs typeface="Cambria Math"/>
                  </a:rPr>
                  <a:t>𝐸</a:t>
                </a:r>
                <a:r>
                  <a:rPr sz="1631" spc="-118" baseline="-15325" dirty="0">
                    <a:cs typeface="Cambria Math"/>
                  </a:rPr>
                  <a:t>𝑑</a:t>
                </a:r>
                <a:r>
                  <a:rPr sz="1500" spc="-79" dirty="0">
                    <a:cs typeface="Cambria Math"/>
                  </a:rPr>
                  <a:t>[𝒘]</a:t>
                </a:r>
                <a:endParaRPr sz="1500" dirty="0">
                  <a:cs typeface="Cambria Math"/>
                </a:endParaRPr>
              </a:p>
              <a:p>
                <a:pPr marL="121444">
                  <a:spcBef>
                    <a:spcPts val="450"/>
                  </a:spcBef>
                  <a:tabLst>
                    <a:tab pos="464344" algn="l"/>
                  </a:tabLst>
                </a:pPr>
                <a:r>
                  <a:rPr sz="1500" b="1" dirty="0">
                    <a:cs typeface="Arial"/>
                  </a:rPr>
                  <a:t>2.	</a:t>
                </a:r>
                <a:r>
                  <a:rPr sz="1500" b="1" spc="8" dirty="0">
                    <a:cs typeface="Arial"/>
                  </a:rPr>
                  <a:t>w</a:t>
                </a:r>
                <a:r>
                  <a:rPr sz="1500" spc="8" dirty="0">
                    <a:cs typeface="Cambria Math"/>
                  </a:rPr>
                  <a:t>←</a:t>
                </a:r>
                <a:r>
                  <a:rPr sz="1500" spc="71" dirty="0">
                    <a:cs typeface="Cambria Math"/>
                  </a:rPr>
                  <a:t> </a:t>
                </a:r>
                <a:r>
                  <a:rPr sz="1500" dirty="0">
                    <a:cs typeface="Cambria Math"/>
                  </a:rPr>
                  <a:t>𝒘</a:t>
                </a:r>
                <a:r>
                  <a:rPr sz="1500" spc="-11" dirty="0">
                    <a:cs typeface="Cambria Math"/>
                  </a:rPr>
                  <a:t> </a:t>
                </a:r>
                <a:r>
                  <a:rPr sz="1500" dirty="0">
                    <a:cs typeface="Cambria Math"/>
                  </a:rPr>
                  <a:t>−</a:t>
                </a:r>
                <a:r>
                  <a:rPr sz="1500" spc="-8" dirty="0">
                    <a:cs typeface="Cambria Math"/>
                  </a:rPr>
                  <a:t> </a:t>
                </a:r>
                <a:r>
                  <a:rPr sz="1500" spc="-68" dirty="0">
                    <a:cs typeface="Cambria Math"/>
                  </a:rPr>
                  <a:t>𝜂</a:t>
                </a:r>
                <a:r>
                  <a:rPr lang="en-US" sz="1500" b="0" spc="-75" dirty="0">
                    <a:ea typeface="Cambria Math" panose="02040503050406030204" pitchFamily="18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∇</m:t>
                    </m:r>
                    <m:r>
                      <a:rPr lang="en-US" sz="15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1500" spc="-68" dirty="0">
                    <a:cs typeface="Cambria Math"/>
                  </a:rPr>
                  <a:t>𝐸</a:t>
                </a:r>
                <a:r>
                  <a:rPr sz="1631" spc="-101" baseline="-15325" dirty="0">
                    <a:cs typeface="Cambria Math"/>
                  </a:rPr>
                  <a:t>𝑑</a:t>
                </a:r>
                <a:r>
                  <a:rPr sz="1500" spc="-68" dirty="0">
                    <a:cs typeface="Cambria Math"/>
                  </a:rPr>
                  <a:t>[𝒘]</a:t>
                </a:r>
                <a:endParaRPr sz="1500" dirty="0">
                  <a:cs typeface="Cambria Math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42" y="3263531"/>
                <a:ext cx="3099911" cy="888064"/>
              </a:xfrm>
              <a:prstGeom prst="rect">
                <a:avLst/>
              </a:prstGeom>
              <a:blipFill>
                <a:blip r:embed="rId3"/>
                <a:stretch>
                  <a:fillRect l="-2358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/>
          <p:nvPr/>
        </p:nvSpPr>
        <p:spPr>
          <a:xfrm>
            <a:off x="609409" y="4368772"/>
            <a:ext cx="5282565" cy="37846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i="1" spc="-4" dirty="0">
                <a:latin typeface="Arial"/>
                <a:cs typeface="Arial"/>
              </a:rPr>
              <a:t>Note:</a:t>
            </a:r>
            <a:r>
              <a:rPr sz="1200" i="1" spc="11" dirty="0">
                <a:latin typeface="Arial"/>
                <a:cs typeface="Arial"/>
              </a:rPr>
              <a:t> </a:t>
            </a:r>
            <a:r>
              <a:rPr sz="1200" i="1" spc="-4" dirty="0">
                <a:latin typeface="Arial"/>
                <a:cs typeface="Arial"/>
              </a:rPr>
              <a:t>Incremental</a:t>
            </a:r>
            <a:r>
              <a:rPr sz="1200" i="1" spc="34" dirty="0">
                <a:latin typeface="Arial"/>
                <a:cs typeface="Arial"/>
              </a:rPr>
              <a:t> </a:t>
            </a:r>
            <a:r>
              <a:rPr sz="1200" i="1" spc="-4" dirty="0">
                <a:latin typeface="Arial"/>
                <a:cs typeface="Arial"/>
              </a:rPr>
              <a:t>Gradient</a:t>
            </a:r>
            <a:r>
              <a:rPr sz="1200" i="1" spc="23" dirty="0">
                <a:latin typeface="Arial"/>
                <a:cs typeface="Arial"/>
              </a:rPr>
              <a:t> </a:t>
            </a:r>
            <a:r>
              <a:rPr sz="1200" i="1" spc="-4" dirty="0">
                <a:latin typeface="Arial"/>
                <a:cs typeface="Arial"/>
              </a:rPr>
              <a:t>Descent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4" dirty="0">
                <a:latin typeface="Arial MT"/>
                <a:cs typeface="Arial MT"/>
              </a:rPr>
              <a:t>can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4" dirty="0">
                <a:latin typeface="Arial MT"/>
                <a:cs typeface="Arial MT"/>
              </a:rPr>
              <a:t>approximate</a:t>
            </a:r>
            <a:r>
              <a:rPr sz="1200" spc="26" dirty="0">
                <a:latin typeface="Arial MT"/>
                <a:cs typeface="Arial MT"/>
              </a:rPr>
              <a:t> </a:t>
            </a:r>
            <a:r>
              <a:rPr sz="1200" i="1" spc="-4" dirty="0">
                <a:latin typeface="Arial"/>
                <a:cs typeface="Arial"/>
              </a:rPr>
              <a:t>Batch</a:t>
            </a:r>
            <a:r>
              <a:rPr sz="1200" i="1" spc="4" dirty="0">
                <a:latin typeface="Arial"/>
                <a:cs typeface="Arial"/>
              </a:rPr>
              <a:t> </a:t>
            </a:r>
            <a:r>
              <a:rPr sz="1200" i="1" spc="-4" dirty="0">
                <a:latin typeface="Arial"/>
                <a:cs typeface="Arial"/>
              </a:rPr>
              <a:t>Gradient</a:t>
            </a:r>
            <a:r>
              <a:rPr sz="1200" i="1" spc="19" dirty="0">
                <a:latin typeface="Arial"/>
                <a:cs typeface="Arial"/>
              </a:rPr>
              <a:t> </a:t>
            </a:r>
            <a:r>
              <a:rPr sz="1200" i="1" spc="-4" dirty="0">
                <a:latin typeface="Arial"/>
                <a:cs typeface="Arial"/>
              </a:rPr>
              <a:t>Descent</a:t>
            </a:r>
            <a:endParaRPr sz="1200" dirty="0">
              <a:latin typeface="Arial"/>
              <a:cs typeface="Arial"/>
            </a:endParaRPr>
          </a:p>
          <a:p>
            <a:pPr marL="9525"/>
            <a:r>
              <a:rPr sz="1200" spc="-4" dirty="0">
                <a:latin typeface="Arial MT"/>
                <a:cs typeface="Arial MT"/>
              </a:rPr>
              <a:t>arbitrarily</a:t>
            </a:r>
            <a:r>
              <a:rPr sz="1200" spc="4" dirty="0">
                <a:latin typeface="Arial MT"/>
                <a:cs typeface="Arial MT"/>
              </a:rPr>
              <a:t> </a:t>
            </a:r>
            <a:r>
              <a:rPr sz="1200" spc="-4" dirty="0">
                <a:latin typeface="Arial MT"/>
                <a:cs typeface="Arial MT"/>
              </a:rPr>
              <a:t>closely</a:t>
            </a:r>
            <a:r>
              <a:rPr sz="1200" spc="-11" dirty="0">
                <a:latin typeface="Arial MT"/>
                <a:cs typeface="Arial MT"/>
              </a:rPr>
              <a:t> </a:t>
            </a:r>
            <a:r>
              <a:rPr sz="1200" spc="-4" dirty="0">
                <a:latin typeface="Arial MT"/>
                <a:cs typeface="Arial MT"/>
              </a:rPr>
              <a:t>if</a:t>
            </a:r>
            <a:r>
              <a:rPr sz="1200" spc="11" dirty="0">
                <a:latin typeface="Arial MT"/>
                <a:cs typeface="Arial MT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𝜂</a:t>
            </a:r>
            <a:r>
              <a:rPr sz="1200" spc="116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Arial MT"/>
                <a:cs typeface="Arial MT"/>
              </a:rPr>
              <a:t>made</a:t>
            </a:r>
            <a:r>
              <a:rPr sz="1200" spc="11" dirty="0">
                <a:latin typeface="Arial MT"/>
                <a:cs typeface="Arial MT"/>
              </a:rPr>
              <a:t> </a:t>
            </a:r>
            <a:r>
              <a:rPr sz="1200" spc="-4" dirty="0">
                <a:latin typeface="Arial MT"/>
                <a:cs typeface="Arial MT"/>
              </a:rPr>
              <a:t>small enough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24423" y="768000"/>
            <a:ext cx="626269" cy="193834"/>
          </a:xfrm>
          <a:custGeom>
            <a:avLst/>
            <a:gdLst/>
            <a:ahLst/>
            <a:cxnLst/>
            <a:rect l="l" t="t" r="r" b="b"/>
            <a:pathLst>
              <a:path w="835025" h="258444">
                <a:moveTo>
                  <a:pt x="752475" y="0"/>
                </a:moveTo>
                <a:lnTo>
                  <a:pt x="748792" y="10413"/>
                </a:lnTo>
                <a:lnTo>
                  <a:pt x="763746" y="16910"/>
                </a:lnTo>
                <a:lnTo>
                  <a:pt x="776605" y="25908"/>
                </a:lnTo>
                <a:lnTo>
                  <a:pt x="802703" y="67522"/>
                </a:lnTo>
                <a:lnTo>
                  <a:pt x="810323" y="105761"/>
                </a:lnTo>
                <a:lnTo>
                  <a:pt x="811276" y="127762"/>
                </a:lnTo>
                <a:lnTo>
                  <a:pt x="810321" y="150600"/>
                </a:lnTo>
                <a:lnTo>
                  <a:pt x="802649" y="189894"/>
                </a:lnTo>
                <a:lnTo>
                  <a:pt x="776589" y="232171"/>
                </a:lnTo>
                <a:lnTo>
                  <a:pt x="749173" y="247776"/>
                </a:lnTo>
                <a:lnTo>
                  <a:pt x="752475" y="258318"/>
                </a:lnTo>
                <a:lnTo>
                  <a:pt x="787685" y="241760"/>
                </a:lnTo>
                <a:lnTo>
                  <a:pt x="813562" y="213106"/>
                </a:lnTo>
                <a:lnTo>
                  <a:pt x="829500" y="174799"/>
                </a:lnTo>
                <a:lnTo>
                  <a:pt x="834770" y="129159"/>
                </a:lnTo>
                <a:lnTo>
                  <a:pt x="833439" y="105487"/>
                </a:lnTo>
                <a:lnTo>
                  <a:pt x="822823" y="63525"/>
                </a:lnTo>
                <a:lnTo>
                  <a:pt x="801731" y="29325"/>
                </a:lnTo>
                <a:lnTo>
                  <a:pt x="771163" y="6742"/>
                </a:lnTo>
                <a:lnTo>
                  <a:pt x="752475" y="0"/>
                </a:lnTo>
                <a:close/>
              </a:path>
              <a:path w="835025" h="258444">
                <a:moveTo>
                  <a:pt x="82423" y="0"/>
                </a:moveTo>
                <a:lnTo>
                  <a:pt x="47259" y="16509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02"/>
                </a:lnTo>
                <a:lnTo>
                  <a:pt x="11947" y="194863"/>
                </a:lnTo>
                <a:lnTo>
                  <a:pt x="33023" y="228939"/>
                </a:lnTo>
                <a:lnTo>
                  <a:pt x="82423" y="258318"/>
                </a:lnTo>
                <a:lnTo>
                  <a:pt x="85598" y="247776"/>
                </a:lnTo>
                <a:lnTo>
                  <a:pt x="70901" y="241254"/>
                </a:lnTo>
                <a:lnTo>
                  <a:pt x="58229" y="232171"/>
                </a:lnTo>
                <a:lnTo>
                  <a:pt x="32194" y="189894"/>
                </a:lnTo>
                <a:lnTo>
                  <a:pt x="24574" y="150600"/>
                </a:lnTo>
                <a:lnTo>
                  <a:pt x="23621" y="127762"/>
                </a:lnTo>
                <a:lnTo>
                  <a:pt x="24574" y="105761"/>
                </a:lnTo>
                <a:lnTo>
                  <a:pt x="32194" y="67522"/>
                </a:lnTo>
                <a:lnTo>
                  <a:pt x="58340" y="25908"/>
                </a:lnTo>
                <a:lnTo>
                  <a:pt x="86106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2792158" y="803339"/>
            <a:ext cx="794385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77654" algn="l"/>
                <a:tab pos="477203" algn="l"/>
              </a:tabLst>
            </a:pPr>
            <a:r>
              <a:rPr sz="1200" spc="127" dirty="0">
                <a:solidFill>
                  <a:srgbClr val="3333CC"/>
                </a:solidFill>
                <a:latin typeface="Cambria Math"/>
                <a:cs typeface="Cambria Math"/>
              </a:rPr>
              <a:t>𝑑	𝑑	</a:t>
            </a:r>
            <a:r>
              <a:rPr sz="1200" spc="165" dirty="0">
                <a:solidFill>
                  <a:srgbClr val="3333CC"/>
                </a:solidFill>
                <a:latin typeface="Cambria Math"/>
                <a:cs typeface="Cambria Math"/>
              </a:rPr>
              <a:t>𝑑</a:t>
            </a:r>
            <a:r>
              <a:rPr sz="1200" spc="-4" dirty="0">
                <a:solidFill>
                  <a:srgbClr val="3333CC"/>
                </a:solidFill>
                <a:latin typeface="Cambria Math"/>
                <a:cs typeface="Cambria Math"/>
              </a:rPr>
              <a:t>∈</a:t>
            </a:r>
            <a:r>
              <a:rPr sz="1200" spc="45" dirty="0">
                <a:solidFill>
                  <a:srgbClr val="3333CC"/>
                </a:solidFill>
                <a:latin typeface="Cambria Math"/>
                <a:cs typeface="Cambria Math"/>
              </a:rPr>
              <a:t>𝐷</a:t>
            </a:r>
            <a:endParaRPr sz="120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1411605" y="705040"/>
                <a:ext cx="5192935" cy="263053"/>
              </a:xfrm>
              <a:prstGeom prst="rect">
                <a:avLst/>
              </a:prstGeom>
            </p:spPr>
            <p:txBody>
              <a:bodyPr vert="horz" wrap="square" lIns="0" tIns="9049" rIns="0" bIns="0" rtlCol="0">
                <a:spAutoFit/>
              </a:bodyPr>
              <a:lstStyle/>
              <a:p>
                <a:pPr marL="28575">
                  <a:spcBef>
                    <a:spcPts val="71"/>
                  </a:spcBef>
                  <a:tabLst>
                    <a:tab pos="1281113" algn="l"/>
                    <a:tab pos="1501616" algn="l"/>
                    <a:tab pos="2235994" algn="l"/>
                  </a:tabLst>
                </a:pPr>
                <a:r>
                  <a:rPr sz="1650" spc="-4" dirty="0">
                    <a:latin typeface="Arial MT"/>
                    <a:cs typeface="Arial MT"/>
                  </a:rPr>
                  <a:t>Goal:</a:t>
                </a:r>
                <a:r>
                  <a:rPr sz="1650" spc="11" dirty="0">
                    <a:latin typeface="Arial MT"/>
                    <a:cs typeface="Arial MT"/>
                  </a:rPr>
                  <a:t> </a:t>
                </a:r>
                <a:r>
                  <a:rPr sz="1650" spc="-4" dirty="0">
                    <a:latin typeface="Arial MT"/>
                    <a:cs typeface="Arial MT"/>
                  </a:rPr>
                  <a:t>Given	</a:t>
                </a:r>
                <a:r>
                  <a:rPr sz="1650" spc="-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𝑥	,</a:t>
                </a:r>
                <a:r>
                  <a:rPr sz="1650" spc="-90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 </a:t>
                </a:r>
                <a:r>
                  <a:rPr sz="1650" spc="-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𝑡	</a:t>
                </a:r>
                <a:r>
                  <a:rPr sz="1650" spc="-4" dirty="0">
                    <a:latin typeface="Arial MT"/>
                    <a:cs typeface="Arial MT"/>
                  </a:rPr>
                  <a:t>find</a:t>
                </a:r>
                <a:r>
                  <a:rPr sz="1650" spc="-8" dirty="0">
                    <a:latin typeface="Arial MT"/>
                    <a:cs typeface="Arial MT"/>
                  </a:rPr>
                  <a:t> </a:t>
                </a:r>
                <a:r>
                  <a:rPr sz="1650" spc="-4" dirty="0">
                    <a:latin typeface="Arial MT"/>
                    <a:cs typeface="Arial MT"/>
                  </a:rPr>
                  <a:t>w</a:t>
                </a:r>
                <a:r>
                  <a:rPr sz="1650" spc="-11" dirty="0">
                    <a:latin typeface="Arial MT"/>
                    <a:cs typeface="Arial MT"/>
                  </a:rPr>
                  <a:t> </a:t>
                </a:r>
                <a:r>
                  <a:rPr sz="1650" spc="-4" dirty="0">
                    <a:latin typeface="Arial MT"/>
                    <a:cs typeface="Arial MT"/>
                  </a:rPr>
                  <a:t>to minimize</a:t>
                </a:r>
                <a:r>
                  <a:rPr sz="1650" spc="263" dirty="0">
                    <a:latin typeface="Arial MT"/>
                    <a:cs typeface="Arial MT"/>
                  </a:rPr>
                  <a:t> </a:t>
                </a:r>
                <a:r>
                  <a:rPr sz="2025" baseline="771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𝐸</a:t>
                </a:r>
                <a:r>
                  <a:rPr lang="en-US" sz="1200" i="1" baseline="-25000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D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[</m:t>
                    </m:r>
                    <m:r>
                      <a:rPr lang="en-US" sz="12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𝑤</m:t>
                    </m:r>
                    <m:r>
                      <a:rPr lang="en-US" sz="12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]</m:t>
                    </m:r>
                  </m:oMath>
                </a14:m>
                <a:r>
                  <a:rPr lang="en-US" sz="1200" i="1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 =    </a:t>
                </a:r>
                <a:endParaRPr sz="1200" i="1" baseline="771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5" y="705040"/>
                <a:ext cx="5192935" cy="263053"/>
              </a:xfrm>
              <a:prstGeom prst="rect">
                <a:avLst/>
              </a:prstGeom>
              <a:blipFill>
                <a:blip r:embed="rId4"/>
                <a:stretch>
                  <a:fillRect l="-1880" t="-23256" b="-4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object 30"/>
          <p:cNvGrpSpPr/>
          <p:nvPr/>
        </p:nvGrpSpPr>
        <p:grpSpPr>
          <a:xfrm>
            <a:off x="5517394" y="1457756"/>
            <a:ext cx="1373981" cy="1303973"/>
            <a:chOff x="5832525" y="1943675"/>
            <a:chExt cx="1831975" cy="173863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2525" y="1943675"/>
              <a:ext cx="1831754" cy="120938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04749" y="3169919"/>
              <a:ext cx="873760" cy="511809"/>
            </a:xfrm>
            <a:custGeom>
              <a:avLst/>
              <a:gdLst/>
              <a:ahLst/>
              <a:cxnLst/>
              <a:rect l="l" t="t" r="r" b="b"/>
              <a:pathLst>
                <a:path w="873759" h="511810">
                  <a:moveTo>
                    <a:pt x="50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501650"/>
                  </a:lnTo>
                  <a:lnTo>
                    <a:pt x="0" y="511810"/>
                  </a:lnTo>
                  <a:lnTo>
                    <a:pt x="50800" y="511810"/>
                  </a:lnTo>
                  <a:lnTo>
                    <a:pt x="50800" y="501650"/>
                  </a:lnTo>
                  <a:lnTo>
                    <a:pt x="19316" y="501650"/>
                  </a:lnTo>
                  <a:lnTo>
                    <a:pt x="19316" y="10160"/>
                  </a:lnTo>
                  <a:lnTo>
                    <a:pt x="50800" y="10160"/>
                  </a:lnTo>
                  <a:lnTo>
                    <a:pt x="50800" y="0"/>
                  </a:lnTo>
                  <a:close/>
                </a:path>
                <a:path w="873759" h="511810">
                  <a:moveTo>
                    <a:pt x="413397" y="249682"/>
                  </a:moveTo>
                  <a:lnTo>
                    <a:pt x="56781" y="249682"/>
                  </a:lnTo>
                  <a:lnTo>
                    <a:pt x="56781" y="263398"/>
                  </a:lnTo>
                  <a:lnTo>
                    <a:pt x="413397" y="263398"/>
                  </a:lnTo>
                  <a:lnTo>
                    <a:pt x="413397" y="249682"/>
                  </a:lnTo>
                  <a:close/>
                </a:path>
                <a:path w="873759" h="511810">
                  <a:moveTo>
                    <a:pt x="873645" y="249682"/>
                  </a:moveTo>
                  <a:lnTo>
                    <a:pt x="521601" y="249682"/>
                  </a:lnTo>
                  <a:lnTo>
                    <a:pt x="521601" y="263398"/>
                  </a:lnTo>
                  <a:lnTo>
                    <a:pt x="873645" y="263398"/>
                  </a:lnTo>
                  <a:lnTo>
                    <a:pt x="873645" y="249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3" name="object 33"/>
          <p:cNvSpPr/>
          <p:nvPr/>
        </p:nvSpPr>
        <p:spPr>
          <a:xfrm>
            <a:off x="5831395" y="2498407"/>
            <a:ext cx="33338" cy="141923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196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196" y="189230"/>
                </a:lnTo>
                <a:lnTo>
                  <a:pt x="44196" y="181610"/>
                </a:lnTo>
                <a:lnTo>
                  <a:pt x="44196" y="762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671471" y="2498407"/>
            <a:ext cx="33338" cy="141923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069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069" y="189230"/>
                </a:lnTo>
                <a:lnTo>
                  <a:pt x="44069" y="181610"/>
                </a:lnTo>
                <a:lnTo>
                  <a:pt x="16383" y="181610"/>
                </a:lnTo>
                <a:lnTo>
                  <a:pt x="16383" y="7620"/>
                </a:lnTo>
                <a:lnTo>
                  <a:pt x="44069" y="7620"/>
                </a:lnTo>
                <a:lnTo>
                  <a:pt x="44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>
              <a:xfrm>
                <a:off x="5451538" y="2451831"/>
                <a:ext cx="595789" cy="193803"/>
              </a:xfrm>
              <a:prstGeom prst="rect">
                <a:avLst/>
              </a:prstGeom>
            </p:spPr>
            <p:txBody>
              <a:bodyPr vert="horz" wrap="square" lIns="0" tIns="9049" rIns="0" bIns="0" rtlCol="0">
                <a:spAutoFit/>
              </a:bodyPr>
              <a:lstStyle/>
              <a:p>
                <a:pPr marL="9525">
                  <a:spcBef>
                    <a:spcPts val="71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∇</m:t>
                    </m:r>
                    <m:r>
                      <a:rPr lang="en-US" sz="1200" b="0" i="1" spc="-7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1200" spc="-233" dirty="0">
                    <a:latin typeface="Cambria Math"/>
                    <a:cs typeface="Cambria Math"/>
                  </a:rPr>
                  <a:t>𝐸</a:t>
                </a:r>
                <a:r>
                  <a:rPr sz="1200" spc="172" dirty="0">
                    <a:latin typeface="Cambria Math"/>
                    <a:cs typeface="Cambria Math"/>
                  </a:rPr>
                  <a:t> </a:t>
                </a:r>
                <a:r>
                  <a:rPr sz="1200" spc="-4" dirty="0">
                    <a:latin typeface="Cambria Math"/>
                    <a:cs typeface="Cambria Math"/>
                  </a:rPr>
                  <a:t>𝒘</a:t>
                </a:r>
                <a:r>
                  <a:rPr sz="1200" spc="443" dirty="0">
                    <a:latin typeface="Cambria Math"/>
                    <a:cs typeface="Cambria Math"/>
                  </a:rPr>
                  <a:t> </a:t>
                </a:r>
                <a:r>
                  <a:rPr sz="1200" spc="-4" dirty="0">
                    <a:latin typeface="Cambria Math"/>
                    <a:cs typeface="Cambria Math"/>
                  </a:rPr>
                  <a:t>≡</a:t>
                </a:r>
                <a:endParaRPr sz="1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38" y="2451831"/>
                <a:ext cx="595789" cy="193803"/>
              </a:xfrm>
              <a:prstGeom prst="rect">
                <a:avLst/>
              </a:prstGeom>
              <a:blipFill>
                <a:blip r:embed="rId6"/>
                <a:stretch>
                  <a:fillRect l="-7143" t="-18750" r="-10204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/>
          <p:nvPr/>
        </p:nvSpPr>
        <p:spPr>
          <a:xfrm>
            <a:off x="7028402" y="2377440"/>
            <a:ext cx="314801" cy="383857"/>
          </a:xfrm>
          <a:custGeom>
            <a:avLst/>
            <a:gdLst/>
            <a:ahLst/>
            <a:cxnLst/>
            <a:rect l="l" t="t" r="r" b="b"/>
            <a:pathLst>
              <a:path w="419734" h="511810">
                <a:moveTo>
                  <a:pt x="364223" y="249682"/>
                </a:moveTo>
                <a:lnTo>
                  <a:pt x="0" y="249682"/>
                </a:lnTo>
                <a:lnTo>
                  <a:pt x="0" y="263398"/>
                </a:lnTo>
                <a:lnTo>
                  <a:pt x="364223" y="263398"/>
                </a:lnTo>
                <a:lnTo>
                  <a:pt x="364223" y="249682"/>
                </a:lnTo>
                <a:close/>
              </a:path>
              <a:path w="419734" h="511810">
                <a:moveTo>
                  <a:pt x="419608" y="0"/>
                </a:moveTo>
                <a:lnTo>
                  <a:pt x="368681" y="0"/>
                </a:lnTo>
                <a:lnTo>
                  <a:pt x="368681" y="10160"/>
                </a:lnTo>
                <a:lnTo>
                  <a:pt x="400304" y="10160"/>
                </a:lnTo>
                <a:lnTo>
                  <a:pt x="400304" y="501650"/>
                </a:lnTo>
                <a:lnTo>
                  <a:pt x="368681" y="501650"/>
                </a:lnTo>
                <a:lnTo>
                  <a:pt x="368681" y="511810"/>
                </a:lnTo>
                <a:lnTo>
                  <a:pt x="419608" y="511810"/>
                </a:lnTo>
                <a:lnTo>
                  <a:pt x="419608" y="501650"/>
                </a:lnTo>
                <a:lnTo>
                  <a:pt x="419608" y="10160"/>
                </a:lnTo>
                <a:lnTo>
                  <a:pt x="419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092380" y="2301640"/>
            <a:ext cx="1248728" cy="452046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87629">
              <a:spcBef>
                <a:spcPts val="344"/>
              </a:spcBef>
            </a:pPr>
            <a:r>
              <a:rPr sz="1200" spc="-4" dirty="0">
                <a:latin typeface="Cambria Math"/>
                <a:cs typeface="Cambria Math"/>
              </a:rPr>
              <a:t>𝜕𝐸 </a:t>
            </a:r>
            <a:r>
              <a:rPr sz="1200" spc="38" dirty="0">
                <a:latin typeface="Cambria Math"/>
                <a:cs typeface="Cambria Math"/>
              </a:rPr>
              <a:t> </a:t>
            </a:r>
            <a:r>
              <a:rPr spc="-5" baseline="-41666" dirty="0">
                <a:latin typeface="Cambria Math"/>
                <a:cs typeface="Cambria Math"/>
              </a:rPr>
              <a:t>,</a:t>
            </a:r>
            <a:r>
              <a:rPr baseline="-41666" dirty="0">
                <a:latin typeface="Cambria Math"/>
                <a:cs typeface="Cambria Math"/>
              </a:rPr>
              <a:t> </a:t>
            </a:r>
            <a:r>
              <a:rPr spc="-28" baseline="-41666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𝜕𝐸</a:t>
            </a:r>
            <a:r>
              <a:rPr sz="1200" dirty="0">
                <a:latin typeface="Cambria Math"/>
                <a:cs typeface="Cambria Math"/>
              </a:rPr>
              <a:t> </a:t>
            </a:r>
            <a:r>
              <a:rPr sz="1200" spc="26" dirty="0">
                <a:latin typeface="Cambria Math"/>
                <a:cs typeface="Cambria Math"/>
              </a:rPr>
              <a:t> </a:t>
            </a:r>
            <a:r>
              <a:rPr spc="-5" baseline="-41666" dirty="0">
                <a:latin typeface="Cambria Math"/>
                <a:cs typeface="Cambria Math"/>
              </a:rPr>
              <a:t>,</a:t>
            </a:r>
            <a:r>
              <a:rPr spc="-101" baseline="-41666" dirty="0">
                <a:latin typeface="Cambria Math"/>
                <a:cs typeface="Cambria Math"/>
              </a:rPr>
              <a:t> </a:t>
            </a:r>
            <a:r>
              <a:rPr spc="-5" baseline="-41666" dirty="0">
                <a:latin typeface="Cambria Math"/>
                <a:cs typeface="Cambria Math"/>
              </a:rPr>
              <a:t>…</a:t>
            </a:r>
            <a:r>
              <a:rPr spc="-101" baseline="-41666" dirty="0">
                <a:latin typeface="Cambria Math"/>
                <a:cs typeface="Cambria Math"/>
              </a:rPr>
              <a:t> </a:t>
            </a:r>
            <a:r>
              <a:rPr spc="-5" baseline="-41666" dirty="0">
                <a:latin typeface="Cambria Math"/>
                <a:cs typeface="Cambria Math"/>
              </a:rPr>
              <a:t>,</a:t>
            </a:r>
            <a:r>
              <a:rPr baseline="-41666" dirty="0">
                <a:latin typeface="Cambria Math"/>
                <a:cs typeface="Cambria Math"/>
              </a:rPr>
              <a:t> </a:t>
            </a:r>
            <a:r>
              <a:rPr spc="11" baseline="-41666" dirty="0">
                <a:latin typeface="Cambria Math"/>
                <a:cs typeface="Cambria Math"/>
              </a:rPr>
              <a:t> </a:t>
            </a:r>
            <a:r>
              <a:rPr sz="1200" spc="-4" dirty="0">
                <a:latin typeface="Cambria Math"/>
                <a:cs typeface="Cambria Math"/>
              </a:rPr>
              <a:t>𝜕𝐸</a:t>
            </a:r>
            <a:endParaRPr sz="1200">
              <a:latin typeface="Cambria Math"/>
              <a:cs typeface="Cambria Math"/>
            </a:endParaRPr>
          </a:p>
          <a:p>
            <a:pPr marL="47625">
              <a:spcBef>
                <a:spcPts val="270"/>
              </a:spcBef>
              <a:tabLst>
                <a:tab pos="936784" algn="l"/>
              </a:tabLst>
            </a:pPr>
            <a:r>
              <a:rPr sz="1200" dirty="0">
                <a:latin typeface="Cambria Math"/>
                <a:cs typeface="Cambria Math"/>
              </a:rPr>
              <a:t>𝜕𝑤</a:t>
            </a:r>
            <a:r>
              <a:rPr sz="1294" baseline="-14492" dirty="0">
                <a:latin typeface="Cambria Math"/>
                <a:cs typeface="Cambria Math"/>
              </a:rPr>
              <a:t>0  </a:t>
            </a:r>
            <a:r>
              <a:rPr sz="1294" spc="203" baseline="-14492" dirty="0">
                <a:latin typeface="Cambria Math"/>
                <a:cs typeface="Cambria Math"/>
              </a:rPr>
              <a:t> </a:t>
            </a:r>
            <a:r>
              <a:rPr sz="1200" spc="-8" dirty="0">
                <a:latin typeface="Cambria Math"/>
                <a:cs typeface="Cambria Math"/>
              </a:rPr>
              <a:t>𝜕𝑤</a:t>
            </a:r>
            <a:r>
              <a:rPr sz="1294" spc="-11" baseline="-14492" dirty="0">
                <a:latin typeface="Cambria Math"/>
                <a:cs typeface="Cambria Math"/>
              </a:rPr>
              <a:t>1	</a:t>
            </a:r>
            <a:r>
              <a:rPr sz="1200" spc="8" dirty="0">
                <a:latin typeface="Cambria Math"/>
                <a:cs typeface="Cambria Math"/>
              </a:rPr>
              <a:t>𝜕𝑤</a:t>
            </a:r>
            <a:r>
              <a:rPr sz="1294" spc="11" baseline="-14492" dirty="0">
                <a:latin typeface="Cambria Math"/>
                <a:cs typeface="Cambria Math"/>
              </a:rPr>
              <a:t>𝑛</a:t>
            </a:r>
            <a:endParaRPr sz="1294" baseline="-14492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F4983E-7001-EB06-C80E-54365DC55EBB}"/>
                  </a:ext>
                </a:extLst>
              </p:cNvPr>
              <p:cNvSpPr txBox="1"/>
              <p:nvPr/>
            </p:nvSpPr>
            <p:spPr>
              <a:xfrm>
                <a:off x="5972058" y="708182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spc="-124" smtClean="0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Σ</m:t>
                    </m:r>
                    <m:r>
                      <a:rPr lang="el-GR" sz="1400" spc="-124" smtClean="0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 </m:t>
                    </m:r>
                  </m:oMath>
                </a14:m>
                <a:r>
                  <a:rPr lang="el-GR" sz="1400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(𝑓</a:t>
                </a:r>
                <a:r>
                  <a:rPr lang="el-GR" sz="1400" spc="-185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𝑤</a:t>
                </a:r>
                <a:r>
                  <a:rPr lang="el-GR" sz="1400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</a:t>
                </a:r>
                <a:r>
                  <a:rPr lang="el-GR" sz="1400" spc="56" dirty="0">
                    <a:solidFill>
                      <a:srgbClr val="3333CC"/>
                    </a:solidFill>
                    <a:cs typeface="Cambria Math"/>
                  </a:rPr>
                  <a:t>𝑥</a:t>
                </a:r>
                <a:r>
                  <a:rPr lang="el-GR" sz="1400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l-GR" sz="1400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)-</a:t>
                </a:r>
                <a:r>
                  <a:rPr lang="el-GR" sz="1400" spc="2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𝑡</a:t>
                </a:r>
                <a:r>
                  <a:rPr lang="el-GR" sz="1400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l-GR" sz="1400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l-GR" sz="1400" spc="45" baseline="28571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2</a:t>
                </a:r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F4983E-7001-EB06-C80E-54365DC5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58" y="708182"/>
                <a:ext cx="4572000" cy="307777"/>
              </a:xfrm>
              <a:prstGeom prst="rect">
                <a:avLst/>
              </a:prstGeom>
              <a:blipFill>
                <a:blip r:embed="rId7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435290BF-518B-7F3B-0CE9-D6390858E23C}"/>
              </a:ext>
            </a:extLst>
          </p:cNvPr>
          <p:cNvSpPr/>
          <p:nvPr/>
        </p:nvSpPr>
        <p:spPr>
          <a:xfrm>
            <a:off x="870006" y="2700786"/>
            <a:ext cx="442342" cy="1547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A640BCB-CB8D-694C-31BA-D459CB510E1E}"/>
              </a:ext>
            </a:extLst>
          </p:cNvPr>
          <p:cNvSpPr/>
          <p:nvPr/>
        </p:nvSpPr>
        <p:spPr>
          <a:xfrm>
            <a:off x="831904" y="1177366"/>
            <a:ext cx="442342" cy="1464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FEE60-FEFC-61B8-57F8-59B6543C24E1}"/>
              </a:ext>
            </a:extLst>
          </p:cNvPr>
          <p:cNvSpPr txBox="1"/>
          <p:nvPr/>
        </p:nvSpPr>
        <p:spPr>
          <a:xfrm>
            <a:off x="0" y="1725167"/>
            <a:ext cx="971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heavy" dirty="0">
                <a:uFill>
                  <a:solidFill>
                    <a:srgbClr val="000000"/>
                  </a:solidFill>
                </a:uFill>
                <a:cs typeface="Arial"/>
              </a:rPr>
              <a:t>Mode 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F3083D-4859-ADE4-11A1-3CF2BBB4E0F3}"/>
              </a:ext>
            </a:extLst>
          </p:cNvPr>
          <p:cNvSpPr txBox="1"/>
          <p:nvPr/>
        </p:nvSpPr>
        <p:spPr>
          <a:xfrm>
            <a:off x="-24769" y="3262513"/>
            <a:ext cx="971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heavy" dirty="0">
                <a:uFill>
                  <a:solidFill>
                    <a:srgbClr val="000000"/>
                  </a:solidFill>
                </a:uFill>
                <a:cs typeface="Arial"/>
              </a:rPr>
              <a:t>Mode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71EC-7AE0-1F23-A42D-D1E7756F4C50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-64663"/>
            <a:ext cx="509063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700" dirty="0">
                <a:solidFill>
                  <a:schemeClr val="bg1"/>
                </a:solidFill>
              </a:rPr>
              <a:t>Gradient</a:t>
            </a:r>
            <a:r>
              <a:rPr sz="2700" spc="-30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descent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spc="-4" dirty="0">
                <a:solidFill>
                  <a:schemeClr val="bg1"/>
                </a:solidFill>
              </a:rPr>
              <a:t>in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weight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7910" y="1771650"/>
            <a:ext cx="3357086" cy="2519363"/>
            <a:chOff x="553212" y="2362200"/>
            <a:chExt cx="4476115" cy="335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2362200"/>
              <a:ext cx="4475988" cy="32463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3007" y="5321807"/>
              <a:ext cx="609600" cy="399415"/>
            </a:xfrm>
            <a:custGeom>
              <a:avLst/>
              <a:gdLst/>
              <a:ahLst/>
              <a:cxnLst/>
              <a:rect l="l" t="t" r="r" b="b"/>
              <a:pathLst>
                <a:path w="609600" h="399414">
                  <a:moveTo>
                    <a:pt x="609600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609600" y="39928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74621" y="3622738"/>
            <a:ext cx="2417445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latin typeface="Arial MT"/>
                <a:cs typeface="Arial MT"/>
              </a:rPr>
              <a:t>figure</a:t>
            </a:r>
            <a:r>
              <a:rPr sz="900" spc="-1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from</a:t>
            </a:r>
            <a:r>
              <a:rPr sz="900" spc="-8" dirty="0">
                <a:latin typeface="Arial MT"/>
                <a:cs typeface="Arial MT"/>
              </a:rPr>
              <a:t> </a:t>
            </a:r>
            <a:r>
              <a:rPr sz="900" spc="-4" dirty="0">
                <a:latin typeface="Arial MT"/>
                <a:cs typeface="Arial MT"/>
              </a:rPr>
              <a:t>Cho </a:t>
            </a:r>
            <a:r>
              <a:rPr sz="900" dirty="0">
                <a:latin typeface="Arial MT"/>
                <a:cs typeface="Arial MT"/>
              </a:rPr>
              <a:t>&amp;</a:t>
            </a:r>
            <a:r>
              <a:rPr sz="900" spc="-4" dirty="0">
                <a:latin typeface="Arial MT"/>
                <a:cs typeface="Arial MT"/>
              </a:rPr>
              <a:t> </a:t>
            </a:r>
            <a:r>
              <a:rPr sz="900" spc="-11" dirty="0">
                <a:latin typeface="Arial MT"/>
                <a:cs typeface="Arial MT"/>
              </a:rPr>
              <a:t>Chow,</a:t>
            </a:r>
            <a:r>
              <a:rPr sz="900" spc="4" dirty="0">
                <a:latin typeface="Arial MT"/>
                <a:cs typeface="Arial MT"/>
              </a:rPr>
              <a:t> </a:t>
            </a:r>
            <a:r>
              <a:rPr sz="900" i="1" spc="-4" dirty="0">
                <a:latin typeface="Arial"/>
                <a:cs typeface="Arial"/>
              </a:rPr>
              <a:t>Neurocomputing</a:t>
            </a:r>
            <a:r>
              <a:rPr sz="900" i="1" spc="-19" dirty="0">
                <a:latin typeface="Arial"/>
                <a:cs typeface="Arial"/>
              </a:rPr>
              <a:t> </a:t>
            </a:r>
            <a:r>
              <a:rPr sz="900" spc="-4" dirty="0">
                <a:latin typeface="Arial MT"/>
                <a:cs typeface="Arial MT"/>
              </a:rPr>
              <a:t>1999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71" y="1362551"/>
            <a:ext cx="2209324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just">
              <a:lnSpc>
                <a:spcPct val="99700"/>
              </a:lnSpc>
              <a:spcBef>
                <a:spcPts val="79"/>
              </a:spcBef>
            </a:pPr>
            <a:r>
              <a:rPr sz="1350" spc="-4" dirty="0">
                <a:cs typeface="Arial MT"/>
              </a:rPr>
              <a:t>This</a:t>
            </a:r>
            <a:r>
              <a:rPr sz="1350" spc="-15" dirty="0">
                <a:cs typeface="Arial MT"/>
              </a:rPr>
              <a:t> </a:t>
            </a:r>
            <a:r>
              <a:rPr sz="1350" spc="-4" dirty="0">
                <a:cs typeface="Arial MT"/>
              </a:rPr>
              <a:t>error measure</a:t>
            </a:r>
            <a:r>
              <a:rPr sz="1350" dirty="0">
                <a:cs typeface="Arial MT"/>
              </a:rPr>
              <a:t> </a:t>
            </a:r>
            <a:r>
              <a:rPr sz="1350" spc="-4" dirty="0">
                <a:cs typeface="Arial MT"/>
              </a:rPr>
              <a:t>defines</a:t>
            </a:r>
            <a:r>
              <a:rPr sz="1350" spc="4" dirty="0">
                <a:cs typeface="Arial MT"/>
              </a:rPr>
              <a:t> </a:t>
            </a:r>
            <a:r>
              <a:rPr sz="1350" spc="-4" dirty="0">
                <a:cs typeface="Arial MT"/>
              </a:rPr>
              <a:t>a </a:t>
            </a:r>
            <a:r>
              <a:rPr sz="1350" spc="-363" dirty="0">
                <a:cs typeface="Arial MT"/>
              </a:rPr>
              <a:t> </a:t>
            </a:r>
            <a:r>
              <a:rPr sz="1350" spc="-4" dirty="0">
                <a:cs typeface="Arial MT"/>
              </a:rPr>
              <a:t>surface over </a:t>
            </a:r>
            <a:r>
              <a:rPr sz="1350" dirty="0">
                <a:cs typeface="Arial MT"/>
              </a:rPr>
              <a:t>the </a:t>
            </a:r>
            <a:r>
              <a:rPr lang="en-US" sz="1350" dirty="0">
                <a:solidFill>
                  <a:srgbClr val="FF0000"/>
                </a:solidFill>
                <a:cs typeface="Arial MT"/>
              </a:rPr>
              <a:t>"</a:t>
            </a:r>
            <a:r>
              <a:rPr sz="1350" spc="-8" dirty="0">
                <a:solidFill>
                  <a:srgbClr val="FF0000"/>
                </a:solidFill>
                <a:cs typeface="Arial MT"/>
              </a:rPr>
              <a:t>weight</a:t>
            </a:r>
            <a:r>
              <a:rPr lang="en-US" sz="1350" spc="-8" dirty="0">
                <a:solidFill>
                  <a:srgbClr val="FF0000"/>
                </a:solidFill>
                <a:cs typeface="Arial MT"/>
              </a:rPr>
              <a:t>"</a:t>
            </a:r>
            <a:r>
              <a:rPr sz="1350" spc="34" dirty="0">
                <a:solidFill>
                  <a:srgbClr val="FF0000"/>
                </a:solidFill>
                <a:cs typeface="Arial MT"/>
              </a:rPr>
              <a:t> </a:t>
            </a:r>
            <a:r>
              <a:rPr sz="1350" spc="-4" dirty="0">
                <a:cs typeface="Arial MT"/>
              </a:rPr>
              <a:t>space</a:t>
            </a:r>
            <a:endParaRPr sz="1350" dirty="0"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2761" y="4008806"/>
            <a:ext cx="2852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i="1" spc="-5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5975" y="3934207"/>
            <a:ext cx="514350" cy="299561"/>
          </a:xfrm>
          <a:custGeom>
            <a:avLst/>
            <a:gdLst/>
            <a:ahLst/>
            <a:cxnLst/>
            <a:rect l="l" t="t" r="r" b="b"/>
            <a:pathLst>
              <a:path w="685800" h="399414">
                <a:moveTo>
                  <a:pt x="685800" y="0"/>
                </a:moveTo>
                <a:lnTo>
                  <a:pt x="0" y="0"/>
                </a:lnTo>
                <a:lnTo>
                  <a:pt x="0" y="399287"/>
                </a:lnTo>
                <a:lnTo>
                  <a:pt x="685800" y="399287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2126171" y="3951637"/>
            <a:ext cx="2852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i="1" spc="-5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4423" y="882300"/>
            <a:ext cx="626269" cy="193834"/>
          </a:xfrm>
          <a:custGeom>
            <a:avLst/>
            <a:gdLst/>
            <a:ahLst/>
            <a:cxnLst/>
            <a:rect l="l" t="t" r="r" b="b"/>
            <a:pathLst>
              <a:path w="835025" h="258444">
                <a:moveTo>
                  <a:pt x="752475" y="0"/>
                </a:moveTo>
                <a:lnTo>
                  <a:pt x="748792" y="10413"/>
                </a:lnTo>
                <a:lnTo>
                  <a:pt x="763746" y="16910"/>
                </a:lnTo>
                <a:lnTo>
                  <a:pt x="776605" y="25908"/>
                </a:lnTo>
                <a:lnTo>
                  <a:pt x="802703" y="67522"/>
                </a:lnTo>
                <a:lnTo>
                  <a:pt x="810323" y="105761"/>
                </a:lnTo>
                <a:lnTo>
                  <a:pt x="811276" y="127762"/>
                </a:lnTo>
                <a:lnTo>
                  <a:pt x="810321" y="150600"/>
                </a:lnTo>
                <a:lnTo>
                  <a:pt x="802649" y="189894"/>
                </a:lnTo>
                <a:lnTo>
                  <a:pt x="776589" y="232171"/>
                </a:lnTo>
                <a:lnTo>
                  <a:pt x="749173" y="247776"/>
                </a:lnTo>
                <a:lnTo>
                  <a:pt x="752475" y="258318"/>
                </a:lnTo>
                <a:lnTo>
                  <a:pt x="787685" y="241760"/>
                </a:lnTo>
                <a:lnTo>
                  <a:pt x="813562" y="213106"/>
                </a:lnTo>
                <a:lnTo>
                  <a:pt x="829500" y="174799"/>
                </a:lnTo>
                <a:lnTo>
                  <a:pt x="834770" y="129159"/>
                </a:lnTo>
                <a:lnTo>
                  <a:pt x="833439" y="105487"/>
                </a:lnTo>
                <a:lnTo>
                  <a:pt x="822823" y="63525"/>
                </a:lnTo>
                <a:lnTo>
                  <a:pt x="801731" y="29325"/>
                </a:lnTo>
                <a:lnTo>
                  <a:pt x="771163" y="6742"/>
                </a:lnTo>
                <a:lnTo>
                  <a:pt x="752475" y="0"/>
                </a:lnTo>
                <a:close/>
              </a:path>
              <a:path w="835025" h="258444">
                <a:moveTo>
                  <a:pt x="82423" y="0"/>
                </a:moveTo>
                <a:lnTo>
                  <a:pt x="47259" y="16509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02"/>
                </a:lnTo>
                <a:lnTo>
                  <a:pt x="11947" y="194863"/>
                </a:lnTo>
                <a:lnTo>
                  <a:pt x="33023" y="228939"/>
                </a:lnTo>
                <a:lnTo>
                  <a:pt x="82423" y="258318"/>
                </a:lnTo>
                <a:lnTo>
                  <a:pt x="85598" y="247776"/>
                </a:lnTo>
                <a:lnTo>
                  <a:pt x="70901" y="241254"/>
                </a:lnTo>
                <a:lnTo>
                  <a:pt x="58229" y="232171"/>
                </a:lnTo>
                <a:lnTo>
                  <a:pt x="32194" y="189894"/>
                </a:lnTo>
                <a:lnTo>
                  <a:pt x="24574" y="150600"/>
                </a:lnTo>
                <a:lnTo>
                  <a:pt x="23621" y="127762"/>
                </a:lnTo>
                <a:lnTo>
                  <a:pt x="24574" y="105761"/>
                </a:lnTo>
                <a:lnTo>
                  <a:pt x="32194" y="67522"/>
                </a:lnTo>
                <a:lnTo>
                  <a:pt x="58340" y="25908"/>
                </a:lnTo>
                <a:lnTo>
                  <a:pt x="86106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2792158" y="917639"/>
            <a:ext cx="794385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77654" algn="l"/>
                <a:tab pos="477203" algn="l"/>
              </a:tabLst>
            </a:pPr>
            <a:r>
              <a:rPr sz="1200" spc="127" dirty="0">
                <a:solidFill>
                  <a:srgbClr val="3333CC"/>
                </a:solidFill>
                <a:latin typeface="Cambria Math"/>
                <a:cs typeface="Cambria Math"/>
              </a:rPr>
              <a:t>𝑑	𝑑	</a:t>
            </a:r>
            <a:r>
              <a:rPr sz="1200" spc="165" dirty="0">
                <a:solidFill>
                  <a:srgbClr val="3333CC"/>
                </a:solidFill>
                <a:latin typeface="Cambria Math"/>
                <a:cs typeface="Cambria Math"/>
              </a:rPr>
              <a:t>𝑑</a:t>
            </a:r>
            <a:r>
              <a:rPr sz="1200" spc="-4" dirty="0">
                <a:solidFill>
                  <a:srgbClr val="3333CC"/>
                </a:solidFill>
                <a:latin typeface="Cambria Math"/>
                <a:cs typeface="Cambria Math"/>
              </a:rPr>
              <a:t>∈</a:t>
            </a:r>
            <a:r>
              <a:rPr sz="1200" spc="45" dirty="0">
                <a:solidFill>
                  <a:srgbClr val="3333CC"/>
                </a:solidFill>
                <a:latin typeface="Cambria Math"/>
                <a:cs typeface="Cambria Math"/>
              </a:rPr>
              <a:t>𝐷</a:t>
            </a:r>
            <a:endParaRPr sz="120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1411605" y="819340"/>
                <a:ext cx="4531995" cy="224581"/>
              </a:xfrm>
              <a:prstGeom prst="rect">
                <a:avLst/>
              </a:prstGeom>
            </p:spPr>
            <p:txBody>
              <a:bodyPr vert="horz" wrap="square" lIns="0" tIns="9049" rIns="0" bIns="0" rtlCol="0">
                <a:spAutoFit/>
              </a:bodyPr>
              <a:lstStyle/>
              <a:p>
                <a:pPr marL="28575">
                  <a:spcBef>
                    <a:spcPts val="71"/>
                  </a:spcBef>
                  <a:tabLst>
                    <a:tab pos="1281113" algn="l"/>
                    <a:tab pos="1501616" algn="l"/>
                    <a:tab pos="2235994" algn="l"/>
                  </a:tabLst>
                </a:pPr>
                <a:r>
                  <a:rPr sz="1400" spc="-4" dirty="0">
                    <a:cs typeface="Arial MT"/>
                  </a:rPr>
                  <a:t>Goal:</a:t>
                </a:r>
                <a:r>
                  <a:rPr sz="1400" spc="11" dirty="0">
                    <a:cs typeface="Arial MT"/>
                  </a:rPr>
                  <a:t> </a:t>
                </a:r>
                <a:r>
                  <a:rPr sz="1400" spc="-4" dirty="0">
                    <a:cs typeface="Arial MT"/>
                  </a:rPr>
                  <a:t>Given	</a:t>
                </a:r>
                <a:r>
                  <a:rPr sz="1400" spc="-4" dirty="0">
                    <a:solidFill>
                      <a:srgbClr val="3333CC"/>
                    </a:solidFill>
                    <a:cs typeface="Cambria Math"/>
                  </a:rPr>
                  <a:t>𝑥	,</a:t>
                </a:r>
                <a:r>
                  <a:rPr sz="1400" spc="-90" dirty="0">
                    <a:solidFill>
                      <a:srgbClr val="3333CC"/>
                    </a:solidFill>
                    <a:cs typeface="Cambria Math"/>
                  </a:rPr>
                  <a:t> </a:t>
                </a:r>
                <a:r>
                  <a:rPr sz="1400" spc="-4" dirty="0">
                    <a:solidFill>
                      <a:srgbClr val="3333CC"/>
                    </a:solidFill>
                    <a:cs typeface="Cambria Math"/>
                  </a:rPr>
                  <a:t>𝑡	</a:t>
                </a:r>
                <a:r>
                  <a:rPr sz="1400" spc="-4" dirty="0">
                    <a:cs typeface="Arial MT"/>
                  </a:rPr>
                  <a:t>find</a:t>
                </a:r>
                <a:r>
                  <a:rPr sz="1400" spc="-8" dirty="0">
                    <a:cs typeface="Arial MT"/>
                  </a:rPr>
                  <a:t> </a:t>
                </a:r>
                <a:r>
                  <a:rPr sz="1400" i="1" spc="-4" dirty="0"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w</a:t>
                </a:r>
                <a:r>
                  <a:rPr sz="1400" spc="-11" dirty="0">
                    <a:cs typeface="Arial MT"/>
                  </a:rPr>
                  <a:t> </a:t>
                </a:r>
                <a:r>
                  <a:rPr sz="1400" spc="-4" dirty="0">
                    <a:cs typeface="Arial MT"/>
                  </a:rPr>
                  <a:t>to minimize</a:t>
                </a:r>
                <a:r>
                  <a:rPr sz="1400" spc="263" dirty="0">
                    <a:cs typeface="Arial MT"/>
                  </a:rPr>
                  <a:t> </a:t>
                </a:r>
                <a:r>
                  <a:rPr lang="en-US" sz="1400" baseline="771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𝐸</a:t>
                </a:r>
                <a:r>
                  <a:rPr lang="en-US" sz="1400" i="1" baseline="-25000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D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[</m:t>
                    </m:r>
                    <m:r>
                      <a:rPr lang="en-US" sz="14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𝑤</m:t>
                    </m:r>
                    <m:r>
                      <a:rPr lang="en-US" sz="14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Cambria Math"/>
                      </a:rPr>
                      <m:t>]</m:t>
                    </m:r>
                  </m:oMath>
                </a14:m>
                <a:r>
                  <a:rPr lang="en-US" sz="1400" i="1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 = </a:t>
                </a:r>
                <a:endParaRPr sz="1400" baseline="7716" dirty="0">
                  <a:cs typeface="Cambria Math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5" y="819340"/>
                <a:ext cx="4531995" cy="224581"/>
              </a:xfrm>
              <a:prstGeom prst="rect">
                <a:avLst/>
              </a:prstGeom>
              <a:blipFill>
                <a:blip r:embed="rId3"/>
                <a:stretch>
                  <a:fillRect l="-1750" t="-21622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695E8B-06A9-45B9-3F0A-DAF9C20B378B}"/>
                  </a:ext>
                </a:extLst>
              </p:cNvPr>
              <p:cNvSpPr txBox="1"/>
              <p:nvPr/>
            </p:nvSpPr>
            <p:spPr>
              <a:xfrm>
                <a:off x="5715000" y="777741"/>
                <a:ext cx="4572000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pc="-124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fPr>
                      <m:num>
                        <m:r>
                          <a:rPr lang="en-US" sz="1400" b="0" i="0" spc="-124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0" spc="-124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sz="1400" spc="-124" smtClean="0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Σ</m:t>
                    </m:r>
                    <m:r>
                      <a:rPr lang="el-GR" sz="1400" spc="-124" smtClean="0">
                        <a:solidFill>
                          <a:srgbClr val="3333CC"/>
                        </a:solidFill>
                        <a:latin typeface="Cambria Math"/>
                        <a:cs typeface="Cambria Math"/>
                      </a:rPr>
                      <m:t> </m:t>
                    </m:r>
                  </m:oMath>
                </a14:m>
                <a:r>
                  <a:rPr lang="el-GR" sz="1400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(𝑓</a:t>
                </a:r>
                <a:r>
                  <a:rPr lang="el-GR" sz="1400" spc="-185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𝑤</a:t>
                </a:r>
                <a:r>
                  <a:rPr lang="el-GR" sz="1400" spc="-124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(</a:t>
                </a:r>
                <a:r>
                  <a:rPr lang="el-GR" sz="1400" spc="56" dirty="0">
                    <a:solidFill>
                      <a:srgbClr val="3333CC"/>
                    </a:solidFill>
                    <a:cs typeface="Cambria Math"/>
                  </a:rPr>
                  <a:t>𝑥</a:t>
                </a:r>
                <a:r>
                  <a:rPr lang="el-GR" sz="1400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l-GR" sz="1400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)-</a:t>
                </a:r>
                <a:r>
                  <a:rPr lang="el-GR" sz="1400" spc="2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𝑡</a:t>
                </a:r>
                <a:r>
                  <a:rPr lang="el-GR" sz="1400" spc="39" baseline="-15873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l-GR" sz="1400" spc="39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l-GR" sz="1400" spc="45" baseline="28571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2</a:t>
                </a:r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695E8B-06A9-45B9-3F0A-DAF9C20B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777741"/>
                <a:ext cx="4572000" cy="396519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F3C6F19-B8CE-A554-B265-25732EE3ED44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11573"/>
            <a:ext cx="509063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700" dirty="0">
                <a:solidFill>
                  <a:schemeClr val="bg1"/>
                </a:solidFill>
              </a:rPr>
              <a:t>Gradient</a:t>
            </a:r>
            <a:r>
              <a:rPr sz="2700" spc="-30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descent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spc="-4" dirty="0">
                <a:solidFill>
                  <a:schemeClr val="bg1"/>
                </a:solidFill>
              </a:rPr>
              <a:t>in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weight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3629596" y="1715071"/>
            <a:ext cx="4000500" cy="3371850"/>
          </a:xfrm>
          <a:custGeom>
            <a:avLst/>
            <a:gdLst/>
            <a:ahLst/>
            <a:cxnLst/>
            <a:rect l="l" t="t" r="r" b="b"/>
            <a:pathLst>
              <a:path w="5334000" h="4495800">
                <a:moveTo>
                  <a:pt x="5334000" y="2971800"/>
                </a:moveTo>
                <a:lnTo>
                  <a:pt x="5295900" y="2952750"/>
                </a:lnTo>
                <a:lnTo>
                  <a:pt x="5219700" y="2914650"/>
                </a:lnTo>
                <a:lnTo>
                  <a:pt x="5219700" y="2952750"/>
                </a:lnTo>
                <a:lnTo>
                  <a:pt x="1466850" y="2952750"/>
                </a:lnTo>
                <a:lnTo>
                  <a:pt x="1468361" y="114300"/>
                </a:lnTo>
                <a:lnTo>
                  <a:pt x="1506474" y="114300"/>
                </a:lnTo>
                <a:lnTo>
                  <a:pt x="1496949" y="95250"/>
                </a:lnTo>
                <a:lnTo>
                  <a:pt x="1449324" y="0"/>
                </a:lnTo>
                <a:lnTo>
                  <a:pt x="1392174" y="114300"/>
                </a:lnTo>
                <a:lnTo>
                  <a:pt x="1430261" y="114300"/>
                </a:lnTo>
                <a:lnTo>
                  <a:pt x="1428750" y="2964205"/>
                </a:lnTo>
                <a:lnTo>
                  <a:pt x="64935" y="4399813"/>
                </a:lnTo>
                <a:lnTo>
                  <a:pt x="37338" y="4373562"/>
                </a:lnTo>
                <a:lnTo>
                  <a:pt x="0" y="4495800"/>
                </a:lnTo>
                <a:lnTo>
                  <a:pt x="120142" y="4452302"/>
                </a:lnTo>
                <a:lnTo>
                  <a:pt x="107073" y="4439869"/>
                </a:lnTo>
                <a:lnTo>
                  <a:pt x="92519" y="4426039"/>
                </a:lnTo>
                <a:lnTo>
                  <a:pt x="1455966" y="2990850"/>
                </a:lnTo>
                <a:lnTo>
                  <a:pt x="5219700" y="2990850"/>
                </a:lnTo>
                <a:lnTo>
                  <a:pt x="5219700" y="3028950"/>
                </a:lnTo>
                <a:lnTo>
                  <a:pt x="5295900" y="2990850"/>
                </a:lnTo>
                <a:lnTo>
                  <a:pt x="5334000" y="297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680960" y="3790531"/>
            <a:ext cx="2857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latin typeface="Times New Roman"/>
                <a:cs typeface="Times New Roman"/>
              </a:rPr>
              <a:t>w</a:t>
            </a:r>
            <a:r>
              <a:rPr i="1" spc="-5"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939" y="4630369"/>
            <a:ext cx="2857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latin typeface="Times New Roman"/>
                <a:cs typeface="Times New Roman"/>
              </a:rPr>
              <a:t>w</a:t>
            </a:r>
            <a:r>
              <a:rPr i="1" spc="-5"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7237" y="1554479"/>
            <a:ext cx="4177665" cy="3165158"/>
            <a:chOff x="3552316" y="2072639"/>
            <a:chExt cx="5570220" cy="4220210"/>
          </a:xfrm>
        </p:grpSpPr>
        <p:sp>
          <p:nvSpPr>
            <p:cNvPr id="7" name="object 7"/>
            <p:cNvSpPr/>
            <p:nvPr/>
          </p:nvSpPr>
          <p:spPr>
            <a:xfrm>
              <a:off x="3556888" y="2077211"/>
              <a:ext cx="5561330" cy="3790315"/>
            </a:xfrm>
            <a:custGeom>
              <a:avLst/>
              <a:gdLst/>
              <a:ahLst/>
              <a:cxnLst/>
              <a:rect l="l" t="t" r="r" b="b"/>
              <a:pathLst>
                <a:path w="5561330" h="3790315">
                  <a:moveTo>
                    <a:pt x="42672" y="2922016"/>
                  </a:moveTo>
                  <a:lnTo>
                    <a:pt x="86319" y="2946162"/>
                  </a:lnTo>
                  <a:lnTo>
                    <a:pt x="130294" y="2969602"/>
                  </a:lnTo>
                  <a:lnTo>
                    <a:pt x="174588" y="2992333"/>
                  </a:lnTo>
                  <a:lnTo>
                    <a:pt x="219193" y="3014352"/>
                  </a:lnTo>
                  <a:lnTo>
                    <a:pt x="264100" y="3035657"/>
                  </a:lnTo>
                  <a:lnTo>
                    <a:pt x="309301" y="3056246"/>
                  </a:lnTo>
                  <a:lnTo>
                    <a:pt x="354787" y="3076116"/>
                  </a:lnTo>
                  <a:lnTo>
                    <a:pt x="400549" y="3095266"/>
                  </a:lnTo>
                  <a:lnTo>
                    <a:pt x="446578" y="3113693"/>
                  </a:lnTo>
                  <a:lnTo>
                    <a:pt x="492867" y="3131394"/>
                  </a:lnTo>
                  <a:lnTo>
                    <a:pt x="539406" y="3148367"/>
                  </a:lnTo>
                  <a:lnTo>
                    <a:pt x="586187" y="3164610"/>
                  </a:lnTo>
                  <a:lnTo>
                    <a:pt x="633202" y="3180122"/>
                  </a:lnTo>
                  <a:lnTo>
                    <a:pt x="680441" y="3194898"/>
                  </a:lnTo>
                  <a:lnTo>
                    <a:pt x="727896" y="3208937"/>
                  </a:lnTo>
                  <a:lnTo>
                    <a:pt x="775558" y="3222237"/>
                  </a:lnTo>
                  <a:lnTo>
                    <a:pt x="823419" y="3234796"/>
                  </a:lnTo>
                  <a:lnTo>
                    <a:pt x="871471" y="3246610"/>
                  </a:lnTo>
                  <a:lnTo>
                    <a:pt x="919704" y="3257679"/>
                  </a:lnTo>
                  <a:lnTo>
                    <a:pt x="968110" y="3267998"/>
                  </a:lnTo>
                  <a:lnTo>
                    <a:pt x="1016681" y="3277567"/>
                  </a:lnTo>
                  <a:lnTo>
                    <a:pt x="1065407" y="3286383"/>
                  </a:lnTo>
                  <a:lnTo>
                    <a:pt x="1114281" y="3294444"/>
                  </a:lnTo>
                  <a:lnTo>
                    <a:pt x="1163293" y="3301746"/>
                  </a:lnTo>
                  <a:lnTo>
                    <a:pt x="1212435" y="3308289"/>
                  </a:lnTo>
                  <a:lnTo>
                    <a:pt x="1261698" y="3314069"/>
                  </a:lnTo>
                  <a:lnTo>
                    <a:pt x="1311074" y="3319084"/>
                  </a:lnTo>
                  <a:lnTo>
                    <a:pt x="1360555" y="3323332"/>
                  </a:lnTo>
                  <a:lnTo>
                    <a:pt x="1410130" y="3326811"/>
                  </a:lnTo>
                  <a:lnTo>
                    <a:pt x="1459793" y="3329519"/>
                  </a:lnTo>
                  <a:lnTo>
                    <a:pt x="1509534" y="3331452"/>
                  </a:lnTo>
                  <a:lnTo>
                    <a:pt x="1559345" y="3332609"/>
                  </a:lnTo>
                  <a:lnTo>
                    <a:pt x="1609216" y="3332988"/>
                  </a:lnTo>
                  <a:lnTo>
                    <a:pt x="1657345" y="3332631"/>
                  </a:lnTo>
                  <a:lnTo>
                    <a:pt x="1705304" y="3331567"/>
                  </a:lnTo>
                  <a:lnTo>
                    <a:pt x="1753088" y="3329798"/>
                  </a:lnTo>
                  <a:lnTo>
                    <a:pt x="1800692" y="3327331"/>
                  </a:lnTo>
                  <a:lnTo>
                    <a:pt x="1848111" y="3324170"/>
                  </a:lnTo>
                  <a:lnTo>
                    <a:pt x="1895340" y="3320320"/>
                  </a:lnTo>
                  <a:lnTo>
                    <a:pt x="1942374" y="3315786"/>
                  </a:lnTo>
                  <a:lnTo>
                    <a:pt x="1989208" y="3310573"/>
                  </a:lnTo>
                  <a:lnTo>
                    <a:pt x="2035837" y="3304686"/>
                  </a:lnTo>
                  <a:lnTo>
                    <a:pt x="2082256" y="3298130"/>
                  </a:lnTo>
                  <a:lnTo>
                    <a:pt x="2128460" y="3290910"/>
                  </a:lnTo>
                  <a:lnTo>
                    <a:pt x="2174444" y="3283031"/>
                  </a:lnTo>
                  <a:lnTo>
                    <a:pt x="2220203" y="3274497"/>
                  </a:lnTo>
                  <a:lnTo>
                    <a:pt x="2265732" y="3265315"/>
                  </a:lnTo>
                  <a:lnTo>
                    <a:pt x="2311026" y="3255488"/>
                  </a:lnTo>
                  <a:lnTo>
                    <a:pt x="2356079" y="3245023"/>
                  </a:lnTo>
                  <a:lnTo>
                    <a:pt x="2400888" y="3233923"/>
                  </a:lnTo>
                  <a:lnTo>
                    <a:pt x="2445446" y="3222193"/>
                  </a:lnTo>
                  <a:lnTo>
                    <a:pt x="2489750" y="3209839"/>
                  </a:lnTo>
                  <a:lnTo>
                    <a:pt x="2533793" y="3196866"/>
                  </a:lnTo>
                  <a:lnTo>
                    <a:pt x="2577571" y="3183279"/>
                  </a:lnTo>
                  <a:lnTo>
                    <a:pt x="2621079" y="3169082"/>
                  </a:lnTo>
                  <a:lnTo>
                    <a:pt x="2664312" y="3154280"/>
                  </a:lnTo>
                  <a:lnTo>
                    <a:pt x="2707265" y="3138880"/>
                  </a:lnTo>
                  <a:lnTo>
                    <a:pt x="2749933" y="3122884"/>
                  </a:lnTo>
                  <a:lnTo>
                    <a:pt x="2792311" y="3106299"/>
                  </a:lnTo>
                  <a:lnTo>
                    <a:pt x="2834393" y="3089129"/>
                  </a:lnTo>
                  <a:lnTo>
                    <a:pt x="2876175" y="3071380"/>
                  </a:lnTo>
                  <a:lnTo>
                    <a:pt x="2917652" y="3053056"/>
                  </a:lnTo>
                  <a:lnTo>
                    <a:pt x="2958819" y="3034162"/>
                  </a:lnTo>
                  <a:lnTo>
                    <a:pt x="2999671" y="3014704"/>
                  </a:lnTo>
                  <a:lnTo>
                    <a:pt x="3040203" y="2994685"/>
                  </a:lnTo>
                  <a:lnTo>
                    <a:pt x="3080409" y="2974112"/>
                  </a:lnTo>
                  <a:lnTo>
                    <a:pt x="3120285" y="2952989"/>
                  </a:lnTo>
                  <a:lnTo>
                    <a:pt x="3159826" y="2931322"/>
                  </a:lnTo>
                  <a:lnTo>
                    <a:pt x="3199027" y="2909114"/>
                  </a:lnTo>
                  <a:lnTo>
                    <a:pt x="3237883" y="2886371"/>
                  </a:lnTo>
                  <a:lnTo>
                    <a:pt x="3276388" y="2863098"/>
                  </a:lnTo>
                  <a:lnTo>
                    <a:pt x="3314538" y="2839300"/>
                  </a:lnTo>
                  <a:lnTo>
                    <a:pt x="3352328" y="2814983"/>
                  </a:lnTo>
                  <a:lnTo>
                    <a:pt x="3389753" y="2790150"/>
                  </a:lnTo>
                  <a:lnTo>
                    <a:pt x="3426807" y="2764806"/>
                  </a:lnTo>
                  <a:lnTo>
                    <a:pt x="3463486" y="2738958"/>
                  </a:lnTo>
                  <a:lnTo>
                    <a:pt x="3499785" y="2712610"/>
                  </a:lnTo>
                  <a:lnTo>
                    <a:pt x="3535698" y="2685766"/>
                  </a:lnTo>
                  <a:lnTo>
                    <a:pt x="3571222" y="2658432"/>
                  </a:lnTo>
                  <a:lnTo>
                    <a:pt x="3606350" y="2630612"/>
                  </a:lnTo>
                  <a:lnTo>
                    <a:pt x="3641077" y="2602313"/>
                  </a:lnTo>
                  <a:lnTo>
                    <a:pt x="3675400" y="2573538"/>
                  </a:lnTo>
                  <a:lnTo>
                    <a:pt x="3709312" y="2544292"/>
                  </a:lnTo>
                  <a:lnTo>
                    <a:pt x="3742808" y="2514581"/>
                  </a:lnTo>
                  <a:lnTo>
                    <a:pt x="3775885" y="2484410"/>
                  </a:lnTo>
                  <a:lnTo>
                    <a:pt x="3808536" y="2453783"/>
                  </a:lnTo>
                  <a:lnTo>
                    <a:pt x="3840756" y="2422705"/>
                  </a:lnTo>
                  <a:lnTo>
                    <a:pt x="3872542" y="2391182"/>
                  </a:lnTo>
                  <a:lnTo>
                    <a:pt x="3903887" y="2359218"/>
                  </a:lnTo>
                  <a:lnTo>
                    <a:pt x="3934786" y="2326818"/>
                  </a:lnTo>
                  <a:lnTo>
                    <a:pt x="3965235" y="2293988"/>
                  </a:lnTo>
                  <a:lnTo>
                    <a:pt x="3995229" y="2260732"/>
                  </a:lnTo>
                  <a:lnTo>
                    <a:pt x="4024763" y="2227056"/>
                  </a:lnTo>
                  <a:lnTo>
                    <a:pt x="4053831" y="2192963"/>
                  </a:lnTo>
                  <a:lnTo>
                    <a:pt x="4082428" y="2158460"/>
                  </a:lnTo>
                  <a:lnTo>
                    <a:pt x="4110551" y="2123551"/>
                  </a:lnTo>
                  <a:lnTo>
                    <a:pt x="4138193" y="2088241"/>
                  </a:lnTo>
                  <a:lnTo>
                    <a:pt x="4165349" y="2052534"/>
                  </a:lnTo>
                  <a:lnTo>
                    <a:pt x="4192015" y="2016437"/>
                  </a:lnTo>
                  <a:lnTo>
                    <a:pt x="4218185" y="1979954"/>
                  </a:lnTo>
                  <a:lnTo>
                    <a:pt x="4243856" y="1943090"/>
                  </a:lnTo>
                  <a:lnTo>
                    <a:pt x="4269020" y="1905850"/>
                  </a:lnTo>
                  <a:lnTo>
                    <a:pt x="4293674" y="1868239"/>
                  </a:lnTo>
                  <a:lnTo>
                    <a:pt x="4317813" y="1830261"/>
                  </a:lnTo>
                  <a:lnTo>
                    <a:pt x="4341431" y="1791922"/>
                  </a:lnTo>
                  <a:lnTo>
                    <a:pt x="4364524" y="1753227"/>
                  </a:lnTo>
                  <a:lnTo>
                    <a:pt x="4387086" y="1714181"/>
                  </a:lnTo>
                  <a:lnTo>
                    <a:pt x="4409113" y="1674789"/>
                  </a:lnTo>
                  <a:lnTo>
                    <a:pt x="4430599" y="1635055"/>
                  </a:lnTo>
                  <a:lnTo>
                    <a:pt x="4451540" y="1594985"/>
                  </a:lnTo>
                  <a:lnTo>
                    <a:pt x="4471930" y="1554583"/>
                  </a:lnTo>
                  <a:lnTo>
                    <a:pt x="4491765" y="1513855"/>
                  </a:lnTo>
                  <a:lnTo>
                    <a:pt x="4511039" y="1472805"/>
                  </a:lnTo>
                  <a:lnTo>
                    <a:pt x="4529747" y="1431439"/>
                  </a:lnTo>
                  <a:lnTo>
                    <a:pt x="4547885" y="1389762"/>
                  </a:lnTo>
                  <a:lnTo>
                    <a:pt x="4565448" y="1347778"/>
                  </a:lnTo>
                  <a:lnTo>
                    <a:pt x="4582430" y="1305492"/>
                  </a:lnTo>
                  <a:lnTo>
                    <a:pt x="4598826" y="1262910"/>
                  </a:lnTo>
                  <a:lnTo>
                    <a:pt x="4614632" y="1220035"/>
                  </a:lnTo>
                  <a:lnTo>
                    <a:pt x="4629842" y="1176875"/>
                  </a:lnTo>
                  <a:lnTo>
                    <a:pt x="4644452" y="1133432"/>
                  </a:lnTo>
                  <a:lnTo>
                    <a:pt x="4658456" y="1089713"/>
                  </a:lnTo>
                  <a:lnTo>
                    <a:pt x="4671849" y="1045721"/>
                  </a:lnTo>
                  <a:lnTo>
                    <a:pt x="4684627" y="1001463"/>
                  </a:lnTo>
                  <a:lnTo>
                    <a:pt x="4696784" y="956943"/>
                  </a:lnTo>
                  <a:lnTo>
                    <a:pt x="4708315" y="912167"/>
                  </a:lnTo>
                  <a:lnTo>
                    <a:pt x="4719216" y="867138"/>
                  </a:lnTo>
                  <a:lnTo>
                    <a:pt x="4729481" y="821862"/>
                  </a:lnTo>
                  <a:lnTo>
                    <a:pt x="4739106" y="776344"/>
                  </a:lnTo>
                  <a:lnTo>
                    <a:pt x="4748085" y="730589"/>
                  </a:lnTo>
                  <a:lnTo>
                    <a:pt x="4756413" y="684602"/>
                  </a:lnTo>
                  <a:lnTo>
                    <a:pt x="4764086" y="638388"/>
                  </a:lnTo>
                  <a:lnTo>
                    <a:pt x="4771098" y="591951"/>
                  </a:lnTo>
                  <a:lnTo>
                    <a:pt x="4777444" y="545298"/>
                  </a:lnTo>
                  <a:lnTo>
                    <a:pt x="4783119" y="498432"/>
                  </a:lnTo>
                  <a:lnTo>
                    <a:pt x="4788119" y="451359"/>
                  </a:lnTo>
                  <a:lnTo>
                    <a:pt x="4792438" y="404084"/>
                  </a:lnTo>
                  <a:lnTo>
                    <a:pt x="4796071" y="356611"/>
                  </a:lnTo>
                  <a:lnTo>
                    <a:pt x="4799014" y="308946"/>
                  </a:lnTo>
                  <a:lnTo>
                    <a:pt x="4801261" y="261093"/>
                  </a:lnTo>
                  <a:lnTo>
                    <a:pt x="4802807" y="213058"/>
                  </a:lnTo>
                  <a:lnTo>
                    <a:pt x="4803647" y="164846"/>
                  </a:lnTo>
                </a:path>
                <a:path w="5561330" h="3790315">
                  <a:moveTo>
                    <a:pt x="96138" y="2634869"/>
                  </a:moveTo>
                  <a:lnTo>
                    <a:pt x="142961" y="2655186"/>
                  </a:lnTo>
                  <a:lnTo>
                    <a:pt x="190059" y="2674626"/>
                  </a:lnTo>
                  <a:lnTo>
                    <a:pt x="237423" y="2693185"/>
                  </a:lnTo>
                  <a:lnTo>
                    <a:pt x="285043" y="2710862"/>
                  </a:lnTo>
                  <a:lnTo>
                    <a:pt x="332906" y="2727653"/>
                  </a:lnTo>
                  <a:lnTo>
                    <a:pt x="381004" y="2743556"/>
                  </a:lnTo>
                  <a:lnTo>
                    <a:pt x="429325" y="2758569"/>
                  </a:lnTo>
                  <a:lnTo>
                    <a:pt x="477860" y="2772690"/>
                  </a:lnTo>
                  <a:lnTo>
                    <a:pt x="526597" y="2785916"/>
                  </a:lnTo>
                  <a:lnTo>
                    <a:pt x="575525" y="2798244"/>
                  </a:lnTo>
                  <a:lnTo>
                    <a:pt x="624635" y="2809673"/>
                  </a:lnTo>
                  <a:lnTo>
                    <a:pt x="673916" y="2820200"/>
                  </a:lnTo>
                  <a:lnTo>
                    <a:pt x="723358" y="2829823"/>
                  </a:lnTo>
                  <a:lnTo>
                    <a:pt x="772949" y="2838539"/>
                  </a:lnTo>
                  <a:lnTo>
                    <a:pt x="822680" y="2846346"/>
                  </a:lnTo>
                  <a:lnTo>
                    <a:pt x="872540" y="2853241"/>
                  </a:lnTo>
                  <a:lnTo>
                    <a:pt x="922517" y="2859223"/>
                  </a:lnTo>
                  <a:lnTo>
                    <a:pt x="972603" y="2864288"/>
                  </a:lnTo>
                  <a:lnTo>
                    <a:pt x="1022786" y="2868435"/>
                  </a:lnTo>
                  <a:lnTo>
                    <a:pt x="1073055" y="2871661"/>
                  </a:lnTo>
                  <a:lnTo>
                    <a:pt x="1123401" y="2873963"/>
                  </a:lnTo>
                  <a:lnTo>
                    <a:pt x="1173813" y="2875339"/>
                  </a:lnTo>
                  <a:lnTo>
                    <a:pt x="1224280" y="2875788"/>
                  </a:lnTo>
                  <a:lnTo>
                    <a:pt x="1271220" y="2875392"/>
                  </a:lnTo>
                  <a:lnTo>
                    <a:pt x="1317998" y="2874210"/>
                  </a:lnTo>
                  <a:lnTo>
                    <a:pt x="1364607" y="2872247"/>
                  </a:lnTo>
                  <a:lnTo>
                    <a:pt x="1411042" y="2869509"/>
                  </a:lnTo>
                  <a:lnTo>
                    <a:pt x="1457297" y="2866001"/>
                  </a:lnTo>
                  <a:lnTo>
                    <a:pt x="1503365" y="2861728"/>
                  </a:lnTo>
                  <a:lnTo>
                    <a:pt x="1549243" y="2856696"/>
                  </a:lnTo>
                  <a:lnTo>
                    <a:pt x="1594923" y="2850912"/>
                  </a:lnTo>
                  <a:lnTo>
                    <a:pt x="1640400" y="2844380"/>
                  </a:lnTo>
                  <a:lnTo>
                    <a:pt x="1685668" y="2837106"/>
                  </a:lnTo>
                  <a:lnTo>
                    <a:pt x="1730722" y="2829096"/>
                  </a:lnTo>
                  <a:lnTo>
                    <a:pt x="1775555" y="2820355"/>
                  </a:lnTo>
                  <a:lnTo>
                    <a:pt x="1820162" y="2810889"/>
                  </a:lnTo>
                  <a:lnTo>
                    <a:pt x="1864538" y="2800703"/>
                  </a:lnTo>
                  <a:lnTo>
                    <a:pt x="1908676" y="2789804"/>
                  </a:lnTo>
                  <a:lnTo>
                    <a:pt x="1952571" y="2778196"/>
                  </a:lnTo>
                  <a:lnTo>
                    <a:pt x="1996217" y="2765886"/>
                  </a:lnTo>
                  <a:lnTo>
                    <a:pt x="2039608" y="2752878"/>
                  </a:lnTo>
                  <a:lnTo>
                    <a:pt x="2082739" y="2739179"/>
                  </a:lnTo>
                  <a:lnTo>
                    <a:pt x="2125604" y="2724794"/>
                  </a:lnTo>
                  <a:lnTo>
                    <a:pt x="2168196" y="2709728"/>
                  </a:lnTo>
                  <a:lnTo>
                    <a:pt x="2210511" y="2693988"/>
                  </a:lnTo>
                  <a:lnTo>
                    <a:pt x="2252542" y="2677579"/>
                  </a:lnTo>
                  <a:lnTo>
                    <a:pt x="2294285" y="2660506"/>
                  </a:lnTo>
                  <a:lnTo>
                    <a:pt x="2335732" y="2642776"/>
                  </a:lnTo>
                  <a:lnTo>
                    <a:pt x="2376879" y="2624392"/>
                  </a:lnTo>
                  <a:lnTo>
                    <a:pt x="2417719" y="2605363"/>
                  </a:lnTo>
                  <a:lnTo>
                    <a:pt x="2458247" y="2585692"/>
                  </a:lnTo>
                  <a:lnTo>
                    <a:pt x="2498458" y="2565385"/>
                  </a:lnTo>
                  <a:lnTo>
                    <a:pt x="2538344" y="2544449"/>
                  </a:lnTo>
                  <a:lnTo>
                    <a:pt x="2577902" y="2522888"/>
                  </a:lnTo>
                  <a:lnTo>
                    <a:pt x="2617124" y="2500709"/>
                  </a:lnTo>
                  <a:lnTo>
                    <a:pt x="2656005" y="2477916"/>
                  </a:lnTo>
                  <a:lnTo>
                    <a:pt x="2694540" y="2454516"/>
                  </a:lnTo>
                  <a:lnTo>
                    <a:pt x="2732722" y="2430513"/>
                  </a:lnTo>
                  <a:lnTo>
                    <a:pt x="2770547" y="2405915"/>
                  </a:lnTo>
                  <a:lnTo>
                    <a:pt x="2808007" y="2380726"/>
                  </a:lnTo>
                  <a:lnTo>
                    <a:pt x="2845098" y="2354951"/>
                  </a:lnTo>
                  <a:lnTo>
                    <a:pt x="2881814" y="2328597"/>
                  </a:lnTo>
                  <a:lnTo>
                    <a:pt x="2918149" y="2301669"/>
                  </a:lnTo>
                  <a:lnTo>
                    <a:pt x="2954097" y="2274173"/>
                  </a:lnTo>
                  <a:lnTo>
                    <a:pt x="2989652" y="2246114"/>
                  </a:lnTo>
                  <a:lnTo>
                    <a:pt x="3024809" y="2217497"/>
                  </a:lnTo>
                  <a:lnTo>
                    <a:pt x="3059562" y="2188330"/>
                  </a:lnTo>
                  <a:lnTo>
                    <a:pt x="3093906" y="2158616"/>
                  </a:lnTo>
                  <a:lnTo>
                    <a:pt x="3127833" y="2128362"/>
                  </a:lnTo>
                  <a:lnTo>
                    <a:pt x="3161340" y="2097573"/>
                  </a:lnTo>
                  <a:lnTo>
                    <a:pt x="3194420" y="2066254"/>
                  </a:lnTo>
                  <a:lnTo>
                    <a:pt x="3227067" y="2034413"/>
                  </a:lnTo>
                  <a:lnTo>
                    <a:pt x="3259275" y="2002053"/>
                  </a:lnTo>
                  <a:lnTo>
                    <a:pt x="3291039" y="1969181"/>
                  </a:lnTo>
                  <a:lnTo>
                    <a:pt x="3322354" y="1935802"/>
                  </a:lnTo>
                  <a:lnTo>
                    <a:pt x="3353212" y="1901922"/>
                  </a:lnTo>
                  <a:lnTo>
                    <a:pt x="3383610" y="1867546"/>
                  </a:lnTo>
                  <a:lnTo>
                    <a:pt x="3413540" y="1832680"/>
                  </a:lnTo>
                  <a:lnTo>
                    <a:pt x="3442997" y="1797330"/>
                  </a:lnTo>
                  <a:lnTo>
                    <a:pt x="3471975" y="1761502"/>
                  </a:lnTo>
                  <a:lnTo>
                    <a:pt x="3500470" y="1725199"/>
                  </a:lnTo>
                  <a:lnTo>
                    <a:pt x="3528474" y="1688430"/>
                  </a:lnTo>
                  <a:lnTo>
                    <a:pt x="3555982" y="1651198"/>
                  </a:lnTo>
                  <a:lnTo>
                    <a:pt x="3582988" y="1613510"/>
                  </a:lnTo>
                  <a:lnTo>
                    <a:pt x="3609487" y="1575371"/>
                  </a:lnTo>
                  <a:lnTo>
                    <a:pt x="3635474" y="1536787"/>
                  </a:lnTo>
                  <a:lnTo>
                    <a:pt x="3660941" y="1497763"/>
                  </a:lnTo>
                  <a:lnTo>
                    <a:pt x="3685883" y="1458306"/>
                  </a:lnTo>
                  <a:lnTo>
                    <a:pt x="3710296" y="1418420"/>
                  </a:lnTo>
                  <a:lnTo>
                    <a:pt x="3734172" y="1378111"/>
                  </a:lnTo>
                  <a:lnTo>
                    <a:pt x="3757507" y="1337385"/>
                  </a:lnTo>
                  <a:lnTo>
                    <a:pt x="3780293" y="1296247"/>
                  </a:lnTo>
                  <a:lnTo>
                    <a:pt x="3802527" y="1254703"/>
                  </a:lnTo>
                  <a:lnTo>
                    <a:pt x="3824202" y="1212759"/>
                  </a:lnTo>
                  <a:lnTo>
                    <a:pt x="3845311" y="1170420"/>
                  </a:lnTo>
                  <a:lnTo>
                    <a:pt x="3865851" y="1127691"/>
                  </a:lnTo>
                  <a:lnTo>
                    <a:pt x="3885814" y="1084579"/>
                  </a:lnTo>
                  <a:lnTo>
                    <a:pt x="3905195" y="1041090"/>
                  </a:lnTo>
                  <a:lnTo>
                    <a:pt x="3923988" y="997227"/>
                  </a:lnTo>
                  <a:lnTo>
                    <a:pt x="3942188" y="952998"/>
                  </a:lnTo>
                  <a:lnTo>
                    <a:pt x="3959789" y="908408"/>
                  </a:lnTo>
                  <a:lnTo>
                    <a:pt x="3976784" y="863461"/>
                  </a:lnTo>
                  <a:lnTo>
                    <a:pt x="3993169" y="818165"/>
                  </a:lnTo>
                  <a:lnTo>
                    <a:pt x="4008938" y="772525"/>
                  </a:lnTo>
                  <a:lnTo>
                    <a:pt x="4024084" y="726545"/>
                  </a:lnTo>
                  <a:lnTo>
                    <a:pt x="4038602" y="680233"/>
                  </a:lnTo>
                  <a:lnTo>
                    <a:pt x="4052487" y="633592"/>
                  </a:lnTo>
                  <a:lnTo>
                    <a:pt x="4065732" y="586630"/>
                  </a:lnTo>
                  <a:lnTo>
                    <a:pt x="4078332" y="539351"/>
                  </a:lnTo>
                  <a:lnTo>
                    <a:pt x="4090282" y="491762"/>
                  </a:lnTo>
                  <a:lnTo>
                    <a:pt x="4101574" y="443867"/>
                  </a:lnTo>
                  <a:lnTo>
                    <a:pt x="4112205" y="395672"/>
                  </a:lnTo>
                  <a:lnTo>
                    <a:pt x="4122167" y="347183"/>
                  </a:lnTo>
                  <a:lnTo>
                    <a:pt x="4131455" y="298406"/>
                  </a:lnTo>
                  <a:lnTo>
                    <a:pt x="4140063" y="249346"/>
                  </a:lnTo>
                  <a:lnTo>
                    <a:pt x="4147987" y="200009"/>
                  </a:lnTo>
                  <a:lnTo>
                    <a:pt x="4155219" y="150400"/>
                  </a:lnTo>
                  <a:lnTo>
                    <a:pt x="4161754" y="100525"/>
                  </a:lnTo>
                  <a:lnTo>
                    <a:pt x="4167587" y="50390"/>
                  </a:lnTo>
                  <a:lnTo>
                    <a:pt x="4172712" y="0"/>
                  </a:lnTo>
                </a:path>
                <a:path w="5561330" h="3790315">
                  <a:moveTo>
                    <a:pt x="0" y="3379851"/>
                  </a:moveTo>
                  <a:lnTo>
                    <a:pt x="44232" y="3400833"/>
                  </a:lnTo>
                  <a:lnTo>
                    <a:pt x="88755" y="3421282"/>
                  </a:lnTo>
                  <a:lnTo>
                    <a:pt x="133561" y="3441198"/>
                  </a:lnTo>
                  <a:lnTo>
                    <a:pt x="178644" y="3460578"/>
                  </a:lnTo>
                  <a:lnTo>
                    <a:pt x="223997" y="3479421"/>
                  </a:lnTo>
                  <a:lnTo>
                    <a:pt x="269614" y="3497726"/>
                  </a:lnTo>
                  <a:lnTo>
                    <a:pt x="315487" y="3515490"/>
                  </a:lnTo>
                  <a:lnTo>
                    <a:pt x="361610" y="3532714"/>
                  </a:lnTo>
                  <a:lnTo>
                    <a:pt x="407977" y="3549394"/>
                  </a:lnTo>
                  <a:lnTo>
                    <a:pt x="454581" y="3565530"/>
                  </a:lnTo>
                  <a:lnTo>
                    <a:pt x="501415" y="3581119"/>
                  </a:lnTo>
                  <a:lnTo>
                    <a:pt x="548473" y="3596162"/>
                  </a:lnTo>
                  <a:lnTo>
                    <a:pt x="595748" y="3610655"/>
                  </a:lnTo>
                  <a:lnTo>
                    <a:pt x="643234" y="3624598"/>
                  </a:lnTo>
                  <a:lnTo>
                    <a:pt x="690923" y="3637989"/>
                  </a:lnTo>
                  <a:lnTo>
                    <a:pt x="738810" y="3650826"/>
                  </a:lnTo>
                  <a:lnTo>
                    <a:pt x="786887" y="3663109"/>
                  </a:lnTo>
                  <a:lnTo>
                    <a:pt x="835148" y="3674835"/>
                  </a:lnTo>
                  <a:lnTo>
                    <a:pt x="883586" y="3686003"/>
                  </a:lnTo>
                  <a:lnTo>
                    <a:pt x="932195" y="3696612"/>
                  </a:lnTo>
                  <a:lnTo>
                    <a:pt x="980968" y="3706659"/>
                  </a:lnTo>
                  <a:lnTo>
                    <a:pt x="1029899" y="3716144"/>
                  </a:lnTo>
                  <a:lnTo>
                    <a:pt x="1078981" y="3725066"/>
                  </a:lnTo>
                  <a:lnTo>
                    <a:pt x="1128206" y="3733421"/>
                  </a:lnTo>
                  <a:lnTo>
                    <a:pt x="1177570" y="3741210"/>
                  </a:lnTo>
                  <a:lnTo>
                    <a:pt x="1227064" y="3748430"/>
                  </a:lnTo>
                  <a:lnTo>
                    <a:pt x="1276683" y="3755081"/>
                  </a:lnTo>
                  <a:lnTo>
                    <a:pt x="1326419" y="3761160"/>
                  </a:lnTo>
                  <a:lnTo>
                    <a:pt x="1376266" y="3766665"/>
                  </a:lnTo>
                  <a:lnTo>
                    <a:pt x="1426218" y="3771597"/>
                  </a:lnTo>
                  <a:lnTo>
                    <a:pt x="1476268" y="3775952"/>
                  </a:lnTo>
                  <a:lnTo>
                    <a:pt x="1526409" y="3779730"/>
                  </a:lnTo>
                  <a:lnTo>
                    <a:pt x="1576634" y="3782929"/>
                  </a:lnTo>
                  <a:lnTo>
                    <a:pt x="1626938" y="3785548"/>
                  </a:lnTo>
                  <a:lnTo>
                    <a:pt x="1677313" y="3787585"/>
                  </a:lnTo>
                  <a:lnTo>
                    <a:pt x="1727753" y="3789038"/>
                  </a:lnTo>
                  <a:lnTo>
                    <a:pt x="1778250" y="3789906"/>
                  </a:lnTo>
                  <a:lnTo>
                    <a:pt x="1828800" y="3790188"/>
                  </a:lnTo>
                  <a:lnTo>
                    <a:pt x="1880752" y="3789884"/>
                  </a:lnTo>
                  <a:lnTo>
                    <a:pt x="1932535" y="3788975"/>
                  </a:lnTo>
                  <a:lnTo>
                    <a:pt x="1984145" y="3787465"/>
                  </a:lnTo>
                  <a:lnTo>
                    <a:pt x="2035577" y="3785357"/>
                  </a:lnTo>
                  <a:lnTo>
                    <a:pt x="2086825" y="3782657"/>
                  </a:lnTo>
                  <a:lnTo>
                    <a:pt x="2137886" y="3779367"/>
                  </a:lnTo>
                  <a:lnTo>
                    <a:pt x="2188754" y="3775491"/>
                  </a:lnTo>
                  <a:lnTo>
                    <a:pt x="2239426" y="3771034"/>
                  </a:lnTo>
                  <a:lnTo>
                    <a:pt x="2289897" y="3765999"/>
                  </a:lnTo>
                  <a:lnTo>
                    <a:pt x="2340161" y="3760390"/>
                  </a:lnTo>
                  <a:lnTo>
                    <a:pt x="2390215" y="3754212"/>
                  </a:lnTo>
                  <a:lnTo>
                    <a:pt x="2440054" y="3747467"/>
                  </a:lnTo>
                  <a:lnTo>
                    <a:pt x="2489673" y="3740161"/>
                  </a:lnTo>
                  <a:lnTo>
                    <a:pt x="2539067" y="3732296"/>
                  </a:lnTo>
                  <a:lnTo>
                    <a:pt x="2588232" y="3723878"/>
                  </a:lnTo>
                  <a:lnTo>
                    <a:pt x="2637164" y="3714909"/>
                  </a:lnTo>
                  <a:lnTo>
                    <a:pt x="2685857" y="3705393"/>
                  </a:lnTo>
                  <a:lnTo>
                    <a:pt x="2734308" y="3695335"/>
                  </a:lnTo>
                  <a:lnTo>
                    <a:pt x="2782511" y="3684739"/>
                  </a:lnTo>
                  <a:lnTo>
                    <a:pt x="2830462" y="3673608"/>
                  </a:lnTo>
                  <a:lnTo>
                    <a:pt x="2878156" y="3661946"/>
                  </a:lnTo>
                  <a:lnTo>
                    <a:pt x="2925589" y="3649758"/>
                  </a:lnTo>
                  <a:lnTo>
                    <a:pt x="2972756" y="3637046"/>
                  </a:lnTo>
                  <a:lnTo>
                    <a:pt x="3019652" y="3623816"/>
                  </a:lnTo>
                  <a:lnTo>
                    <a:pt x="3066273" y="3610070"/>
                  </a:lnTo>
                  <a:lnTo>
                    <a:pt x="3112614" y="3595813"/>
                  </a:lnTo>
                  <a:lnTo>
                    <a:pt x="3158671" y="3581049"/>
                  </a:lnTo>
                  <a:lnTo>
                    <a:pt x="3204439" y="3565782"/>
                  </a:lnTo>
                  <a:lnTo>
                    <a:pt x="3249914" y="3550016"/>
                  </a:lnTo>
                  <a:lnTo>
                    <a:pt x="3295090" y="3533753"/>
                  </a:lnTo>
                  <a:lnTo>
                    <a:pt x="3339963" y="3517000"/>
                  </a:lnTo>
                  <a:lnTo>
                    <a:pt x="3384529" y="3499758"/>
                  </a:lnTo>
                  <a:lnTo>
                    <a:pt x="3428783" y="3482033"/>
                  </a:lnTo>
                  <a:lnTo>
                    <a:pt x="3472720" y="3463828"/>
                  </a:lnTo>
                  <a:lnTo>
                    <a:pt x="3516336" y="3445147"/>
                  </a:lnTo>
                  <a:lnTo>
                    <a:pt x="3559626" y="3425994"/>
                  </a:lnTo>
                  <a:lnTo>
                    <a:pt x="3602586" y="3406373"/>
                  </a:lnTo>
                  <a:lnTo>
                    <a:pt x="3645210" y="3386288"/>
                  </a:lnTo>
                  <a:lnTo>
                    <a:pt x="3687495" y="3365742"/>
                  </a:lnTo>
                  <a:lnTo>
                    <a:pt x="3729435" y="3344740"/>
                  </a:lnTo>
                  <a:lnTo>
                    <a:pt x="3771026" y="3323286"/>
                  </a:lnTo>
                  <a:lnTo>
                    <a:pt x="3812264" y="3301383"/>
                  </a:lnTo>
                  <a:lnTo>
                    <a:pt x="3853144" y="3279035"/>
                  </a:lnTo>
                  <a:lnTo>
                    <a:pt x="3893661" y="3256247"/>
                  </a:lnTo>
                  <a:lnTo>
                    <a:pt x="3933810" y="3233022"/>
                  </a:lnTo>
                  <a:lnTo>
                    <a:pt x="3973588" y="3209364"/>
                  </a:lnTo>
                  <a:lnTo>
                    <a:pt x="4012989" y="3185277"/>
                  </a:lnTo>
                  <a:lnTo>
                    <a:pt x="4052009" y="3160765"/>
                  </a:lnTo>
                  <a:lnTo>
                    <a:pt x="4090643" y="3135832"/>
                  </a:lnTo>
                  <a:lnTo>
                    <a:pt x="4128886" y="3110482"/>
                  </a:lnTo>
                  <a:lnTo>
                    <a:pt x="4166734" y="3084718"/>
                  </a:lnTo>
                  <a:lnTo>
                    <a:pt x="4204183" y="3058545"/>
                  </a:lnTo>
                  <a:lnTo>
                    <a:pt x="4241228" y="3031966"/>
                  </a:lnTo>
                  <a:lnTo>
                    <a:pt x="4277863" y="3004986"/>
                  </a:lnTo>
                  <a:lnTo>
                    <a:pt x="4314085" y="2977608"/>
                  </a:lnTo>
                  <a:lnTo>
                    <a:pt x="4349889" y="2949837"/>
                  </a:lnTo>
                  <a:lnTo>
                    <a:pt x="4385271" y="2921675"/>
                  </a:lnTo>
                  <a:lnTo>
                    <a:pt x="4420225" y="2893128"/>
                  </a:lnTo>
                  <a:lnTo>
                    <a:pt x="4454747" y="2864199"/>
                  </a:lnTo>
                  <a:lnTo>
                    <a:pt x="4488832" y="2834891"/>
                  </a:lnTo>
                  <a:lnTo>
                    <a:pt x="4522477" y="2805210"/>
                  </a:lnTo>
                  <a:lnTo>
                    <a:pt x="4555675" y="2775158"/>
                  </a:lnTo>
                  <a:lnTo>
                    <a:pt x="4588423" y="2744739"/>
                  </a:lnTo>
                  <a:lnTo>
                    <a:pt x="4620717" y="2713959"/>
                  </a:lnTo>
                  <a:lnTo>
                    <a:pt x="4652550" y="2682820"/>
                  </a:lnTo>
                  <a:lnTo>
                    <a:pt x="4683919" y="2651326"/>
                  </a:lnTo>
                  <a:lnTo>
                    <a:pt x="4714820" y="2619481"/>
                  </a:lnTo>
                  <a:lnTo>
                    <a:pt x="4745247" y="2587290"/>
                  </a:lnTo>
                  <a:lnTo>
                    <a:pt x="4775196" y="2554755"/>
                  </a:lnTo>
                  <a:lnTo>
                    <a:pt x="4804663" y="2521882"/>
                  </a:lnTo>
                  <a:lnTo>
                    <a:pt x="4833642" y="2488674"/>
                  </a:lnTo>
                  <a:lnTo>
                    <a:pt x="4862129" y="2455135"/>
                  </a:lnTo>
                  <a:lnTo>
                    <a:pt x="4890120" y="2421268"/>
                  </a:lnTo>
                  <a:lnTo>
                    <a:pt x="4917610" y="2387078"/>
                  </a:lnTo>
                  <a:lnTo>
                    <a:pt x="4944594" y="2352569"/>
                  </a:lnTo>
                  <a:lnTo>
                    <a:pt x="4971067" y="2317744"/>
                  </a:lnTo>
                  <a:lnTo>
                    <a:pt x="4997026" y="2282607"/>
                  </a:lnTo>
                  <a:lnTo>
                    <a:pt x="5022465" y="2247163"/>
                  </a:lnTo>
                  <a:lnTo>
                    <a:pt x="5047380" y="2211416"/>
                  </a:lnTo>
                  <a:lnTo>
                    <a:pt x="5071766" y="2175368"/>
                  </a:lnTo>
                  <a:lnTo>
                    <a:pt x="5095619" y="2139024"/>
                  </a:lnTo>
                  <a:lnTo>
                    <a:pt x="5118934" y="2102389"/>
                  </a:lnTo>
                  <a:lnTo>
                    <a:pt x="5141707" y="2065465"/>
                  </a:lnTo>
                  <a:lnTo>
                    <a:pt x="5163932" y="2028257"/>
                  </a:lnTo>
                  <a:lnTo>
                    <a:pt x="5185605" y="1990769"/>
                  </a:lnTo>
                  <a:lnTo>
                    <a:pt x="5206722" y="1953005"/>
                  </a:lnTo>
                  <a:lnTo>
                    <a:pt x="5227278" y="1914968"/>
                  </a:lnTo>
                  <a:lnTo>
                    <a:pt x="5247268" y="1876662"/>
                  </a:lnTo>
                  <a:lnTo>
                    <a:pt x="5266688" y="1838092"/>
                  </a:lnTo>
                  <a:lnTo>
                    <a:pt x="5285533" y="1799262"/>
                  </a:lnTo>
                  <a:lnTo>
                    <a:pt x="5303798" y="1760174"/>
                  </a:lnTo>
                  <a:lnTo>
                    <a:pt x="5321480" y="1720834"/>
                  </a:lnTo>
                  <a:lnTo>
                    <a:pt x="5338573" y="1681244"/>
                  </a:lnTo>
                  <a:lnTo>
                    <a:pt x="5355072" y="1641410"/>
                  </a:lnTo>
                  <a:lnTo>
                    <a:pt x="5370974" y="1601334"/>
                  </a:lnTo>
                  <a:lnTo>
                    <a:pt x="5386273" y="1561022"/>
                  </a:lnTo>
                  <a:lnTo>
                    <a:pt x="5400964" y="1520476"/>
                  </a:lnTo>
                  <a:lnTo>
                    <a:pt x="5415044" y="1479700"/>
                  </a:lnTo>
                  <a:lnTo>
                    <a:pt x="5428508" y="1438699"/>
                  </a:lnTo>
                  <a:lnTo>
                    <a:pt x="5441351" y="1397477"/>
                  </a:lnTo>
                  <a:lnTo>
                    <a:pt x="5453568" y="1356037"/>
                  </a:lnTo>
                  <a:lnTo>
                    <a:pt x="5465155" y="1314383"/>
                  </a:lnTo>
                  <a:lnTo>
                    <a:pt x="5476107" y="1272519"/>
                  </a:lnTo>
                  <a:lnTo>
                    <a:pt x="5486420" y="1230449"/>
                  </a:lnTo>
                  <a:lnTo>
                    <a:pt x="5496088" y="1188178"/>
                  </a:lnTo>
                  <a:lnTo>
                    <a:pt x="5505108" y="1145708"/>
                  </a:lnTo>
                  <a:lnTo>
                    <a:pt x="5513475" y="1103044"/>
                  </a:lnTo>
                  <a:lnTo>
                    <a:pt x="5521184" y="1060190"/>
                  </a:lnTo>
                  <a:lnTo>
                    <a:pt x="5528230" y="1017150"/>
                  </a:lnTo>
                  <a:lnTo>
                    <a:pt x="5534610" y="973927"/>
                  </a:lnTo>
                  <a:lnTo>
                    <a:pt x="5540317" y="930525"/>
                  </a:lnTo>
                  <a:lnTo>
                    <a:pt x="5545349" y="886949"/>
                  </a:lnTo>
                  <a:lnTo>
                    <a:pt x="5549699" y="843203"/>
                  </a:lnTo>
                  <a:lnTo>
                    <a:pt x="5553364" y="799289"/>
                  </a:lnTo>
                  <a:lnTo>
                    <a:pt x="5556338" y="755213"/>
                  </a:lnTo>
                  <a:lnTo>
                    <a:pt x="5558618" y="710977"/>
                  </a:lnTo>
                  <a:lnTo>
                    <a:pt x="5560199" y="666587"/>
                  </a:lnTo>
                  <a:lnTo>
                    <a:pt x="5561076" y="622046"/>
                  </a:lnTo>
                </a:path>
                <a:path w="5561330" h="3790315">
                  <a:moveTo>
                    <a:pt x="2514727" y="2570988"/>
                  </a:moveTo>
                  <a:lnTo>
                    <a:pt x="3048127" y="3637788"/>
                  </a:lnTo>
                </a:path>
                <a:path w="5561330" h="3790315">
                  <a:moveTo>
                    <a:pt x="4153027" y="208787"/>
                  </a:moveTo>
                  <a:lnTo>
                    <a:pt x="5524627" y="894588"/>
                  </a:lnTo>
                </a:path>
                <a:path w="5561330" h="3790315">
                  <a:moveTo>
                    <a:pt x="3962527" y="970788"/>
                  </a:moveTo>
                  <a:lnTo>
                    <a:pt x="3989212" y="1015246"/>
                  </a:lnTo>
                  <a:lnTo>
                    <a:pt x="4015996" y="1059603"/>
                  </a:lnTo>
                  <a:lnTo>
                    <a:pt x="4042980" y="1103755"/>
                  </a:lnTo>
                  <a:lnTo>
                    <a:pt x="4070268" y="1147603"/>
                  </a:lnTo>
                  <a:lnTo>
                    <a:pt x="4097960" y="1191043"/>
                  </a:lnTo>
                  <a:lnTo>
                    <a:pt x="4126159" y="1233974"/>
                  </a:lnTo>
                  <a:lnTo>
                    <a:pt x="4154967" y="1276294"/>
                  </a:lnTo>
                  <a:lnTo>
                    <a:pt x="4184487" y="1317902"/>
                  </a:lnTo>
                  <a:lnTo>
                    <a:pt x="4214819" y="1358694"/>
                  </a:lnTo>
                  <a:lnTo>
                    <a:pt x="4246066" y="1398571"/>
                  </a:lnTo>
                  <a:lnTo>
                    <a:pt x="4278330" y="1437429"/>
                  </a:lnTo>
                  <a:lnTo>
                    <a:pt x="4311714" y="1475166"/>
                  </a:lnTo>
                  <a:lnTo>
                    <a:pt x="4346318" y="1511682"/>
                  </a:lnTo>
                  <a:lnTo>
                    <a:pt x="4382246" y="1546875"/>
                  </a:lnTo>
                  <a:lnTo>
                    <a:pt x="4419600" y="1580642"/>
                  </a:lnTo>
                  <a:lnTo>
                    <a:pt x="4457276" y="1611454"/>
                  </a:lnTo>
                  <a:lnTo>
                    <a:pt x="4498505" y="1641857"/>
                  </a:lnTo>
                  <a:lnTo>
                    <a:pt x="4542674" y="1671739"/>
                  </a:lnTo>
                  <a:lnTo>
                    <a:pt x="4589168" y="1700988"/>
                  </a:lnTo>
                  <a:lnTo>
                    <a:pt x="4637374" y="1729492"/>
                  </a:lnTo>
                  <a:lnTo>
                    <a:pt x="4686678" y="1757139"/>
                  </a:lnTo>
                  <a:lnTo>
                    <a:pt x="4736465" y="1783818"/>
                  </a:lnTo>
                  <a:lnTo>
                    <a:pt x="4786121" y="1809416"/>
                  </a:lnTo>
                  <a:lnTo>
                    <a:pt x="4835034" y="1833822"/>
                  </a:lnTo>
                  <a:lnTo>
                    <a:pt x="4882589" y="1856925"/>
                  </a:lnTo>
                  <a:lnTo>
                    <a:pt x="4928172" y="1878611"/>
                  </a:lnTo>
                  <a:lnTo>
                    <a:pt x="4971168" y="1898771"/>
                  </a:lnTo>
                  <a:lnTo>
                    <a:pt x="5010965" y="1917290"/>
                  </a:lnTo>
                  <a:lnTo>
                    <a:pt x="5046949" y="1934059"/>
                  </a:lnTo>
                  <a:lnTo>
                    <a:pt x="5078504" y="1948965"/>
                  </a:lnTo>
                  <a:lnTo>
                    <a:pt x="5105019" y="1961895"/>
                  </a:lnTo>
                  <a:lnTo>
                    <a:pt x="5174075" y="1993149"/>
                  </a:lnTo>
                  <a:lnTo>
                    <a:pt x="5200269" y="1997614"/>
                  </a:lnTo>
                  <a:lnTo>
                    <a:pt x="5197887" y="1984220"/>
                  </a:lnTo>
                  <a:lnTo>
                    <a:pt x="5181219" y="1961895"/>
                  </a:lnTo>
                </a:path>
                <a:path w="5561330" h="3790315">
                  <a:moveTo>
                    <a:pt x="3276727" y="2037588"/>
                  </a:moveTo>
                  <a:lnTo>
                    <a:pt x="3302598" y="2082054"/>
                  </a:lnTo>
                  <a:lnTo>
                    <a:pt x="3328600" y="2126385"/>
                  </a:lnTo>
                  <a:lnTo>
                    <a:pt x="3354865" y="2170446"/>
                  </a:lnTo>
                  <a:lnTo>
                    <a:pt x="3381522" y="2214101"/>
                  </a:lnTo>
                  <a:lnTo>
                    <a:pt x="3408705" y="2257215"/>
                  </a:lnTo>
                  <a:lnTo>
                    <a:pt x="3436543" y="2299652"/>
                  </a:lnTo>
                  <a:lnTo>
                    <a:pt x="3465167" y="2341278"/>
                  </a:lnTo>
                  <a:lnTo>
                    <a:pt x="3494709" y="2381957"/>
                  </a:lnTo>
                  <a:lnTo>
                    <a:pt x="3525300" y="2421554"/>
                  </a:lnTo>
                  <a:lnTo>
                    <a:pt x="3557071" y="2459934"/>
                  </a:lnTo>
                  <a:lnTo>
                    <a:pt x="3590153" y="2496961"/>
                  </a:lnTo>
                  <a:lnTo>
                    <a:pt x="3624677" y="2532500"/>
                  </a:lnTo>
                  <a:lnTo>
                    <a:pt x="3660775" y="2566416"/>
                  </a:lnTo>
                  <a:lnTo>
                    <a:pt x="3700193" y="2599248"/>
                  </a:lnTo>
                  <a:lnTo>
                    <a:pt x="3743953" y="2631508"/>
                  </a:lnTo>
                  <a:lnTo>
                    <a:pt x="3791092" y="2663014"/>
                  </a:lnTo>
                  <a:lnTo>
                    <a:pt x="3840650" y="2693586"/>
                  </a:lnTo>
                  <a:lnTo>
                    <a:pt x="3891664" y="2723043"/>
                  </a:lnTo>
                  <a:lnTo>
                    <a:pt x="3943173" y="2751204"/>
                  </a:lnTo>
                  <a:lnTo>
                    <a:pt x="3994216" y="2777888"/>
                  </a:lnTo>
                  <a:lnTo>
                    <a:pt x="4043832" y="2802916"/>
                  </a:lnTo>
                  <a:lnTo>
                    <a:pt x="4091059" y="2826105"/>
                  </a:lnTo>
                  <a:lnTo>
                    <a:pt x="4134935" y="2847276"/>
                  </a:lnTo>
                  <a:lnTo>
                    <a:pt x="4174499" y="2866247"/>
                  </a:lnTo>
                  <a:lnTo>
                    <a:pt x="4208790" y="2882839"/>
                  </a:lnTo>
                  <a:lnTo>
                    <a:pt x="4236846" y="2896870"/>
                  </a:lnTo>
                  <a:lnTo>
                    <a:pt x="4294854" y="2923998"/>
                  </a:lnTo>
                  <a:lnTo>
                    <a:pt x="4316856" y="2927873"/>
                  </a:lnTo>
                  <a:lnTo>
                    <a:pt x="4314856" y="2916247"/>
                  </a:lnTo>
                  <a:lnTo>
                    <a:pt x="4300855" y="289687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138546" y="4910200"/>
              <a:ext cx="167005" cy="991869"/>
            </a:xfrm>
            <a:custGeom>
              <a:avLst/>
              <a:gdLst/>
              <a:ahLst/>
              <a:cxnLst/>
              <a:rect l="l" t="t" r="r" b="b"/>
              <a:pathLst>
                <a:path w="167004" h="991870">
                  <a:moveTo>
                    <a:pt x="95123" y="0"/>
                  </a:moveTo>
                  <a:lnTo>
                    <a:pt x="107077" y="54269"/>
                  </a:lnTo>
                  <a:lnTo>
                    <a:pt x="118736" y="108383"/>
                  </a:lnTo>
                  <a:lnTo>
                    <a:pt x="129797" y="162181"/>
                  </a:lnTo>
                  <a:lnTo>
                    <a:pt x="139955" y="215499"/>
                  </a:lnTo>
                  <a:lnTo>
                    <a:pt x="148907" y="268176"/>
                  </a:lnTo>
                  <a:lnTo>
                    <a:pt x="156351" y="320049"/>
                  </a:lnTo>
                  <a:lnTo>
                    <a:pt x="161982" y="370955"/>
                  </a:lnTo>
                  <a:lnTo>
                    <a:pt x="165499" y="420733"/>
                  </a:lnTo>
                  <a:lnTo>
                    <a:pt x="166597" y="469220"/>
                  </a:lnTo>
                  <a:lnTo>
                    <a:pt x="164973" y="516255"/>
                  </a:lnTo>
                  <a:lnTo>
                    <a:pt x="158612" y="568255"/>
                  </a:lnTo>
                  <a:lnTo>
                    <a:pt x="147297" y="620898"/>
                  </a:lnTo>
                  <a:lnTo>
                    <a:pt x="132263" y="673201"/>
                  </a:lnTo>
                  <a:lnTo>
                    <a:pt x="114745" y="724180"/>
                  </a:lnTo>
                  <a:lnTo>
                    <a:pt x="95980" y="772849"/>
                  </a:lnTo>
                  <a:lnTo>
                    <a:pt x="77201" y="818227"/>
                  </a:lnTo>
                  <a:lnTo>
                    <a:pt x="59646" y="859327"/>
                  </a:lnTo>
                  <a:lnTo>
                    <a:pt x="44549" y="895167"/>
                  </a:lnTo>
                  <a:lnTo>
                    <a:pt x="33147" y="924763"/>
                  </a:lnTo>
                  <a:lnTo>
                    <a:pt x="16734" y="968712"/>
                  </a:lnTo>
                  <a:lnTo>
                    <a:pt x="7286" y="988301"/>
                  </a:lnTo>
                  <a:lnTo>
                    <a:pt x="2482" y="991650"/>
                  </a:lnTo>
                  <a:lnTo>
                    <a:pt x="0" y="9868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633215" y="4876800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990600" y="76200"/>
                  </a:moveTo>
                  <a:lnTo>
                    <a:pt x="971471" y="120623"/>
                  </a:lnTo>
                  <a:lnTo>
                    <a:pt x="951872" y="164890"/>
                  </a:lnTo>
                  <a:lnTo>
                    <a:pt x="931333" y="208844"/>
                  </a:lnTo>
                  <a:lnTo>
                    <a:pt x="909382" y="252327"/>
                  </a:lnTo>
                  <a:lnTo>
                    <a:pt x="885550" y="295183"/>
                  </a:lnTo>
                  <a:lnTo>
                    <a:pt x="859366" y="337255"/>
                  </a:lnTo>
                  <a:lnTo>
                    <a:pt x="830360" y="378386"/>
                  </a:lnTo>
                  <a:lnTo>
                    <a:pt x="798061" y="418420"/>
                  </a:lnTo>
                  <a:lnTo>
                    <a:pt x="762000" y="457200"/>
                  </a:lnTo>
                  <a:lnTo>
                    <a:pt x="729453" y="487914"/>
                  </a:lnTo>
                  <a:lnTo>
                    <a:pt x="694330" y="517770"/>
                  </a:lnTo>
                  <a:lnTo>
                    <a:pt x="656888" y="546853"/>
                  </a:lnTo>
                  <a:lnTo>
                    <a:pt x="617386" y="575249"/>
                  </a:lnTo>
                  <a:lnTo>
                    <a:pt x="576080" y="603044"/>
                  </a:lnTo>
                  <a:lnTo>
                    <a:pt x="533228" y="630324"/>
                  </a:lnTo>
                  <a:lnTo>
                    <a:pt x="489088" y="657174"/>
                  </a:lnTo>
                  <a:lnTo>
                    <a:pt x="443917" y="683681"/>
                  </a:lnTo>
                  <a:lnTo>
                    <a:pt x="397974" y="709930"/>
                  </a:lnTo>
                  <a:lnTo>
                    <a:pt x="351516" y="736008"/>
                  </a:lnTo>
                  <a:lnTo>
                    <a:pt x="304800" y="762000"/>
                  </a:lnTo>
                </a:path>
                <a:path w="990600" h="762000">
                  <a:moveTo>
                    <a:pt x="533400" y="0"/>
                  </a:moveTo>
                  <a:lnTo>
                    <a:pt x="497442" y="40138"/>
                  </a:lnTo>
                  <a:lnTo>
                    <a:pt x="461642" y="79806"/>
                  </a:lnTo>
                  <a:lnTo>
                    <a:pt x="426155" y="118533"/>
                  </a:lnTo>
                  <a:lnTo>
                    <a:pt x="391139" y="155849"/>
                  </a:lnTo>
                  <a:lnTo>
                    <a:pt x="356749" y="191283"/>
                  </a:lnTo>
                  <a:lnTo>
                    <a:pt x="323144" y="224366"/>
                  </a:lnTo>
                  <a:lnTo>
                    <a:pt x="290479" y="254627"/>
                  </a:lnTo>
                  <a:lnTo>
                    <a:pt x="258912" y="281595"/>
                  </a:lnTo>
                  <a:lnTo>
                    <a:pt x="228600" y="304800"/>
                  </a:lnTo>
                  <a:lnTo>
                    <a:pt x="177393" y="336499"/>
                  </a:lnTo>
                  <a:lnTo>
                    <a:pt x="129844" y="357225"/>
                  </a:lnTo>
                  <a:lnTo>
                    <a:pt x="85039" y="369722"/>
                  </a:lnTo>
                  <a:lnTo>
                    <a:pt x="42062" y="376732"/>
                  </a:ln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4705" y="3734561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200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4105" y="6047587"/>
              <a:ext cx="981075" cy="245110"/>
            </a:xfrm>
            <a:custGeom>
              <a:avLst/>
              <a:gdLst/>
              <a:ahLst/>
              <a:cxnLst/>
              <a:rect l="l" t="t" r="r" b="b"/>
              <a:pathLst>
                <a:path w="981075" h="245110">
                  <a:moveTo>
                    <a:pt x="101092" y="132588"/>
                  </a:moveTo>
                  <a:lnTo>
                    <a:pt x="0" y="210718"/>
                  </a:lnTo>
                  <a:lnTo>
                    <a:pt x="123190" y="244741"/>
                  </a:lnTo>
                  <a:lnTo>
                    <a:pt x="116548" y="211035"/>
                  </a:lnTo>
                  <a:lnTo>
                    <a:pt x="97154" y="211035"/>
                  </a:lnTo>
                  <a:lnTo>
                    <a:pt x="89789" y="173647"/>
                  </a:lnTo>
                  <a:lnTo>
                    <a:pt x="108458" y="169977"/>
                  </a:lnTo>
                  <a:lnTo>
                    <a:pt x="101092" y="132588"/>
                  </a:lnTo>
                  <a:close/>
                </a:path>
                <a:path w="981075" h="245110">
                  <a:moveTo>
                    <a:pt x="108458" y="169977"/>
                  </a:moveTo>
                  <a:lnTo>
                    <a:pt x="89789" y="173647"/>
                  </a:lnTo>
                  <a:lnTo>
                    <a:pt x="97154" y="211035"/>
                  </a:lnTo>
                  <a:lnTo>
                    <a:pt x="115825" y="207365"/>
                  </a:lnTo>
                  <a:lnTo>
                    <a:pt x="108458" y="169977"/>
                  </a:lnTo>
                  <a:close/>
                </a:path>
                <a:path w="981075" h="245110">
                  <a:moveTo>
                    <a:pt x="115825" y="207365"/>
                  </a:moveTo>
                  <a:lnTo>
                    <a:pt x="97154" y="211035"/>
                  </a:lnTo>
                  <a:lnTo>
                    <a:pt x="116548" y="211035"/>
                  </a:lnTo>
                  <a:lnTo>
                    <a:pt x="115825" y="207365"/>
                  </a:lnTo>
                  <a:close/>
                </a:path>
                <a:path w="981075" h="245110">
                  <a:moveTo>
                    <a:pt x="973201" y="0"/>
                  </a:moveTo>
                  <a:lnTo>
                    <a:pt x="108458" y="169977"/>
                  </a:lnTo>
                  <a:lnTo>
                    <a:pt x="115825" y="207365"/>
                  </a:lnTo>
                  <a:lnTo>
                    <a:pt x="980567" y="37388"/>
                  </a:lnTo>
                  <a:lnTo>
                    <a:pt x="973201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4403" y="5949695"/>
              <a:ext cx="228600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75453" y="4876038"/>
              <a:ext cx="2211705" cy="1374775"/>
            </a:xfrm>
            <a:custGeom>
              <a:avLst/>
              <a:gdLst/>
              <a:ahLst/>
              <a:cxnLst/>
              <a:rect l="l" t="t" r="r" b="b"/>
              <a:pathLst>
                <a:path w="2211704" h="1374775">
                  <a:moveTo>
                    <a:pt x="2189988" y="1374648"/>
                  </a:moveTo>
                  <a:lnTo>
                    <a:pt x="2189988" y="21336"/>
                  </a:lnTo>
                </a:path>
                <a:path w="2211704" h="1374775">
                  <a:moveTo>
                    <a:pt x="0" y="0"/>
                  </a:moveTo>
                  <a:lnTo>
                    <a:pt x="2211324" y="0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0389" y="3783329"/>
              <a:ext cx="946150" cy="1123315"/>
            </a:xfrm>
            <a:custGeom>
              <a:avLst/>
              <a:gdLst/>
              <a:ahLst/>
              <a:cxnLst/>
              <a:rect l="l" t="t" r="r" b="b"/>
              <a:pathLst>
                <a:path w="946150" h="1123314">
                  <a:moveTo>
                    <a:pt x="29590" y="998855"/>
                  </a:moveTo>
                  <a:lnTo>
                    <a:pt x="0" y="1123188"/>
                  </a:lnTo>
                  <a:lnTo>
                    <a:pt x="117220" y="1072261"/>
                  </a:lnTo>
                  <a:lnTo>
                    <a:pt x="105547" y="1062482"/>
                  </a:lnTo>
                  <a:lnTo>
                    <a:pt x="75818" y="1062482"/>
                  </a:lnTo>
                  <a:lnTo>
                    <a:pt x="46608" y="1037971"/>
                  </a:lnTo>
                  <a:lnTo>
                    <a:pt x="58850" y="1023365"/>
                  </a:lnTo>
                  <a:lnTo>
                    <a:pt x="29590" y="998855"/>
                  </a:lnTo>
                  <a:close/>
                </a:path>
                <a:path w="946150" h="1123314">
                  <a:moveTo>
                    <a:pt x="58850" y="1023365"/>
                  </a:moveTo>
                  <a:lnTo>
                    <a:pt x="46608" y="1037971"/>
                  </a:lnTo>
                  <a:lnTo>
                    <a:pt x="75818" y="1062482"/>
                  </a:lnTo>
                  <a:lnTo>
                    <a:pt x="88080" y="1047850"/>
                  </a:lnTo>
                  <a:lnTo>
                    <a:pt x="58850" y="1023365"/>
                  </a:lnTo>
                  <a:close/>
                </a:path>
                <a:path w="946150" h="1123314">
                  <a:moveTo>
                    <a:pt x="88080" y="1047850"/>
                  </a:moveTo>
                  <a:lnTo>
                    <a:pt x="75818" y="1062482"/>
                  </a:lnTo>
                  <a:lnTo>
                    <a:pt x="105547" y="1062482"/>
                  </a:lnTo>
                  <a:lnTo>
                    <a:pt x="88080" y="1047850"/>
                  </a:lnTo>
                  <a:close/>
                </a:path>
                <a:path w="946150" h="1123314">
                  <a:moveTo>
                    <a:pt x="916558" y="0"/>
                  </a:moveTo>
                  <a:lnTo>
                    <a:pt x="58850" y="1023365"/>
                  </a:lnTo>
                  <a:lnTo>
                    <a:pt x="88080" y="1047850"/>
                  </a:lnTo>
                  <a:lnTo>
                    <a:pt x="945768" y="24384"/>
                  </a:lnTo>
                  <a:lnTo>
                    <a:pt x="9165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7833" y="3699510"/>
              <a:ext cx="3168650" cy="6350"/>
            </a:xfrm>
            <a:custGeom>
              <a:avLst/>
              <a:gdLst/>
              <a:ahLst/>
              <a:cxnLst/>
              <a:rect l="l" t="t" r="r" b="b"/>
              <a:pathLst>
                <a:path w="3168650" h="6350">
                  <a:moveTo>
                    <a:pt x="3168395" y="6095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5" y="3581400"/>
              <a:ext cx="228600" cy="228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156043" y="2076698"/>
            <a:ext cx="52768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+mj-lt"/>
                <a:cs typeface="Arial MT"/>
              </a:rPr>
              <a:t>Error</a:t>
            </a:r>
            <a:endParaRPr>
              <a:latin typeface="+mj-l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239" y="1672478"/>
            <a:ext cx="2330291" cy="172851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1500" dirty="0">
                <a:cs typeface="Arial MT"/>
              </a:rPr>
              <a:t>current</a:t>
            </a:r>
            <a:r>
              <a:rPr sz="1500" spc="-45" dirty="0">
                <a:cs typeface="Arial MT"/>
              </a:rPr>
              <a:t> </a:t>
            </a:r>
            <a:r>
              <a:rPr sz="1500" dirty="0">
                <a:cs typeface="Arial MT"/>
              </a:rPr>
              <a:t>weights</a:t>
            </a:r>
            <a:r>
              <a:rPr sz="1500" spc="-30" dirty="0">
                <a:cs typeface="Arial MT"/>
              </a:rPr>
              <a:t> </a:t>
            </a:r>
            <a:r>
              <a:rPr sz="1500" dirty="0">
                <a:cs typeface="Arial MT"/>
              </a:rPr>
              <a:t>define</a:t>
            </a:r>
            <a:r>
              <a:rPr sz="1500" spc="-23" dirty="0">
                <a:cs typeface="Arial MT"/>
              </a:rPr>
              <a:t> </a:t>
            </a:r>
            <a:r>
              <a:rPr sz="1500" dirty="0">
                <a:cs typeface="Arial MT"/>
              </a:rPr>
              <a:t>a</a:t>
            </a:r>
          </a:p>
          <a:p>
            <a:pPr marL="266700"/>
            <a:r>
              <a:rPr sz="1500" dirty="0">
                <a:cs typeface="Arial MT"/>
              </a:rPr>
              <a:t>point</a:t>
            </a:r>
            <a:r>
              <a:rPr sz="1500" spc="-26" dirty="0">
                <a:cs typeface="Arial MT"/>
              </a:rPr>
              <a:t> </a:t>
            </a:r>
            <a:r>
              <a:rPr sz="1500" dirty="0">
                <a:cs typeface="Arial MT"/>
              </a:rPr>
              <a:t>in</a:t>
            </a:r>
            <a:r>
              <a:rPr sz="1500" spc="-11" dirty="0">
                <a:cs typeface="Arial MT"/>
              </a:rPr>
              <a:t> </a:t>
            </a:r>
            <a:r>
              <a:rPr sz="1500" spc="-4" dirty="0">
                <a:cs typeface="Arial MT"/>
              </a:rPr>
              <a:t>this</a:t>
            </a:r>
            <a:r>
              <a:rPr sz="1500" spc="-8" dirty="0">
                <a:cs typeface="Arial MT"/>
              </a:rPr>
              <a:t> </a:t>
            </a:r>
            <a:r>
              <a:rPr sz="1500" dirty="0">
                <a:cs typeface="Arial MT"/>
              </a:rPr>
              <a:t>space</a:t>
            </a:r>
          </a:p>
          <a:p>
            <a:pPr marL="266700" marR="109538" indent="-257175">
              <a:spcBef>
                <a:spcPts val="360"/>
              </a:spcBef>
              <a:buChar char="•"/>
              <a:tabLst>
                <a:tab pos="266224" algn="l"/>
                <a:tab pos="266700" algn="l"/>
              </a:tabLst>
            </a:pPr>
            <a:r>
              <a:rPr sz="1500" dirty="0">
                <a:solidFill>
                  <a:srgbClr val="FF0000"/>
                </a:solidFill>
                <a:cs typeface="Arial MT"/>
              </a:rPr>
              <a:t>find direction in which </a:t>
            </a:r>
            <a:r>
              <a:rPr sz="1500" spc="4" dirty="0">
                <a:solidFill>
                  <a:srgbClr val="FF0000"/>
                </a:solidFill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cs typeface="Arial MT"/>
              </a:rPr>
              <a:t>error</a:t>
            </a:r>
            <a:r>
              <a:rPr sz="1500" spc="-45" dirty="0">
                <a:solidFill>
                  <a:srgbClr val="FF0000"/>
                </a:solidFill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cs typeface="Arial MT"/>
              </a:rPr>
              <a:t>surface</a:t>
            </a:r>
            <a:r>
              <a:rPr sz="1500" spc="-45" dirty="0">
                <a:solidFill>
                  <a:srgbClr val="FF0000"/>
                </a:solidFill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cs typeface="Arial MT"/>
              </a:rPr>
              <a:t>descends </a:t>
            </a:r>
            <a:r>
              <a:rPr sz="1500" spc="-405" dirty="0">
                <a:solidFill>
                  <a:srgbClr val="FF0000"/>
                </a:solidFill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cs typeface="Arial MT"/>
              </a:rPr>
              <a:t>most</a:t>
            </a:r>
            <a:r>
              <a:rPr sz="1500" spc="-30" dirty="0">
                <a:solidFill>
                  <a:srgbClr val="FF0000"/>
                </a:solidFill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cs typeface="Arial MT"/>
              </a:rPr>
              <a:t>steeply</a:t>
            </a:r>
            <a:endParaRPr sz="1500" dirty="0">
              <a:cs typeface="Arial MT"/>
            </a:endParaRPr>
          </a:p>
          <a:p>
            <a:pPr marL="266700" indent="-257175">
              <a:spcBef>
                <a:spcPts val="360"/>
              </a:spcBef>
              <a:buChar char="•"/>
              <a:tabLst>
                <a:tab pos="266224" algn="l"/>
                <a:tab pos="266700" algn="l"/>
              </a:tabLst>
            </a:pPr>
            <a:r>
              <a:rPr sz="1500" dirty="0">
                <a:solidFill>
                  <a:srgbClr val="006600"/>
                </a:solidFill>
                <a:cs typeface="Arial MT"/>
              </a:rPr>
              <a:t>take</a:t>
            </a:r>
            <a:r>
              <a:rPr sz="1500" spc="-34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a</a:t>
            </a:r>
            <a:r>
              <a:rPr sz="1500" spc="-8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step</a:t>
            </a:r>
            <a:r>
              <a:rPr sz="1500" spc="-30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(i.e.</a:t>
            </a:r>
            <a:r>
              <a:rPr sz="1500" spc="-26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update</a:t>
            </a:r>
            <a:endParaRPr sz="1500" dirty="0">
              <a:cs typeface="Arial MT"/>
            </a:endParaRPr>
          </a:p>
          <a:p>
            <a:pPr marL="266700"/>
            <a:r>
              <a:rPr sz="1500" dirty="0">
                <a:solidFill>
                  <a:srgbClr val="006600"/>
                </a:solidFill>
                <a:cs typeface="Arial MT"/>
              </a:rPr>
              <a:t>weights)</a:t>
            </a:r>
            <a:r>
              <a:rPr sz="1500" spc="-30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in</a:t>
            </a:r>
            <a:r>
              <a:rPr sz="1500" spc="-15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spc="-4" dirty="0">
                <a:solidFill>
                  <a:srgbClr val="006600"/>
                </a:solidFill>
                <a:cs typeface="Arial MT"/>
              </a:rPr>
              <a:t>that</a:t>
            </a:r>
            <a:r>
              <a:rPr sz="1500" spc="-26" dirty="0">
                <a:solidFill>
                  <a:srgbClr val="006600"/>
                </a:solidFill>
                <a:cs typeface="Arial MT"/>
              </a:rPr>
              <a:t> </a:t>
            </a:r>
            <a:r>
              <a:rPr sz="1500" dirty="0">
                <a:solidFill>
                  <a:srgbClr val="006600"/>
                </a:solidFill>
                <a:cs typeface="Arial MT"/>
              </a:rPr>
              <a:t>direction</a:t>
            </a:r>
            <a:endParaRPr sz="1500" dirty="0"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684" y="548300"/>
            <a:ext cx="5905024" cy="1077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pc="-4" dirty="0">
                <a:cs typeface="Arial MT"/>
              </a:rPr>
              <a:t>Gradient</a:t>
            </a:r>
            <a:r>
              <a:rPr spc="11" dirty="0">
                <a:cs typeface="Arial MT"/>
              </a:rPr>
              <a:t> </a:t>
            </a:r>
            <a:r>
              <a:rPr spc="-4" dirty="0">
                <a:cs typeface="Arial MT"/>
              </a:rPr>
              <a:t>descent</a:t>
            </a:r>
            <a:r>
              <a:rPr spc="11" dirty="0">
                <a:cs typeface="Arial MT"/>
              </a:rPr>
              <a:t> </a:t>
            </a:r>
            <a:r>
              <a:rPr spc="-4" dirty="0">
                <a:cs typeface="Arial MT"/>
              </a:rPr>
              <a:t>is</a:t>
            </a:r>
            <a:r>
              <a:rPr spc="8" dirty="0">
                <a:cs typeface="Arial MT"/>
              </a:rPr>
              <a:t> </a:t>
            </a:r>
            <a:r>
              <a:rPr spc="-4" dirty="0">
                <a:cs typeface="Arial MT"/>
              </a:rPr>
              <a:t>an</a:t>
            </a:r>
            <a:r>
              <a:rPr spc="8" dirty="0">
                <a:cs typeface="Arial MT"/>
              </a:rPr>
              <a:t> </a:t>
            </a:r>
            <a:r>
              <a:rPr spc="-4" dirty="0">
                <a:cs typeface="Arial MT"/>
              </a:rPr>
              <a:t>iterative</a:t>
            </a:r>
            <a:r>
              <a:rPr spc="15" dirty="0">
                <a:cs typeface="Arial MT"/>
              </a:rPr>
              <a:t> </a:t>
            </a:r>
            <a:r>
              <a:rPr spc="-4" dirty="0">
                <a:cs typeface="Arial MT"/>
              </a:rPr>
              <a:t>process</a:t>
            </a:r>
            <a:r>
              <a:rPr spc="8" dirty="0">
                <a:cs typeface="Arial MT"/>
              </a:rPr>
              <a:t> </a:t>
            </a:r>
            <a:r>
              <a:rPr spc="-4" dirty="0">
                <a:cs typeface="Arial MT"/>
              </a:rPr>
              <a:t>aimed</a:t>
            </a:r>
            <a:r>
              <a:rPr spc="15" dirty="0">
                <a:cs typeface="Arial MT"/>
              </a:rPr>
              <a:t> </a:t>
            </a:r>
            <a:r>
              <a:rPr dirty="0">
                <a:cs typeface="Arial MT"/>
              </a:rPr>
              <a:t>at</a:t>
            </a:r>
            <a:r>
              <a:rPr spc="8" dirty="0">
                <a:cs typeface="Arial MT"/>
              </a:rPr>
              <a:t> </a:t>
            </a:r>
            <a:r>
              <a:rPr spc="-4" dirty="0">
                <a:cs typeface="Arial MT"/>
              </a:rPr>
              <a:t>finding</a:t>
            </a:r>
            <a:r>
              <a:rPr spc="23" dirty="0">
                <a:cs typeface="Arial MT"/>
              </a:rPr>
              <a:t> </a:t>
            </a:r>
            <a:r>
              <a:rPr spc="-4" dirty="0">
                <a:cs typeface="Arial MT"/>
              </a:rPr>
              <a:t>a </a:t>
            </a:r>
            <a:r>
              <a:rPr spc="-491" dirty="0">
                <a:cs typeface="Arial MT"/>
              </a:rPr>
              <a:t> </a:t>
            </a:r>
            <a:r>
              <a:rPr spc="-4" dirty="0">
                <a:cs typeface="Arial MT"/>
              </a:rPr>
              <a:t>minimum</a:t>
            </a:r>
            <a:r>
              <a:rPr spc="8" dirty="0">
                <a:cs typeface="Arial MT"/>
              </a:rPr>
              <a:t> </a:t>
            </a:r>
            <a:r>
              <a:rPr spc="-4" dirty="0">
                <a:cs typeface="Arial MT"/>
              </a:rPr>
              <a:t>in</a:t>
            </a:r>
            <a:r>
              <a:rPr spc="-8" dirty="0">
                <a:cs typeface="Arial MT"/>
              </a:rPr>
              <a:t> </a:t>
            </a:r>
            <a:r>
              <a:rPr dirty="0">
                <a:cs typeface="Arial MT"/>
              </a:rPr>
              <a:t>the </a:t>
            </a:r>
            <a:r>
              <a:rPr spc="-4" dirty="0">
                <a:cs typeface="Arial MT"/>
              </a:rPr>
              <a:t>error</a:t>
            </a:r>
            <a:r>
              <a:rPr spc="4" dirty="0">
                <a:cs typeface="Arial MT"/>
              </a:rPr>
              <a:t> </a:t>
            </a:r>
            <a:r>
              <a:rPr spc="-4" dirty="0">
                <a:cs typeface="Arial MT"/>
              </a:rPr>
              <a:t>surface.</a:t>
            </a:r>
            <a:endParaRPr dirty="0">
              <a:cs typeface="Arial MT"/>
            </a:endParaRPr>
          </a:p>
          <a:p>
            <a:pPr>
              <a:spcBef>
                <a:spcPts val="19"/>
              </a:spcBef>
            </a:pPr>
            <a:endParaRPr sz="1838" dirty="0">
              <a:cs typeface="Arial MT"/>
            </a:endParaRPr>
          </a:p>
          <a:p>
            <a:pPr marL="9525"/>
            <a:r>
              <a:rPr sz="1500" dirty="0">
                <a:cs typeface="Arial MT"/>
              </a:rPr>
              <a:t>on</a:t>
            </a:r>
            <a:r>
              <a:rPr sz="1500" spc="-30" dirty="0">
                <a:cs typeface="Arial MT"/>
              </a:rPr>
              <a:t> </a:t>
            </a:r>
            <a:r>
              <a:rPr sz="1500" dirty="0">
                <a:cs typeface="Arial MT"/>
              </a:rPr>
              <a:t>each</a:t>
            </a:r>
            <a:r>
              <a:rPr sz="1500" spc="-26" dirty="0">
                <a:cs typeface="Arial MT"/>
              </a:rPr>
              <a:t> </a:t>
            </a:r>
            <a:r>
              <a:rPr sz="1500" dirty="0">
                <a:cs typeface="Arial MT"/>
              </a:rPr>
              <a:t>iteration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6946B-2422-0C6E-1152-3F6299DD7D6B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048" y="7286"/>
            <a:ext cx="509063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700" dirty="0">
                <a:solidFill>
                  <a:schemeClr val="bg1"/>
                </a:solidFill>
              </a:rPr>
              <a:t>Gradient</a:t>
            </a:r>
            <a:r>
              <a:rPr sz="2700" spc="-30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descent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spc="-4" dirty="0">
                <a:solidFill>
                  <a:schemeClr val="bg1"/>
                </a:solidFill>
              </a:rPr>
              <a:t>in</a:t>
            </a:r>
            <a:r>
              <a:rPr sz="2700" spc="-11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weight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space</a:t>
            </a:r>
            <a:endParaRPr sz="270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9596" y="1695640"/>
            <a:ext cx="4000500" cy="3371850"/>
          </a:xfrm>
          <a:custGeom>
            <a:avLst/>
            <a:gdLst/>
            <a:ahLst/>
            <a:cxnLst/>
            <a:rect l="l" t="t" r="r" b="b"/>
            <a:pathLst>
              <a:path w="5334000" h="4495800">
                <a:moveTo>
                  <a:pt x="5334000" y="2971800"/>
                </a:moveTo>
                <a:lnTo>
                  <a:pt x="5295900" y="2952762"/>
                </a:lnTo>
                <a:lnTo>
                  <a:pt x="5219700" y="2914650"/>
                </a:lnTo>
                <a:lnTo>
                  <a:pt x="5219700" y="2952762"/>
                </a:lnTo>
                <a:lnTo>
                  <a:pt x="1466850" y="2952762"/>
                </a:lnTo>
                <a:lnTo>
                  <a:pt x="1468361" y="114300"/>
                </a:lnTo>
                <a:lnTo>
                  <a:pt x="1506474" y="114300"/>
                </a:lnTo>
                <a:lnTo>
                  <a:pt x="1496949" y="95250"/>
                </a:lnTo>
                <a:lnTo>
                  <a:pt x="1449324" y="0"/>
                </a:lnTo>
                <a:lnTo>
                  <a:pt x="1447800" y="3048"/>
                </a:lnTo>
                <a:lnTo>
                  <a:pt x="1447800" y="2971800"/>
                </a:lnTo>
                <a:lnTo>
                  <a:pt x="1447800" y="3048"/>
                </a:lnTo>
                <a:lnTo>
                  <a:pt x="1392174" y="114300"/>
                </a:lnTo>
                <a:lnTo>
                  <a:pt x="1430261" y="114300"/>
                </a:lnTo>
                <a:lnTo>
                  <a:pt x="1428750" y="2964218"/>
                </a:lnTo>
                <a:lnTo>
                  <a:pt x="64922" y="4399813"/>
                </a:lnTo>
                <a:lnTo>
                  <a:pt x="37338" y="4373575"/>
                </a:lnTo>
                <a:lnTo>
                  <a:pt x="0" y="4495800"/>
                </a:lnTo>
                <a:lnTo>
                  <a:pt x="120142" y="4452290"/>
                </a:lnTo>
                <a:lnTo>
                  <a:pt x="107073" y="4439869"/>
                </a:lnTo>
                <a:lnTo>
                  <a:pt x="92519" y="4426039"/>
                </a:lnTo>
                <a:lnTo>
                  <a:pt x="1455966" y="2990850"/>
                </a:lnTo>
                <a:lnTo>
                  <a:pt x="5219700" y="2990850"/>
                </a:lnTo>
                <a:lnTo>
                  <a:pt x="5219700" y="3028950"/>
                </a:lnTo>
                <a:lnTo>
                  <a:pt x="5295900" y="2990850"/>
                </a:lnTo>
                <a:lnTo>
                  <a:pt x="5334000" y="297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680960" y="3771710"/>
            <a:ext cx="2852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latin typeface="Times New Roman"/>
                <a:cs typeface="Times New Roman"/>
              </a:rPr>
              <a:t>w</a:t>
            </a:r>
            <a:r>
              <a:rPr i="1" spc="-5"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9939" y="4611396"/>
            <a:ext cx="2857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4" dirty="0">
                <a:latin typeface="Times New Roman"/>
                <a:cs typeface="Times New Roman"/>
              </a:rPr>
              <a:t>w</a:t>
            </a:r>
            <a:r>
              <a:rPr i="1" spc="-5"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7095" y="1534906"/>
            <a:ext cx="4178141" cy="3370421"/>
            <a:chOff x="3552126" y="2046541"/>
            <a:chExt cx="5570855" cy="4493895"/>
          </a:xfrm>
        </p:grpSpPr>
        <p:sp>
          <p:nvSpPr>
            <p:cNvPr id="7" name="object 7"/>
            <p:cNvSpPr/>
            <p:nvPr/>
          </p:nvSpPr>
          <p:spPr>
            <a:xfrm>
              <a:off x="3556889" y="2051304"/>
              <a:ext cx="5561330" cy="3790315"/>
            </a:xfrm>
            <a:custGeom>
              <a:avLst/>
              <a:gdLst/>
              <a:ahLst/>
              <a:cxnLst/>
              <a:rect l="l" t="t" r="r" b="b"/>
              <a:pathLst>
                <a:path w="5561330" h="3790315">
                  <a:moveTo>
                    <a:pt x="42672" y="2922016"/>
                  </a:moveTo>
                  <a:lnTo>
                    <a:pt x="86319" y="2946162"/>
                  </a:lnTo>
                  <a:lnTo>
                    <a:pt x="130294" y="2969602"/>
                  </a:lnTo>
                  <a:lnTo>
                    <a:pt x="174588" y="2992333"/>
                  </a:lnTo>
                  <a:lnTo>
                    <a:pt x="219193" y="3014352"/>
                  </a:lnTo>
                  <a:lnTo>
                    <a:pt x="264100" y="3035657"/>
                  </a:lnTo>
                  <a:lnTo>
                    <a:pt x="309301" y="3056246"/>
                  </a:lnTo>
                  <a:lnTo>
                    <a:pt x="354787" y="3076116"/>
                  </a:lnTo>
                  <a:lnTo>
                    <a:pt x="400549" y="3095266"/>
                  </a:lnTo>
                  <a:lnTo>
                    <a:pt x="446578" y="3113693"/>
                  </a:lnTo>
                  <a:lnTo>
                    <a:pt x="492867" y="3131394"/>
                  </a:lnTo>
                  <a:lnTo>
                    <a:pt x="539406" y="3148367"/>
                  </a:lnTo>
                  <a:lnTo>
                    <a:pt x="586187" y="3164610"/>
                  </a:lnTo>
                  <a:lnTo>
                    <a:pt x="633202" y="3180122"/>
                  </a:lnTo>
                  <a:lnTo>
                    <a:pt x="680441" y="3194898"/>
                  </a:lnTo>
                  <a:lnTo>
                    <a:pt x="727896" y="3208937"/>
                  </a:lnTo>
                  <a:lnTo>
                    <a:pt x="775558" y="3222237"/>
                  </a:lnTo>
                  <a:lnTo>
                    <a:pt x="823419" y="3234796"/>
                  </a:lnTo>
                  <a:lnTo>
                    <a:pt x="871471" y="3246610"/>
                  </a:lnTo>
                  <a:lnTo>
                    <a:pt x="919704" y="3257679"/>
                  </a:lnTo>
                  <a:lnTo>
                    <a:pt x="968110" y="3267998"/>
                  </a:lnTo>
                  <a:lnTo>
                    <a:pt x="1016681" y="3277567"/>
                  </a:lnTo>
                  <a:lnTo>
                    <a:pt x="1065407" y="3286383"/>
                  </a:lnTo>
                  <a:lnTo>
                    <a:pt x="1114281" y="3294444"/>
                  </a:lnTo>
                  <a:lnTo>
                    <a:pt x="1163293" y="3301746"/>
                  </a:lnTo>
                  <a:lnTo>
                    <a:pt x="1212435" y="3308289"/>
                  </a:lnTo>
                  <a:lnTo>
                    <a:pt x="1261698" y="3314069"/>
                  </a:lnTo>
                  <a:lnTo>
                    <a:pt x="1311074" y="3319084"/>
                  </a:lnTo>
                  <a:lnTo>
                    <a:pt x="1360555" y="3323332"/>
                  </a:lnTo>
                  <a:lnTo>
                    <a:pt x="1410130" y="3326811"/>
                  </a:lnTo>
                  <a:lnTo>
                    <a:pt x="1459793" y="3329519"/>
                  </a:lnTo>
                  <a:lnTo>
                    <a:pt x="1509534" y="3331452"/>
                  </a:lnTo>
                  <a:lnTo>
                    <a:pt x="1559345" y="3332609"/>
                  </a:lnTo>
                  <a:lnTo>
                    <a:pt x="1609216" y="3332988"/>
                  </a:lnTo>
                  <a:lnTo>
                    <a:pt x="1657345" y="3332631"/>
                  </a:lnTo>
                  <a:lnTo>
                    <a:pt x="1705304" y="3331567"/>
                  </a:lnTo>
                  <a:lnTo>
                    <a:pt x="1753088" y="3329798"/>
                  </a:lnTo>
                  <a:lnTo>
                    <a:pt x="1800692" y="3327331"/>
                  </a:lnTo>
                  <a:lnTo>
                    <a:pt x="1848111" y="3324170"/>
                  </a:lnTo>
                  <a:lnTo>
                    <a:pt x="1895340" y="3320320"/>
                  </a:lnTo>
                  <a:lnTo>
                    <a:pt x="1942374" y="3315786"/>
                  </a:lnTo>
                  <a:lnTo>
                    <a:pt x="1989208" y="3310573"/>
                  </a:lnTo>
                  <a:lnTo>
                    <a:pt x="2035837" y="3304686"/>
                  </a:lnTo>
                  <a:lnTo>
                    <a:pt x="2082256" y="3298130"/>
                  </a:lnTo>
                  <a:lnTo>
                    <a:pt x="2128460" y="3290910"/>
                  </a:lnTo>
                  <a:lnTo>
                    <a:pt x="2174444" y="3283031"/>
                  </a:lnTo>
                  <a:lnTo>
                    <a:pt x="2220203" y="3274497"/>
                  </a:lnTo>
                  <a:lnTo>
                    <a:pt x="2265732" y="3265315"/>
                  </a:lnTo>
                  <a:lnTo>
                    <a:pt x="2311026" y="3255488"/>
                  </a:lnTo>
                  <a:lnTo>
                    <a:pt x="2356079" y="3245023"/>
                  </a:lnTo>
                  <a:lnTo>
                    <a:pt x="2400888" y="3233923"/>
                  </a:lnTo>
                  <a:lnTo>
                    <a:pt x="2445446" y="3222193"/>
                  </a:lnTo>
                  <a:lnTo>
                    <a:pt x="2489750" y="3209839"/>
                  </a:lnTo>
                  <a:lnTo>
                    <a:pt x="2533793" y="3196866"/>
                  </a:lnTo>
                  <a:lnTo>
                    <a:pt x="2577571" y="3183279"/>
                  </a:lnTo>
                  <a:lnTo>
                    <a:pt x="2621079" y="3169082"/>
                  </a:lnTo>
                  <a:lnTo>
                    <a:pt x="2664312" y="3154280"/>
                  </a:lnTo>
                  <a:lnTo>
                    <a:pt x="2707265" y="3138880"/>
                  </a:lnTo>
                  <a:lnTo>
                    <a:pt x="2749933" y="3122884"/>
                  </a:lnTo>
                  <a:lnTo>
                    <a:pt x="2792311" y="3106299"/>
                  </a:lnTo>
                  <a:lnTo>
                    <a:pt x="2834393" y="3089129"/>
                  </a:lnTo>
                  <a:lnTo>
                    <a:pt x="2876175" y="3071380"/>
                  </a:lnTo>
                  <a:lnTo>
                    <a:pt x="2917652" y="3053056"/>
                  </a:lnTo>
                  <a:lnTo>
                    <a:pt x="2958819" y="3034162"/>
                  </a:lnTo>
                  <a:lnTo>
                    <a:pt x="2999671" y="3014704"/>
                  </a:lnTo>
                  <a:lnTo>
                    <a:pt x="3040203" y="2994685"/>
                  </a:lnTo>
                  <a:lnTo>
                    <a:pt x="3080409" y="2974112"/>
                  </a:lnTo>
                  <a:lnTo>
                    <a:pt x="3120285" y="2952989"/>
                  </a:lnTo>
                  <a:lnTo>
                    <a:pt x="3159826" y="2931322"/>
                  </a:lnTo>
                  <a:lnTo>
                    <a:pt x="3199027" y="2909114"/>
                  </a:lnTo>
                  <a:lnTo>
                    <a:pt x="3237883" y="2886371"/>
                  </a:lnTo>
                  <a:lnTo>
                    <a:pt x="3276388" y="2863098"/>
                  </a:lnTo>
                  <a:lnTo>
                    <a:pt x="3314538" y="2839300"/>
                  </a:lnTo>
                  <a:lnTo>
                    <a:pt x="3352328" y="2814983"/>
                  </a:lnTo>
                  <a:lnTo>
                    <a:pt x="3389753" y="2790150"/>
                  </a:lnTo>
                  <a:lnTo>
                    <a:pt x="3426807" y="2764806"/>
                  </a:lnTo>
                  <a:lnTo>
                    <a:pt x="3463486" y="2738958"/>
                  </a:lnTo>
                  <a:lnTo>
                    <a:pt x="3499785" y="2712610"/>
                  </a:lnTo>
                  <a:lnTo>
                    <a:pt x="3535698" y="2685766"/>
                  </a:lnTo>
                  <a:lnTo>
                    <a:pt x="3571222" y="2658432"/>
                  </a:lnTo>
                  <a:lnTo>
                    <a:pt x="3606350" y="2630612"/>
                  </a:lnTo>
                  <a:lnTo>
                    <a:pt x="3641077" y="2602313"/>
                  </a:lnTo>
                  <a:lnTo>
                    <a:pt x="3675400" y="2573538"/>
                  </a:lnTo>
                  <a:lnTo>
                    <a:pt x="3709312" y="2544292"/>
                  </a:lnTo>
                  <a:lnTo>
                    <a:pt x="3742808" y="2514581"/>
                  </a:lnTo>
                  <a:lnTo>
                    <a:pt x="3775885" y="2484410"/>
                  </a:lnTo>
                  <a:lnTo>
                    <a:pt x="3808536" y="2453783"/>
                  </a:lnTo>
                  <a:lnTo>
                    <a:pt x="3840756" y="2422705"/>
                  </a:lnTo>
                  <a:lnTo>
                    <a:pt x="3872542" y="2391182"/>
                  </a:lnTo>
                  <a:lnTo>
                    <a:pt x="3903887" y="2359218"/>
                  </a:lnTo>
                  <a:lnTo>
                    <a:pt x="3934786" y="2326818"/>
                  </a:lnTo>
                  <a:lnTo>
                    <a:pt x="3965235" y="2293988"/>
                  </a:lnTo>
                  <a:lnTo>
                    <a:pt x="3995229" y="2260732"/>
                  </a:lnTo>
                  <a:lnTo>
                    <a:pt x="4024763" y="2227056"/>
                  </a:lnTo>
                  <a:lnTo>
                    <a:pt x="4053831" y="2192963"/>
                  </a:lnTo>
                  <a:lnTo>
                    <a:pt x="4082428" y="2158460"/>
                  </a:lnTo>
                  <a:lnTo>
                    <a:pt x="4110551" y="2123551"/>
                  </a:lnTo>
                  <a:lnTo>
                    <a:pt x="4138193" y="2088241"/>
                  </a:lnTo>
                  <a:lnTo>
                    <a:pt x="4165349" y="2052534"/>
                  </a:lnTo>
                  <a:lnTo>
                    <a:pt x="4192015" y="2016437"/>
                  </a:lnTo>
                  <a:lnTo>
                    <a:pt x="4218185" y="1979954"/>
                  </a:lnTo>
                  <a:lnTo>
                    <a:pt x="4243856" y="1943090"/>
                  </a:lnTo>
                  <a:lnTo>
                    <a:pt x="4269020" y="1905850"/>
                  </a:lnTo>
                  <a:lnTo>
                    <a:pt x="4293674" y="1868239"/>
                  </a:lnTo>
                  <a:lnTo>
                    <a:pt x="4317813" y="1830261"/>
                  </a:lnTo>
                  <a:lnTo>
                    <a:pt x="4341431" y="1791922"/>
                  </a:lnTo>
                  <a:lnTo>
                    <a:pt x="4364524" y="1753227"/>
                  </a:lnTo>
                  <a:lnTo>
                    <a:pt x="4387086" y="1714181"/>
                  </a:lnTo>
                  <a:lnTo>
                    <a:pt x="4409113" y="1674789"/>
                  </a:lnTo>
                  <a:lnTo>
                    <a:pt x="4430599" y="1635055"/>
                  </a:lnTo>
                  <a:lnTo>
                    <a:pt x="4451540" y="1594985"/>
                  </a:lnTo>
                  <a:lnTo>
                    <a:pt x="4471930" y="1554583"/>
                  </a:lnTo>
                  <a:lnTo>
                    <a:pt x="4491765" y="1513855"/>
                  </a:lnTo>
                  <a:lnTo>
                    <a:pt x="4511039" y="1472805"/>
                  </a:lnTo>
                  <a:lnTo>
                    <a:pt x="4529747" y="1431439"/>
                  </a:lnTo>
                  <a:lnTo>
                    <a:pt x="4547885" y="1389762"/>
                  </a:lnTo>
                  <a:lnTo>
                    <a:pt x="4565448" y="1347778"/>
                  </a:lnTo>
                  <a:lnTo>
                    <a:pt x="4582430" y="1305492"/>
                  </a:lnTo>
                  <a:lnTo>
                    <a:pt x="4598826" y="1262910"/>
                  </a:lnTo>
                  <a:lnTo>
                    <a:pt x="4614632" y="1220035"/>
                  </a:lnTo>
                  <a:lnTo>
                    <a:pt x="4629842" y="1176875"/>
                  </a:lnTo>
                  <a:lnTo>
                    <a:pt x="4644452" y="1133432"/>
                  </a:lnTo>
                  <a:lnTo>
                    <a:pt x="4658456" y="1089713"/>
                  </a:lnTo>
                  <a:lnTo>
                    <a:pt x="4671849" y="1045721"/>
                  </a:lnTo>
                  <a:lnTo>
                    <a:pt x="4684627" y="1001463"/>
                  </a:lnTo>
                  <a:lnTo>
                    <a:pt x="4696784" y="956943"/>
                  </a:lnTo>
                  <a:lnTo>
                    <a:pt x="4708315" y="912167"/>
                  </a:lnTo>
                  <a:lnTo>
                    <a:pt x="4719216" y="867138"/>
                  </a:lnTo>
                  <a:lnTo>
                    <a:pt x="4729481" y="821862"/>
                  </a:lnTo>
                  <a:lnTo>
                    <a:pt x="4739106" y="776344"/>
                  </a:lnTo>
                  <a:lnTo>
                    <a:pt x="4748085" y="730589"/>
                  </a:lnTo>
                  <a:lnTo>
                    <a:pt x="4756413" y="684602"/>
                  </a:lnTo>
                  <a:lnTo>
                    <a:pt x="4764086" y="638388"/>
                  </a:lnTo>
                  <a:lnTo>
                    <a:pt x="4771098" y="591951"/>
                  </a:lnTo>
                  <a:lnTo>
                    <a:pt x="4777444" y="545298"/>
                  </a:lnTo>
                  <a:lnTo>
                    <a:pt x="4783119" y="498432"/>
                  </a:lnTo>
                  <a:lnTo>
                    <a:pt x="4788119" y="451359"/>
                  </a:lnTo>
                  <a:lnTo>
                    <a:pt x="4792438" y="404084"/>
                  </a:lnTo>
                  <a:lnTo>
                    <a:pt x="4796071" y="356611"/>
                  </a:lnTo>
                  <a:lnTo>
                    <a:pt x="4799014" y="308946"/>
                  </a:lnTo>
                  <a:lnTo>
                    <a:pt x="4801261" y="261093"/>
                  </a:lnTo>
                  <a:lnTo>
                    <a:pt x="4802807" y="213058"/>
                  </a:lnTo>
                  <a:lnTo>
                    <a:pt x="4803647" y="164846"/>
                  </a:lnTo>
                </a:path>
                <a:path w="5561330" h="3790315">
                  <a:moveTo>
                    <a:pt x="96138" y="2634869"/>
                  </a:moveTo>
                  <a:lnTo>
                    <a:pt x="142961" y="2655186"/>
                  </a:lnTo>
                  <a:lnTo>
                    <a:pt x="190059" y="2674626"/>
                  </a:lnTo>
                  <a:lnTo>
                    <a:pt x="237423" y="2693185"/>
                  </a:lnTo>
                  <a:lnTo>
                    <a:pt x="285043" y="2710862"/>
                  </a:lnTo>
                  <a:lnTo>
                    <a:pt x="332906" y="2727653"/>
                  </a:lnTo>
                  <a:lnTo>
                    <a:pt x="381004" y="2743556"/>
                  </a:lnTo>
                  <a:lnTo>
                    <a:pt x="429325" y="2758569"/>
                  </a:lnTo>
                  <a:lnTo>
                    <a:pt x="477860" y="2772690"/>
                  </a:lnTo>
                  <a:lnTo>
                    <a:pt x="526597" y="2785916"/>
                  </a:lnTo>
                  <a:lnTo>
                    <a:pt x="575525" y="2798244"/>
                  </a:lnTo>
                  <a:lnTo>
                    <a:pt x="624635" y="2809673"/>
                  </a:lnTo>
                  <a:lnTo>
                    <a:pt x="673916" y="2820200"/>
                  </a:lnTo>
                  <a:lnTo>
                    <a:pt x="723358" y="2829823"/>
                  </a:lnTo>
                  <a:lnTo>
                    <a:pt x="772949" y="2838539"/>
                  </a:lnTo>
                  <a:lnTo>
                    <a:pt x="822680" y="2846346"/>
                  </a:lnTo>
                  <a:lnTo>
                    <a:pt x="872540" y="2853241"/>
                  </a:lnTo>
                  <a:lnTo>
                    <a:pt x="922517" y="2859223"/>
                  </a:lnTo>
                  <a:lnTo>
                    <a:pt x="972603" y="2864288"/>
                  </a:lnTo>
                  <a:lnTo>
                    <a:pt x="1022786" y="2868435"/>
                  </a:lnTo>
                  <a:lnTo>
                    <a:pt x="1073055" y="2871661"/>
                  </a:lnTo>
                  <a:lnTo>
                    <a:pt x="1123401" y="2873963"/>
                  </a:lnTo>
                  <a:lnTo>
                    <a:pt x="1173813" y="2875339"/>
                  </a:lnTo>
                  <a:lnTo>
                    <a:pt x="1224280" y="2875788"/>
                  </a:lnTo>
                  <a:lnTo>
                    <a:pt x="1271220" y="2875392"/>
                  </a:lnTo>
                  <a:lnTo>
                    <a:pt x="1317998" y="2874210"/>
                  </a:lnTo>
                  <a:lnTo>
                    <a:pt x="1364607" y="2872247"/>
                  </a:lnTo>
                  <a:lnTo>
                    <a:pt x="1411042" y="2869509"/>
                  </a:lnTo>
                  <a:lnTo>
                    <a:pt x="1457297" y="2866001"/>
                  </a:lnTo>
                  <a:lnTo>
                    <a:pt x="1503365" y="2861728"/>
                  </a:lnTo>
                  <a:lnTo>
                    <a:pt x="1549243" y="2856696"/>
                  </a:lnTo>
                  <a:lnTo>
                    <a:pt x="1594923" y="2850912"/>
                  </a:lnTo>
                  <a:lnTo>
                    <a:pt x="1640400" y="2844380"/>
                  </a:lnTo>
                  <a:lnTo>
                    <a:pt x="1685668" y="2837106"/>
                  </a:lnTo>
                  <a:lnTo>
                    <a:pt x="1730722" y="2829096"/>
                  </a:lnTo>
                  <a:lnTo>
                    <a:pt x="1775555" y="2820355"/>
                  </a:lnTo>
                  <a:lnTo>
                    <a:pt x="1820162" y="2810889"/>
                  </a:lnTo>
                  <a:lnTo>
                    <a:pt x="1864538" y="2800703"/>
                  </a:lnTo>
                  <a:lnTo>
                    <a:pt x="1908676" y="2789804"/>
                  </a:lnTo>
                  <a:lnTo>
                    <a:pt x="1952571" y="2778196"/>
                  </a:lnTo>
                  <a:lnTo>
                    <a:pt x="1996217" y="2765886"/>
                  </a:lnTo>
                  <a:lnTo>
                    <a:pt x="2039608" y="2752878"/>
                  </a:lnTo>
                  <a:lnTo>
                    <a:pt x="2082739" y="2739179"/>
                  </a:lnTo>
                  <a:lnTo>
                    <a:pt x="2125604" y="2724794"/>
                  </a:lnTo>
                  <a:lnTo>
                    <a:pt x="2168196" y="2709728"/>
                  </a:lnTo>
                  <a:lnTo>
                    <a:pt x="2210511" y="2693988"/>
                  </a:lnTo>
                  <a:lnTo>
                    <a:pt x="2252542" y="2677579"/>
                  </a:lnTo>
                  <a:lnTo>
                    <a:pt x="2294285" y="2660506"/>
                  </a:lnTo>
                  <a:lnTo>
                    <a:pt x="2335732" y="2642776"/>
                  </a:lnTo>
                  <a:lnTo>
                    <a:pt x="2376879" y="2624392"/>
                  </a:lnTo>
                  <a:lnTo>
                    <a:pt x="2417719" y="2605363"/>
                  </a:lnTo>
                  <a:lnTo>
                    <a:pt x="2458247" y="2585692"/>
                  </a:lnTo>
                  <a:lnTo>
                    <a:pt x="2498458" y="2565385"/>
                  </a:lnTo>
                  <a:lnTo>
                    <a:pt x="2538344" y="2544449"/>
                  </a:lnTo>
                  <a:lnTo>
                    <a:pt x="2577902" y="2522888"/>
                  </a:lnTo>
                  <a:lnTo>
                    <a:pt x="2617124" y="2500709"/>
                  </a:lnTo>
                  <a:lnTo>
                    <a:pt x="2656005" y="2477916"/>
                  </a:lnTo>
                  <a:lnTo>
                    <a:pt x="2694540" y="2454516"/>
                  </a:lnTo>
                  <a:lnTo>
                    <a:pt x="2732722" y="2430513"/>
                  </a:lnTo>
                  <a:lnTo>
                    <a:pt x="2770547" y="2405915"/>
                  </a:lnTo>
                  <a:lnTo>
                    <a:pt x="2808007" y="2380726"/>
                  </a:lnTo>
                  <a:lnTo>
                    <a:pt x="2845098" y="2354951"/>
                  </a:lnTo>
                  <a:lnTo>
                    <a:pt x="2881814" y="2328597"/>
                  </a:lnTo>
                  <a:lnTo>
                    <a:pt x="2918149" y="2301669"/>
                  </a:lnTo>
                  <a:lnTo>
                    <a:pt x="2954097" y="2274173"/>
                  </a:lnTo>
                  <a:lnTo>
                    <a:pt x="2989652" y="2246114"/>
                  </a:lnTo>
                  <a:lnTo>
                    <a:pt x="3024809" y="2217497"/>
                  </a:lnTo>
                  <a:lnTo>
                    <a:pt x="3059562" y="2188330"/>
                  </a:lnTo>
                  <a:lnTo>
                    <a:pt x="3093906" y="2158616"/>
                  </a:lnTo>
                  <a:lnTo>
                    <a:pt x="3127833" y="2128362"/>
                  </a:lnTo>
                  <a:lnTo>
                    <a:pt x="3161340" y="2097573"/>
                  </a:lnTo>
                  <a:lnTo>
                    <a:pt x="3194420" y="2066254"/>
                  </a:lnTo>
                  <a:lnTo>
                    <a:pt x="3227067" y="2034413"/>
                  </a:lnTo>
                  <a:lnTo>
                    <a:pt x="3259275" y="2002053"/>
                  </a:lnTo>
                  <a:lnTo>
                    <a:pt x="3291039" y="1969181"/>
                  </a:lnTo>
                  <a:lnTo>
                    <a:pt x="3322354" y="1935802"/>
                  </a:lnTo>
                  <a:lnTo>
                    <a:pt x="3353212" y="1901922"/>
                  </a:lnTo>
                  <a:lnTo>
                    <a:pt x="3383610" y="1867546"/>
                  </a:lnTo>
                  <a:lnTo>
                    <a:pt x="3413540" y="1832680"/>
                  </a:lnTo>
                  <a:lnTo>
                    <a:pt x="3442997" y="1797330"/>
                  </a:lnTo>
                  <a:lnTo>
                    <a:pt x="3471975" y="1761502"/>
                  </a:lnTo>
                  <a:lnTo>
                    <a:pt x="3500470" y="1725199"/>
                  </a:lnTo>
                  <a:lnTo>
                    <a:pt x="3528474" y="1688430"/>
                  </a:lnTo>
                  <a:lnTo>
                    <a:pt x="3555982" y="1651198"/>
                  </a:lnTo>
                  <a:lnTo>
                    <a:pt x="3582988" y="1613510"/>
                  </a:lnTo>
                  <a:lnTo>
                    <a:pt x="3609487" y="1575371"/>
                  </a:lnTo>
                  <a:lnTo>
                    <a:pt x="3635474" y="1536787"/>
                  </a:lnTo>
                  <a:lnTo>
                    <a:pt x="3660941" y="1497763"/>
                  </a:lnTo>
                  <a:lnTo>
                    <a:pt x="3685883" y="1458306"/>
                  </a:lnTo>
                  <a:lnTo>
                    <a:pt x="3710296" y="1418420"/>
                  </a:lnTo>
                  <a:lnTo>
                    <a:pt x="3734172" y="1378111"/>
                  </a:lnTo>
                  <a:lnTo>
                    <a:pt x="3757507" y="1337385"/>
                  </a:lnTo>
                  <a:lnTo>
                    <a:pt x="3780293" y="1296247"/>
                  </a:lnTo>
                  <a:lnTo>
                    <a:pt x="3802527" y="1254703"/>
                  </a:lnTo>
                  <a:lnTo>
                    <a:pt x="3824202" y="1212759"/>
                  </a:lnTo>
                  <a:lnTo>
                    <a:pt x="3845311" y="1170420"/>
                  </a:lnTo>
                  <a:lnTo>
                    <a:pt x="3865851" y="1127691"/>
                  </a:lnTo>
                  <a:lnTo>
                    <a:pt x="3885814" y="1084579"/>
                  </a:lnTo>
                  <a:lnTo>
                    <a:pt x="3905195" y="1041090"/>
                  </a:lnTo>
                  <a:lnTo>
                    <a:pt x="3923988" y="997227"/>
                  </a:lnTo>
                  <a:lnTo>
                    <a:pt x="3942188" y="952998"/>
                  </a:lnTo>
                  <a:lnTo>
                    <a:pt x="3959789" y="908408"/>
                  </a:lnTo>
                  <a:lnTo>
                    <a:pt x="3976784" y="863461"/>
                  </a:lnTo>
                  <a:lnTo>
                    <a:pt x="3993169" y="818165"/>
                  </a:lnTo>
                  <a:lnTo>
                    <a:pt x="4008938" y="772525"/>
                  </a:lnTo>
                  <a:lnTo>
                    <a:pt x="4024084" y="726545"/>
                  </a:lnTo>
                  <a:lnTo>
                    <a:pt x="4038602" y="680233"/>
                  </a:lnTo>
                  <a:lnTo>
                    <a:pt x="4052487" y="633592"/>
                  </a:lnTo>
                  <a:lnTo>
                    <a:pt x="4065732" y="586630"/>
                  </a:lnTo>
                  <a:lnTo>
                    <a:pt x="4078332" y="539351"/>
                  </a:lnTo>
                  <a:lnTo>
                    <a:pt x="4090282" y="491762"/>
                  </a:lnTo>
                  <a:lnTo>
                    <a:pt x="4101574" y="443867"/>
                  </a:lnTo>
                  <a:lnTo>
                    <a:pt x="4112205" y="395672"/>
                  </a:lnTo>
                  <a:lnTo>
                    <a:pt x="4122167" y="347183"/>
                  </a:lnTo>
                  <a:lnTo>
                    <a:pt x="4131455" y="298406"/>
                  </a:lnTo>
                  <a:lnTo>
                    <a:pt x="4140063" y="249346"/>
                  </a:lnTo>
                  <a:lnTo>
                    <a:pt x="4147987" y="200009"/>
                  </a:lnTo>
                  <a:lnTo>
                    <a:pt x="4155219" y="150400"/>
                  </a:lnTo>
                  <a:lnTo>
                    <a:pt x="4161754" y="100525"/>
                  </a:lnTo>
                  <a:lnTo>
                    <a:pt x="4167587" y="50390"/>
                  </a:lnTo>
                  <a:lnTo>
                    <a:pt x="4172712" y="0"/>
                  </a:lnTo>
                </a:path>
                <a:path w="5561330" h="3790315">
                  <a:moveTo>
                    <a:pt x="0" y="3379851"/>
                  </a:moveTo>
                  <a:lnTo>
                    <a:pt x="44232" y="3400833"/>
                  </a:lnTo>
                  <a:lnTo>
                    <a:pt x="88755" y="3421282"/>
                  </a:lnTo>
                  <a:lnTo>
                    <a:pt x="133561" y="3441198"/>
                  </a:lnTo>
                  <a:lnTo>
                    <a:pt x="178644" y="3460578"/>
                  </a:lnTo>
                  <a:lnTo>
                    <a:pt x="223997" y="3479421"/>
                  </a:lnTo>
                  <a:lnTo>
                    <a:pt x="269614" y="3497726"/>
                  </a:lnTo>
                  <a:lnTo>
                    <a:pt x="315487" y="3515490"/>
                  </a:lnTo>
                  <a:lnTo>
                    <a:pt x="361610" y="3532714"/>
                  </a:lnTo>
                  <a:lnTo>
                    <a:pt x="407977" y="3549394"/>
                  </a:lnTo>
                  <a:lnTo>
                    <a:pt x="454581" y="3565530"/>
                  </a:lnTo>
                  <a:lnTo>
                    <a:pt x="501415" y="3581119"/>
                  </a:lnTo>
                  <a:lnTo>
                    <a:pt x="548473" y="3596162"/>
                  </a:lnTo>
                  <a:lnTo>
                    <a:pt x="595748" y="3610655"/>
                  </a:lnTo>
                  <a:lnTo>
                    <a:pt x="643234" y="3624598"/>
                  </a:lnTo>
                  <a:lnTo>
                    <a:pt x="690923" y="3637989"/>
                  </a:lnTo>
                  <a:lnTo>
                    <a:pt x="738810" y="3650826"/>
                  </a:lnTo>
                  <a:lnTo>
                    <a:pt x="786887" y="3663109"/>
                  </a:lnTo>
                  <a:lnTo>
                    <a:pt x="835148" y="3674835"/>
                  </a:lnTo>
                  <a:lnTo>
                    <a:pt x="883586" y="3686003"/>
                  </a:lnTo>
                  <a:lnTo>
                    <a:pt x="932195" y="3696612"/>
                  </a:lnTo>
                  <a:lnTo>
                    <a:pt x="980968" y="3706659"/>
                  </a:lnTo>
                  <a:lnTo>
                    <a:pt x="1029899" y="3716144"/>
                  </a:lnTo>
                  <a:lnTo>
                    <a:pt x="1078981" y="3725066"/>
                  </a:lnTo>
                  <a:lnTo>
                    <a:pt x="1128206" y="3733421"/>
                  </a:lnTo>
                  <a:lnTo>
                    <a:pt x="1177570" y="3741210"/>
                  </a:lnTo>
                  <a:lnTo>
                    <a:pt x="1227064" y="3748430"/>
                  </a:lnTo>
                  <a:lnTo>
                    <a:pt x="1276683" y="3755081"/>
                  </a:lnTo>
                  <a:lnTo>
                    <a:pt x="1326419" y="3761160"/>
                  </a:lnTo>
                  <a:lnTo>
                    <a:pt x="1376266" y="3766665"/>
                  </a:lnTo>
                  <a:lnTo>
                    <a:pt x="1426218" y="3771597"/>
                  </a:lnTo>
                  <a:lnTo>
                    <a:pt x="1476268" y="3775952"/>
                  </a:lnTo>
                  <a:lnTo>
                    <a:pt x="1526409" y="3779730"/>
                  </a:lnTo>
                  <a:lnTo>
                    <a:pt x="1576634" y="3782929"/>
                  </a:lnTo>
                  <a:lnTo>
                    <a:pt x="1626938" y="3785548"/>
                  </a:lnTo>
                  <a:lnTo>
                    <a:pt x="1677313" y="3787585"/>
                  </a:lnTo>
                  <a:lnTo>
                    <a:pt x="1727753" y="3789038"/>
                  </a:lnTo>
                  <a:lnTo>
                    <a:pt x="1778250" y="3789906"/>
                  </a:lnTo>
                  <a:lnTo>
                    <a:pt x="1828800" y="3790188"/>
                  </a:lnTo>
                  <a:lnTo>
                    <a:pt x="1880752" y="3789884"/>
                  </a:lnTo>
                  <a:lnTo>
                    <a:pt x="1932535" y="3788975"/>
                  </a:lnTo>
                  <a:lnTo>
                    <a:pt x="1984145" y="3787465"/>
                  </a:lnTo>
                  <a:lnTo>
                    <a:pt x="2035577" y="3785357"/>
                  </a:lnTo>
                  <a:lnTo>
                    <a:pt x="2086825" y="3782657"/>
                  </a:lnTo>
                  <a:lnTo>
                    <a:pt x="2137886" y="3779367"/>
                  </a:lnTo>
                  <a:lnTo>
                    <a:pt x="2188754" y="3775491"/>
                  </a:lnTo>
                  <a:lnTo>
                    <a:pt x="2239426" y="3771034"/>
                  </a:lnTo>
                  <a:lnTo>
                    <a:pt x="2289897" y="3765999"/>
                  </a:lnTo>
                  <a:lnTo>
                    <a:pt x="2340161" y="3760390"/>
                  </a:lnTo>
                  <a:lnTo>
                    <a:pt x="2390215" y="3754212"/>
                  </a:lnTo>
                  <a:lnTo>
                    <a:pt x="2440054" y="3747467"/>
                  </a:lnTo>
                  <a:lnTo>
                    <a:pt x="2489673" y="3740161"/>
                  </a:lnTo>
                  <a:lnTo>
                    <a:pt x="2539067" y="3732296"/>
                  </a:lnTo>
                  <a:lnTo>
                    <a:pt x="2588232" y="3723878"/>
                  </a:lnTo>
                  <a:lnTo>
                    <a:pt x="2637164" y="3714909"/>
                  </a:lnTo>
                  <a:lnTo>
                    <a:pt x="2685857" y="3705393"/>
                  </a:lnTo>
                  <a:lnTo>
                    <a:pt x="2734308" y="3695335"/>
                  </a:lnTo>
                  <a:lnTo>
                    <a:pt x="2782511" y="3684739"/>
                  </a:lnTo>
                  <a:lnTo>
                    <a:pt x="2830462" y="3673608"/>
                  </a:lnTo>
                  <a:lnTo>
                    <a:pt x="2878156" y="3661946"/>
                  </a:lnTo>
                  <a:lnTo>
                    <a:pt x="2925589" y="3649758"/>
                  </a:lnTo>
                  <a:lnTo>
                    <a:pt x="2972756" y="3637046"/>
                  </a:lnTo>
                  <a:lnTo>
                    <a:pt x="3019652" y="3623816"/>
                  </a:lnTo>
                  <a:lnTo>
                    <a:pt x="3066273" y="3610070"/>
                  </a:lnTo>
                  <a:lnTo>
                    <a:pt x="3112614" y="3595813"/>
                  </a:lnTo>
                  <a:lnTo>
                    <a:pt x="3158671" y="3581049"/>
                  </a:lnTo>
                  <a:lnTo>
                    <a:pt x="3204439" y="3565782"/>
                  </a:lnTo>
                  <a:lnTo>
                    <a:pt x="3249914" y="3550016"/>
                  </a:lnTo>
                  <a:lnTo>
                    <a:pt x="3295090" y="3533753"/>
                  </a:lnTo>
                  <a:lnTo>
                    <a:pt x="3339963" y="3517000"/>
                  </a:lnTo>
                  <a:lnTo>
                    <a:pt x="3384529" y="3499758"/>
                  </a:lnTo>
                  <a:lnTo>
                    <a:pt x="3428783" y="3482033"/>
                  </a:lnTo>
                  <a:lnTo>
                    <a:pt x="3472720" y="3463828"/>
                  </a:lnTo>
                  <a:lnTo>
                    <a:pt x="3516336" y="3445147"/>
                  </a:lnTo>
                  <a:lnTo>
                    <a:pt x="3559626" y="3425994"/>
                  </a:lnTo>
                  <a:lnTo>
                    <a:pt x="3602586" y="3406373"/>
                  </a:lnTo>
                  <a:lnTo>
                    <a:pt x="3645210" y="3386288"/>
                  </a:lnTo>
                  <a:lnTo>
                    <a:pt x="3687495" y="3365742"/>
                  </a:lnTo>
                  <a:lnTo>
                    <a:pt x="3729435" y="3344740"/>
                  </a:lnTo>
                  <a:lnTo>
                    <a:pt x="3771026" y="3323286"/>
                  </a:lnTo>
                  <a:lnTo>
                    <a:pt x="3812264" y="3301383"/>
                  </a:lnTo>
                  <a:lnTo>
                    <a:pt x="3853144" y="3279035"/>
                  </a:lnTo>
                  <a:lnTo>
                    <a:pt x="3893661" y="3256247"/>
                  </a:lnTo>
                  <a:lnTo>
                    <a:pt x="3933810" y="3233022"/>
                  </a:lnTo>
                  <a:lnTo>
                    <a:pt x="3973588" y="3209364"/>
                  </a:lnTo>
                  <a:lnTo>
                    <a:pt x="4012989" y="3185277"/>
                  </a:lnTo>
                  <a:lnTo>
                    <a:pt x="4052009" y="3160765"/>
                  </a:lnTo>
                  <a:lnTo>
                    <a:pt x="4090643" y="3135832"/>
                  </a:lnTo>
                  <a:lnTo>
                    <a:pt x="4128886" y="3110482"/>
                  </a:lnTo>
                  <a:lnTo>
                    <a:pt x="4166734" y="3084718"/>
                  </a:lnTo>
                  <a:lnTo>
                    <a:pt x="4204183" y="3058545"/>
                  </a:lnTo>
                  <a:lnTo>
                    <a:pt x="4241228" y="3031966"/>
                  </a:lnTo>
                  <a:lnTo>
                    <a:pt x="4277863" y="3004986"/>
                  </a:lnTo>
                  <a:lnTo>
                    <a:pt x="4314085" y="2977608"/>
                  </a:lnTo>
                  <a:lnTo>
                    <a:pt x="4349889" y="2949837"/>
                  </a:lnTo>
                  <a:lnTo>
                    <a:pt x="4385271" y="2921675"/>
                  </a:lnTo>
                  <a:lnTo>
                    <a:pt x="4420225" y="2893128"/>
                  </a:lnTo>
                  <a:lnTo>
                    <a:pt x="4454747" y="2864199"/>
                  </a:lnTo>
                  <a:lnTo>
                    <a:pt x="4488832" y="2834891"/>
                  </a:lnTo>
                  <a:lnTo>
                    <a:pt x="4522477" y="2805210"/>
                  </a:lnTo>
                  <a:lnTo>
                    <a:pt x="4555675" y="2775158"/>
                  </a:lnTo>
                  <a:lnTo>
                    <a:pt x="4588423" y="2744739"/>
                  </a:lnTo>
                  <a:lnTo>
                    <a:pt x="4620717" y="2713959"/>
                  </a:lnTo>
                  <a:lnTo>
                    <a:pt x="4652550" y="2682820"/>
                  </a:lnTo>
                  <a:lnTo>
                    <a:pt x="4683919" y="2651326"/>
                  </a:lnTo>
                  <a:lnTo>
                    <a:pt x="4714820" y="2619481"/>
                  </a:lnTo>
                  <a:lnTo>
                    <a:pt x="4745247" y="2587290"/>
                  </a:lnTo>
                  <a:lnTo>
                    <a:pt x="4775196" y="2554755"/>
                  </a:lnTo>
                  <a:lnTo>
                    <a:pt x="4804663" y="2521882"/>
                  </a:lnTo>
                  <a:lnTo>
                    <a:pt x="4833642" y="2488674"/>
                  </a:lnTo>
                  <a:lnTo>
                    <a:pt x="4862129" y="2455135"/>
                  </a:lnTo>
                  <a:lnTo>
                    <a:pt x="4890120" y="2421268"/>
                  </a:lnTo>
                  <a:lnTo>
                    <a:pt x="4917610" y="2387078"/>
                  </a:lnTo>
                  <a:lnTo>
                    <a:pt x="4944594" y="2352569"/>
                  </a:lnTo>
                  <a:lnTo>
                    <a:pt x="4971067" y="2317744"/>
                  </a:lnTo>
                  <a:lnTo>
                    <a:pt x="4997026" y="2282607"/>
                  </a:lnTo>
                  <a:lnTo>
                    <a:pt x="5022465" y="2247163"/>
                  </a:lnTo>
                  <a:lnTo>
                    <a:pt x="5047380" y="2211416"/>
                  </a:lnTo>
                  <a:lnTo>
                    <a:pt x="5071766" y="2175368"/>
                  </a:lnTo>
                  <a:lnTo>
                    <a:pt x="5095619" y="2139024"/>
                  </a:lnTo>
                  <a:lnTo>
                    <a:pt x="5118934" y="2102389"/>
                  </a:lnTo>
                  <a:lnTo>
                    <a:pt x="5141707" y="2065465"/>
                  </a:lnTo>
                  <a:lnTo>
                    <a:pt x="5163932" y="2028257"/>
                  </a:lnTo>
                  <a:lnTo>
                    <a:pt x="5185605" y="1990769"/>
                  </a:lnTo>
                  <a:lnTo>
                    <a:pt x="5206722" y="1953005"/>
                  </a:lnTo>
                  <a:lnTo>
                    <a:pt x="5227278" y="1914968"/>
                  </a:lnTo>
                  <a:lnTo>
                    <a:pt x="5247268" y="1876662"/>
                  </a:lnTo>
                  <a:lnTo>
                    <a:pt x="5266688" y="1838092"/>
                  </a:lnTo>
                  <a:lnTo>
                    <a:pt x="5285533" y="1799262"/>
                  </a:lnTo>
                  <a:lnTo>
                    <a:pt x="5303798" y="1760174"/>
                  </a:lnTo>
                  <a:lnTo>
                    <a:pt x="5321480" y="1720834"/>
                  </a:lnTo>
                  <a:lnTo>
                    <a:pt x="5338573" y="1681244"/>
                  </a:lnTo>
                  <a:lnTo>
                    <a:pt x="5355072" y="1641410"/>
                  </a:lnTo>
                  <a:lnTo>
                    <a:pt x="5370974" y="1601334"/>
                  </a:lnTo>
                  <a:lnTo>
                    <a:pt x="5386273" y="1561022"/>
                  </a:lnTo>
                  <a:lnTo>
                    <a:pt x="5400964" y="1520476"/>
                  </a:lnTo>
                  <a:lnTo>
                    <a:pt x="5415044" y="1479700"/>
                  </a:lnTo>
                  <a:lnTo>
                    <a:pt x="5428508" y="1438699"/>
                  </a:lnTo>
                  <a:lnTo>
                    <a:pt x="5441351" y="1397477"/>
                  </a:lnTo>
                  <a:lnTo>
                    <a:pt x="5453568" y="1356037"/>
                  </a:lnTo>
                  <a:lnTo>
                    <a:pt x="5465155" y="1314383"/>
                  </a:lnTo>
                  <a:lnTo>
                    <a:pt x="5476107" y="1272519"/>
                  </a:lnTo>
                  <a:lnTo>
                    <a:pt x="5486420" y="1230449"/>
                  </a:lnTo>
                  <a:lnTo>
                    <a:pt x="5496088" y="1188178"/>
                  </a:lnTo>
                  <a:lnTo>
                    <a:pt x="5505108" y="1145708"/>
                  </a:lnTo>
                  <a:lnTo>
                    <a:pt x="5513475" y="1103044"/>
                  </a:lnTo>
                  <a:lnTo>
                    <a:pt x="5521184" y="1060190"/>
                  </a:lnTo>
                  <a:lnTo>
                    <a:pt x="5528230" y="1017150"/>
                  </a:lnTo>
                  <a:lnTo>
                    <a:pt x="5534610" y="973927"/>
                  </a:lnTo>
                  <a:lnTo>
                    <a:pt x="5540317" y="930525"/>
                  </a:lnTo>
                  <a:lnTo>
                    <a:pt x="5545349" y="886949"/>
                  </a:lnTo>
                  <a:lnTo>
                    <a:pt x="5549699" y="843203"/>
                  </a:lnTo>
                  <a:lnTo>
                    <a:pt x="5553364" y="799289"/>
                  </a:lnTo>
                  <a:lnTo>
                    <a:pt x="5556338" y="755213"/>
                  </a:lnTo>
                  <a:lnTo>
                    <a:pt x="5558618" y="710977"/>
                  </a:lnTo>
                  <a:lnTo>
                    <a:pt x="5560199" y="666587"/>
                  </a:lnTo>
                  <a:lnTo>
                    <a:pt x="5561076" y="622046"/>
                  </a:lnTo>
                </a:path>
                <a:path w="5561330" h="3790315">
                  <a:moveTo>
                    <a:pt x="2514727" y="2570988"/>
                  </a:moveTo>
                  <a:lnTo>
                    <a:pt x="3048127" y="3637788"/>
                  </a:lnTo>
                </a:path>
                <a:path w="5561330" h="3790315">
                  <a:moveTo>
                    <a:pt x="4153027" y="208787"/>
                  </a:moveTo>
                  <a:lnTo>
                    <a:pt x="5524627" y="894588"/>
                  </a:lnTo>
                </a:path>
                <a:path w="5561330" h="3790315">
                  <a:moveTo>
                    <a:pt x="3962527" y="970788"/>
                  </a:moveTo>
                  <a:lnTo>
                    <a:pt x="3989212" y="1015246"/>
                  </a:lnTo>
                  <a:lnTo>
                    <a:pt x="4015996" y="1059603"/>
                  </a:lnTo>
                  <a:lnTo>
                    <a:pt x="4042980" y="1103755"/>
                  </a:lnTo>
                  <a:lnTo>
                    <a:pt x="4070268" y="1147603"/>
                  </a:lnTo>
                  <a:lnTo>
                    <a:pt x="4097960" y="1191043"/>
                  </a:lnTo>
                  <a:lnTo>
                    <a:pt x="4126159" y="1233974"/>
                  </a:lnTo>
                  <a:lnTo>
                    <a:pt x="4154967" y="1276294"/>
                  </a:lnTo>
                  <a:lnTo>
                    <a:pt x="4184487" y="1317902"/>
                  </a:lnTo>
                  <a:lnTo>
                    <a:pt x="4214819" y="1358694"/>
                  </a:lnTo>
                  <a:lnTo>
                    <a:pt x="4246066" y="1398571"/>
                  </a:lnTo>
                  <a:lnTo>
                    <a:pt x="4278330" y="1437429"/>
                  </a:lnTo>
                  <a:lnTo>
                    <a:pt x="4311714" y="1475166"/>
                  </a:lnTo>
                  <a:lnTo>
                    <a:pt x="4346318" y="1511682"/>
                  </a:lnTo>
                  <a:lnTo>
                    <a:pt x="4382246" y="1546875"/>
                  </a:lnTo>
                  <a:lnTo>
                    <a:pt x="4419600" y="1580642"/>
                  </a:lnTo>
                  <a:lnTo>
                    <a:pt x="4457276" y="1611454"/>
                  </a:lnTo>
                  <a:lnTo>
                    <a:pt x="4498505" y="1641857"/>
                  </a:lnTo>
                  <a:lnTo>
                    <a:pt x="4542674" y="1671739"/>
                  </a:lnTo>
                  <a:lnTo>
                    <a:pt x="4589168" y="1700988"/>
                  </a:lnTo>
                  <a:lnTo>
                    <a:pt x="4637374" y="1729492"/>
                  </a:lnTo>
                  <a:lnTo>
                    <a:pt x="4686678" y="1757139"/>
                  </a:lnTo>
                  <a:lnTo>
                    <a:pt x="4736465" y="1783818"/>
                  </a:lnTo>
                  <a:lnTo>
                    <a:pt x="4786121" y="1809416"/>
                  </a:lnTo>
                  <a:lnTo>
                    <a:pt x="4835034" y="1833822"/>
                  </a:lnTo>
                  <a:lnTo>
                    <a:pt x="4882589" y="1856925"/>
                  </a:lnTo>
                  <a:lnTo>
                    <a:pt x="4928172" y="1878611"/>
                  </a:lnTo>
                  <a:lnTo>
                    <a:pt x="4971168" y="1898771"/>
                  </a:lnTo>
                  <a:lnTo>
                    <a:pt x="5010965" y="1917290"/>
                  </a:lnTo>
                  <a:lnTo>
                    <a:pt x="5046949" y="1934059"/>
                  </a:lnTo>
                  <a:lnTo>
                    <a:pt x="5078504" y="1948965"/>
                  </a:lnTo>
                  <a:lnTo>
                    <a:pt x="5105019" y="1961896"/>
                  </a:lnTo>
                  <a:lnTo>
                    <a:pt x="5174075" y="1993149"/>
                  </a:lnTo>
                  <a:lnTo>
                    <a:pt x="5200269" y="1997614"/>
                  </a:lnTo>
                  <a:lnTo>
                    <a:pt x="5197887" y="1984220"/>
                  </a:lnTo>
                  <a:lnTo>
                    <a:pt x="5181219" y="1961896"/>
                  </a:lnTo>
                </a:path>
                <a:path w="5561330" h="3790315">
                  <a:moveTo>
                    <a:pt x="3276727" y="2037588"/>
                  </a:moveTo>
                  <a:lnTo>
                    <a:pt x="3302598" y="2082054"/>
                  </a:lnTo>
                  <a:lnTo>
                    <a:pt x="3328600" y="2126385"/>
                  </a:lnTo>
                  <a:lnTo>
                    <a:pt x="3354865" y="2170446"/>
                  </a:lnTo>
                  <a:lnTo>
                    <a:pt x="3381522" y="2214101"/>
                  </a:lnTo>
                  <a:lnTo>
                    <a:pt x="3408705" y="2257215"/>
                  </a:lnTo>
                  <a:lnTo>
                    <a:pt x="3436543" y="2299652"/>
                  </a:lnTo>
                  <a:lnTo>
                    <a:pt x="3465167" y="2341278"/>
                  </a:lnTo>
                  <a:lnTo>
                    <a:pt x="3494709" y="2381957"/>
                  </a:lnTo>
                  <a:lnTo>
                    <a:pt x="3525300" y="2421554"/>
                  </a:lnTo>
                  <a:lnTo>
                    <a:pt x="3557071" y="2459934"/>
                  </a:lnTo>
                  <a:lnTo>
                    <a:pt x="3590153" y="2496961"/>
                  </a:lnTo>
                  <a:lnTo>
                    <a:pt x="3624677" y="2532500"/>
                  </a:lnTo>
                  <a:lnTo>
                    <a:pt x="3660775" y="2566416"/>
                  </a:lnTo>
                  <a:lnTo>
                    <a:pt x="3700193" y="2599248"/>
                  </a:lnTo>
                  <a:lnTo>
                    <a:pt x="3743953" y="2631508"/>
                  </a:lnTo>
                  <a:lnTo>
                    <a:pt x="3791092" y="2663014"/>
                  </a:lnTo>
                  <a:lnTo>
                    <a:pt x="3840650" y="2693586"/>
                  </a:lnTo>
                  <a:lnTo>
                    <a:pt x="3891664" y="2723043"/>
                  </a:lnTo>
                  <a:lnTo>
                    <a:pt x="3943173" y="2751204"/>
                  </a:lnTo>
                  <a:lnTo>
                    <a:pt x="3994216" y="2777888"/>
                  </a:lnTo>
                  <a:lnTo>
                    <a:pt x="4043832" y="2802916"/>
                  </a:lnTo>
                  <a:lnTo>
                    <a:pt x="4091059" y="2826105"/>
                  </a:lnTo>
                  <a:lnTo>
                    <a:pt x="4134935" y="2847276"/>
                  </a:lnTo>
                  <a:lnTo>
                    <a:pt x="4174499" y="2866247"/>
                  </a:lnTo>
                  <a:lnTo>
                    <a:pt x="4208790" y="2882839"/>
                  </a:lnTo>
                  <a:lnTo>
                    <a:pt x="4236846" y="2896870"/>
                  </a:lnTo>
                  <a:lnTo>
                    <a:pt x="4294854" y="2923998"/>
                  </a:lnTo>
                  <a:lnTo>
                    <a:pt x="4316856" y="2927873"/>
                  </a:lnTo>
                  <a:lnTo>
                    <a:pt x="4314856" y="2916247"/>
                  </a:lnTo>
                  <a:lnTo>
                    <a:pt x="4300855" y="289687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138547" y="4884801"/>
              <a:ext cx="167005" cy="991869"/>
            </a:xfrm>
            <a:custGeom>
              <a:avLst/>
              <a:gdLst/>
              <a:ahLst/>
              <a:cxnLst/>
              <a:rect l="l" t="t" r="r" b="b"/>
              <a:pathLst>
                <a:path w="167004" h="991870">
                  <a:moveTo>
                    <a:pt x="95123" y="0"/>
                  </a:moveTo>
                  <a:lnTo>
                    <a:pt x="107077" y="54269"/>
                  </a:lnTo>
                  <a:lnTo>
                    <a:pt x="118736" y="108383"/>
                  </a:lnTo>
                  <a:lnTo>
                    <a:pt x="129797" y="162181"/>
                  </a:lnTo>
                  <a:lnTo>
                    <a:pt x="139955" y="215499"/>
                  </a:lnTo>
                  <a:lnTo>
                    <a:pt x="148907" y="268176"/>
                  </a:lnTo>
                  <a:lnTo>
                    <a:pt x="156351" y="320049"/>
                  </a:lnTo>
                  <a:lnTo>
                    <a:pt x="161982" y="370955"/>
                  </a:lnTo>
                  <a:lnTo>
                    <a:pt x="165499" y="420733"/>
                  </a:lnTo>
                  <a:lnTo>
                    <a:pt x="166597" y="469220"/>
                  </a:lnTo>
                  <a:lnTo>
                    <a:pt x="164973" y="516255"/>
                  </a:lnTo>
                  <a:lnTo>
                    <a:pt x="158612" y="568255"/>
                  </a:lnTo>
                  <a:lnTo>
                    <a:pt x="147297" y="620898"/>
                  </a:lnTo>
                  <a:lnTo>
                    <a:pt x="132263" y="673201"/>
                  </a:lnTo>
                  <a:lnTo>
                    <a:pt x="114745" y="724180"/>
                  </a:lnTo>
                  <a:lnTo>
                    <a:pt x="95980" y="772849"/>
                  </a:lnTo>
                  <a:lnTo>
                    <a:pt x="77201" y="818227"/>
                  </a:lnTo>
                  <a:lnTo>
                    <a:pt x="59646" y="859327"/>
                  </a:lnTo>
                  <a:lnTo>
                    <a:pt x="44549" y="895167"/>
                  </a:lnTo>
                  <a:lnTo>
                    <a:pt x="33147" y="924763"/>
                  </a:lnTo>
                  <a:lnTo>
                    <a:pt x="16734" y="968712"/>
                  </a:lnTo>
                  <a:lnTo>
                    <a:pt x="7286" y="988301"/>
                  </a:lnTo>
                  <a:lnTo>
                    <a:pt x="2482" y="991650"/>
                  </a:lnTo>
                  <a:lnTo>
                    <a:pt x="0" y="9868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633216" y="4850892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990600" y="76199"/>
                  </a:moveTo>
                  <a:lnTo>
                    <a:pt x="971471" y="120623"/>
                  </a:lnTo>
                  <a:lnTo>
                    <a:pt x="951872" y="164890"/>
                  </a:lnTo>
                  <a:lnTo>
                    <a:pt x="931333" y="208844"/>
                  </a:lnTo>
                  <a:lnTo>
                    <a:pt x="909382" y="252327"/>
                  </a:lnTo>
                  <a:lnTo>
                    <a:pt x="885550" y="295183"/>
                  </a:lnTo>
                  <a:lnTo>
                    <a:pt x="859366" y="337255"/>
                  </a:lnTo>
                  <a:lnTo>
                    <a:pt x="830360" y="378386"/>
                  </a:lnTo>
                  <a:lnTo>
                    <a:pt x="798061" y="418420"/>
                  </a:lnTo>
                  <a:lnTo>
                    <a:pt x="762000" y="457199"/>
                  </a:lnTo>
                  <a:lnTo>
                    <a:pt x="729453" y="487914"/>
                  </a:lnTo>
                  <a:lnTo>
                    <a:pt x="694330" y="517770"/>
                  </a:lnTo>
                  <a:lnTo>
                    <a:pt x="656888" y="546853"/>
                  </a:lnTo>
                  <a:lnTo>
                    <a:pt x="617386" y="575249"/>
                  </a:lnTo>
                  <a:lnTo>
                    <a:pt x="576080" y="603044"/>
                  </a:lnTo>
                  <a:lnTo>
                    <a:pt x="533228" y="630324"/>
                  </a:lnTo>
                  <a:lnTo>
                    <a:pt x="489088" y="657174"/>
                  </a:lnTo>
                  <a:lnTo>
                    <a:pt x="443917" y="683681"/>
                  </a:lnTo>
                  <a:lnTo>
                    <a:pt x="397974" y="709930"/>
                  </a:lnTo>
                  <a:lnTo>
                    <a:pt x="351516" y="736008"/>
                  </a:lnTo>
                  <a:lnTo>
                    <a:pt x="304800" y="761999"/>
                  </a:lnTo>
                </a:path>
                <a:path w="990600" h="762000">
                  <a:moveTo>
                    <a:pt x="533400" y="0"/>
                  </a:moveTo>
                  <a:lnTo>
                    <a:pt x="497442" y="40138"/>
                  </a:lnTo>
                  <a:lnTo>
                    <a:pt x="461642" y="79806"/>
                  </a:lnTo>
                  <a:lnTo>
                    <a:pt x="426155" y="118533"/>
                  </a:lnTo>
                  <a:lnTo>
                    <a:pt x="391139" y="155849"/>
                  </a:lnTo>
                  <a:lnTo>
                    <a:pt x="356749" y="191283"/>
                  </a:lnTo>
                  <a:lnTo>
                    <a:pt x="323144" y="224366"/>
                  </a:lnTo>
                  <a:lnTo>
                    <a:pt x="290479" y="254627"/>
                  </a:lnTo>
                  <a:lnTo>
                    <a:pt x="258912" y="281595"/>
                  </a:lnTo>
                  <a:lnTo>
                    <a:pt x="228600" y="304799"/>
                  </a:lnTo>
                  <a:lnTo>
                    <a:pt x="177393" y="336499"/>
                  </a:lnTo>
                  <a:lnTo>
                    <a:pt x="129844" y="357225"/>
                  </a:lnTo>
                  <a:lnTo>
                    <a:pt x="85039" y="369722"/>
                  </a:lnTo>
                  <a:lnTo>
                    <a:pt x="42062" y="376732"/>
                  </a:lnTo>
                  <a:lnTo>
                    <a:pt x="0" y="3809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4705" y="3708654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200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915150" y="5758497"/>
              <a:ext cx="1009650" cy="781685"/>
            </a:xfrm>
            <a:custGeom>
              <a:avLst/>
              <a:gdLst/>
              <a:ahLst/>
              <a:cxnLst/>
              <a:rect l="l" t="t" r="r" b="b"/>
              <a:pathLst>
                <a:path w="1009650" h="781684">
                  <a:moveTo>
                    <a:pt x="76835" y="334365"/>
                  </a:moveTo>
                  <a:lnTo>
                    <a:pt x="70446" y="329780"/>
                  </a:lnTo>
                  <a:lnTo>
                    <a:pt x="55791" y="319265"/>
                  </a:lnTo>
                  <a:lnTo>
                    <a:pt x="62611" y="309765"/>
                  </a:lnTo>
                  <a:lnTo>
                    <a:pt x="41656" y="294652"/>
                  </a:lnTo>
                  <a:lnTo>
                    <a:pt x="34810" y="304203"/>
                  </a:lnTo>
                  <a:lnTo>
                    <a:pt x="13716" y="289039"/>
                  </a:lnTo>
                  <a:lnTo>
                    <a:pt x="0" y="374840"/>
                  </a:lnTo>
                  <a:lnTo>
                    <a:pt x="76835" y="334365"/>
                  </a:lnTo>
                  <a:close/>
                </a:path>
                <a:path w="1009650" h="781684">
                  <a:moveTo>
                    <a:pt x="92837" y="267677"/>
                  </a:moveTo>
                  <a:lnTo>
                    <a:pt x="71882" y="252564"/>
                  </a:lnTo>
                  <a:lnTo>
                    <a:pt x="56769" y="273608"/>
                  </a:lnTo>
                  <a:lnTo>
                    <a:pt x="77724" y="288721"/>
                  </a:lnTo>
                  <a:lnTo>
                    <a:pt x="92837" y="267677"/>
                  </a:lnTo>
                  <a:close/>
                </a:path>
                <a:path w="1009650" h="781684">
                  <a:moveTo>
                    <a:pt x="123063" y="225577"/>
                  </a:moveTo>
                  <a:lnTo>
                    <a:pt x="102108" y="210464"/>
                  </a:lnTo>
                  <a:lnTo>
                    <a:pt x="86995" y="231521"/>
                  </a:lnTo>
                  <a:lnTo>
                    <a:pt x="107950" y="246621"/>
                  </a:lnTo>
                  <a:lnTo>
                    <a:pt x="123063" y="225577"/>
                  </a:lnTo>
                  <a:close/>
                </a:path>
                <a:path w="1009650" h="781684">
                  <a:moveTo>
                    <a:pt x="153289" y="183476"/>
                  </a:moveTo>
                  <a:lnTo>
                    <a:pt x="132207" y="168376"/>
                  </a:lnTo>
                  <a:lnTo>
                    <a:pt x="117094" y="189420"/>
                  </a:lnTo>
                  <a:lnTo>
                    <a:pt x="138176" y="204533"/>
                  </a:lnTo>
                  <a:lnTo>
                    <a:pt x="153289" y="183476"/>
                  </a:lnTo>
                  <a:close/>
                </a:path>
                <a:path w="1009650" h="781684">
                  <a:moveTo>
                    <a:pt x="166497" y="591413"/>
                  </a:moveTo>
                  <a:lnTo>
                    <a:pt x="151041" y="584657"/>
                  </a:lnTo>
                  <a:lnTo>
                    <a:pt x="152628" y="581012"/>
                  </a:lnTo>
                  <a:lnTo>
                    <a:pt x="161417" y="560920"/>
                  </a:lnTo>
                  <a:lnTo>
                    <a:pt x="74676" y="565340"/>
                  </a:lnTo>
                  <a:lnTo>
                    <a:pt x="130302" y="632117"/>
                  </a:lnTo>
                  <a:lnTo>
                    <a:pt x="140665" y="608406"/>
                  </a:lnTo>
                  <a:lnTo>
                    <a:pt x="156083" y="615137"/>
                  </a:lnTo>
                  <a:lnTo>
                    <a:pt x="166497" y="591413"/>
                  </a:lnTo>
                  <a:close/>
                </a:path>
                <a:path w="1009650" h="781684">
                  <a:moveTo>
                    <a:pt x="183515" y="141389"/>
                  </a:moveTo>
                  <a:lnTo>
                    <a:pt x="162433" y="126276"/>
                  </a:lnTo>
                  <a:lnTo>
                    <a:pt x="147320" y="147332"/>
                  </a:lnTo>
                  <a:lnTo>
                    <a:pt x="168402" y="162433"/>
                  </a:lnTo>
                  <a:lnTo>
                    <a:pt x="183515" y="141389"/>
                  </a:lnTo>
                  <a:close/>
                </a:path>
                <a:path w="1009650" h="781684">
                  <a:moveTo>
                    <a:pt x="213741" y="99301"/>
                  </a:moveTo>
                  <a:lnTo>
                    <a:pt x="192659" y="84188"/>
                  </a:lnTo>
                  <a:lnTo>
                    <a:pt x="177546" y="105232"/>
                  </a:lnTo>
                  <a:lnTo>
                    <a:pt x="198628" y="120345"/>
                  </a:lnTo>
                  <a:lnTo>
                    <a:pt x="213741" y="99301"/>
                  </a:lnTo>
                  <a:close/>
                </a:path>
                <a:path w="1009650" h="781684">
                  <a:moveTo>
                    <a:pt x="213995" y="612190"/>
                  </a:moveTo>
                  <a:lnTo>
                    <a:pt x="190246" y="601802"/>
                  </a:lnTo>
                  <a:lnTo>
                    <a:pt x="179832" y="625538"/>
                  </a:lnTo>
                  <a:lnTo>
                    <a:pt x="203581" y="635927"/>
                  </a:lnTo>
                  <a:lnTo>
                    <a:pt x="213995" y="612190"/>
                  </a:lnTo>
                  <a:close/>
                </a:path>
                <a:path w="1009650" h="781684">
                  <a:moveTo>
                    <a:pt x="243967" y="57200"/>
                  </a:moveTo>
                  <a:lnTo>
                    <a:pt x="222885" y="42100"/>
                  </a:lnTo>
                  <a:lnTo>
                    <a:pt x="207772" y="63144"/>
                  </a:lnTo>
                  <a:lnTo>
                    <a:pt x="228854" y="78244"/>
                  </a:lnTo>
                  <a:lnTo>
                    <a:pt x="243967" y="57200"/>
                  </a:lnTo>
                  <a:close/>
                </a:path>
                <a:path w="1009650" h="781684">
                  <a:moveTo>
                    <a:pt x="261366" y="632980"/>
                  </a:moveTo>
                  <a:lnTo>
                    <a:pt x="237744" y="622592"/>
                  </a:lnTo>
                  <a:lnTo>
                    <a:pt x="227330" y="646315"/>
                  </a:lnTo>
                  <a:lnTo>
                    <a:pt x="251079" y="656717"/>
                  </a:lnTo>
                  <a:lnTo>
                    <a:pt x="261366" y="632980"/>
                  </a:lnTo>
                  <a:close/>
                </a:path>
                <a:path w="1009650" h="781684">
                  <a:moveTo>
                    <a:pt x="274193" y="15113"/>
                  </a:moveTo>
                  <a:lnTo>
                    <a:pt x="253111" y="0"/>
                  </a:lnTo>
                  <a:lnTo>
                    <a:pt x="237998" y="21043"/>
                  </a:lnTo>
                  <a:lnTo>
                    <a:pt x="259080" y="36156"/>
                  </a:lnTo>
                  <a:lnTo>
                    <a:pt x="274193" y="15113"/>
                  </a:lnTo>
                  <a:close/>
                </a:path>
                <a:path w="1009650" h="781684">
                  <a:moveTo>
                    <a:pt x="308864" y="653757"/>
                  </a:moveTo>
                  <a:lnTo>
                    <a:pt x="285115" y="643369"/>
                  </a:lnTo>
                  <a:lnTo>
                    <a:pt x="274828" y="667105"/>
                  </a:lnTo>
                  <a:lnTo>
                    <a:pt x="298450" y="677494"/>
                  </a:lnTo>
                  <a:lnTo>
                    <a:pt x="308864" y="653757"/>
                  </a:lnTo>
                  <a:close/>
                </a:path>
                <a:path w="1009650" h="781684">
                  <a:moveTo>
                    <a:pt x="356362" y="674547"/>
                  </a:moveTo>
                  <a:lnTo>
                    <a:pt x="332613" y="664159"/>
                  </a:lnTo>
                  <a:lnTo>
                    <a:pt x="322199" y="687882"/>
                  </a:lnTo>
                  <a:lnTo>
                    <a:pt x="345948" y="698284"/>
                  </a:lnTo>
                  <a:lnTo>
                    <a:pt x="356362" y="674547"/>
                  </a:lnTo>
                  <a:close/>
                </a:path>
                <a:path w="1009650" h="781684">
                  <a:moveTo>
                    <a:pt x="403860" y="695337"/>
                  </a:moveTo>
                  <a:lnTo>
                    <a:pt x="380111" y="684936"/>
                  </a:lnTo>
                  <a:lnTo>
                    <a:pt x="369697" y="708672"/>
                  </a:lnTo>
                  <a:lnTo>
                    <a:pt x="393446" y="719061"/>
                  </a:lnTo>
                  <a:lnTo>
                    <a:pt x="403860" y="695337"/>
                  </a:lnTo>
                  <a:close/>
                </a:path>
                <a:path w="1009650" h="781684">
                  <a:moveTo>
                    <a:pt x="451231" y="716114"/>
                  </a:moveTo>
                  <a:lnTo>
                    <a:pt x="427609" y="705726"/>
                  </a:lnTo>
                  <a:lnTo>
                    <a:pt x="417195" y="729462"/>
                  </a:lnTo>
                  <a:lnTo>
                    <a:pt x="440944" y="739851"/>
                  </a:lnTo>
                  <a:lnTo>
                    <a:pt x="451231" y="716114"/>
                  </a:lnTo>
                  <a:close/>
                </a:path>
                <a:path w="1009650" h="781684">
                  <a:moveTo>
                    <a:pt x="483743" y="45986"/>
                  </a:moveTo>
                  <a:lnTo>
                    <a:pt x="431749" y="30734"/>
                  </a:lnTo>
                  <a:lnTo>
                    <a:pt x="432816" y="27089"/>
                  </a:lnTo>
                  <a:lnTo>
                    <a:pt x="439039" y="5880"/>
                  </a:lnTo>
                  <a:lnTo>
                    <a:pt x="353568" y="21272"/>
                  </a:lnTo>
                  <a:lnTo>
                    <a:pt x="417195" y="80454"/>
                  </a:lnTo>
                  <a:lnTo>
                    <a:pt x="424472" y="55587"/>
                  </a:lnTo>
                  <a:lnTo>
                    <a:pt x="476377" y="70853"/>
                  </a:lnTo>
                  <a:lnTo>
                    <a:pt x="483743" y="45986"/>
                  </a:lnTo>
                  <a:close/>
                </a:path>
                <a:path w="1009650" h="781684">
                  <a:moveTo>
                    <a:pt x="498729" y="736904"/>
                  </a:moveTo>
                  <a:lnTo>
                    <a:pt x="474980" y="726516"/>
                  </a:lnTo>
                  <a:lnTo>
                    <a:pt x="464566" y="750239"/>
                  </a:lnTo>
                  <a:lnTo>
                    <a:pt x="488315" y="760641"/>
                  </a:lnTo>
                  <a:lnTo>
                    <a:pt x="498729" y="736904"/>
                  </a:lnTo>
                  <a:close/>
                </a:path>
                <a:path w="1009650" h="781684">
                  <a:moveTo>
                    <a:pt x="546227" y="757694"/>
                  </a:moveTo>
                  <a:lnTo>
                    <a:pt x="522478" y="747293"/>
                  </a:lnTo>
                  <a:lnTo>
                    <a:pt x="512064" y="771029"/>
                  </a:lnTo>
                  <a:lnTo>
                    <a:pt x="535813" y="781418"/>
                  </a:lnTo>
                  <a:lnTo>
                    <a:pt x="546227" y="757694"/>
                  </a:lnTo>
                  <a:close/>
                </a:path>
                <a:path w="1009650" h="781684">
                  <a:moveTo>
                    <a:pt x="583184" y="75184"/>
                  </a:moveTo>
                  <a:lnTo>
                    <a:pt x="508635" y="53289"/>
                  </a:lnTo>
                  <a:lnTo>
                    <a:pt x="501269" y="78143"/>
                  </a:lnTo>
                  <a:lnTo>
                    <a:pt x="575818" y="100037"/>
                  </a:lnTo>
                  <a:lnTo>
                    <a:pt x="583184" y="75184"/>
                  </a:lnTo>
                  <a:close/>
                </a:path>
                <a:path w="1009650" h="781684">
                  <a:moveTo>
                    <a:pt x="682625" y="104381"/>
                  </a:moveTo>
                  <a:lnTo>
                    <a:pt x="608076" y="82486"/>
                  </a:lnTo>
                  <a:lnTo>
                    <a:pt x="600710" y="107340"/>
                  </a:lnTo>
                  <a:lnTo>
                    <a:pt x="675259" y="129235"/>
                  </a:lnTo>
                  <a:lnTo>
                    <a:pt x="682625" y="104381"/>
                  </a:lnTo>
                  <a:close/>
                </a:path>
                <a:path w="1009650" h="781684">
                  <a:moveTo>
                    <a:pt x="687324" y="730745"/>
                  </a:moveTo>
                  <a:lnTo>
                    <a:pt x="625221" y="684072"/>
                  </a:lnTo>
                  <a:lnTo>
                    <a:pt x="609600" y="769556"/>
                  </a:lnTo>
                  <a:lnTo>
                    <a:pt x="687324" y="730745"/>
                  </a:lnTo>
                  <a:close/>
                </a:path>
                <a:path w="1009650" h="781684">
                  <a:moveTo>
                    <a:pt x="713613" y="652551"/>
                  </a:moveTo>
                  <a:lnTo>
                    <a:pt x="692912" y="636993"/>
                  </a:lnTo>
                  <a:lnTo>
                    <a:pt x="646303" y="699135"/>
                  </a:lnTo>
                  <a:lnTo>
                    <a:pt x="667004" y="714692"/>
                  </a:lnTo>
                  <a:lnTo>
                    <a:pt x="713613" y="652551"/>
                  </a:lnTo>
                  <a:close/>
                </a:path>
                <a:path w="1009650" h="781684">
                  <a:moveTo>
                    <a:pt x="775970" y="569683"/>
                  </a:moveTo>
                  <a:lnTo>
                    <a:pt x="755142" y="554126"/>
                  </a:lnTo>
                  <a:lnTo>
                    <a:pt x="708533" y="616267"/>
                  </a:lnTo>
                  <a:lnTo>
                    <a:pt x="729234" y="631837"/>
                  </a:lnTo>
                  <a:lnTo>
                    <a:pt x="775970" y="569683"/>
                  </a:lnTo>
                  <a:close/>
                </a:path>
                <a:path w="1009650" h="781684">
                  <a:moveTo>
                    <a:pt x="782066" y="133565"/>
                  </a:moveTo>
                  <a:lnTo>
                    <a:pt x="707517" y="111671"/>
                  </a:lnTo>
                  <a:lnTo>
                    <a:pt x="700151" y="136537"/>
                  </a:lnTo>
                  <a:lnTo>
                    <a:pt x="774700" y="158432"/>
                  </a:lnTo>
                  <a:lnTo>
                    <a:pt x="782066" y="133565"/>
                  </a:lnTo>
                  <a:close/>
                </a:path>
                <a:path w="1009650" h="781684">
                  <a:moveTo>
                    <a:pt x="838200" y="486816"/>
                  </a:moveTo>
                  <a:lnTo>
                    <a:pt x="817372" y="471258"/>
                  </a:lnTo>
                  <a:lnTo>
                    <a:pt x="770763" y="533412"/>
                  </a:lnTo>
                  <a:lnTo>
                    <a:pt x="791464" y="548970"/>
                  </a:lnTo>
                  <a:lnTo>
                    <a:pt x="838200" y="486816"/>
                  </a:lnTo>
                  <a:close/>
                </a:path>
                <a:path w="1009650" h="781684">
                  <a:moveTo>
                    <a:pt x="881507" y="162763"/>
                  </a:moveTo>
                  <a:lnTo>
                    <a:pt x="806958" y="140868"/>
                  </a:lnTo>
                  <a:lnTo>
                    <a:pt x="799592" y="165735"/>
                  </a:lnTo>
                  <a:lnTo>
                    <a:pt x="874141" y="187629"/>
                  </a:lnTo>
                  <a:lnTo>
                    <a:pt x="881507" y="162763"/>
                  </a:lnTo>
                  <a:close/>
                </a:path>
                <a:path w="1009650" h="781684">
                  <a:moveTo>
                    <a:pt x="900430" y="403948"/>
                  </a:moveTo>
                  <a:lnTo>
                    <a:pt x="879602" y="388391"/>
                  </a:lnTo>
                  <a:lnTo>
                    <a:pt x="832993" y="450545"/>
                  </a:lnTo>
                  <a:lnTo>
                    <a:pt x="853694" y="466102"/>
                  </a:lnTo>
                  <a:lnTo>
                    <a:pt x="900430" y="403948"/>
                  </a:lnTo>
                  <a:close/>
                </a:path>
                <a:path w="1009650" h="781684">
                  <a:moveTo>
                    <a:pt x="1009523" y="302094"/>
                  </a:moveTo>
                  <a:lnTo>
                    <a:pt x="1002157" y="264706"/>
                  </a:lnTo>
                  <a:lnTo>
                    <a:pt x="137414" y="434695"/>
                  </a:lnTo>
                  <a:lnTo>
                    <a:pt x="130048" y="397294"/>
                  </a:lnTo>
                  <a:lnTo>
                    <a:pt x="28956" y="475424"/>
                  </a:lnTo>
                  <a:lnTo>
                    <a:pt x="152146" y="509447"/>
                  </a:lnTo>
                  <a:lnTo>
                    <a:pt x="145503" y="475742"/>
                  </a:lnTo>
                  <a:lnTo>
                    <a:pt x="144780" y="472084"/>
                  </a:lnTo>
                  <a:lnTo>
                    <a:pt x="1009523" y="302094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9832" y="5920739"/>
              <a:ext cx="237744" cy="2377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75454" y="4850130"/>
              <a:ext cx="2211705" cy="1374775"/>
            </a:xfrm>
            <a:custGeom>
              <a:avLst/>
              <a:gdLst/>
              <a:ahLst/>
              <a:cxnLst/>
              <a:rect l="l" t="t" r="r" b="b"/>
              <a:pathLst>
                <a:path w="2211704" h="1374775">
                  <a:moveTo>
                    <a:pt x="2189988" y="1374648"/>
                  </a:moveTo>
                  <a:lnTo>
                    <a:pt x="2189988" y="21336"/>
                  </a:lnTo>
                </a:path>
                <a:path w="2211704" h="1374775">
                  <a:moveTo>
                    <a:pt x="0" y="0"/>
                  </a:moveTo>
                  <a:lnTo>
                    <a:pt x="2211324" y="0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0390" y="3757422"/>
              <a:ext cx="946150" cy="1123315"/>
            </a:xfrm>
            <a:custGeom>
              <a:avLst/>
              <a:gdLst/>
              <a:ahLst/>
              <a:cxnLst/>
              <a:rect l="l" t="t" r="r" b="b"/>
              <a:pathLst>
                <a:path w="946150" h="1123314">
                  <a:moveTo>
                    <a:pt x="29590" y="998854"/>
                  </a:moveTo>
                  <a:lnTo>
                    <a:pt x="0" y="1123188"/>
                  </a:lnTo>
                  <a:lnTo>
                    <a:pt x="117220" y="1072260"/>
                  </a:lnTo>
                  <a:lnTo>
                    <a:pt x="105547" y="1062482"/>
                  </a:lnTo>
                  <a:lnTo>
                    <a:pt x="75818" y="1062482"/>
                  </a:lnTo>
                  <a:lnTo>
                    <a:pt x="46608" y="1037970"/>
                  </a:lnTo>
                  <a:lnTo>
                    <a:pt x="58850" y="1023365"/>
                  </a:lnTo>
                  <a:lnTo>
                    <a:pt x="29590" y="998854"/>
                  </a:lnTo>
                  <a:close/>
                </a:path>
                <a:path w="946150" h="1123314">
                  <a:moveTo>
                    <a:pt x="58850" y="1023365"/>
                  </a:moveTo>
                  <a:lnTo>
                    <a:pt x="46608" y="1037970"/>
                  </a:lnTo>
                  <a:lnTo>
                    <a:pt x="75818" y="1062482"/>
                  </a:lnTo>
                  <a:lnTo>
                    <a:pt x="88080" y="1047850"/>
                  </a:lnTo>
                  <a:lnTo>
                    <a:pt x="58850" y="1023365"/>
                  </a:lnTo>
                  <a:close/>
                </a:path>
                <a:path w="946150" h="1123314">
                  <a:moveTo>
                    <a:pt x="88080" y="1047850"/>
                  </a:moveTo>
                  <a:lnTo>
                    <a:pt x="75818" y="1062482"/>
                  </a:lnTo>
                  <a:lnTo>
                    <a:pt x="105547" y="1062482"/>
                  </a:lnTo>
                  <a:lnTo>
                    <a:pt x="88080" y="1047850"/>
                  </a:lnTo>
                  <a:close/>
                </a:path>
                <a:path w="946150" h="1123314">
                  <a:moveTo>
                    <a:pt x="916558" y="0"/>
                  </a:moveTo>
                  <a:lnTo>
                    <a:pt x="58850" y="1023365"/>
                  </a:lnTo>
                  <a:lnTo>
                    <a:pt x="88080" y="1047850"/>
                  </a:lnTo>
                  <a:lnTo>
                    <a:pt x="945768" y="24383"/>
                  </a:lnTo>
                  <a:lnTo>
                    <a:pt x="9165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7834" y="3673602"/>
              <a:ext cx="3168650" cy="7620"/>
            </a:xfrm>
            <a:custGeom>
              <a:avLst/>
              <a:gdLst/>
              <a:ahLst/>
              <a:cxnLst/>
              <a:rect l="l" t="t" r="r" b="b"/>
              <a:pathLst>
                <a:path w="3168650" h="7620">
                  <a:moveTo>
                    <a:pt x="3168395" y="7620"/>
                  </a:moveTo>
                  <a:lnTo>
                    <a:pt x="0" y="0"/>
                  </a:lnTo>
                </a:path>
              </a:pathLst>
            </a:custGeom>
            <a:ln w="1981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3555492"/>
              <a:ext cx="228600" cy="228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156043" y="2057971"/>
            <a:ext cx="5272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latin typeface="Arial MT"/>
                <a:cs typeface="Arial MT"/>
              </a:rPr>
              <a:t>Error</a:t>
            </a:r>
            <a:endParaRPr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1643" y="3939286"/>
            <a:ext cx="232410" cy="23522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63" spc="60" dirty="0">
                <a:latin typeface="Symbol"/>
                <a:cs typeface="Symbol"/>
              </a:rPr>
              <a:t></a:t>
            </a:r>
            <a:r>
              <a:rPr sz="1463" i="1" spc="-4" dirty="0">
                <a:latin typeface="Times New Roman"/>
                <a:cs typeface="Times New Roman"/>
              </a:rPr>
              <a:t>E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6034" y="4200486"/>
            <a:ext cx="418624" cy="23522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2194" spc="-5" baseline="42735" dirty="0">
                <a:latin typeface="Symbol"/>
                <a:cs typeface="Symbol"/>
              </a:rPr>
              <a:t></a:t>
            </a:r>
            <a:r>
              <a:rPr sz="2194" spc="-134" baseline="42735" dirty="0">
                <a:latin typeface="Times New Roman"/>
                <a:cs typeface="Times New Roman"/>
              </a:rPr>
              <a:t> </a:t>
            </a:r>
            <a:r>
              <a:rPr sz="1463" spc="8" dirty="0">
                <a:latin typeface="Symbol"/>
                <a:cs typeface="Symbol"/>
              </a:rPr>
              <a:t></a:t>
            </a:r>
            <a:r>
              <a:rPr sz="1463" i="1" spc="8" dirty="0">
                <a:latin typeface="Times New Roman"/>
                <a:cs typeface="Times New Roman"/>
              </a:rPr>
              <a:t>w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571" y="4326171"/>
            <a:ext cx="72390" cy="13898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825" spc="4" dirty="0">
                <a:latin typeface="Times New Roman"/>
                <a:cs typeface="Times New Roman"/>
              </a:rPr>
              <a:t>1</a:t>
            </a:r>
            <a:endParaRPr sz="8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5144" y="4199431"/>
            <a:ext cx="291941" cy="9525"/>
          </a:xfrm>
          <a:custGeom>
            <a:avLst/>
            <a:gdLst/>
            <a:ahLst/>
            <a:cxnLst/>
            <a:rect l="l" t="t" r="r" b="b"/>
            <a:pathLst>
              <a:path w="389254" h="12700">
                <a:moveTo>
                  <a:pt x="389137" y="0"/>
                </a:moveTo>
                <a:lnTo>
                  <a:pt x="0" y="0"/>
                </a:lnTo>
                <a:lnTo>
                  <a:pt x="0" y="12589"/>
                </a:lnTo>
                <a:lnTo>
                  <a:pt x="389137" y="12589"/>
                </a:lnTo>
                <a:lnTo>
                  <a:pt x="389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6961185" y="4605655"/>
            <a:ext cx="445294" cy="23522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2194" spc="-5" baseline="-35612" dirty="0">
                <a:latin typeface="Symbol"/>
                <a:cs typeface="Symbol"/>
              </a:rPr>
              <a:t></a:t>
            </a:r>
            <a:r>
              <a:rPr sz="2194" spc="242" baseline="-35612" dirty="0">
                <a:latin typeface="Times New Roman"/>
                <a:cs typeface="Times New Roman"/>
              </a:rPr>
              <a:t> </a:t>
            </a:r>
            <a:r>
              <a:rPr sz="1463" spc="26" dirty="0">
                <a:latin typeface="Symbol"/>
                <a:cs typeface="Symbol"/>
              </a:rPr>
              <a:t></a:t>
            </a:r>
            <a:r>
              <a:rPr sz="1463" i="1" spc="26" dirty="0">
                <a:latin typeface="Times New Roman"/>
                <a:cs typeface="Times New Roman"/>
              </a:rPr>
              <a:t>E</a:t>
            </a:r>
            <a:endParaRPr sz="146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02821" y="4866854"/>
            <a:ext cx="328613" cy="23522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</a:pPr>
            <a:r>
              <a:rPr sz="1463" spc="4" dirty="0">
                <a:latin typeface="Symbol"/>
                <a:cs typeface="Symbol"/>
              </a:rPr>
              <a:t></a:t>
            </a:r>
            <a:r>
              <a:rPr sz="1463" i="1" spc="4" dirty="0">
                <a:latin typeface="Times New Roman"/>
                <a:cs typeface="Times New Roman"/>
              </a:rPr>
              <a:t>w</a:t>
            </a:r>
            <a:r>
              <a:rPr sz="1238" spc="5" baseline="-25252" dirty="0">
                <a:latin typeface="Times New Roman"/>
                <a:cs typeface="Times New Roman"/>
              </a:rPr>
              <a:t>2</a:t>
            </a:r>
            <a:endParaRPr sz="1238" baseline="-2525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19789" y="4865800"/>
            <a:ext cx="310038" cy="9525"/>
          </a:xfrm>
          <a:custGeom>
            <a:avLst/>
            <a:gdLst/>
            <a:ahLst/>
            <a:cxnLst/>
            <a:rect l="l" t="t" r="r" b="b"/>
            <a:pathLst>
              <a:path w="413384" h="12700">
                <a:moveTo>
                  <a:pt x="413160" y="0"/>
                </a:moveTo>
                <a:lnTo>
                  <a:pt x="0" y="0"/>
                </a:lnTo>
                <a:lnTo>
                  <a:pt x="0" y="12589"/>
                </a:lnTo>
                <a:lnTo>
                  <a:pt x="413160" y="12589"/>
                </a:lnTo>
                <a:lnTo>
                  <a:pt x="41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5293387" y="1254844"/>
            <a:ext cx="79058" cy="155395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938" dirty="0">
                <a:latin typeface="Times New Roman"/>
                <a:cs typeface="Times New Roman"/>
              </a:rPr>
              <a:t>1</a:t>
            </a:r>
            <a:endParaRPr sz="93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6633" y="1165532"/>
            <a:ext cx="424815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354806" algn="l"/>
              </a:tabLst>
            </a:pPr>
            <a:r>
              <a:rPr sz="1650" spc="-8" dirty="0">
                <a:latin typeface="Symbol"/>
                <a:cs typeface="Symbol"/>
              </a:rPr>
              <a:t></a:t>
            </a:r>
            <a:r>
              <a:rPr sz="1650" spc="-8" dirty="0">
                <a:latin typeface="Times New Roman"/>
                <a:cs typeface="Times New Roman"/>
              </a:rPr>
              <a:t>	</a:t>
            </a:r>
            <a:r>
              <a:rPr sz="938" dirty="0">
                <a:latin typeface="Times New Roman"/>
                <a:cs typeface="Times New Roman"/>
              </a:rPr>
              <a:t>0</a:t>
            </a:r>
            <a:endParaRPr sz="93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058" y="1113216"/>
            <a:ext cx="935831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>
              <a:spcBef>
                <a:spcPts val="79"/>
              </a:spcBef>
              <a:tabLst>
                <a:tab pos="662464" algn="l"/>
              </a:tabLst>
            </a:pPr>
            <a:r>
              <a:rPr sz="2475" spc="95" baseline="27777" dirty="0">
                <a:latin typeface="Symbol"/>
                <a:cs typeface="Symbol"/>
              </a:rPr>
              <a:t></a:t>
            </a:r>
            <a:r>
              <a:rPr sz="1650" spc="64" dirty="0">
                <a:latin typeface="Symbol"/>
                <a:cs typeface="Symbol"/>
              </a:rPr>
              <a:t></a:t>
            </a:r>
            <a:r>
              <a:rPr sz="1650" i="1" spc="64" dirty="0">
                <a:latin typeface="Times New Roman"/>
                <a:cs typeface="Times New Roman"/>
              </a:rPr>
              <a:t>w	</a:t>
            </a:r>
            <a:r>
              <a:rPr sz="1650" dirty="0">
                <a:latin typeface="Symbol"/>
                <a:cs typeface="Symbol"/>
              </a:rPr>
              <a:t></a:t>
            </a:r>
            <a:r>
              <a:rPr sz="1650" i="1" dirty="0">
                <a:latin typeface="Times New Roman"/>
                <a:cs typeface="Times New Roman"/>
              </a:rPr>
              <a:t>w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0154" y="956325"/>
            <a:ext cx="4240530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  <a:tabLst>
                <a:tab pos="2441734" algn="l"/>
                <a:tab pos="3818096" algn="l"/>
              </a:tabLst>
            </a:pPr>
            <a:r>
              <a:rPr sz="1500" dirty="0">
                <a:latin typeface="+mj-lt"/>
                <a:cs typeface="Arial MT"/>
              </a:rPr>
              <a:t>Calculate</a:t>
            </a:r>
            <a:r>
              <a:rPr sz="1500" spc="-8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8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gradient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i="1" spc="-4" dirty="0">
                <a:latin typeface="Times New Roman"/>
                <a:cs typeface="Times New Roman"/>
              </a:rPr>
              <a:t>E</a:t>
            </a:r>
            <a:r>
              <a:rPr sz="1500" spc="-4" dirty="0">
                <a:latin typeface="Arial MT"/>
                <a:cs typeface="Arial MT"/>
              </a:rPr>
              <a:t>:	</a:t>
            </a:r>
            <a:r>
              <a:rPr sz="1650" spc="4" dirty="0">
                <a:latin typeface="Symbol"/>
                <a:cs typeface="Symbol"/>
              </a:rPr>
              <a:t></a:t>
            </a:r>
            <a:r>
              <a:rPr sz="1650" i="1" spc="4" dirty="0">
                <a:latin typeface="Times New Roman"/>
                <a:cs typeface="Times New Roman"/>
              </a:rPr>
              <a:t>E</a:t>
            </a:r>
            <a:r>
              <a:rPr sz="1650" spc="4" dirty="0">
                <a:latin typeface="Times New Roman"/>
                <a:cs typeface="Times New Roman"/>
              </a:rPr>
              <a:t>(</a:t>
            </a:r>
            <a:r>
              <a:rPr sz="1650" b="1" i="1" spc="4" dirty="0">
                <a:latin typeface="Times New Roman"/>
                <a:cs typeface="Times New Roman"/>
              </a:rPr>
              <a:t>w</a:t>
            </a:r>
            <a:r>
              <a:rPr sz="1650" spc="4" dirty="0">
                <a:latin typeface="Times New Roman"/>
                <a:cs typeface="Times New Roman"/>
              </a:rPr>
              <a:t>)</a:t>
            </a:r>
            <a:r>
              <a:rPr sz="1650" spc="-124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Symbol"/>
                <a:cs typeface="Symbol"/>
              </a:rPr>
              <a:t></a:t>
            </a:r>
            <a:r>
              <a:rPr sz="1650" spc="-4" dirty="0">
                <a:latin typeface="Times New Roman"/>
                <a:cs typeface="Times New Roman"/>
              </a:rPr>
              <a:t> </a:t>
            </a:r>
            <a:r>
              <a:rPr sz="2475" spc="134" baseline="39141" dirty="0">
                <a:latin typeface="Symbol"/>
                <a:cs typeface="Symbol"/>
              </a:rPr>
              <a:t></a:t>
            </a:r>
            <a:r>
              <a:rPr sz="2475" u="heavy" spc="-28" baseline="366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75" u="heavy" spc="28" baseline="3661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475" i="1" u="heavy" spc="28" baseline="366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75" i="1" spc="269" baseline="36616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Times New Roman"/>
                <a:cs typeface="Times New Roman"/>
              </a:rPr>
              <a:t>,	</a:t>
            </a:r>
            <a:r>
              <a:rPr sz="2475" u="heavy" spc="23" baseline="3661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475" i="1" u="heavy" spc="23" baseline="366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75" i="1" spc="67" baseline="36616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Times New Roman"/>
                <a:cs typeface="Times New Roman"/>
              </a:rPr>
              <a:t>,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42623" y="859936"/>
            <a:ext cx="658177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  <a:tabLst>
                <a:tab pos="186690" algn="l"/>
              </a:tabLst>
            </a:pPr>
            <a:r>
              <a:rPr sz="2475" spc="-5" baseline="-35353" dirty="0">
                <a:latin typeface="Times New Roman"/>
                <a:cs typeface="Times New Roman"/>
              </a:rPr>
              <a:t>,	</a:t>
            </a:r>
            <a:r>
              <a:rPr sz="1650" u="heavy" spc="2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1650" i="1" u="heavy" spc="2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650" i="1" spc="120" dirty="0">
                <a:latin typeface="Times New Roman"/>
                <a:cs typeface="Times New Roman"/>
              </a:rPr>
              <a:t> </a:t>
            </a:r>
            <a:r>
              <a:rPr sz="2475" spc="-11" baseline="2525" dirty="0">
                <a:latin typeface="Symbol"/>
                <a:cs typeface="Symbol"/>
              </a:rPr>
              <a:t></a:t>
            </a:r>
            <a:endParaRPr sz="2475" baseline="2525" dirty="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9204" y="1165532"/>
            <a:ext cx="208121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938" i="1" dirty="0">
                <a:latin typeface="Times New Roman"/>
                <a:cs typeface="Times New Roman"/>
              </a:rPr>
              <a:t>n</a:t>
            </a:r>
            <a:r>
              <a:rPr sz="938" i="1" spc="90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Symbol"/>
                <a:cs typeface="Symbol"/>
              </a:rPr>
              <a:t>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9827" y="1113216"/>
            <a:ext cx="486251" cy="264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">
              <a:spcBef>
                <a:spcPts val="79"/>
              </a:spcBef>
              <a:tabLst>
                <a:tab pos="377190" algn="l"/>
              </a:tabLst>
            </a:pPr>
            <a:r>
              <a:rPr sz="1650" dirty="0">
                <a:latin typeface="Symbol"/>
                <a:cs typeface="Symbol"/>
              </a:rPr>
              <a:t></a:t>
            </a:r>
            <a:r>
              <a:rPr sz="1650" i="1" dirty="0">
                <a:latin typeface="Times New Roman"/>
                <a:cs typeface="Times New Roman"/>
              </a:rPr>
              <a:t>w	</a:t>
            </a:r>
            <a:r>
              <a:rPr sz="2475" spc="-11" baseline="27777" dirty="0">
                <a:latin typeface="Symbol"/>
                <a:cs typeface="Symbol"/>
              </a:rPr>
              <a:t></a:t>
            </a:r>
            <a:endParaRPr sz="2475" baseline="27777" dirty="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4676" y="2090225"/>
            <a:ext cx="1547336" cy="38520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875" spc="-56" dirty="0">
                <a:latin typeface="Symbol"/>
                <a:cs typeface="Symbol"/>
              </a:rPr>
              <a:t></a:t>
            </a:r>
            <a:r>
              <a:rPr sz="1875" b="1" i="1" spc="8" dirty="0">
                <a:latin typeface="Times New Roman"/>
                <a:cs typeface="Times New Roman"/>
              </a:rPr>
              <a:t>w</a:t>
            </a:r>
            <a:r>
              <a:rPr sz="1875" b="1" i="1" spc="-101" dirty="0">
                <a:latin typeface="Times New Roman"/>
                <a:cs typeface="Times New Roman"/>
              </a:rPr>
              <a:t> </a:t>
            </a:r>
            <a:r>
              <a:rPr sz="1875" spc="8" dirty="0">
                <a:latin typeface="Symbol"/>
                <a:cs typeface="Symbol"/>
              </a:rPr>
              <a:t></a:t>
            </a:r>
            <a:r>
              <a:rPr sz="1875" spc="-71" dirty="0">
                <a:latin typeface="Times New Roman"/>
                <a:cs typeface="Times New Roman"/>
              </a:rPr>
              <a:t> </a:t>
            </a:r>
            <a:r>
              <a:rPr sz="1875" spc="-53" dirty="0">
                <a:latin typeface="Symbol"/>
                <a:cs typeface="Symbol"/>
              </a:rPr>
              <a:t></a:t>
            </a:r>
            <a:r>
              <a:rPr sz="1988" spc="-64" dirty="0">
                <a:latin typeface="Symbol"/>
                <a:cs typeface="Symbol"/>
              </a:rPr>
              <a:t></a:t>
            </a:r>
            <a:r>
              <a:rPr sz="1988" spc="60" dirty="0">
                <a:latin typeface="Times New Roman"/>
                <a:cs typeface="Times New Roman"/>
              </a:rPr>
              <a:t> </a:t>
            </a:r>
            <a:r>
              <a:rPr sz="1875" spc="-45" dirty="0">
                <a:latin typeface="Symbol"/>
                <a:cs typeface="Symbol"/>
              </a:rPr>
              <a:t></a:t>
            </a:r>
            <a:r>
              <a:rPr sz="1875" i="1" spc="161" dirty="0">
                <a:latin typeface="Times New Roman"/>
                <a:cs typeface="Times New Roman"/>
              </a:rPr>
              <a:t>E</a:t>
            </a:r>
            <a:r>
              <a:rPr sz="3656" spc="-219" baseline="-1709" dirty="0">
                <a:latin typeface="Symbol"/>
                <a:cs typeface="Symbol"/>
              </a:rPr>
              <a:t></a:t>
            </a:r>
            <a:r>
              <a:rPr sz="1875" b="1" i="1" spc="68" dirty="0">
                <a:latin typeface="Times New Roman"/>
                <a:cs typeface="Times New Roman"/>
              </a:rPr>
              <a:t>w</a:t>
            </a:r>
            <a:r>
              <a:rPr sz="3656" spc="-326" baseline="-1709" dirty="0">
                <a:latin typeface="Symbol"/>
                <a:cs typeface="Symbol"/>
              </a:rPr>
              <a:t></a:t>
            </a:r>
            <a:endParaRPr sz="3656" baseline="-1709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24740" y="2969010"/>
            <a:ext cx="56674" cy="17264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050" i="1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5678" y="2797498"/>
            <a:ext cx="1328261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  <a:tabLst>
                <a:tab pos="431483" algn="l"/>
                <a:tab pos="991076" algn="l"/>
              </a:tabLst>
            </a:pPr>
            <a:r>
              <a:rPr sz="1838" spc="-11" dirty="0">
                <a:latin typeface="Symbol"/>
                <a:cs typeface="Symbol"/>
              </a:rPr>
              <a:t></a:t>
            </a:r>
            <a:r>
              <a:rPr sz="1838" i="1" spc="-11" dirty="0">
                <a:latin typeface="Times New Roman"/>
                <a:cs typeface="Times New Roman"/>
              </a:rPr>
              <a:t>w	</a:t>
            </a:r>
            <a:r>
              <a:rPr sz="1838" spc="4" dirty="0">
                <a:latin typeface="Symbol"/>
                <a:cs typeface="Symbol"/>
              </a:rPr>
              <a:t></a:t>
            </a:r>
            <a:r>
              <a:rPr sz="1838" spc="-38" dirty="0">
                <a:latin typeface="Times New Roman"/>
                <a:cs typeface="Times New Roman"/>
              </a:rPr>
              <a:t> </a:t>
            </a:r>
            <a:r>
              <a:rPr sz="1838" spc="-49" dirty="0">
                <a:latin typeface="Symbol"/>
                <a:cs typeface="Symbol"/>
              </a:rPr>
              <a:t></a:t>
            </a:r>
            <a:r>
              <a:rPr sz="1950" spc="-49" dirty="0">
                <a:latin typeface="Symbol"/>
                <a:cs typeface="Symbol"/>
              </a:rPr>
              <a:t></a:t>
            </a:r>
            <a:r>
              <a:rPr sz="1950" spc="-49" dirty="0">
                <a:latin typeface="Times New Roman"/>
                <a:cs typeface="Times New Roman"/>
              </a:rPr>
              <a:t>	</a:t>
            </a:r>
            <a:r>
              <a:rPr sz="2756" u="heavy" spc="45" baseline="3628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756" i="1" u="heavy" spc="45" baseline="362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756" baseline="3628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0639" y="2988034"/>
            <a:ext cx="295751" cy="293894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838" spc="34" dirty="0">
                <a:latin typeface="Symbol"/>
                <a:cs typeface="Symbol"/>
              </a:rPr>
              <a:t></a:t>
            </a:r>
            <a:r>
              <a:rPr sz="1838" i="1" spc="4" dirty="0">
                <a:latin typeface="Times New Roman"/>
                <a:cs typeface="Times New Roman"/>
              </a:rPr>
              <a:t>w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1675" y="3146398"/>
            <a:ext cx="56674" cy="17264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050" i="1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9205" y="1719415"/>
            <a:ext cx="305990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41" dirty="0">
                <a:latin typeface="+mj-lt"/>
                <a:cs typeface="Arial MT"/>
              </a:rPr>
              <a:t>Take</a:t>
            </a:r>
            <a:r>
              <a:rPr sz="1500" spc="-23" dirty="0">
                <a:latin typeface="+mj-l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a step</a:t>
            </a:r>
            <a:r>
              <a:rPr sz="1500" spc="-19" dirty="0">
                <a:latin typeface="+mj-l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in </a:t>
            </a:r>
            <a:r>
              <a:rPr sz="1500" spc="-4" dirty="0">
                <a:latin typeface="+mj-lt"/>
                <a:cs typeface="Arial MT"/>
              </a:rPr>
              <a:t>the</a:t>
            </a:r>
            <a:r>
              <a:rPr sz="1500" spc="-11" dirty="0">
                <a:latin typeface="+mj-l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opposite</a:t>
            </a:r>
            <a:r>
              <a:rPr sz="1500" spc="-19" dirty="0">
                <a:latin typeface="+mj-l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3A8C2B-898E-89EC-2CB4-0CE5D20EEC5B}"/>
                  </a:ext>
                </a:extLst>
              </p:cNvPr>
              <p:cNvSpPr txBox="1"/>
              <p:nvPr/>
            </p:nvSpPr>
            <p:spPr>
              <a:xfrm>
                <a:off x="5449423" y="91876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3A8C2B-898E-89EC-2CB4-0CE5D20E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23" y="918763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81A6377-34A5-8821-E84B-D4097BAC5E38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21" y="0"/>
            <a:ext cx="4287679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700" spc="-4" dirty="0">
                <a:solidFill>
                  <a:schemeClr val="bg1"/>
                </a:solidFill>
              </a:rPr>
              <a:t>Taking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derivative:</a:t>
            </a:r>
            <a:r>
              <a:rPr sz="2700" spc="-30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chain</a:t>
            </a:r>
            <a:r>
              <a:rPr sz="2700" spc="-23" dirty="0">
                <a:solidFill>
                  <a:schemeClr val="bg1"/>
                </a:solidFill>
              </a:rPr>
              <a:t> </a:t>
            </a:r>
            <a:r>
              <a:rPr sz="2700" dirty="0">
                <a:solidFill>
                  <a:schemeClr val="bg1"/>
                </a:solidFill>
              </a:rPr>
              <a:t>rule</a:t>
            </a:r>
            <a:endParaRPr sz="270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880" y="933640"/>
            <a:ext cx="3519488" cy="24927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>
              <a:spcBef>
                <a:spcPts val="75"/>
              </a:spcBef>
            </a:pPr>
            <a:r>
              <a:rPr spc="-4" dirty="0">
                <a:latin typeface="Arial MT"/>
                <a:cs typeface="Arial MT"/>
              </a:rPr>
              <a:t>Recall</a:t>
            </a:r>
            <a:r>
              <a:rPr spc="11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4" dirty="0">
                <a:latin typeface="Arial MT"/>
                <a:cs typeface="Arial MT"/>
              </a:rPr>
              <a:t> chain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rule</a:t>
            </a:r>
            <a:r>
              <a:rPr spc="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from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calculus</a:t>
            </a:r>
            <a:endParaRPr>
              <a:latin typeface="Arial MT"/>
              <a:cs typeface="Arial MT"/>
            </a:endParaRPr>
          </a:p>
          <a:p>
            <a:pPr>
              <a:spcBef>
                <a:spcPts val="4"/>
              </a:spcBef>
            </a:pPr>
            <a:endParaRPr sz="2963">
              <a:latin typeface="Arial MT"/>
              <a:cs typeface="Arial MT"/>
            </a:endParaRPr>
          </a:p>
          <a:p>
            <a:pPr marL="2114074">
              <a:tabLst>
                <a:tab pos="2539841" algn="l"/>
              </a:tabLst>
            </a:pPr>
            <a:r>
              <a:rPr sz="2063" i="1" spc="4" dirty="0">
                <a:latin typeface="Times New Roman"/>
                <a:cs typeface="Times New Roman"/>
              </a:rPr>
              <a:t>y</a:t>
            </a:r>
            <a:r>
              <a:rPr sz="2063" i="1" spc="-68" dirty="0">
                <a:latin typeface="Times New Roman"/>
                <a:cs typeface="Times New Roman"/>
              </a:rPr>
              <a:t> </a:t>
            </a:r>
            <a:r>
              <a:rPr sz="2063" spc="8" dirty="0">
                <a:latin typeface="Symbol"/>
                <a:cs typeface="Symbol"/>
              </a:rPr>
              <a:t></a:t>
            </a:r>
            <a:r>
              <a:rPr sz="2063" dirty="0">
                <a:latin typeface="Times New Roman"/>
                <a:cs typeface="Times New Roman"/>
              </a:rPr>
              <a:t>	</a:t>
            </a:r>
            <a:r>
              <a:rPr sz="2063" i="1" spc="4" dirty="0">
                <a:latin typeface="Times New Roman"/>
                <a:cs typeface="Times New Roman"/>
              </a:rPr>
              <a:t>f</a:t>
            </a:r>
            <a:r>
              <a:rPr sz="2063" i="1" spc="-153" dirty="0">
                <a:latin typeface="Times New Roman"/>
                <a:cs typeface="Times New Roman"/>
              </a:rPr>
              <a:t> </a:t>
            </a:r>
            <a:r>
              <a:rPr sz="2063" spc="-19" dirty="0">
                <a:latin typeface="Times New Roman"/>
                <a:cs typeface="Times New Roman"/>
              </a:rPr>
              <a:t>(</a:t>
            </a:r>
            <a:r>
              <a:rPr sz="2063" i="1" spc="120" dirty="0">
                <a:latin typeface="Times New Roman"/>
                <a:cs typeface="Times New Roman"/>
              </a:rPr>
              <a:t>u</a:t>
            </a:r>
            <a:r>
              <a:rPr sz="2063" spc="4" dirty="0">
                <a:latin typeface="Times New Roman"/>
                <a:cs typeface="Times New Roman"/>
              </a:rPr>
              <a:t>)</a:t>
            </a:r>
            <a:endParaRPr sz="2063">
              <a:latin typeface="Times New Roman"/>
              <a:cs typeface="Times New Roman"/>
            </a:endParaRPr>
          </a:p>
          <a:p>
            <a:pPr marL="2097881">
              <a:spcBef>
                <a:spcPts val="611"/>
              </a:spcBef>
            </a:pPr>
            <a:r>
              <a:rPr sz="2063" i="1" spc="8" dirty="0">
                <a:latin typeface="Times New Roman"/>
                <a:cs typeface="Times New Roman"/>
              </a:rPr>
              <a:t>u</a:t>
            </a:r>
            <a:r>
              <a:rPr sz="2063" i="1" spc="-38" dirty="0">
                <a:latin typeface="Times New Roman"/>
                <a:cs typeface="Times New Roman"/>
              </a:rPr>
              <a:t> </a:t>
            </a:r>
            <a:r>
              <a:rPr sz="2063" spc="8" dirty="0">
                <a:latin typeface="Symbol"/>
                <a:cs typeface="Symbol"/>
              </a:rPr>
              <a:t></a:t>
            </a:r>
            <a:r>
              <a:rPr sz="2063" spc="-26" dirty="0">
                <a:latin typeface="Times New Roman"/>
                <a:cs typeface="Times New Roman"/>
              </a:rPr>
              <a:t> </a:t>
            </a:r>
            <a:r>
              <a:rPr sz="2063" i="1" spc="64" dirty="0">
                <a:latin typeface="Times New Roman"/>
                <a:cs typeface="Times New Roman"/>
              </a:rPr>
              <a:t>g</a:t>
            </a:r>
            <a:r>
              <a:rPr sz="2063" spc="64" dirty="0">
                <a:latin typeface="Times New Roman"/>
                <a:cs typeface="Times New Roman"/>
              </a:rPr>
              <a:t>(</a:t>
            </a:r>
            <a:r>
              <a:rPr sz="2063" i="1" spc="64" dirty="0">
                <a:latin typeface="Times New Roman"/>
                <a:cs typeface="Times New Roman"/>
              </a:rPr>
              <a:t>x</a:t>
            </a:r>
            <a:r>
              <a:rPr sz="2063" spc="64" dirty="0">
                <a:latin typeface="Times New Roman"/>
                <a:cs typeface="Times New Roman"/>
              </a:rPr>
              <a:t>)</a:t>
            </a:r>
            <a:endParaRPr sz="2063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2288">
              <a:latin typeface="Times New Roman"/>
              <a:cs typeface="Times New Roman"/>
            </a:endParaRPr>
          </a:p>
          <a:p>
            <a:pPr marL="2124551"/>
            <a:r>
              <a:rPr sz="2063" u="heavy" spc="6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063" i="1" u="heavy" spc="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063" i="1" spc="75" dirty="0">
                <a:latin typeface="Times New Roman"/>
                <a:cs typeface="Times New Roman"/>
              </a:rPr>
              <a:t> </a:t>
            </a:r>
            <a:r>
              <a:rPr sz="3094" spc="5" baseline="-35353" dirty="0">
                <a:latin typeface="Symbol"/>
                <a:cs typeface="Symbol"/>
              </a:rPr>
              <a:t></a:t>
            </a:r>
            <a:r>
              <a:rPr sz="3094" spc="169" baseline="-35353" dirty="0">
                <a:latin typeface="Times New Roman"/>
                <a:cs typeface="Times New Roman"/>
              </a:rPr>
              <a:t> </a:t>
            </a:r>
            <a:r>
              <a:rPr sz="2063" u="heavy" spc="6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063" i="1" u="heavy" spc="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063" i="1" spc="15" dirty="0">
                <a:latin typeface="Times New Roman"/>
                <a:cs typeface="Times New Roman"/>
              </a:rPr>
              <a:t> </a:t>
            </a:r>
            <a:r>
              <a:rPr sz="2063" u="heavy" spc="-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063" i="1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endParaRPr sz="2063">
              <a:latin typeface="Times New Roman"/>
              <a:cs typeface="Times New Roman"/>
            </a:endParaRPr>
          </a:p>
          <a:p>
            <a:pPr marL="2123123">
              <a:spcBef>
                <a:spcPts val="413"/>
              </a:spcBef>
              <a:tabLst>
                <a:tab pos="2691765" algn="l"/>
              </a:tabLst>
            </a:pPr>
            <a:r>
              <a:rPr sz="2063" spc="60" dirty="0">
                <a:latin typeface="Symbol"/>
                <a:cs typeface="Symbol"/>
              </a:rPr>
              <a:t></a:t>
            </a:r>
            <a:r>
              <a:rPr sz="2063" i="1" spc="60" dirty="0">
                <a:latin typeface="Times New Roman"/>
                <a:cs typeface="Times New Roman"/>
              </a:rPr>
              <a:t>x	</a:t>
            </a:r>
            <a:r>
              <a:rPr sz="2063" spc="-4" dirty="0">
                <a:latin typeface="Symbol"/>
                <a:cs typeface="Symbol"/>
              </a:rPr>
              <a:t></a:t>
            </a:r>
            <a:r>
              <a:rPr sz="2063" i="1" spc="-4" dirty="0">
                <a:latin typeface="Times New Roman"/>
                <a:cs typeface="Times New Roman"/>
              </a:rPr>
              <a:t>u </a:t>
            </a:r>
            <a:r>
              <a:rPr sz="2063" spc="60" dirty="0">
                <a:latin typeface="Symbol"/>
                <a:cs typeface="Symbol"/>
              </a:rPr>
              <a:t></a:t>
            </a:r>
            <a:r>
              <a:rPr sz="2063" i="1" spc="60" dirty="0">
                <a:latin typeface="Times New Roman"/>
                <a:cs typeface="Times New Roman"/>
              </a:rPr>
              <a:t>x</a:t>
            </a:r>
            <a:endParaRPr sz="2063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7D05-0A56-6671-95DE-BA7458383BF6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068" y="465846"/>
            <a:ext cx="315277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-19" dirty="0">
                <a:solidFill>
                  <a:srgbClr val="C0504D"/>
                </a:solidFill>
                <a:latin typeface="Calibri"/>
                <a:cs typeface="Calibri"/>
              </a:rPr>
              <a:t>Traditional</a:t>
            </a:r>
            <a:r>
              <a:rPr sz="2400" b="1" spc="-26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504D"/>
                </a:solidFill>
                <a:latin typeface="Calibri"/>
                <a:cs typeface="Calibri"/>
              </a:rPr>
              <a:t>Programming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067" y="2653665"/>
            <a:ext cx="227361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4" dirty="0">
                <a:solidFill>
                  <a:srgbClr val="C0504D"/>
                </a:solidFill>
                <a:latin typeface="Calibri"/>
                <a:cs typeface="Calibri"/>
              </a:rPr>
              <a:t>Machine</a:t>
            </a:r>
            <a:r>
              <a:rPr sz="2400" b="1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504D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1200151"/>
            <a:ext cx="2000250" cy="758445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513" dirty="0">
              <a:latin typeface="Times New Roman"/>
              <a:cs typeface="Times New Roman"/>
            </a:endParaRPr>
          </a:p>
          <a:p>
            <a:pPr marL="376713"/>
            <a:r>
              <a:rPr sz="2400" spc="-4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1384790"/>
            <a:ext cx="685800" cy="9525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71800" y="1775315"/>
            <a:ext cx="685800" cy="9525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671611" y="1531748"/>
            <a:ext cx="571500" cy="9525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792128" y="1074015"/>
            <a:ext cx="1098233" cy="97587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502444">
              <a:lnSpc>
                <a:spcPct val="137400"/>
              </a:lnSpc>
              <a:spcBef>
                <a:spcPts val="71"/>
              </a:spcBef>
            </a:pP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9111" y="1372478"/>
            <a:ext cx="90868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4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put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4750" y="3314701"/>
            <a:ext cx="2000250" cy="758445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513">
              <a:latin typeface="Times New Roman"/>
              <a:cs typeface="Times New Roman"/>
            </a:endParaRPr>
          </a:p>
          <a:p>
            <a:pPr marL="376713"/>
            <a:r>
              <a:rPr sz="2400" spc="-4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8950" y="3486150"/>
            <a:ext cx="685800" cy="9525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028950" y="3867150"/>
            <a:ext cx="685800" cy="9525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787400" y="76200"/>
                </a:lnTo>
                <a:lnTo>
                  <a:pt x="787400" y="126999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715000" y="3781426"/>
            <a:ext cx="571500" cy="9525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798"/>
                </a:lnTo>
                <a:lnTo>
                  <a:pt x="0" y="76198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2061210" y="3154031"/>
            <a:ext cx="908685" cy="1079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273844">
              <a:lnSpc>
                <a:spcPct val="153000"/>
              </a:lnSpc>
              <a:spcBef>
                <a:spcPts val="75"/>
              </a:spcBef>
            </a:pP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533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put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5555" y="3606165"/>
            <a:ext cx="107203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P</a:t>
            </a:r>
            <a:r>
              <a:rPr sz="2400" spc="-4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" dirty="0">
                <a:latin typeface="Calibri"/>
                <a:cs typeface="Calibri"/>
              </a:rPr>
              <a:t>g</a:t>
            </a:r>
            <a:r>
              <a:rPr sz="2400" spc="-53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5982" y="4921487"/>
            <a:ext cx="1579721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00" spc="-4" dirty="0">
                <a:latin typeface="+mj-lt"/>
                <a:cs typeface="Calibri"/>
              </a:rPr>
              <a:t>Slide</a:t>
            </a:r>
            <a:r>
              <a:rPr sz="800" spc="-11" dirty="0">
                <a:latin typeface="+mj-lt"/>
                <a:cs typeface="Calibri"/>
              </a:rPr>
              <a:t> </a:t>
            </a:r>
            <a:r>
              <a:rPr sz="800" spc="-4" dirty="0">
                <a:latin typeface="+mj-lt"/>
                <a:cs typeface="Calibri"/>
              </a:rPr>
              <a:t>credit:</a:t>
            </a:r>
            <a:r>
              <a:rPr sz="800" spc="-8" dirty="0">
                <a:latin typeface="+mj-lt"/>
                <a:cs typeface="Calibri"/>
              </a:rPr>
              <a:t> </a:t>
            </a:r>
            <a:r>
              <a:rPr sz="800" spc="-11" dirty="0">
                <a:latin typeface="+mj-lt"/>
                <a:cs typeface="Calibri"/>
              </a:rPr>
              <a:t>Pedro</a:t>
            </a:r>
            <a:r>
              <a:rPr sz="800" spc="-15" dirty="0">
                <a:latin typeface="+mj-lt"/>
                <a:cs typeface="Calibri"/>
              </a:rPr>
              <a:t> </a:t>
            </a:r>
            <a:r>
              <a:rPr sz="800" spc="-4" dirty="0">
                <a:latin typeface="+mj-lt"/>
                <a:cs typeface="Calibri"/>
              </a:rPr>
              <a:t>Domingos</a:t>
            </a:r>
            <a:endParaRPr sz="80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108" y="1076952"/>
            <a:ext cx="3101596" cy="10363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056" y="62812"/>
            <a:ext cx="4826794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250" spc="-4" dirty="0">
                <a:solidFill>
                  <a:schemeClr val="bg1"/>
                </a:solidFill>
              </a:rPr>
              <a:t>Gradient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Descent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for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the</a:t>
            </a:r>
            <a:r>
              <a:rPr sz="2250" spc="-4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Sigmoid</a:t>
            </a:r>
            <a:r>
              <a:rPr sz="2250" spc="-38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Unit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430655" y="705040"/>
            <a:ext cx="56578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cs typeface="Arial MT"/>
              </a:rPr>
              <a:t>Given</a:t>
            </a:r>
            <a:endParaRPr sz="1650" dirty="0"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64353" y="768000"/>
            <a:ext cx="627221" cy="193834"/>
          </a:xfrm>
          <a:custGeom>
            <a:avLst/>
            <a:gdLst/>
            <a:ahLst/>
            <a:cxnLst/>
            <a:rect l="l" t="t" r="r" b="b"/>
            <a:pathLst>
              <a:path w="836294" h="258444">
                <a:moveTo>
                  <a:pt x="753998" y="0"/>
                </a:moveTo>
                <a:lnTo>
                  <a:pt x="750316" y="10413"/>
                </a:lnTo>
                <a:lnTo>
                  <a:pt x="765270" y="16910"/>
                </a:lnTo>
                <a:lnTo>
                  <a:pt x="778129" y="25908"/>
                </a:lnTo>
                <a:lnTo>
                  <a:pt x="804227" y="67522"/>
                </a:lnTo>
                <a:lnTo>
                  <a:pt x="811847" y="105761"/>
                </a:lnTo>
                <a:lnTo>
                  <a:pt x="812799" y="127762"/>
                </a:lnTo>
                <a:lnTo>
                  <a:pt x="811845" y="150600"/>
                </a:lnTo>
                <a:lnTo>
                  <a:pt x="804173" y="189894"/>
                </a:lnTo>
                <a:lnTo>
                  <a:pt x="778113" y="232171"/>
                </a:lnTo>
                <a:lnTo>
                  <a:pt x="750697" y="247776"/>
                </a:lnTo>
                <a:lnTo>
                  <a:pt x="753998" y="258318"/>
                </a:lnTo>
                <a:lnTo>
                  <a:pt x="789209" y="241760"/>
                </a:lnTo>
                <a:lnTo>
                  <a:pt x="815085" y="213106"/>
                </a:lnTo>
                <a:lnTo>
                  <a:pt x="831024" y="174799"/>
                </a:lnTo>
                <a:lnTo>
                  <a:pt x="836295" y="129159"/>
                </a:lnTo>
                <a:lnTo>
                  <a:pt x="834963" y="105487"/>
                </a:lnTo>
                <a:lnTo>
                  <a:pt x="824347" y="63525"/>
                </a:lnTo>
                <a:lnTo>
                  <a:pt x="803255" y="29325"/>
                </a:lnTo>
                <a:lnTo>
                  <a:pt x="772687" y="6742"/>
                </a:lnTo>
                <a:lnTo>
                  <a:pt x="753998" y="0"/>
                </a:lnTo>
                <a:close/>
              </a:path>
              <a:path w="836294" h="258444">
                <a:moveTo>
                  <a:pt x="82422" y="0"/>
                </a:moveTo>
                <a:lnTo>
                  <a:pt x="47242" y="16509"/>
                </a:lnTo>
                <a:lnTo>
                  <a:pt x="21310" y="45212"/>
                </a:lnTo>
                <a:lnTo>
                  <a:pt x="5326" y="83613"/>
                </a:lnTo>
                <a:lnTo>
                  <a:pt x="0" y="129159"/>
                </a:lnTo>
                <a:lnTo>
                  <a:pt x="1328" y="152902"/>
                </a:lnTo>
                <a:lnTo>
                  <a:pt x="11953" y="194863"/>
                </a:lnTo>
                <a:lnTo>
                  <a:pt x="33029" y="228939"/>
                </a:lnTo>
                <a:lnTo>
                  <a:pt x="82422" y="258318"/>
                </a:lnTo>
                <a:lnTo>
                  <a:pt x="85597" y="247776"/>
                </a:lnTo>
                <a:lnTo>
                  <a:pt x="70901" y="241254"/>
                </a:lnTo>
                <a:lnTo>
                  <a:pt x="58231" y="232171"/>
                </a:lnTo>
                <a:lnTo>
                  <a:pt x="32173" y="189894"/>
                </a:lnTo>
                <a:lnTo>
                  <a:pt x="24515" y="150600"/>
                </a:lnTo>
                <a:lnTo>
                  <a:pt x="23558" y="127762"/>
                </a:lnTo>
                <a:lnTo>
                  <a:pt x="24515" y="105761"/>
                </a:lnTo>
                <a:lnTo>
                  <a:pt x="32173" y="67522"/>
                </a:lnTo>
                <a:lnTo>
                  <a:pt x="58342" y="25908"/>
                </a:lnTo>
                <a:lnTo>
                  <a:pt x="86106" y="10413"/>
                </a:lnTo>
                <a:lnTo>
                  <a:pt x="8242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2113979" y="588286"/>
            <a:ext cx="5520213" cy="380873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050">
              <a:spcBef>
                <a:spcPts val="990"/>
              </a:spcBef>
              <a:tabLst>
                <a:tab pos="595789" algn="l"/>
              </a:tabLst>
            </a:pPr>
            <a:r>
              <a:rPr sz="1650" spc="56" dirty="0">
                <a:solidFill>
                  <a:srgbClr val="0070C0"/>
                </a:solidFill>
                <a:latin typeface="Cambria Math"/>
                <a:cs typeface="Cambria Math"/>
              </a:rPr>
              <a:t>𝑥</a:t>
            </a:r>
            <a:r>
              <a:rPr spc="84" baseline="-15625" dirty="0">
                <a:solidFill>
                  <a:srgbClr val="0070C0"/>
                </a:solidFill>
                <a:latin typeface="Cambria Math"/>
                <a:cs typeface="Cambria Math"/>
              </a:rPr>
              <a:t>𝑑</a:t>
            </a:r>
            <a:r>
              <a:rPr sz="1650" spc="56" dirty="0">
                <a:solidFill>
                  <a:srgbClr val="0070C0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650" spc="19" dirty="0">
                <a:solidFill>
                  <a:srgbClr val="0070C0"/>
                </a:solidFill>
                <a:latin typeface="Cambria Math"/>
                <a:cs typeface="Cambria Math"/>
              </a:rPr>
              <a:t>𝑡</a:t>
            </a:r>
            <a:r>
              <a:rPr spc="28" baseline="-15625" dirty="0">
                <a:solidFill>
                  <a:srgbClr val="0070C0"/>
                </a:solidFill>
                <a:latin typeface="Cambria Math"/>
                <a:cs typeface="Cambria Math"/>
              </a:rPr>
              <a:t>𝑑	</a:t>
            </a:r>
            <a:r>
              <a:rPr spc="62" baseline="-15625" dirty="0">
                <a:solidFill>
                  <a:srgbClr val="0070C0"/>
                </a:solidFill>
                <a:latin typeface="Cambria Math"/>
                <a:cs typeface="Cambria Math"/>
              </a:rPr>
              <a:t>𝑑∈𝐷</a:t>
            </a:r>
            <a:r>
              <a:rPr spc="439" baseline="-15625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650" spc="-4" dirty="0">
                <a:cs typeface="Arial MT"/>
              </a:rPr>
              <a:t>find</a:t>
            </a:r>
            <a:r>
              <a:rPr sz="1650" spc="4" dirty="0">
                <a:cs typeface="Arial MT"/>
              </a:rPr>
              <a:t> </a:t>
            </a:r>
            <a:r>
              <a:rPr sz="1650" b="1" spc="-4" dirty="0">
                <a:cs typeface="Arial"/>
              </a:rPr>
              <a:t>w</a:t>
            </a:r>
            <a:r>
              <a:rPr sz="1650" b="1" spc="4" dirty="0">
                <a:cs typeface="Arial"/>
              </a:rPr>
              <a:t> </a:t>
            </a:r>
            <a:r>
              <a:rPr sz="1650" spc="-4" dirty="0">
                <a:cs typeface="Arial MT"/>
              </a:rPr>
              <a:t>to minimize</a:t>
            </a:r>
            <a:endParaRPr sz="1088" dirty="0">
              <a:cs typeface="Cambria Math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1501" y="1884337"/>
            <a:ext cx="3258894" cy="1905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926210-2EBA-DBB7-8015-A2638FCC313E}"/>
                  </a:ext>
                </a:extLst>
              </p:cNvPr>
              <p:cNvSpPr txBox="1"/>
              <p:nvPr/>
            </p:nvSpPr>
            <p:spPr>
              <a:xfrm>
                <a:off x="835343" y="2135566"/>
                <a:ext cx="4267200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926210-2EBA-DBB7-8015-A2638FCC3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3" y="2135566"/>
                <a:ext cx="4267200" cy="540469"/>
              </a:xfrm>
              <a:prstGeom prst="rect">
                <a:avLst/>
              </a:prstGeom>
              <a:blipFill>
                <a:blip r:embed="rId4"/>
                <a:stretch>
                  <a:fillRect t="-115730" b="-16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04F5FE-9F5C-27AE-DB85-607B1315F7C2}"/>
                  </a:ext>
                </a:extLst>
              </p:cNvPr>
              <p:cNvSpPr txBox="1"/>
              <p:nvPr/>
            </p:nvSpPr>
            <p:spPr>
              <a:xfrm>
                <a:off x="-268472" y="2598297"/>
                <a:ext cx="6822756" cy="552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 2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04F5FE-9F5C-27AE-DB85-607B1315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472" y="2598297"/>
                <a:ext cx="6822756" cy="552139"/>
              </a:xfrm>
              <a:prstGeom prst="rect">
                <a:avLst/>
              </a:prstGeom>
              <a:blipFill>
                <a:blip r:embed="rId5"/>
                <a:stretch>
                  <a:fillRect t="-110989" b="-1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8697F39-8441-7A51-CA5E-B17A43CC79E8}"/>
                  </a:ext>
                </a:extLst>
              </p:cNvPr>
              <p:cNvSpPr txBox="1"/>
              <p:nvPr/>
            </p:nvSpPr>
            <p:spPr>
              <a:xfrm>
                <a:off x="1143000" y="3105150"/>
                <a:ext cx="3352800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8697F39-8441-7A51-CA5E-B17A43CC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105150"/>
                <a:ext cx="3352800" cy="540469"/>
              </a:xfrm>
              <a:prstGeom prst="rect">
                <a:avLst/>
              </a:prstGeom>
              <a:blipFill>
                <a:blip r:embed="rId6"/>
                <a:stretch>
                  <a:fillRect l="-5636" t="-115730" b="-16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1BCFE3A-17A5-8918-AF10-25FF1AFB377C}"/>
                  </a:ext>
                </a:extLst>
              </p:cNvPr>
              <p:cNvSpPr txBox="1"/>
              <p:nvPr/>
            </p:nvSpPr>
            <p:spPr>
              <a:xfrm>
                <a:off x="802550" y="3669668"/>
                <a:ext cx="8059441" cy="70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But we know: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net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box>
                      <m:box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  <m:r>
                              <a:rPr lang="en-US" sz="12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b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So: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sz="12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 </m:t>
                    </m:r>
                    <m:d>
                      <m:d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1BCFE3A-17A5-8918-AF10-25FF1AFB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50" y="3669668"/>
                <a:ext cx="8059441" cy="706925"/>
              </a:xfrm>
              <a:prstGeom prst="rect">
                <a:avLst/>
              </a:prstGeom>
              <a:blipFill>
                <a:blip r:embed="rId7"/>
                <a:stretch>
                  <a:fillRect l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4274C-B6AA-8796-27C1-4B314598E296}"/>
                  </a:ext>
                </a:extLst>
              </p:cNvPr>
              <p:cNvSpPr txBox="1"/>
              <p:nvPr/>
            </p:nvSpPr>
            <p:spPr>
              <a:xfrm>
                <a:off x="3006635" y="703603"/>
                <a:ext cx="47067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 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34274C-B6AA-8796-27C1-4B314598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35" y="703603"/>
                <a:ext cx="470671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A12946-4192-E7E7-E90C-C49FFDA8C6FD}"/>
                  </a:ext>
                </a:extLst>
              </p:cNvPr>
              <p:cNvSpPr txBox="1"/>
              <p:nvPr/>
            </p:nvSpPr>
            <p:spPr>
              <a:xfrm>
                <a:off x="4734444" y="1057328"/>
                <a:ext cx="47060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observed output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A12946-4192-E7E7-E90C-C49FFDA8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44" y="1057328"/>
                <a:ext cx="4706006" cy="307777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1DBAA3B-DEB2-4A85-DF59-88EC547EE0FA}"/>
                  </a:ext>
                </a:extLst>
              </p:cNvPr>
              <p:cNvSpPr txBox="1"/>
              <p:nvPr/>
            </p:nvSpPr>
            <p:spPr>
              <a:xfrm>
                <a:off x="4734444" y="1329789"/>
                <a:ext cx="4855778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1DBAA3B-DEB2-4A85-DF59-88EC547EE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44" y="1329789"/>
                <a:ext cx="4855778" cy="317203"/>
              </a:xfrm>
              <a:prstGeom prst="rect">
                <a:avLst/>
              </a:prstGeom>
              <a:blipFill>
                <a:blip r:embed="rId10"/>
                <a:stretch>
                  <a:fillRect t="-98077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53CB41-BACF-08DF-6FBD-6F49C02E7B1D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166022"/>
            <a:ext cx="2855078" cy="999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399" y="29906"/>
            <a:ext cx="4826794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250" spc="-4" dirty="0">
                <a:solidFill>
                  <a:schemeClr val="bg1"/>
                </a:solidFill>
              </a:rPr>
              <a:t>Gradient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Descent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for</a:t>
            </a:r>
            <a:r>
              <a:rPr sz="2250" spc="-19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the</a:t>
            </a:r>
            <a:r>
              <a:rPr sz="2250" spc="-4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Sigmoid</a:t>
            </a:r>
            <a:r>
              <a:rPr sz="2250" spc="-38" dirty="0">
                <a:solidFill>
                  <a:schemeClr val="bg1"/>
                </a:solidFill>
              </a:rPr>
              <a:t> </a:t>
            </a:r>
            <a:r>
              <a:rPr sz="2250" dirty="0">
                <a:solidFill>
                  <a:schemeClr val="bg1"/>
                </a:solidFill>
              </a:rPr>
              <a:t>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D11435-89C8-9B28-3521-01362D8943CE}"/>
                  </a:ext>
                </a:extLst>
              </p:cNvPr>
              <p:cNvSpPr txBox="1"/>
              <p:nvPr/>
            </p:nvSpPr>
            <p:spPr>
              <a:xfrm>
                <a:off x="4572000" y="956224"/>
                <a:ext cx="47060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observed output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D11435-89C8-9B28-3521-01362D8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56224"/>
                <a:ext cx="4706006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F045B9-B3A6-D1A8-283F-53F8A4C2304A}"/>
                  </a:ext>
                </a:extLst>
              </p:cNvPr>
              <p:cNvSpPr txBox="1"/>
              <p:nvPr/>
            </p:nvSpPr>
            <p:spPr>
              <a:xfrm>
                <a:off x="4572000" y="1270487"/>
                <a:ext cx="4855778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F045B9-B3A6-D1A8-283F-53F8A4C23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70487"/>
                <a:ext cx="4855778" cy="317203"/>
              </a:xfrm>
              <a:prstGeom prst="rect">
                <a:avLst/>
              </a:prstGeom>
              <a:blipFill>
                <a:blip r:embed="rId4"/>
                <a:stretch>
                  <a:fillRect t="-98077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E8C170-133C-83AF-4504-0E15DC729FC2}"/>
                  </a:ext>
                </a:extLst>
              </p:cNvPr>
              <p:cNvSpPr txBox="1"/>
              <p:nvPr/>
            </p:nvSpPr>
            <p:spPr>
              <a:xfrm>
                <a:off x="782585" y="2465918"/>
                <a:ext cx="7490245" cy="1819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sz="12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 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multiplied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that comes from the derivative of the sigmoid function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dirty="0">
                    <a:effectLst/>
                    <a:latin typeface="Georgia" panose="02040502050405020303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Update rule: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2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12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2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2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2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E8C170-133C-83AF-4504-0E15DC729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85" y="2465918"/>
                <a:ext cx="7490245" cy="1819601"/>
              </a:xfrm>
              <a:prstGeom prst="rect">
                <a:avLst/>
              </a:prstGeom>
              <a:blipFill>
                <a:blip r:embed="rId5"/>
                <a:stretch>
                  <a:fillRect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62">
            <a:extLst>
              <a:ext uri="{FF2B5EF4-FFF2-40B4-BE49-F238E27FC236}">
                <a16:creationId xmlns:a16="http://schemas.microsoft.com/office/drawing/2014/main" id="{908289BE-6677-4E88-6B31-9A744FC0DEBE}"/>
              </a:ext>
            </a:extLst>
          </p:cNvPr>
          <p:cNvSpPr txBox="1"/>
          <p:nvPr/>
        </p:nvSpPr>
        <p:spPr>
          <a:xfrm>
            <a:off x="1374076" y="626413"/>
            <a:ext cx="56578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cs typeface="Arial MT"/>
              </a:rPr>
              <a:t>Given</a:t>
            </a:r>
            <a:endParaRPr sz="1650" dirty="0"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65">
                <a:extLst>
                  <a:ext uri="{FF2B5EF4-FFF2-40B4-BE49-F238E27FC236}">
                    <a16:creationId xmlns:a16="http://schemas.microsoft.com/office/drawing/2014/main" id="{D36DA15C-8BFB-C244-A573-9697F1097922}"/>
                  </a:ext>
                </a:extLst>
              </p:cNvPr>
              <p:cNvSpPr txBox="1"/>
              <p:nvPr/>
            </p:nvSpPr>
            <p:spPr>
              <a:xfrm>
                <a:off x="1939861" y="486257"/>
                <a:ext cx="5520213" cy="380873"/>
              </a:xfrm>
              <a:prstGeom prst="rect">
                <a:avLst/>
              </a:prstGeom>
            </p:spPr>
            <p:txBody>
              <a:bodyPr vert="horz" wrap="square" lIns="0" tIns="125730" rIns="0" bIns="0" rtlCol="0">
                <a:spAutoFit/>
              </a:bodyPr>
              <a:lstStyle/>
              <a:p>
                <a:pPr marL="19050">
                  <a:spcBef>
                    <a:spcPts val="990"/>
                  </a:spcBef>
                  <a:tabLst>
                    <a:tab pos="595789" algn="l"/>
                  </a:tabLst>
                </a:pPr>
                <a:r>
                  <a:rPr lang="en-US" sz="1650" spc="56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(</a:t>
                </a:r>
                <a:r>
                  <a:rPr sz="1650" spc="56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𝑥</a:t>
                </a:r>
                <a:r>
                  <a:rPr spc="84" baseline="-1562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𝑑</a:t>
                </a:r>
                <a:r>
                  <a:rPr sz="1650" spc="56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,</a:t>
                </a:r>
                <a:r>
                  <a:rPr sz="1650" spc="-90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 </a:t>
                </a:r>
                <a:r>
                  <a:rPr sz="1650" spc="19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𝑡</a:t>
                </a:r>
                <a:r>
                  <a:rPr lang="en-US" sz="1600" spc="84" baseline="-1562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𝑑</a:t>
                </a:r>
                <a:r>
                  <a:rPr lang="en-US" sz="1650" spc="19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)</a:t>
                </a:r>
                <a:r>
                  <a:rPr spc="62" baseline="-1562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𝑑∈𝐷</a:t>
                </a:r>
                <a:r>
                  <a:rPr spc="439" baseline="-1562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 </a:t>
                </a:r>
                <a:r>
                  <a:rPr sz="1650" spc="-4" dirty="0">
                    <a:cs typeface="Arial MT"/>
                  </a:rPr>
                  <a:t>find</a:t>
                </a:r>
                <a:r>
                  <a:rPr sz="1650" spc="4" dirty="0">
                    <a:cs typeface="Arial MT"/>
                  </a:rPr>
                  <a:t> </a:t>
                </a:r>
                <a:r>
                  <a:rPr sz="1650" b="1" spc="-4" dirty="0">
                    <a:cs typeface="Arial"/>
                  </a:rPr>
                  <a:t>w</a:t>
                </a:r>
                <a:r>
                  <a:rPr sz="1650" b="1" spc="4" dirty="0">
                    <a:cs typeface="Arial"/>
                  </a:rPr>
                  <a:t> </a:t>
                </a:r>
                <a:r>
                  <a:rPr sz="1650" spc="-4" dirty="0">
                    <a:cs typeface="Arial MT"/>
                  </a:rPr>
                  <a:t>to minimize</a:t>
                </a:r>
                <a:r>
                  <a:rPr lang="en-US" sz="1650" spc="-4" dirty="0">
                    <a:cs typeface="Arial M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sz="1400" dirty="0">
                  <a:cs typeface="Cambria Math"/>
                </a:endParaRPr>
              </a:p>
            </p:txBody>
          </p:sp>
        </mc:Choice>
        <mc:Fallback xmlns="">
          <p:sp>
            <p:nvSpPr>
              <p:cNvPr id="27" name="object 65">
                <a:extLst>
                  <a:ext uri="{FF2B5EF4-FFF2-40B4-BE49-F238E27FC236}">
                    <a16:creationId xmlns:a16="http://schemas.microsoft.com/office/drawing/2014/main" id="{D36DA15C-8BFB-C244-A573-9697F109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61" y="486257"/>
                <a:ext cx="5520213" cy="380873"/>
              </a:xfrm>
              <a:prstGeom prst="rect">
                <a:avLst/>
              </a:prstGeom>
              <a:blipFill>
                <a:blip r:embed="rId6"/>
                <a:stretch>
                  <a:fillRect l="-198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002A36-BA26-F3CB-790C-B8D80E434551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501" y="564345"/>
            <a:ext cx="2950748" cy="21303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6355" y="1203274"/>
            <a:ext cx="3363754" cy="7021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525">
              <a:spcBef>
                <a:spcPts val="975"/>
              </a:spcBef>
            </a:pPr>
            <a:r>
              <a:rPr sz="1500" b="1" dirty="0">
                <a:latin typeface="Arial"/>
                <a:cs typeface="Arial"/>
              </a:rPr>
              <a:t>Until</a:t>
            </a:r>
            <a:r>
              <a:rPr sz="1500" b="1" spc="-38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satisfied,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Do:</a:t>
            </a:r>
            <a:endParaRPr sz="1500">
              <a:latin typeface="Arial"/>
              <a:cs typeface="Arial"/>
            </a:endParaRPr>
          </a:p>
          <a:p>
            <a:pPr marL="323850" indent="-257175">
              <a:spcBef>
                <a:spcPts val="900"/>
              </a:spcBef>
              <a:buFont typeface="Arial MT"/>
              <a:buChar char="•"/>
              <a:tabLst>
                <a:tab pos="323374" algn="l"/>
                <a:tab pos="323850" algn="l"/>
              </a:tabLst>
            </a:pPr>
            <a:r>
              <a:rPr sz="1500" b="1" spc="-4" dirty="0">
                <a:latin typeface="Arial"/>
                <a:cs typeface="Arial"/>
              </a:rPr>
              <a:t>Fo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-4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ea</a:t>
            </a:r>
            <a:r>
              <a:rPr sz="1500" spc="4" dirty="0">
                <a:latin typeface="Arial MT"/>
                <a:cs typeface="Arial MT"/>
              </a:rPr>
              <a:t>c</a:t>
            </a:r>
            <a:r>
              <a:rPr sz="1500" dirty="0">
                <a:latin typeface="Arial MT"/>
                <a:cs typeface="Arial MT"/>
              </a:rPr>
              <a:t>h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training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3333CC"/>
                </a:solidFill>
                <a:latin typeface="Cambria Math"/>
                <a:cs typeface="Cambria Math"/>
              </a:rPr>
              <a:t>(</a:t>
            </a:r>
            <a:r>
              <a:rPr sz="1500" spc="34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,</a:t>
            </a:r>
            <a:r>
              <a:rPr sz="1500" spc="-83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spc="34" dirty="0">
                <a:solidFill>
                  <a:srgbClr val="3333CC"/>
                </a:solidFill>
                <a:latin typeface="Cambria Math"/>
                <a:cs typeface="Cambria Math"/>
              </a:rPr>
              <a:t>𝑡</a:t>
            </a:r>
            <a:r>
              <a:rPr sz="1500" dirty="0">
                <a:solidFill>
                  <a:srgbClr val="3333CC"/>
                </a:solidFill>
                <a:latin typeface="Cambria Math"/>
                <a:cs typeface="Cambria Math"/>
              </a:rPr>
              <a:t>)</a:t>
            </a:r>
            <a:r>
              <a:rPr sz="1500" spc="79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500" b="1" spc="-4" dirty="0">
                <a:latin typeface="Arial"/>
                <a:cs typeface="Arial"/>
              </a:rPr>
              <a:t>d</a:t>
            </a:r>
            <a:r>
              <a:rPr sz="1500" b="1" dirty="0">
                <a:latin typeface="Arial"/>
                <a:cs typeface="Arial"/>
              </a:rPr>
              <a:t>o</a:t>
            </a:r>
            <a:r>
              <a:rPr sz="1500" dirty="0"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199" y="454278"/>
            <a:ext cx="4717935" cy="415659"/>
          </a:xfrm>
          <a:prstGeom prst="rect">
            <a:avLst/>
          </a:prstGeom>
        </p:spPr>
        <p:txBody>
          <a:bodyPr vert="horz" wrap="square" lIns="0" tIns="2381" rIns="0" bIns="0" rtlCol="0" anchor="ctr">
            <a:spAutoFit/>
          </a:bodyPr>
          <a:lstStyle/>
          <a:p>
            <a:pPr marL="9049" marR="3810" indent="-38100">
              <a:lnSpc>
                <a:spcPct val="152700"/>
              </a:lnSpc>
              <a:spcBef>
                <a:spcPts val="19"/>
              </a:spcBef>
            </a:pPr>
            <a:r>
              <a:rPr sz="2000" dirty="0">
                <a:solidFill>
                  <a:srgbClr val="3333CC"/>
                </a:solidFill>
              </a:rPr>
              <a:t>Incremental/stochastic </a:t>
            </a:r>
            <a:r>
              <a:rPr sz="2000" spc="-4" dirty="0">
                <a:solidFill>
                  <a:srgbClr val="3333CC"/>
                </a:solidFill>
              </a:rPr>
              <a:t>gradient descent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1659255" y="2018824"/>
            <a:ext cx="3789998" cy="7354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3376">
              <a:spcBef>
                <a:spcPts val="75"/>
              </a:spcBef>
              <a:buAutoNum type="arabicPeriod"/>
              <a:tabLst>
                <a:tab pos="352425" algn="l"/>
                <a:tab pos="352901" algn="l"/>
              </a:tabLst>
            </a:pPr>
            <a:r>
              <a:rPr sz="1350" spc="-4" dirty="0">
                <a:latin typeface="Arial MT"/>
                <a:cs typeface="Arial MT"/>
              </a:rPr>
              <a:t>Input the</a:t>
            </a:r>
            <a:r>
              <a:rPr sz="1350" spc="-11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training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example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to</a:t>
            </a:r>
            <a:r>
              <a:rPr sz="1350" spc="-8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the</a:t>
            </a:r>
            <a:r>
              <a:rPr sz="1350" spc="-11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network</a:t>
            </a:r>
            <a:r>
              <a:rPr sz="1350" spc="3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and </a:t>
            </a:r>
            <a:r>
              <a:rPr sz="1350" spc="-363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compute</a:t>
            </a:r>
            <a:r>
              <a:rPr sz="1350" dirty="0">
                <a:latin typeface="Arial MT"/>
                <a:cs typeface="Arial MT"/>
              </a:rPr>
              <a:t> the</a:t>
            </a:r>
            <a:r>
              <a:rPr sz="1350" spc="-8" dirty="0">
                <a:latin typeface="Arial MT"/>
                <a:cs typeface="Arial MT"/>
              </a:rPr>
              <a:t> network</a:t>
            </a:r>
            <a:r>
              <a:rPr sz="1350" spc="23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outputs</a:t>
            </a:r>
            <a:endParaRPr sz="1350">
              <a:latin typeface="Arial MT"/>
              <a:cs typeface="Arial MT"/>
            </a:endParaRPr>
          </a:p>
          <a:p>
            <a:pPr marL="352425" indent="-343376">
              <a:spcBef>
                <a:spcPts val="810"/>
              </a:spcBef>
              <a:buAutoNum type="arabicPeriod"/>
              <a:tabLst>
                <a:tab pos="352425" algn="l"/>
                <a:tab pos="352901" algn="l"/>
              </a:tabLst>
            </a:pPr>
            <a:r>
              <a:rPr sz="1350" dirty="0">
                <a:latin typeface="Arial MT"/>
                <a:cs typeface="Arial MT"/>
              </a:rPr>
              <a:t>For</a:t>
            </a:r>
            <a:r>
              <a:rPr sz="1350" spc="-11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each</a:t>
            </a:r>
            <a:r>
              <a:rPr sz="1350" spc="-11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output unit</a:t>
            </a:r>
            <a:r>
              <a:rPr sz="1350" spc="-8" dirty="0">
                <a:latin typeface="Arial MT"/>
                <a:cs typeface="Arial MT"/>
              </a:rPr>
              <a:t> </a:t>
            </a:r>
            <a:r>
              <a:rPr sz="1350" spc="19" dirty="0">
                <a:latin typeface="Cambria Math"/>
                <a:cs typeface="Cambria Math"/>
              </a:rPr>
              <a:t>𝑘</a:t>
            </a:r>
            <a:r>
              <a:rPr sz="1350" spc="19" dirty="0">
                <a:latin typeface="Arial MT"/>
                <a:cs typeface="Arial MT"/>
              </a:rPr>
              <a:t>: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3055" y="2787205"/>
            <a:ext cx="3140393" cy="6046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15866">
              <a:spcBef>
                <a:spcPts val="75"/>
              </a:spcBef>
            </a:pPr>
            <a:r>
              <a:rPr sz="1350" spc="11" dirty="0">
                <a:solidFill>
                  <a:srgbClr val="3333CC"/>
                </a:solidFill>
                <a:latin typeface="Cambria Math"/>
                <a:cs typeface="Cambria Math"/>
              </a:rPr>
              <a:t>𝛿</a:t>
            </a:r>
            <a:r>
              <a:rPr sz="1463" spc="17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𝑘</a:t>
            </a:r>
            <a:r>
              <a:rPr sz="1463" spc="343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333CC"/>
                </a:solidFill>
                <a:latin typeface="Cambria Math"/>
                <a:cs typeface="Cambria Math"/>
              </a:rPr>
              <a:t>←</a:t>
            </a:r>
            <a:r>
              <a:rPr sz="1350" spc="79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spc="23" dirty="0">
                <a:solidFill>
                  <a:srgbClr val="3333CC"/>
                </a:solidFill>
                <a:latin typeface="Cambria Math"/>
                <a:cs typeface="Cambria Math"/>
              </a:rPr>
              <a:t>𝑜</a:t>
            </a:r>
            <a:r>
              <a:rPr sz="1463" spc="33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𝑘</a:t>
            </a:r>
            <a:r>
              <a:rPr sz="1350" spc="23" dirty="0">
                <a:solidFill>
                  <a:srgbClr val="3333CC"/>
                </a:solidFill>
                <a:latin typeface="Cambria Math"/>
                <a:cs typeface="Cambria Math"/>
              </a:rPr>
              <a:t>(1</a:t>
            </a:r>
            <a:r>
              <a:rPr sz="1350" spc="-11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333CC"/>
                </a:solidFill>
                <a:latin typeface="Cambria Math"/>
                <a:cs typeface="Cambria Math"/>
              </a:rPr>
              <a:t>−</a:t>
            </a:r>
            <a:r>
              <a:rPr sz="1350" spc="4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spc="23" dirty="0">
                <a:solidFill>
                  <a:srgbClr val="3333CC"/>
                </a:solidFill>
                <a:latin typeface="Cambria Math"/>
                <a:cs typeface="Cambria Math"/>
              </a:rPr>
              <a:t>𝑜</a:t>
            </a:r>
            <a:r>
              <a:rPr sz="1463" spc="33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𝑘</a:t>
            </a:r>
            <a:r>
              <a:rPr sz="1350" spc="23" dirty="0">
                <a:solidFill>
                  <a:srgbClr val="3333CC"/>
                </a:solidFill>
                <a:latin typeface="Cambria Math"/>
                <a:cs typeface="Cambria Math"/>
              </a:rPr>
              <a:t>)(𝑡</a:t>
            </a:r>
            <a:r>
              <a:rPr sz="1463" spc="33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𝑘</a:t>
            </a:r>
            <a:r>
              <a:rPr sz="1463" spc="242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333CC"/>
                </a:solidFill>
                <a:latin typeface="Cambria Math"/>
                <a:cs typeface="Cambria Math"/>
              </a:rPr>
              <a:t>−</a:t>
            </a:r>
            <a:r>
              <a:rPr sz="1350" spc="4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spc="34" dirty="0">
                <a:solidFill>
                  <a:srgbClr val="3333CC"/>
                </a:solidFill>
                <a:latin typeface="Cambria Math"/>
                <a:cs typeface="Cambria Math"/>
              </a:rPr>
              <a:t>𝑜</a:t>
            </a:r>
            <a:r>
              <a:rPr sz="1463" spc="50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𝑘</a:t>
            </a:r>
            <a:r>
              <a:rPr sz="1350" spc="34" dirty="0">
                <a:solidFill>
                  <a:srgbClr val="3333CC"/>
                </a:solidFill>
                <a:latin typeface="Cambria Math"/>
                <a:cs typeface="Cambria Math"/>
              </a:rPr>
              <a:t>)</a:t>
            </a:r>
            <a:endParaRPr sz="1350">
              <a:latin typeface="Cambria Math"/>
              <a:cs typeface="Cambria Math"/>
            </a:endParaRPr>
          </a:p>
          <a:p>
            <a:pPr marL="28575">
              <a:spcBef>
                <a:spcPts val="1398"/>
              </a:spcBef>
              <a:tabLst>
                <a:tab pos="371475" algn="l"/>
              </a:tabLst>
            </a:pPr>
            <a:r>
              <a:rPr sz="1350" spc="-4" dirty="0">
                <a:latin typeface="Arial MT"/>
                <a:cs typeface="Arial MT"/>
              </a:rPr>
              <a:t>3.	</a:t>
            </a:r>
            <a:r>
              <a:rPr sz="1350" dirty="0">
                <a:latin typeface="Arial MT"/>
                <a:cs typeface="Arial MT"/>
              </a:rPr>
              <a:t>For</a:t>
            </a:r>
            <a:r>
              <a:rPr sz="1350" spc="-8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each</a:t>
            </a:r>
            <a:r>
              <a:rPr sz="1350" spc="-8" dirty="0">
                <a:latin typeface="Arial MT"/>
                <a:cs typeface="Arial MT"/>
              </a:rPr>
              <a:t> hidden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unit </a:t>
            </a:r>
            <a:r>
              <a:rPr sz="1350" spc="11" dirty="0">
                <a:latin typeface="Cambria Math"/>
                <a:cs typeface="Cambria Math"/>
              </a:rPr>
              <a:t>ℎ</a:t>
            </a:r>
            <a:r>
              <a:rPr sz="1350" spc="11" dirty="0">
                <a:latin typeface="Arial MT"/>
                <a:cs typeface="Arial MT"/>
              </a:rPr>
              <a:t>: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205" y="3890353"/>
            <a:ext cx="2874169" cy="7995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  <a:tabLst>
                <a:tab pos="371475" algn="l"/>
              </a:tabLst>
            </a:pPr>
            <a:r>
              <a:rPr sz="1350" spc="-4" dirty="0">
                <a:latin typeface="Arial MT"/>
                <a:cs typeface="Arial MT"/>
              </a:rPr>
              <a:t>4.	Update each </a:t>
            </a:r>
            <a:r>
              <a:rPr sz="1350" spc="-8" dirty="0">
                <a:latin typeface="Arial MT"/>
                <a:cs typeface="Arial MT"/>
              </a:rPr>
              <a:t>network</a:t>
            </a:r>
            <a:r>
              <a:rPr sz="1350" spc="15" dirty="0">
                <a:latin typeface="Arial MT"/>
                <a:cs typeface="Arial MT"/>
              </a:rPr>
              <a:t> </a:t>
            </a:r>
            <a:r>
              <a:rPr sz="1350" spc="-11" dirty="0">
                <a:latin typeface="Arial MT"/>
                <a:cs typeface="Arial MT"/>
              </a:rPr>
              <a:t>weight</a:t>
            </a:r>
            <a:r>
              <a:rPr sz="1350" spc="34" dirty="0">
                <a:latin typeface="Arial MT"/>
                <a:cs typeface="Arial MT"/>
              </a:rPr>
              <a:t> </a:t>
            </a:r>
            <a:r>
              <a:rPr sz="1350" spc="34" dirty="0">
                <a:latin typeface="Cambria Math"/>
                <a:cs typeface="Cambria Math"/>
              </a:rPr>
              <a:t>𝑤</a:t>
            </a:r>
            <a:r>
              <a:rPr sz="1463" spc="50" baseline="-14957" dirty="0">
                <a:latin typeface="Cambria Math"/>
                <a:cs typeface="Cambria Math"/>
              </a:rPr>
              <a:t>𝑖,𝑗</a:t>
            </a:r>
            <a:endParaRPr sz="1463" baseline="-14957" dirty="0">
              <a:latin typeface="Cambria Math"/>
              <a:cs typeface="Cambria Math"/>
            </a:endParaRPr>
          </a:p>
          <a:p>
            <a:pPr marL="996791">
              <a:spcBef>
                <a:spcPts val="1016"/>
              </a:spcBef>
            </a:pPr>
            <a:r>
              <a:rPr sz="2025" spc="50" baseline="10802" dirty="0">
                <a:solidFill>
                  <a:srgbClr val="3333CC"/>
                </a:solidFill>
                <a:latin typeface="Cambria Math"/>
                <a:cs typeface="Cambria Math"/>
              </a:rPr>
              <a:t>𝑤</a:t>
            </a:r>
            <a:r>
              <a:rPr sz="975" spc="34" dirty="0">
                <a:solidFill>
                  <a:srgbClr val="3333CC"/>
                </a:solidFill>
                <a:latin typeface="Cambria Math"/>
                <a:cs typeface="Cambria Math"/>
              </a:rPr>
              <a:t>𝑖,𝑗</a:t>
            </a:r>
            <a:r>
              <a:rPr sz="975" spc="233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baseline="10802" dirty="0">
                <a:solidFill>
                  <a:srgbClr val="3333CC"/>
                </a:solidFill>
                <a:latin typeface="Cambria Math"/>
                <a:cs typeface="Cambria Math"/>
              </a:rPr>
              <a:t>←</a:t>
            </a:r>
            <a:r>
              <a:rPr sz="2025" spc="95" baseline="10802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spc="50" baseline="10802" dirty="0">
                <a:solidFill>
                  <a:srgbClr val="3333CC"/>
                </a:solidFill>
                <a:latin typeface="Cambria Math"/>
                <a:cs typeface="Cambria Math"/>
              </a:rPr>
              <a:t>𝑤</a:t>
            </a:r>
            <a:r>
              <a:rPr sz="975" spc="34" dirty="0">
                <a:solidFill>
                  <a:srgbClr val="3333CC"/>
                </a:solidFill>
                <a:latin typeface="Cambria Math"/>
                <a:cs typeface="Cambria Math"/>
              </a:rPr>
              <a:t>𝑖,𝑗</a:t>
            </a:r>
            <a:r>
              <a:rPr sz="975" spc="158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baseline="10802" dirty="0">
                <a:solidFill>
                  <a:srgbClr val="3333CC"/>
                </a:solidFill>
                <a:latin typeface="Cambria Math"/>
                <a:cs typeface="Cambria Math"/>
              </a:rPr>
              <a:t>+</a:t>
            </a:r>
            <a:r>
              <a:rPr sz="2025" spc="5" baseline="10802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spc="56" baseline="10802" dirty="0">
                <a:solidFill>
                  <a:srgbClr val="3333CC"/>
                </a:solidFill>
                <a:latin typeface="Cambria Math"/>
                <a:cs typeface="Cambria Math"/>
              </a:rPr>
              <a:t>Δw</a:t>
            </a:r>
            <a:r>
              <a:rPr sz="975" spc="38" dirty="0">
                <a:solidFill>
                  <a:srgbClr val="3333CC"/>
                </a:solidFill>
                <a:latin typeface="Cambria Math"/>
                <a:cs typeface="Cambria Math"/>
              </a:rPr>
              <a:t>𝑖,𝑗</a:t>
            </a:r>
            <a:endParaRPr sz="975" dirty="0">
              <a:latin typeface="Cambria Math"/>
              <a:cs typeface="Cambria Math"/>
            </a:endParaRPr>
          </a:p>
          <a:p>
            <a:pPr marL="371475">
              <a:spcBef>
                <a:spcPts val="315"/>
              </a:spcBef>
              <a:tabLst>
                <a:tab pos="942975" algn="l"/>
              </a:tabLst>
            </a:pPr>
            <a:r>
              <a:rPr sz="1350" spc="-11" dirty="0">
                <a:latin typeface="Arial MT"/>
                <a:cs typeface="Arial MT"/>
              </a:rPr>
              <a:t>where	</a:t>
            </a:r>
            <a:r>
              <a:rPr sz="2025" spc="39" baseline="1543" dirty="0">
                <a:solidFill>
                  <a:srgbClr val="3333CC"/>
                </a:solidFill>
                <a:latin typeface="Cambria Math"/>
                <a:cs typeface="Cambria Math"/>
              </a:rPr>
              <a:t>Δ𝑤</a:t>
            </a:r>
            <a:r>
              <a:rPr sz="1463" spc="39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𝑖,𝑗</a:t>
            </a:r>
            <a:r>
              <a:rPr sz="1463" spc="338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baseline="1543" dirty="0">
                <a:solidFill>
                  <a:srgbClr val="3333CC"/>
                </a:solidFill>
                <a:latin typeface="Cambria Math"/>
                <a:cs typeface="Cambria Math"/>
              </a:rPr>
              <a:t>=</a:t>
            </a:r>
            <a:r>
              <a:rPr sz="2025" spc="101" baseline="1543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025" spc="50" baseline="1543" dirty="0">
                <a:solidFill>
                  <a:srgbClr val="3333CC"/>
                </a:solidFill>
                <a:latin typeface="Cambria Math"/>
                <a:cs typeface="Cambria Math"/>
              </a:rPr>
              <a:t>𝜂𝛿</a:t>
            </a:r>
            <a:r>
              <a:rPr sz="1463" spc="50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𝑗</a:t>
            </a:r>
            <a:r>
              <a:rPr sz="2025" spc="50" baseline="1543" dirty="0">
                <a:solidFill>
                  <a:srgbClr val="3333CC"/>
                </a:solidFill>
                <a:latin typeface="Cambria Math"/>
                <a:cs typeface="Cambria Math"/>
              </a:rPr>
              <a:t>𝑥</a:t>
            </a:r>
            <a:r>
              <a:rPr sz="1463" spc="50" baseline="-14957" dirty="0">
                <a:solidFill>
                  <a:srgbClr val="3333CC"/>
                </a:solidFill>
                <a:latin typeface="Cambria Math"/>
                <a:cs typeface="Cambria Math"/>
              </a:rPr>
              <a:t>𝑖,𝑗</a:t>
            </a:r>
            <a:endParaRPr sz="1463" baseline="-14957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7905" y="3521964"/>
            <a:ext cx="586264" cy="159068"/>
          </a:xfrm>
          <a:custGeom>
            <a:avLst/>
            <a:gdLst/>
            <a:ahLst/>
            <a:cxnLst/>
            <a:rect l="l" t="t" r="r" b="b"/>
            <a:pathLst>
              <a:path w="781685" h="212089">
                <a:moveTo>
                  <a:pt x="714121" y="0"/>
                </a:moveTo>
                <a:lnTo>
                  <a:pt x="711200" y="8636"/>
                </a:lnTo>
                <a:lnTo>
                  <a:pt x="723413" y="13946"/>
                </a:lnTo>
                <a:lnTo>
                  <a:pt x="733948" y="21304"/>
                </a:lnTo>
                <a:lnTo>
                  <a:pt x="755362" y="55449"/>
                </a:lnTo>
                <a:lnTo>
                  <a:pt x="762380" y="104902"/>
                </a:lnTo>
                <a:lnTo>
                  <a:pt x="761595" y="123571"/>
                </a:lnTo>
                <a:lnTo>
                  <a:pt x="749807" y="169291"/>
                </a:lnTo>
                <a:lnTo>
                  <a:pt x="723554" y="197866"/>
                </a:lnTo>
                <a:lnTo>
                  <a:pt x="711453" y="203200"/>
                </a:lnTo>
                <a:lnTo>
                  <a:pt x="714121" y="211836"/>
                </a:lnTo>
                <a:lnTo>
                  <a:pt x="754643" y="187707"/>
                </a:lnTo>
                <a:lnTo>
                  <a:pt x="777319" y="143382"/>
                </a:lnTo>
                <a:lnTo>
                  <a:pt x="781685" y="105918"/>
                </a:lnTo>
                <a:lnTo>
                  <a:pt x="780591" y="86538"/>
                </a:lnTo>
                <a:lnTo>
                  <a:pt x="764286" y="37211"/>
                </a:lnTo>
                <a:lnTo>
                  <a:pt x="729478" y="5546"/>
                </a:lnTo>
                <a:lnTo>
                  <a:pt x="714121" y="0"/>
                </a:lnTo>
                <a:close/>
              </a:path>
              <a:path w="781685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5" y="125424"/>
                </a:lnTo>
                <a:lnTo>
                  <a:pt x="17525" y="174752"/>
                </a:lnTo>
                <a:lnTo>
                  <a:pt x="52208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96" y="155765"/>
                </a:lnTo>
                <a:lnTo>
                  <a:pt x="19431" y="104902"/>
                </a:lnTo>
                <a:lnTo>
                  <a:pt x="20196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2416969" y="3469767"/>
            <a:ext cx="118062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19" dirty="0">
                <a:solidFill>
                  <a:srgbClr val="3333CC"/>
                </a:solidFill>
                <a:latin typeface="Cambria Math"/>
                <a:cs typeface="Cambria Math"/>
              </a:rPr>
              <a:t>𝛿</a:t>
            </a:r>
            <a:r>
              <a:rPr sz="1463" spc="28" baseline="-14957" dirty="0">
                <a:solidFill>
                  <a:srgbClr val="3333CC"/>
                </a:solidFill>
                <a:latin typeface="Cambria Math"/>
                <a:cs typeface="Cambria Math"/>
              </a:rPr>
              <a:t>ℎ</a:t>
            </a:r>
            <a:r>
              <a:rPr sz="1463" spc="314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333CC"/>
                </a:solidFill>
                <a:latin typeface="Cambria Math"/>
                <a:cs typeface="Cambria Math"/>
              </a:rPr>
              <a:t>←</a:t>
            </a:r>
            <a:r>
              <a:rPr sz="1350" spc="71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spc="11" dirty="0">
                <a:solidFill>
                  <a:srgbClr val="3333CC"/>
                </a:solidFill>
                <a:latin typeface="Cambria Math"/>
                <a:cs typeface="Cambria Math"/>
              </a:rPr>
              <a:t>𝑜</a:t>
            </a:r>
            <a:r>
              <a:rPr sz="1463" spc="17" baseline="-14957" dirty="0">
                <a:solidFill>
                  <a:srgbClr val="3333CC"/>
                </a:solidFill>
                <a:latin typeface="Cambria Math"/>
                <a:cs typeface="Cambria Math"/>
              </a:rPr>
              <a:t>ℎ </a:t>
            </a:r>
            <a:r>
              <a:rPr sz="1463" spc="264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333CC"/>
                </a:solidFill>
                <a:latin typeface="Cambria Math"/>
                <a:cs typeface="Cambria Math"/>
              </a:rPr>
              <a:t>1 − </a:t>
            </a:r>
            <a:r>
              <a:rPr sz="1350" spc="11" dirty="0">
                <a:solidFill>
                  <a:srgbClr val="3333CC"/>
                </a:solidFill>
                <a:latin typeface="Cambria Math"/>
                <a:cs typeface="Cambria Math"/>
              </a:rPr>
              <a:t>𝑜</a:t>
            </a:r>
            <a:r>
              <a:rPr sz="1463" spc="17" baseline="-14957" dirty="0">
                <a:solidFill>
                  <a:srgbClr val="3333CC"/>
                </a:solidFill>
                <a:latin typeface="Cambria Math"/>
                <a:cs typeface="Cambria Math"/>
              </a:rPr>
              <a:t>ℎ</a:t>
            </a:r>
            <a:endParaRPr sz="1463" baseline="-14957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3649409" y="3510915"/>
                <a:ext cx="1966926" cy="333296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25" b="0" i="0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Σ</m:t>
                        </m:r>
                      </m:e>
                      <m:sub>
                        <m: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𝑘</m:t>
                        </m:r>
                        <m: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 </m:t>
                        </m:r>
                        <m: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∈ </m:t>
                        </m:r>
                        <m:r>
                          <a:rPr lang="en-US" sz="2025" b="0" i="1" spc="101" baseline="15432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𝑜𝑢𝑡𝑝𝑢𝑡𝑠</m:t>
                        </m:r>
                      </m:sub>
                    </m:sSub>
                  </m:oMath>
                </a14:m>
                <a:r>
                  <a:rPr lang="el-GR" sz="2025" spc="50" baseline="13888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𝑤</a:t>
                </a:r>
                <a:r>
                  <a:rPr lang="el-GR" sz="1463" spc="50" baseline="213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ℎ,𝑘</a:t>
                </a:r>
                <a:r>
                  <a:rPr lang="el-GR" sz="2025" spc="50" baseline="13888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𝛿</a:t>
                </a:r>
                <a:r>
                  <a:rPr lang="el-GR" sz="1463" spc="50" baseline="2136" dirty="0">
                    <a:solidFill>
                      <a:srgbClr val="3333CC"/>
                    </a:solidFill>
                    <a:latin typeface="Cambria Math"/>
                    <a:cs typeface="Cambria Math"/>
                  </a:rPr>
                  <a:t>𝑘</a:t>
                </a:r>
                <a:endParaRPr sz="1463" baseline="213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09" y="3510915"/>
                <a:ext cx="1966926" cy="333296"/>
              </a:xfrm>
              <a:prstGeom prst="rect">
                <a:avLst/>
              </a:prstGeom>
              <a:blipFill>
                <a:blip r:embed="rId4"/>
                <a:stretch>
                  <a:fillRect l="-1553" t="-1818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5816119" y="1445647"/>
            <a:ext cx="11382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𝑘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05392" y="829246"/>
            <a:ext cx="1143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ℎ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6030" y="2694712"/>
            <a:ext cx="2251710" cy="1394292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29528" rIns="0" bIns="0" rtlCol="0">
            <a:spAutoFit/>
          </a:bodyPr>
          <a:lstStyle/>
          <a:p>
            <a:pPr marL="149066">
              <a:spcBef>
                <a:spcPts val="233"/>
              </a:spcBef>
            </a:pPr>
            <a:r>
              <a:rPr sz="1500" i="1" dirty="0">
                <a:solidFill>
                  <a:srgbClr val="3333CC"/>
                </a:solidFill>
                <a:latin typeface="Arial MT"/>
                <a:cs typeface="Arial MT"/>
              </a:rPr>
              <a:t>o</a:t>
            </a:r>
            <a:r>
              <a:rPr sz="1500" i="1" spc="-11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latin typeface="Arial MT"/>
                <a:cs typeface="Arial MT"/>
              </a:rPr>
              <a:t>=</a:t>
            </a:r>
            <a:r>
              <a:rPr sz="1500" i="1" spc="-26" dirty="0">
                <a:latin typeface="Arial MT"/>
                <a:cs typeface="Arial MT"/>
              </a:rPr>
              <a:t> </a:t>
            </a:r>
            <a:r>
              <a:rPr sz="1500" dirty="0">
                <a:cs typeface="Arial MT"/>
              </a:rPr>
              <a:t>observed</a:t>
            </a:r>
            <a:r>
              <a:rPr sz="1500" spc="-38" dirty="0">
                <a:cs typeface="Arial MT"/>
              </a:rPr>
              <a:t> </a:t>
            </a:r>
            <a:r>
              <a:rPr sz="1500" dirty="0">
                <a:cs typeface="Arial MT"/>
              </a:rPr>
              <a:t>unit</a:t>
            </a:r>
            <a:r>
              <a:rPr sz="1500" spc="-15" dirty="0">
                <a:cs typeface="Arial MT"/>
              </a:rPr>
              <a:t> </a:t>
            </a:r>
            <a:r>
              <a:rPr sz="1500" dirty="0">
                <a:cs typeface="Arial MT"/>
              </a:rPr>
              <a:t>output</a:t>
            </a:r>
          </a:p>
          <a:p>
            <a:pPr marL="206216" marR="702469">
              <a:lnSpc>
                <a:spcPct val="125000"/>
              </a:lnSpc>
              <a:spcBef>
                <a:spcPts val="4"/>
              </a:spcBef>
            </a:pPr>
            <a:r>
              <a:rPr sz="1500" i="1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500" i="1" spc="-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latin typeface="Arial MT"/>
                <a:cs typeface="Arial MT"/>
              </a:rPr>
              <a:t>=</a:t>
            </a:r>
            <a:r>
              <a:rPr sz="1500" i="1" spc="-34" dirty="0">
                <a:latin typeface="Arial M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target</a:t>
            </a:r>
            <a:r>
              <a:rPr sz="1500" spc="-41" dirty="0">
                <a:latin typeface="+mj-l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output </a:t>
            </a:r>
            <a:r>
              <a:rPr sz="1500" spc="-409" dirty="0">
                <a:latin typeface="+mj-lt"/>
                <a:cs typeface="Arial MT"/>
              </a:rPr>
              <a:t> </a:t>
            </a:r>
            <a:r>
              <a:rPr sz="1500" i="1" dirty="0">
                <a:solidFill>
                  <a:srgbClr val="3333CC"/>
                </a:solidFill>
                <a:latin typeface="Arial MT"/>
                <a:cs typeface="Arial MT"/>
              </a:rPr>
              <a:t>x</a:t>
            </a:r>
            <a:r>
              <a:rPr sz="1500" i="1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latin typeface="Arial MT"/>
                <a:cs typeface="Arial MT"/>
              </a:rPr>
              <a:t>=</a:t>
            </a:r>
            <a:r>
              <a:rPr sz="1500" i="1" spc="-11" dirty="0">
                <a:latin typeface="Arial MT"/>
                <a:cs typeface="Arial MT"/>
              </a:rPr>
              <a:t> </a:t>
            </a:r>
            <a:r>
              <a:rPr sz="1500" dirty="0">
                <a:latin typeface="+mj-lt"/>
                <a:cs typeface="Arial MT"/>
              </a:rPr>
              <a:t>input</a:t>
            </a:r>
          </a:p>
          <a:p>
            <a:pPr marL="206216">
              <a:spcBef>
                <a:spcPts val="94"/>
              </a:spcBef>
            </a:pPr>
            <a:r>
              <a:rPr sz="1350" i="1" spc="34" dirty="0">
                <a:solidFill>
                  <a:srgbClr val="3333CC"/>
                </a:solidFill>
                <a:latin typeface="Cambria Math"/>
                <a:cs typeface="Cambria Math"/>
              </a:rPr>
              <a:t>x</a:t>
            </a:r>
            <a:r>
              <a:rPr sz="1463" i="1" spc="50" baseline="-14957" dirty="0">
                <a:solidFill>
                  <a:srgbClr val="3333CC"/>
                </a:solidFill>
                <a:latin typeface="Cambria Math"/>
                <a:cs typeface="Cambria Math"/>
              </a:rPr>
              <a:t>i,j</a:t>
            </a:r>
            <a:r>
              <a:rPr sz="1463" i="1" spc="287" baseline="-14957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1350" i="1" dirty="0">
                <a:latin typeface="Cambria Math"/>
                <a:cs typeface="Cambria Math"/>
              </a:rPr>
              <a:t>=</a:t>
            </a:r>
            <a:r>
              <a:rPr sz="1350" i="1" spc="79" dirty="0">
                <a:latin typeface="Cambria Math"/>
                <a:cs typeface="Cambria Math"/>
              </a:rPr>
              <a:t> </a:t>
            </a:r>
            <a:r>
              <a:rPr sz="1350" spc="15" dirty="0">
                <a:latin typeface="+mj-lt"/>
                <a:cs typeface="Cambria Math"/>
              </a:rPr>
              <a:t>𝑖</a:t>
            </a:r>
            <a:r>
              <a:rPr sz="1350" spc="15" dirty="0">
                <a:latin typeface="+mj-lt"/>
                <a:cs typeface="Arial MT"/>
              </a:rPr>
              <a:t>th</a:t>
            </a:r>
            <a:r>
              <a:rPr sz="1350" spc="-19" dirty="0">
                <a:latin typeface="+mj-lt"/>
                <a:cs typeface="Arial MT"/>
              </a:rPr>
              <a:t> </a:t>
            </a:r>
            <a:r>
              <a:rPr sz="1350" spc="-4" dirty="0">
                <a:latin typeface="+mj-lt"/>
                <a:cs typeface="Arial MT"/>
              </a:rPr>
              <a:t>input</a:t>
            </a:r>
            <a:r>
              <a:rPr sz="1350" spc="4" dirty="0">
                <a:latin typeface="+mj-lt"/>
                <a:cs typeface="Arial MT"/>
              </a:rPr>
              <a:t> </a:t>
            </a:r>
            <a:r>
              <a:rPr sz="1350" dirty="0">
                <a:latin typeface="+mj-lt"/>
                <a:cs typeface="Arial MT"/>
              </a:rPr>
              <a:t>to</a:t>
            </a:r>
            <a:r>
              <a:rPr sz="1350" spc="-8" dirty="0">
                <a:latin typeface="+mj-lt"/>
                <a:cs typeface="Arial MT"/>
              </a:rPr>
              <a:t> </a:t>
            </a:r>
            <a:r>
              <a:rPr sz="1350" spc="8" dirty="0">
                <a:latin typeface="+mj-lt"/>
                <a:cs typeface="Cambria Math"/>
              </a:rPr>
              <a:t>𝑗</a:t>
            </a:r>
            <a:r>
              <a:rPr sz="1350" spc="8" dirty="0">
                <a:latin typeface="+mj-lt"/>
                <a:cs typeface="Arial MT"/>
              </a:rPr>
              <a:t>th</a:t>
            </a:r>
            <a:r>
              <a:rPr sz="1350" spc="-19" dirty="0">
                <a:latin typeface="+mj-lt"/>
                <a:cs typeface="Arial MT"/>
              </a:rPr>
              <a:t> </a:t>
            </a:r>
            <a:r>
              <a:rPr sz="1350" spc="-4" dirty="0">
                <a:latin typeface="+mj-lt"/>
                <a:cs typeface="Arial MT"/>
              </a:rPr>
              <a:t>unit</a:t>
            </a:r>
            <a:endParaRPr sz="1350" dirty="0">
              <a:latin typeface="+mj-lt"/>
              <a:cs typeface="Arial MT"/>
            </a:endParaRPr>
          </a:p>
          <a:p>
            <a:pPr marL="206216">
              <a:spcBef>
                <a:spcPts val="1043"/>
              </a:spcBef>
            </a:pPr>
            <a:r>
              <a:rPr sz="1350" i="1" spc="-11" dirty="0">
                <a:solidFill>
                  <a:srgbClr val="3333CC"/>
                </a:solidFill>
                <a:latin typeface="Arial MT"/>
                <a:cs typeface="Arial MT"/>
              </a:rPr>
              <a:t>w</a:t>
            </a:r>
            <a:r>
              <a:rPr sz="1350" spc="-17" baseline="-20833" dirty="0">
                <a:solidFill>
                  <a:srgbClr val="3333CC"/>
                </a:solidFill>
                <a:latin typeface="Arial MT"/>
                <a:cs typeface="Arial MT"/>
              </a:rPr>
              <a:t>ij</a:t>
            </a:r>
            <a:r>
              <a:rPr sz="1350" spc="213" baseline="-20833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=</a:t>
            </a:r>
            <a:r>
              <a:rPr sz="1350" spc="-11" dirty="0">
                <a:latin typeface="Arial MT"/>
                <a:cs typeface="Arial MT"/>
              </a:rPr>
              <a:t> </a:t>
            </a:r>
            <a:r>
              <a:rPr sz="1350" spc="-19" dirty="0">
                <a:latin typeface="+mj-lt"/>
                <a:cs typeface="Arial MT"/>
              </a:rPr>
              <a:t>wt</a:t>
            </a:r>
            <a:r>
              <a:rPr sz="1350" spc="19" dirty="0">
                <a:latin typeface="+mj-lt"/>
                <a:cs typeface="Arial MT"/>
              </a:rPr>
              <a:t> </a:t>
            </a:r>
            <a:r>
              <a:rPr sz="1350" dirty="0">
                <a:latin typeface="+mj-lt"/>
                <a:cs typeface="Arial MT"/>
              </a:rPr>
              <a:t>from</a:t>
            </a:r>
            <a:r>
              <a:rPr sz="1350" spc="-19" dirty="0">
                <a:latin typeface="+mj-lt"/>
                <a:cs typeface="Arial MT"/>
              </a:rPr>
              <a:t> </a:t>
            </a:r>
            <a:r>
              <a:rPr sz="1350" dirty="0">
                <a:latin typeface="+mj-lt"/>
                <a:cs typeface="Arial MT"/>
              </a:rPr>
              <a:t>i</a:t>
            </a:r>
            <a:r>
              <a:rPr sz="1350" spc="-11" dirty="0">
                <a:latin typeface="+mj-lt"/>
                <a:cs typeface="Arial MT"/>
              </a:rPr>
              <a:t> </a:t>
            </a:r>
            <a:r>
              <a:rPr sz="1350" dirty="0">
                <a:latin typeface="+mj-lt"/>
                <a:cs typeface="Arial MT"/>
              </a:rPr>
              <a:t>to</a:t>
            </a:r>
            <a:r>
              <a:rPr sz="1350" spc="-8" dirty="0">
                <a:latin typeface="+mj-lt"/>
                <a:cs typeface="Arial MT"/>
              </a:rPr>
              <a:t> </a:t>
            </a:r>
            <a:r>
              <a:rPr sz="1350" dirty="0">
                <a:latin typeface="+mj-lt"/>
                <a:cs typeface="Arial MT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68415-18F1-D8BF-6F8C-710C9E6A0C40}"/>
              </a:ext>
            </a:extLst>
          </p:cNvPr>
          <p:cNvSpPr txBox="1"/>
          <p:nvPr/>
        </p:nvSpPr>
        <p:spPr>
          <a:xfrm>
            <a:off x="169714" y="-48805"/>
            <a:ext cx="4816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4" dirty="0">
                <a:solidFill>
                  <a:schemeClr val="bg1"/>
                </a:solidFill>
              </a:rPr>
              <a:t>Backpropagation Algorithm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1FD13-6553-5141-085B-1B96F8893D29}"/>
              </a:ext>
            </a:extLst>
          </p:cNvPr>
          <p:cNvSpPr txBox="1"/>
          <p:nvPr/>
        </p:nvSpPr>
        <p:spPr>
          <a:xfrm>
            <a:off x="685671" y="937573"/>
            <a:ext cx="4930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Initialize all</a:t>
            </a:r>
            <a:r>
              <a:rPr lang="en-US" sz="1800" spc="-11" dirty="0"/>
              <a:t> </a:t>
            </a:r>
            <a:r>
              <a:rPr lang="en-US" sz="1800" dirty="0"/>
              <a:t>weights</a:t>
            </a:r>
            <a:r>
              <a:rPr lang="en-US" sz="1800" spc="-15" dirty="0"/>
              <a:t> </a:t>
            </a:r>
            <a:r>
              <a:rPr lang="en-US" sz="1800" dirty="0"/>
              <a:t>to</a:t>
            </a:r>
            <a:r>
              <a:rPr lang="en-US" sz="1800" spc="-19" dirty="0"/>
              <a:t> </a:t>
            </a:r>
            <a:r>
              <a:rPr lang="en-US" sz="1800" dirty="0"/>
              <a:t>small</a:t>
            </a:r>
            <a:r>
              <a:rPr lang="en-US" sz="1800" spc="-8" dirty="0"/>
              <a:t> </a:t>
            </a:r>
            <a:r>
              <a:rPr lang="en-US" sz="1800" dirty="0"/>
              <a:t>random</a:t>
            </a:r>
            <a:r>
              <a:rPr lang="en-US" sz="1800" spc="-30" dirty="0"/>
              <a:t> </a:t>
            </a:r>
            <a:r>
              <a:rPr lang="en-US" sz="1800" dirty="0"/>
              <a:t>numbers.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391BC-3BB9-A33A-8F38-7AD624183602}"/>
              </a:ext>
            </a:extLst>
          </p:cNvPr>
          <p:cNvSpPr txBox="1"/>
          <p:nvPr/>
        </p:nvSpPr>
        <p:spPr>
          <a:xfrm>
            <a:off x="3680406" y="4869791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Slide Credit: </a:t>
            </a:r>
            <a:r>
              <a:rPr lang="en-US" sz="800" dirty="0"/>
              <a:t>Tom Mitchell and Maria Florina </a:t>
            </a:r>
            <a:r>
              <a:rPr lang="en-US" sz="800" dirty="0" err="1"/>
              <a:t>Balcan</a:t>
            </a:r>
            <a:endParaRPr lang="en-US" sz="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The End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7" name="Google Shape;567;p34"/>
          <p:cNvSpPr txBox="1">
            <a:spLocks noGrp="1"/>
          </p:cNvSpPr>
          <p:nvPr>
            <p:ph type="subTitle" idx="1"/>
          </p:nvPr>
        </p:nvSpPr>
        <p:spPr>
          <a:xfrm>
            <a:off x="1657350" y="2400300"/>
            <a:ext cx="58293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algn="l">
              <a:spcBef>
                <a:spcPts val="0"/>
              </a:spcBef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l">
              <a:spcBef>
                <a:spcPts val="270"/>
              </a:spcBef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your attention.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spcBef>
                <a:spcPts val="270"/>
              </a:spcBef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spcBef>
                <a:spcPts val="270"/>
              </a:spcBef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would be glad if you have any question.</a:t>
            </a:r>
            <a:endParaRPr dirty="0"/>
          </a:p>
        </p:txBody>
      </p:sp>
      <p:sp>
        <p:nvSpPr>
          <p:cNvPr id="568" name="Google Shape;568;p34"/>
          <p:cNvSpPr/>
          <p:nvPr/>
        </p:nvSpPr>
        <p:spPr>
          <a:xfrm>
            <a:off x="2686050" y="4629150"/>
            <a:ext cx="1371600" cy="2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1657350" y="4629150"/>
            <a:ext cx="1085850" cy="2769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342900"/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5916"/>
            <a:ext cx="7845100" cy="711798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R="3810" indent="9525" algn="ctr">
              <a:lnSpc>
                <a:spcPct val="113100"/>
              </a:lnSpc>
              <a:spcBef>
                <a:spcPts val="75"/>
              </a:spcBef>
            </a:pPr>
            <a:r>
              <a:rPr sz="2100" dirty="0"/>
              <a:t>A</a:t>
            </a:r>
            <a:r>
              <a:rPr sz="2100" spc="4" dirty="0"/>
              <a:t> </a:t>
            </a:r>
            <a:r>
              <a:rPr sz="2100" spc="-4" dirty="0"/>
              <a:t>classic</a:t>
            </a:r>
            <a:r>
              <a:rPr sz="2100" spc="8" dirty="0"/>
              <a:t> </a:t>
            </a:r>
            <a:r>
              <a:rPr sz="2100" spc="-15" dirty="0"/>
              <a:t>example</a:t>
            </a:r>
            <a:r>
              <a:rPr sz="2100" spc="-4" dirty="0"/>
              <a:t> of</a:t>
            </a:r>
            <a:r>
              <a:rPr sz="2100" dirty="0"/>
              <a:t> a </a:t>
            </a:r>
            <a:r>
              <a:rPr sz="2100" spc="-8" dirty="0"/>
              <a:t>task</a:t>
            </a:r>
            <a:r>
              <a:rPr sz="2100" spc="4" dirty="0"/>
              <a:t> </a:t>
            </a:r>
            <a:r>
              <a:rPr sz="2100" spc="-8" dirty="0"/>
              <a:t>that</a:t>
            </a:r>
            <a:r>
              <a:rPr sz="2100" spc="4" dirty="0"/>
              <a:t> </a:t>
            </a:r>
            <a:r>
              <a:rPr sz="2100" spc="-11" dirty="0"/>
              <a:t>requires</a:t>
            </a:r>
            <a:r>
              <a:rPr sz="2100" spc="11" dirty="0"/>
              <a:t> </a:t>
            </a:r>
            <a:r>
              <a:rPr sz="2100" spc="-4" dirty="0"/>
              <a:t>machine </a:t>
            </a:r>
            <a:r>
              <a:rPr sz="2100" spc="-8" dirty="0"/>
              <a:t>learning: </a:t>
            </a:r>
            <a:r>
              <a:rPr sz="2100" spc="-461" dirty="0"/>
              <a:t> </a:t>
            </a:r>
            <a:r>
              <a:rPr sz="2100" spc="-4" dirty="0"/>
              <a:t>It</a:t>
            </a:r>
            <a:r>
              <a:rPr sz="2100" dirty="0"/>
              <a:t> </a:t>
            </a:r>
            <a:r>
              <a:rPr sz="2100" spc="-4" dirty="0"/>
              <a:t>is</a:t>
            </a:r>
            <a:r>
              <a:rPr sz="2100" spc="8" dirty="0"/>
              <a:t> </a:t>
            </a:r>
            <a:r>
              <a:rPr sz="2100" spc="-8" dirty="0"/>
              <a:t>very</a:t>
            </a:r>
            <a:r>
              <a:rPr sz="2100" dirty="0"/>
              <a:t> </a:t>
            </a:r>
            <a:r>
              <a:rPr sz="2100" spc="-11" dirty="0"/>
              <a:t>har</a:t>
            </a:r>
            <a:r>
              <a:rPr lang="en-US" sz="2100" spc="-11" dirty="0"/>
              <a:t>d to</a:t>
            </a:r>
            <a:r>
              <a:rPr lang="en-US" sz="2100" dirty="0"/>
              <a:t> </a:t>
            </a:r>
            <a:r>
              <a:rPr lang="en-US" sz="2100" spc="-15" dirty="0"/>
              <a:t>say</a:t>
            </a:r>
            <a:r>
              <a:rPr lang="en-US" sz="2100" dirty="0"/>
              <a:t> </a:t>
            </a:r>
            <a:r>
              <a:rPr lang="en-US" sz="2100" spc="-8" dirty="0"/>
              <a:t>what</a:t>
            </a:r>
            <a:r>
              <a:rPr lang="en-US" sz="2100" spc="4" dirty="0"/>
              <a:t> </a:t>
            </a:r>
            <a:r>
              <a:rPr lang="en-US" sz="2100" spc="-19" dirty="0"/>
              <a:t>makes</a:t>
            </a:r>
            <a:r>
              <a:rPr lang="en-US" sz="2100" spc="4" dirty="0"/>
              <a:t> </a:t>
            </a:r>
            <a:r>
              <a:rPr lang="en-US" sz="2100" dirty="0"/>
              <a:t>a 2</a:t>
            </a:r>
            <a:endParaRPr sz="2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40148" y="1404560"/>
            <a:ext cx="4863703" cy="3339153"/>
            <a:chOff x="782637" y="1561048"/>
            <a:chExt cx="7327900" cy="4999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784" y="1561048"/>
              <a:ext cx="7104366" cy="4999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162" y="2565400"/>
              <a:ext cx="5219700" cy="827405"/>
            </a:xfrm>
            <a:custGeom>
              <a:avLst/>
              <a:gdLst/>
              <a:ahLst/>
              <a:cxnLst/>
              <a:rect l="l" t="t" r="r" b="b"/>
              <a:pathLst>
                <a:path w="5219700" h="827404">
                  <a:moveTo>
                    <a:pt x="0" y="0"/>
                  </a:moveTo>
                  <a:lnTo>
                    <a:pt x="5219700" y="0"/>
                  </a:lnTo>
                  <a:lnTo>
                    <a:pt x="5219700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6731000" y="2565400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339975" y="4762500"/>
              <a:ext cx="1368425" cy="827405"/>
            </a:xfrm>
            <a:custGeom>
              <a:avLst/>
              <a:gdLst/>
              <a:ahLst/>
              <a:cxnLst/>
              <a:rect l="l" t="t" r="r" b="b"/>
              <a:pathLst>
                <a:path w="1368425" h="827404">
                  <a:moveTo>
                    <a:pt x="0" y="0"/>
                  </a:moveTo>
                  <a:lnTo>
                    <a:pt x="1368425" y="0"/>
                  </a:lnTo>
                  <a:lnTo>
                    <a:pt x="1368425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827087" y="3681412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2047" y="4947343"/>
            <a:ext cx="1558290" cy="125997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>
              <a:spcBef>
                <a:spcPts val="23"/>
              </a:spcBef>
            </a:pPr>
            <a:r>
              <a:rPr sz="800" spc="-4" dirty="0">
                <a:latin typeface="+mj-lt"/>
                <a:cs typeface="Calibri"/>
              </a:rPr>
              <a:t>Slide</a:t>
            </a:r>
            <a:r>
              <a:rPr sz="800" spc="-11" dirty="0">
                <a:latin typeface="+mj-lt"/>
                <a:cs typeface="Calibri"/>
              </a:rPr>
              <a:t> </a:t>
            </a:r>
            <a:r>
              <a:rPr sz="800" spc="-4" dirty="0">
                <a:latin typeface="+mj-lt"/>
                <a:cs typeface="Calibri"/>
              </a:rPr>
              <a:t>credit:</a:t>
            </a:r>
            <a:r>
              <a:rPr sz="800" spc="-11" dirty="0">
                <a:latin typeface="+mj-lt"/>
                <a:cs typeface="Calibri"/>
              </a:rPr>
              <a:t> </a:t>
            </a:r>
            <a:r>
              <a:rPr sz="800" spc="-8" dirty="0">
                <a:latin typeface="+mj-lt"/>
                <a:cs typeface="Calibri"/>
              </a:rPr>
              <a:t>Geoffrey </a:t>
            </a:r>
            <a:r>
              <a:rPr sz="800" spc="-4" dirty="0">
                <a:latin typeface="+mj-lt"/>
                <a:cs typeface="Calibri"/>
              </a:rPr>
              <a:t>Hinton</a:t>
            </a:r>
            <a:endParaRPr sz="800" dirty="0">
              <a:latin typeface="+mj-lt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C5636F6-73FB-4EB6-5011-7D27134F86E2}"/>
              </a:ext>
            </a:extLst>
          </p:cNvPr>
          <p:cNvSpPr txBox="1">
            <a:spLocks/>
          </p:cNvSpPr>
          <p:nvPr/>
        </p:nvSpPr>
        <p:spPr>
          <a:xfrm>
            <a:off x="380170" y="4818"/>
            <a:ext cx="6586990" cy="37895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952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spc="-8" dirty="0">
                <a:solidFill>
                  <a:schemeClr val="bg1"/>
                </a:solidFill>
              </a:rPr>
              <a:t>What </a:t>
            </a:r>
            <a:r>
              <a:rPr lang="en-US" sz="2400" dirty="0">
                <a:solidFill>
                  <a:schemeClr val="bg1"/>
                </a:solidFill>
              </a:rPr>
              <a:t>is</a:t>
            </a:r>
            <a:r>
              <a:rPr lang="en-US" sz="2400" spc="-8" dirty="0">
                <a:solidFill>
                  <a:schemeClr val="bg1"/>
                </a:solidFill>
              </a:rPr>
              <a:t> </a:t>
            </a:r>
            <a:r>
              <a:rPr lang="en-US" sz="2400" spc="-4" dirty="0">
                <a:solidFill>
                  <a:schemeClr val="bg1"/>
                </a:solidFill>
              </a:rPr>
              <a:t>Machine Learning?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88167" y="4931047"/>
            <a:ext cx="1558290" cy="125997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>
              <a:spcBef>
                <a:spcPts val="23"/>
              </a:spcBef>
            </a:pPr>
            <a:r>
              <a:rPr sz="800" spc="-4" dirty="0">
                <a:latin typeface="+mj-lt"/>
                <a:cs typeface="Calibri"/>
              </a:rPr>
              <a:t>Slide</a:t>
            </a:r>
            <a:r>
              <a:rPr sz="800" spc="-11" dirty="0">
                <a:latin typeface="+mj-lt"/>
                <a:cs typeface="Calibri"/>
              </a:rPr>
              <a:t> </a:t>
            </a:r>
            <a:r>
              <a:rPr sz="800" spc="-4" dirty="0">
                <a:latin typeface="+mj-lt"/>
                <a:cs typeface="Calibri"/>
              </a:rPr>
              <a:t>credit:</a:t>
            </a:r>
            <a:r>
              <a:rPr sz="800" spc="-11" dirty="0">
                <a:latin typeface="+mj-lt"/>
                <a:cs typeface="Calibri"/>
              </a:rPr>
              <a:t> </a:t>
            </a:r>
            <a:r>
              <a:rPr sz="800" spc="-8" dirty="0">
                <a:latin typeface="+mj-lt"/>
                <a:cs typeface="Calibri"/>
              </a:rPr>
              <a:t>Geoffrey </a:t>
            </a:r>
            <a:r>
              <a:rPr sz="800" spc="-4" dirty="0">
                <a:latin typeface="+mj-lt"/>
                <a:cs typeface="Calibri"/>
              </a:rPr>
              <a:t>Hinton</a:t>
            </a:r>
            <a:endParaRPr sz="800" dirty="0">
              <a:latin typeface="+mj-lt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" y="438150"/>
            <a:ext cx="8763000" cy="746038"/>
          </a:xfrm>
          <a:prstGeom prst="rect">
            <a:avLst/>
          </a:prstGeom>
        </p:spPr>
        <p:txBody>
          <a:bodyPr vert="horz" wrap="square" lIns="0" tIns="22860" rIns="0" bIns="0" rtlCol="0" anchor="ctr">
            <a:spAutoFit/>
          </a:bodyPr>
          <a:lstStyle/>
          <a:p>
            <a:pPr marR="3810" algn="ctr">
              <a:lnSpc>
                <a:spcPts val="2850"/>
              </a:lnSpc>
              <a:spcBef>
                <a:spcPts val="180"/>
              </a:spcBef>
            </a:pPr>
            <a:r>
              <a:rPr sz="2400" dirty="0"/>
              <a:t>Some</a:t>
            </a:r>
            <a:r>
              <a:rPr sz="2400" spc="-11" dirty="0"/>
              <a:t> </a:t>
            </a:r>
            <a:r>
              <a:rPr sz="2400" spc="-8" dirty="0"/>
              <a:t>more</a:t>
            </a:r>
            <a:r>
              <a:rPr sz="2400" spc="-11" dirty="0"/>
              <a:t> examples</a:t>
            </a:r>
            <a:r>
              <a:rPr sz="2400" spc="-8" dirty="0"/>
              <a:t> </a:t>
            </a:r>
            <a:r>
              <a:rPr sz="2400" spc="-4" dirty="0"/>
              <a:t>of </a:t>
            </a:r>
            <a:r>
              <a:rPr sz="2400" spc="-11" dirty="0"/>
              <a:t>tasks</a:t>
            </a:r>
            <a:r>
              <a:rPr sz="2400" spc="-8" dirty="0"/>
              <a:t> that</a:t>
            </a:r>
            <a:r>
              <a:rPr sz="2400" spc="-4" dirty="0"/>
              <a:t> </a:t>
            </a:r>
            <a:r>
              <a:rPr sz="2400" spc="-11" dirty="0"/>
              <a:t>are</a:t>
            </a:r>
            <a:r>
              <a:rPr sz="2400" spc="-8" dirty="0"/>
              <a:t> </a:t>
            </a:r>
            <a:r>
              <a:rPr sz="2400" spc="-11" dirty="0"/>
              <a:t>best </a:t>
            </a:r>
            <a:r>
              <a:rPr sz="2400" spc="-533" dirty="0"/>
              <a:t> </a:t>
            </a:r>
            <a:r>
              <a:rPr sz="2400" spc="-8" dirty="0"/>
              <a:t>solved</a:t>
            </a:r>
            <a:r>
              <a:rPr sz="2400" dirty="0"/>
              <a:t> </a:t>
            </a:r>
            <a:r>
              <a:rPr sz="2400" spc="-4" dirty="0"/>
              <a:t>by </a:t>
            </a:r>
            <a:r>
              <a:rPr sz="2400" dirty="0"/>
              <a:t>using a learning</a:t>
            </a:r>
            <a:r>
              <a:rPr sz="2400" spc="4" dirty="0"/>
              <a:t> </a:t>
            </a:r>
            <a:r>
              <a:rPr sz="2400" spc="-4" dirty="0"/>
              <a:t>algorithm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09800" y="1184188"/>
            <a:ext cx="5915025" cy="3063820"/>
          </a:xfrm>
          <a:prstGeom prst="rect">
            <a:avLst/>
          </a:prstGeom>
        </p:spPr>
        <p:txBody>
          <a:bodyPr vert="horz" wrap="square" lIns="0" tIns="47149" rIns="0" bIns="0" rtlCol="0">
            <a:spAutoFit/>
          </a:bodyPr>
          <a:lstStyle/>
          <a:p>
            <a:pPr marL="427673" indent="-257175">
              <a:lnSpc>
                <a:spcPct val="100000"/>
              </a:lnSpc>
              <a:spcBef>
                <a:spcPts val="371"/>
              </a:spcBef>
              <a:buFont typeface="Arial MT"/>
              <a:buChar char="•"/>
              <a:tabLst>
                <a:tab pos="427196" algn="l"/>
                <a:tab pos="427673" algn="l"/>
              </a:tabLst>
            </a:pPr>
            <a:r>
              <a:rPr sz="1600" spc="-8" dirty="0"/>
              <a:t>Recognizing</a:t>
            </a:r>
            <a:r>
              <a:rPr sz="1600" spc="-30" dirty="0"/>
              <a:t> </a:t>
            </a:r>
            <a:r>
              <a:rPr sz="1600" spc="-11" dirty="0"/>
              <a:t>patterns:</a:t>
            </a:r>
            <a:endParaRPr sz="1600" dirty="0"/>
          </a:p>
          <a:p>
            <a:pPr marL="727710" lvl="1" indent="-214313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11" dirty="0">
                <a:solidFill>
                  <a:srgbClr val="4F81BD"/>
                </a:solidFill>
                <a:cs typeface="Calibri"/>
              </a:rPr>
              <a:t>Facial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identities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or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 facial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expressions</a:t>
            </a:r>
            <a:endParaRPr sz="1600" dirty="0">
              <a:cs typeface="Calibri"/>
            </a:endParaRPr>
          </a:p>
          <a:p>
            <a:pPr marL="727710" lvl="1" indent="-214313">
              <a:lnSpc>
                <a:spcPct val="100000"/>
              </a:lnSpc>
              <a:spcBef>
                <a:spcPts val="165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8" dirty="0">
                <a:solidFill>
                  <a:srgbClr val="4F81BD"/>
                </a:solidFill>
                <a:cs typeface="Calibri"/>
              </a:rPr>
              <a:t>Handwritten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or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spoken words</a:t>
            </a:r>
            <a:endParaRPr sz="1600" dirty="0">
              <a:cs typeface="Calibri"/>
            </a:endParaRPr>
          </a:p>
          <a:p>
            <a:pPr marL="727710" lvl="1" indent="-214313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4" dirty="0">
                <a:solidFill>
                  <a:srgbClr val="4F81BD"/>
                </a:solidFill>
                <a:cs typeface="Calibri"/>
              </a:rPr>
              <a:t>Medical</a:t>
            </a:r>
            <a:r>
              <a:rPr sz="1600" spc="-38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images</a:t>
            </a:r>
            <a:endParaRPr sz="1600" dirty="0">
              <a:cs typeface="Calibri"/>
            </a:endParaRPr>
          </a:p>
          <a:p>
            <a:pPr marL="427673" indent="-25717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427196" algn="l"/>
                <a:tab pos="427673" algn="l"/>
              </a:tabLst>
            </a:pPr>
            <a:r>
              <a:rPr sz="1600" spc="-11" dirty="0"/>
              <a:t>Generating</a:t>
            </a:r>
            <a:r>
              <a:rPr sz="1600" spc="-26" dirty="0"/>
              <a:t> </a:t>
            </a:r>
            <a:r>
              <a:rPr sz="1600" spc="-11" dirty="0"/>
              <a:t>patterns:</a:t>
            </a:r>
            <a:endParaRPr sz="1600" dirty="0"/>
          </a:p>
          <a:p>
            <a:pPr marL="727710" lvl="1" indent="-214313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8" dirty="0">
                <a:solidFill>
                  <a:srgbClr val="4F81BD"/>
                </a:solidFill>
                <a:cs typeface="Calibri"/>
              </a:rPr>
              <a:t>Generating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images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or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motion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sequences</a:t>
            </a:r>
            <a:endParaRPr sz="1600" dirty="0">
              <a:cs typeface="Calibri"/>
            </a:endParaRPr>
          </a:p>
          <a:p>
            <a:pPr marL="427673" indent="-25717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427196" algn="l"/>
                <a:tab pos="427673" algn="l"/>
              </a:tabLst>
            </a:pPr>
            <a:r>
              <a:rPr sz="1600" spc="-8" dirty="0"/>
              <a:t>Recognizing</a:t>
            </a:r>
            <a:r>
              <a:rPr sz="1600" spc="-30" dirty="0"/>
              <a:t> </a:t>
            </a:r>
            <a:r>
              <a:rPr sz="1600" spc="-4" dirty="0"/>
              <a:t>anomalies:</a:t>
            </a:r>
            <a:endParaRPr sz="1600" dirty="0"/>
          </a:p>
          <a:p>
            <a:pPr marL="727710" lvl="1" indent="-214313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4" dirty="0">
                <a:solidFill>
                  <a:srgbClr val="4F81BD"/>
                </a:solidFill>
                <a:cs typeface="Calibri"/>
              </a:rPr>
              <a:t>Unusual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credit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card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transactions</a:t>
            </a:r>
            <a:endParaRPr sz="1600" dirty="0">
              <a:cs typeface="Calibri"/>
            </a:endParaRPr>
          </a:p>
          <a:p>
            <a:pPr marL="727710" lvl="1" indent="-214313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4" dirty="0">
                <a:solidFill>
                  <a:srgbClr val="4F81BD"/>
                </a:solidFill>
                <a:cs typeface="Calibri"/>
              </a:rPr>
              <a:t>Unusual 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patterns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 of</a:t>
            </a:r>
            <a:r>
              <a:rPr sz="1600" spc="4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sensor</a:t>
            </a:r>
            <a:r>
              <a:rPr sz="1600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readings in</a:t>
            </a:r>
            <a:r>
              <a:rPr sz="1600" dirty="0">
                <a:solidFill>
                  <a:srgbClr val="4F81BD"/>
                </a:solidFill>
                <a:cs typeface="Calibri"/>
              </a:rPr>
              <a:t> a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nuclear</a:t>
            </a:r>
            <a:r>
              <a:rPr sz="1600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power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8" dirty="0">
                <a:solidFill>
                  <a:srgbClr val="4F81BD"/>
                </a:solidFill>
                <a:cs typeface="Calibri"/>
              </a:rPr>
              <a:t>plant</a:t>
            </a:r>
            <a:endParaRPr sz="1600" dirty="0">
              <a:cs typeface="Calibri"/>
            </a:endParaRPr>
          </a:p>
          <a:p>
            <a:pPr marL="427673" indent="-25717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427196" algn="l"/>
                <a:tab pos="427673" algn="l"/>
              </a:tabLst>
            </a:pPr>
            <a:r>
              <a:rPr sz="1600" spc="-8" dirty="0"/>
              <a:t>Prediction:</a:t>
            </a:r>
            <a:endParaRPr sz="1600" dirty="0"/>
          </a:p>
          <a:p>
            <a:pPr marL="727710" lvl="1" indent="-214313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727710" algn="l"/>
              </a:tabLst>
            </a:pPr>
            <a:r>
              <a:rPr sz="1600" spc="-8" dirty="0">
                <a:solidFill>
                  <a:srgbClr val="4F81BD"/>
                </a:solidFill>
                <a:cs typeface="Calibri"/>
              </a:rPr>
              <a:t>Future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stock </a:t>
            </a:r>
            <a:r>
              <a:rPr sz="1600" dirty="0">
                <a:solidFill>
                  <a:srgbClr val="4F81BD"/>
                </a:solidFill>
                <a:cs typeface="Calibri"/>
              </a:rPr>
              <a:t>prices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or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</a:t>
            </a:r>
            <a:r>
              <a:rPr sz="1600" spc="-4" dirty="0">
                <a:solidFill>
                  <a:srgbClr val="4F81BD"/>
                </a:solidFill>
                <a:cs typeface="Calibri"/>
              </a:rPr>
              <a:t>currency</a:t>
            </a:r>
            <a:r>
              <a:rPr sz="1600" spc="-11" dirty="0">
                <a:solidFill>
                  <a:srgbClr val="4F81BD"/>
                </a:solidFill>
                <a:cs typeface="Calibri"/>
              </a:rPr>
              <a:t> exchange </a:t>
            </a:r>
            <a:r>
              <a:rPr sz="1600" spc="-15" dirty="0">
                <a:solidFill>
                  <a:srgbClr val="4F81BD"/>
                </a:solidFill>
                <a:cs typeface="Calibri"/>
              </a:rPr>
              <a:t>rates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6893" y="19220"/>
            <a:ext cx="430568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-30" dirty="0">
                <a:solidFill>
                  <a:schemeClr val="bg1"/>
                </a:solidFill>
                <a:latin typeface="+mn-lt"/>
              </a:rPr>
              <a:t>Samuel’s</a:t>
            </a:r>
            <a:r>
              <a:rPr sz="2400" spc="-26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spc="-19" dirty="0">
                <a:solidFill>
                  <a:schemeClr val="bg1"/>
                </a:solidFill>
                <a:latin typeface="+mn-lt"/>
              </a:rPr>
              <a:t>Checkers-Player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843915"/>
            <a:ext cx="6011228" cy="1116171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>
              <a:lnSpc>
                <a:spcPct val="100299"/>
              </a:lnSpc>
              <a:spcBef>
                <a:spcPts val="64"/>
              </a:spcBef>
              <a:tabLst>
                <a:tab pos="3239929" algn="l"/>
              </a:tabLst>
            </a:pPr>
            <a:r>
              <a:rPr sz="2400" dirty="0">
                <a:latin typeface="Calibri"/>
                <a:cs typeface="Calibri"/>
              </a:rPr>
              <a:t>“Machine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Learning: </a:t>
            </a:r>
            <a:r>
              <a:rPr sz="2400" spc="-4" dirty="0">
                <a:latin typeface="Calibri"/>
                <a:cs typeface="Calibri"/>
              </a:rPr>
              <a:t>Field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study</a:t>
            </a:r>
            <a:r>
              <a:rPr sz="2400" spc="-4" dirty="0">
                <a:latin typeface="Calibri"/>
                <a:cs typeface="Calibri"/>
              </a:rPr>
              <a:t> that gives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learn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explicitly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programmed.”	</a:t>
            </a:r>
            <a:r>
              <a:rPr sz="2400" spc="-4" dirty="0">
                <a:latin typeface="Calibri"/>
                <a:cs typeface="Calibri"/>
              </a:rPr>
              <a:t>-Arthur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Samuel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(1959)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734" y="2362200"/>
            <a:ext cx="4424533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C7EC-803B-4943-A558-AA07FF6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4252"/>
            <a:ext cx="7886700" cy="5500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AA00-AB40-469D-9A05-BAF119AB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27" y="535598"/>
            <a:ext cx="8458200" cy="3581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Supervised (inductive) learning </a:t>
            </a:r>
          </a:p>
          <a:p>
            <a:pPr marL="17303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– Given: training data + desired outputs (labels)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• Unsupervised learning </a:t>
            </a:r>
          </a:p>
          <a:p>
            <a:pPr marL="17303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– Given: training data (without desired outputs)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• Semi-supervised learning </a:t>
            </a:r>
          </a:p>
          <a:p>
            <a:pPr marL="17303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– Given: training data + a few desired outputs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• Reinforcement learning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– Rewards from sequence of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9082-C5CC-4696-9392-FA8185B7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10/1/2024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6E09F-6FFD-F32E-3D64-938DFCA4650E}"/>
              </a:ext>
            </a:extLst>
          </p:cNvPr>
          <p:cNvSpPr txBox="1"/>
          <p:nvPr/>
        </p:nvSpPr>
        <p:spPr>
          <a:xfrm>
            <a:off x="3581400" y="4767263"/>
            <a:ext cx="46153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Slide credit: Pedro Domingos</a:t>
            </a:r>
          </a:p>
        </p:txBody>
      </p:sp>
    </p:spTree>
    <p:extLst>
      <p:ext uri="{BB962C8B-B14F-4D97-AF65-F5344CB8AC3E}">
        <p14:creationId xmlns:p14="http://schemas.microsoft.com/office/powerpoint/2010/main" val="163608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70" y="-30434"/>
            <a:ext cx="716863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Supervised</a:t>
            </a:r>
            <a:r>
              <a:rPr sz="2400" spc="-19" dirty="0">
                <a:solidFill>
                  <a:schemeClr val="bg1"/>
                </a:solidFill>
              </a:rPr>
              <a:t> </a:t>
            </a:r>
            <a:r>
              <a:rPr sz="2400" spc="-4" dirty="0">
                <a:solidFill>
                  <a:schemeClr val="bg1"/>
                </a:solidFill>
              </a:rPr>
              <a:t>Learning:</a:t>
            </a:r>
            <a:r>
              <a:rPr sz="2400" spc="-23" dirty="0">
                <a:solidFill>
                  <a:schemeClr val="bg1"/>
                </a:solidFill>
              </a:rPr>
              <a:t> </a:t>
            </a:r>
            <a:r>
              <a:rPr sz="2400" spc="-11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415" y="540758"/>
            <a:ext cx="5354479" cy="975267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76225" indent="-257175">
              <a:spcBef>
                <a:spcPts val="645"/>
              </a:spcBef>
              <a:buFont typeface="Arial MT"/>
              <a:buChar char="•"/>
              <a:tabLst>
                <a:tab pos="275749" algn="l"/>
                <a:tab pos="276225" algn="l"/>
              </a:tabLst>
            </a:pPr>
            <a:r>
              <a:rPr sz="1600" spc="-8" dirty="0">
                <a:cs typeface="Calibri"/>
              </a:rPr>
              <a:t>Given</a:t>
            </a:r>
            <a:r>
              <a:rPr sz="1600" dirty="0">
                <a:cs typeface="Calibri"/>
              </a:rPr>
              <a:t> </a:t>
            </a:r>
            <a:r>
              <a:rPr sz="1600" spc="45" dirty="0">
                <a:cs typeface="Calibri"/>
              </a:rPr>
              <a:t>(</a:t>
            </a:r>
            <a:r>
              <a:rPr sz="1600" i="1" spc="45" dirty="0">
                <a:cs typeface="Georgia"/>
              </a:rPr>
              <a:t>x</a:t>
            </a:r>
            <a:r>
              <a:rPr sz="1600" spc="67" baseline="-18518" dirty="0">
                <a:cs typeface="Calibri"/>
              </a:rPr>
              <a:t>1</a:t>
            </a:r>
            <a:r>
              <a:rPr sz="1600" spc="45" dirty="0">
                <a:cs typeface="Calibri"/>
              </a:rPr>
              <a:t>,</a:t>
            </a:r>
            <a:r>
              <a:rPr sz="1600" dirty="0">
                <a:cs typeface="Calibri"/>
              </a:rPr>
              <a:t> </a:t>
            </a:r>
            <a:r>
              <a:rPr sz="1600" i="1" spc="-38" dirty="0">
                <a:cs typeface="Georgia"/>
              </a:rPr>
              <a:t>y</a:t>
            </a:r>
            <a:r>
              <a:rPr sz="1600" spc="-56" baseline="-18518" dirty="0">
                <a:cs typeface="Calibri"/>
              </a:rPr>
              <a:t>1</a:t>
            </a:r>
            <a:r>
              <a:rPr sz="1600" spc="-38" dirty="0">
                <a:cs typeface="Calibri"/>
              </a:rPr>
              <a:t>),</a:t>
            </a:r>
            <a:r>
              <a:rPr sz="1600" spc="-4" dirty="0">
                <a:cs typeface="Calibri"/>
              </a:rPr>
              <a:t> </a:t>
            </a:r>
            <a:r>
              <a:rPr sz="1600" spc="41" dirty="0">
                <a:cs typeface="Calibri"/>
              </a:rPr>
              <a:t>(</a:t>
            </a:r>
            <a:r>
              <a:rPr sz="1600" i="1" spc="41" dirty="0">
                <a:cs typeface="Georgia"/>
              </a:rPr>
              <a:t>x</a:t>
            </a:r>
            <a:r>
              <a:rPr sz="1600" spc="62" baseline="-18518" dirty="0">
                <a:cs typeface="Calibri"/>
              </a:rPr>
              <a:t>2</a:t>
            </a:r>
            <a:r>
              <a:rPr sz="1600" spc="41" dirty="0">
                <a:cs typeface="Calibri"/>
              </a:rPr>
              <a:t>,</a:t>
            </a:r>
            <a:r>
              <a:rPr sz="1600" dirty="0">
                <a:cs typeface="Calibri"/>
              </a:rPr>
              <a:t> </a:t>
            </a:r>
            <a:r>
              <a:rPr sz="1600" i="1" spc="-38" dirty="0">
                <a:cs typeface="Georgia"/>
              </a:rPr>
              <a:t>y</a:t>
            </a:r>
            <a:r>
              <a:rPr sz="1600" spc="-56" baseline="-18518" dirty="0">
                <a:cs typeface="Calibri"/>
              </a:rPr>
              <a:t>2</a:t>
            </a:r>
            <a:r>
              <a:rPr sz="1600" spc="-38" dirty="0">
                <a:cs typeface="Calibri"/>
              </a:rPr>
              <a:t>),</a:t>
            </a:r>
            <a:r>
              <a:rPr sz="1600" spc="-4" dirty="0">
                <a:cs typeface="Calibri"/>
              </a:rPr>
              <a:t> </a:t>
            </a:r>
            <a:r>
              <a:rPr sz="1600" dirty="0">
                <a:cs typeface="Calibri"/>
              </a:rPr>
              <a:t>..., </a:t>
            </a:r>
            <a:r>
              <a:rPr sz="1600" spc="41" dirty="0">
                <a:cs typeface="Calibri"/>
              </a:rPr>
              <a:t>(</a:t>
            </a:r>
            <a:r>
              <a:rPr sz="1600" i="1" spc="41" dirty="0">
                <a:cs typeface="Georgia"/>
              </a:rPr>
              <a:t>x</a:t>
            </a:r>
            <a:r>
              <a:rPr sz="1600" spc="62" baseline="-18518" dirty="0">
                <a:cs typeface="Calibri"/>
              </a:rPr>
              <a:t>n</a:t>
            </a:r>
            <a:r>
              <a:rPr sz="1600" spc="41" dirty="0">
                <a:cs typeface="Calibri"/>
              </a:rPr>
              <a:t>,</a:t>
            </a:r>
            <a:r>
              <a:rPr sz="1600" spc="-4" dirty="0">
                <a:cs typeface="Calibri"/>
              </a:rPr>
              <a:t> </a:t>
            </a:r>
            <a:r>
              <a:rPr sz="1600" i="1" spc="-53" dirty="0">
                <a:cs typeface="Georgia"/>
              </a:rPr>
              <a:t>y</a:t>
            </a:r>
            <a:r>
              <a:rPr sz="1600" spc="-78" baseline="-18518" dirty="0">
                <a:cs typeface="Calibri"/>
              </a:rPr>
              <a:t>n</a:t>
            </a:r>
            <a:r>
              <a:rPr sz="1600" spc="-53" dirty="0">
                <a:cs typeface="Calibri"/>
              </a:rPr>
              <a:t>)</a:t>
            </a:r>
            <a:endParaRPr sz="1600" dirty="0">
              <a:cs typeface="Calibri"/>
            </a:endParaRPr>
          </a:p>
          <a:p>
            <a:pPr marL="276225" indent="-257175">
              <a:spcBef>
                <a:spcPts val="570"/>
              </a:spcBef>
              <a:buFont typeface="Arial MT"/>
              <a:buChar char="•"/>
              <a:tabLst>
                <a:tab pos="275749" algn="l"/>
                <a:tab pos="276225" algn="l"/>
              </a:tabLst>
            </a:pPr>
            <a:r>
              <a:rPr sz="1600" dirty="0">
                <a:cs typeface="Calibri"/>
              </a:rPr>
              <a:t>L</a:t>
            </a:r>
            <a:r>
              <a:rPr sz="1600" spc="-8" dirty="0">
                <a:cs typeface="Calibri"/>
              </a:rPr>
              <a:t>e</a:t>
            </a:r>
            <a:r>
              <a:rPr sz="1600" spc="4" dirty="0">
                <a:cs typeface="Calibri"/>
              </a:rPr>
              <a:t>a</a:t>
            </a:r>
            <a:r>
              <a:rPr sz="1600" spc="-4" dirty="0">
                <a:cs typeface="Calibri"/>
              </a:rPr>
              <a:t>r</a:t>
            </a:r>
            <a:r>
              <a:rPr sz="1600" dirty="0">
                <a:cs typeface="Calibri"/>
              </a:rPr>
              <a:t>n</a:t>
            </a:r>
            <a:r>
              <a:rPr sz="1600" spc="4" dirty="0">
                <a:cs typeface="Calibri"/>
              </a:rPr>
              <a:t> </a:t>
            </a:r>
            <a:r>
              <a:rPr sz="1600" dirty="0">
                <a:cs typeface="Calibri"/>
              </a:rPr>
              <a:t>a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</a:t>
            </a:r>
            <a:r>
              <a:rPr sz="1600" dirty="0">
                <a:cs typeface="Calibri"/>
              </a:rPr>
              <a:t>un</a:t>
            </a:r>
            <a:r>
              <a:rPr sz="1600" spc="-4" dirty="0">
                <a:cs typeface="Calibri"/>
              </a:rPr>
              <a:t>c</a:t>
            </a:r>
            <a:r>
              <a:rPr sz="1600" dirty="0">
                <a:cs typeface="Calibri"/>
              </a:rPr>
              <a:t>ti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n</a:t>
            </a:r>
            <a:r>
              <a:rPr sz="1600" spc="8" dirty="0">
                <a:cs typeface="Calibri"/>
              </a:rPr>
              <a:t> </a:t>
            </a:r>
            <a:r>
              <a:rPr sz="1600" i="1" spc="379" dirty="0">
                <a:cs typeface="Georgia"/>
              </a:rPr>
              <a:t>f</a:t>
            </a:r>
            <a:r>
              <a:rPr sz="1600" dirty="0">
                <a:cs typeface="Calibri"/>
              </a:rPr>
              <a:t>(</a:t>
            </a:r>
            <a:r>
              <a:rPr sz="1600" i="1" spc="161" dirty="0">
                <a:cs typeface="Georgia"/>
              </a:rPr>
              <a:t>x</a:t>
            </a:r>
            <a:r>
              <a:rPr sz="1600" dirty="0">
                <a:cs typeface="Calibri"/>
              </a:rPr>
              <a:t>)</a:t>
            </a:r>
            <a:r>
              <a:rPr sz="1600" spc="4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t</a:t>
            </a:r>
            <a:r>
              <a:rPr sz="1600" dirty="0">
                <a:cs typeface="Calibri"/>
              </a:rPr>
              <a:t>o </a:t>
            </a:r>
            <a:r>
              <a:rPr sz="1600" spc="4" dirty="0">
                <a:cs typeface="Calibri"/>
              </a:rPr>
              <a:t>p</a:t>
            </a:r>
            <a:r>
              <a:rPr sz="1600" spc="-34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4" dirty="0">
                <a:cs typeface="Calibri"/>
              </a:rPr>
              <a:t>d</a:t>
            </a:r>
            <a:r>
              <a:rPr sz="1600" dirty="0">
                <a:cs typeface="Calibri"/>
              </a:rPr>
              <a:t>i</a:t>
            </a:r>
            <a:r>
              <a:rPr sz="1600" spc="-8" dirty="0">
                <a:cs typeface="Calibri"/>
              </a:rPr>
              <a:t>c</a:t>
            </a:r>
            <a:r>
              <a:rPr sz="1600" dirty="0">
                <a:cs typeface="Calibri"/>
              </a:rPr>
              <a:t>t </a:t>
            </a:r>
            <a:r>
              <a:rPr sz="1600" i="1" spc="-169" dirty="0">
                <a:cs typeface="Georgia"/>
              </a:rPr>
              <a:t>y</a:t>
            </a:r>
            <a:r>
              <a:rPr sz="1600" i="1" spc="-34" dirty="0">
                <a:cs typeface="Georgia"/>
              </a:rPr>
              <a:t> </a:t>
            </a:r>
            <a:r>
              <a:rPr sz="1600" spc="4" dirty="0">
                <a:cs typeface="Calibri"/>
              </a:rPr>
              <a:t>gi</a:t>
            </a:r>
            <a:r>
              <a:rPr sz="1600" spc="-23" dirty="0">
                <a:cs typeface="Calibri"/>
              </a:rPr>
              <a:t>v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n</a:t>
            </a:r>
            <a:r>
              <a:rPr sz="1600" spc="4" dirty="0">
                <a:cs typeface="Calibri"/>
              </a:rPr>
              <a:t> </a:t>
            </a:r>
            <a:r>
              <a:rPr sz="1600" i="1" spc="165" dirty="0">
                <a:cs typeface="Georgia"/>
              </a:rPr>
              <a:t>x</a:t>
            </a:r>
            <a:endParaRPr sz="1600" dirty="0">
              <a:cs typeface="Georgia"/>
            </a:endParaRPr>
          </a:p>
          <a:p>
            <a:pPr marL="361950">
              <a:spcBef>
                <a:spcPts val="570"/>
              </a:spcBef>
            </a:pPr>
            <a:r>
              <a:rPr sz="1600" dirty="0">
                <a:cs typeface="Arial MT"/>
              </a:rPr>
              <a:t>–</a:t>
            </a:r>
            <a:r>
              <a:rPr sz="1600" spc="-68" dirty="0">
                <a:cs typeface="Arial MT"/>
              </a:rPr>
              <a:t> </a:t>
            </a:r>
            <a:r>
              <a:rPr sz="1600" i="1" spc="-146" dirty="0">
                <a:cs typeface="Georgia"/>
              </a:rPr>
              <a:t>y</a:t>
            </a:r>
            <a:r>
              <a:rPr sz="1600" i="1" spc="-30" dirty="0">
                <a:cs typeface="Georgia"/>
              </a:rPr>
              <a:t> 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s</a:t>
            </a:r>
            <a:r>
              <a:rPr sz="1600" spc="4" dirty="0">
                <a:cs typeface="Calibri"/>
              </a:rPr>
              <a:t>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al</a:t>
            </a:r>
            <a:r>
              <a:rPr sz="1600" spc="-15" dirty="0">
                <a:cs typeface="Calibri"/>
              </a:rPr>
              <a:t>-</a:t>
            </a:r>
            <a:r>
              <a:rPr sz="1600" spc="-34" dirty="0">
                <a:cs typeface="Calibri"/>
              </a:rPr>
              <a:t>v</a:t>
            </a:r>
            <a:r>
              <a:rPr sz="1600" spc="-4" dirty="0">
                <a:cs typeface="Calibri"/>
              </a:rPr>
              <a:t>al</a:t>
            </a:r>
            <a:r>
              <a:rPr sz="1600" dirty="0">
                <a:cs typeface="Calibri"/>
              </a:rPr>
              <a:t>u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4" dirty="0">
                <a:cs typeface="Calibri"/>
              </a:rPr>
              <a:t> =</a:t>
            </a:r>
            <a:r>
              <a:rPr sz="1600" dirty="0">
                <a:cs typeface="Calibri"/>
              </a:rPr>
              <a:t>=</a:t>
            </a:r>
            <a:r>
              <a:rPr sz="1600" spc="8" dirty="0">
                <a:cs typeface="Calibri"/>
              </a:rPr>
              <a:t> 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eg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e</a:t>
            </a:r>
            <a:r>
              <a:rPr sz="1600" spc="4" dirty="0">
                <a:cs typeface="Calibri"/>
              </a:rPr>
              <a:t>ss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95600" y="2142508"/>
            <a:ext cx="3748088" cy="2127409"/>
            <a:chOff x="2331339" y="3096196"/>
            <a:chExt cx="4997450" cy="2836545"/>
          </a:xfrm>
        </p:grpSpPr>
        <p:sp>
          <p:nvSpPr>
            <p:cNvPr id="5" name="object 5"/>
            <p:cNvSpPr/>
            <p:nvPr/>
          </p:nvSpPr>
          <p:spPr>
            <a:xfrm>
              <a:off x="2394119" y="3102546"/>
              <a:ext cx="4928235" cy="2460625"/>
            </a:xfrm>
            <a:custGeom>
              <a:avLst/>
              <a:gdLst/>
              <a:ahLst/>
              <a:cxnLst/>
              <a:rect l="l" t="t" r="r" b="b"/>
              <a:pathLst>
                <a:path w="4928234" h="2460625">
                  <a:moveTo>
                    <a:pt x="0" y="2460054"/>
                  </a:moveTo>
                  <a:lnTo>
                    <a:pt x="4928193" y="2460054"/>
                  </a:lnTo>
                </a:path>
                <a:path w="4928234" h="2460625">
                  <a:moveTo>
                    <a:pt x="0" y="2155254"/>
                  </a:moveTo>
                  <a:lnTo>
                    <a:pt x="4928193" y="2155254"/>
                  </a:lnTo>
                </a:path>
                <a:path w="4928234" h="2460625">
                  <a:moveTo>
                    <a:pt x="0" y="1850454"/>
                  </a:moveTo>
                  <a:lnTo>
                    <a:pt x="4928193" y="1850454"/>
                  </a:lnTo>
                </a:path>
                <a:path w="4928234" h="2460625">
                  <a:moveTo>
                    <a:pt x="0" y="1532954"/>
                  </a:moveTo>
                  <a:lnTo>
                    <a:pt x="4928193" y="1532954"/>
                  </a:lnTo>
                </a:path>
                <a:path w="4928234" h="2460625">
                  <a:moveTo>
                    <a:pt x="0" y="1228154"/>
                  </a:moveTo>
                  <a:lnTo>
                    <a:pt x="4928193" y="1228154"/>
                  </a:lnTo>
                </a:path>
                <a:path w="4928234" h="2460625">
                  <a:moveTo>
                    <a:pt x="0" y="923354"/>
                  </a:moveTo>
                  <a:lnTo>
                    <a:pt x="4928193" y="923354"/>
                  </a:lnTo>
                </a:path>
                <a:path w="4928234" h="2460625">
                  <a:moveTo>
                    <a:pt x="0" y="618554"/>
                  </a:moveTo>
                  <a:lnTo>
                    <a:pt x="4928193" y="618554"/>
                  </a:lnTo>
                </a:path>
                <a:path w="4928234" h="2460625">
                  <a:moveTo>
                    <a:pt x="0" y="313754"/>
                  </a:moveTo>
                  <a:lnTo>
                    <a:pt x="4928193" y="313754"/>
                  </a:lnTo>
                </a:path>
                <a:path w="4928234" h="2460625">
                  <a:moveTo>
                    <a:pt x="0" y="0"/>
                  </a:moveTo>
                  <a:lnTo>
                    <a:pt x="4928193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394119" y="3102546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29">
                  <a:moveTo>
                    <a:pt x="0" y="276718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337689" y="3102546"/>
              <a:ext cx="56515" cy="2767330"/>
            </a:xfrm>
            <a:custGeom>
              <a:avLst/>
              <a:gdLst/>
              <a:ahLst/>
              <a:cxnLst/>
              <a:rect l="l" t="t" r="r" b="b"/>
              <a:pathLst>
                <a:path w="56514" h="2767329">
                  <a:moveTo>
                    <a:pt x="0" y="2767183"/>
                  </a:moveTo>
                  <a:lnTo>
                    <a:pt x="56430" y="2767183"/>
                  </a:lnTo>
                </a:path>
                <a:path w="56514" h="2767329">
                  <a:moveTo>
                    <a:pt x="0" y="2460054"/>
                  </a:moveTo>
                  <a:lnTo>
                    <a:pt x="56430" y="2460054"/>
                  </a:lnTo>
                </a:path>
                <a:path w="56514" h="2767329">
                  <a:moveTo>
                    <a:pt x="0" y="2155254"/>
                  </a:moveTo>
                  <a:lnTo>
                    <a:pt x="56430" y="2155254"/>
                  </a:lnTo>
                </a:path>
                <a:path w="56514" h="2767329">
                  <a:moveTo>
                    <a:pt x="0" y="1850454"/>
                  </a:moveTo>
                  <a:lnTo>
                    <a:pt x="56430" y="1850454"/>
                  </a:lnTo>
                </a:path>
                <a:path w="56514" h="2767329">
                  <a:moveTo>
                    <a:pt x="0" y="1532954"/>
                  </a:moveTo>
                  <a:lnTo>
                    <a:pt x="56430" y="1532954"/>
                  </a:lnTo>
                </a:path>
                <a:path w="56514" h="2767329">
                  <a:moveTo>
                    <a:pt x="0" y="1228154"/>
                  </a:moveTo>
                  <a:lnTo>
                    <a:pt x="56430" y="1228154"/>
                  </a:lnTo>
                </a:path>
                <a:path w="56514" h="2767329">
                  <a:moveTo>
                    <a:pt x="0" y="923354"/>
                  </a:moveTo>
                  <a:lnTo>
                    <a:pt x="56430" y="923354"/>
                  </a:lnTo>
                </a:path>
                <a:path w="56514" h="2767329">
                  <a:moveTo>
                    <a:pt x="0" y="618554"/>
                  </a:moveTo>
                  <a:lnTo>
                    <a:pt x="56430" y="618554"/>
                  </a:lnTo>
                </a:path>
                <a:path w="56514" h="2767329">
                  <a:moveTo>
                    <a:pt x="0" y="313754"/>
                  </a:moveTo>
                  <a:lnTo>
                    <a:pt x="56430" y="313754"/>
                  </a:lnTo>
                </a:path>
                <a:path w="56514" h="2767329">
                  <a:moveTo>
                    <a:pt x="0" y="0"/>
                  </a:moveTo>
                  <a:lnTo>
                    <a:pt x="56430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2394119" y="5869728"/>
              <a:ext cx="4928235" cy="56515"/>
            </a:xfrm>
            <a:custGeom>
              <a:avLst/>
              <a:gdLst/>
              <a:ahLst/>
              <a:cxnLst/>
              <a:rect l="l" t="t" r="r" b="b"/>
              <a:pathLst>
                <a:path w="4928234" h="56514">
                  <a:moveTo>
                    <a:pt x="0" y="0"/>
                  </a:moveTo>
                  <a:lnTo>
                    <a:pt x="4928193" y="1"/>
                  </a:lnTo>
                </a:path>
                <a:path w="4928234" h="56514">
                  <a:moveTo>
                    <a:pt x="0" y="0"/>
                  </a:moveTo>
                  <a:lnTo>
                    <a:pt x="0" y="56430"/>
                  </a:lnTo>
                </a:path>
                <a:path w="4928234" h="56514">
                  <a:moveTo>
                    <a:pt x="984081" y="0"/>
                  </a:moveTo>
                  <a:lnTo>
                    <a:pt x="984081" y="56430"/>
                  </a:lnTo>
                </a:path>
                <a:path w="4928234" h="56514">
                  <a:moveTo>
                    <a:pt x="1974681" y="0"/>
                  </a:moveTo>
                  <a:lnTo>
                    <a:pt x="1974681" y="56430"/>
                  </a:lnTo>
                </a:path>
                <a:path w="4928234" h="56514">
                  <a:moveTo>
                    <a:pt x="2952581" y="0"/>
                  </a:moveTo>
                  <a:lnTo>
                    <a:pt x="2952581" y="56430"/>
                  </a:lnTo>
                </a:path>
                <a:path w="4928234" h="56514">
                  <a:moveTo>
                    <a:pt x="3943181" y="0"/>
                  </a:moveTo>
                  <a:lnTo>
                    <a:pt x="3943181" y="56430"/>
                  </a:lnTo>
                </a:path>
                <a:path w="4928234" h="56514">
                  <a:moveTo>
                    <a:pt x="4928193" y="0"/>
                  </a:moveTo>
                  <a:lnTo>
                    <a:pt x="4928193" y="5643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300" y="3556000"/>
              <a:ext cx="241300" cy="241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3365499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543300"/>
              <a:ext cx="241300" cy="241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400" y="3479799"/>
              <a:ext cx="241300" cy="241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000" y="3467099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3568700"/>
              <a:ext cx="241300" cy="241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6500" y="3644900"/>
              <a:ext cx="241300" cy="241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0" y="3454399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9700" y="3479799"/>
              <a:ext cx="241300" cy="241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1300" y="3467099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200" y="36068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800" y="3860800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3759200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0" y="3454399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600" y="3771900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500" y="3568700"/>
              <a:ext cx="241300" cy="241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38862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700" y="3352799"/>
              <a:ext cx="241300" cy="241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0300" y="3708400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3759200"/>
              <a:ext cx="241300" cy="241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800" y="3860800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2400" y="3835400"/>
              <a:ext cx="241300" cy="241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3695700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900" y="3937000"/>
              <a:ext cx="241300" cy="241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0" y="3886200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6100" y="3911600"/>
              <a:ext cx="241300" cy="241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700" y="4064000"/>
              <a:ext cx="241300" cy="241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600" y="3949700"/>
              <a:ext cx="241300" cy="241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8200" y="4457700"/>
              <a:ext cx="241300" cy="241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4330700"/>
              <a:ext cx="241300" cy="241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400" y="4127500"/>
              <a:ext cx="241300" cy="241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0300" y="4267200"/>
              <a:ext cx="241300" cy="241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1900" y="4356100"/>
              <a:ext cx="241300" cy="241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500" y="4660900"/>
              <a:ext cx="241300" cy="241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5" y="3597275"/>
              <a:ext cx="101600" cy="101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35325" y="3597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925" y="3406774"/>
              <a:ext cx="101600" cy="101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6925" y="34067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825" y="3584575"/>
              <a:ext cx="101600" cy="101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25825" y="35845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7425" y="3521074"/>
              <a:ext cx="101600" cy="101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274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025" y="3508375"/>
              <a:ext cx="101600" cy="101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290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0625" y="3609974"/>
              <a:ext cx="101600" cy="1016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7306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525" y="3686175"/>
              <a:ext cx="101600" cy="101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819525" y="3686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1125" y="3495674"/>
              <a:ext cx="101600" cy="1016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9211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2725" y="3521074"/>
              <a:ext cx="101600" cy="1016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0227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325" y="3508375"/>
              <a:ext cx="101600" cy="1016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243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3225" y="3648074"/>
              <a:ext cx="101600" cy="1016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13225" y="3648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825" y="3902074"/>
              <a:ext cx="101600" cy="1016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314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6425" y="3800475"/>
              <a:ext cx="101600" cy="1016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4164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8025" y="3495674"/>
              <a:ext cx="101600" cy="1016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180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9625" y="3813175"/>
              <a:ext cx="101600" cy="1016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619625" y="3813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8525" y="3609974"/>
              <a:ext cx="101600" cy="1016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7085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0125" y="3927475"/>
              <a:ext cx="101600" cy="1016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101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1725" y="3394074"/>
              <a:ext cx="101600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911725" y="33940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3325" y="3749674"/>
              <a:ext cx="101600" cy="1016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013325" y="3749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225" y="3800475"/>
              <a:ext cx="101600" cy="1016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1022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825" y="3902074"/>
              <a:ext cx="101600" cy="1016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203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5425" y="3876674"/>
              <a:ext cx="101600" cy="1016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305425" y="3876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7024" y="3736974"/>
              <a:ext cx="101600" cy="1016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407025" y="3736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5925" y="3978275"/>
              <a:ext cx="101600" cy="10160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495925" y="3978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7525" y="3927475"/>
              <a:ext cx="101600" cy="1016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5975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9125" y="3952874"/>
              <a:ext cx="101600" cy="1016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699125" y="39528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0725" y="4105275"/>
              <a:ext cx="101600" cy="1016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800725" y="4105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7" name="object 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9625" y="3990974"/>
              <a:ext cx="101600" cy="1016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89625" y="3990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9" name="object 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1225" y="4498975"/>
              <a:ext cx="101600" cy="1016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991225" y="4498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1" name="object 1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2825" y="4371975"/>
              <a:ext cx="101600" cy="1016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092825" y="4371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4425" y="4168774"/>
              <a:ext cx="101600" cy="10160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194425" y="41687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5" name="object 1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325" y="4308475"/>
              <a:ext cx="101600" cy="1016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283325" y="4308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925" y="4397374"/>
              <a:ext cx="101600" cy="1016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384925" y="4397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4702175"/>
              <a:ext cx="101600" cy="1016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486525" y="4702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2741866" y="1976251"/>
            <a:ext cx="1084898" cy="255069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9525">
              <a:spcBef>
                <a:spcPts val="630"/>
              </a:spcBef>
            </a:pPr>
            <a:r>
              <a:rPr sz="1050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9"/>
              </a:spcBef>
            </a:pPr>
            <a:r>
              <a:rPr sz="1050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5"/>
              </a:spcBef>
            </a:pPr>
            <a:r>
              <a:rPr sz="1050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9525">
              <a:spcBef>
                <a:spcPts val="559"/>
              </a:spcBef>
            </a:pP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 marL="65246">
              <a:spcBef>
                <a:spcPts val="45"/>
              </a:spcBef>
              <a:tabLst>
                <a:tab pos="804386" algn="l"/>
              </a:tabLst>
            </a:pPr>
            <a:r>
              <a:rPr sz="1050" spc="-4" dirty="0">
                <a:latin typeface="Calibri"/>
                <a:cs typeface="Calibri"/>
              </a:rPr>
              <a:t>197</a:t>
            </a:r>
            <a:r>
              <a:rPr sz="1050" dirty="0">
                <a:latin typeface="Calibri"/>
                <a:cs typeface="Calibri"/>
              </a:rPr>
              <a:t>0	</a:t>
            </a:r>
            <a:r>
              <a:rPr sz="1050" spc="-4" dirty="0">
                <a:latin typeface="Calibri"/>
                <a:cs typeface="Calibri"/>
              </a:rPr>
              <a:t>1980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276458" y="4288253"/>
            <a:ext cx="10287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748664" algn="l"/>
              </a:tabLst>
            </a:pPr>
            <a:r>
              <a:rPr sz="1050" spc="-4" dirty="0">
                <a:latin typeface="Calibri"/>
                <a:cs typeface="Calibri"/>
              </a:rPr>
              <a:t>199</a:t>
            </a:r>
            <a:r>
              <a:rPr sz="1050" dirty="0">
                <a:latin typeface="Calibri"/>
                <a:cs typeface="Calibri"/>
              </a:rPr>
              <a:t>0	</a:t>
            </a:r>
            <a:r>
              <a:rPr sz="1050" spc="-4" dirty="0">
                <a:latin typeface="Calibri"/>
                <a:cs typeface="Calibri"/>
              </a:rPr>
              <a:t>2000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54915" y="4288253"/>
            <a:ext cx="28956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Calibri"/>
                <a:cs typeface="Calibri"/>
              </a:rPr>
              <a:t>2010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494145" y="4288253"/>
            <a:ext cx="28956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Calibri"/>
                <a:cs typeface="Calibri"/>
              </a:rPr>
              <a:t>2020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03621" y="2285705"/>
            <a:ext cx="321114" cy="1774508"/>
          </a:xfrm>
          <a:prstGeom prst="rect">
            <a:avLst/>
          </a:prstGeom>
        </p:spPr>
        <p:txBody>
          <a:bodyPr vert="vert270" wrap="square" lIns="0" tIns="953" rIns="0" bIns="0" rtlCol="0">
            <a:spAutoFit/>
          </a:bodyPr>
          <a:lstStyle/>
          <a:p>
            <a:pPr marL="395288" marR="3810" indent="-386238">
              <a:lnSpc>
                <a:spcPct val="101200"/>
              </a:lnSpc>
              <a:spcBef>
                <a:spcPts val="8"/>
              </a:spcBef>
            </a:pPr>
            <a:r>
              <a:rPr sz="1050" b="1" spc="-4" dirty="0">
                <a:latin typeface="Calibri"/>
                <a:cs typeface="Calibri"/>
              </a:rPr>
              <a:t>September Arctic Sea Ice </a:t>
            </a:r>
            <a:r>
              <a:rPr sz="1050" b="1" spc="-8" dirty="0">
                <a:latin typeface="Calibri"/>
                <a:cs typeface="Calibri"/>
              </a:rPr>
              <a:t>Extent </a:t>
            </a:r>
            <a:r>
              <a:rPr sz="1050" b="1" spc="-229" dirty="0">
                <a:latin typeface="Calibri"/>
                <a:cs typeface="Calibri"/>
              </a:rPr>
              <a:t> </a:t>
            </a:r>
            <a:r>
              <a:rPr sz="1050" b="1" spc="-4" dirty="0">
                <a:latin typeface="Calibri"/>
                <a:cs typeface="Calibri"/>
              </a:rPr>
              <a:t>(1,000,000</a:t>
            </a:r>
            <a:r>
              <a:rPr sz="1050" b="1" spc="-8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sq</a:t>
            </a:r>
            <a:r>
              <a:rPr sz="1050" b="1" spc="-4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km)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201638" y="4720197"/>
            <a:ext cx="4287203" cy="3584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76739" algn="r">
              <a:spcBef>
                <a:spcPts val="75"/>
              </a:spcBef>
            </a:pPr>
            <a:endParaRPr sz="800" dirty="0">
              <a:latin typeface="Calibri"/>
              <a:cs typeface="Calibri"/>
            </a:endParaRPr>
          </a:p>
          <a:p>
            <a:pPr marL="9525">
              <a:spcBef>
                <a:spcPts val="818"/>
              </a:spcBef>
            </a:pPr>
            <a:r>
              <a:rPr sz="800" spc="-8" dirty="0">
                <a:latin typeface="Calibri"/>
                <a:cs typeface="Calibri"/>
              </a:rPr>
              <a:t>Data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" dirty="0">
                <a:latin typeface="Calibri"/>
                <a:cs typeface="Calibri"/>
              </a:rPr>
              <a:t>from </a:t>
            </a:r>
            <a:r>
              <a:rPr sz="800" dirty="0">
                <a:latin typeface="Calibri"/>
                <a:cs typeface="Calibri"/>
              </a:rPr>
              <a:t>G.</a:t>
            </a:r>
            <a:r>
              <a:rPr sz="800" spc="-8" dirty="0">
                <a:latin typeface="Calibri"/>
                <a:cs typeface="Calibri"/>
              </a:rPr>
              <a:t> </a:t>
            </a:r>
            <a:r>
              <a:rPr sz="800" spc="-4" dirty="0">
                <a:latin typeface="Calibri"/>
                <a:cs typeface="Calibri"/>
              </a:rPr>
              <a:t>Witt.</a:t>
            </a:r>
            <a:r>
              <a:rPr sz="800" spc="-8" dirty="0">
                <a:latin typeface="Calibri"/>
                <a:cs typeface="Calibri"/>
              </a:rPr>
              <a:t> </a:t>
            </a:r>
            <a:r>
              <a:rPr sz="800" spc="-4" dirty="0">
                <a:latin typeface="Calibri"/>
                <a:cs typeface="Calibri"/>
              </a:rPr>
              <a:t>Journal of</a:t>
            </a:r>
            <a:r>
              <a:rPr sz="800" spc="-8" dirty="0">
                <a:latin typeface="Calibri"/>
                <a:cs typeface="Calibri"/>
              </a:rPr>
              <a:t> </a:t>
            </a:r>
            <a:r>
              <a:rPr sz="800" spc="-4" dirty="0">
                <a:latin typeface="Calibri"/>
                <a:cs typeface="Calibri"/>
              </a:rPr>
              <a:t>Statistics Education, </a:t>
            </a:r>
            <a:r>
              <a:rPr sz="800" spc="-11" dirty="0">
                <a:latin typeface="Calibri"/>
                <a:cs typeface="Calibri"/>
              </a:rPr>
              <a:t>Volume</a:t>
            </a:r>
            <a:r>
              <a:rPr sz="800" spc="-4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21,</a:t>
            </a:r>
            <a:r>
              <a:rPr sz="800" spc="-4" dirty="0">
                <a:latin typeface="Calibri"/>
                <a:cs typeface="Calibri"/>
              </a:rPr>
              <a:t> Number </a:t>
            </a:r>
            <a:r>
              <a:rPr sz="800" dirty="0">
                <a:latin typeface="Calibri"/>
                <a:cs typeface="Calibri"/>
              </a:rPr>
              <a:t>1</a:t>
            </a:r>
            <a:r>
              <a:rPr sz="800" spc="-4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(2013)</a:t>
            </a:r>
          </a:p>
        </p:txBody>
      </p:sp>
      <p:grpSp>
        <p:nvGrpSpPr>
          <p:cNvPr id="117" name="object 117"/>
          <p:cNvGrpSpPr/>
          <p:nvPr/>
        </p:nvGrpSpPr>
        <p:grpSpPr>
          <a:xfrm>
            <a:off x="3242596" y="2344486"/>
            <a:ext cx="3209925" cy="1057275"/>
            <a:chOff x="2794000" y="3365500"/>
            <a:chExt cx="4279900" cy="1409700"/>
          </a:xfrm>
        </p:grpSpPr>
        <p:pic>
          <p:nvPicPr>
            <p:cNvPr id="118" name="object 1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4000" y="3365500"/>
              <a:ext cx="4254500" cy="110490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2857500" y="3416300"/>
              <a:ext cx="4114800" cy="952500"/>
            </a:xfrm>
            <a:custGeom>
              <a:avLst/>
              <a:gdLst/>
              <a:ahLst/>
              <a:cxnLst/>
              <a:rect l="l" t="t" r="r" b="b"/>
              <a:pathLst>
                <a:path w="4114800" h="952500">
                  <a:moveTo>
                    <a:pt x="0" y="0"/>
                  </a:moveTo>
                  <a:lnTo>
                    <a:pt x="4114800" y="9525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0" name="object 1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32100" y="3517900"/>
              <a:ext cx="4241800" cy="125730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895600" y="3568700"/>
              <a:ext cx="4114800" cy="1117600"/>
            </a:xfrm>
            <a:custGeom>
              <a:avLst/>
              <a:gdLst/>
              <a:ahLst/>
              <a:cxnLst/>
              <a:rect l="l" t="t" r="r" b="b"/>
              <a:pathLst>
                <a:path w="4114800" h="1117600">
                  <a:moveTo>
                    <a:pt x="0" y="0"/>
                  </a:moveTo>
                  <a:lnTo>
                    <a:pt x="52492" y="566"/>
                  </a:lnTo>
                  <a:lnTo>
                    <a:pt x="104977" y="1144"/>
                  </a:lnTo>
                  <a:lnTo>
                    <a:pt x="157449" y="1745"/>
                  </a:lnTo>
                  <a:lnTo>
                    <a:pt x="209901" y="2382"/>
                  </a:lnTo>
                  <a:lnTo>
                    <a:pt x="262327" y="3065"/>
                  </a:lnTo>
                  <a:lnTo>
                    <a:pt x="314719" y="3807"/>
                  </a:lnTo>
                  <a:lnTo>
                    <a:pt x="367070" y="4620"/>
                  </a:lnTo>
                  <a:lnTo>
                    <a:pt x="419375" y="5514"/>
                  </a:lnTo>
                  <a:lnTo>
                    <a:pt x="471627" y="6502"/>
                  </a:lnTo>
                  <a:lnTo>
                    <a:pt x="523818" y="7595"/>
                  </a:lnTo>
                  <a:lnTo>
                    <a:pt x="575942" y="8805"/>
                  </a:lnTo>
                  <a:lnTo>
                    <a:pt x="627993" y="10144"/>
                  </a:lnTo>
                  <a:lnTo>
                    <a:pt x="679963" y="11624"/>
                  </a:lnTo>
                  <a:lnTo>
                    <a:pt x="731847" y="13255"/>
                  </a:lnTo>
                  <a:lnTo>
                    <a:pt x="783637" y="15051"/>
                  </a:lnTo>
                  <a:lnTo>
                    <a:pt x="835326" y="17022"/>
                  </a:lnTo>
                  <a:lnTo>
                    <a:pt x="886908" y="19181"/>
                  </a:lnTo>
                  <a:lnTo>
                    <a:pt x="938377" y="21538"/>
                  </a:lnTo>
                  <a:lnTo>
                    <a:pt x="989725" y="24107"/>
                  </a:lnTo>
                  <a:lnTo>
                    <a:pt x="1040947" y="26897"/>
                  </a:lnTo>
                  <a:lnTo>
                    <a:pt x="1092034" y="29922"/>
                  </a:lnTo>
                  <a:lnTo>
                    <a:pt x="1142981" y="33193"/>
                  </a:lnTo>
                  <a:lnTo>
                    <a:pt x="1193781" y="36721"/>
                  </a:lnTo>
                  <a:lnTo>
                    <a:pt x="1244426" y="40519"/>
                  </a:lnTo>
                  <a:lnTo>
                    <a:pt x="1294912" y="44597"/>
                  </a:lnTo>
                  <a:lnTo>
                    <a:pt x="1345230" y="48968"/>
                  </a:lnTo>
                  <a:lnTo>
                    <a:pt x="1395374" y="53644"/>
                  </a:lnTo>
                  <a:lnTo>
                    <a:pt x="1445337" y="58636"/>
                  </a:lnTo>
                  <a:lnTo>
                    <a:pt x="1495114" y="63955"/>
                  </a:lnTo>
                  <a:lnTo>
                    <a:pt x="1544696" y="69614"/>
                  </a:lnTo>
                  <a:lnTo>
                    <a:pt x="1594077" y="75624"/>
                  </a:lnTo>
                  <a:lnTo>
                    <a:pt x="1643251" y="81997"/>
                  </a:lnTo>
                  <a:lnTo>
                    <a:pt x="1692211" y="88745"/>
                  </a:lnTo>
                  <a:lnTo>
                    <a:pt x="1740951" y="95879"/>
                  </a:lnTo>
                  <a:lnTo>
                    <a:pt x="1789463" y="103411"/>
                  </a:lnTo>
                  <a:lnTo>
                    <a:pt x="1837740" y="111353"/>
                  </a:lnTo>
                  <a:lnTo>
                    <a:pt x="1885777" y="119716"/>
                  </a:lnTo>
                  <a:lnTo>
                    <a:pt x="1933567" y="128513"/>
                  </a:lnTo>
                  <a:lnTo>
                    <a:pt x="1981102" y="137754"/>
                  </a:lnTo>
                  <a:lnTo>
                    <a:pt x="2028376" y="147452"/>
                  </a:lnTo>
                  <a:lnTo>
                    <a:pt x="2075383" y="157618"/>
                  </a:lnTo>
                  <a:lnTo>
                    <a:pt x="2122115" y="168264"/>
                  </a:lnTo>
                  <a:lnTo>
                    <a:pt x="2168566" y="179402"/>
                  </a:lnTo>
                  <a:lnTo>
                    <a:pt x="2214730" y="191043"/>
                  </a:lnTo>
                  <a:lnTo>
                    <a:pt x="2260600" y="203200"/>
                  </a:lnTo>
                  <a:lnTo>
                    <a:pt x="2839640" y="424656"/>
                  </a:lnTo>
                  <a:lnTo>
                    <a:pt x="3444875" y="730250"/>
                  </a:lnTo>
                  <a:lnTo>
                    <a:pt x="3921521" y="1000918"/>
                  </a:lnTo>
                  <a:lnTo>
                    <a:pt x="4114800" y="1117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D7C69-5121-1C53-68DA-25A99A79EDFC}"/>
              </a:ext>
            </a:extLst>
          </p:cNvPr>
          <p:cNvSpPr txBox="1"/>
          <p:nvPr/>
        </p:nvSpPr>
        <p:spPr>
          <a:xfrm>
            <a:off x="2431925" y="4397710"/>
            <a:ext cx="46121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spc="-23" dirty="0">
                <a:latin typeface="Calibri"/>
                <a:cs typeface="Calibri"/>
              </a:rPr>
              <a:t>Year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70" y="-11690"/>
            <a:ext cx="705290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solidFill>
                  <a:schemeClr val="bg1"/>
                </a:solidFill>
              </a:rPr>
              <a:t>Supervised </a:t>
            </a:r>
            <a:r>
              <a:rPr sz="2400" spc="-4" dirty="0">
                <a:solidFill>
                  <a:schemeClr val="bg1"/>
                </a:solidFill>
              </a:rPr>
              <a:t>Learning: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spc="-8" dirty="0">
                <a:solidFill>
                  <a:schemeClr val="bg1"/>
                </a:solidFill>
              </a:rPr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563" y="2554736"/>
            <a:ext cx="3729514" cy="1479233"/>
            <a:chOff x="1936750" y="3406315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00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42"/>
                  </a:lnTo>
                  <a:lnTo>
                    <a:pt x="4784242" y="1431086"/>
                  </a:lnTo>
                  <a:lnTo>
                    <a:pt x="4780000" y="1434122"/>
                  </a:lnTo>
                  <a:lnTo>
                    <a:pt x="4777346" y="1438668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33" y="1495882"/>
                  </a:lnTo>
                  <a:lnTo>
                    <a:pt x="157340" y="1495894"/>
                  </a:lnTo>
                  <a:lnTo>
                    <a:pt x="157340" y="108280"/>
                  </a:lnTo>
                  <a:lnTo>
                    <a:pt x="188518" y="161709"/>
                  </a:lnTo>
                  <a:lnTo>
                    <a:pt x="193548" y="167360"/>
                  </a:lnTo>
                  <a:lnTo>
                    <a:pt x="200113" y="170535"/>
                  </a:lnTo>
                  <a:lnTo>
                    <a:pt x="207403" y="171005"/>
                  </a:lnTo>
                  <a:lnTo>
                    <a:pt x="214566" y="168567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290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14" y="168567"/>
                  </a:lnTo>
                  <a:lnTo>
                    <a:pt x="69176" y="171005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40" y="108280"/>
                  </a:lnTo>
                  <a:lnTo>
                    <a:pt x="119240" y="1495894"/>
                  </a:lnTo>
                  <a:lnTo>
                    <a:pt x="0" y="1495894"/>
                  </a:lnTo>
                  <a:lnTo>
                    <a:pt x="0" y="1533994"/>
                  </a:lnTo>
                  <a:lnTo>
                    <a:pt x="119240" y="1533994"/>
                  </a:lnTo>
                  <a:lnTo>
                    <a:pt x="119240" y="1972132"/>
                  </a:lnTo>
                  <a:lnTo>
                    <a:pt x="157340" y="1972132"/>
                  </a:lnTo>
                  <a:lnTo>
                    <a:pt x="157340" y="1533994"/>
                  </a:lnTo>
                  <a:lnTo>
                    <a:pt x="4837633" y="1533982"/>
                  </a:lnTo>
                  <a:lnTo>
                    <a:pt x="4784204" y="1565160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394" y="1598066"/>
                  </a:lnTo>
                  <a:lnTo>
                    <a:pt x="4945900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50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4710" y="2266950"/>
            <a:ext cx="5411629" cy="1876796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724852" algn="ctr">
              <a:spcBef>
                <a:spcPts val="2063"/>
              </a:spcBef>
            </a:pPr>
            <a:r>
              <a:rPr lang="en-US" sz="1500" spc="-8" dirty="0">
                <a:latin typeface="Calibri"/>
                <a:cs typeface="Calibri"/>
              </a:rPr>
              <a:t>Breast </a:t>
            </a:r>
            <a:r>
              <a:rPr lang="en-US" sz="1500" spc="-4" dirty="0">
                <a:latin typeface="Calibri"/>
                <a:cs typeface="Calibri"/>
              </a:rPr>
              <a:t>Cancer (Malignant </a:t>
            </a:r>
            <a:r>
              <a:rPr lang="en-US" sz="1500" dirty="0">
                <a:latin typeface="Calibri"/>
                <a:cs typeface="Calibri"/>
              </a:rPr>
              <a:t>/</a:t>
            </a:r>
            <a:r>
              <a:rPr lang="en-US" sz="1500" spc="-8" dirty="0">
                <a:latin typeface="Calibri"/>
                <a:cs typeface="Calibri"/>
              </a:rPr>
              <a:t> </a:t>
            </a:r>
            <a:r>
              <a:rPr lang="en-US" sz="1500" spc="-4" dirty="0">
                <a:latin typeface="Calibri"/>
                <a:cs typeface="Calibri"/>
              </a:rPr>
              <a:t>Benign)</a:t>
            </a:r>
            <a:endParaRPr lang="en-US" sz="1500" dirty="0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725" dirty="0">
              <a:latin typeface="Calibri"/>
              <a:cs typeface="Calibri"/>
            </a:endParaRPr>
          </a:p>
          <a:p>
            <a:pPr marL="45244"/>
            <a:r>
              <a:rPr sz="1500" spc="-4" dirty="0">
                <a:latin typeface="Calibri"/>
                <a:cs typeface="Calibri"/>
              </a:rPr>
              <a:t>1(Malignant)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1500" dirty="0">
              <a:latin typeface="Calibri"/>
              <a:cs typeface="Calibri"/>
            </a:endParaRPr>
          </a:p>
          <a:p>
            <a:pPr marL="317659"/>
            <a:r>
              <a:rPr sz="1500" spc="-4" dirty="0">
                <a:latin typeface="Calibri"/>
                <a:cs typeface="Calibri"/>
              </a:rPr>
              <a:t>0(Benign)</a:t>
            </a:r>
            <a:endParaRPr sz="1500" dirty="0">
              <a:latin typeface="Calibri"/>
              <a:cs typeface="Calibri"/>
            </a:endParaRPr>
          </a:p>
          <a:p>
            <a:pPr marL="668655" algn="ctr">
              <a:spcBef>
                <a:spcPts val="428"/>
              </a:spcBef>
            </a:pPr>
            <a:r>
              <a:rPr spc="-26" dirty="0">
                <a:latin typeface="Calibri"/>
                <a:cs typeface="Calibri"/>
              </a:rPr>
              <a:t>Tumor </a:t>
            </a:r>
            <a:r>
              <a:rPr spc="-15" dirty="0">
                <a:latin typeface="Calibri"/>
                <a:cs typeface="Calibri"/>
              </a:rPr>
              <a:t>Size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76550" y="2819400"/>
            <a:ext cx="3067050" cy="10287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900" y="4806950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50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399" y="4806950"/>
              <a:ext cx="228600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806950"/>
              <a:ext cx="228600" cy="228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0" y="4806950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0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500" y="4806950"/>
              <a:ext cx="228600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4806950"/>
              <a:ext cx="228600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688" y="3803650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4850" y="3803650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2290" y="3803650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650" y="3803650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850" y="3803650"/>
              <a:ext cx="241300" cy="2413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32365B7-4B1C-D040-E640-48A37E69CA69}"/>
              </a:ext>
            </a:extLst>
          </p:cNvPr>
          <p:cNvSpPr txBox="1"/>
          <p:nvPr/>
        </p:nvSpPr>
        <p:spPr>
          <a:xfrm>
            <a:off x="777175" y="775037"/>
            <a:ext cx="6129163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257175">
              <a:spcBef>
                <a:spcPts val="645"/>
              </a:spcBef>
              <a:buFont typeface="Arial MT"/>
              <a:buChar char="•"/>
              <a:tabLst>
                <a:tab pos="304324" algn="l"/>
                <a:tab pos="304800" algn="l"/>
              </a:tabLst>
            </a:pPr>
            <a:r>
              <a:rPr lang="en-US" sz="2100" spc="-8" dirty="0">
                <a:cs typeface="Calibri"/>
              </a:rPr>
              <a:t>Given</a:t>
            </a:r>
            <a:r>
              <a:rPr lang="en-US" sz="2100" dirty="0">
                <a:cs typeface="Calibri"/>
              </a:rPr>
              <a:t> </a:t>
            </a:r>
            <a:r>
              <a:rPr lang="en-US" sz="2100" spc="45" dirty="0">
                <a:cs typeface="Calibri"/>
              </a:rPr>
              <a:t>(</a:t>
            </a:r>
            <a:r>
              <a:rPr lang="en-US" sz="2100" i="1" spc="45" dirty="0">
                <a:cs typeface="Georgia"/>
              </a:rPr>
              <a:t>x</a:t>
            </a:r>
            <a:r>
              <a:rPr lang="en-US" sz="2100" spc="67" baseline="-18518" dirty="0">
                <a:cs typeface="Calibri"/>
              </a:rPr>
              <a:t>1</a:t>
            </a:r>
            <a:r>
              <a:rPr lang="en-US" sz="2100" spc="45" dirty="0">
                <a:cs typeface="Calibri"/>
              </a:rPr>
              <a:t>,</a:t>
            </a:r>
            <a:r>
              <a:rPr lang="en-US" sz="2100" dirty="0">
                <a:cs typeface="Calibri"/>
              </a:rPr>
              <a:t> </a:t>
            </a:r>
            <a:r>
              <a:rPr lang="en-US" sz="2100" i="1" spc="-38" dirty="0">
                <a:cs typeface="Georgia"/>
              </a:rPr>
              <a:t>y</a:t>
            </a:r>
            <a:r>
              <a:rPr lang="en-US" sz="2100" spc="-56" baseline="-18518" dirty="0">
                <a:cs typeface="Calibri"/>
              </a:rPr>
              <a:t>1</a:t>
            </a:r>
            <a:r>
              <a:rPr lang="en-US" sz="2100" spc="-38" dirty="0">
                <a:cs typeface="Calibri"/>
              </a:rPr>
              <a:t>),</a:t>
            </a:r>
            <a:r>
              <a:rPr lang="en-US" sz="2100" spc="-4" dirty="0">
                <a:cs typeface="Calibri"/>
              </a:rPr>
              <a:t> </a:t>
            </a:r>
            <a:r>
              <a:rPr lang="en-US" sz="2100" spc="41" dirty="0">
                <a:cs typeface="Calibri"/>
              </a:rPr>
              <a:t>(</a:t>
            </a:r>
            <a:r>
              <a:rPr lang="en-US" sz="2100" i="1" spc="41" dirty="0">
                <a:cs typeface="Georgia"/>
              </a:rPr>
              <a:t>x</a:t>
            </a:r>
            <a:r>
              <a:rPr lang="en-US" sz="2100" spc="62" baseline="-18518" dirty="0">
                <a:cs typeface="Calibri"/>
              </a:rPr>
              <a:t>2</a:t>
            </a:r>
            <a:r>
              <a:rPr lang="en-US" sz="2100" spc="41" dirty="0">
                <a:cs typeface="Calibri"/>
              </a:rPr>
              <a:t>,</a:t>
            </a:r>
            <a:r>
              <a:rPr lang="en-US" sz="2100" dirty="0">
                <a:cs typeface="Calibri"/>
              </a:rPr>
              <a:t> </a:t>
            </a:r>
            <a:r>
              <a:rPr lang="en-US" sz="2100" i="1" spc="-38" dirty="0">
                <a:cs typeface="Georgia"/>
              </a:rPr>
              <a:t>y</a:t>
            </a:r>
            <a:r>
              <a:rPr lang="en-US" sz="2100" spc="-56" baseline="-18518" dirty="0">
                <a:cs typeface="Calibri"/>
              </a:rPr>
              <a:t>2</a:t>
            </a:r>
            <a:r>
              <a:rPr lang="en-US" sz="2100" spc="-38" dirty="0">
                <a:cs typeface="Calibri"/>
              </a:rPr>
              <a:t>),</a:t>
            </a:r>
            <a:r>
              <a:rPr lang="en-US" sz="2100" spc="-4" dirty="0">
                <a:cs typeface="Calibri"/>
              </a:rPr>
              <a:t> </a:t>
            </a:r>
            <a:r>
              <a:rPr lang="en-US" sz="2100" dirty="0">
                <a:cs typeface="Calibri"/>
              </a:rPr>
              <a:t>..., </a:t>
            </a:r>
            <a:r>
              <a:rPr lang="en-US" sz="2100" spc="41" dirty="0">
                <a:cs typeface="Calibri"/>
              </a:rPr>
              <a:t>(</a:t>
            </a:r>
            <a:r>
              <a:rPr lang="en-US" sz="2100" i="1" spc="41" dirty="0" err="1">
                <a:cs typeface="Georgia"/>
              </a:rPr>
              <a:t>x</a:t>
            </a:r>
            <a:r>
              <a:rPr lang="en-US" sz="2100" spc="62" baseline="-18518" dirty="0" err="1">
                <a:cs typeface="Calibri"/>
              </a:rPr>
              <a:t>n</a:t>
            </a:r>
            <a:r>
              <a:rPr lang="en-US" sz="2100" spc="41" dirty="0">
                <a:cs typeface="Calibri"/>
              </a:rPr>
              <a:t>,</a:t>
            </a:r>
            <a:r>
              <a:rPr lang="en-US" sz="2100" spc="-4" dirty="0">
                <a:cs typeface="Calibri"/>
              </a:rPr>
              <a:t> </a:t>
            </a:r>
            <a:r>
              <a:rPr lang="en-US" sz="2100" i="1" spc="-53" dirty="0" err="1">
                <a:cs typeface="Georgia"/>
              </a:rPr>
              <a:t>y</a:t>
            </a:r>
            <a:r>
              <a:rPr lang="en-US" sz="2100" spc="-78" baseline="-18518" dirty="0" err="1">
                <a:cs typeface="Calibri"/>
              </a:rPr>
              <a:t>n</a:t>
            </a:r>
            <a:r>
              <a:rPr lang="en-US" sz="2100" spc="-53" dirty="0">
                <a:cs typeface="Calibri"/>
              </a:rPr>
              <a:t>)</a:t>
            </a:r>
            <a:endParaRPr lang="en-US" sz="2100" dirty="0">
              <a:cs typeface="Calibri"/>
            </a:endParaRPr>
          </a:p>
          <a:p>
            <a:pPr marL="304800" indent="-257175">
              <a:spcBef>
                <a:spcPts val="570"/>
              </a:spcBef>
              <a:buFont typeface="Arial MT"/>
              <a:buChar char="•"/>
              <a:tabLst>
                <a:tab pos="304324" algn="l"/>
                <a:tab pos="304800" algn="l"/>
              </a:tabLst>
            </a:pPr>
            <a:r>
              <a:rPr lang="en-US" sz="2100" dirty="0">
                <a:cs typeface="Calibri"/>
              </a:rPr>
              <a:t>L</a:t>
            </a:r>
            <a:r>
              <a:rPr lang="en-US" sz="2100" spc="-8" dirty="0">
                <a:cs typeface="Calibri"/>
              </a:rPr>
              <a:t>e</a:t>
            </a:r>
            <a:r>
              <a:rPr lang="en-US" sz="2100" spc="4" dirty="0">
                <a:cs typeface="Calibri"/>
              </a:rPr>
              <a:t>a</a:t>
            </a:r>
            <a:r>
              <a:rPr lang="en-US" sz="2100" spc="-4" dirty="0">
                <a:cs typeface="Calibri"/>
              </a:rPr>
              <a:t>r</a:t>
            </a:r>
            <a:r>
              <a:rPr lang="en-US" sz="2100" dirty="0">
                <a:cs typeface="Calibri"/>
              </a:rPr>
              <a:t>n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spc="-4" dirty="0">
                <a:cs typeface="Calibri"/>
              </a:rPr>
              <a:t>f</a:t>
            </a:r>
            <a:r>
              <a:rPr lang="en-US" sz="2100" dirty="0">
                <a:cs typeface="Calibri"/>
              </a:rPr>
              <a:t>un</a:t>
            </a:r>
            <a:r>
              <a:rPr lang="en-US" sz="2100" spc="-4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ti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n</a:t>
            </a:r>
            <a:r>
              <a:rPr lang="en-US" sz="2100" spc="8" dirty="0">
                <a:cs typeface="Calibri"/>
              </a:rPr>
              <a:t> </a:t>
            </a:r>
            <a:r>
              <a:rPr lang="en-US" sz="2100" i="1" spc="379" dirty="0">
                <a:cs typeface="Georgia"/>
              </a:rPr>
              <a:t>f</a:t>
            </a:r>
            <a:r>
              <a:rPr lang="en-US" sz="2100" dirty="0">
                <a:cs typeface="Calibri"/>
              </a:rPr>
              <a:t>(</a:t>
            </a:r>
            <a:r>
              <a:rPr lang="en-US" sz="2100" i="1" spc="161" dirty="0">
                <a:cs typeface="Georgia"/>
              </a:rPr>
              <a:t>x</a:t>
            </a:r>
            <a:r>
              <a:rPr lang="en-US" sz="2100" dirty="0">
                <a:cs typeface="Calibri"/>
              </a:rPr>
              <a:t>)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spc="-23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o </a:t>
            </a:r>
            <a:r>
              <a:rPr lang="en-US" sz="2100" spc="4" dirty="0">
                <a:cs typeface="Calibri"/>
              </a:rPr>
              <a:t>p</a:t>
            </a:r>
            <a:r>
              <a:rPr lang="en-US" sz="2100" spc="-34" dirty="0">
                <a:cs typeface="Calibri"/>
              </a:rPr>
              <a:t>r</a:t>
            </a:r>
            <a:r>
              <a:rPr lang="en-US" sz="2100" spc="-8" dirty="0">
                <a:cs typeface="Calibri"/>
              </a:rPr>
              <a:t>e</a:t>
            </a:r>
            <a:r>
              <a:rPr lang="en-US" sz="2100" spc="4" dirty="0">
                <a:cs typeface="Calibri"/>
              </a:rPr>
              <a:t>d</a:t>
            </a:r>
            <a:r>
              <a:rPr lang="en-US" sz="2100" dirty="0">
                <a:cs typeface="Calibri"/>
              </a:rPr>
              <a:t>i</a:t>
            </a:r>
            <a:r>
              <a:rPr lang="en-US" sz="2100" spc="-8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t </a:t>
            </a:r>
            <a:r>
              <a:rPr lang="en-US" sz="2100" i="1" spc="-169" dirty="0">
                <a:cs typeface="Georgia"/>
              </a:rPr>
              <a:t>y</a:t>
            </a:r>
            <a:r>
              <a:rPr lang="en-US" sz="2100" i="1" spc="-34" dirty="0">
                <a:cs typeface="Georgia"/>
              </a:rPr>
              <a:t> </a:t>
            </a:r>
            <a:r>
              <a:rPr lang="en-US" sz="2100" spc="4" dirty="0">
                <a:cs typeface="Calibri"/>
              </a:rPr>
              <a:t>gi</a:t>
            </a:r>
            <a:r>
              <a:rPr lang="en-US" sz="2100" spc="-23" dirty="0">
                <a:cs typeface="Calibri"/>
              </a:rPr>
              <a:t>v</a:t>
            </a:r>
            <a:r>
              <a:rPr lang="en-US" sz="2100" spc="-8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i="1" spc="165" dirty="0">
                <a:cs typeface="Georgia"/>
              </a:rPr>
              <a:t>x</a:t>
            </a:r>
            <a:endParaRPr lang="en-US" sz="2100" dirty="0">
              <a:cs typeface="Georgia"/>
            </a:endParaRPr>
          </a:p>
          <a:p>
            <a:pPr marL="390525">
              <a:spcBef>
                <a:spcPts val="570"/>
              </a:spcBef>
            </a:pPr>
            <a:r>
              <a:rPr lang="en-US" sz="2100" dirty="0">
                <a:cs typeface="Arial MT"/>
              </a:rPr>
              <a:t>–</a:t>
            </a:r>
            <a:r>
              <a:rPr lang="en-US" sz="2100" spc="-68" dirty="0">
                <a:cs typeface="Arial MT"/>
              </a:rPr>
              <a:t> </a:t>
            </a:r>
            <a:r>
              <a:rPr lang="en-US" sz="2100" i="1" spc="-146" dirty="0">
                <a:cs typeface="Georgia"/>
              </a:rPr>
              <a:t>y</a:t>
            </a:r>
            <a:r>
              <a:rPr lang="en-US" sz="2100" i="1" spc="-30" dirty="0">
                <a:cs typeface="Georgia"/>
              </a:rPr>
              <a:t> 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s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spc="-15" dirty="0">
                <a:cs typeface="Calibri"/>
              </a:rPr>
              <a:t>c</a:t>
            </a:r>
            <a:r>
              <a:rPr lang="en-US" sz="2100" spc="-23" dirty="0">
                <a:cs typeface="Calibri"/>
              </a:rPr>
              <a:t>at</a:t>
            </a:r>
            <a:r>
              <a:rPr lang="en-US" sz="2100" spc="-8" dirty="0">
                <a:cs typeface="Calibri"/>
              </a:rPr>
              <a:t>e</a:t>
            </a:r>
            <a:r>
              <a:rPr lang="en-US" sz="2100" spc="-19" dirty="0">
                <a:cs typeface="Calibri"/>
              </a:rPr>
              <a:t>g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r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19" dirty="0">
                <a:cs typeface="Calibri"/>
              </a:rPr>
              <a:t>c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dirty="0">
                <a:cs typeface="Calibri"/>
              </a:rPr>
              <a:t>l ==</a:t>
            </a:r>
            <a:r>
              <a:rPr lang="en-US" sz="2100" spc="4" dirty="0">
                <a:cs typeface="Calibri"/>
              </a:rPr>
              <a:t> </a:t>
            </a:r>
            <a:r>
              <a:rPr lang="en-US" sz="2100" dirty="0">
                <a:cs typeface="Calibri"/>
              </a:rPr>
              <a:t>c</a:t>
            </a:r>
            <a:r>
              <a:rPr lang="en-US" sz="2100" spc="-4" dirty="0">
                <a:cs typeface="Calibri"/>
              </a:rPr>
              <a:t>la</a:t>
            </a:r>
            <a:r>
              <a:rPr lang="en-US" sz="2100" dirty="0">
                <a:cs typeface="Calibri"/>
              </a:rPr>
              <a:t>ss</a:t>
            </a:r>
            <a:r>
              <a:rPr lang="en-US" sz="2100" spc="-4" dirty="0">
                <a:cs typeface="Calibri"/>
              </a:rPr>
              <a:t>ifi</a:t>
            </a:r>
            <a:r>
              <a:rPr lang="en-US" sz="2100" spc="-19" dirty="0">
                <a:cs typeface="Calibri"/>
              </a:rPr>
              <a:t>c</a:t>
            </a:r>
            <a:r>
              <a:rPr lang="en-US" sz="2100" spc="-23" dirty="0">
                <a:cs typeface="Calibri"/>
              </a:rPr>
              <a:t>a</a:t>
            </a:r>
            <a:r>
              <a:rPr lang="en-US" sz="2100" spc="-4" dirty="0">
                <a:cs typeface="Calibri"/>
              </a:rPr>
              <a:t>tio</a:t>
            </a:r>
            <a:r>
              <a:rPr lang="en-US" sz="2100" dirty="0">
                <a:cs typeface="Calibri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1C0A7-38C9-0EA5-828A-635D15908A1A}"/>
              </a:ext>
            </a:extLst>
          </p:cNvPr>
          <p:cNvSpPr txBox="1"/>
          <p:nvPr/>
        </p:nvSpPr>
        <p:spPr>
          <a:xfrm>
            <a:off x="4114800" y="491688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>
              <a:spcBef>
                <a:spcPts val="472"/>
              </a:spcBef>
            </a:pPr>
            <a:r>
              <a:rPr lang="en-US" sz="800" spc="-4" dirty="0">
                <a:latin typeface="Calibri"/>
                <a:cs typeface="Calibri"/>
              </a:rPr>
              <a:t>Slide credit: Andrew</a:t>
            </a:r>
            <a:r>
              <a:rPr lang="en-US" sz="800" spc="-15" dirty="0">
                <a:latin typeface="Calibri"/>
                <a:cs typeface="Calibri"/>
              </a:rPr>
              <a:t> </a:t>
            </a:r>
            <a:r>
              <a:rPr lang="en-US" sz="800" spc="-4" dirty="0">
                <a:latin typeface="Calibri"/>
                <a:cs typeface="Calibri"/>
              </a:rPr>
              <a:t>Ng</a:t>
            </a:r>
            <a:endParaRPr lang="en-US"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Osaka"/>
        <a:cs typeface=""/>
      </a:majorFont>
      <a:minorFont>
        <a:latin typeface="Times New Roman"/>
        <a:ea typeface="Osaka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5522</TotalTime>
  <Words>2147</Words>
  <Application>Microsoft Office PowerPoint</Application>
  <PresentationFormat>On-screen Show (16:9)</PresentationFormat>
  <Paragraphs>410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Aptos</vt:lpstr>
      <vt:lpstr>Arial</vt:lpstr>
      <vt:lpstr>Arial Bold</vt:lpstr>
      <vt:lpstr>Arial MT</vt:lpstr>
      <vt:lpstr>Calibri</vt:lpstr>
      <vt:lpstr>Cambria Math</vt:lpstr>
      <vt:lpstr>Georgia</vt:lpstr>
      <vt:lpstr>Microsoft Sans Serif</vt:lpstr>
      <vt:lpstr>Symbol</vt:lpstr>
      <vt:lpstr>Times New Roman</vt:lpstr>
      <vt:lpstr>Wingdings</vt:lpstr>
      <vt:lpstr>Office Theme</vt:lpstr>
      <vt:lpstr>Presentation Title</vt:lpstr>
      <vt:lpstr>What is Machine Learning?</vt:lpstr>
      <vt:lpstr>Traditional Programming</vt:lpstr>
      <vt:lpstr>A classic example of a task that requires machine learning:  It is very hard to say what makes a 2</vt:lpstr>
      <vt:lpstr>Some more examples of tasks that are best  solved by using a learning algorithm</vt:lpstr>
      <vt:lpstr>Samuel’s Checkers-Player</vt:lpstr>
      <vt:lpstr>Types of Learning</vt:lpstr>
      <vt:lpstr>Supervised Learning: Regression</vt:lpstr>
      <vt:lpstr>Supervised Learning: Classification</vt:lpstr>
      <vt:lpstr>Supervised Learning: Classification</vt:lpstr>
      <vt:lpstr>Supervised Learning</vt:lpstr>
      <vt:lpstr>Unsupervised Learning</vt:lpstr>
      <vt:lpstr>Unsupervised Learning</vt:lpstr>
      <vt:lpstr>Reinforcement Learning</vt:lpstr>
      <vt:lpstr>The Agent-Environment Interface</vt:lpstr>
      <vt:lpstr>Reinforcement Learning</vt:lpstr>
      <vt:lpstr>Neural Networks Supervised learning</vt:lpstr>
      <vt:lpstr>Artificial Neural Networks to learn f: X  Y</vt:lpstr>
      <vt:lpstr>What type of units should we use?</vt:lpstr>
      <vt:lpstr>Multilayer network of Linear units?</vt:lpstr>
      <vt:lpstr>Multilayer network of Perceptron units?</vt:lpstr>
      <vt:lpstr>PowerPoint Presentation</vt:lpstr>
      <vt:lpstr>Multilayer network of sigmoid units</vt:lpstr>
      <vt:lpstr>The Sigmoid Unit</vt:lpstr>
      <vt:lpstr>Gradient Descent to Minimize Squared Error</vt:lpstr>
      <vt:lpstr>Gradient descent in weight space</vt:lpstr>
      <vt:lpstr>Gradient descent in weight space</vt:lpstr>
      <vt:lpstr>Gradient descent in weight space</vt:lpstr>
      <vt:lpstr>Taking derivative: chain rule</vt:lpstr>
      <vt:lpstr>Gradient Descent for the Sigmoid Unit</vt:lpstr>
      <vt:lpstr>Gradient Descent for the Sigmoid Unit</vt:lpstr>
      <vt:lpstr>Incremental/stochastic gradient descent</vt:lpstr>
      <vt:lpstr>The End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sabbir ahmad</cp:lastModifiedBy>
  <cp:revision>243</cp:revision>
  <cp:lastPrinted>2021-09-17T20:14:57Z</cp:lastPrinted>
  <dcterms:created xsi:type="dcterms:W3CDTF">2008-01-28T19:49:47Z</dcterms:created>
  <dcterms:modified xsi:type="dcterms:W3CDTF">2024-10-01T06:33:02Z</dcterms:modified>
</cp:coreProperties>
</file>