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6" roundtripDataSignature="AMtx7mjvdxCEblA6VZ9M/VnV/dPxaPam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41"/>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1"/>
          <p:cNvGrpSpPr/>
          <p:nvPr/>
        </p:nvGrpSpPr>
        <p:grpSpPr>
          <a:xfrm>
            <a:off x="830392" y="1191256"/>
            <a:ext cx="745763" cy="45826"/>
            <a:chOff x="4580561" y="2589004"/>
            <a:chExt cx="1064464" cy="25200"/>
          </a:xfrm>
        </p:grpSpPr>
        <p:sp>
          <p:nvSpPr>
            <p:cNvPr id="12" name="Google Shape;12;p4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4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4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4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50"/>
          <p:cNvGrpSpPr/>
          <p:nvPr/>
        </p:nvGrpSpPr>
        <p:grpSpPr>
          <a:xfrm>
            <a:off x="830392" y="4169130"/>
            <a:ext cx="745763" cy="45826"/>
            <a:chOff x="4580561" y="2589004"/>
            <a:chExt cx="1064464" cy="25200"/>
          </a:xfrm>
        </p:grpSpPr>
        <p:sp>
          <p:nvSpPr>
            <p:cNvPr id="75" name="Google Shape;75;p5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50"/>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50"/>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5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5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42"/>
          <p:cNvGrpSpPr/>
          <p:nvPr/>
        </p:nvGrpSpPr>
        <p:grpSpPr>
          <a:xfrm>
            <a:off x="830392" y="1191256"/>
            <a:ext cx="745763" cy="45826"/>
            <a:chOff x="4580561" y="2589004"/>
            <a:chExt cx="1064464" cy="25200"/>
          </a:xfrm>
        </p:grpSpPr>
        <p:sp>
          <p:nvSpPr>
            <p:cNvPr id="20" name="Google Shape;20;p4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4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4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3"/>
          <p:cNvGrpSpPr/>
          <p:nvPr/>
        </p:nvGrpSpPr>
        <p:grpSpPr>
          <a:xfrm>
            <a:off x="830392" y="1191256"/>
            <a:ext cx="745763" cy="45826"/>
            <a:chOff x="4580561" y="2589004"/>
            <a:chExt cx="1064464" cy="25200"/>
          </a:xfrm>
        </p:grpSpPr>
        <p:sp>
          <p:nvSpPr>
            <p:cNvPr id="27" name="Google Shape;27;p4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4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44"/>
          <p:cNvGrpSpPr/>
          <p:nvPr/>
        </p:nvGrpSpPr>
        <p:grpSpPr>
          <a:xfrm>
            <a:off x="830392" y="1191256"/>
            <a:ext cx="745763" cy="45826"/>
            <a:chOff x="4580561" y="2589004"/>
            <a:chExt cx="1064464" cy="25200"/>
          </a:xfrm>
        </p:grpSpPr>
        <p:sp>
          <p:nvSpPr>
            <p:cNvPr id="34" name="Google Shape;34;p4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44"/>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44"/>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4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4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45"/>
          <p:cNvGrpSpPr/>
          <p:nvPr/>
        </p:nvGrpSpPr>
        <p:grpSpPr>
          <a:xfrm>
            <a:off x="830392" y="1191256"/>
            <a:ext cx="745763" cy="45826"/>
            <a:chOff x="4580561" y="2589004"/>
            <a:chExt cx="1064464" cy="25200"/>
          </a:xfrm>
        </p:grpSpPr>
        <p:sp>
          <p:nvSpPr>
            <p:cNvPr id="43" name="Google Shape;43;p4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4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4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4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46"/>
          <p:cNvGrpSpPr/>
          <p:nvPr/>
        </p:nvGrpSpPr>
        <p:grpSpPr>
          <a:xfrm>
            <a:off x="830392" y="1191256"/>
            <a:ext cx="745763" cy="45826"/>
            <a:chOff x="4580561" y="2589004"/>
            <a:chExt cx="1064464" cy="25200"/>
          </a:xfrm>
        </p:grpSpPr>
        <p:sp>
          <p:nvSpPr>
            <p:cNvPr id="50" name="Google Shape;50;p4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46"/>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46"/>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4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47"/>
          <p:cNvGrpSpPr/>
          <p:nvPr/>
        </p:nvGrpSpPr>
        <p:grpSpPr>
          <a:xfrm>
            <a:off x="830392" y="4169130"/>
            <a:ext cx="745763" cy="45826"/>
            <a:chOff x="4580561" y="2589004"/>
            <a:chExt cx="1064464" cy="25200"/>
          </a:xfrm>
        </p:grpSpPr>
        <p:sp>
          <p:nvSpPr>
            <p:cNvPr id="57" name="Google Shape;57;p4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4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4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48"/>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48"/>
          <p:cNvGrpSpPr/>
          <p:nvPr/>
        </p:nvGrpSpPr>
        <p:grpSpPr>
          <a:xfrm>
            <a:off x="830392" y="1191256"/>
            <a:ext cx="745763" cy="45826"/>
            <a:chOff x="4580561" y="2589004"/>
            <a:chExt cx="1064464" cy="25200"/>
          </a:xfrm>
        </p:grpSpPr>
        <p:sp>
          <p:nvSpPr>
            <p:cNvPr id="64" name="Google Shape;64;p4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48"/>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48"/>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48"/>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4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49"/>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4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Software Documentation</a:t>
            </a:r>
            <a:endParaRPr/>
          </a:p>
        </p:txBody>
      </p:sp>
      <p:sp>
        <p:nvSpPr>
          <p:cNvPr id="87" name="Google Shape;87;p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1800">
                <a:solidFill>
                  <a:srgbClr val="980000"/>
                </a:solidFill>
              </a:rPr>
              <a:t>Sabbir Ahmed</a:t>
            </a:r>
            <a:endParaRPr sz="1800">
              <a:solidFill>
                <a:srgbClr val="980000"/>
              </a:solidFill>
            </a:endParaRPr>
          </a:p>
          <a:p>
            <a:pPr indent="0" lvl="0" marL="0" rtl="0" algn="l">
              <a:lnSpc>
                <a:spcPct val="100000"/>
              </a:lnSpc>
              <a:spcBef>
                <a:spcPts val="0"/>
              </a:spcBef>
              <a:spcAft>
                <a:spcPts val="0"/>
              </a:spcAft>
              <a:buSzPts val="1600"/>
              <a:buNone/>
            </a:pPr>
            <a:r>
              <a:t/>
            </a:r>
            <a:endParaRPr sz="1800">
              <a:solidFill>
                <a:srgbClr val="98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Document Structure</a:t>
            </a:r>
            <a:endParaRPr/>
          </a:p>
        </p:txBody>
      </p:sp>
      <p:sp>
        <p:nvSpPr>
          <p:cNvPr id="140" name="Google Shape;140;p3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All documents for a given product should have a similar structure.</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The IEEE standard for user documentation lists such a structure.</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n" sz="1400">
                <a:solidFill>
                  <a:srgbClr val="000000"/>
                </a:solidFill>
                <a:latin typeface="Arial"/>
                <a:ea typeface="Arial"/>
                <a:cs typeface="Arial"/>
                <a:sym typeface="Arial"/>
              </a:rPr>
              <a:t>Ther authors best practices are:</a:t>
            </a:r>
            <a:endParaRPr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Put a cover page on all documents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Divide documents into chapters with sections and subsections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Add an index if there is lots of reference information.</a:t>
            </a:r>
            <a:endParaRPr sz="14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Standards</a:t>
            </a:r>
            <a:endParaRPr/>
          </a:p>
        </p:txBody>
      </p:sp>
      <p:sp>
        <p:nvSpPr>
          <p:cNvPr id="146" name="Google Shape;146;p38"/>
          <p:cNvSpPr txBox="1"/>
          <p:nvPr>
            <p:ph idx="1" type="body"/>
          </p:nvPr>
        </p:nvSpPr>
        <p:spPr>
          <a:xfrm>
            <a:off x="727650" y="1853850"/>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sz="1400">
                <a:solidFill>
                  <a:srgbClr val="000000"/>
                </a:solidFill>
                <a:latin typeface="Arial"/>
                <a:ea typeface="Arial"/>
                <a:cs typeface="Arial"/>
                <a:sym typeface="Arial"/>
              </a:rPr>
              <a:t>Standards play an important role in the development, maintenance and usefulness of documentation.</a:t>
            </a:r>
            <a:endParaRPr sz="1400">
              <a:solidFill>
                <a:srgbClr val="000000"/>
              </a:solidFill>
              <a:latin typeface="Arial"/>
              <a:ea typeface="Arial"/>
              <a:cs typeface="Arial"/>
              <a:sym typeface="Arial"/>
            </a:endParaRPr>
          </a:p>
          <a:p>
            <a:pPr indent="0" lvl="0" marL="0" rtl="0" algn="l">
              <a:lnSpc>
                <a:spcPct val="100000"/>
              </a:lnSpc>
              <a:spcBef>
                <a:spcPts val="1200"/>
              </a:spcBef>
              <a:spcAft>
                <a:spcPts val="0"/>
              </a:spcAft>
              <a:buSzPts val="1300"/>
              <a:buNone/>
            </a:pPr>
            <a:r>
              <a:rPr lang="en" sz="1400">
                <a:solidFill>
                  <a:srgbClr val="000000"/>
                </a:solidFill>
                <a:latin typeface="Arial"/>
                <a:ea typeface="Arial"/>
                <a:cs typeface="Arial"/>
                <a:sym typeface="Arial"/>
              </a:rPr>
              <a:t>Standards can act as a basis for quality documentation</a:t>
            </a:r>
            <a:endParaRPr sz="1400">
              <a:solidFill>
                <a:srgbClr val="000000"/>
              </a:solidFill>
              <a:latin typeface="Arial"/>
              <a:ea typeface="Arial"/>
              <a:cs typeface="Arial"/>
              <a:sym typeface="Arial"/>
            </a:endParaRPr>
          </a:p>
          <a:p>
            <a:pPr indent="0" lvl="0" marL="0" rtl="0" algn="l">
              <a:lnSpc>
                <a:spcPct val="100000"/>
              </a:lnSpc>
              <a:spcBef>
                <a:spcPts val="1200"/>
              </a:spcBef>
              <a:spcAft>
                <a:spcPts val="0"/>
              </a:spcAft>
              <a:buSzPts val="1300"/>
              <a:buNone/>
            </a:pPr>
            <a:r>
              <a:rPr lang="en" sz="1400">
                <a:solidFill>
                  <a:srgbClr val="000000"/>
                </a:solidFill>
                <a:latin typeface="Arial"/>
                <a:ea typeface="Arial"/>
                <a:cs typeface="Arial"/>
                <a:sym typeface="Arial"/>
              </a:rPr>
              <a:t>There are three types of documentation standards:</a:t>
            </a:r>
            <a:endParaRPr sz="1400">
              <a:solidFill>
                <a:srgbClr val="000000"/>
              </a:solidFill>
              <a:latin typeface="Arial"/>
              <a:ea typeface="Arial"/>
              <a:cs typeface="Arial"/>
              <a:sym typeface="Arial"/>
            </a:endParaRPr>
          </a:p>
          <a:p>
            <a:pPr indent="-317500" lvl="0" marL="457200" rtl="0" algn="l">
              <a:lnSpc>
                <a:spcPct val="100000"/>
              </a:lnSpc>
              <a:spcBef>
                <a:spcPts val="120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Process standards.</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Product Standards</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Interchange standards.</a:t>
            </a:r>
            <a:endParaRPr sz="1400">
              <a:solidFill>
                <a:srgbClr val="000000"/>
              </a:solidFill>
              <a:latin typeface="Arial"/>
              <a:ea typeface="Arial"/>
              <a:cs typeface="Arial"/>
              <a:sym typeface="Arial"/>
            </a:endParaRPr>
          </a:p>
          <a:p>
            <a:pPr indent="0" lvl="0" marL="0" rtl="0" algn="l">
              <a:lnSpc>
                <a:spcPct val="100000"/>
              </a:lnSpc>
              <a:spcBef>
                <a:spcPts val="1200"/>
              </a:spcBef>
              <a:spcAft>
                <a:spcPts val="0"/>
              </a:spcAft>
              <a:buSzPts val="1300"/>
              <a:buNone/>
            </a:pPr>
            <a:r>
              <a:rPr lang="en" sz="1400">
                <a:solidFill>
                  <a:srgbClr val="000000"/>
                </a:solidFill>
                <a:latin typeface="Arial"/>
                <a:ea typeface="Arial"/>
                <a:cs typeface="Arial"/>
                <a:sym typeface="Arial"/>
              </a:rPr>
              <a:t>Other standards:</a:t>
            </a:r>
            <a:endParaRPr sz="1400">
              <a:solidFill>
                <a:srgbClr val="000000"/>
              </a:solidFill>
              <a:latin typeface="Arial"/>
              <a:ea typeface="Arial"/>
              <a:cs typeface="Arial"/>
              <a:sym typeface="Arial"/>
            </a:endParaRPr>
          </a:p>
          <a:p>
            <a:pPr indent="-317500" lvl="0" marL="457200" rtl="0" algn="l">
              <a:lnSpc>
                <a:spcPct val="100000"/>
              </a:lnSpc>
              <a:spcBef>
                <a:spcPts val="120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IEEE</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Writing Style</a:t>
            </a:r>
            <a:endParaRPr sz="14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300"/>
              <a:buNone/>
            </a:pPr>
            <a:r>
              <a:rPr lang="en" sz="2400">
                <a:solidFill>
                  <a:srgbClr val="000000"/>
                </a:solidFill>
              </a:rPr>
              <a:t>Thank You</a:t>
            </a:r>
            <a:endParaRPr sz="2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Objectives</a:t>
            </a:r>
            <a:endParaRPr/>
          </a:p>
          <a:p>
            <a:pPr indent="0" lvl="0" marL="0" rtl="0" algn="l">
              <a:lnSpc>
                <a:spcPct val="100000"/>
              </a:lnSpc>
              <a:spcBef>
                <a:spcPts val="0"/>
              </a:spcBef>
              <a:spcAft>
                <a:spcPts val="0"/>
              </a:spcAft>
              <a:buSzPct val="111111"/>
              <a:buNone/>
            </a:pPr>
            <a:r>
              <a:t/>
            </a:r>
            <a:endParaRPr/>
          </a:p>
        </p:txBody>
      </p:sp>
      <p:sp>
        <p:nvSpPr>
          <p:cNvPr id="93" name="Google Shape;93;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solidFill>
                  <a:srgbClr val="000000"/>
                </a:solidFill>
                <a:latin typeface="Arial"/>
                <a:ea typeface="Arial"/>
                <a:cs typeface="Arial"/>
                <a:sym typeface="Arial"/>
              </a:rPr>
              <a:t>The objectives  of this chapter are to describe the different types documentation  that  may  have  to be  produced  for  large  software  systems and to present guidelines for producing high quality software documentation.</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n" sz="1400">
                <a:solidFill>
                  <a:srgbClr val="000000"/>
                </a:solidFill>
                <a:latin typeface="Arial"/>
                <a:ea typeface="Arial"/>
                <a:cs typeface="Arial"/>
                <a:sym typeface="Arial"/>
              </a:rPr>
              <a:t>When you have read the chapter, you will:</a:t>
            </a:r>
            <a:endParaRPr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Understand why it is important to produce some system  documentation, even  when ’agile methods  are used  for system development</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Understand   the  standards  tñat  are  important  for document  production</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Have  been  introduced  to the process  of profeséonal  document production.</a:t>
            </a:r>
            <a:endParaRPr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Outlines</a:t>
            </a:r>
            <a:endParaRPr/>
          </a:p>
        </p:txBody>
      </p:sp>
      <p:sp>
        <p:nvSpPr>
          <p:cNvPr id="99" name="Google Shape;99;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Introduction to software documentation.</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Documentation Requirements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Document Quality</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Standards</a:t>
            </a:r>
            <a:endParaRPr sz="1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What is Software Documentation?</a:t>
            </a:r>
            <a:endParaRPr/>
          </a:p>
        </p:txBody>
      </p:sp>
      <p:sp>
        <p:nvSpPr>
          <p:cNvPr id="105" name="Google Shape;105;p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“Documentation in software engineering is the umbrella term that encompasses all written documents and materials dealing with a software product’s development and use” </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All pieces of software should have some form of documentation that explains, in detail, what the product is, how it works, and why it works that way. </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“If it isn’t documented, it doesn’t exist” </a:t>
            </a:r>
            <a:endParaRPr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Why Documentation?</a:t>
            </a:r>
            <a:endParaRPr/>
          </a:p>
        </p:txBody>
      </p:sp>
      <p:sp>
        <p:nvSpPr>
          <p:cNvPr id="111" name="Google Shape;111;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 Facilitates communication:   </a:t>
            </a:r>
            <a:endParaRPr sz="14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AutoNum type="alphaLcPeriod"/>
            </a:pPr>
            <a:r>
              <a:rPr lang="en" sz="1400">
                <a:solidFill>
                  <a:srgbClr val="000000"/>
                </a:solidFill>
                <a:latin typeface="Arial"/>
                <a:ea typeface="Arial"/>
                <a:cs typeface="Arial"/>
                <a:sym typeface="Arial"/>
              </a:rPr>
              <a:t>Within  the development team itself</a:t>
            </a:r>
            <a:endParaRPr sz="14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AutoNum type="alphaLcPeriod"/>
            </a:pPr>
            <a:r>
              <a:rPr lang="en" sz="1400">
                <a:solidFill>
                  <a:srgbClr val="000000"/>
                </a:solidFill>
                <a:latin typeface="Arial"/>
                <a:ea typeface="Arial"/>
                <a:cs typeface="Arial"/>
                <a:sym typeface="Arial"/>
              </a:rPr>
              <a:t>Between the development team and the project management</a:t>
            </a:r>
            <a:endParaRPr sz="14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AutoNum type="alphaLcPeriod"/>
            </a:pPr>
            <a:r>
              <a:rPr lang="en" sz="1400">
                <a:solidFill>
                  <a:srgbClr val="000000"/>
                </a:solidFill>
                <a:latin typeface="Arial"/>
                <a:ea typeface="Arial"/>
                <a:cs typeface="Arial"/>
                <a:sym typeface="Arial"/>
              </a:rPr>
              <a:t>With  customer</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 Records contracts and agreements</a:t>
            </a:r>
            <a:endParaRPr sz="14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Why Documentation</a:t>
            </a:r>
            <a:endParaRPr/>
          </a:p>
        </p:txBody>
      </p:sp>
      <p:sp>
        <p:nvSpPr>
          <p:cNvPr id="117" name="Google Shape;117;p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400">
                <a:solidFill>
                  <a:srgbClr val="000000"/>
                </a:solidFill>
                <a:latin typeface="Arial"/>
                <a:ea typeface="Arial"/>
                <a:cs typeface="Arial"/>
                <a:sym typeface="Arial"/>
              </a:rPr>
              <a:t>3.   Provides information</a:t>
            </a:r>
            <a:endParaRPr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For users and system administrators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For future maintenance</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For project management</a:t>
            </a:r>
            <a:endParaRPr sz="14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6"/>
          <p:cNvPicPr preferRelativeResize="0"/>
          <p:nvPr/>
        </p:nvPicPr>
        <p:blipFill rotWithShape="1">
          <a:blip r:embed="rId3">
            <a:alphaModFix/>
          </a:blip>
          <a:srcRect b="0" l="0" r="0" t="0"/>
          <a:stretch/>
        </p:blipFill>
        <p:spPr>
          <a:xfrm>
            <a:off x="828800" y="1771650"/>
            <a:ext cx="7629950" cy="295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Documentation Requirements</a:t>
            </a:r>
            <a:endParaRPr/>
          </a:p>
        </p:txBody>
      </p:sp>
      <p:sp>
        <p:nvSpPr>
          <p:cNvPr id="128" name="Google Shape;128;p10"/>
          <p:cNvSpPr txBox="1"/>
          <p:nvPr>
            <p:ph idx="1" type="body"/>
          </p:nvPr>
        </p:nvSpPr>
        <p:spPr>
          <a:xfrm>
            <a:off x="729450" y="2155075"/>
            <a:ext cx="7688700" cy="22611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Should provide for communication among team members.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Should act as an information repository to be used by maintenance engineer.</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Should provide enough information to management to allow the developers to perform all the program management related activities.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Should describe to users how to operate and administer the system</a:t>
            </a:r>
            <a:endParaRPr sz="14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4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Document Quality</a:t>
            </a:r>
            <a:endParaRPr/>
          </a:p>
        </p:txBody>
      </p:sp>
      <p:sp>
        <p:nvSpPr>
          <p:cNvPr id="134" name="Google Shape;134;p3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Providing through and professional document is important for any size product development team.</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The problem is that many software professionals lack the writing skills to create professional level documents.</a:t>
            </a:r>
            <a:endParaRPr sz="14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