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j+KWexW4P5LvPjXZxXv3FzvYuw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ahmina Sultana Pri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06T13:51:38.223">
    <p:pos x="459" y="1309"/>
    <p:text>Can you remember what you ate for dinner on Saturday, three months ago? Unless you’re a complete creature of habit, chances are you can’t. So it’s fair to say you probably won’t remember what code you wrote and why you wrote it, two, three, four months after you wrote it. If you can’t remember the reasons behind your coding decisions, then you will struggle to be able to update or improve it.
Despite this, software documentation is a task that gets rushed, is often done badly, and sometimes gets deprioritized or even forgotten about.</p:text>
    <p:extLst>
      <p:ext uri="{C676402C-5697-4E1C-873F-D02D1690AC5C}">
        <p15:threadingInfo timeZoneBias="0"/>
      </p:ext>
      <p:ext uri="http://customooxmlschemas.google.com/">
        <go:slidesCustomData xmlns:go="http://customooxmlschemas.google.com/" commentPostId="AAAA9SgI9I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830392" y="1191256"/>
            <a:ext cx="745763" cy="45826"/>
            <a:chOff x="4580561" y="2589004"/>
            <a:chExt cx="1064464" cy="25200"/>
          </a:xfrm>
        </p:grpSpPr>
        <p:sp>
          <p:nvSpPr>
            <p:cNvPr id="12" name="Google Shape;12;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50"/>
          <p:cNvGrpSpPr/>
          <p:nvPr/>
        </p:nvGrpSpPr>
        <p:grpSpPr>
          <a:xfrm>
            <a:off x="830392" y="4169130"/>
            <a:ext cx="745763" cy="45826"/>
            <a:chOff x="4580561" y="2589004"/>
            <a:chExt cx="1064464" cy="25200"/>
          </a:xfrm>
        </p:grpSpPr>
        <p:sp>
          <p:nvSpPr>
            <p:cNvPr id="75" name="Google Shape;75;p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5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5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2"/>
          <p:cNvGrpSpPr/>
          <p:nvPr/>
        </p:nvGrpSpPr>
        <p:grpSpPr>
          <a:xfrm>
            <a:off x="830392" y="1191256"/>
            <a:ext cx="745763" cy="45826"/>
            <a:chOff x="4580561" y="2589004"/>
            <a:chExt cx="1064464" cy="25200"/>
          </a:xfrm>
        </p:grpSpPr>
        <p:sp>
          <p:nvSpPr>
            <p:cNvPr id="20" name="Google Shape;20;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3"/>
          <p:cNvGrpSpPr/>
          <p:nvPr/>
        </p:nvGrpSpPr>
        <p:grpSpPr>
          <a:xfrm>
            <a:off x="830392" y="1191256"/>
            <a:ext cx="745763" cy="45826"/>
            <a:chOff x="4580561" y="2589004"/>
            <a:chExt cx="1064464" cy="25200"/>
          </a:xfrm>
        </p:grpSpPr>
        <p:sp>
          <p:nvSpPr>
            <p:cNvPr id="27" name="Google Shape;27;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44"/>
          <p:cNvGrpSpPr/>
          <p:nvPr/>
        </p:nvGrpSpPr>
        <p:grpSpPr>
          <a:xfrm>
            <a:off x="830392" y="1191256"/>
            <a:ext cx="745763" cy="45826"/>
            <a:chOff x="4580561" y="2589004"/>
            <a:chExt cx="1064464" cy="25200"/>
          </a:xfrm>
        </p:grpSpPr>
        <p:sp>
          <p:nvSpPr>
            <p:cNvPr id="34" name="Google Shape;34;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4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4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4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45"/>
          <p:cNvGrpSpPr/>
          <p:nvPr/>
        </p:nvGrpSpPr>
        <p:grpSpPr>
          <a:xfrm>
            <a:off x="830392" y="1191256"/>
            <a:ext cx="745763" cy="45826"/>
            <a:chOff x="4580561" y="2589004"/>
            <a:chExt cx="1064464" cy="25200"/>
          </a:xfrm>
        </p:grpSpPr>
        <p:sp>
          <p:nvSpPr>
            <p:cNvPr id="43" name="Google Shape;43;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46"/>
          <p:cNvGrpSpPr/>
          <p:nvPr/>
        </p:nvGrpSpPr>
        <p:grpSpPr>
          <a:xfrm>
            <a:off x="830392" y="1191256"/>
            <a:ext cx="745763" cy="45826"/>
            <a:chOff x="4580561" y="2589004"/>
            <a:chExt cx="1064464" cy="25200"/>
          </a:xfrm>
        </p:grpSpPr>
        <p:sp>
          <p:nvSpPr>
            <p:cNvPr id="50" name="Google Shape;50;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4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47"/>
          <p:cNvGrpSpPr/>
          <p:nvPr/>
        </p:nvGrpSpPr>
        <p:grpSpPr>
          <a:xfrm>
            <a:off x="830392" y="4169130"/>
            <a:ext cx="745763" cy="45826"/>
            <a:chOff x="4580561" y="2589004"/>
            <a:chExt cx="1064464" cy="25200"/>
          </a:xfrm>
        </p:grpSpPr>
        <p:sp>
          <p:nvSpPr>
            <p:cNvPr id="57" name="Google Shape;57;p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4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4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48"/>
          <p:cNvGrpSpPr/>
          <p:nvPr/>
        </p:nvGrpSpPr>
        <p:grpSpPr>
          <a:xfrm>
            <a:off x="830392" y="1191256"/>
            <a:ext cx="745763" cy="45826"/>
            <a:chOff x="4580561" y="2589004"/>
            <a:chExt cx="1064464" cy="25200"/>
          </a:xfrm>
        </p:grpSpPr>
        <p:sp>
          <p:nvSpPr>
            <p:cNvPr id="64" name="Google Shape;64;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4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4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4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4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ument360.com/blog/finding-the-time-to-write-software-documentation-in-a-busy-startu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Software Documentation</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800">
                <a:solidFill>
                  <a:srgbClr val="980000"/>
                </a:solidFill>
              </a:rPr>
              <a:t>Sabbir Ahmed</a:t>
            </a:r>
            <a:endParaRPr sz="1800">
              <a:solidFill>
                <a:srgbClr val="980000"/>
              </a:solidFill>
            </a:endParaRPr>
          </a:p>
          <a:p>
            <a:pPr indent="0" lvl="0" marL="0" rtl="0" algn="l">
              <a:lnSpc>
                <a:spcPct val="100000"/>
              </a:lnSpc>
              <a:spcBef>
                <a:spcPts val="0"/>
              </a:spcBef>
              <a:spcAft>
                <a:spcPts val="0"/>
              </a:spcAft>
              <a:buSzPts val="1600"/>
              <a:buNone/>
            </a:pPr>
            <a:r>
              <a:t/>
            </a:r>
            <a:endParaRPr sz="18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Documentation Requirements</a:t>
            </a:r>
            <a:endParaRPr/>
          </a:p>
        </p:txBody>
      </p:sp>
      <p:sp>
        <p:nvSpPr>
          <p:cNvPr id="140" name="Google Shape;140;p10"/>
          <p:cNvSpPr txBox="1"/>
          <p:nvPr>
            <p:ph idx="1" type="body"/>
          </p:nvPr>
        </p:nvSpPr>
        <p:spPr>
          <a:xfrm>
            <a:off x="729450" y="21550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provide for communication among team members.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act as an information repository to be used by maintenance engineer.</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provide enough information to management to allow the developers to perform all the program management related activities.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Should describe to users how to operate and administer the system</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Documentation Requirements</a:t>
            </a:r>
            <a:endParaRPr/>
          </a:p>
          <a:p>
            <a:pPr indent="0" lvl="0" marL="0" rtl="0" algn="l">
              <a:lnSpc>
                <a:spcPct val="100000"/>
              </a:lnSpc>
              <a:spcBef>
                <a:spcPts val="0"/>
              </a:spcBef>
              <a:spcAft>
                <a:spcPts val="0"/>
              </a:spcAft>
              <a:buSzPct val="111111"/>
              <a:buNone/>
            </a:pPr>
            <a:r>
              <a:t/>
            </a:r>
            <a:endParaRPr/>
          </a:p>
        </p:txBody>
      </p:sp>
      <p:sp>
        <p:nvSpPr>
          <p:cNvPr id="146" name="Google Shape;146;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6. In all software projects some amount of documentation should be created prior to any code being written.</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7. Documentation should continue after the code has been completed.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 Quality</a:t>
            </a:r>
            <a:endParaRPr/>
          </a:p>
        </p:txBody>
      </p:sp>
      <p:sp>
        <p:nvSpPr>
          <p:cNvPr id="152" name="Google Shape;152;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Providing through and professional document is important for any size product development team.</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The problem is that many software professionals lack the writing skills to create professional level documents.</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Document Structure</a:t>
            </a:r>
            <a:endParaRPr/>
          </a:p>
        </p:txBody>
      </p:sp>
      <p:sp>
        <p:nvSpPr>
          <p:cNvPr id="158" name="Google Shape;158;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All documents for a given product should have a similar structure.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The IEEE standard for user documentation lists such a structure.</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Ther authors best practices are:</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Put a cover page on all documents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Divide documents into chapters with sections and subsections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Add an index if there is lots of reference information.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Add a glossary to define ambiguous terms.</a:t>
            </a: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Standards</a:t>
            </a:r>
            <a:endParaRPr/>
          </a:p>
        </p:txBody>
      </p:sp>
      <p:sp>
        <p:nvSpPr>
          <p:cNvPr id="164" name="Google Shape;164;p38"/>
          <p:cNvSpPr txBox="1"/>
          <p:nvPr>
            <p:ph idx="1" type="body"/>
          </p:nvPr>
        </p:nvSpPr>
        <p:spPr>
          <a:xfrm>
            <a:off x="727650" y="18538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Standards play an important role in the development, maintenance and usefulness of documentation.</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Standards can act as a basis for quality documentation</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There are three types of documentation standards:</a:t>
            </a:r>
            <a:endParaRPr sz="14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Process standards.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Product Standards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Interchange standards.</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300"/>
              <a:buNone/>
            </a:pPr>
            <a:r>
              <a:rPr lang="en" sz="1400">
                <a:solidFill>
                  <a:srgbClr val="000000"/>
                </a:solidFill>
                <a:latin typeface="Arial"/>
                <a:ea typeface="Arial"/>
                <a:cs typeface="Arial"/>
                <a:sym typeface="Arial"/>
              </a:rPr>
              <a:t>Other standards:</a:t>
            </a:r>
            <a:endParaRPr sz="14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IEEE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Writing Style</a:t>
            </a:r>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n" sz="2400">
                <a:solidFill>
                  <a:srgbClr val="000000"/>
                </a:solidFill>
              </a:rPr>
              <a:t>Thank You</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a:p>
            <a:pPr indent="0" lvl="0" marL="0" rtl="0" algn="l">
              <a:lnSpc>
                <a:spcPct val="100000"/>
              </a:lnSpc>
              <a:spcBef>
                <a:spcPts val="0"/>
              </a:spcBef>
              <a:spcAft>
                <a:spcPts val="0"/>
              </a:spcAft>
              <a:buSzPct val="111111"/>
              <a:buNone/>
            </a:pPr>
            <a:r>
              <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The objectives  of this chapter are to describe the different types documentation  that  may  have  to be  produced  for  large  software  systems and to present guidelines for producing high quality software documentation.</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When you have read the chapter, you will:</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Understand why it is important to produce some system  documentation, even  when ’agile methods  are used  for system development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Understand   the  standards  tñat  are  important  for document  production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Have  been  introduced  to the process  of profeséonal  document production.</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Outlines</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Introduction to software documentation.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Documentation Requirements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Document Quality</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Standards</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Documentation?</a:t>
            </a:r>
            <a:endParaRPr/>
          </a:p>
        </p:txBody>
      </p:sp>
      <p:sp>
        <p:nvSpPr>
          <p:cNvPr id="105" name="Google Shape;105;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 Facilitates communication:   </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Within  the development team itself</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Between the development team and the project management</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AutoNum type="alphaLcPeriod"/>
            </a:pPr>
            <a:r>
              <a:rPr lang="en" sz="1400">
                <a:solidFill>
                  <a:srgbClr val="000000"/>
                </a:solidFill>
                <a:latin typeface="Arial"/>
                <a:ea typeface="Arial"/>
                <a:cs typeface="Arial"/>
                <a:sym typeface="Arial"/>
              </a:rPr>
              <a:t>With  customer</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 Records contracts and agreements</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Documentation</a:t>
            </a:r>
            <a:endParaRPr/>
          </a:p>
        </p:txBody>
      </p:sp>
      <p:sp>
        <p:nvSpPr>
          <p:cNvPr id="111" name="Google Shape;111;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3.   Provides information</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For users and system administrators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future maintenance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project management</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b="0" l="0" r="0" t="0"/>
          <a:stretch/>
        </p:blipFill>
        <p:spPr>
          <a:xfrm>
            <a:off x="828800" y="1771650"/>
            <a:ext cx="7629950" cy="29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Software Documentation?</a:t>
            </a:r>
            <a:endParaRPr/>
          </a:p>
        </p:txBody>
      </p:sp>
      <p:sp>
        <p:nvSpPr>
          <p:cNvPr id="122" name="Google Shape;122;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“Documentation in software engineering is the umbrella term that encompasses all written documents and materials dealing with a software product’s development and use”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All pieces of software should have some form of documentation that explains, in detail, what the product is, how it works, and why it works that way.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it isn’t documented, it doesn’t exist” </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Software Documentation</a:t>
            </a:r>
            <a:endParaRPr/>
          </a:p>
        </p:txBody>
      </p:sp>
      <p:sp>
        <p:nvSpPr>
          <p:cNvPr id="128" name="Google Shape;128;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n" sz="1400">
                <a:solidFill>
                  <a:srgbClr val="000000"/>
                </a:solidFill>
                <a:latin typeface="Arial"/>
                <a:ea typeface="Arial"/>
                <a:cs typeface="Arial"/>
                <a:sym typeface="Arial"/>
              </a:rPr>
              <a:t>But without documenting what you’ve done and why you’ve done it:</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No one else can use your code but you</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Without documentation, it’ll be incredibly difficult, nigh-on impossible, for someone else to pick up your code and work on it. They might even scrap it and start again, as, in some cases that would be quicker than trying to work out what you’ve done and why you’ve done it. </a:t>
            </a:r>
            <a:r>
              <a:rPr b="1" lang="en" sz="1400">
                <a:solidFill>
                  <a:srgbClr val="000000"/>
                </a:solidFill>
                <a:latin typeface="Arial"/>
                <a:ea typeface="Arial"/>
                <a:cs typeface="Arial"/>
                <a:sym typeface="Arial"/>
              </a:rPr>
              <a:t>You can’t update or improve it</a:t>
            </a:r>
            <a:endParaRPr b="1"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Software Documentation</a:t>
            </a:r>
            <a:endParaRPr/>
          </a:p>
          <a:p>
            <a:pPr indent="0" lvl="0" marL="0" rtl="0" algn="l">
              <a:lnSpc>
                <a:spcPct val="100000"/>
              </a:lnSpc>
              <a:spcBef>
                <a:spcPts val="0"/>
              </a:spcBef>
              <a:spcAft>
                <a:spcPts val="0"/>
              </a:spcAft>
              <a:buSzPct val="111111"/>
              <a:buNone/>
            </a:pPr>
            <a:r>
              <a:t/>
            </a:r>
            <a:endParaRPr/>
          </a:p>
        </p:txBody>
      </p:sp>
      <p:sp>
        <p:nvSpPr>
          <p:cNvPr id="134" name="Google Shape;134;p9"/>
          <p:cNvSpPr txBox="1"/>
          <p:nvPr>
            <p:ph idx="1" type="body"/>
          </p:nvPr>
        </p:nvSpPr>
        <p:spPr>
          <a:xfrm>
            <a:off x="729450" y="21550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400" u="sng">
                <a:solidFill>
                  <a:schemeClr val="hlink"/>
                </a:solidFill>
                <a:latin typeface="Arial"/>
                <a:ea typeface="Arial"/>
                <a:cs typeface="Arial"/>
                <a:sym typeface="Arial"/>
                <a:hlinkClick r:id="rId3"/>
              </a:rPr>
              <a:t>Software documentation</a:t>
            </a:r>
            <a:r>
              <a:rPr lang="en" sz="1400">
                <a:solidFill>
                  <a:srgbClr val="000000"/>
                </a:solidFill>
                <a:latin typeface="Arial"/>
                <a:ea typeface="Arial"/>
                <a:cs typeface="Arial"/>
                <a:sym typeface="Arial"/>
              </a:rPr>
              <a:t> helps you to understand the product, interface, capability, ability to fulfill a task, and quickly search and find a particular section within the document, or find resolution when encountered using the product.</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