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4" r:id="rId3"/>
    <p:sldId id="340" r:id="rId4"/>
    <p:sldId id="341" r:id="rId5"/>
    <p:sldId id="342" r:id="rId6"/>
    <p:sldId id="339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6" r:id="rId20"/>
    <p:sldId id="259" r:id="rId21"/>
    <p:sldId id="355" r:id="rId22"/>
    <p:sldId id="357" r:id="rId23"/>
    <p:sldId id="358" r:id="rId24"/>
    <p:sldId id="359" r:id="rId25"/>
    <p:sldId id="360" r:id="rId26"/>
    <p:sldId id="361" r:id="rId27"/>
    <p:sldId id="362" r:id="rId28"/>
    <p:sldId id="292" r:id="rId29"/>
    <p:sldId id="281" r:id="rId30"/>
    <p:sldId id="321" r:id="rId31"/>
    <p:sldId id="308" r:id="rId32"/>
    <p:sldId id="322" r:id="rId33"/>
    <p:sldId id="309" r:id="rId34"/>
    <p:sldId id="324" r:id="rId35"/>
    <p:sldId id="363" r:id="rId36"/>
    <p:sldId id="314" r:id="rId37"/>
    <p:sldId id="325" r:id="rId38"/>
    <p:sldId id="326" r:id="rId39"/>
    <p:sldId id="327" r:id="rId40"/>
    <p:sldId id="364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65" r:id="rId50"/>
    <p:sldId id="366" r:id="rId51"/>
    <p:sldId id="367" r:id="rId52"/>
    <p:sldId id="368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FA0E-2AEA-448F-AFE6-592BEF68594A}" type="datetimeFigureOut">
              <a:rPr lang="en-US" smtClean="0"/>
              <a:t>03-Apr-23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51AFF-3FA6-4C2C-8A3F-62E00B00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51AFF-3FA6-4C2C-8A3F-62E00B007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51AFF-3FA6-4C2C-8A3F-62E00B007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51AFF-3FA6-4C2C-8A3F-62E00B0076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32FB7-69C0-4B89-BAE6-27F9B11CCC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31.png"/><Relationship Id="rId4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microsoft.com/office/2007/relationships/hdphoto" Target="../media/hdphoto13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microsoft.com/office/2007/relationships/hdphoto" Target="../media/hdphoto1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microsoft.com/office/2007/relationships/hdphoto" Target="../media/hdphoto14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5.wdp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microsoft.com/office/2007/relationships/hdphoto" Target="../media/hdphoto17.wdp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microsoft.com/office/2007/relationships/hdphoto" Target="../media/hdphoto16.wdp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openxmlformats.org/officeDocument/2006/relationships/image" Target="../media/image61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0.pn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82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1.png"/><Relationship Id="rId5" Type="http://schemas.openxmlformats.org/officeDocument/2006/relationships/image" Target="../media/image801.png"/><Relationship Id="rId4" Type="http://schemas.openxmlformats.org/officeDocument/2006/relationships/image" Target="../media/image79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60.png"/><Relationship Id="rId7" Type="http://schemas.openxmlformats.org/officeDocument/2006/relationships/image" Target="../media/image8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0.png"/><Relationship Id="rId5" Type="http://schemas.openxmlformats.org/officeDocument/2006/relationships/image" Target="../media/image810.png"/><Relationship Id="rId4" Type="http://schemas.openxmlformats.org/officeDocument/2006/relationships/image" Target="../media/image800.png"/><Relationship Id="rId9" Type="http://schemas.openxmlformats.org/officeDocument/2006/relationships/image" Target="../media/image8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1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0.pn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7" Type="http://schemas.openxmlformats.org/officeDocument/2006/relationships/image" Target="../media/image97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98.jpeg"/><Relationship Id="rId7" Type="http://schemas.openxmlformats.org/officeDocument/2006/relationships/image" Target="../media/image97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1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Relationship Id="rId9" Type="http://schemas.openxmlformats.org/officeDocument/2006/relationships/image" Target="../media/image9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7" Type="http://schemas.openxmlformats.org/officeDocument/2006/relationships/image" Target="../media/image10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1.png"/><Relationship Id="rId11" Type="http://schemas.openxmlformats.org/officeDocument/2006/relationships/image" Target="../media/image124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20.png"/><Relationship Id="rId18" Type="http://schemas.openxmlformats.org/officeDocument/2006/relationships/image" Target="../media/image129.png"/><Relationship Id="rId3" Type="http://schemas.openxmlformats.org/officeDocument/2006/relationships/image" Target="../media/image104.png"/><Relationship Id="rId7" Type="http://schemas.openxmlformats.org/officeDocument/2006/relationships/image" Target="../media/image118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" Type="http://schemas.openxmlformats.org/officeDocument/2006/relationships/image" Target="../media/image127.png"/><Relationship Id="rId16" Type="http://schemas.openxmlformats.org/officeDocument/2006/relationships/image" Target="../media/image1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00.png"/><Relationship Id="rId5" Type="http://schemas.openxmlformats.org/officeDocument/2006/relationships/image" Target="../media/image1160.png"/><Relationship Id="rId15" Type="http://schemas.openxmlformats.org/officeDocument/2006/relationships/image" Target="../media/image1240.png"/><Relationship Id="rId10" Type="http://schemas.openxmlformats.org/officeDocument/2006/relationships/image" Target="../media/image1211.png"/><Relationship Id="rId4" Type="http://schemas.openxmlformats.org/officeDocument/2006/relationships/image" Target="../media/image128.png"/><Relationship Id="rId9" Type="http://schemas.openxmlformats.org/officeDocument/2006/relationships/image" Target="../media/image1201.png"/><Relationship Id="rId14" Type="http://schemas.openxmlformats.org/officeDocument/2006/relationships/image" Target="../media/image12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6400800"/>
          </a:xfrm>
        </p:spPr>
        <p:txBody>
          <a:bodyPr>
            <a:normAutofit/>
          </a:bodyPr>
          <a:lstStyle/>
          <a:p>
            <a:r>
              <a:rPr lang="en-US" sz="2700" b="1" dirty="0"/>
              <a:t>Signal Analysis and Transmission</a:t>
            </a:r>
            <a:br>
              <a:rPr lang="en-US" dirty="0"/>
            </a:br>
            <a:br>
              <a:rPr lang="en-US" dirty="0"/>
            </a:br>
            <a:r>
              <a:rPr lang="en-US" sz="3600" b="1" dirty="0">
                <a:solidFill>
                  <a:srgbClr val="00B050"/>
                </a:solidFill>
              </a:rPr>
              <a:t>Course Teacher</a:t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Dr. </a:t>
            </a:r>
            <a:r>
              <a:rPr lang="en-US" sz="3600" dirty="0" err="1">
                <a:solidFill>
                  <a:srgbClr val="00B050"/>
                </a:solidFill>
              </a:rPr>
              <a:t>Monir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Morshed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Professor, Dept. of ICT 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 err="1">
                <a:solidFill>
                  <a:srgbClr val="00B050"/>
                </a:solidFill>
              </a:rPr>
              <a:t>Email:monirmorshed.ict@mbstu.ac.bd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18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762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85800" y="743076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Even Signal: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A signal is said to even signal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it satisfies the condition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x(t) = x(-t).</a:t>
            </a:r>
            <a:endParaRPr lang="en-US" sz="2000" b="0" i="1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9AEA7-9D23-4A44-933A-4AC331B4AA8A}"/>
              </a:ext>
            </a:extLst>
          </p:cNvPr>
          <p:cNvSpPr txBox="1"/>
          <p:nvPr/>
        </p:nvSpPr>
        <p:spPr>
          <a:xfrm>
            <a:off x="703385" y="5730203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Odd Signal: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signal is said to be odd when it satisfies the condition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x(t) = -x(-t).</a:t>
            </a:r>
            <a:endParaRPr lang="en-US" sz="2000" b="0" i="1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3074" name="Picture 2" descr="Even and Odd Signals - Theory | Solved Examples - ElectricalWorkbook">
            <a:extLst>
              <a:ext uri="{FF2B5EF4-FFF2-40B4-BE49-F238E27FC236}">
                <a16:creationId xmlns:a16="http://schemas.microsoft.com/office/drawing/2014/main" id="{AA9B8994-84E0-4AC3-8A2B-7EF2956B2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6248"/>
            <a:ext cx="6428408" cy="18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ven and Odd Signals - Theory | Solved Examples - ElectricalWorkbook">
            <a:extLst>
              <a:ext uri="{FF2B5EF4-FFF2-40B4-BE49-F238E27FC236}">
                <a16:creationId xmlns:a16="http://schemas.microsoft.com/office/drawing/2014/main" id="{876F4CFB-7643-4DF5-B4AD-8FC01062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46" y="3612447"/>
            <a:ext cx="723175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43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762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85800" y="743076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Periodic Signal: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signal is said to be periodic if it satisfies the condition x(t) = x(t + T).</a:t>
            </a:r>
            <a:endParaRPr lang="en-US" sz="2000" b="0" i="1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9AEA7-9D23-4A44-933A-4AC331B4AA8A}"/>
              </a:ext>
            </a:extLst>
          </p:cNvPr>
          <p:cNvSpPr txBox="1"/>
          <p:nvPr/>
        </p:nvSpPr>
        <p:spPr>
          <a:xfrm>
            <a:off x="709246" y="55626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Aperiodic Signal: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signal is said to be periodic if it does not repeat.</a:t>
            </a:r>
            <a:endParaRPr lang="en-US" sz="2000" b="0" i="1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4098" name="Picture 2" descr="Chapter 3 Data and Signals - ppt download">
            <a:extLst>
              <a:ext uri="{FF2B5EF4-FFF2-40B4-BE49-F238E27FC236}">
                <a16:creationId xmlns:a16="http://schemas.microsoft.com/office/drawing/2014/main" id="{3CF3BD44-0922-4DDA-BE8A-519635833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10835"/>
          <a:stretch/>
        </p:blipFill>
        <p:spPr bwMode="auto">
          <a:xfrm>
            <a:off x="907575" y="1949136"/>
            <a:ext cx="7010400" cy="334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97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762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79938" y="1040533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Real Signal: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signal is said to be real when it satisfies the condition x(t) = x*(t)</a:t>
            </a:r>
            <a:endParaRPr lang="en-US" sz="2000" b="0" i="1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9AEA7-9D23-4A44-933A-4AC331B4AA8A}"/>
              </a:ext>
            </a:extLst>
          </p:cNvPr>
          <p:cNvSpPr txBox="1"/>
          <p:nvPr/>
        </p:nvSpPr>
        <p:spPr>
          <a:xfrm>
            <a:off x="644769" y="2133838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Imaginary Signal: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signal is said to be odd when it satisfies the condition x(t) = -x*(t)</a:t>
            </a:r>
            <a:endParaRPr lang="en-US" sz="2000" b="0" i="1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51A-FB2D-41A6-978B-FDF2DCAE122B}"/>
              </a:ext>
            </a:extLst>
          </p:cNvPr>
          <p:cNvSpPr txBox="1"/>
          <p:nvPr/>
        </p:nvSpPr>
        <p:spPr>
          <a:xfrm>
            <a:off x="679938" y="3023698"/>
            <a:ext cx="773723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algn="just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x(t)= 3 then x*(t)=3*=3 here x(t) is a real signal.</a:t>
            </a:r>
          </a:p>
          <a:p>
            <a:pPr algn="just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x(t)= 3j then x*(t)=3j* = -3j = -x(t) hence x(t) is a odd signal.</a:t>
            </a:r>
          </a:p>
          <a:p>
            <a:pPr algn="just">
              <a:spcAft>
                <a:spcPts val="600"/>
              </a:spcAft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For a real signal, imaginary part should be zero. Similarly for an imaginary signal, real part should be zero</a:t>
            </a:r>
          </a:p>
        </p:txBody>
      </p:sp>
    </p:spTree>
    <p:extLst>
      <p:ext uri="{BB962C8B-B14F-4D97-AF65-F5344CB8AC3E}">
        <p14:creationId xmlns:p14="http://schemas.microsoft.com/office/powerpoint/2010/main" val="375812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6694" y="76200"/>
            <a:ext cx="419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Singularity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79938" y="87342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Unit Step Function: </a:t>
            </a:r>
            <a:r>
              <a:rPr lang="en-US" sz="2400" dirty="0"/>
              <a:t>The unit step function is exist only for positive side and zero for negative side. It is denoted by </a:t>
            </a:r>
            <a:r>
              <a:rPr lang="en-US" sz="2400" i="1" dirty="0"/>
              <a:t>u(t).</a:t>
            </a:r>
            <a:endParaRPr lang="en-US" sz="2000" i="1" dirty="0">
              <a:solidFill>
                <a:srgbClr val="000000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E7286A-9D51-4F9F-BEFD-29B7C64546FD}"/>
                  </a:ext>
                </a:extLst>
              </p:cNvPr>
              <p:cNvSpPr txBox="1"/>
              <p:nvPr/>
            </p:nvSpPr>
            <p:spPr>
              <a:xfrm>
                <a:off x="1447800" y="2292280"/>
                <a:ext cx="2044021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E7286A-9D51-4F9F-BEFD-29B7C6454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292280"/>
                <a:ext cx="2044021" cy="531877"/>
              </a:xfrm>
              <a:prstGeom prst="rect">
                <a:avLst/>
              </a:prstGeom>
              <a:blipFill>
                <a:blip r:embed="rId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61EF1-E104-4B54-A0A6-78357FB3684D}"/>
              </a:ext>
            </a:extLst>
          </p:cNvPr>
          <p:cNvGrpSpPr/>
          <p:nvPr/>
        </p:nvGrpSpPr>
        <p:grpSpPr>
          <a:xfrm>
            <a:off x="5105400" y="1855324"/>
            <a:ext cx="3092788" cy="1744980"/>
            <a:chOff x="5105400" y="1808619"/>
            <a:chExt cx="3092788" cy="174498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463982-E73C-4E41-AEFB-E73242B57D67}"/>
                </a:ext>
              </a:extLst>
            </p:cNvPr>
            <p:cNvCxnSpPr/>
            <p:nvPr/>
          </p:nvCxnSpPr>
          <p:spPr>
            <a:xfrm>
              <a:off x="5105400" y="3276600"/>
              <a:ext cx="2971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740A9A-AD2B-4CE9-A946-42294F734C3D}"/>
                </a:ext>
              </a:extLst>
            </p:cNvPr>
            <p:cNvCxnSpPr/>
            <p:nvPr/>
          </p:nvCxnSpPr>
          <p:spPr>
            <a:xfrm flipV="1">
              <a:off x="5943600" y="1828800"/>
              <a:ext cx="0" cy="144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4FEFB-16B5-471C-8861-B45F39F0AAA8}"/>
                </a:ext>
              </a:extLst>
            </p:cNvPr>
            <p:cNvCxnSpPr/>
            <p:nvPr/>
          </p:nvCxnSpPr>
          <p:spPr>
            <a:xfrm>
              <a:off x="5943600" y="24384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94ED15-9EBD-4D04-A04E-AA8A4A6797E9}"/>
                </a:ext>
              </a:extLst>
            </p:cNvPr>
            <p:cNvSpPr txBox="1"/>
            <p:nvPr/>
          </p:nvSpPr>
          <p:spPr>
            <a:xfrm>
              <a:off x="5822610" y="2299900"/>
              <a:ext cx="2419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A7244D-CFB7-40E2-BA4E-2550B8CA4D57}"/>
                </a:ext>
              </a:extLst>
            </p:cNvPr>
            <p:cNvSpPr txBox="1"/>
            <p:nvPr/>
          </p:nvSpPr>
          <p:spPr>
            <a:xfrm>
              <a:off x="5562600" y="1808619"/>
              <a:ext cx="38851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U(t)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C5F0A4-C06D-4CF6-A3C3-F8399D948534}"/>
                </a:ext>
              </a:extLst>
            </p:cNvPr>
            <p:cNvSpPr txBox="1"/>
            <p:nvPr/>
          </p:nvSpPr>
          <p:spPr>
            <a:xfrm>
              <a:off x="5830124" y="3262699"/>
              <a:ext cx="2419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7F2DFC-175C-4BE8-90F5-155D478514AC}"/>
                </a:ext>
              </a:extLst>
            </p:cNvPr>
            <p:cNvSpPr txBox="1"/>
            <p:nvPr/>
          </p:nvSpPr>
          <p:spPr>
            <a:xfrm>
              <a:off x="7956211" y="3276600"/>
              <a:ext cx="2419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41AAC4-2379-4284-AAC2-1E4BC1525A29}"/>
                  </a:ext>
                </a:extLst>
              </p:cNvPr>
              <p:cNvSpPr txBox="1"/>
              <p:nvPr/>
            </p:nvSpPr>
            <p:spPr>
              <a:xfrm>
                <a:off x="679938" y="3495660"/>
                <a:ext cx="7924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Unit Impulse Function: </a:t>
                </a:r>
                <a:r>
                  <a:rPr lang="en-US" sz="2400" dirty="0"/>
                  <a:t>It is one of the most used elementary function used in the analysis of communication system, which is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en-US" sz="2000" i="1" dirty="0">
                  <a:solidFill>
                    <a:srgbClr val="000000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41AAC4-2379-4284-AAC2-1E4BC1525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8" y="3495660"/>
                <a:ext cx="7924800" cy="1200329"/>
              </a:xfrm>
              <a:prstGeom prst="rect">
                <a:avLst/>
              </a:prstGeom>
              <a:blipFill>
                <a:blip r:embed="rId3"/>
                <a:stretch>
                  <a:fillRect l="-1231" t="-4061" r="-115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96BAB7-76A3-49EE-A72A-563242950928}"/>
                  </a:ext>
                </a:extLst>
              </p:cNvPr>
              <p:cNvSpPr txBox="1"/>
              <p:nvPr/>
            </p:nvSpPr>
            <p:spPr>
              <a:xfrm>
                <a:off x="1641947" y="5029200"/>
                <a:ext cx="2782557" cy="1151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96BAB7-76A3-49EE-A72A-56324295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47" y="5029200"/>
                <a:ext cx="2782557" cy="1151597"/>
              </a:xfrm>
              <a:prstGeom prst="rect">
                <a:avLst/>
              </a:prstGeom>
              <a:blipFill>
                <a:blip r:embed="rId4"/>
                <a:stretch>
                  <a:fillRect l="-1094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C4407BB-D867-4188-AF2F-34EA7FBA9DA6}"/>
              </a:ext>
            </a:extLst>
          </p:cNvPr>
          <p:cNvGrpSpPr/>
          <p:nvPr/>
        </p:nvGrpSpPr>
        <p:grpSpPr>
          <a:xfrm>
            <a:off x="5044906" y="4519048"/>
            <a:ext cx="3092788" cy="1744980"/>
            <a:chOff x="5044906" y="4519048"/>
            <a:chExt cx="3092788" cy="17449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86D087-22BD-4A31-8721-0A13D999199F}"/>
                </a:ext>
              </a:extLst>
            </p:cNvPr>
            <p:cNvGrpSpPr/>
            <p:nvPr/>
          </p:nvGrpSpPr>
          <p:grpSpPr>
            <a:xfrm>
              <a:off x="5044906" y="4519048"/>
              <a:ext cx="3092788" cy="1744980"/>
              <a:chOff x="5105400" y="1808619"/>
              <a:chExt cx="3092788" cy="1744980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ABA2CBA-E7E9-4080-9925-978A9A5EA78C}"/>
                  </a:ext>
                </a:extLst>
              </p:cNvPr>
              <p:cNvCxnSpPr/>
              <p:nvPr/>
            </p:nvCxnSpPr>
            <p:spPr>
              <a:xfrm>
                <a:off x="5105400" y="3276600"/>
                <a:ext cx="2971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A996EB3-CE30-45B3-9B1E-F2BA9BC9415B}"/>
                  </a:ext>
                </a:extLst>
              </p:cNvPr>
              <p:cNvCxnSpPr/>
              <p:nvPr/>
            </p:nvCxnSpPr>
            <p:spPr>
              <a:xfrm flipV="1">
                <a:off x="5943600" y="1828800"/>
                <a:ext cx="0" cy="1447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E24BF8-8043-4AA3-A929-7BC13B5C2911}"/>
                  </a:ext>
                </a:extLst>
              </p:cNvPr>
              <p:cNvSpPr txBox="1"/>
              <p:nvPr/>
            </p:nvSpPr>
            <p:spPr>
              <a:xfrm>
                <a:off x="5775494" y="2299900"/>
                <a:ext cx="2419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C1AECB-95E6-4E02-87B5-AA5E1D508B61}"/>
                  </a:ext>
                </a:extLst>
              </p:cNvPr>
              <p:cNvSpPr txBox="1"/>
              <p:nvPr/>
            </p:nvSpPr>
            <p:spPr>
              <a:xfrm>
                <a:off x="5562600" y="1808619"/>
                <a:ext cx="3885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(t)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04135-3093-486A-A8C0-4B379F69B48B}"/>
                  </a:ext>
                </a:extLst>
              </p:cNvPr>
              <p:cNvSpPr txBox="1"/>
              <p:nvPr/>
            </p:nvSpPr>
            <p:spPr>
              <a:xfrm>
                <a:off x="5830124" y="3262699"/>
                <a:ext cx="2419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780B16-D741-49BE-97B2-F439CA41E961}"/>
                  </a:ext>
                </a:extLst>
              </p:cNvPr>
              <p:cNvSpPr txBox="1"/>
              <p:nvPr/>
            </p:nvSpPr>
            <p:spPr>
              <a:xfrm>
                <a:off x="7956211" y="3276600"/>
                <a:ext cx="2419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216254-A765-4CC5-A41A-C835F9203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3105" y="5057001"/>
              <a:ext cx="7514" cy="962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908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6694" y="76200"/>
            <a:ext cx="419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Singularity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79938" y="87342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Unit Ramp Function: </a:t>
            </a:r>
            <a:r>
              <a:rPr lang="en-US" sz="2400" dirty="0"/>
              <a:t>It is a function which starts at </a:t>
            </a:r>
            <a:r>
              <a:rPr lang="en-US" sz="2400" i="1" dirty="0"/>
              <a:t>t=0 </a:t>
            </a:r>
            <a:r>
              <a:rPr lang="en-US" sz="2400" dirty="0"/>
              <a:t>and increases linearly with time. It is denoted by </a:t>
            </a:r>
            <a:r>
              <a:rPr lang="en-US" sz="2400" i="1" dirty="0"/>
              <a:t>r(t).</a:t>
            </a:r>
            <a:endParaRPr lang="en-US" sz="2000" i="1" dirty="0">
              <a:solidFill>
                <a:srgbClr val="000000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E7286A-9D51-4F9F-BEFD-29B7C64546FD}"/>
                  </a:ext>
                </a:extLst>
              </p:cNvPr>
              <p:cNvSpPr txBox="1"/>
              <p:nvPr/>
            </p:nvSpPr>
            <p:spPr>
              <a:xfrm>
                <a:off x="1447800" y="2292280"/>
                <a:ext cx="2019207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E7286A-9D51-4F9F-BEFD-29B7C6454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292280"/>
                <a:ext cx="2019207" cy="531877"/>
              </a:xfrm>
              <a:prstGeom prst="rect">
                <a:avLst/>
              </a:prstGeom>
              <a:blipFill>
                <a:blip r:embed="rId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61EF1-E104-4B54-A0A6-78357FB3684D}"/>
              </a:ext>
            </a:extLst>
          </p:cNvPr>
          <p:cNvGrpSpPr/>
          <p:nvPr/>
        </p:nvGrpSpPr>
        <p:grpSpPr>
          <a:xfrm>
            <a:off x="5105400" y="1855324"/>
            <a:ext cx="3092788" cy="1744980"/>
            <a:chOff x="5105400" y="1808619"/>
            <a:chExt cx="3092788" cy="174498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463982-E73C-4E41-AEFB-E73242B57D67}"/>
                </a:ext>
              </a:extLst>
            </p:cNvPr>
            <p:cNvCxnSpPr/>
            <p:nvPr/>
          </p:nvCxnSpPr>
          <p:spPr>
            <a:xfrm>
              <a:off x="5105400" y="3276600"/>
              <a:ext cx="2971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740A9A-AD2B-4CE9-A946-42294F734C3D}"/>
                </a:ext>
              </a:extLst>
            </p:cNvPr>
            <p:cNvCxnSpPr/>
            <p:nvPr/>
          </p:nvCxnSpPr>
          <p:spPr>
            <a:xfrm flipV="1">
              <a:off x="5943600" y="1828800"/>
              <a:ext cx="0" cy="1447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4FEFB-16B5-471C-8861-B45F39F0AAA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5951113" y="2299900"/>
              <a:ext cx="1745087" cy="962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94ED15-9EBD-4D04-A04E-AA8A4A6797E9}"/>
                </a:ext>
              </a:extLst>
            </p:cNvPr>
            <p:cNvSpPr txBox="1"/>
            <p:nvPr/>
          </p:nvSpPr>
          <p:spPr>
            <a:xfrm>
              <a:off x="5822610" y="2299900"/>
              <a:ext cx="2419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A7244D-CFB7-40E2-BA4E-2550B8CA4D57}"/>
                </a:ext>
              </a:extLst>
            </p:cNvPr>
            <p:cNvSpPr txBox="1"/>
            <p:nvPr/>
          </p:nvSpPr>
          <p:spPr>
            <a:xfrm>
              <a:off x="5562600" y="1808619"/>
              <a:ext cx="38851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r(t)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C5F0A4-C06D-4CF6-A3C3-F8399D948534}"/>
                </a:ext>
              </a:extLst>
            </p:cNvPr>
            <p:cNvSpPr txBox="1"/>
            <p:nvPr/>
          </p:nvSpPr>
          <p:spPr>
            <a:xfrm>
              <a:off x="5830124" y="3262699"/>
              <a:ext cx="2419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7F2DFC-175C-4BE8-90F5-155D478514AC}"/>
                </a:ext>
              </a:extLst>
            </p:cNvPr>
            <p:cNvSpPr txBox="1"/>
            <p:nvPr/>
          </p:nvSpPr>
          <p:spPr>
            <a:xfrm>
              <a:off x="7956211" y="3276600"/>
              <a:ext cx="24197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48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6205" y="76200"/>
            <a:ext cx="5233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Representation of 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79938" y="87342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Time domain representation: </a:t>
            </a:r>
            <a:r>
              <a:rPr lang="en-US" sz="2400" dirty="0"/>
              <a:t>In the time domain representation, a signal is time varying quantity.  </a:t>
            </a:r>
            <a:endParaRPr lang="en-US" sz="2000" i="1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6146" name="Picture 2" descr="Analyzing Signals">
            <a:extLst>
              <a:ext uri="{FF2B5EF4-FFF2-40B4-BE49-F238E27FC236}">
                <a16:creationId xmlns:a16="http://schemas.microsoft.com/office/drawing/2014/main" id="{5BF43810-17E0-4ADB-ADFE-928E81BC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69" y="1739595"/>
            <a:ext cx="5302714" cy="37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FBBC3A-9340-4DF8-86F5-AFADE2308A62}"/>
              </a:ext>
            </a:extLst>
          </p:cNvPr>
          <p:cNvSpPr txBox="1"/>
          <p:nvPr/>
        </p:nvSpPr>
        <p:spPr>
          <a:xfrm>
            <a:off x="679938" y="5384406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Frequency domain representation: </a:t>
            </a:r>
            <a:r>
              <a:rPr lang="en-US" sz="2400" dirty="0"/>
              <a:t>In the frequency domain representation, a signal is represented by its frequency spectrum. It is also called line spectrum. </a:t>
            </a:r>
            <a:endParaRPr lang="en-US" sz="2000" i="1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62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4870" y="76200"/>
            <a:ext cx="5175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How to plot line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679938" y="873429"/>
                <a:ext cx="7924800" cy="769441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Sketch the line spectrum of the following signal: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=3−5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−30°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+4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⁡(120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8" y="873429"/>
                <a:ext cx="7924800" cy="769441"/>
              </a:xfrm>
              <a:prstGeom prst="rect">
                <a:avLst/>
              </a:prstGeom>
              <a:blipFill>
                <a:blip r:embed="rId2"/>
                <a:stretch>
                  <a:fillRect l="-1074" t="-4615" b="-6154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BBC3A-9340-4DF8-86F5-AFADE2308A62}"/>
                  </a:ext>
                </a:extLst>
              </p:cNvPr>
              <p:cNvSpPr txBox="1"/>
              <p:nvPr/>
            </p:nvSpPr>
            <p:spPr>
              <a:xfrm>
                <a:off x="609600" y="1799630"/>
                <a:ext cx="79248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Solution: </a:t>
                </a:r>
                <a:r>
                  <a:rPr lang="en-US" sz="2400" dirty="0"/>
                  <a:t>The above equation can be re-written as</a:t>
                </a:r>
              </a:p>
              <a:p>
                <a:pPr algn="just"/>
                <a:r>
                  <a:rPr lang="en-US" sz="2400" i="1" dirty="0">
                    <a:solidFill>
                      <a:srgbClr val="000000"/>
                    </a:solidFill>
                    <a:effectLst/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=3+5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+150°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+4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120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−90°</m:t>
                            </m:r>
                          </m:e>
                        </m:d>
                      </m:e>
                    </m:func>
                  </m:oMath>
                </a14:m>
                <a:endParaRPr lang="en-US" sz="2000" b="0" i="1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pPr algn="just"/>
                <a:endParaRPr lang="en-US" sz="2000" i="1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pPr algn="just"/>
                <a:endParaRPr lang="en-US" sz="2000" i="1" dirty="0">
                  <a:solidFill>
                    <a:srgbClr val="000000"/>
                  </a:solidFill>
                  <a:effectLst/>
                  <a:latin typeface="+mj-lt"/>
                </a:endParaRPr>
              </a:p>
              <a:p>
                <a:pPr algn="just"/>
                <a:endParaRPr lang="en-US" sz="2000" i="1" dirty="0">
                  <a:solidFill>
                    <a:srgbClr val="000000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FBBC3A-9340-4DF8-86F5-AFADE2308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99630"/>
                <a:ext cx="7924800" cy="1754326"/>
              </a:xfrm>
              <a:prstGeom prst="rect">
                <a:avLst/>
              </a:prstGeom>
              <a:blipFill>
                <a:blip r:embed="rId3"/>
                <a:stretch>
                  <a:fillRect l="-1154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85801C5-B163-44AC-922B-B52F3EE498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484784"/>
                  </p:ext>
                </p:extLst>
              </p:nvPr>
            </p:nvGraphicFramePr>
            <p:xfrm>
              <a:off x="1324233" y="2665070"/>
              <a:ext cx="6636210" cy="1587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08">
                      <a:extLst>
                        <a:ext uri="{9D8B030D-6E8A-4147-A177-3AD203B41FA5}">
                          <a16:colId xmlns:a16="http://schemas.microsoft.com/office/drawing/2014/main" val="3750918060"/>
                        </a:ext>
                      </a:extLst>
                    </a:gridCol>
                    <a:gridCol w="2156768">
                      <a:extLst>
                        <a:ext uri="{9D8B030D-6E8A-4147-A177-3AD203B41FA5}">
                          <a16:colId xmlns:a16="http://schemas.microsoft.com/office/drawing/2014/main" val="3619041603"/>
                        </a:ext>
                      </a:extLst>
                    </a:gridCol>
                    <a:gridCol w="1244289">
                      <a:extLst>
                        <a:ext uri="{9D8B030D-6E8A-4147-A177-3AD203B41FA5}">
                          <a16:colId xmlns:a16="http://schemas.microsoft.com/office/drawing/2014/main" val="2364619504"/>
                        </a:ext>
                      </a:extLst>
                    </a:gridCol>
                    <a:gridCol w="1327242">
                      <a:extLst>
                        <a:ext uri="{9D8B030D-6E8A-4147-A177-3AD203B41FA5}">
                          <a16:colId xmlns:a16="http://schemas.microsoft.com/office/drawing/2014/main" val="2904984830"/>
                        </a:ext>
                      </a:extLst>
                    </a:gridCol>
                    <a:gridCol w="1072003">
                      <a:extLst>
                        <a:ext uri="{9D8B030D-6E8A-4147-A177-3AD203B41FA5}">
                          <a16:colId xmlns:a16="http://schemas.microsoft.com/office/drawing/2014/main" val="2331240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S. No.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Term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Amplitude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Phase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5459247"/>
                      </a:ext>
                    </a:extLst>
                  </a:tr>
                  <a:tr h="47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 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Hz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464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40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+150°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 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20 Hz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082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120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−90°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 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60 Hz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-90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181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85801C5-B163-44AC-922B-B52F3EE498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484784"/>
                  </p:ext>
                </p:extLst>
              </p:nvPr>
            </p:nvGraphicFramePr>
            <p:xfrm>
              <a:off x="1324233" y="2665070"/>
              <a:ext cx="6636210" cy="1587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908">
                      <a:extLst>
                        <a:ext uri="{9D8B030D-6E8A-4147-A177-3AD203B41FA5}">
                          <a16:colId xmlns:a16="http://schemas.microsoft.com/office/drawing/2014/main" val="3750918060"/>
                        </a:ext>
                      </a:extLst>
                    </a:gridCol>
                    <a:gridCol w="2156768">
                      <a:extLst>
                        <a:ext uri="{9D8B030D-6E8A-4147-A177-3AD203B41FA5}">
                          <a16:colId xmlns:a16="http://schemas.microsoft.com/office/drawing/2014/main" val="3619041603"/>
                        </a:ext>
                      </a:extLst>
                    </a:gridCol>
                    <a:gridCol w="1244289">
                      <a:extLst>
                        <a:ext uri="{9D8B030D-6E8A-4147-A177-3AD203B41FA5}">
                          <a16:colId xmlns:a16="http://schemas.microsoft.com/office/drawing/2014/main" val="2364619504"/>
                        </a:ext>
                      </a:extLst>
                    </a:gridCol>
                    <a:gridCol w="1327242">
                      <a:extLst>
                        <a:ext uri="{9D8B030D-6E8A-4147-A177-3AD203B41FA5}">
                          <a16:colId xmlns:a16="http://schemas.microsoft.com/office/drawing/2014/main" val="2904984830"/>
                        </a:ext>
                      </a:extLst>
                    </a:gridCol>
                    <a:gridCol w="1072003">
                      <a:extLst>
                        <a:ext uri="{9D8B030D-6E8A-4147-A177-3AD203B41FA5}">
                          <a16:colId xmlns:a16="http://schemas.microsoft.com/office/drawing/2014/main" val="2331240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S. No.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Term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Amplitude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Phase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5459247"/>
                      </a:ext>
                    </a:extLst>
                  </a:tr>
                  <a:tr h="4746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83" t="-84615" r="-169492" b="-175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 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 Hz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464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83" t="-236066" r="-1694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 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20 Hz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082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83" t="-336066" r="-1694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 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60 Hz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-90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endParaRPr lang="en-US" baseline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181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49538CA-B59A-44F5-AA24-7F12A8D9A876}"/>
              </a:ext>
            </a:extLst>
          </p:cNvPr>
          <p:cNvGrpSpPr/>
          <p:nvPr/>
        </p:nvGrpSpPr>
        <p:grpSpPr>
          <a:xfrm>
            <a:off x="679938" y="4572000"/>
            <a:ext cx="4013865" cy="1950143"/>
            <a:chOff x="709246" y="4540296"/>
            <a:chExt cx="4013865" cy="19501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C2A1AD-A275-4CD3-9B97-B5CCBFDAD483}"/>
                </a:ext>
              </a:extLst>
            </p:cNvPr>
            <p:cNvGrpSpPr/>
            <p:nvPr/>
          </p:nvGrpSpPr>
          <p:grpSpPr>
            <a:xfrm>
              <a:off x="709246" y="4724400"/>
              <a:ext cx="4013865" cy="1744980"/>
              <a:chOff x="5105400" y="1808619"/>
              <a:chExt cx="3213778" cy="174498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7F3370A-2968-4DDF-B9B2-95A0C5BFAC32}"/>
                  </a:ext>
                </a:extLst>
              </p:cNvPr>
              <p:cNvCxnSpPr/>
              <p:nvPr/>
            </p:nvCxnSpPr>
            <p:spPr>
              <a:xfrm>
                <a:off x="5105400" y="3276600"/>
                <a:ext cx="2971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0D7307C-EEC1-4E4E-948C-AFB1D9DB8E06}"/>
                  </a:ext>
                </a:extLst>
              </p:cNvPr>
              <p:cNvCxnSpPr/>
              <p:nvPr/>
            </p:nvCxnSpPr>
            <p:spPr>
              <a:xfrm flipV="1">
                <a:off x="5943600" y="1828800"/>
                <a:ext cx="0" cy="1447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1018AF-8888-4560-BD3A-5DA82D4241E2}"/>
                  </a:ext>
                </a:extLst>
              </p:cNvPr>
              <p:cNvSpPr txBox="1"/>
              <p:nvPr/>
            </p:nvSpPr>
            <p:spPr>
              <a:xfrm>
                <a:off x="5562600" y="1808619"/>
                <a:ext cx="221785" cy="1177082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r>
                  <a:rPr lang="en-US" dirty="0"/>
                  <a:t>Amplitude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88F47-19C1-4EDC-B2D4-CD22E7419E6F}"/>
                  </a:ext>
                </a:extLst>
              </p:cNvPr>
              <p:cNvSpPr txBox="1"/>
              <p:nvPr/>
            </p:nvSpPr>
            <p:spPr>
              <a:xfrm>
                <a:off x="5830124" y="3262699"/>
                <a:ext cx="2419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AE0471-F855-43E5-AFDD-123B6B578FBB}"/>
                  </a:ext>
                </a:extLst>
              </p:cNvPr>
              <p:cNvSpPr txBox="1"/>
              <p:nvPr/>
            </p:nvSpPr>
            <p:spPr>
              <a:xfrm>
                <a:off x="7956211" y="3276600"/>
                <a:ext cx="3629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f Hz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4C6D6-2FA6-4EBA-9DA8-598500B29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00" y="5312941"/>
              <a:ext cx="0" cy="865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855D1C-B34A-40E9-AE86-6ABAC5C4B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0" y="4744581"/>
              <a:ext cx="0" cy="14549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DD2632-4280-48C8-B872-2003669BB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5105400"/>
              <a:ext cx="0" cy="10941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A2778B-514C-47F6-AB1C-2B1F3775F686}"/>
                </a:ext>
              </a:extLst>
            </p:cNvPr>
            <p:cNvSpPr txBox="1"/>
            <p:nvPr/>
          </p:nvSpPr>
          <p:spPr>
            <a:xfrm>
              <a:off x="2262850" y="6213440"/>
              <a:ext cx="3022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02CB2A-6E0E-40B0-8C98-0D676BB3DD03}"/>
                </a:ext>
              </a:extLst>
            </p:cNvPr>
            <p:cNvSpPr txBox="1"/>
            <p:nvPr/>
          </p:nvSpPr>
          <p:spPr>
            <a:xfrm>
              <a:off x="3352800" y="6213440"/>
              <a:ext cx="3022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60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09425-3BA7-46FF-8A20-B7C7DE7F101F}"/>
                </a:ext>
              </a:extLst>
            </p:cNvPr>
            <p:cNvSpPr txBox="1"/>
            <p:nvPr/>
          </p:nvSpPr>
          <p:spPr>
            <a:xfrm>
              <a:off x="1837188" y="5113485"/>
              <a:ext cx="3022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ED1753-EC23-445E-BFF8-45F650CD61E9}"/>
                </a:ext>
              </a:extLst>
            </p:cNvPr>
            <p:cNvSpPr txBox="1"/>
            <p:nvPr/>
          </p:nvSpPr>
          <p:spPr>
            <a:xfrm>
              <a:off x="2411858" y="4540296"/>
              <a:ext cx="3022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AC3C71-26F0-48C4-A7EE-418C70FEF9CF}"/>
                </a:ext>
              </a:extLst>
            </p:cNvPr>
            <p:cNvSpPr txBox="1"/>
            <p:nvPr/>
          </p:nvSpPr>
          <p:spPr>
            <a:xfrm>
              <a:off x="3698928" y="4938336"/>
              <a:ext cx="3022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2FA03B-A200-4F5C-91D8-25D561D65950}"/>
              </a:ext>
            </a:extLst>
          </p:cNvPr>
          <p:cNvGrpSpPr/>
          <p:nvPr/>
        </p:nvGrpSpPr>
        <p:grpSpPr>
          <a:xfrm>
            <a:off x="4636772" y="4550941"/>
            <a:ext cx="4013865" cy="2241043"/>
            <a:chOff x="709246" y="4540296"/>
            <a:chExt cx="4013865" cy="22410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E52CF8E-1DCA-432C-9A6B-04E35C148E90}"/>
                </a:ext>
              </a:extLst>
            </p:cNvPr>
            <p:cNvGrpSpPr/>
            <p:nvPr/>
          </p:nvGrpSpPr>
          <p:grpSpPr>
            <a:xfrm>
              <a:off x="709246" y="4744581"/>
              <a:ext cx="4013865" cy="1724799"/>
              <a:chOff x="5105400" y="1828800"/>
              <a:chExt cx="3213778" cy="1724799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793EDE0-2E95-4FAA-8AD2-2F9B81056696}"/>
                  </a:ext>
                </a:extLst>
              </p:cNvPr>
              <p:cNvCxnSpPr/>
              <p:nvPr/>
            </p:nvCxnSpPr>
            <p:spPr>
              <a:xfrm>
                <a:off x="5105400" y="3276600"/>
                <a:ext cx="2971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B29CF4-9A58-45D9-B98B-16FAF764EAA6}"/>
                  </a:ext>
                </a:extLst>
              </p:cNvPr>
              <p:cNvCxnSpPr/>
              <p:nvPr/>
            </p:nvCxnSpPr>
            <p:spPr>
              <a:xfrm flipV="1">
                <a:off x="5943600" y="1828800"/>
                <a:ext cx="0" cy="1447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153F44-B8D3-4060-A3B6-E9E800D657BC}"/>
                  </a:ext>
                </a:extLst>
              </p:cNvPr>
              <p:cNvSpPr txBox="1"/>
              <p:nvPr/>
            </p:nvSpPr>
            <p:spPr>
              <a:xfrm>
                <a:off x="5608941" y="1912574"/>
                <a:ext cx="221785" cy="1177082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 algn="ctr"/>
                <a:r>
                  <a:rPr lang="en-US" dirty="0"/>
                  <a:t>Phase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8038B4B-718D-4837-B323-4E8277889AFE}"/>
                  </a:ext>
                </a:extLst>
              </p:cNvPr>
              <p:cNvSpPr txBox="1"/>
              <p:nvPr/>
            </p:nvSpPr>
            <p:spPr>
              <a:xfrm>
                <a:off x="5830124" y="3262699"/>
                <a:ext cx="2419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60F87AA-D9A0-46CF-8852-DF8BBD93A163}"/>
                  </a:ext>
                </a:extLst>
              </p:cNvPr>
              <p:cNvSpPr txBox="1"/>
              <p:nvPr/>
            </p:nvSpPr>
            <p:spPr>
              <a:xfrm>
                <a:off x="7956211" y="3276600"/>
                <a:ext cx="3629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f Hz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EA94EE-4D64-4B2E-9EEE-B91570F49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00" y="6161555"/>
              <a:ext cx="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C03CB7-0DE1-44B4-AC9B-60BB21567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200" y="4744581"/>
              <a:ext cx="0" cy="14549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3D8-F131-474B-BC7A-B019DCF22D29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6199539"/>
              <a:ext cx="0" cy="495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3004BE-6DD9-4671-AAF0-5FC80BA971C4}"/>
                </a:ext>
              </a:extLst>
            </p:cNvPr>
            <p:cNvSpPr txBox="1"/>
            <p:nvPr/>
          </p:nvSpPr>
          <p:spPr>
            <a:xfrm>
              <a:off x="2262850" y="6213440"/>
              <a:ext cx="3022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555B27-D89D-4EB1-889F-BD3339FD34B3}"/>
                </a:ext>
              </a:extLst>
            </p:cNvPr>
            <p:cNvSpPr txBox="1"/>
            <p:nvPr/>
          </p:nvSpPr>
          <p:spPr>
            <a:xfrm>
              <a:off x="3311474" y="6213440"/>
              <a:ext cx="3022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60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118440-A191-45E0-A319-A0C72888C101}"/>
                </a:ext>
              </a:extLst>
            </p:cNvPr>
            <p:cNvSpPr txBox="1"/>
            <p:nvPr/>
          </p:nvSpPr>
          <p:spPr>
            <a:xfrm>
              <a:off x="1837188" y="5113485"/>
              <a:ext cx="30221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62529-E11C-4A5E-BB35-F2D54D1C4964}"/>
                </a:ext>
              </a:extLst>
            </p:cNvPr>
            <p:cNvSpPr txBox="1"/>
            <p:nvPr/>
          </p:nvSpPr>
          <p:spPr>
            <a:xfrm>
              <a:off x="2411857" y="4540296"/>
              <a:ext cx="49712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150</a:t>
              </a:r>
              <a:r>
                <a:rPr lang="en-US" baseline="30000" dirty="0"/>
                <a:t>o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B5AE9E-1E3E-4160-85E1-DC833EC5EE43}"/>
                </a:ext>
              </a:extLst>
            </p:cNvPr>
            <p:cNvSpPr txBox="1"/>
            <p:nvPr/>
          </p:nvSpPr>
          <p:spPr>
            <a:xfrm>
              <a:off x="3658891" y="6504340"/>
              <a:ext cx="4907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-90</a:t>
              </a:r>
              <a:r>
                <a:rPr lang="en-US" baseline="30000" dirty="0"/>
                <a:t>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19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26617" y="76200"/>
            <a:ext cx="557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Double Sided Line Spectrum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79938" y="873429"/>
            <a:ext cx="7924800" cy="830997"/>
          </a:xfrm>
          <a:prstGeom prst="rect">
            <a:avLst/>
          </a:prstGeom>
          <a:noFill/>
          <a:ln w="2222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If spectrum is represented for both the positive and negative frequency is called double sided line spectrum.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FD8E87-1C10-4C31-A1E5-D4A78C9A7977}"/>
              </a:ext>
            </a:extLst>
          </p:cNvPr>
          <p:cNvGrpSpPr/>
          <p:nvPr/>
        </p:nvGrpSpPr>
        <p:grpSpPr>
          <a:xfrm>
            <a:off x="2814727" y="1828022"/>
            <a:ext cx="3383305" cy="2120477"/>
            <a:chOff x="1982880" y="1851540"/>
            <a:chExt cx="3383305" cy="21204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6FDEB33-C210-489B-BB16-3A927C556034}"/>
                </a:ext>
              </a:extLst>
            </p:cNvPr>
            <p:cNvGrpSpPr/>
            <p:nvPr/>
          </p:nvGrpSpPr>
          <p:grpSpPr>
            <a:xfrm>
              <a:off x="1982880" y="1851540"/>
              <a:ext cx="3383305" cy="2120477"/>
              <a:chOff x="1828799" y="1860634"/>
              <a:chExt cx="3383305" cy="21204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AB4FEB9-6301-4717-960E-9E00F791CA45}"/>
                  </a:ext>
                </a:extLst>
              </p:cNvPr>
              <p:cNvGrpSpPr/>
              <p:nvPr/>
            </p:nvGrpSpPr>
            <p:grpSpPr>
              <a:xfrm>
                <a:off x="1828799" y="1860634"/>
                <a:ext cx="3383305" cy="2093091"/>
                <a:chOff x="1828799" y="1860634"/>
                <a:chExt cx="3383305" cy="20930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49538CA-B59A-44F5-AA24-7F12A8D9A876}"/>
                    </a:ext>
                  </a:extLst>
                </p:cNvPr>
                <p:cNvGrpSpPr/>
                <p:nvPr/>
              </p:nvGrpSpPr>
              <p:grpSpPr>
                <a:xfrm>
                  <a:off x="1828799" y="1860634"/>
                  <a:ext cx="3383305" cy="2093091"/>
                  <a:chOff x="709245" y="4397348"/>
                  <a:chExt cx="2633408" cy="2093091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E6C2A1AD-A275-4CD3-9B97-B5CCBFDAD483}"/>
                      </a:ext>
                    </a:extLst>
                  </p:cNvPr>
                  <p:cNvGrpSpPr/>
                  <p:nvPr/>
                </p:nvGrpSpPr>
                <p:grpSpPr>
                  <a:xfrm>
                    <a:off x="709245" y="4397348"/>
                    <a:ext cx="2633408" cy="2058131"/>
                    <a:chOff x="5105400" y="1481567"/>
                    <a:chExt cx="2108489" cy="2058131"/>
                  </a:xfrm>
                </p:grpSpPr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37F3370A-2968-4DDF-B9B2-95A0C5BFAC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05400" y="3276600"/>
                      <a:ext cx="1709573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A0D7307C-EEC1-4E4E-948C-AFB1D9DB8E0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943600" y="1828800"/>
                      <a:ext cx="0" cy="14478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A11018AF-8888-4560-BD3A-5DA82D4241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92047" y="1481567"/>
                      <a:ext cx="826511" cy="276999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rtlCol="0">
                      <a:spAutoFit/>
                    </a:bodyPr>
                    <a:lstStyle/>
                    <a:p>
                      <a:r>
                        <a:rPr lang="en-US" dirty="0"/>
                        <a:t>Amplitude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8288F47-19C1-4EDC-B2D4-CD22E7419E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0124" y="3262699"/>
                      <a:ext cx="24197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EDAE0471-F855-43E5-AFDD-123B6B578F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0922" y="3212786"/>
                      <a:ext cx="36296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dirty="0"/>
                        <a:t>f Hz</a:t>
                      </a:r>
                    </a:p>
                  </p:txBody>
                </p:sp>
              </p:grp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0855D1C-B34A-40E9-AE86-6ABAC5C4B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62200" y="4744581"/>
                    <a:ext cx="0" cy="14549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BA2778B-514C-47F6-AB1C-2B1F3775F686}"/>
                      </a:ext>
                    </a:extLst>
                  </p:cNvPr>
                  <p:cNvSpPr txBox="1"/>
                  <p:nvPr/>
                </p:nvSpPr>
                <p:spPr>
                  <a:xfrm>
                    <a:off x="2262850" y="6213440"/>
                    <a:ext cx="3022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dirty="0"/>
                      <a:t>f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7ED1753-EC23-445E-BFF8-45F650CD61E9}"/>
                      </a:ext>
                    </a:extLst>
                  </p:cNvPr>
                  <p:cNvSpPr txBox="1"/>
                  <p:nvPr/>
                </p:nvSpPr>
                <p:spPr>
                  <a:xfrm>
                    <a:off x="2411858" y="4540296"/>
                    <a:ext cx="3022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</p:grp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6A0EB78-B359-4BAE-A8A3-07E31A917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8400" y="2221768"/>
                  <a:ext cx="0" cy="14549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39827E-E93E-4F96-B6A5-2E5C88EF5026}"/>
                  </a:ext>
                </a:extLst>
              </p:cNvPr>
              <p:cNvSpPr txBox="1"/>
              <p:nvPr/>
            </p:nvSpPr>
            <p:spPr>
              <a:xfrm>
                <a:off x="2186829" y="3704112"/>
                <a:ext cx="3882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-f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49E156-D8D1-463C-A8D3-F579FB523F3A}"/>
                </a:ext>
              </a:extLst>
            </p:cNvPr>
            <p:cNvSpPr txBox="1"/>
            <p:nvPr/>
          </p:nvSpPr>
          <p:spPr>
            <a:xfrm>
              <a:off x="2271955" y="2026519"/>
              <a:ext cx="38827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65218-C209-483B-821F-42556D6715EE}"/>
              </a:ext>
            </a:extLst>
          </p:cNvPr>
          <p:cNvGrpSpPr/>
          <p:nvPr/>
        </p:nvGrpSpPr>
        <p:grpSpPr>
          <a:xfrm>
            <a:off x="2814727" y="4019131"/>
            <a:ext cx="3383305" cy="2457869"/>
            <a:chOff x="1828799" y="1952835"/>
            <a:chExt cx="3383305" cy="245786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48E915-0830-4809-88E0-B0921EEFDD0D}"/>
                </a:ext>
              </a:extLst>
            </p:cNvPr>
            <p:cNvGrpSpPr/>
            <p:nvPr/>
          </p:nvGrpSpPr>
          <p:grpSpPr>
            <a:xfrm>
              <a:off x="1828799" y="1952835"/>
              <a:ext cx="3383305" cy="2457869"/>
              <a:chOff x="1828799" y="1952835"/>
              <a:chExt cx="3383305" cy="24578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D5A32CD-B726-4CCD-9335-131CCA6C7F3D}"/>
                  </a:ext>
                </a:extLst>
              </p:cNvPr>
              <p:cNvGrpSpPr/>
              <p:nvPr/>
            </p:nvGrpSpPr>
            <p:grpSpPr>
              <a:xfrm>
                <a:off x="1828799" y="1952835"/>
                <a:ext cx="3383305" cy="2000890"/>
                <a:chOff x="709245" y="4489549"/>
                <a:chExt cx="2633408" cy="200089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4B4FB26-0D8C-4F17-9F54-083902103022}"/>
                    </a:ext>
                  </a:extLst>
                </p:cNvPr>
                <p:cNvGrpSpPr/>
                <p:nvPr/>
              </p:nvGrpSpPr>
              <p:grpSpPr>
                <a:xfrm>
                  <a:off x="709245" y="4489549"/>
                  <a:ext cx="2633408" cy="1965930"/>
                  <a:chOff x="5105400" y="1573768"/>
                  <a:chExt cx="2108489" cy="1965930"/>
                </a:xfrm>
              </p:grpSpPr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56790B97-DEED-40CD-8047-3532FCCB40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05400" y="3276600"/>
                    <a:ext cx="170957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F2DD3ACB-09E2-4215-A955-5D70C2E42C5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943600" y="1828800"/>
                    <a:ext cx="0" cy="14478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4976CA9-F67E-4C30-9A7C-350A8BB94BA2}"/>
                      </a:ext>
                    </a:extLst>
                  </p:cNvPr>
                  <p:cNvSpPr txBox="1"/>
                  <p:nvPr/>
                </p:nvSpPr>
                <p:spPr>
                  <a:xfrm>
                    <a:off x="5699961" y="1573768"/>
                    <a:ext cx="487277" cy="276998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r>
                      <a:rPr lang="en-US" dirty="0"/>
                      <a:t>Phase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F1E2121-7A24-40C7-8FC1-F77F5B76607F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124" y="3262699"/>
                    <a:ext cx="24197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8663B1F-1FF6-4AC0-A8DA-D32DAAAB937D}"/>
                      </a:ext>
                    </a:extLst>
                  </p:cNvPr>
                  <p:cNvSpPr txBox="1"/>
                  <p:nvPr/>
                </p:nvSpPr>
                <p:spPr>
                  <a:xfrm>
                    <a:off x="6850922" y="3212786"/>
                    <a:ext cx="36296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dirty="0"/>
                      <a:t>f Hz</a:t>
                    </a:r>
                  </a:p>
                </p:txBody>
              </p: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2E1992B-07FC-450B-9656-E4EC88AF6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62199" y="5468481"/>
                  <a:ext cx="0" cy="7310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E50CA88-9E34-482E-9D56-50B5A048AA96}"/>
                    </a:ext>
                  </a:extLst>
                </p:cNvPr>
                <p:cNvSpPr txBox="1"/>
                <p:nvPr/>
              </p:nvSpPr>
              <p:spPr>
                <a:xfrm>
                  <a:off x="2262850" y="6213440"/>
                  <a:ext cx="3022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/>
                    <a:t>f</a:t>
                  </a:r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7D4CC93-79BB-438C-91C3-6D6AA8667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3676726"/>
                <a:ext cx="0" cy="7339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4437EC-FC1E-4E71-8D22-A45AA2FCC331}"/>
                </a:ext>
              </a:extLst>
            </p:cNvPr>
            <p:cNvSpPr txBox="1"/>
            <p:nvPr/>
          </p:nvSpPr>
          <p:spPr>
            <a:xfrm>
              <a:off x="2062072" y="3704112"/>
              <a:ext cx="38827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/>
                <a:t>-f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9AEB84F-5A15-4D5C-932A-31B82ADDB2C2}"/>
              </a:ext>
            </a:extLst>
          </p:cNvPr>
          <p:cNvSpPr txBox="1"/>
          <p:nvPr/>
        </p:nvSpPr>
        <p:spPr>
          <a:xfrm>
            <a:off x="5054015" y="4793778"/>
            <a:ext cx="3882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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6BA36A-6D66-4EE7-966C-E37111B364B0}"/>
              </a:ext>
            </a:extLst>
          </p:cNvPr>
          <p:cNvSpPr txBox="1"/>
          <p:nvPr/>
        </p:nvSpPr>
        <p:spPr>
          <a:xfrm>
            <a:off x="3538776" y="6287976"/>
            <a:ext cx="3882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-</a:t>
            </a:r>
            <a:r>
              <a:rPr lang="en-US" dirty="0">
                <a:sym typeface="Symbol" panose="05050102010706020507" pitchFamily="18" charset="2"/>
              </a:rPr>
              <a:t>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373940-9751-42F8-AC95-CE2B4D55D243}"/>
              </a:ext>
            </a:extLst>
          </p:cNvPr>
          <p:cNvCxnSpPr>
            <a:cxnSpLocks/>
          </p:cNvCxnSpPr>
          <p:nvPr/>
        </p:nvCxnSpPr>
        <p:spPr>
          <a:xfrm>
            <a:off x="3424328" y="2189156"/>
            <a:ext cx="149750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8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1198" y="76200"/>
            <a:ext cx="658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Filtering or Interpolating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679938" y="873429"/>
                <a:ext cx="7924800" cy="3566939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257300" lvl="2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𝑠𝑖𝑛𝑥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/>
                  <a:t> is the sine over argument function denoted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𝑆𝑖𝑛𝑐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1257300" lvl="2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It is also known as filtering or interpolating function.</a:t>
                </a:r>
              </a:p>
              <a:p>
                <a:pPr marL="1257300" lvl="2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𝑆𝑖𝑛𝑐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is an even function of</a:t>
                </a:r>
                <a:r>
                  <a:rPr lang="en-US" sz="2000" i="1" dirty="0"/>
                  <a:t> x.</a:t>
                </a:r>
              </a:p>
              <a:p>
                <a:pPr marL="1257300" lvl="2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𝑆𝑖𝑛𝑐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except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000" dirty="0"/>
                  <a:t> where it is intermediate. That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𝑆𝑖𝑛𝑐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±2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,±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…..</m:t>
                    </m:r>
                  </m:oMath>
                </a14:m>
                <a:endParaRPr lang="en-US" sz="2000" dirty="0"/>
              </a:p>
              <a:p>
                <a:pPr marL="1257300" lvl="2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𝑆𝑖𝑛𝑐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is the product of an oscillating signal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US" sz="2000" dirty="0"/>
                  <a:t> (of period 2</a:t>
                </a:r>
                <a:r>
                  <a:rPr lang="el-GR" sz="2000" dirty="0"/>
                  <a:t>π</a:t>
                </a:r>
                <a:r>
                  <a:rPr lang="en-US" sz="2000" dirty="0"/>
                  <a:t>) and a monotonically decreasing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/>
                  <a:t>. Therefore,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exhibits sinusoidal oscillation of period 2</a:t>
                </a:r>
                <a:r>
                  <a:rPr lang="el-GR" sz="2000" dirty="0"/>
                  <a:t>π</a:t>
                </a:r>
                <a:r>
                  <a:rPr lang="en-US" sz="2000" dirty="0"/>
                  <a:t>, with amplitude decreasing continuously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8" y="873429"/>
                <a:ext cx="7924800" cy="3566939"/>
              </a:xfrm>
              <a:prstGeom prst="rect">
                <a:avLst/>
              </a:prstGeom>
              <a:blipFill>
                <a:blip r:embed="rId2"/>
                <a:stretch>
                  <a:fillRect r="-613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008D76B-CE7F-44C4-BD4F-F0E9045D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1198" y="4876800"/>
            <a:ext cx="285750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172F5-9675-4881-AF0B-A12FC275D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7635" y="4486275"/>
            <a:ext cx="4010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8022" y="76200"/>
            <a:ext cx="280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Fourier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79938" y="873429"/>
            <a:ext cx="7924800" cy="2000548"/>
          </a:xfrm>
          <a:prstGeom prst="rect">
            <a:avLst/>
          </a:prstGeom>
          <a:noFill/>
          <a:ln w="2222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Fourier series are important for the following reasons: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How many frequency components are present in the signal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Their amplitudes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Their relative phase difference between these frequency component.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Fourier series is used for periodic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105782-7FC7-4563-9BA5-A0E6B5101BB0}"/>
                  </a:ext>
                </a:extLst>
              </p:cNvPr>
              <p:cNvSpPr txBox="1"/>
              <p:nvPr/>
            </p:nvSpPr>
            <p:spPr>
              <a:xfrm>
                <a:off x="679938" y="3088976"/>
                <a:ext cx="8083062" cy="2232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Obtain the Fourier series for the following rectangular pulse train</a:t>
                </a:r>
              </a:p>
              <a:p>
                <a:r>
                  <a:rPr lang="en-US" b="1" dirty="0"/>
                  <a:t>Solution: 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𝒔𝒊𝒏𝒄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type m:val="skw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𝒏𝒕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105782-7FC7-4563-9BA5-A0E6B510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8" y="3088976"/>
                <a:ext cx="8083062" cy="2232471"/>
              </a:xfrm>
              <a:prstGeom prst="rect">
                <a:avLst/>
              </a:prstGeom>
              <a:blipFill>
                <a:blip r:embed="rId2"/>
                <a:stretch>
                  <a:fillRect l="-679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652B9B-54E6-4BF1-9872-52D247B53EDC}"/>
              </a:ext>
            </a:extLst>
          </p:cNvPr>
          <p:cNvCxnSpPr/>
          <p:nvPr/>
        </p:nvCxnSpPr>
        <p:spPr>
          <a:xfrm>
            <a:off x="7086601" y="4724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4F06661-D6F0-4DD9-BBF0-557D1EBCB73A}"/>
              </a:ext>
            </a:extLst>
          </p:cNvPr>
          <p:cNvSpPr txBox="1"/>
          <p:nvPr/>
        </p:nvSpPr>
        <p:spPr>
          <a:xfrm>
            <a:off x="6793526" y="4692134"/>
            <a:ext cx="3692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τ/2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D885269-D674-4FBC-93ED-76BB2836E817}"/>
              </a:ext>
            </a:extLst>
          </p:cNvPr>
          <p:cNvGrpSpPr/>
          <p:nvPr/>
        </p:nvGrpSpPr>
        <p:grpSpPr>
          <a:xfrm>
            <a:off x="4267200" y="3429000"/>
            <a:ext cx="4648192" cy="1931466"/>
            <a:chOff x="4343400" y="3352800"/>
            <a:chExt cx="4648192" cy="193146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9D6E5C-7761-4F27-823C-B4600E5C30C0}"/>
                </a:ext>
              </a:extLst>
            </p:cNvPr>
            <p:cNvSpPr txBox="1"/>
            <p:nvPr/>
          </p:nvSpPr>
          <p:spPr>
            <a:xfrm>
              <a:off x="6248400" y="4692134"/>
              <a:ext cx="36927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-τ/2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5DDDF7-FD44-4CBB-B1F8-3CE88FB8B2A5}"/>
                </a:ext>
              </a:extLst>
            </p:cNvPr>
            <p:cNvGrpSpPr/>
            <p:nvPr/>
          </p:nvGrpSpPr>
          <p:grpSpPr>
            <a:xfrm>
              <a:off x="4343400" y="3352800"/>
              <a:ext cx="4648192" cy="1931466"/>
              <a:chOff x="4343400" y="3352800"/>
              <a:chExt cx="4648192" cy="193146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4EF58F1-E288-4113-9739-F01080E96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29000"/>
                <a:ext cx="0" cy="1752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7DB2362-DEA8-4263-A166-F416D4D4E333}"/>
                  </a:ext>
                </a:extLst>
              </p:cNvPr>
              <p:cNvCxnSpPr/>
              <p:nvPr/>
            </p:nvCxnSpPr>
            <p:spPr>
              <a:xfrm>
                <a:off x="4343400" y="4724400"/>
                <a:ext cx="44958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D4C1843-9026-4132-8E85-C7A621E70368}"/>
                  </a:ext>
                </a:extLst>
              </p:cNvPr>
              <p:cNvGrpSpPr/>
              <p:nvPr/>
            </p:nvGrpSpPr>
            <p:grpSpPr>
              <a:xfrm>
                <a:off x="6400800" y="4038600"/>
                <a:ext cx="457200" cy="685800"/>
                <a:chOff x="6400800" y="4038600"/>
                <a:chExt cx="457200" cy="68580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1538638-784D-4B2B-87EB-767D0DD1EA33}"/>
                    </a:ext>
                  </a:extLst>
                </p:cNvPr>
                <p:cNvCxnSpPr/>
                <p:nvPr/>
              </p:nvCxnSpPr>
              <p:spPr>
                <a:xfrm flipV="1">
                  <a:off x="6400800" y="4038600"/>
                  <a:ext cx="0" cy="685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A29896D-578A-49C5-98F7-5C95885668FC}"/>
                    </a:ext>
                  </a:extLst>
                </p:cNvPr>
                <p:cNvCxnSpPr/>
                <p:nvPr/>
              </p:nvCxnSpPr>
              <p:spPr>
                <a:xfrm>
                  <a:off x="6400800" y="4038600"/>
                  <a:ext cx="457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22B270B-86BD-41A0-8413-560DAAA843E8}"/>
                    </a:ext>
                  </a:extLst>
                </p:cNvPr>
                <p:cNvCxnSpPr/>
                <p:nvPr/>
              </p:nvCxnSpPr>
              <p:spPr>
                <a:xfrm>
                  <a:off x="6858000" y="4038600"/>
                  <a:ext cx="0" cy="685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245B3A-1FF4-4260-A728-A3DF40DE23BB}"/>
                  </a:ext>
                </a:extLst>
              </p:cNvPr>
              <p:cNvGrpSpPr/>
              <p:nvPr/>
            </p:nvGrpSpPr>
            <p:grpSpPr>
              <a:xfrm>
                <a:off x="7362092" y="4038600"/>
                <a:ext cx="457200" cy="685800"/>
                <a:chOff x="6400800" y="4038600"/>
                <a:chExt cx="457200" cy="68580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D93785F-8805-4D1F-A9BA-DD4F47174E1D}"/>
                    </a:ext>
                  </a:extLst>
                </p:cNvPr>
                <p:cNvCxnSpPr/>
                <p:nvPr/>
              </p:nvCxnSpPr>
              <p:spPr>
                <a:xfrm flipV="1">
                  <a:off x="6400800" y="4038600"/>
                  <a:ext cx="0" cy="685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7ABCF13-8632-454A-9DBC-56C7213E6D1B}"/>
                    </a:ext>
                  </a:extLst>
                </p:cNvPr>
                <p:cNvCxnSpPr/>
                <p:nvPr/>
              </p:nvCxnSpPr>
              <p:spPr>
                <a:xfrm>
                  <a:off x="6400800" y="4038600"/>
                  <a:ext cx="457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DBADA10-E0F4-4620-A3A2-1192EA797556}"/>
                    </a:ext>
                  </a:extLst>
                </p:cNvPr>
                <p:cNvCxnSpPr/>
                <p:nvPr/>
              </p:nvCxnSpPr>
              <p:spPr>
                <a:xfrm>
                  <a:off x="6858000" y="4038600"/>
                  <a:ext cx="0" cy="685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F5C3DD9-EE2F-4432-90B4-F97F31302F4A}"/>
                  </a:ext>
                </a:extLst>
              </p:cNvPr>
              <p:cNvGrpSpPr/>
              <p:nvPr/>
            </p:nvGrpSpPr>
            <p:grpSpPr>
              <a:xfrm>
                <a:off x="5445370" y="4038600"/>
                <a:ext cx="457200" cy="685800"/>
                <a:chOff x="6400800" y="4038600"/>
                <a:chExt cx="457200" cy="68580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C9F9FD1-9267-4359-BF9F-8EB891F27A77}"/>
                    </a:ext>
                  </a:extLst>
                </p:cNvPr>
                <p:cNvCxnSpPr/>
                <p:nvPr/>
              </p:nvCxnSpPr>
              <p:spPr>
                <a:xfrm flipV="1">
                  <a:off x="6400800" y="4038600"/>
                  <a:ext cx="0" cy="685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9C8705F-6E2F-43B8-A2D1-95E81C508CA6}"/>
                    </a:ext>
                  </a:extLst>
                </p:cNvPr>
                <p:cNvCxnSpPr/>
                <p:nvPr/>
              </p:nvCxnSpPr>
              <p:spPr>
                <a:xfrm>
                  <a:off x="6400800" y="4038600"/>
                  <a:ext cx="457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15ACC96-A909-47DC-81A6-DB18BD97701F}"/>
                    </a:ext>
                  </a:extLst>
                </p:cNvPr>
                <p:cNvCxnSpPr/>
                <p:nvPr/>
              </p:nvCxnSpPr>
              <p:spPr>
                <a:xfrm>
                  <a:off x="6858000" y="4038600"/>
                  <a:ext cx="0" cy="685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6B1F7C8-E37F-4E6F-8FE3-D5369AF4BF81}"/>
                  </a:ext>
                </a:extLst>
              </p:cNvPr>
              <p:cNvCxnSpPr/>
              <p:nvPr/>
            </p:nvCxnSpPr>
            <p:spPr>
              <a:xfrm>
                <a:off x="5902570" y="4038600"/>
                <a:ext cx="1459522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C25F20-2101-422C-BD73-3E90CBD1E5F5}"/>
                  </a:ext>
                </a:extLst>
              </p:cNvPr>
              <p:cNvSpPr txBox="1"/>
              <p:nvPr/>
            </p:nvSpPr>
            <p:spPr>
              <a:xfrm>
                <a:off x="6705600" y="3352800"/>
                <a:ext cx="457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x(t)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03206C-0194-43A6-AE7C-AEA94D2B47F0}"/>
                  </a:ext>
                </a:extLst>
              </p:cNvPr>
              <p:cNvSpPr txBox="1"/>
              <p:nvPr/>
            </p:nvSpPr>
            <p:spPr>
              <a:xfrm>
                <a:off x="6705608" y="3798283"/>
                <a:ext cx="1934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2B00DF-C31E-4DE0-8C49-FCEFC9A2E81B}"/>
                  </a:ext>
                </a:extLst>
              </p:cNvPr>
              <p:cNvSpPr txBox="1"/>
              <p:nvPr/>
            </p:nvSpPr>
            <p:spPr>
              <a:xfrm>
                <a:off x="8763000" y="4731768"/>
                <a:ext cx="228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84382B8-C8CD-4337-8FF9-A35A39494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0000" y="4038600"/>
                <a:ext cx="0" cy="114300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DE3B065-637E-442E-B803-BBB045FEDC93}"/>
                  </a:ext>
                </a:extLst>
              </p:cNvPr>
              <p:cNvCxnSpPr/>
              <p:nvPr/>
            </p:nvCxnSpPr>
            <p:spPr>
              <a:xfrm>
                <a:off x="6629400" y="5008767"/>
                <a:ext cx="9906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C339C3-8368-431F-B143-F362590167D0}"/>
                  </a:ext>
                </a:extLst>
              </p:cNvPr>
              <p:cNvSpPr txBox="1"/>
              <p:nvPr/>
            </p:nvSpPr>
            <p:spPr>
              <a:xfrm>
                <a:off x="7086601" y="5007267"/>
                <a:ext cx="334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F70CF40-948F-4385-94C5-677FEB69B3DB}"/>
                  </a:ext>
                </a:extLst>
              </p:cNvPr>
              <p:cNvCxnSpPr/>
              <p:nvPr/>
            </p:nvCxnSpPr>
            <p:spPr>
              <a:xfrm flipV="1">
                <a:off x="7086600" y="4632960"/>
                <a:ext cx="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A735A2-0EA7-493F-B71A-2D11A8F9CAF6}"/>
                  </a:ext>
                </a:extLst>
              </p:cNvPr>
              <p:cNvSpPr txBox="1"/>
              <p:nvPr/>
            </p:nvSpPr>
            <p:spPr>
              <a:xfrm>
                <a:off x="6951786" y="4440034"/>
                <a:ext cx="36927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T</a:t>
                </a:r>
                <a:r>
                  <a:rPr lang="en-US" sz="1200" baseline="-25000" dirty="0"/>
                  <a:t>0</a:t>
                </a:r>
                <a:r>
                  <a:rPr lang="en-US" sz="1200" dirty="0"/>
                  <a:t>/2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150E484-6189-4C00-9137-62A7D5F9693F}"/>
                  </a:ext>
                </a:extLst>
              </p:cNvPr>
              <p:cNvCxnSpPr/>
              <p:nvPr/>
            </p:nvCxnSpPr>
            <p:spPr>
              <a:xfrm flipV="1">
                <a:off x="5715000" y="4632960"/>
                <a:ext cx="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42C039-CD9B-41B1-832E-4E432564ACCF}"/>
                  </a:ext>
                </a:extLst>
              </p:cNvPr>
              <p:cNvSpPr txBox="1"/>
              <p:nvPr/>
            </p:nvSpPr>
            <p:spPr>
              <a:xfrm>
                <a:off x="5621225" y="4750695"/>
                <a:ext cx="334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-T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C6A073-DF41-4B92-9632-48BAB28709A4}"/>
                  </a:ext>
                </a:extLst>
              </p:cNvPr>
              <p:cNvSpPr txBox="1"/>
              <p:nvPr/>
            </p:nvSpPr>
            <p:spPr>
              <a:xfrm>
                <a:off x="7637584" y="4717867"/>
                <a:ext cx="334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endParaRPr lang="en-US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D137D4-183A-4A21-87D3-F421854E51F2}"/>
                  </a:ext>
                </a:extLst>
              </p:cNvPr>
              <p:cNvCxnSpPr/>
              <p:nvPr/>
            </p:nvCxnSpPr>
            <p:spPr>
              <a:xfrm flipV="1">
                <a:off x="6172200" y="4632960"/>
                <a:ext cx="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57DA56-CFD5-4898-8D1B-51E288037550}"/>
                  </a:ext>
                </a:extLst>
              </p:cNvPr>
              <p:cNvSpPr txBox="1"/>
              <p:nvPr/>
            </p:nvSpPr>
            <p:spPr>
              <a:xfrm>
                <a:off x="6096000" y="4419600"/>
                <a:ext cx="36927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-T</a:t>
                </a:r>
                <a:r>
                  <a:rPr lang="en-US" sz="1200" baseline="-25000" dirty="0"/>
                  <a:t>0</a:t>
                </a:r>
                <a:r>
                  <a:rPr lang="en-US" sz="1200" dirty="0"/>
                  <a:t>/2</a:t>
                </a:r>
              </a:p>
            </p:txBody>
          </p:sp>
        </p:grpSp>
      </p:grpSp>
      <p:pic>
        <p:nvPicPr>
          <p:cNvPr id="1026" name="Picture 2" descr="Chapter 2 Orthogonal Representation Fourier Series and Power">
            <a:extLst>
              <a:ext uri="{FF2B5EF4-FFF2-40B4-BE49-F238E27FC236}">
                <a16:creationId xmlns:a16="http://schemas.microsoft.com/office/drawing/2014/main" id="{023D7791-2F2F-4485-8137-DE6626E1F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3207"/>
          <a:stretch/>
        </p:blipFill>
        <p:spPr bwMode="auto">
          <a:xfrm>
            <a:off x="1626574" y="4807133"/>
            <a:ext cx="3097825" cy="178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0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6497" y="3048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85800" y="2991852"/>
                <a:ext cx="7924800" cy="240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/>
                  <a:t>Signal Size: </a:t>
                </a:r>
                <a:r>
                  <a:rPr lang="en-US" dirty="0"/>
                  <a:t>The size of any entity is a number that indicates the largeness or strength of that entity. For example, the size of human being can be measured by finding volume of person’s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	where, V is the volume of person</a:t>
                </a:r>
              </a:p>
              <a:p>
                <a:pPr algn="just"/>
                <a:r>
                  <a:rPr lang="en-US" dirty="0"/>
                  <a:t>	               H is the height of a person</a:t>
                </a:r>
              </a:p>
              <a:p>
                <a:pPr algn="just"/>
                <a:r>
                  <a:rPr lang="en-US" dirty="0"/>
                  <a:t>	               r is the radius of a person (if we consider a person as cylinder)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91852"/>
                <a:ext cx="7924800" cy="2408032"/>
              </a:xfrm>
              <a:prstGeom prst="rect">
                <a:avLst/>
              </a:prstGeom>
              <a:blipFill>
                <a:blip r:embed="rId2"/>
                <a:stretch>
                  <a:fillRect l="-846" t="-1519" r="-615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A71F674-F866-419B-AC56-55F9AACFDBBB}"/>
              </a:ext>
            </a:extLst>
          </p:cNvPr>
          <p:cNvSpPr txBox="1"/>
          <p:nvPr/>
        </p:nvSpPr>
        <p:spPr>
          <a:xfrm>
            <a:off x="685800" y="1128037"/>
            <a:ext cx="792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Signal: </a:t>
            </a:r>
            <a:r>
              <a:rPr lang="en-US" sz="2000" dirty="0"/>
              <a:t>A signal is a function of one or more independent variables which contains a set of information or data. Some examples of signals are:</a:t>
            </a:r>
          </a:p>
          <a:p>
            <a:pPr marL="2388870" lvl="6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 telephone or Television signals</a:t>
            </a:r>
          </a:p>
          <a:p>
            <a:pPr marL="2388870" lvl="6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Radio signal</a:t>
            </a:r>
          </a:p>
          <a:p>
            <a:pPr marL="2388870" lvl="6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Computer signal. Etc.</a:t>
            </a:r>
          </a:p>
        </p:txBody>
      </p:sp>
    </p:spTree>
    <p:extLst>
      <p:ext uri="{BB962C8B-B14F-4D97-AF65-F5344CB8AC3E}">
        <p14:creationId xmlns:p14="http://schemas.microsoft.com/office/powerpoint/2010/main" val="2870104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389" y="152026"/>
            <a:ext cx="555752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C000"/>
                </a:solidFill>
              </a:rPr>
              <a:t>Link between FT </a:t>
            </a:r>
            <a:r>
              <a:rPr spc="-10" dirty="0">
                <a:solidFill>
                  <a:srgbClr val="FFC000"/>
                </a:solidFill>
              </a:rPr>
              <a:t>and</a:t>
            </a:r>
            <a:r>
              <a:rPr spc="-20" dirty="0">
                <a:solidFill>
                  <a:srgbClr val="FFC000"/>
                </a:solidFill>
              </a:rPr>
              <a:t> </a:t>
            </a:r>
            <a:r>
              <a:rPr spc="-10" dirty="0">
                <a:solidFill>
                  <a:srgbClr val="FFC000"/>
                </a:solidFill>
              </a:rPr>
              <a:t>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621" y="3436846"/>
            <a:ext cx="15875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15" dirty="0">
                <a:latin typeface="Times New Roman"/>
                <a:cs typeface="Times New Roman"/>
              </a:rPr>
              <a:t>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7290" y="3565056"/>
            <a:ext cx="1111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0311" y="3573505"/>
            <a:ext cx="73215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50" i="1" spc="-35" dirty="0">
                <a:latin typeface="Times New Roman"/>
                <a:cs typeface="Times New Roman"/>
              </a:rPr>
              <a:t>T</a:t>
            </a:r>
            <a:r>
              <a:rPr sz="2025" spc="-52" baseline="-18518" dirty="0">
                <a:latin typeface="Times New Roman"/>
                <a:cs typeface="Times New Roman"/>
              </a:rPr>
              <a:t>0</a:t>
            </a:r>
            <a:r>
              <a:rPr sz="2025" spc="-157" baseline="-18518" dirty="0">
                <a:latin typeface="Times New Roman"/>
                <a:cs typeface="Times New Roman"/>
              </a:rPr>
              <a:t> </a:t>
            </a:r>
            <a:r>
              <a:rPr sz="1850" spc="45" dirty="0">
                <a:latin typeface="Symbol"/>
                <a:cs typeface="Symbol"/>
              </a:rPr>
              <a:t>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1815" y="3031894"/>
            <a:ext cx="2583815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166620" algn="l"/>
              </a:tabLst>
            </a:pPr>
            <a:r>
              <a:rPr sz="3200" i="1" spc="-145" dirty="0">
                <a:latin typeface="Times New Roman"/>
                <a:cs typeface="Times New Roman"/>
              </a:rPr>
              <a:t>x</a:t>
            </a:r>
            <a:r>
              <a:rPr sz="4250" spc="-145" dirty="0">
                <a:latin typeface="Symbol"/>
                <a:cs typeface="Symbol"/>
              </a:rPr>
              <a:t></a:t>
            </a:r>
            <a:r>
              <a:rPr sz="3200" i="1" spc="-145" dirty="0">
                <a:latin typeface="Times New Roman"/>
                <a:cs typeface="Times New Roman"/>
              </a:rPr>
              <a:t>t </a:t>
            </a:r>
            <a:r>
              <a:rPr sz="4250" spc="-355" dirty="0">
                <a:latin typeface="Symbol"/>
                <a:cs typeface="Symbol"/>
              </a:rPr>
              <a:t></a:t>
            </a:r>
            <a:r>
              <a:rPr sz="4250" spc="-35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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lim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latin typeface="Times New Roman"/>
                <a:cs typeface="Times New Roman"/>
              </a:rPr>
              <a:t>x	</a:t>
            </a:r>
            <a:r>
              <a:rPr sz="4250" spc="-254" dirty="0">
                <a:latin typeface="Symbol"/>
                <a:cs typeface="Symbol"/>
              </a:rPr>
              <a:t></a:t>
            </a:r>
            <a:r>
              <a:rPr sz="3200" i="1" spc="-254" dirty="0">
                <a:latin typeface="Times New Roman"/>
                <a:cs typeface="Times New Roman"/>
              </a:rPr>
              <a:t>t</a:t>
            </a:r>
            <a:r>
              <a:rPr sz="3200" i="1" spc="-560" dirty="0">
                <a:latin typeface="Times New Roman"/>
                <a:cs typeface="Times New Roman"/>
              </a:rPr>
              <a:t> </a:t>
            </a:r>
            <a:r>
              <a:rPr sz="4250" spc="-355" dirty="0">
                <a:latin typeface="Symbol"/>
                <a:cs typeface="Symbol"/>
              </a:rPr>
              <a:t></a:t>
            </a:r>
            <a:endParaRPr sz="4250"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1650" y="3017266"/>
            <a:ext cx="844550" cy="581025"/>
            <a:chOff x="3041650" y="3017266"/>
            <a:chExt cx="844550" cy="581025"/>
          </a:xfrm>
        </p:grpSpPr>
        <p:sp>
          <p:nvSpPr>
            <p:cNvPr id="8" name="object 8"/>
            <p:cNvSpPr/>
            <p:nvPr/>
          </p:nvSpPr>
          <p:spPr>
            <a:xfrm>
              <a:off x="3048000" y="3023616"/>
              <a:ext cx="774700" cy="537845"/>
            </a:xfrm>
            <a:custGeom>
              <a:avLst/>
              <a:gdLst/>
              <a:ahLst/>
              <a:cxnLst/>
              <a:rect l="l" t="t" r="r" b="b"/>
              <a:pathLst>
                <a:path w="774700" h="537845">
                  <a:moveTo>
                    <a:pt x="0" y="0"/>
                  </a:moveTo>
                  <a:lnTo>
                    <a:pt x="1832" y="50244"/>
                  </a:lnTo>
                  <a:lnTo>
                    <a:pt x="4265" y="100058"/>
                  </a:lnTo>
                  <a:lnTo>
                    <a:pt x="7900" y="149012"/>
                  </a:lnTo>
                  <a:lnTo>
                    <a:pt x="13339" y="196676"/>
                  </a:lnTo>
                  <a:lnTo>
                    <a:pt x="21182" y="242619"/>
                  </a:lnTo>
                  <a:lnTo>
                    <a:pt x="32031" y="286411"/>
                  </a:lnTo>
                  <a:lnTo>
                    <a:pt x="46487" y="327621"/>
                  </a:lnTo>
                  <a:lnTo>
                    <a:pt x="65150" y="365821"/>
                  </a:lnTo>
                  <a:lnTo>
                    <a:pt x="88623" y="400579"/>
                  </a:lnTo>
                  <a:lnTo>
                    <a:pt x="117506" y="431466"/>
                  </a:lnTo>
                  <a:lnTo>
                    <a:pt x="152400" y="458050"/>
                  </a:lnTo>
                  <a:lnTo>
                    <a:pt x="219516" y="490464"/>
                  </a:lnTo>
                  <a:lnTo>
                    <a:pt x="258397" y="502861"/>
                  </a:lnTo>
                  <a:lnTo>
                    <a:pt x="300447" y="512992"/>
                  </a:lnTo>
                  <a:lnTo>
                    <a:pt x="345380" y="521059"/>
                  </a:lnTo>
                  <a:lnTo>
                    <a:pt x="392910" y="527268"/>
                  </a:lnTo>
                  <a:lnTo>
                    <a:pt x="442752" y="531822"/>
                  </a:lnTo>
                  <a:lnTo>
                    <a:pt x="494620" y="534926"/>
                  </a:lnTo>
                  <a:lnTo>
                    <a:pt x="548230" y="536783"/>
                  </a:lnTo>
                  <a:lnTo>
                    <a:pt x="603295" y="537599"/>
                  </a:lnTo>
                  <a:lnTo>
                    <a:pt x="659530" y="537577"/>
                  </a:lnTo>
                  <a:lnTo>
                    <a:pt x="716650" y="536922"/>
                  </a:lnTo>
                  <a:lnTo>
                    <a:pt x="774369" y="53583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9161" y="3521633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0" y="0"/>
                  </a:moveTo>
                  <a:lnTo>
                    <a:pt x="1714" y="76174"/>
                  </a:lnTo>
                  <a:lnTo>
                    <a:pt x="77038" y="36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775450" y="3023616"/>
            <a:ext cx="1102995" cy="497840"/>
            <a:chOff x="6775450" y="3023616"/>
            <a:chExt cx="1102995" cy="497840"/>
          </a:xfrm>
        </p:grpSpPr>
        <p:sp>
          <p:nvSpPr>
            <p:cNvPr id="11" name="object 11"/>
            <p:cNvSpPr/>
            <p:nvPr/>
          </p:nvSpPr>
          <p:spPr>
            <a:xfrm>
              <a:off x="6781800" y="3086900"/>
              <a:ext cx="1060450" cy="427990"/>
            </a:xfrm>
            <a:custGeom>
              <a:avLst/>
              <a:gdLst/>
              <a:ahLst/>
              <a:cxnLst/>
              <a:rect l="l" t="t" r="r" b="b"/>
              <a:pathLst>
                <a:path w="1060450" h="427989">
                  <a:moveTo>
                    <a:pt x="0" y="393915"/>
                  </a:moveTo>
                  <a:lnTo>
                    <a:pt x="328244" y="393915"/>
                  </a:lnTo>
                  <a:lnTo>
                    <a:pt x="368799" y="395371"/>
                  </a:lnTo>
                  <a:lnTo>
                    <a:pt x="414484" y="399207"/>
                  </a:lnTo>
                  <a:lnTo>
                    <a:pt x="464158" y="404631"/>
                  </a:lnTo>
                  <a:lnTo>
                    <a:pt x="516682" y="410849"/>
                  </a:lnTo>
                  <a:lnTo>
                    <a:pt x="570916" y="417066"/>
                  </a:lnTo>
                  <a:lnTo>
                    <a:pt x="625719" y="422490"/>
                  </a:lnTo>
                  <a:lnTo>
                    <a:pt x="679952" y="426327"/>
                  </a:lnTo>
                  <a:lnTo>
                    <a:pt x="732476" y="427782"/>
                  </a:lnTo>
                  <a:lnTo>
                    <a:pt x="782150" y="426062"/>
                  </a:lnTo>
                  <a:lnTo>
                    <a:pt x="827835" y="420374"/>
                  </a:lnTo>
                  <a:lnTo>
                    <a:pt x="868391" y="409923"/>
                  </a:lnTo>
                  <a:lnTo>
                    <a:pt x="936249" y="368099"/>
                  </a:lnTo>
                  <a:lnTo>
                    <a:pt x="964409" y="336253"/>
                  </a:lnTo>
                  <a:lnTo>
                    <a:pt x="987751" y="299037"/>
                  </a:lnTo>
                  <a:lnTo>
                    <a:pt x="1006869" y="257112"/>
                  </a:lnTo>
                  <a:lnTo>
                    <a:pt x="1022353" y="211140"/>
                  </a:lnTo>
                  <a:lnTo>
                    <a:pt x="1034799" y="161782"/>
                  </a:lnTo>
                  <a:lnTo>
                    <a:pt x="1044798" y="109698"/>
                  </a:lnTo>
                  <a:lnTo>
                    <a:pt x="1052943" y="55551"/>
                  </a:lnTo>
                  <a:lnTo>
                    <a:pt x="105982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2384" y="3023616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>
                  <a:moveTo>
                    <a:pt x="46215" y="0"/>
                  </a:moveTo>
                  <a:lnTo>
                    <a:pt x="0" y="71564"/>
                  </a:lnTo>
                  <a:lnTo>
                    <a:pt x="75742" y="79908"/>
                  </a:lnTo>
                  <a:lnTo>
                    <a:pt x="46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8202" y="3582185"/>
            <a:ext cx="266954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163320" algn="l"/>
              </a:tabLst>
            </a:pPr>
            <a:r>
              <a:rPr sz="2250" i="1" spc="-55" dirty="0">
                <a:latin typeface="Times New Roman"/>
                <a:cs typeface="Times New Roman"/>
              </a:rPr>
              <a:t>T</a:t>
            </a:r>
            <a:r>
              <a:rPr sz="1950" spc="-82" baseline="-23504" dirty="0">
                <a:latin typeface="Times New Roman"/>
                <a:cs typeface="Times New Roman"/>
              </a:rPr>
              <a:t>0 </a:t>
            </a:r>
            <a:r>
              <a:rPr sz="1950" spc="165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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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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350" i="1" spc="-20" dirty="0">
                <a:latin typeface="Symbol"/>
                <a:cs typeface="Symbol"/>
              </a:rPr>
              <a:t></a:t>
            </a:r>
            <a:r>
              <a:rPr sz="1950" spc="-30" baseline="-23504" dirty="0">
                <a:latin typeface="Times New Roman"/>
                <a:cs typeface="Times New Roman"/>
              </a:rPr>
              <a:t>0 </a:t>
            </a:r>
            <a:r>
              <a:rPr sz="2250" dirty="0">
                <a:latin typeface="Symbol"/>
                <a:cs typeface="Symbol"/>
              </a:rPr>
              <a:t>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81800" y="838200"/>
            <a:ext cx="2269394" cy="184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" y="1219200"/>
            <a:ext cx="5486400" cy="1970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1539" y="1005078"/>
            <a:ext cx="778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latin typeface="Times New Roman"/>
                <a:cs typeface="Times New Roman"/>
              </a:rPr>
              <a:t>x</a:t>
            </a:r>
            <a:r>
              <a:rPr sz="2775" i="1" spc="15" baseline="-21021" dirty="0">
                <a:latin typeface="Times New Roman"/>
                <a:cs typeface="Times New Roman"/>
              </a:rPr>
              <a:t>T</a:t>
            </a:r>
            <a:r>
              <a:rPr sz="1800" i="1" baseline="-20833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2849" y="954299"/>
            <a:ext cx="51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5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200" y="5027781"/>
            <a:ext cx="4800600" cy="1719580"/>
            <a:chOff x="76200" y="5027781"/>
            <a:chExt cx="4800600" cy="1719580"/>
          </a:xfrm>
        </p:grpSpPr>
        <p:sp>
          <p:nvSpPr>
            <p:cNvPr id="19" name="object 19"/>
            <p:cNvSpPr/>
            <p:nvPr/>
          </p:nvSpPr>
          <p:spPr>
            <a:xfrm>
              <a:off x="76200" y="5260847"/>
              <a:ext cx="4800600" cy="14864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0988" y="5035084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0"/>
                  </a:moveTo>
                  <a:lnTo>
                    <a:pt x="0" y="419528"/>
                  </a:lnTo>
                </a:path>
              </a:pathLst>
            </a:custGeom>
            <a:ln w="14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7739" y="5035084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0"/>
                  </a:moveTo>
                  <a:lnTo>
                    <a:pt x="0" y="419528"/>
                  </a:lnTo>
                </a:path>
              </a:pathLst>
            </a:custGeom>
            <a:ln w="14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029200" y="5715000"/>
            <a:ext cx="4034028" cy="910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10294" y="4969484"/>
            <a:ext cx="42481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50" i="1" spc="-25" dirty="0">
                <a:latin typeface="Times New Roman"/>
                <a:cs typeface="Times New Roman"/>
              </a:rPr>
              <a:t>D</a:t>
            </a:r>
            <a:r>
              <a:rPr sz="2400" i="1" spc="-37" baseline="-24305" dirty="0">
                <a:latin typeface="Times New Roman"/>
                <a:cs typeface="Times New Roman"/>
              </a:rPr>
              <a:t>n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58485" y="5137194"/>
            <a:ext cx="0" cy="419734"/>
          </a:xfrm>
          <a:custGeom>
            <a:avLst/>
            <a:gdLst/>
            <a:ahLst/>
            <a:cxnLst/>
            <a:rect l="l" t="t" r="r" b="b"/>
            <a:pathLst>
              <a:path h="419735">
                <a:moveTo>
                  <a:pt x="0" y="0"/>
                </a:moveTo>
                <a:lnTo>
                  <a:pt x="0" y="419528"/>
                </a:lnTo>
              </a:path>
            </a:pathLst>
          </a:custGeom>
          <a:ln w="14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1062" y="5137194"/>
            <a:ext cx="0" cy="419734"/>
          </a:xfrm>
          <a:custGeom>
            <a:avLst/>
            <a:gdLst/>
            <a:ahLst/>
            <a:cxnLst/>
            <a:rect l="l" t="t" r="r" b="b"/>
            <a:pathLst>
              <a:path h="419735">
                <a:moveTo>
                  <a:pt x="0" y="0"/>
                </a:moveTo>
                <a:lnTo>
                  <a:pt x="0" y="419528"/>
                </a:lnTo>
              </a:path>
            </a:pathLst>
          </a:custGeom>
          <a:ln w="14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664" y="4097337"/>
            <a:ext cx="8555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As T</a:t>
            </a:r>
            <a:r>
              <a:rPr sz="2400" spc="-7" baseline="-20833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gets larger and larger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fundamental frequency </a:t>
            </a:r>
            <a:r>
              <a:rPr sz="2400" spc="-25" dirty="0">
                <a:latin typeface="Symbol"/>
                <a:cs typeface="Symbol"/>
              </a:rPr>
              <a:t></a:t>
            </a:r>
            <a:r>
              <a:rPr sz="2400" spc="-37" baseline="-20833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gets  smaller and smaller </a:t>
            </a:r>
            <a:r>
              <a:rPr sz="2400" dirty="0">
                <a:latin typeface="Arial"/>
                <a:cs typeface="Arial"/>
              </a:rPr>
              <a:t>so the </a:t>
            </a:r>
            <a:r>
              <a:rPr sz="2400" spc="-5" dirty="0">
                <a:latin typeface="Arial"/>
                <a:cs typeface="Arial"/>
              </a:rPr>
              <a:t>spectrum becomes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continuous.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9140" y="6430771"/>
            <a:ext cx="31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Symbol"/>
                <a:cs typeface="Symbol"/>
              </a:rPr>
              <a:t></a:t>
            </a:r>
            <a:r>
              <a:rPr sz="1800" spc="-44" baseline="-20833" dirty="0"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05227" y="6445059"/>
            <a:ext cx="18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67786" y="534296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640" y="0"/>
                </a:lnTo>
              </a:path>
            </a:pathLst>
          </a:custGeom>
          <a:ln w="14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33797" y="5574219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6888" y="5341099"/>
            <a:ext cx="2203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dirty="0"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54754" y="5301134"/>
            <a:ext cx="18675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51964" algn="l"/>
              </a:tabLst>
            </a:pPr>
            <a:r>
              <a:rPr sz="1600" i="1" dirty="0">
                <a:latin typeface="Times New Roman"/>
                <a:cs typeface="Times New Roman"/>
              </a:rPr>
              <a:t>n	</a:t>
            </a: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0582" y="5052654"/>
            <a:ext cx="3846829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18159" algn="l"/>
                <a:tab pos="875030" algn="l"/>
                <a:tab pos="1216660" algn="l"/>
                <a:tab pos="2177415" algn="l"/>
                <a:tab pos="3051175" algn="l"/>
              </a:tabLst>
            </a:pPr>
            <a:r>
              <a:rPr sz="4125" i="1" baseline="1010" dirty="0">
                <a:latin typeface="Times New Roman"/>
                <a:cs typeface="Times New Roman"/>
              </a:rPr>
              <a:t>D	</a:t>
            </a:r>
            <a:r>
              <a:rPr sz="4125" baseline="1010" dirty="0">
                <a:latin typeface="Symbol"/>
                <a:cs typeface="Symbol"/>
              </a:rPr>
              <a:t></a:t>
            </a:r>
            <a:r>
              <a:rPr sz="4125" baseline="1010" dirty="0">
                <a:latin typeface="Times New Roman"/>
                <a:cs typeface="Times New Roman"/>
              </a:rPr>
              <a:t>	</a:t>
            </a:r>
            <a:r>
              <a:rPr sz="4125" baseline="35353" dirty="0">
                <a:latin typeface="Times New Roman"/>
                <a:cs typeface="Times New Roman"/>
              </a:rPr>
              <a:t>1	</a:t>
            </a:r>
            <a:r>
              <a:rPr sz="4125" i="1" baseline="1010" dirty="0">
                <a:latin typeface="Times New Roman"/>
                <a:cs typeface="Times New Roman"/>
              </a:rPr>
              <a:t>X</a:t>
            </a:r>
            <a:r>
              <a:rPr sz="4125" i="1" spc="-330" baseline="1010" dirty="0">
                <a:latin typeface="Times New Roman"/>
                <a:cs typeface="Times New Roman"/>
              </a:rPr>
              <a:t> </a:t>
            </a:r>
            <a:r>
              <a:rPr sz="4125" spc="-15" baseline="1010" dirty="0">
                <a:latin typeface="Times New Roman"/>
                <a:cs typeface="Times New Roman"/>
              </a:rPr>
              <a:t>(</a:t>
            </a:r>
            <a:r>
              <a:rPr sz="4125" i="1" spc="-15" baseline="1010" dirty="0">
                <a:latin typeface="Times New Roman"/>
                <a:cs typeface="Times New Roman"/>
              </a:rPr>
              <a:t>n</a:t>
            </a:r>
            <a:r>
              <a:rPr sz="2900" i="1" spc="-10" dirty="0">
                <a:latin typeface="Symbol"/>
                <a:cs typeface="Symbol"/>
              </a:rPr>
              <a:t></a:t>
            </a:r>
            <a:r>
              <a:rPr sz="2900" spc="-10" dirty="0">
                <a:latin typeface="Times New Roman"/>
                <a:cs typeface="Times New Roman"/>
              </a:rPr>
              <a:t>	</a:t>
            </a:r>
            <a:r>
              <a:rPr sz="4125" baseline="1010" dirty="0">
                <a:latin typeface="Times New Roman"/>
                <a:cs typeface="Times New Roman"/>
              </a:rPr>
              <a:t>)	</a:t>
            </a:r>
            <a:r>
              <a:rPr sz="2750" i="1" dirty="0">
                <a:latin typeface="Times New Roman"/>
                <a:cs typeface="Times New Roman"/>
              </a:rPr>
              <a:t>X</a:t>
            </a:r>
            <a:r>
              <a:rPr sz="2750" i="1" spc="-2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(</a:t>
            </a:r>
            <a:r>
              <a:rPr sz="2900" i="1" spc="-10" dirty="0">
                <a:latin typeface="Symbol"/>
                <a:cs typeface="Symbol"/>
              </a:rPr>
              <a:t></a:t>
            </a:r>
            <a:r>
              <a:rPr sz="2750" spc="-1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2770" y="76200"/>
            <a:ext cx="444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Fourier Transform (FT)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679938" y="873429"/>
                <a:ext cx="7924800" cy="1692771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Fourier transform are important for the following reasons:</a:t>
                </a:r>
              </a:p>
              <a:p>
                <a:pPr lvl="2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non-periodic signals which extend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can be represented easily using FT.</a:t>
                </a:r>
              </a:p>
              <a:p>
                <a:pPr lvl="2" indent="-342900" algn="just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It is used to transform from the time domain to frequency domain.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8" y="873429"/>
                <a:ext cx="7924800" cy="1692771"/>
              </a:xfrm>
              <a:prstGeom prst="rect">
                <a:avLst/>
              </a:prstGeom>
              <a:blipFill>
                <a:blip r:embed="rId2"/>
                <a:stretch>
                  <a:fillRect l="-1074" t="-2128" r="-613" b="-4610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652B9B-54E6-4BF1-9872-52D247B53EDC}"/>
              </a:ext>
            </a:extLst>
          </p:cNvPr>
          <p:cNvCxnSpPr/>
          <p:nvPr/>
        </p:nvCxnSpPr>
        <p:spPr>
          <a:xfrm>
            <a:off x="7086601" y="4724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4747CB-0FA1-40FE-B957-374A6A6E457F}"/>
                  </a:ext>
                </a:extLst>
              </p:cNvPr>
              <p:cNvSpPr txBox="1"/>
              <p:nvPr/>
            </p:nvSpPr>
            <p:spPr>
              <a:xfrm>
                <a:off x="838200" y="2971800"/>
                <a:ext cx="6406662" cy="1841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Fourier transform of a function x(t) can be expressed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Inverse Fourier transform of a function can be expressed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4747CB-0FA1-40FE-B957-374A6A6E4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1800"/>
                <a:ext cx="6406662" cy="1841530"/>
              </a:xfrm>
              <a:prstGeom prst="rect">
                <a:avLst/>
              </a:prstGeom>
              <a:blipFill>
                <a:blip r:embed="rId3"/>
                <a:stretch>
                  <a:fillRect l="-857" t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02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2770" y="76200"/>
            <a:ext cx="444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Fourier Transform (FT)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679938" y="873429"/>
                <a:ext cx="7924800" cy="461665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Find the Fourier transform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8" y="873429"/>
                <a:ext cx="7924800" cy="461665"/>
              </a:xfrm>
              <a:prstGeom prst="rect">
                <a:avLst/>
              </a:prstGeom>
              <a:blipFill>
                <a:blip r:embed="rId2"/>
                <a:stretch>
                  <a:fillRect l="-1074" t="-7500" b="-25000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652B9B-54E6-4BF1-9872-52D247B53EDC}"/>
              </a:ext>
            </a:extLst>
          </p:cNvPr>
          <p:cNvCxnSpPr/>
          <p:nvPr/>
        </p:nvCxnSpPr>
        <p:spPr>
          <a:xfrm>
            <a:off x="7086601" y="4724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04A98CC-50A5-4B2F-846C-855584C93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1600200"/>
            <a:ext cx="6304431" cy="49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2770" y="76200"/>
            <a:ext cx="444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Fourier Transform (FT)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450401" y="814505"/>
                <a:ext cx="7924800" cy="610616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Find the Fourier transform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𝒓𝒆𝒄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1" y="814505"/>
                <a:ext cx="7924800" cy="610616"/>
              </a:xfrm>
              <a:prstGeom prst="rect">
                <a:avLst/>
              </a:prstGeom>
              <a:blipFill>
                <a:blip r:embed="rId2"/>
                <a:stretch>
                  <a:fillRect l="-1074" b="-7692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652B9B-54E6-4BF1-9872-52D247B53EDC}"/>
              </a:ext>
            </a:extLst>
          </p:cNvPr>
          <p:cNvCxnSpPr/>
          <p:nvPr/>
        </p:nvCxnSpPr>
        <p:spPr>
          <a:xfrm>
            <a:off x="7086601" y="4724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21C69C-2ED5-4434-9038-F05D7E0DF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2478" y="1528818"/>
            <a:ext cx="6639044" cy="50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6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2770" y="76200"/>
            <a:ext cx="444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Fourier Transform (FT)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450401" y="814505"/>
                <a:ext cx="7924800" cy="461665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Find the Fourier transform of the unit impulse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𝛅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1" y="814505"/>
                <a:ext cx="7924800" cy="461665"/>
              </a:xfrm>
              <a:prstGeom prst="rect">
                <a:avLst/>
              </a:prstGeom>
              <a:blipFill>
                <a:blip r:embed="rId2"/>
                <a:stretch>
                  <a:fillRect l="-1074" t="-7595" b="-26582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652B9B-54E6-4BF1-9872-52D247B53EDC}"/>
              </a:ext>
            </a:extLst>
          </p:cNvPr>
          <p:cNvCxnSpPr/>
          <p:nvPr/>
        </p:nvCxnSpPr>
        <p:spPr>
          <a:xfrm>
            <a:off x="7086601" y="4724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68E37C1-2778-47BD-919F-8A30C1903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7273" b="14545"/>
          <a:stretch/>
        </p:blipFill>
        <p:spPr>
          <a:xfrm>
            <a:off x="1150009" y="4443295"/>
            <a:ext cx="6525584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B67BBA4D-F0ED-4F66-BDE7-AD01185E0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201" y="1447800"/>
                <a:ext cx="7620000" cy="2962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If it is given that,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d>
                      <m:dPr>
                        <m:ctrlP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altLang="en-US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dirty="0"/>
                  <a:t>Then, from the definition of Fourier transform, we have,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)↔1</m:t>
                    </m:r>
                  </m:oMath>
                </a14:m>
                <a:endParaRPr lang="en-US" dirty="0"/>
              </a:p>
              <a:p>
                <a:pPr lvl="0"/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  </a:t>
                </a:r>
                <a:endPara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B67BBA4D-F0ED-4F66-BDE7-AD01185E0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201" y="1447800"/>
                <a:ext cx="7620000" cy="2962349"/>
              </a:xfrm>
              <a:prstGeom prst="rect">
                <a:avLst/>
              </a:prstGeom>
              <a:blipFill>
                <a:blip r:embed="rId5"/>
                <a:stretch>
                  <a:fillRect l="-2080" t="-20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F90D07-C33E-4CCB-AFB7-2FAAAD290655}"/>
              </a:ext>
            </a:extLst>
          </p:cNvPr>
          <p:cNvSpPr txBox="1"/>
          <p:nvPr/>
        </p:nvSpPr>
        <p:spPr>
          <a:xfrm>
            <a:off x="626247" y="6107668"/>
            <a:ext cx="8212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is,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Fourier transform of a unit impulse function is 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6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2770" y="76200"/>
            <a:ext cx="444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Fourier Transform (FT)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450401" y="814505"/>
                <a:ext cx="7924800" cy="461665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Find the inverse Fourier transform of the unit impulse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𝛅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1" y="814505"/>
                <a:ext cx="7924800" cy="461665"/>
              </a:xfrm>
              <a:prstGeom prst="rect">
                <a:avLst/>
              </a:prstGeom>
              <a:blipFill>
                <a:blip r:embed="rId3"/>
                <a:stretch>
                  <a:fillRect l="-1074" t="-7595" b="-26582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652B9B-54E6-4BF1-9872-52D247B53EDC}"/>
              </a:ext>
            </a:extLst>
          </p:cNvPr>
          <p:cNvCxnSpPr/>
          <p:nvPr/>
        </p:nvCxnSpPr>
        <p:spPr>
          <a:xfrm>
            <a:off x="7086601" y="4724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EB8EE-0A0D-4E2A-AABE-CA9891A722C9}"/>
                  </a:ext>
                </a:extLst>
              </p:cNvPr>
              <p:cNvSpPr txBox="1"/>
              <p:nvPr/>
            </p:nvSpPr>
            <p:spPr>
              <a:xfrm>
                <a:off x="685800" y="1368144"/>
                <a:ext cx="7772400" cy="1243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Inverse Fourier transform of a function can be expressed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EB8EE-0A0D-4E2A-AABE-CA9891A72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68144"/>
                <a:ext cx="7772400" cy="1243930"/>
              </a:xfrm>
              <a:prstGeom prst="rect">
                <a:avLst/>
              </a:prstGeom>
              <a:blipFill>
                <a:blip r:embed="rId4"/>
                <a:stretch>
                  <a:fillRect l="-706" t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180D25E2-6F0E-45C4-B61B-578380E4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01" y="4038600"/>
            <a:ext cx="7772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The inverse Fourier transform of G(</a:t>
            </a: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)=1 is determined through inverse Fourier transform of impulse function [δ(ω)].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AC528-26E5-4FD8-B0D0-AA65BFB3C628}"/>
                  </a:ext>
                </a:extLst>
              </p:cNvPr>
              <p:cNvSpPr txBox="1"/>
              <p:nvPr/>
            </p:nvSpPr>
            <p:spPr>
              <a:xfrm>
                <a:off x="1600200" y="4648200"/>
                <a:ext cx="6629400" cy="1680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AC528-26E5-4FD8-B0D0-AA65BFB3C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648200"/>
                <a:ext cx="6629400" cy="1680140"/>
              </a:xfrm>
              <a:prstGeom prst="rect">
                <a:avLst/>
              </a:prstGeom>
              <a:blipFill>
                <a:blip r:embed="rId5"/>
                <a:stretch>
                  <a:fillRect b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1F79CAF-60C7-4077-BC85-CA9C694392B9}"/>
              </a:ext>
            </a:extLst>
          </p:cNvPr>
          <p:cNvGrpSpPr/>
          <p:nvPr/>
        </p:nvGrpSpPr>
        <p:grpSpPr>
          <a:xfrm>
            <a:off x="2033587" y="2332938"/>
            <a:ext cx="5076825" cy="1600200"/>
            <a:chOff x="3848100" y="2385647"/>
            <a:chExt cx="5076825" cy="1600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63A5BE-58AF-4019-9131-A93DF2368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58824" t="47273" b="14545"/>
            <a:stretch/>
          </p:blipFill>
          <p:spPr>
            <a:xfrm>
              <a:off x="3848100" y="2385647"/>
              <a:ext cx="2133600" cy="1600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F34DA5-67FF-4289-A849-3BA87755B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96000" y="2385647"/>
              <a:ext cx="2828925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62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2770" y="76200"/>
            <a:ext cx="444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Fourier Transform (FT)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450401" y="814505"/>
                <a:ext cx="7924800" cy="830997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Find the inverse Fourier transform of the unit impulse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𝛅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1" y="814505"/>
                <a:ext cx="7924800" cy="830997"/>
              </a:xfrm>
              <a:prstGeom prst="rect">
                <a:avLst/>
              </a:prstGeom>
              <a:blipFill>
                <a:blip r:embed="rId3"/>
                <a:stretch>
                  <a:fillRect l="-1074" t="-4286" r="-997" b="-14286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652B9B-54E6-4BF1-9872-52D247B53EDC}"/>
              </a:ext>
            </a:extLst>
          </p:cNvPr>
          <p:cNvCxnSpPr/>
          <p:nvPr/>
        </p:nvCxnSpPr>
        <p:spPr>
          <a:xfrm>
            <a:off x="7086601" y="4724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EB8EE-0A0D-4E2A-AABE-CA9891A722C9}"/>
                  </a:ext>
                </a:extLst>
              </p:cNvPr>
              <p:cNvSpPr txBox="1"/>
              <p:nvPr/>
            </p:nvSpPr>
            <p:spPr>
              <a:xfrm>
                <a:off x="685800" y="1905000"/>
                <a:ext cx="7772400" cy="4233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Inverse Fourier transform of a function can be expressed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Let,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́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́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́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́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b="0" dirty="0"/>
                  <a:t>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Hence, the Fourier transform of the complex exponential function is given by,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EB8EE-0A0D-4E2A-AABE-CA9891A72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05000"/>
                <a:ext cx="7772400" cy="4233531"/>
              </a:xfrm>
              <a:prstGeom prst="rect">
                <a:avLst/>
              </a:prstGeom>
              <a:blipFill>
                <a:blip r:embed="rId4"/>
                <a:stretch>
                  <a:fillRect l="-706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97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2770" y="76200"/>
            <a:ext cx="444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Fourier Transform (FT)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/>
              <p:nvPr/>
            </p:nvSpPr>
            <p:spPr>
              <a:xfrm>
                <a:off x="838200" y="1023991"/>
                <a:ext cx="7924800" cy="430887"/>
              </a:xfrm>
              <a:prstGeom prst="rect">
                <a:avLst/>
              </a:prstGeom>
              <a:noFill/>
              <a:ln w="22225"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 b="1" dirty="0"/>
                  <a:t>Find the Fourier transform of the everlasting sinusoid 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𝐜𝐨𝐬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200" b="1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61518-0190-41E1-8FF6-5FD89BE1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23991"/>
                <a:ext cx="7924800" cy="430887"/>
              </a:xfrm>
              <a:prstGeom prst="rect">
                <a:avLst/>
              </a:prstGeom>
              <a:blipFill>
                <a:blip r:embed="rId3"/>
                <a:stretch>
                  <a:fillRect l="-844" t="-6667" b="-22667"/>
                </a:stretch>
              </a:blipFill>
              <a:ln w="2222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652B9B-54E6-4BF1-9872-52D247B53EDC}"/>
              </a:ext>
            </a:extLst>
          </p:cNvPr>
          <p:cNvCxnSpPr/>
          <p:nvPr/>
        </p:nvCxnSpPr>
        <p:spPr>
          <a:xfrm>
            <a:off x="7086601" y="4724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EB8EE-0A0D-4E2A-AABE-CA9891A722C9}"/>
                  </a:ext>
                </a:extLst>
              </p:cNvPr>
              <p:cNvSpPr txBox="1"/>
              <p:nvPr/>
            </p:nvSpPr>
            <p:spPr>
              <a:xfrm>
                <a:off x="526601" y="1828800"/>
                <a:ext cx="7772400" cy="2029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can write that,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   since,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Fourier 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𝝅𝜹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EB8EE-0A0D-4E2A-AABE-CA9891A72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01" y="1828800"/>
                <a:ext cx="7772400" cy="2029402"/>
              </a:xfrm>
              <a:prstGeom prst="rect">
                <a:avLst/>
              </a:prstGeom>
              <a:blipFill>
                <a:blip r:embed="rId4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4903B4-89F0-4B52-956D-8230EA96C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7734" y="3657600"/>
            <a:ext cx="6470134" cy="168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B86728-04E2-41E6-AA87-B366662C49F3}"/>
                  </a:ext>
                </a:extLst>
              </p:cNvPr>
              <p:cNvSpPr txBox="1"/>
              <p:nvPr/>
            </p:nvSpPr>
            <p:spPr>
              <a:xfrm>
                <a:off x="925186" y="5717447"/>
                <a:ext cx="739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spectrum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consists of two impulses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B86728-04E2-41E6-AA87-B366662C4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86" y="5717447"/>
                <a:ext cx="7391400" cy="369332"/>
              </a:xfrm>
              <a:prstGeom prst="rect">
                <a:avLst/>
              </a:prstGeom>
              <a:blipFill>
                <a:blip r:embed="rId7"/>
                <a:stretch>
                  <a:fillRect l="-7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4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7962"/>
            <a:ext cx="8686800" cy="71596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FFC000"/>
                </a:solidFill>
              </a:rPr>
              <a:t>Example: Amplitude Modulation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36525" y="1371600"/>
            <a:ext cx="501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>
                <a:solidFill>
                  <a:srgbClr val="A50021"/>
                </a:solidFill>
              </a:rPr>
              <a:t>Example:</a:t>
            </a:r>
            <a:r>
              <a:rPr lang="en-US" sz="2400"/>
              <a:t> Find the FT for the signal </a:t>
            </a:r>
          </a:p>
        </p:txBody>
      </p:sp>
      <p:graphicFrame>
        <p:nvGraphicFramePr>
          <p:cNvPr id="17413" name="Object 20"/>
          <p:cNvGraphicFramePr>
            <a:graphicFrameLocks noChangeAspect="1"/>
          </p:cNvGraphicFramePr>
          <p:nvPr/>
        </p:nvGraphicFramePr>
        <p:xfrm>
          <a:off x="344488" y="1905000"/>
          <a:ext cx="3121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203200" progId="Equation.3">
                  <p:embed/>
                </p:oleObj>
              </mc:Choice>
              <mc:Fallback>
                <p:oleObj name="Equation" r:id="rId2" imgW="1422400" imgH="203200" progId="Equation.3">
                  <p:embed/>
                  <p:pic>
                    <p:nvPicPr>
                      <p:cNvPr id="174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1905000"/>
                        <a:ext cx="31210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25" descr="La03F2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46" y="3675538"/>
            <a:ext cx="6689726" cy="28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6" descr="La03F1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56596"/>
            <a:ext cx="4816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2813"/>
            <a:ext cx="86868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solidFill>
                  <a:srgbClr val="FFC000"/>
                </a:solidFill>
              </a:rPr>
              <a:t>Amplitude Modulation</a:t>
            </a:r>
          </a:p>
        </p:txBody>
      </p:sp>
      <p:pic>
        <p:nvPicPr>
          <p:cNvPr id="18435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30300"/>
            <a:ext cx="68580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Object 44"/>
          <p:cNvGraphicFramePr>
            <a:graphicFrameLocks noChangeAspect="1"/>
          </p:cNvGraphicFramePr>
          <p:nvPr/>
        </p:nvGraphicFramePr>
        <p:xfrm>
          <a:off x="381000" y="1676400"/>
          <a:ext cx="304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8100" imgH="228600" progId="Equation.3">
                  <p:embed/>
                </p:oleObj>
              </mc:Choice>
              <mc:Fallback>
                <p:oleObj name="Equation" r:id="rId4" imgW="1308100" imgH="228600" progId="Equation.3">
                  <p:embed/>
                  <p:pic>
                    <p:nvPicPr>
                      <p:cNvPr id="1843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304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5"/>
          <p:cNvSpPr txBox="1">
            <a:spLocks noChangeArrowheads="1"/>
          </p:cNvSpPr>
          <p:nvPr/>
        </p:nvSpPr>
        <p:spPr bwMode="auto">
          <a:xfrm>
            <a:off x="365125" y="1182688"/>
            <a:ext cx="167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Modulation</a:t>
            </a:r>
          </a:p>
        </p:txBody>
      </p:sp>
      <p:graphicFrame>
        <p:nvGraphicFramePr>
          <p:cNvPr id="18438" name="Object 46"/>
          <p:cNvGraphicFramePr>
            <a:graphicFrameLocks noChangeAspect="1"/>
          </p:cNvGraphicFramePr>
          <p:nvPr/>
        </p:nvGraphicFramePr>
        <p:xfrm>
          <a:off x="5049838" y="1722438"/>
          <a:ext cx="40909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36760" imgH="241200" progId="Equation.3">
                  <p:embed/>
                </p:oleObj>
              </mc:Choice>
              <mc:Fallback>
                <p:oleObj name="Equation" r:id="rId6" imgW="2336760" imgH="241200" progId="Equation.3">
                  <p:embed/>
                  <p:pic>
                    <p:nvPicPr>
                      <p:cNvPr id="184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1722438"/>
                        <a:ext cx="40909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47"/>
          <p:cNvSpPr txBox="1">
            <a:spLocks noChangeArrowheads="1"/>
          </p:cNvSpPr>
          <p:nvPr/>
        </p:nvSpPr>
        <p:spPr bwMode="auto">
          <a:xfrm>
            <a:off x="6172200" y="1182688"/>
            <a:ext cx="206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/>
              <a:t>Demodulation</a:t>
            </a:r>
          </a:p>
        </p:txBody>
      </p:sp>
      <p:sp>
        <p:nvSpPr>
          <p:cNvPr id="18440" name="Text Box 48"/>
          <p:cNvSpPr txBox="1">
            <a:spLocks noChangeArrowheads="1"/>
          </p:cNvSpPr>
          <p:nvPr/>
        </p:nvSpPr>
        <p:spPr bwMode="auto">
          <a:xfrm>
            <a:off x="5181600" y="2209800"/>
            <a:ext cx="313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Then lowpass filtering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6497" y="3048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62000" y="951131"/>
                <a:ext cx="7924800" cy="268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/>
                  <a:t>Signal Energy:</a:t>
                </a:r>
              </a:p>
              <a:p>
                <a:pPr marL="1657350" lvl="3" indent="-285750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Area under a signal g(t) is its size</a:t>
                </a:r>
              </a:p>
              <a:p>
                <a:pPr marL="1657350" lvl="3" indent="-285750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Signal size takes two values amplitude and duration</a:t>
                </a:r>
              </a:p>
              <a:p>
                <a:pPr marL="1657350" lvl="3" indent="-285750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This measuring approach is defective for large signals having positive and negative positions. So, positive portion is cancelled by negative portion. This can be solved by calculating area under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 algn="just"/>
                <a:endParaRPr lang="en-US" b="1" dirty="0"/>
              </a:p>
              <a:p>
                <a:pPr lvl="3" algn="just"/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51131"/>
                <a:ext cx="7924800" cy="2682914"/>
              </a:xfrm>
              <a:prstGeom prst="rect">
                <a:avLst/>
              </a:prstGeom>
              <a:blipFill>
                <a:blip r:embed="rId2"/>
                <a:stretch>
                  <a:fillRect l="-769" t="-1136"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CA18D8-C414-4F5D-8F61-DA8CECB61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8800" y="2971800"/>
            <a:ext cx="6276976" cy="2355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CD081C-F7D2-4002-B066-F72312A4EF98}"/>
                  </a:ext>
                </a:extLst>
              </p:cNvPr>
              <p:cNvSpPr txBox="1"/>
              <p:nvPr/>
            </p:nvSpPr>
            <p:spPr>
              <a:xfrm>
                <a:off x="2621383" y="5326998"/>
                <a:ext cx="3540577" cy="350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CD081C-F7D2-4002-B066-F72312A4E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83" y="5326998"/>
                <a:ext cx="3540577" cy="350994"/>
              </a:xfrm>
              <a:prstGeom prst="rect">
                <a:avLst/>
              </a:prstGeom>
              <a:blipFill>
                <a:blip r:embed="rId5"/>
                <a:stretch>
                  <a:fillRect l="-3098" t="-161404" b="-243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328E9-64A5-41E0-B005-737BD0346EC5}"/>
                  </a:ext>
                </a:extLst>
              </p:cNvPr>
              <p:cNvSpPr txBox="1"/>
              <p:nvPr/>
            </p:nvSpPr>
            <p:spPr>
              <a:xfrm>
                <a:off x="2638968" y="6096000"/>
                <a:ext cx="3540577" cy="350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328E9-64A5-41E0-B005-737BD034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68" y="6096000"/>
                <a:ext cx="3540577" cy="350994"/>
              </a:xfrm>
              <a:prstGeom prst="rect">
                <a:avLst/>
              </a:prstGeom>
              <a:blipFill>
                <a:blip r:embed="rId6"/>
                <a:stretch>
                  <a:fillRect l="-3098" t="-156897" r="-1205" b="-2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D346BA-0A88-4C0B-9604-A18B686BEFEB}"/>
              </a:ext>
            </a:extLst>
          </p:cNvPr>
          <p:cNvSpPr txBox="1"/>
          <p:nvPr/>
        </p:nvSpPr>
        <p:spPr>
          <a:xfrm>
            <a:off x="6324600" y="53421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real signal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62191-3334-4155-A3D3-A70A54111FB3}"/>
              </a:ext>
            </a:extLst>
          </p:cNvPr>
          <p:cNvSpPr txBox="1"/>
          <p:nvPr/>
        </p:nvSpPr>
        <p:spPr>
          <a:xfrm>
            <a:off x="6324600" y="609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complex signal</a:t>
            </a:r>
          </a:p>
        </p:txBody>
      </p:sp>
    </p:spTree>
    <p:extLst>
      <p:ext uri="{BB962C8B-B14F-4D97-AF65-F5344CB8AC3E}">
        <p14:creationId xmlns:p14="http://schemas.microsoft.com/office/powerpoint/2010/main" val="495922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Signal Transmission Through a Linear System</a:t>
            </a:r>
          </a:p>
        </p:txBody>
      </p:sp>
      <p:sp>
        <p:nvSpPr>
          <p:cNvPr id="25603" name="Line 10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604" name="Picture 10" descr="La03F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008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232" y="4303022"/>
            <a:ext cx="2904898" cy="38555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232" y="5105399"/>
            <a:ext cx="5696431" cy="402354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3500645"/>
            <a:ext cx="2810962" cy="385555"/>
          </a:xfrm>
          <a:prstGeom prst="rect">
            <a:avLst/>
          </a:prstGeom>
          <a:blipFill rotWithShape="0">
            <a:blip r:embed="rId5"/>
            <a:stretch>
              <a:fillRect l="-6508" t="-18750" b="-4687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err="1">
                <a:solidFill>
                  <a:schemeClr val="accent2"/>
                </a:solidFill>
              </a:rPr>
              <a:t>Distortionless</a:t>
            </a:r>
            <a:r>
              <a:rPr lang="en-US" sz="4000" dirty="0">
                <a:solidFill>
                  <a:schemeClr val="accent2"/>
                </a:solidFill>
              </a:rPr>
              <a:t> Transmission (System)</a:t>
            </a:r>
          </a:p>
        </p:txBody>
      </p:sp>
      <p:pic>
        <p:nvPicPr>
          <p:cNvPr id="26628" name="Picture 15" descr="La03F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1209859"/>
            <a:ext cx="507682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1676400"/>
            <a:ext cx="2545632" cy="369332"/>
          </a:xfrm>
          <a:prstGeom prst="rect">
            <a:avLst/>
          </a:prstGeom>
          <a:blipFill rotWithShape="0">
            <a:blip r:embed="rId3"/>
            <a:stretch>
              <a:fillRect l="-2158" r="-3597" b="-3606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2437244"/>
            <a:ext cx="3110852" cy="384657"/>
          </a:xfrm>
          <a:prstGeom prst="rect">
            <a:avLst/>
          </a:prstGeom>
          <a:blipFill rotWithShape="0">
            <a:blip r:embed="rId4"/>
            <a:stretch>
              <a:fillRect l="-6078" t="-20635" b="-4761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4348" y="3200142"/>
            <a:ext cx="2335511" cy="381258"/>
          </a:xfrm>
          <a:prstGeom prst="rect">
            <a:avLst/>
          </a:prstGeom>
          <a:blipFill rotWithShape="0">
            <a:blip r:embed="rId5"/>
            <a:stretch>
              <a:fillRect l="-8094" t="-20635" r="-1044" b="-47619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000" y="3789403"/>
            <a:ext cx="1517146" cy="369332"/>
          </a:xfrm>
          <a:prstGeom prst="rect">
            <a:avLst/>
          </a:prstGeom>
          <a:blipFill rotWithShape="0">
            <a:blip r:embed="rId6"/>
            <a:stretch>
              <a:fillRect r="-3629" b="-3833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67000" y="3785530"/>
            <a:ext cx="2136033" cy="369332"/>
          </a:xfrm>
          <a:prstGeom prst="rect">
            <a:avLst/>
          </a:prstGeom>
          <a:blipFill rotWithShape="0">
            <a:blip r:embed="rId7"/>
            <a:stretch>
              <a:fillRect l="-2571" r="-286" b="-3606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2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60" y="5415051"/>
            <a:ext cx="4727704" cy="369332"/>
          </a:xfrm>
          <a:prstGeom prst="rect">
            <a:avLst/>
          </a:prstGeom>
          <a:blipFill rotWithShape="0">
            <a:blip r:embed="rId8"/>
            <a:stretch>
              <a:fillRect l="-258" b="-3770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60" y="5898533"/>
            <a:ext cx="8146076" cy="369332"/>
          </a:xfrm>
          <a:prstGeom prst="rect">
            <a:avLst/>
          </a:prstGeom>
          <a:blipFill rotWithShape="0">
            <a:blip r:embed="rId9"/>
            <a:stretch>
              <a:fillRect l="-374" b="-38333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6336268"/>
            <a:ext cx="7395294" cy="369332"/>
          </a:xfrm>
          <a:prstGeom prst="rect">
            <a:avLst/>
          </a:prstGeom>
          <a:blipFill rotWithShape="0">
            <a:blip r:embed="rId10"/>
            <a:stretch>
              <a:fillRect b="-3770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6637" name="TextBox 5"/>
          <p:cNvSpPr txBox="1">
            <a:spLocks noChangeArrowheads="1"/>
          </p:cNvSpPr>
          <p:nvPr/>
        </p:nvSpPr>
        <p:spPr bwMode="auto">
          <a:xfrm>
            <a:off x="5867400" y="3875271"/>
            <a:ext cx="3048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Slope is constant for </a:t>
            </a:r>
            <a:r>
              <a:rPr lang="en-US" dirty="0" err="1"/>
              <a:t>distortionless</a:t>
            </a:r>
            <a:r>
              <a:rPr lang="en-US" dirty="0"/>
              <a:t> system</a:t>
            </a:r>
          </a:p>
        </p:txBody>
      </p:sp>
      <p:sp>
        <p:nvSpPr>
          <p:cNvPr id="29" name="TextBox 2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3586" y="4272562"/>
            <a:ext cx="2517033" cy="765979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3187481" y="4444252"/>
            <a:ext cx="193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group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637" grpId="0"/>
      <p:bldP spid="29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19800" y="6096000"/>
            <a:ext cx="2971800" cy="68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Example 3.16</a:t>
            </a: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343400"/>
            <a:ext cx="291147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6"/>
          <p:cNvSpPr txBox="1">
            <a:spLocks noChangeArrowheads="1"/>
          </p:cNvSpPr>
          <p:nvPr/>
        </p:nvSpPr>
        <p:spPr bwMode="auto">
          <a:xfrm>
            <a:off x="152400" y="1143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A transmission medium is modeled by a simple RC low-pass filter shown below.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are the input and the output, respectively to the circuit, determine the transfer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/>
              <a:t>For </a:t>
            </a:r>
            <a:r>
              <a:rPr lang="en-US" dirty="0" err="1"/>
              <a:t>distortionless</a:t>
            </a:r>
            <a:r>
              <a:rPr lang="en-US" dirty="0"/>
              <a:t> transmission through this filter, what is the requirement on the bandwidth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if amplitude response variation within 2% and time delay variation within 5% are tolerable? What is the transmission delay? Find the output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765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962400"/>
            <a:ext cx="30638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50308"/>
            <a:ext cx="3095626" cy="113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03371" y="6075884"/>
                <a:ext cx="3064429" cy="681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𝑎𝑥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71" y="6075884"/>
                <a:ext cx="3064429" cy="6818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" y="6296072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32.31 kHz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5633" y="4187948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=1/RC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Ideal Versus Practical Filters</a:t>
            </a:r>
          </a:p>
        </p:txBody>
      </p:sp>
      <p:sp>
        <p:nvSpPr>
          <p:cNvPr id="29699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219200"/>
            <a:ext cx="3555493" cy="153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2743201" cy="168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9" y="3200400"/>
            <a:ext cx="3981450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383" y="4665969"/>
            <a:ext cx="3686175" cy="203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3163824"/>
            <a:ext cx="2324100" cy="1543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" y="4897998"/>
            <a:ext cx="316230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Ideal Versus Practical Filters</a:t>
            </a:r>
          </a:p>
        </p:txBody>
      </p:sp>
      <p:sp>
        <p:nvSpPr>
          <p:cNvPr id="30723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4" name="Picture 14" descr="La03F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38814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15" descr="La03F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81400"/>
            <a:ext cx="48768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Digital Filter</a:t>
            </a:r>
          </a:p>
        </p:txBody>
      </p:sp>
      <p:sp>
        <p:nvSpPr>
          <p:cNvPr id="30723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6" descr="La03F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0176"/>
            <a:ext cx="7436817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33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5888"/>
            <a:ext cx="8915400" cy="11033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Signal Distortion Over a Communication Channel</a:t>
            </a:r>
          </a:p>
        </p:txBody>
      </p:sp>
      <p:sp>
        <p:nvSpPr>
          <p:cNvPr id="31749" name="Line 10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547005"/>
            <a:ext cx="3749744" cy="2239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Linear Distortion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Channel Nonlinearities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Multipath Effects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Fading Channels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817203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Channel fading vary with time. To overcome this distortion is to use automatic gain control (AGC)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Linear Distortion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648" y="1066800"/>
            <a:ext cx="8844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causes magnitude distortion, phase distortion, or both.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dirty="0"/>
              <a:t>: A channel is modeled by a low-pass filter with transfer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give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449" y="2743200"/>
                <a:ext cx="6144182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𝑘𝑐𝑜𝑠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𝑓𝑇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  <m:sup/>
                                    </m:sSubSup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0                                                    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" y="2743200"/>
                <a:ext cx="6144182" cy="959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2400" y="381720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pulse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band-limited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Hz is applied at the input of this filter. Find the output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724400"/>
            <a:ext cx="3276599" cy="2088286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53000"/>
            <a:ext cx="16097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05400"/>
            <a:ext cx="2276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1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Nonlinear Distortion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648" y="1143000"/>
            <a:ext cx="8844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can be expanded by </a:t>
            </a:r>
            <a:r>
              <a:rPr lang="en-US" dirty="0" err="1"/>
              <a:t>Maclaurin</a:t>
            </a:r>
            <a:r>
              <a:rPr lang="en-US" dirty="0"/>
              <a:t> series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84" y="2819400"/>
            <a:ext cx="906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bandwidth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Hz then the bandwidth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is 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Hz.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0" y="2223035"/>
                <a:ext cx="6028830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23035"/>
                <a:ext cx="6028830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607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46648" y="3664803"/>
            <a:ext cx="8844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dirty="0"/>
              <a:t>: The input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and the output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of a certain nonlinear channel are related as </a:t>
            </a:r>
          </a:p>
          <a:p>
            <a:r>
              <a:rPr lang="en-US" dirty="0"/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0.000158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Find the output signal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and its spectrum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Y(f) </a:t>
            </a:r>
            <a:r>
              <a:rPr lang="en-US" dirty="0"/>
              <a:t>if the input signal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2000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en-US" dirty="0">
                <a:sym typeface="Symbol" panose="05050102010706020507" pitchFamily="18" charset="2"/>
              </a:rPr>
              <a:t>Verify that the bandwidth of the output signal is twice that of the input signal. This is the result of signal squaring. Can the signal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be recovered (without distortion) from the output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0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Continue Example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8" descr="La03F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6" y="1143000"/>
            <a:ext cx="4277194" cy="493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" y="6077505"/>
            <a:ext cx="8991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400" b="1" dirty="0"/>
              <a:t>Figure 3.36 </a:t>
            </a:r>
            <a:r>
              <a:rPr lang="en-US" altLang="en-US" sz="1400" dirty="0"/>
              <a:t>Signal distortion caused by nonlinear operation: (a) desired (input) signal spectrum;</a:t>
            </a:r>
          </a:p>
          <a:p>
            <a:r>
              <a:rPr lang="en-US" altLang="en-US" sz="1400" dirty="0"/>
              <a:t>(b) spectrum of the unwanted signal (distortion) in the received signal; (c) spectrum of the received signal;</a:t>
            </a:r>
          </a:p>
          <a:p>
            <a:r>
              <a:rPr lang="en-US" altLang="en-US" sz="1400" dirty="0"/>
              <a:t>(d) spectrum of the received signal after low-pass filtering.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4114800"/>
            <a:ext cx="441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consequence with this type of distortion if two signals are transmitted in adjacent bands?</a:t>
            </a:r>
          </a:p>
        </p:txBody>
      </p:sp>
    </p:spTree>
    <p:extLst>
      <p:ext uri="{BB962C8B-B14F-4D97-AF65-F5344CB8AC3E}">
        <p14:creationId xmlns:p14="http://schemas.microsoft.com/office/powerpoint/2010/main" val="862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6497" y="3048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762000" y="951131"/>
                <a:ext cx="79248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/>
                  <a:t>Signal Power:</a:t>
                </a:r>
              </a:p>
              <a:p>
                <a:pPr marL="1657350" lvl="3" indent="-285750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The signal size to be meaningful if the energy is finite.</a:t>
                </a:r>
              </a:p>
              <a:p>
                <a:pPr marL="1657350" lvl="3" indent="-285750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The condition for energy to be finite is amplitude→0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∞.</m:t>
                    </m:r>
                  </m:oMath>
                </a14:m>
                <a:endParaRPr lang="en-US" dirty="0"/>
              </a:p>
              <a:p>
                <a:pPr marL="1657350" lvl="3" indent="-285750" algn="just">
                  <a:buFont typeface="Wingdings" panose="05000000000000000000" pitchFamily="2" charset="2"/>
                  <a:buChar char="§"/>
                </a:pPr>
                <a:r>
                  <a:rPr lang="en-US" dirty="0"/>
                  <a:t>If amplitude of </a:t>
                </a:r>
                <a:r>
                  <a:rPr lang="en-US" i="1" dirty="0"/>
                  <a:t>g(t)</a:t>
                </a:r>
                <a:r>
                  <a:rPr lang="en-US" dirty="0"/>
                  <a:t> does not</a:t>
                </a:r>
                <a:r>
                  <a:rPr lang="en-US" i="1" dirty="0"/>
                  <a:t> </a:t>
                </a:r>
                <a:r>
                  <a:rPr lang="en-US" dirty="0"/>
                  <a:t>→0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the signal energy is infinite. In this case, more meaningful measure of signal size is time average of the energy, which is average power,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g</a:t>
                </a:r>
                <a:r>
                  <a:rPr lang="en-US" i="1" dirty="0"/>
                  <a:t>. </a:t>
                </a:r>
                <a:endParaRPr lang="en-US" b="1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951131"/>
                <a:ext cx="7924800" cy="1785104"/>
              </a:xfrm>
              <a:prstGeom prst="rect">
                <a:avLst/>
              </a:prstGeom>
              <a:blipFill>
                <a:blip r:embed="rId2"/>
                <a:stretch>
                  <a:fillRect l="-769" t="-1706" r="-615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CA18D8-C414-4F5D-8F61-DA8CECB61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8800" y="2891767"/>
            <a:ext cx="6276976" cy="2355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CD081C-F7D2-4002-B066-F72312A4EF98}"/>
                  </a:ext>
                </a:extLst>
              </p:cNvPr>
              <p:cNvSpPr txBox="1"/>
              <p:nvPr/>
            </p:nvSpPr>
            <p:spPr>
              <a:xfrm>
                <a:off x="2621383" y="5326998"/>
                <a:ext cx="3540577" cy="454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CD081C-F7D2-4002-B066-F72312A4E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83" y="5326998"/>
                <a:ext cx="3540577" cy="454868"/>
              </a:xfrm>
              <a:prstGeom prst="rect">
                <a:avLst/>
              </a:prstGeom>
              <a:blipFill>
                <a:blip r:embed="rId5"/>
                <a:stretch>
                  <a:fillRect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328E9-64A5-41E0-B005-737BD0346EC5}"/>
                  </a:ext>
                </a:extLst>
              </p:cNvPr>
              <p:cNvSpPr txBox="1"/>
              <p:nvPr/>
            </p:nvSpPr>
            <p:spPr>
              <a:xfrm>
                <a:off x="2638968" y="6096000"/>
                <a:ext cx="3540577" cy="454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328E9-64A5-41E0-B005-737BD034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68" y="6096000"/>
                <a:ext cx="3540577" cy="454868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D346BA-0A88-4C0B-9604-A18B686BEFEB}"/>
              </a:ext>
            </a:extLst>
          </p:cNvPr>
          <p:cNvSpPr txBox="1"/>
          <p:nvPr/>
        </p:nvSpPr>
        <p:spPr>
          <a:xfrm>
            <a:off x="6324600" y="53421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real signal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62191-3334-4155-A3D3-A70A54111FB3}"/>
              </a:ext>
            </a:extLst>
          </p:cNvPr>
          <p:cNvSpPr txBox="1"/>
          <p:nvPr/>
        </p:nvSpPr>
        <p:spPr>
          <a:xfrm>
            <a:off x="6324600" y="609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complex signal</a:t>
            </a:r>
          </a:p>
        </p:txBody>
      </p:sp>
    </p:spTree>
    <p:extLst>
      <p:ext uri="{BB962C8B-B14F-4D97-AF65-F5344CB8AC3E}">
        <p14:creationId xmlns:p14="http://schemas.microsoft.com/office/powerpoint/2010/main" val="2494003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2559441"/>
            <a:ext cx="2924175" cy="2152650"/>
          </a:xfrm>
          <a:prstGeom prst="rect">
            <a:avLst/>
          </a:prstGeom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Distortion Caused by Multipath Effects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143000"/>
            <a:ext cx="6705600" cy="1678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600" y="2974312"/>
                <a:ext cx="449161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74312"/>
                <a:ext cx="4491614" cy="3846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3840" y="4396566"/>
                <a:ext cx="6565002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396566"/>
                <a:ext cx="6565002" cy="381258"/>
              </a:xfrm>
              <a:prstGeom prst="rect">
                <a:avLst/>
              </a:prstGeom>
              <a:blipFill rotWithShape="0">
                <a:blip r:embed="rId5"/>
                <a:stretch>
                  <a:fillRect l="-464" t="-1587" r="-1021" b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965" y="5081420"/>
                <a:ext cx="9145965" cy="760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sz="2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l-GR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5" y="5081420"/>
                <a:ext cx="9145965" cy="7607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0046" y="3708313"/>
                <a:ext cx="4299574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6" y="3708313"/>
                <a:ext cx="4299574" cy="384657"/>
              </a:xfrm>
              <a:prstGeom prst="rect">
                <a:avLst/>
              </a:prstGeom>
              <a:blipFill rotWithShape="0">
                <a:blip r:embed="rId7"/>
                <a:stretch>
                  <a:fillRect l="-1560" r="-2270" b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" y="6019043"/>
            <a:ext cx="887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distortion in this type of channel is frequency selective fading</a:t>
            </a:r>
          </a:p>
        </p:txBody>
      </p:sp>
    </p:spTree>
    <p:extLst>
      <p:ext uri="{BB962C8B-B14F-4D97-AF65-F5344CB8AC3E}">
        <p14:creationId xmlns:p14="http://schemas.microsoft.com/office/powerpoint/2010/main" val="13209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Energy and Energy Spectral Density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5325" y="1206602"/>
                <a:ext cx="2850973" cy="107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5" y="1206602"/>
                <a:ext cx="2850973" cy="10793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8200" y="2438400"/>
                <a:ext cx="2552686" cy="107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8400"/>
                <a:ext cx="2552686" cy="10793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267200" y="151546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in the time domain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7200" y="2814935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in the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35325" y="4876800"/>
                <a:ext cx="2269275" cy="40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25" y="4876800"/>
                <a:ext cx="2269275" cy="406843"/>
              </a:xfrm>
              <a:prstGeom prst="rect">
                <a:avLst/>
              </a:prstGeom>
              <a:blipFill rotWithShape="1">
                <a:blip r:embed="rId5"/>
                <a:stretch>
                  <a:fillRect l="-2151" r="-806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3581400"/>
                <a:ext cx="8915400" cy="1230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Energy spectral density </a:t>
                </a:r>
                <a:r>
                  <a:rPr lang="en-US" dirty="0"/>
                  <a:t>(ESD),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the energy per unit bandwidth (in hertz) of the spectral components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centered at frequency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81400"/>
                <a:ext cx="8915400" cy="1230401"/>
              </a:xfrm>
              <a:prstGeom prst="rect">
                <a:avLst/>
              </a:prstGeom>
              <a:blipFill rotWithShape="1">
                <a:blip r:embed="rId6"/>
                <a:stretch>
                  <a:fillRect l="-1025" t="-3980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37017" y="6173769"/>
                <a:ext cx="3106683" cy="405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17" y="6173769"/>
                <a:ext cx="3106683" cy="405945"/>
              </a:xfrm>
              <a:prstGeom prst="rect">
                <a:avLst/>
              </a:prstGeom>
              <a:blipFill rotWithShape="1">
                <a:blip r:embed="rId7"/>
                <a:stretch>
                  <a:fillRect l="-1768" r="-27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5406639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ESD of the system’s output in term of the input ESD 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26961" y="6166426"/>
            <a:ext cx="1197239" cy="462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057400" y="6173769"/>
                <a:ext cx="9385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173769"/>
                <a:ext cx="938527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54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1600200" y="6397913"/>
            <a:ext cx="3267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24200" y="6404601"/>
            <a:ext cx="3267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3670" y="6167735"/>
                <a:ext cx="10727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0" y="6167735"/>
                <a:ext cx="107273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68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93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Essential Bandwidth of a Signal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the essential bandwidth of a rectangular pulse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(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, where the essential bandwidth must contain at least 90% of the pulse energy. </a:t>
            </a:r>
            <a:endParaRPr lang="en-US" dirty="0"/>
          </a:p>
        </p:txBody>
      </p:sp>
      <p:pic>
        <p:nvPicPr>
          <p:cNvPr id="12" name="Picture 11" descr="La03F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06" y="2057400"/>
            <a:ext cx="3508794" cy="472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2743200"/>
                <a:ext cx="4511171" cy="982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743200"/>
                <a:ext cx="4511171" cy="9825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0460" y="4648200"/>
                <a:ext cx="4989251" cy="920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𝑠𝑖𝑛𝑐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𝑑𝑓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=0.9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0" y="4648200"/>
                <a:ext cx="4989251" cy="920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9248" y="6029659"/>
            <a:ext cx="599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above equation numerically to find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51196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Energy of Modulated Signals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modulated signal appears more energetic than the signal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but its energy is half of the energy of the signal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La03F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0" y="2590800"/>
            <a:ext cx="5186082" cy="412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2654717"/>
                <a:ext cx="2930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654717"/>
                <a:ext cx="293009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5" r="-104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" y="3183652"/>
                <a:ext cx="451117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3183652"/>
                <a:ext cx="4511170" cy="6914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" y="3886200"/>
                <a:ext cx="4794389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3886200"/>
                <a:ext cx="4794389" cy="6914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5008578"/>
                <a:ext cx="501207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008578"/>
                <a:ext cx="5012078" cy="691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440" y="5936140"/>
                <a:ext cx="139801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5936140"/>
                <a:ext cx="1398011" cy="691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96240" y="4572000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f</a:t>
            </a:r>
            <a:r>
              <a:rPr lang="en-US" baseline="-25000" dirty="0"/>
              <a:t>0</a:t>
            </a:r>
            <a:r>
              <a:rPr lang="en-US" dirty="0"/>
              <a:t> &gt; 2B then</a:t>
            </a:r>
          </a:p>
        </p:txBody>
      </p:sp>
    </p:spTree>
    <p:extLst>
      <p:ext uri="{BB962C8B-B14F-4D97-AF65-F5344CB8AC3E}">
        <p14:creationId xmlns:p14="http://schemas.microsoft.com/office/powerpoint/2010/main" val="30737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Time Autocorrelation Function and Energy Spectral Density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" y="1531203"/>
            <a:ext cx="8991600" cy="830997"/>
            <a:chOff x="76200" y="1531203"/>
            <a:chExt cx="8991600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6200" y="1531203"/>
              <a:ext cx="899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autocorrelation           of a signal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/>
                <a:t>and its ESD             form a Fourier transform pair, that is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400" y="1547295"/>
                  <a:ext cx="888769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1547295"/>
                  <a:ext cx="888769" cy="3994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86" r="-11034" b="-2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19400" y="1547296"/>
                  <a:ext cx="888769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1547296"/>
                  <a:ext cx="888769" cy="39940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6" r="-9655" b="-2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71799" y="2523023"/>
                <a:ext cx="2961901" cy="471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𝐼𝐹𝑇</m:t>
                          </m:r>
                        </m:e>
                      </m:groupCh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99" y="2523023"/>
                <a:ext cx="2961901" cy="471796"/>
              </a:xfrm>
              <a:prstGeom prst="rect">
                <a:avLst/>
              </a:prstGeom>
              <a:blipFill rotWithShape="0">
                <a:blip r:embed="rId4"/>
                <a:stretch>
                  <a:fillRect l="-2675" r="-3086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28600" y="357071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dirty="0"/>
              <a:t>: Find the time autocorrelation function of the signal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, and from it determine the ESD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992" y="4501743"/>
                <a:ext cx="3739613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92" y="4501743"/>
                <a:ext cx="3739613" cy="7968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5486400"/>
            <a:ext cx="401955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5610225"/>
            <a:ext cx="3867150" cy="117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624" y="3094851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Note:</a:t>
            </a:r>
            <a:r>
              <a:rPr lang="en-US" dirty="0"/>
              <a:t> the autocorrelation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is the convolution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5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0053"/>
            <a:ext cx="8915400" cy="10668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Signal Power and Power Spectral Density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2954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/>
              <a:t> of the signal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1981200"/>
                <a:ext cx="3918701" cy="1172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918701" cy="11727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La03F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44" y="1295400"/>
            <a:ext cx="350605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3289571"/>
                <a:ext cx="1827808" cy="70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𝑔𝑇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89571"/>
                <a:ext cx="1827808" cy="700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6200" y="4267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spectral density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of the signal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4823872"/>
                <a:ext cx="2939523" cy="738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23872"/>
                <a:ext cx="2939523" cy="7387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46302" y="4827883"/>
                <a:ext cx="4366195" cy="108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302" y="4827883"/>
                <a:ext cx="4366195" cy="10817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24972" y="6218563"/>
                <a:ext cx="2974982" cy="405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72" y="6218563"/>
                <a:ext cx="2974982" cy="405945"/>
              </a:xfrm>
              <a:prstGeom prst="rect">
                <a:avLst/>
              </a:prstGeom>
              <a:blipFill rotWithShape="1">
                <a:blip r:embed="rId7"/>
                <a:stretch>
                  <a:fillRect l="-1844" r="-2869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926961" y="6166426"/>
            <a:ext cx="1197239" cy="462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57400" y="6173769"/>
                <a:ext cx="9385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173769"/>
                <a:ext cx="938527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54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endCxn id="2" idx="1"/>
          </p:cNvCxnSpPr>
          <p:nvPr/>
        </p:nvCxnSpPr>
        <p:spPr>
          <a:xfrm>
            <a:off x="1600200" y="6397913"/>
            <a:ext cx="3267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3322" y="6152617"/>
                <a:ext cx="10068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2" y="6152617"/>
                <a:ext cx="1006878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60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3124200" y="6404601"/>
            <a:ext cx="3267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10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Time Autocorrelation Function of Power Signals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1255295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" y="1524000"/>
                <a:ext cx="7772400" cy="491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autocorrelation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of a power </a:t>
                </a:r>
                <a:r>
                  <a:rPr lang="en-US" dirty="0"/>
                  <a:t>signal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sym typeface="Symbol" panose="05050102010706020507" pitchFamily="18" charset="2"/>
                  </a:rPr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0"/>
                <a:ext cx="7772400" cy="491738"/>
              </a:xfrm>
              <a:prstGeom prst="rect">
                <a:avLst/>
              </a:prstGeom>
              <a:blipFill rotWithShape="0">
                <a:blip r:embed="rId2"/>
                <a:stretch>
                  <a:fillRect l="-1255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3505200"/>
                <a:ext cx="4867230" cy="107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4867230" cy="10793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La03F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44" y="2339047"/>
            <a:ext cx="350605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8192" y="4876800"/>
                <a:ext cx="2782044" cy="712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2" y="4876800"/>
                <a:ext cx="2782044" cy="7120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8192" y="5940672"/>
                <a:ext cx="2914388" cy="841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⇔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𝐼𝐹𝑇</m:t>
                          </m:r>
                        </m:e>
                      </m:groupCh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2" y="5940672"/>
                <a:ext cx="2914388" cy="841128"/>
              </a:xfrm>
              <a:prstGeom prst="rect">
                <a:avLst/>
              </a:prstGeom>
              <a:blipFill rotWithShape="1">
                <a:blip r:embed="rId6"/>
                <a:stretch>
                  <a:fillRect l="-1674" r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" y="2209800"/>
                <a:ext cx="4820037" cy="1172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09800"/>
                <a:ext cx="4820037" cy="11727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646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Autocorrelation a Powerful Tool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the energy or power spectral density can be found by the Fourier transform of the signal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then why do we need to find the time autocorrelation?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2627293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</a:rPr>
              <a:t>Ans</a:t>
            </a:r>
            <a:r>
              <a:rPr lang="en-US" sz="2800" dirty="0">
                <a:solidFill>
                  <a:schemeClr val="accent2"/>
                </a:solidFill>
              </a:rPr>
              <a:t>: In communication field and in general the signal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is not deterministic and it is probabilistic function. </a:t>
            </a:r>
          </a:p>
        </p:txBody>
      </p:sp>
    </p:spTree>
    <p:extLst>
      <p:ext uri="{BB962C8B-B14F-4D97-AF65-F5344CB8AC3E}">
        <p14:creationId xmlns:p14="http://schemas.microsoft.com/office/powerpoint/2010/main" val="905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11430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random binary pulse train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The pulse width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/2, and one binary digit is transmitted every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seconds. A binary </a:t>
            </a:r>
            <a:r>
              <a:rPr lang="en-US" b="1" dirty="0"/>
              <a:t>1</a:t>
            </a:r>
            <a:r>
              <a:rPr lang="en-US" dirty="0"/>
              <a:t> is transmitted by positive pulse, and a binary </a:t>
            </a:r>
            <a:r>
              <a:rPr lang="en-US" b="1" dirty="0"/>
              <a:t>0</a:t>
            </a:r>
            <a:r>
              <a:rPr lang="en-US" dirty="0"/>
              <a:t> is transmitted by negative pulse. The two symbols are equally likely and occur randomly. Determine the PSD and the essential bandwidth of this signal.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0" y="3352800"/>
            <a:ext cx="4371474" cy="1752600"/>
            <a:chOff x="4724400" y="3200400"/>
            <a:chExt cx="4371474" cy="1752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3200400"/>
              <a:ext cx="4371474" cy="152589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049295" y="457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6400" y="457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35494" y="45836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4758" y="4572000"/>
              <a:ext cx="28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3852" y="4583668"/>
              <a:ext cx="28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7276" y="45836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16540" y="4572000"/>
              <a:ext cx="28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53400" y="457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00" y="5429071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Challenge: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not deterministic and can not be expressed mathematically to find the Fourier transform and PSD.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probabilistic (almost random) signal.</a:t>
            </a:r>
          </a:p>
        </p:txBody>
      </p:sp>
    </p:spTree>
    <p:extLst>
      <p:ext uri="{BB962C8B-B14F-4D97-AF65-F5344CB8AC3E}">
        <p14:creationId xmlns:p14="http://schemas.microsoft.com/office/powerpoint/2010/main" val="7417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8000" y="2147604"/>
            <a:ext cx="5438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52800" y="1461804"/>
            <a:ext cx="304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0988" y="2147604"/>
            <a:ext cx="304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1461804"/>
            <a:ext cx="304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80021" y="2147604"/>
            <a:ext cx="304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7537" y="1461804"/>
            <a:ext cx="304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2147604"/>
            <a:ext cx="304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34200" y="1461804"/>
            <a:ext cx="304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2147604"/>
            <a:ext cx="304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069022"/>
            <a:ext cx="457200" cy="279918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3344854" y="2484306"/>
            <a:ext cx="2850" cy="4572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164287" y="299747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87" y="2997472"/>
                <a:ext cx="37702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3654750" y="2496338"/>
            <a:ext cx="2850" cy="4572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848600" y="1650071"/>
            <a:ext cx="553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168104" y="1499904"/>
            <a:ext cx="5671096" cy="1371600"/>
            <a:chOff x="3244304" y="2470302"/>
            <a:chExt cx="5671096" cy="1371600"/>
          </a:xfrm>
        </p:grpSpPr>
        <p:grpSp>
          <p:nvGrpSpPr>
            <p:cNvPr id="46" name="Group 45"/>
            <p:cNvGrpSpPr/>
            <p:nvPr/>
          </p:nvGrpSpPr>
          <p:grpSpPr>
            <a:xfrm>
              <a:off x="3244304" y="2470302"/>
              <a:ext cx="5438274" cy="1371600"/>
              <a:chOff x="3116083" y="4953000"/>
              <a:chExt cx="5438274" cy="1371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116083" y="5638800"/>
                <a:ext cx="5438274" cy="0"/>
              </a:xfrm>
              <a:prstGeom prst="line">
                <a:avLst/>
              </a:prstGeom>
              <a:ln w="19050">
                <a:solidFill>
                  <a:srgbClr val="A5002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420883" y="4953000"/>
                <a:ext cx="304800" cy="685800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779071" y="5638800"/>
                <a:ext cx="304800" cy="685800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30483" y="4953000"/>
                <a:ext cx="304800" cy="685800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48104" y="5638800"/>
                <a:ext cx="304800" cy="685800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5620" y="4953000"/>
                <a:ext cx="304800" cy="685800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392683" y="5638800"/>
                <a:ext cx="304800" cy="685800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002283" y="4953000"/>
                <a:ext cx="304800" cy="685800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11883" y="5638800"/>
                <a:ext cx="304800" cy="685800"/>
              </a:xfrm>
              <a:prstGeom prst="rect">
                <a:avLst/>
              </a:prstGeom>
              <a:noFill/>
              <a:ln w="12700">
                <a:solidFill>
                  <a:srgbClr val="A5002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19553" y="5594684"/>
                    <a:ext cx="193065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A5002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A5002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9553" y="5594684"/>
                    <a:ext cx="193065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6129" r="-12903"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Rectangle 44"/>
            <p:cNvSpPr/>
            <p:nvPr/>
          </p:nvSpPr>
          <p:spPr>
            <a:xfrm>
              <a:off x="8185713" y="3105090"/>
              <a:ext cx="729687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000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i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t-</a:t>
              </a:r>
              <a:r>
                <a:rPr lang="el-GR" sz="2000" i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τ</a:t>
              </a:r>
              <a:r>
                <a:rPr lang="en-US" sz="2000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dirty="0">
                <a:solidFill>
                  <a:srgbClr val="A50021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3344854" y="1157004"/>
            <a:ext cx="0" cy="1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62400" y="1157004"/>
            <a:ext cx="0" cy="1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048000" y="1251466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962400" y="1251466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11104" y="10668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800" baseline="-25000" dirty="0"/>
          </a:p>
        </p:txBody>
      </p:sp>
      <p:sp>
        <p:nvSpPr>
          <p:cNvPr id="58" name="Rectangle 57"/>
          <p:cNvSpPr/>
          <p:nvPr/>
        </p:nvSpPr>
        <p:spPr>
          <a:xfrm>
            <a:off x="8434041" y="188637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61016" y="28674"/>
                <a:ext cx="5072721" cy="1172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6" y="28674"/>
                <a:ext cx="5072721" cy="11727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52" y="3429000"/>
            <a:ext cx="214974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095875"/>
            <a:ext cx="3352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81994" y="2900816"/>
                <a:ext cx="2400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4" y="2900816"/>
                <a:ext cx="240078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69" r="-126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55604" y="4180595"/>
                <a:ext cx="548265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4" y="4180595"/>
                <a:ext cx="5482655" cy="8298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27242" y="5095875"/>
                <a:ext cx="1780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42" y="5095875"/>
                <a:ext cx="178067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425" r="-3425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8747" y="5844826"/>
                <a:ext cx="1445589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47" y="5844826"/>
                <a:ext cx="1445589" cy="399405"/>
              </a:xfrm>
              <a:prstGeom prst="rect">
                <a:avLst/>
              </a:prstGeom>
              <a:blipFill rotWithShape="0">
                <a:blip r:embed="rId11"/>
                <a:stretch>
                  <a:fillRect l="-4219" r="-3797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75516" y="5903881"/>
                <a:ext cx="332616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sinc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516" y="5903881"/>
                <a:ext cx="3326167" cy="8298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3338" y="3542823"/>
                <a:ext cx="56371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solve the above integral.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38" y="3542823"/>
                <a:ext cx="563712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948" t="-22951" r="-2706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0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2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6233" y="304800"/>
            <a:ext cx="181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951131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Determine the suitable measures of the signal in the following figure: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328E9-64A5-41E0-B005-737BD0346EC5}"/>
                  </a:ext>
                </a:extLst>
              </p:cNvPr>
              <p:cNvSpPr txBox="1"/>
              <p:nvPr/>
            </p:nvSpPr>
            <p:spPr>
              <a:xfrm>
                <a:off x="2638968" y="6096000"/>
                <a:ext cx="3540577" cy="454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328E9-64A5-41E0-B005-737BD034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68" y="6096000"/>
                <a:ext cx="3540577" cy="454868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346BA-0A88-4C0B-9604-A18B686BEFEB}"/>
                  </a:ext>
                </a:extLst>
              </p:cNvPr>
              <p:cNvSpPr txBox="1"/>
              <p:nvPr/>
            </p:nvSpPr>
            <p:spPr>
              <a:xfrm>
                <a:off x="657768" y="4468161"/>
                <a:ext cx="8333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figure (a), amplitude→0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∞.</m:t>
                    </m:r>
                  </m:oMath>
                </a14:m>
                <a:r>
                  <a:rPr lang="en-US" dirty="0"/>
                  <a:t> Therefore, suitable measure of this signal is its energy,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g.</a:t>
                </a:r>
                <a:endParaRPr 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D346BA-0A88-4C0B-9604-A18B686BE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8" y="4468161"/>
                <a:ext cx="8333832" cy="646331"/>
              </a:xfrm>
              <a:prstGeom prst="rect">
                <a:avLst/>
              </a:prstGeom>
              <a:blipFill>
                <a:blip r:embed="rId3"/>
                <a:stretch>
                  <a:fillRect l="-65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9BBD335-930B-437E-B900-FF693BEE4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0" y="1513563"/>
            <a:ext cx="6444674" cy="2792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C7BCD-37A5-43EC-8633-5738529D992D}"/>
                  </a:ext>
                </a:extLst>
              </p:cNvPr>
              <p:cNvSpPr txBox="1"/>
              <p:nvPr/>
            </p:nvSpPr>
            <p:spPr>
              <a:xfrm>
                <a:off x="2133600" y="4926395"/>
                <a:ext cx="5791200" cy="376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=4+4=8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C7BCD-37A5-43EC-8633-5738529D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926395"/>
                <a:ext cx="5791200" cy="376193"/>
              </a:xfrm>
              <a:prstGeom prst="rect">
                <a:avLst/>
              </a:prstGeom>
              <a:blipFill>
                <a:blip r:embed="rId6"/>
                <a:stretch>
                  <a:fillRect l="-526" t="-141935" b="-2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BCEFA-3874-45B1-B6A6-ABC6F3F7041C}"/>
                  </a:ext>
                </a:extLst>
              </p:cNvPr>
              <p:cNvSpPr txBox="1"/>
              <p:nvPr/>
            </p:nvSpPr>
            <p:spPr>
              <a:xfrm>
                <a:off x="557484" y="5377557"/>
                <a:ext cx="8333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figure (b), amplitude does not→0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∞.</m:t>
                    </m:r>
                  </m:oMath>
                </a14:m>
                <a:r>
                  <a:rPr lang="en-US" dirty="0"/>
                  <a:t> Therefore, suitable measure of this signal is its power,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g.</a:t>
                </a:r>
                <a:endParaRPr 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BCEFA-3874-45B1-B6A6-ABC6F3F7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84" y="5377557"/>
                <a:ext cx="8333832" cy="646331"/>
              </a:xfrm>
              <a:prstGeom prst="rect">
                <a:avLst/>
              </a:prstGeom>
              <a:blipFill>
                <a:blip r:embed="rId7"/>
                <a:stretch>
                  <a:fillRect l="-58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345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84" y="76200"/>
            <a:ext cx="9067800" cy="874712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Discrete Fourier Transform (DFT, FFT)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0" y="1164679"/>
            <a:ext cx="28289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" y="2557779"/>
            <a:ext cx="200025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160334"/>
            <a:ext cx="2486025" cy="9927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762" y="2481381"/>
            <a:ext cx="5400675" cy="115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49702" y="1360224"/>
                <a:ext cx="3147015" cy="989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702" y="1360224"/>
                <a:ext cx="3147015" cy="9895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2255" y="3783269"/>
                <a:ext cx="1623393" cy="693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5" y="3783269"/>
                <a:ext cx="1623393" cy="6932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399" y="3801253"/>
            <a:ext cx="5867400" cy="12490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05" y="4667944"/>
            <a:ext cx="5029200" cy="1095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04800" y="5813419"/>
                <a:ext cx="4159728" cy="104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13419"/>
                <a:ext cx="4159728" cy="10445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48200" y="5737219"/>
                <a:ext cx="2746649" cy="104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𝑗𝑞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200" b="0" i="1" smtClean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737219"/>
                <a:ext cx="2746649" cy="104458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86873" y="5995944"/>
                <a:ext cx="1280927" cy="78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b="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73" y="5995944"/>
                <a:ext cx="1280927" cy="78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818030" y="5064818"/>
                <a:ext cx="1211998" cy="783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030" y="5064818"/>
                <a:ext cx="1211998" cy="7834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1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6" grpId="0"/>
      <p:bldP spid="27" grpId="0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2" y="1227686"/>
            <a:ext cx="8031628" cy="15298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09" y="3750941"/>
            <a:ext cx="466725" cy="28575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876800" y="2881200"/>
            <a:ext cx="0" cy="3861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8112" y="676955"/>
                <a:ext cx="1962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2" y="676955"/>
                <a:ext cx="19629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95" r="-621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5782" y="4246436"/>
                <a:ext cx="6348405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82" y="4246436"/>
                <a:ext cx="6348405" cy="7562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581400" y="6382795"/>
            <a:ext cx="54102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138532" y="5699972"/>
            <a:ext cx="2618" cy="9114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69673" y="6456018"/>
                <a:ext cx="6052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73" y="6456018"/>
                <a:ext cx="605230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8081" r="-808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81887" y="6472534"/>
                <a:ext cx="3231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887" y="6472534"/>
                <a:ext cx="323101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15094" r="-754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59304" y="5846419"/>
                <a:ext cx="4103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/8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304" y="5846419"/>
                <a:ext cx="410369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36765" t="-21569" r="-20588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763015" y="5282339"/>
                <a:ext cx="727442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015" y="5282339"/>
                <a:ext cx="727442" cy="332720"/>
              </a:xfrm>
              <a:prstGeom prst="rect">
                <a:avLst/>
              </a:prstGeom>
              <a:blipFill rotWithShape="1">
                <a:blip r:embed="rId9"/>
                <a:stretch>
                  <a:fillRect l="-6667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33732" y="3340531"/>
                <a:ext cx="471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32" y="3340531"/>
                <a:ext cx="471668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0256" r="-38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281113" y="1894437"/>
            <a:ext cx="7634287" cy="2058671"/>
            <a:chOff x="1357313" y="3122929"/>
            <a:chExt cx="7634287" cy="2058671"/>
          </a:xfrm>
        </p:grpSpPr>
        <p:grpSp>
          <p:nvGrpSpPr>
            <p:cNvPr id="16" name="Group 15"/>
            <p:cNvGrpSpPr/>
            <p:nvPr/>
          </p:nvGrpSpPr>
          <p:grpSpPr>
            <a:xfrm>
              <a:off x="1357313" y="3122929"/>
              <a:ext cx="7634287" cy="1194316"/>
              <a:chOff x="838200" y="3733800"/>
              <a:chExt cx="7634287" cy="119431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838200" y="4648200"/>
                <a:ext cx="76342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1156771" y="3733800"/>
                <a:ext cx="378246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382178" y="3733800"/>
                <a:ext cx="374574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76800" y="3733800"/>
                <a:ext cx="367229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27783" y="3733800"/>
                <a:ext cx="354376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368668" y="3733800"/>
                <a:ext cx="362638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848600" y="3733800"/>
                <a:ext cx="369983" cy="9144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26686" y="4558784"/>
                    <a:ext cx="23262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686" y="4558784"/>
                    <a:ext cx="23262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5789" r="-10526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" name="Straight Arrow Connector 28"/>
            <p:cNvCxnSpPr/>
            <p:nvPr/>
          </p:nvCxnSpPr>
          <p:spPr>
            <a:xfrm flipV="1">
              <a:off x="5394362" y="4185891"/>
              <a:ext cx="15838" cy="5943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953000" y="4873823"/>
                  <a:ext cx="9005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4873823"/>
                  <a:ext cx="90056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081" r="-13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5748728" y="4191000"/>
              <a:ext cx="15838" cy="5943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740396" y="4495800"/>
                  <a:ext cx="17272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396" y="4495800"/>
                  <a:ext cx="1727204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827" r="-318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/>
          <p:cNvCxnSpPr/>
          <p:nvPr/>
        </p:nvCxnSpPr>
        <p:spPr>
          <a:xfrm>
            <a:off x="5410200" y="1227685"/>
            <a:ext cx="169327" cy="4279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53000" y="902131"/>
                <a:ext cx="1132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902131"/>
                <a:ext cx="1132298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7027" r="-1622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1515542" y="2962508"/>
            <a:ext cx="8459" cy="684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6080972"/>
            <a:ext cx="732219" cy="3018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879265" y="6079697"/>
            <a:ext cx="763538" cy="28658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26935" y="6082247"/>
            <a:ext cx="732219" cy="3018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86200" y="6080972"/>
            <a:ext cx="763538" cy="28658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648200" y="6308083"/>
            <a:ext cx="2401" cy="1538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620000" y="6308083"/>
            <a:ext cx="2401" cy="1538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889267" y="6309572"/>
            <a:ext cx="2401" cy="1538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160437" y="6457507"/>
                <a:ext cx="783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37" y="6457507"/>
                <a:ext cx="783163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563" r="-7031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495800" y="6474023"/>
                <a:ext cx="5154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474023"/>
                <a:ext cx="515462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2381" r="-357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>
            <a:off x="6155727" y="6309572"/>
            <a:ext cx="2401" cy="1538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24994" y="6311061"/>
            <a:ext cx="2401" cy="1538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315351" y="6154196"/>
            <a:ext cx="57701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52800" y="6157172"/>
            <a:ext cx="57701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17645" y="5327329"/>
                <a:ext cx="275646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5" y="5327329"/>
                <a:ext cx="2756460" cy="82984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40645" y="-2196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626935" y="41951"/>
                <a:ext cx="4478965" cy="879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935" y="41951"/>
                <a:ext cx="4478965" cy="8796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40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48DD5E-75F8-4D2B-AC02-1374368C9780}"/>
              </a:ext>
            </a:extLst>
          </p:cNvPr>
          <p:cNvSpPr txBox="1"/>
          <p:nvPr/>
        </p:nvSpPr>
        <p:spPr>
          <a:xfrm>
            <a:off x="2286000" y="3244334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0" i="0" dirty="0">
                <a:solidFill>
                  <a:srgbClr val="202124"/>
                </a:solidFill>
                <a:effectLst/>
                <a:latin typeface="Google Sans Display"/>
              </a:rPr>
              <a:t>4nhshwu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2741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762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9600" y="740116"/>
            <a:ext cx="79248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/>
              <a:t>Signal Classification</a:t>
            </a:r>
            <a:r>
              <a:rPr lang="en-US" b="1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Signals are classified into the following categories:</a:t>
            </a:r>
          </a:p>
          <a:p>
            <a:pPr marL="2571750" lvl="5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Continuous Time and Discrete Time Signals</a:t>
            </a:r>
          </a:p>
          <a:p>
            <a:pPr marL="2571750" lvl="5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Analog and Digital Signals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571750" lvl="5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Deterministic and Non-deterministic Signals</a:t>
            </a:r>
          </a:p>
          <a:p>
            <a:pPr marL="2571750" lvl="5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Even and Odd Signals</a:t>
            </a:r>
          </a:p>
          <a:p>
            <a:pPr marL="2571750" lvl="5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Periodic and Aperiodic Signals</a:t>
            </a:r>
          </a:p>
          <a:p>
            <a:pPr marL="2571750" lvl="5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Energy and Power Signals</a:t>
            </a:r>
          </a:p>
          <a:p>
            <a:pPr marL="2571750" lvl="5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</a:rPr>
              <a:t>Real and Imaginary 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09600" y="3617827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Continuous-time Signal: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 signal is said to be continuous when it is defined for all instants of time.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FCFB2-6C8D-4CF4-83F5-F10082F2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8925" y="4419600"/>
            <a:ext cx="6186150" cy="1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6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762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85800" y="914400"/>
            <a:ext cx="792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Discrete-time Signal: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A signal is said to be discrete when it is defined at only discrete instants of time.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1026" name="Picture 2" descr="Electronic applications - OpenLearn - Open University">
            <a:extLst>
              <a:ext uri="{FF2B5EF4-FFF2-40B4-BE49-F238E27FC236}">
                <a16:creationId xmlns:a16="http://schemas.microsoft.com/office/drawing/2014/main" id="{34E276F5-BFE9-47B7-97CF-4A86F1FDF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8"/>
          <a:stretch/>
        </p:blipFill>
        <p:spPr bwMode="auto">
          <a:xfrm>
            <a:off x="2476025" y="2245042"/>
            <a:ext cx="4191950" cy="36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6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762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85800" y="9144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Analog Signals: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A signal whose amplitude can take on any value in a continuous range is an analog signal. This means that an analog signal amplitude can take an infinite number of values. 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C0A46-0C34-425E-A9DC-3B27D1486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7175" y="2026787"/>
            <a:ext cx="5791200" cy="3519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9AEA7-9D23-4A44-933A-4AC331B4AA8A}"/>
              </a:ext>
            </a:extLst>
          </p:cNvPr>
          <p:cNvSpPr txBox="1"/>
          <p:nvPr/>
        </p:nvSpPr>
        <p:spPr>
          <a:xfrm>
            <a:off x="685800" y="548193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Digital Signals: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A digital signal has only finite a finite number of values.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63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7620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Signals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61518-0190-41E1-8FF6-5FD89BE1D251}"/>
              </a:ext>
            </a:extLst>
          </p:cNvPr>
          <p:cNvSpPr txBox="1"/>
          <p:nvPr/>
        </p:nvSpPr>
        <p:spPr>
          <a:xfrm>
            <a:off x="685800" y="743076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Deterministic Signal: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A signal is said to be deterministic if there is no uncertainty with respect to its value at any instant of time. Or, signals which can be defined exactly by a mathematical formula are known as deterministic signals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9AEA7-9D23-4A44-933A-4AC331B4AA8A}"/>
              </a:ext>
            </a:extLst>
          </p:cNvPr>
          <p:cNvSpPr txBox="1"/>
          <p:nvPr/>
        </p:nvSpPr>
        <p:spPr>
          <a:xfrm>
            <a:off x="715108" y="5130713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Non-deterministic Signal: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signal is said to be non-deterministic if there is uncertainty with respect to its value at some instant of time. Non-deterministic signals are random in nature hence they are called random signals.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2050" name="Picture 2" descr="Discrete-Time Signals and Circuits Fundamentals | SpringerLink">
            <a:extLst>
              <a:ext uri="{FF2B5EF4-FFF2-40B4-BE49-F238E27FC236}">
                <a16:creationId xmlns:a16="http://schemas.microsoft.com/office/drawing/2014/main" id="{67D8A24D-6869-4454-BB2D-E78275CE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89" y="2148616"/>
            <a:ext cx="6287772" cy="29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11560</TotalTime>
  <Words>3239</Words>
  <Application>Microsoft Office PowerPoint</Application>
  <PresentationFormat>On-screen Show (4:3)</PresentationFormat>
  <Paragraphs>404</Paragraphs>
  <Slides>52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Google Sans Display</vt:lpstr>
      <vt:lpstr>Symbol</vt:lpstr>
      <vt:lpstr>Times New Roman</vt:lpstr>
      <vt:lpstr>Wingdings</vt:lpstr>
      <vt:lpstr>Office Theme</vt:lpstr>
      <vt:lpstr>Equation</vt:lpstr>
      <vt:lpstr>Signal Analysis and Transmission  Course Teacher Dr. Monir Morshed Professor, Dept. of ICT  Email:monirmorshed.ict@mbstu.ac.bd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between FT and 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Amplitude Modulation</vt:lpstr>
      <vt:lpstr>Amplitude Modulation</vt:lpstr>
      <vt:lpstr>Signal Transmission Through a Linear System</vt:lpstr>
      <vt:lpstr>Distortionless Transmission (System)</vt:lpstr>
      <vt:lpstr>Example 3.16</vt:lpstr>
      <vt:lpstr>Ideal Versus Practical Filters</vt:lpstr>
      <vt:lpstr>Ideal Versus Practical Filters</vt:lpstr>
      <vt:lpstr>Digital Filter</vt:lpstr>
      <vt:lpstr>Signal Distortion Over a Communication Channel</vt:lpstr>
      <vt:lpstr>Linear Distortion</vt:lpstr>
      <vt:lpstr>Nonlinear Distortion</vt:lpstr>
      <vt:lpstr>Continue Example</vt:lpstr>
      <vt:lpstr>Distortion Caused by Multipath Effects</vt:lpstr>
      <vt:lpstr>Energy and Energy Spectral Density</vt:lpstr>
      <vt:lpstr>Essential Bandwidth of a Signal</vt:lpstr>
      <vt:lpstr>Energy of Modulated Signals</vt:lpstr>
      <vt:lpstr>Time Autocorrelation Function and Energy Spectral Density</vt:lpstr>
      <vt:lpstr>Signal Power and Power Spectral Density</vt:lpstr>
      <vt:lpstr>Time Autocorrelation Function of Power Signals</vt:lpstr>
      <vt:lpstr>Autocorrelation a Powerful Tool</vt:lpstr>
      <vt:lpstr>Example</vt:lpstr>
      <vt:lpstr>PowerPoint Presentation</vt:lpstr>
      <vt:lpstr>Discrete Fourier Transform (DFT, FFT)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Monir Morshed</cp:lastModifiedBy>
  <cp:revision>120</cp:revision>
  <cp:lastPrinted>2022-03-14T05:39:49Z</cp:lastPrinted>
  <dcterms:created xsi:type="dcterms:W3CDTF">2006-08-16T00:00:00Z</dcterms:created>
  <dcterms:modified xsi:type="dcterms:W3CDTF">2023-04-03T05:11:02Z</dcterms:modified>
</cp:coreProperties>
</file>