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70" r:id="rId4"/>
    <p:sldId id="264" r:id="rId5"/>
    <p:sldId id="267" r:id="rId6"/>
    <p:sldId id="371" r:id="rId7"/>
    <p:sldId id="342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269" r:id="rId16"/>
    <p:sldId id="271" r:id="rId17"/>
    <p:sldId id="272" r:id="rId18"/>
    <p:sldId id="273" r:id="rId19"/>
    <p:sldId id="274" r:id="rId20"/>
    <p:sldId id="347" r:id="rId21"/>
    <p:sldId id="279" r:id="rId22"/>
    <p:sldId id="320" r:id="rId23"/>
    <p:sldId id="380" r:id="rId24"/>
    <p:sldId id="282" r:id="rId25"/>
    <p:sldId id="283" r:id="rId26"/>
    <p:sldId id="284" r:id="rId27"/>
    <p:sldId id="285" r:id="rId28"/>
    <p:sldId id="291" r:id="rId29"/>
    <p:sldId id="379" r:id="rId30"/>
    <p:sldId id="294" r:id="rId31"/>
    <p:sldId id="295" r:id="rId32"/>
    <p:sldId id="296" r:id="rId33"/>
    <p:sldId id="297" r:id="rId34"/>
    <p:sldId id="348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FA0E-2AEA-448F-AFE6-592BEF68594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51AFF-3FA6-4C2C-8A3F-62E00B00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7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51AFF-3FA6-4C2C-8A3F-62E00B007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jpe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microsoft.com/office/2007/relationships/hdphoto" Target="../media/hdphoto14.wdp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4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71.jpe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48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jpe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10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microsoft.com/office/2007/relationships/hdphoto" Target="../media/hdphoto10.wdp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microsoft.com/office/2007/relationships/hdphoto" Target="../media/hdphoto9.wdp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40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Amplitude Modulation</a:t>
            </a:r>
            <a:br>
              <a:rPr lang="en-US" dirty="0"/>
            </a:br>
            <a:br>
              <a:rPr lang="en-US" dirty="0"/>
            </a:br>
            <a:r>
              <a:rPr lang="en-US" sz="3600" b="1" dirty="0">
                <a:solidFill>
                  <a:srgbClr val="00B050"/>
                </a:solidFill>
              </a:rPr>
              <a:t>Course Teacher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Dr. </a:t>
            </a:r>
            <a:r>
              <a:rPr lang="en-US" sz="3600" dirty="0" err="1">
                <a:solidFill>
                  <a:srgbClr val="00B050"/>
                </a:solidFill>
              </a:rPr>
              <a:t>Monir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Morshed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Professor, Dept. of ICT 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 err="1">
                <a:solidFill>
                  <a:srgbClr val="00B050"/>
                </a:solidFill>
              </a:rPr>
              <a:t>Email:monirmorshed.ict@mbstu.ac.bd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18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0616"/>
            <a:ext cx="7871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Using the trapezoidal display of the AM wave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44D303-A958-4BE6-9B78-B0CAFC25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44" y="857629"/>
            <a:ext cx="78295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2000" b="0" i="0" dirty="0">
                <a:effectLst/>
                <a:latin typeface="+mn-lt"/>
              </a:rPr>
              <a:t>The set up for evaluating the modulation index using trapezoidal display has been shown in the following figures: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075C1-063C-4619-8012-A7F17E6E3CD9}"/>
              </a:ext>
            </a:extLst>
          </p:cNvPr>
          <p:cNvSpPr txBox="1"/>
          <p:nvPr/>
        </p:nvSpPr>
        <p:spPr>
          <a:xfrm>
            <a:off x="3771528" y="4989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AF986-EBD3-44E5-954B-6EF58EDB998D}"/>
              </a:ext>
            </a:extLst>
          </p:cNvPr>
          <p:cNvSpPr txBox="1"/>
          <p:nvPr/>
        </p:nvSpPr>
        <p:spPr>
          <a:xfrm>
            <a:off x="575044" y="5986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example 3.2, 3.3, 3.4, 3.5 of SS books.  </a:t>
            </a:r>
          </a:p>
        </p:txBody>
      </p:sp>
      <p:pic>
        <p:nvPicPr>
          <p:cNvPr id="10242" name="Picture 2" descr="set up for evaluatingmodulation index">
            <a:extLst>
              <a:ext uri="{FF2B5EF4-FFF2-40B4-BE49-F238E27FC236}">
                <a16:creationId xmlns:a16="http://schemas.microsoft.com/office/drawing/2014/main" id="{66B153D1-5FF7-49C2-9077-9157C94F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473182"/>
            <a:ext cx="628320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393712-581C-47EA-A787-B3A0BA05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09" y="3684737"/>
            <a:ext cx="6137644" cy="2057400"/>
          </a:xfrm>
          <a:prstGeom prst="rect">
            <a:avLst/>
          </a:prstGeom>
        </p:spPr>
      </p:pic>
      <p:pic>
        <p:nvPicPr>
          <p:cNvPr id="10244" name="Picture 4" descr="modulation index8">
            <a:extLst>
              <a:ext uri="{FF2B5EF4-FFF2-40B4-BE49-F238E27FC236}">
                <a16:creationId xmlns:a16="http://schemas.microsoft.com/office/drawing/2014/main" id="{2457E4CB-92E1-4D73-98F3-64B41038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5" y="1828799"/>
            <a:ext cx="157941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odulation idex9">
            <a:extLst>
              <a:ext uri="{FF2B5EF4-FFF2-40B4-BE49-F238E27FC236}">
                <a16:creationId xmlns:a16="http://schemas.microsoft.com/office/drawing/2014/main" id="{A715B355-9BAE-4911-A299-04795223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6" y="2292332"/>
            <a:ext cx="208429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modulation index11">
            <a:extLst>
              <a:ext uri="{FF2B5EF4-FFF2-40B4-BE49-F238E27FC236}">
                <a16:creationId xmlns:a16="http://schemas.microsoft.com/office/drawing/2014/main" id="{9185F21B-D24C-4DAF-8687-CEEA1DF6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4" y="2765389"/>
            <a:ext cx="14782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modulation indexs12">
            <a:extLst>
              <a:ext uri="{FF2B5EF4-FFF2-40B4-BE49-F238E27FC236}">
                <a16:creationId xmlns:a16="http://schemas.microsoft.com/office/drawing/2014/main" id="{BB198BEF-8888-49C8-A39D-2814A9BE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" y="3110332"/>
            <a:ext cx="191414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modulation index13">
            <a:extLst>
              <a:ext uri="{FF2B5EF4-FFF2-40B4-BE49-F238E27FC236}">
                <a16:creationId xmlns:a16="http://schemas.microsoft.com/office/drawing/2014/main" id="{20993AE7-C1BE-4F58-BCCE-C4F51057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57" y="3544820"/>
            <a:ext cx="1314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modulation index14">
            <a:extLst>
              <a:ext uri="{FF2B5EF4-FFF2-40B4-BE49-F238E27FC236}">
                <a16:creationId xmlns:a16="http://schemas.microsoft.com/office/drawing/2014/main" id="{D5F34F39-EC67-4FD5-B945-70C3D4F5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" y="3971631"/>
            <a:ext cx="2446638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modulation index">
            <a:extLst>
              <a:ext uri="{FF2B5EF4-FFF2-40B4-BE49-F238E27FC236}">
                <a16:creationId xmlns:a16="http://schemas.microsoft.com/office/drawing/2014/main" id="{7EE1078D-B466-4A14-9B7D-30638851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1" y="4380062"/>
            <a:ext cx="1077684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modulation index15">
            <a:extLst>
              <a:ext uri="{FF2B5EF4-FFF2-40B4-BE49-F238E27FC236}">
                <a16:creationId xmlns:a16="http://schemas.microsoft.com/office/drawing/2014/main" id="{7647277A-37F6-486B-A894-F7678806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8" y="5210910"/>
            <a:ext cx="101727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311" y="116306"/>
            <a:ext cx="4099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Transmission Efficiency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44D303-A958-4BE6-9B78-B0CAFC25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44" y="734518"/>
            <a:ext cx="782955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b="0" i="0" dirty="0">
                <a:effectLst/>
                <a:latin typeface="+mn-lt"/>
              </a:rPr>
              <a:t>Transmission efficiency of an AM wave is the ratio of the transmitted power which contains the information (i.e. the total sideband power) to the total transmitted power</a:t>
            </a:r>
            <a:r>
              <a:rPr lang="en-US" sz="2000" b="0" i="0" dirty="0">
                <a:effectLst/>
                <a:latin typeface="+mn-lt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59032A-E516-43AB-9B83-DE58E25B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0781"/>
            <a:ext cx="4716230" cy="37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DCECA3-543A-4678-81C0-ADBD3CC151E2}"/>
              </a:ext>
            </a:extLst>
          </p:cNvPr>
          <p:cNvSpPr txBox="1"/>
          <p:nvPr/>
        </p:nvSpPr>
        <p:spPr>
          <a:xfrm>
            <a:off x="697101" y="5119279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The higher percentage of modulation is preferred for strong and more intelligible received signal because it increases the transmitted power P</a:t>
            </a:r>
            <a:r>
              <a:rPr lang="en-US" b="0" i="0" baseline="-25000" dirty="0">
                <a:effectLst/>
              </a:rPr>
              <a:t>t </a:t>
            </a:r>
            <a:r>
              <a:rPr lang="en-US" b="0" i="0" dirty="0">
                <a:effectLst/>
              </a:rPr>
              <a:t>by the AM transmitter.</a:t>
            </a: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4232562-39EB-4628-A4D3-41EF8F3C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59213"/>
            <a:ext cx="1676400" cy="5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106" y="116306"/>
            <a:ext cx="281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Single Tone 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225" y="685800"/>
                <a:ext cx="7829550" cy="3528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lang="en-US" b="0" i="0" dirty="0">
                    <a:effectLst/>
                    <a:latin typeface="+mn-lt"/>
                  </a:rPr>
                  <a:t>Till now we considered, the baseband signal as a random signal, now let us consider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en-US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0" lang="en-US" altLang="en-US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en-US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0" lang="en-US" altLang="en-US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  <a:p>
                <a:pPr lvl="0" algn="just"/>
                <a:r>
                  <a:rPr lang="en-US" b="0" i="0" dirty="0">
                    <a:effectLst/>
                    <a:latin typeface="+mn-lt"/>
                  </a:rPr>
                  <a:t>Let the carrier signal be 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𝐴𝑐𝑜𝑠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0" dirty="0">
                  <a:effectLst/>
                  <a:latin typeface="+mn-lt"/>
                </a:endParaRPr>
              </a:p>
              <a:p>
                <a:pPr lvl="0" algn="just"/>
                <a:r>
                  <a:rPr lang="en-US" b="0" i="0" dirty="0">
                    <a:effectLst/>
                    <a:latin typeface="+mn-lt"/>
                  </a:rPr>
                  <a:t>We know that the general expression for AM signal is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" y="685800"/>
                <a:ext cx="7829550" cy="3528338"/>
              </a:xfrm>
              <a:prstGeom prst="rect">
                <a:avLst/>
              </a:prstGeom>
              <a:blipFill>
                <a:blip r:embed="rId2"/>
                <a:stretch>
                  <a:fillRect l="-1869" t="-1903" r="-140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47F7E7-C674-49A5-8FC0-6107FC23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63" y="4191000"/>
            <a:ext cx="4130674" cy="2260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4E435F-9A47-4745-89F0-E783AB934734}"/>
              </a:ext>
            </a:extLst>
          </p:cNvPr>
          <p:cNvSpPr txBox="1"/>
          <p:nvPr/>
        </p:nvSpPr>
        <p:spPr>
          <a:xfrm>
            <a:off x="2057400" y="6462963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</a:rPr>
              <a:t>Single-sided frequency spectrum of single-tone AM wave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E1018-7BE6-441C-895E-1A45D700C155}"/>
              </a:ext>
            </a:extLst>
          </p:cNvPr>
          <p:cNvSpPr txBox="1"/>
          <p:nvPr/>
        </p:nvSpPr>
        <p:spPr>
          <a:xfrm>
            <a:off x="7073531" y="4801217"/>
            <a:ext cx="141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example 3.7, 3.3, 3.4, 3.5 of SS books.  </a:t>
            </a:r>
          </a:p>
        </p:txBody>
      </p:sp>
    </p:spTree>
    <p:extLst>
      <p:ext uri="{BB962C8B-B14F-4D97-AF65-F5344CB8AC3E}">
        <p14:creationId xmlns:p14="http://schemas.microsoft.com/office/powerpoint/2010/main" val="92247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053" y="116306"/>
            <a:ext cx="488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Power Content in AM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025" y="806965"/>
                <a:ext cx="7829550" cy="59288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lang="en-US" b="0" i="0" dirty="0">
                    <a:effectLst/>
                    <a:latin typeface="+mn-lt"/>
                  </a:rPr>
                  <a:t>We know that the general expression for AM signal is :</a:t>
                </a:r>
              </a:p>
              <a:p>
                <a:pPr lvl="0" algn="just"/>
                <a:endParaRPr lang="en-US" b="0" i="0" dirty="0">
                  <a:effectLst/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 total power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</m:sub>
                    </m:sSub>
                  </m:oMath>
                </a14:m>
                <a:r>
                  <a:rPr lang="en-US" dirty="0"/>
                  <a:t> is the sum of carrier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and sideband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Carrier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Sideband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Therefore, total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025" y="806965"/>
                <a:ext cx="7829550" cy="5928867"/>
              </a:xfrm>
              <a:prstGeom prst="rect">
                <a:avLst/>
              </a:prstGeom>
              <a:blipFill>
                <a:blip r:embed="rId2"/>
                <a:stretch>
                  <a:fillRect l="-1869" t="-82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CF5739E-8B4D-3815-A068-56E55270801D}"/>
              </a:ext>
            </a:extLst>
          </p:cNvPr>
          <p:cNvGrpSpPr/>
          <p:nvPr/>
        </p:nvGrpSpPr>
        <p:grpSpPr>
          <a:xfrm>
            <a:off x="3200400" y="1652954"/>
            <a:ext cx="4419600" cy="1752600"/>
            <a:chOff x="3200400" y="1295400"/>
            <a:chExt cx="4419600" cy="17526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1B40DF-8DD4-B05C-F067-D54907DD0BDC}"/>
                </a:ext>
              </a:extLst>
            </p:cNvPr>
            <p:cNvGrpSpPr/>
            <p:nvPr/>
          </p:nvGrpSpPr>
          <p:grpSpPr>
            <a:xfrm>
              <a:off x="3200400" y="1295400"/>
              <a:ext cx="1676400" cy="1752600"/>
              <a:chOff x="3200400" y="1295400"/>
              <a:chExt cx="1676400" cy="1752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27A3844-DA7F-DA42-F065-3D2CB34EF396}"/>
                  </a:ext>
                </a:extLst>
              </p:cNvPr>
              <p:cNvSpPr/>
              <p:nvPr/>
            </p:nvSpPr>
            <p:spPr>
              <a:xfrm>
                <a:off x="3200400" y="2438400"/>
                <a:ext cx="1676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Sideband term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87E97DC-1116-4EEA-1337-C54112AC1AD5}"/>
                  </a:ext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 flipV="1">
                <a:off x="4038600" y="1295400"/>
                <a:ext cx="685800" cy="114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E2BDB2-7567-B69A-E7B8-A9E0E94CE282}"/>
                </a:ext>
              </a:extLst>
            </p:cNvPr>
            <p:cNvGrpSpPr/>
            <p:nvPr/>
          </p:nvGrpSpPr>
          <p:grpSpPr>
            <a:xfrm>
              <a:off x="5867400" y="1295400"/>
              <a:ext cx="1752600" cy="1752599"/>
              <a:chOff x="5867400" y="1295400"/>
              <a:chExt cx="1752600" cy="175259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015B485-5264-D145-A468-7E98C86908BB}"/>
                  </a:ext>
                </a:extLst>
              </p:cNvPr>
              <p:cNvSpPr/>
              <p:nvPr/>
            </p:nvSpPr>
            <p:spPr>
              <a:xfrm>
                <a:off x="6010275" y="2450122"/>
                <a:ext cx="1609725" cy="5978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Carrier term only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653233-6796-22B8-0E3F-4BD4E08075A6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5867400" y="1295400"/>
                <a:ext cx="947738" cy="1154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2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468" y="116306"/>
            <a:ext cx="6287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Transmission Efficiency of AM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701081"/>
                <a:ext cx="7829550" cy="59565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r>
                  <a:rPr lang="en-US" dirty="0"/>
                  <a:t>Total modulated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>
                  <a:spcAft>
                    <a:spcPts val="600"/>
                  </a:spcAft>
                </a:pPr>
                <a:endParaRPr lang="en-US" dirty="0"/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useful message power is carried by the sidebands,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carrier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a waste from transmission point of view because it does not carry any information.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dirty="0"/>
                  <a:t>Hence, efficiency of AM wave can be defined as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dirty="0"/>
                  <a:t>Transmission efficiency,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𝐴𝑀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600"/>
                  </a:spcAft>
                </a:pPr>
                <a:endParaRPr lang="en-US" dirty="0"/>
              </a:p>
              <a:p>
                <a:pPr algn="just">
                  <a:spcAft>
                    <a:spcPts val="600"/>
                  </a:spcAft>
                </a:pPr>
                <a:r>
                  <a:rPr lang="en-US" dirty="0"/>
                  <a:t>The maximum transmission efficiency of AM wave is 33.33%. It means that only one third of total power is carried by sides bands and rest two-third is wasted by carrier.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N.B.: Find the transmission efficiency of single-tone AM wave. </a:t>
                </a:r>
              </a:p>
            </p:txBody>
          </p:sp>
        </mc:Choice>
        <mc:Fallback xmlns="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701081"/>
                <a:ext cx="7829550" cy="5956502"/>
              </a:xfrm>
              <a:prstGeom prst="rect">
                <a:avLst/>
              </a:prstGeom>
              <a:blipFill>
                <a:blip r:embed="rId2"/>
                <a:stretch>
                  <a:fillRect l="-1869" r="-1791" b="-194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7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Type of Modulators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044" y="1110993"/>
            <a:ext cx="889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Multiplier Modulators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A variable gain amplifier in which the gain parameter (such as the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of transistor) is controlled by the message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and the input is the carrier signal.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>
                <a:sym typeface="Symbol" panose="05050102010706020507" pitchFamily="18" charset="2"/>
              </a:rPr>
              <a:t>Difficult to maintain linearity in this kind of amplifier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>
                <a:sym typeface="Symbol" panose="05050102010706020507" pitchFamily="18" charset="2"/>
              </a:rPr>
              <a:t>It is also expensive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44" y="2514600"/>
            <a:ext cx="889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Nonlinear Modulators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Nonlinear devices such as diode or transistors are used to output modulated signal.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3974068"/>
                <a:ext cx="3004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74068"/>
                <a:ext cx="30048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23" r="-2840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2906" y="4953000"/>
                <a:ext cx="7788094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6" y="4953000"/>
                <a:ext cx="7788094" cy="374526"/>
              </a:xfrm>
              <a:prstGeom prst="rect">
                <a:avLst/>
              </a:prstGeom>
              <a:blipFill rotWithShape="0">
                <a:blip r:embed="rId5"/>
                <a:stretch>
                  <a:fillRect l="-1017" t="-22951" r="-1408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" y="5562600"/>
                <a:ext cx="4502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562600"/>
                <a:ext cx="450245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1" r="-81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3044" y="5943600"/>
            <a:ext cx="889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Single balanced modulator </a:t>
            </a:r>
            <a:r>
              <a:rPr lang="en-US" dirty="0"/>
              <a:t>because one of the input does not appear at the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43222"/>
            <a:ext cx="5681938" cy="112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7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Type of Modulators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2514600"/>
                <a:ext cx="3960315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4600"/>
                <a:ext cx="3960315" cy="10073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91" y="4876800"/>
                <a:ext cx="4810163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" y="4876800"/>
                <a:ext cx="4810163" cy="9233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91" y="5791200"/>
                <a:ext cx="894650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−…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" y="5791200"/>
                <a:ext cx="8946509" cy="615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a04F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15" y="1219200"/>
            <a:ext cx="4901111" cy="39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3044" y="1110993"/>
            <a:ext cx="348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Switching Modulators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" y="1257240"/>
            <a:ext cx="8982075" cy="497205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Circuit of Switching Modulators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62335"/>
            <a:ext cx="889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Diode-bridge electronic switch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05400" y="6229290"/>
            <a:ext cx="3689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 Shunt-bridge diode modulator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22325" y="3550115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Diode-bridge electronic switch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6229290"/>
            <a:ext cx="37467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 Series-bridge diode modulator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615264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When </a:t>
            </a:r>
            <a:r>
              <a:rPr lang="en-US" sz="2200" dirty="0" err="1"/>
              <a:t>V</a:t>
            </a:r>
            <a:r>
              <a:rPr lang="en-US" sz="2200" baseline="-25000" dirty="0" err="1"/>
              <a:t>c</a:t>
            </a:r>
            <a:r>
              <a:rPr lang="en-US" sz="2200" dirty="0"/>
              <a:t> &gt; </a:t>
            </a:r>
            <a:r>
              <a:rPr lang="en-US" sz="2200" dirty="0" err="1"/>
              <a:t>V</a:t>
            </a:r>
            <a:r>
              <a:rPr lang="en-US" sz="2200" baseline="-25000" dirty="0" err="1"/>
              <a:t>d</a:t>
            </a:r>
            <a:r>
              <a:rPr lang="en-US" sz="2200" dirty="0"/>
              <a:t>  all diodes are open and matched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3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Circuit of Switching Modulators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623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Ring Modulator</a:t>
            </a:r>
          </a:p>
        </p:txBody>
      </p:sp>
      <p:pic>
        <p:nvPicPr>
          <p:cNvPr id="7" name="Picture 6" descr="La04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09" y="1062335"/>
            <a:ext cx="5277092" cy="4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918" y="2362200"/>
            <a:ext cx="46362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1" dirty="0"/>
              <a:t>During Positive cycle of carrier:</a:t>
            </a:r>
          </a:p>
          <a:p>
            <a:r>
              <a:rPr lang="en-US" sz="2000" dirty="0"/>
              <a:t>   - D</a:t>
            </a:r>
            <a:r>
              <a:rPr lang="en-US" sz="2000" baseline="-25000" dirty="0"/>
              <a:t>1</a:t>
            </a:r>
            <a:r>
              <a:rPr lang="en-US" sz="2000" dirty="0"/>
              <a:t> &amp; D</a:t>
            </a:r>
            <a:r>
              <a:rPr lang="en-US" sz="2000" baseline="-25000" dirty="0"/>
              <a:t>3</a:t>
            </a:r>
            <a:r>
              <a:rPr lang="en-US" sz="2000" dirty="0"/>
              <a:t> Conducts</a:t>
            </a:r>
          </a:p>
          <a:p>
            <a:r>
              <a:rPr lang="en-US" sz="2000" dirty="0"/>
              <a:t>   -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/>
              <a:t> connected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/>
              <a:t> &amp;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/>
              <a:t> connected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sz="2000" dirty="0"/>
              <a:t>   - output proportional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/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8194" y="3733800"/>
            <a:ext cx="46362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b="1" dirty="0"/>
              <a:t>During Negative cycle of carrier:</a:t>
            </a:r>
          </a:p>
          <a:p>
            <a:r>
              <a:rPr lang="en-US" sz="2000" dirty="0"/>
              <a:t>   - D</a:t>
            </a:r>
            <a:r>
              <a:rPr lang="en-US" sz="2000" baseline="-25000" dirty="0"/>
              <a:t>2</a:t>
            </a:r>
            <a:r>
              <a:rPr lang="en-US" sz="2000" dirty="0"/>
              <a:t> &amp; D</a:t>
            </a:r>
            <a:r>
              <a:rPr lang="en-US" sz="2000" baseline="-25000" dirty="0"/>
              <a:t>4</a:t>
            </a:r>
            <a:r>
              <a:rPr lang="en-US" sz="2000" dirty="0"/>
              <a:t> Conducts</a:t>
            </a:r>
          </a:p>
          <a:p>
            <a:r>
              <a:rPr lang="en-US" sz="2000" dirty="0"/>
              <a:t>   -</a:t>
            </a:r>
            <a:r>
              <a:rPr lang="en-US" sz="2000" b="1" dirty="0"/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/>
              <a:t> </a:t>
            </a:r>
            <a:r>
              <a:rPr lang="en-US" sz="2000" dirty="0"/>
              <a:t>connected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/>
              <a:t> &amp;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/>
              <a:t> connected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000" dirty="0"/>
              <a:t>   - output proportional to 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/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6400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Double Balanced Modulator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215" y="5708790"/>
                <a:ext cx="8057185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−…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" y="5708790"/>
                <a:ext cx="8057185" cy="6158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63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Demodulation of DSB-SC Signals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226403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DSB-SC signal may be demodulated by the following methods: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Synchronous or coherent detection method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Using envelope detector after carrier reinsertion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277" y="2785159"/>
            <a:ext cx="81978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dirty="0"/>
              <a:t>- The received signal might suffer from some unknown frequency or   </a:t>
            </a:r>
          </a:p>
          <a:p>
            <a:r>
              <a:rPr lang="en-US" sz="2000" dirty="0"/>
              <a:t>   phase shift.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1500" y="3581281"/>
                <a:ext cx="5683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581281"/>
                <a:ext cx="56832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5800" y="4086825"/>
                <a:ext cx="6064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86825"/>
                <a:ext cx="60642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8600" y="4838702"/>
            <a:ext cx="8731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dirty="0"/>
              <a:t>   - The receiver must be sophisticated to generate a local oscillator </a:t>
            </a:r>
          </a:p>
          <a:p>
            <a:r>
              <a:rPr lang="en-US" sz="2000" dirty="0"/>
              <a:t>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purely from the received signal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" y="2257961"/>
            <a:ext cx="8731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b="1" dirty="0"/>
              <a:t>Challenge of coherent demodulation for DSB-SC signals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60318" y="5631597"/>
            <a:ext cx="8731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dirty="0"/>
              <a:t>   - Amplitude modulation (AM) that transmit the carrier with the modulated </a:t>
            </a:r>
          </a:p>
          <a:p>
            <a:r>
              <a:rPr lang="en-US" sz="2000" dirty="0"/>
              <a:t>     signal will simplify the job of the receiver.</a:t>
            </a:r>
          </a:p>
        </p:txBody>
      </p:sp>
    </p:spTree>
    <p:extLst>
      <p:ext uri="{BB962C8B-B14F-4D97-AF65-F5344CB8AC3E}">
        <p14:creationId xmlns:p14="http://schemas.microsoft.com/office/powerpoint/2010/main" val="343599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70506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Modulation</a:t>
            </a:r>
            <a:r>
              <a:rPr lang="en-US" sz="2000" b="1" dirty="0"/>
              <a:t> </a:t>
            </a:r>
            <a:r>
              <a:rPr lang="en-US" sz="2000" dirty="0"/>
              <a:t>is a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process of varying the characteristics of  RF carrier wave in accordance </a:t>
            </a:r>
            <a:r>
              <a:rPr lang="en-US" sz="2000" b="0" i="0" dirty="0">
                <a:solidFill>
                  <a:srgbClr val="464646"/>
                </a:solidFill>
                <a:effectLst/>
              </a:rPr>
              <a:t>with a modulating signal that typically contains information that is to be transmitted.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4709593"/>
            <a:ext cx="7924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original signal that generated from input transducer which actually we want to sent through transmitter is called </a:t>
            </a:r>
            <a:r>
              <a:rPr lang="en-US" sz="2000" dirty="0">
                <a:solidFill>
                  <a:srgbClr val="00B0F0"/>
                </a:solidFill>
              </a:rPr>
              <a:t>Message Signal or modulating Signal or Baseband Signal.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B0F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High Frequency Sinusoidal Signal Which is used to shift the frequency of message signal is called </a:t>
            </a:r>
            <a:r>
              <a:rPr lang="en-US" sz="2000" dirty="0">
                <a:solidFill>
                  <a:srgbClr val="00B0F0"/>
                </a:solidFill>
              </a:rPr>
              <a:t>carrier signal.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6265" y="271790"/>
            <a:ext cx="189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Modulation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AABE8-E202-4FF7-A8E7-56A8F510A4F6}"/>
              </a:ext>
            </a:extLst>
          </p:cNvPr>
          <p:cNvGrpSpPr/>
          <p:nvPr/>
        </p:nvGrpSpPr>
        <p:grpSpPr>
          <a:xfrm>
            <a:off x="1752600" y="2293945"/>
            <a:ext cx="5410200" cy="1866918"/>
            <a:chOff x="2133600" y="2509585"/>
            <a:chExt cx="5410200" cy="18669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A305B9-0F7F-4CD3-B375-C1632FC173DA}"/>
                </a:ext>
              </a:extLst>
            </p:cNvPr>
            <p:cNvGrpSpPr/>
            <p:nvPr/>
          </p:nvGrpSpPr>
          <p:grpSpPr>
            <a:xfrm>
              <a:off x="3936397" y="2509585"/>
              <a:ext cx="731520" cy="731520"/>
              <a:chOff x="4251806" y="2651925"/>
              <a:chExt cx="731520" cy="73152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8EF551-B24F-4600-B55A-8FB4883D41F8}"/>
                  </a:ext>
                </a:extLst>
              </p:cNvPr>
              <p:cNvSpPr/>
              <p:nvPr/>
            </p:nvSpPr>
            <p:spPr>
              <a:xfrm>
                <a:off x="4251806" y="2651925"/>
                <a:ext cx="731520" cy="73152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E2A1F4-BE67-4E5F-B02A-EB557DF8BDB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4358935" y="2759054"/>
                <a:ext cx="517262" cy="5172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B550556-FBA5-4976-A3D1-9230C865F7D9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4358935" y="2759054"/>
                <a:ext cx="517262" cy="5172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FFD471-DAB2-486F-85A7-0BABB3A6340A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2133600" y="2875345"/>
              <a:ext cx="18027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6191072-7D73-4CAD-A6A0-9776B710AD25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4667917" y="2875345"/>
              <a:ext cx="28758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11B11D-B5F6-4116-B674-C8F825BD2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57" y="3241105"/>
              <a:ext cx="0" cy="1026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D1B4FF-E912-453D-A7E0-4D1F2552F71D}"/>
                </a:ext>
              </a:extLst>
            </p:cNvPr>
            <p:cNvSpPr txBox="1"/>
            <p:nvPr/>
          </p:nvSpPr>
          <p:spPr>
            <a:xfrm>
              <a:off x="2820180" y="2559586"/>
              <a:ext cx="429638" cy="2778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i="1" dirty="0"/>
                <a:t>m(t)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CB2AEF-8D14-471A-9ED9-6D4F760BE8CA}"/>
                </a:ext>
              </a:extLst>
            </p:cNvPr>
            <p:cNvSpPr txBox="1"/>
            <p:nvPr/>
          </p:nvSpPr>
          <p:spPr>
            <a:xfrm>
              <a:off x="2159572" y="2926233"/>
              <a:ext cx="16956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i="1" dirty="0"/>
                <a:t>Modulating signal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63E1B4-9734-4E30-BE0B-E42B0F05B56D}"/>
                </a:ext>
              </a:extLst>
            </p:cNvPr>
            <p:cNvSpPr txBox="1"/>
            <p:nvPr/>
          </p:nvSpPr>
          <p:spPr>
            <a:xfrm>
              <a:off x="5274764" y="2964106"/>
              <a:ext cx="16956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i="1" dirty="0"/>
                <a:t>Modulated signal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3AB1A0-8F01-4BC0-8496-283775A0170B}"/>
                </a:ext>
              </a:extLst>
            </p:cNvPr>
            <p:cNvSpPr txBox="1"/>
            <p:nvPr/>
          </p:nvSpPr>
          <p:spPr>
            <a:xfrm>
              <a:off x="5354496" y="2521205"/>
              <a:ext cx="16956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i="1" dirty="0"/>
                <a:t>m(t)cos</a:t>
              </a:r>
              <a:r>
                <a:rPr lang="el-GR" i="1" dirty="0"/>
                <a:t>ω</a:t>
              </a:r>
              <a:r>
                <a:rPr lang="en-US" i="1" baseline="-25000" dirty="0"/>
                <a:t>c</a:t>
              </a:r>
              <a:r>
                <a:rPr lang="en-US" i="1" dirty="0"/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37BC4-3B67-4746-915C-94C7A73952E0}"/>
                </a:ext>
              </a:extLst>
            </p:cNvPr>
            <p:cNvSpPr txBox="1"/>
            <p:nvPr/>
          </p:nvSpPr>
          <p:spPr>
            <a:xfrm>
              <a:off x="4410194" y="3822505"/>
              <a:ext cx="73152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i="1" dirty="0"/>
                <a:t>cos</a:t>
              </a:r>
              <a:r>
                <a:rPr lang="el-GR" i="1" dirty="0"/>
                <a:t>ω</a:t>
              </a:r>
              <a:r>
                <a:rPr lang="en-US" i="1" baseline="-25000" dirty="0"/>
                <a:t>c</a:t>
              </a:r>
              <a:r>
                <a:rPr lang="en-US" i="1" dirty="0"/>
                <a:t>t</a:t>
              </a:r>
            </a:p>
            <a:p>
              <a:r>
                <a:rPr lang="en-US" i="1" dirty="0"/>
                <a:t>Carrier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D58BE8-25B6-4BE5-9F4B-1FDD13CDBFE8}"/>
              </a:ext>
            </a:extLst>
          </p:cNvPr>
          <p:cNvSpPr txBox="1"/>
          <p:nvPr/>
        </p:nvSpPr>
        <p:spPr>
          <a:xfrm>
            <a:off x="3073324" y="4267200"/>
            <a:ext cx="1695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/>
              <a:t>Fig. Modulator </a:t>
            </a:r>
          </a:p>
        </p:txBody>
      </p:sp>
    </p:spTree>
    <p:extLst>
      <p:ext uri="{BB962C8B-B14F-4D97-AF65-F5344CB8AC3E}">
        <p14:creationId xmlns:p14="http://schemas.microsoft.com/office/powerpoint/2010/main" val="134530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988" y="76200"/>
            <a:ext cx="626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Synchronous Detection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703052" y="661228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is a method of DSB-SC detection which is shown in the following figure:</a:t>
            </a:r>
            <a:endParaRPr lang="en-US" sz="2000" i="1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C59424-8BED-95F1-E451-152223C4DDD0}"/>
              </a:ext>
            </a:extLst>
          </p:cNvPr>
          <p:cNvGrpSpPr/>
          <p:nvPr/>
        </p:nvGrpSpPr>
        <p:grpSpPr>
          <a:xfrm>
            <a:off x="400337" y="1076616"/>
            <a:ext cx="8530229" cy="1975946"/>
            <a:chOff x="283692" y="1194234"/>
            <a:chExt cx="8530229" cy="19759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DD3CCE-0E47-CB3B-66CD-6C97B942C055}"/>
                </a:ext>
              </a:extLst>
            </p:cNvPr>
            <p:cNvGrpSpPr/>
            <p:nvPr/>
          </p:nvGrpSpPr>
          <p:grpSpPr>
            <a:xfrm>
              <a:off x="685800" y="1524000"/>
              <a:ext cx="6553200" cy="1219200"/>
              <a:chOff x="685800" y="1524000"/>
              <a:chExt cx="6553200" cy="12192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C6A62A-02E5-7155-E67E-A30F6D755827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371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Multiplier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1ABAF-8D2F-1D9B-CAD0-E577A3DCA946}"/>
                  </a:ext>
                </a:extLst>
              </p:cNvPr>
              <p:cNvSpPr/>
              <p:nvPr/>
            </p:nvSpPr>
            <p:spPr>
              <a:xfrm>
                <a:off x="4712677" y="2057400"/>
                <a:ext cx="1371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Low pass filter (LPF)</a:t>
                </a:r>
              </a:p>
            </p:txBody>
          </p:sp>
          <p:sp>
            <p:nvSpPr>
              <p:cNvPr id="3" name="Flowchart: Merge 2">
                <a:extLst>
                  <a:ext uri="{FF2B5EF4-FFF2-40B4-BE49-F238E27FC236}">
                    <a16:creationId xmlns:a16="http://schemas.microsoft.com/office/drawing/2014/main" id="{CAEA5542-BD84-BB16-B0F7-C56B8D75FD4A}"/>
                  </a:ext>
                </a:extLst>
              </p:cNvPr>
              <p:cNvSpPr/>
              <p:nvPr/>
            </p:nvSpPr>
            <p:spPr>
              <a:xfrm>
                <a:off x="685800" y="1752600"/>
                <a:ext cx="304800" cy="304800"/>
              </a:xfrm>
              <a:prstGeom prst="flowChartMer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E84D340-CF91-FA24-0EBD-F8FAF1114DDB}"/>
                  </a:ext>
                </a:extLst>
              </p:cNvPr>
              <p:cNvCxnSpPr>
                <a:stCxn id="3" idx="0"/>
              </p:cNvCxnSpPr>
              <p:nvPr/>
            </p:nvCxnSpPr>
            <p:spPr>
              <a:xfrm>
                <a:off x="838200" y="1752600"/>
                <a:ext cx="0" cy="640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203C97-CDE0-7257-798E-024759EF2D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88" y="2392680"/>
                <a:ext cx="9144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BA645E7-BC93-E618-65FA-3607940E1DDE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3124200" y="2392680"/>
                <a:ext cx="1588477" cy="7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5700676-1DA7-251A-D8E6-88B7BE18D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277" y="2390921"/>
                <a:ext cx="115472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FC7E84-D8AC-8A57-3E95-98E7385A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1524000"/>
                <a:ext cx="4173" cy="5486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99AD78-CAC8-9E7E-1014-50ABACB53B7C}"/>
                    </a:ext>
                  </a:extLst>
                </p:cNvPr>
                <p:cNvSpPr txBox="1"/>
                <p:nvPr/>
              </p:nvSpPr>
              <p:spPr>
                <a:xfrm>
                  <a:off x="7239001" y="2055055"/>
                  <a:ext cx="1574920" cy="9534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  <a:p>
                  <a:r>
                    <a:rPr lang="en-US" sz="1600" dirty="0"/>
                    <a:t>Baseband or modulating signal</a:t>
                  </a: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99AD78-CAC8-9E7E-1014-50ABACB53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1" y="2055055"/>
                  <a:ext cx="1574920" cy="953466"/>
                </a:xfrm>
                <a:prstGeom prst="rect">
                  <a:avLst/>
                </a:prstGeom>
                <a:blipFill>
                  <a:blip r:embed="rId3"/>
                  <a:stretch>
                    <a:fillRect l="-8140" r="-775" b="-121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76FEF92-24DC-70AF-F3A6-246BF954BCFA}"/>
                    </a:ext>
                  </a:extLst>
                </p:cNvPr>
                <p:cNvSpPr txBox="1"/>
                <p:nvPr/>
              </p:nvSpPr>
              <p:spPr>
                <a:xfrm>
                  <a:off x="2546246" y="1194234"/>
                  <a:ext cx="1584304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1600" dirty="0"/>
                    <a:t>, locally generated (carrier signal)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76FEF92-24DC-70AF-F3A6-246BF954B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246" y="1194234"/>
                  <a:ext cx="1584304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8077" t="-9091" r="-4615" b="-157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E1F98B-18AF-A946-7E0C-F76B17E62614}"/>
                </a:ext>
              </a:extLst>
            </p:cNvPr>
            <p:cNvSpPr txBox="1"/>
            <p:nvPr/>
          </p:nvSpPr>
          <p:spPr>
            <a:xfrm>
              <a:off x="1028108" y="1399587"/>
              <a:ext cx="85578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Receiving antenna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1F0903-8436-29EA-9C95-6566086C6606}"/>
                    </a:ext>
                  </a:extLst>
                </p:cNvPr>
                <p:cNvSpPr txBox="1"/>
                <p:nvPr/>
              </p:nvSpPr>
              <p:spPr>
                <a:xfrm>
                  <a:off x="283692" y="2431516"/>
                  <a:ext cx="1371601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1600" dirty="0"/>
                    <a:t>, </a:t>
                  </a:r>
                </a:p>
                <a:p>
                  <a:pPr/>
                  <a:r>
                    <a:rPr lang="en-US" sz="1600" dirty="0"/>
                    <a:t>Modulated or DSB-SC signal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1F0903-8436-29EA-9C95-6566086C6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92" y="2431516"/>
                  <a:ext cx="1371601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9333" t="-9091" b="-157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B1BF06A-3F9C-325F-3899-D2A0CEA076BF}"/>
                    </a:ext>
                  </a:extLst>
                </p:cNvPr>
                <p:cNvSpPr txBox="1"/>
                <p:nvPr/>
              </p:nvSpPr>
              <p:spPr>
                <a:xfrm>
                  <a:off x="3201731" y="2109233"/>
                  <a:ext cx="47780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B1BF06A-3F9C-325F-3899-D2A0CEA07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731" y="2109233"/>
                  <a:ext cx="477805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0127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B8054D-6A86-ACE8-36F5-A671F30C160C}"/>
                    </a:ext>
                  </a:extLst>
                </p:cNvPr>
                <p:cNvSpPr txBox="1"/>
                <p:nvPr/>
              </p:nvSpPr>
              <p:spPr>
                <a:xfrm>
                  <a:off x="3200221" y="2424301"/>
                  <a:ext cx="151245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B8054D-6A86-ACE8-36F5-A671F30C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221" y="2424301"/>
                  <a:ext cx="1512456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823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7A65CB-2A2B-6566-9469-9AAC732B37F0}"/>
                  </a:ext>
                </a:extLst>
              </p:cNvPr>
              <p:cNvSpPr txBox="1"/>
              <p:nvPr/>
            </p:nvSpPr>
            <p:spPr>
              <a:xfrm>
                <a:off x="457200" y="3187701"/>
                <a:ext cx="8125894" cy="668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dirty="0"/>
                  <a:t>Mathematically,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/>
                  <a:t>		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7A65CB-2A2B-6566-9469-9AAC732B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7701"/>
                <a:ext cx="8125894" cy="668132"/>
              </a:xfrm>
              <a:prstGeom prst="rect">
                <a:avLst/>
              </a:prstGeom>
              <a:blipFill>
                <a:blip r:embed="rId8"/>
                <a:stretch>
                  <a:fillRect l="-1725" t="-11818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26967-4564-F7F5-38D6-145560DE3153}"/>
                  </a:ext>
                </a:extLst>
              </p:cNvPr>
              <p:cNvSpPr txBox="1"/>
              <p:nvPr/>
            </p:nvSpPr>
            <p:spPr>
              <a:xfrm>
                <a:off x="6491978" y="2632351"/>
                <a:ext cx="4778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826967-4564-F7F5-38D6-145560DE3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78" y="2632351"/>
                <a:ext cx="477805" cy="246221"/>
              </a:xfrm>
              <a:prstGeom prst="rect">
                <a:avLst/>
              </a:prstGeom>
              <a:blipFill>
                <a:blip r:embed="rId9"/>
                <a:stretch>
                  <a:fillRect l="-11538" t="-20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74894E-C969-97F5-E9DF-E6ECE8F22BE3}"/>
                  </a:ext>
                </a:extLst>
              </p:cNvPr>
              <p:cNvSpPr txBox="1"/>
              <p:nvPr/>
            </p:nvSpPr>
            <p:spPr>
              <a:xfrm>
                <a:off x="457200" y="3877377"/>
                <a:ext cx="6659373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dirty="0"/>
                  <a:t>When</a:t>
                </a:r>
                <a:r>
                  <a:rPr lang="en-US" i="1" dirty="0"/>
                  <a:t> e(t) </a:t>
                </a:r>
                <a:r>
                  <a:rPr lang="en-US" dirty="0"/>
                  <a:t>is passed trhough a LPF,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́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74894E-C969-97F5-E9DF-E6ECE8F2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77377"/>
                <a:ext cx="6659373" cy="391133"/>
              </a:xfrm>
              <a:prstGeom prst="rect">
                <a:avLst/>
              </a:prstGeom>
              <a:blipFill>
                <a:blip r:embed="rId10"/>
                <a:stretch>
                  <a:fillRect l="-2106" t="-468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76A994-C2F5-4A5E-1BEF-D6C3DF48B16E}"/>
                  </a:ext>
                </a:extLst>
              </p:cNvPr>
              <p:cNvSpPr txBox="1"/>
              <p:nvPr/>
            </p:nvSpPr>
            <p:spPr>
              <a:xfrm>
                <a:off x="457200" y="4348585"/>
                <a:ext cx="8347496" cy="795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dirty="0"/>
                  <a:t>In frequency spectrum of </a:t>
                </a:r>
                <a:r>
                  <a:rPr lang="en-US" i="1" dirty="0"/>
                  <a:t>e(t)  </a:t>
                </a:r>
                <a:r>
                  <a:rPr lang="en-US" dirty="0"/>
                  <a:t>using FT as</a:t>
                </a:r>
                <a:r>
                  <a:rPr lang="en-US" i="1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76A994-C2F5-4A5E-1BEF-D6C3DF4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48585"/>
                <a:ext cx="8347496" cy="795602"/>
              </a:xfrm>
              <a:prstGeom prst="rect">
                <a:avLst/>
              </a:prstGeom>
              <a:blipFill>
                <a:blip r:embed="rId11"/>
                <a:stretch>
                  <a:fillRect l="-1680" t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B85CC27-CF95-7660-AFB5-409E1D649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278" y="5104132"/>
            <a:ext cx="4437770" cy="16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7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Envelope Detection 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6" descr="La04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7543800" cy="38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" y="1066800"/>
            <a:ext cx="158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Rectifier</a:t>
            </a:r>
            <a:endParaRPr lang="en-US" sz="28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291" y="5029200"/>
                <a:ext cx="4679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1" y="5029200"/>
                <a:ext cx="46793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1891" y="5486400"/>
                <a:ext cx="7651109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91" y="5486400"/>
                <a:ext cx="7651109" cy="691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1891" y="6166464"/>
                <a:ext cx="5822309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terms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higher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frequencies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91" y="6166464"/>
                <a:ext cx="5822309" cy="578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Envelope Detection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199" y="6356866"/>
                <a:ext cx="32315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6356866"/>
                <a:ext cx="3231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0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6356866"/>
                <a:ext cx="26981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&lt;1/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𝑅𝐶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356866"/>
                <a:ext cx="26981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3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53" y="1333454"/>
            <a:ext cx="474409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" y="3190875"/>
            <a:ext cx="8810625" cy="31337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00200" y="3657600"/>
            <a:ext cx="4191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3498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RC too large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3657600"/>
            <a:ext cx="18350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2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Bandwidth-Efficient Amplitude Modulations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4269938"/>
            <a:ext cx="883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Single-Sideband (SSB) modulation, </a:t>
            </a:r>
            <a:r>
              <a:rPr lang="en-US" sz="2600" dirty="0"/>
              <a:t>which remove either the LSB or the USB so that for one message signal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/>
              <a:t>, there is only a bandwidth of B Hz.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6" descr="La04F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752600"/>
            <a:ext cx="5715000" cy="19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2400" y="5565338"/>
            <a:ext cx="883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Quadrature Amplitude (QAM) modulation, </a:t>
            </a:r>
            <a:r>
              <a:rPr lang="en-US" sz="2600" dirty="0"/>
              <a:t>which utilize spectral redundancy by sending two messages over the same bandwidth, 2B Hz 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597" y="107698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bandwidth of </a:t>
            </a:r>
            <a:r>
              <a:rPr lang="en-US" sz="2800" dirty="0">
                <a:solidFill>
                  <a:schemeClr val="accent2"/>
                </a:solidFill>
              </a:rPr>
              <a:t>Amplitude Modulation </a:t>
            </a:r>
            <a:r>
              <a:rPr lang="en-US" sz="2800" dirty="0"/>
              <a:t>is 2B Hz.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788819"/>
            <a:ext cx="3833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reduce bandwidth?</a:t>
            </a:r>
          </a:p>
        </p:txBody>
      </p:sp>
    </p:spTree>
    <p:extLst>
      <p:ext uri="{BB962C8B-B14F-4D97-AF65-F5344CB8AC3E}">
        <p14:creationId xmlns:p14="http://schemas.microsoft.com/office/powerpoint/2010/main" val="21622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FFC000"/>
                </a:solidFill>
              </a:rPr>
              <a:t>Amplitude Modulation: Single Sideband (SSB)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 descr="La04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4413"/>
            <a:ext cx="5786437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0668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Single-Sideband (SSB) modulation, </a:t>
            </a:r>
            <a:r>
              <a:rPr lang="en-US" sz="2800" dirty="0"/>
              <a:t>use Hilbert transform to remove the LSB or USB.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6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Hilbert Transform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228600" y="2080692"/>
            <a:ext cx="5624513" cy="1363663"/>
            <a:chOff x="1246" y="2795"/>
            <a:chExt cx="3543" cy="859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81" y="2795"/>
              <a:ext cx="1681" cy="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Hilbert Transform</a:t>
              </a:r>
            </a:p>
            <a:p>
              <a:pPr algn="ctr"/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6" y="3229"/>
              <a:ext cx="9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63" y="3221"/>
              <a:ext cx="9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603" y="290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201" y="289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520" y="3291"/>
              <a:ext cx="4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0" y="3241"/>
              <a:ext cx="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="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251" y="5193268"/>
                <a:ext cx="2512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51" y="5193268"/>
                <a:ext cx="2512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84" r="-339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2721" y="5031012"/>
                <a:ext cx="135979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21" y="5031012"/>
                <a:ext cx="1359795" cy="6938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9005" y="5860530"/>
                <a:ext cx="2782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5" y="5860530"/>
                <a:ext cx="278255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77" r="-307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8372" y="6412468"/>
                <a:ext cx="3511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2" y="6412468"/>
                <a:ext cx="3511859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94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548" y="2050530"/>
            <a:ext cx="2605252" cy="2294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598" y="4412731"/>
            <a:ext cx="2662402" cy="2318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251" y="3657600"/>
                <a:ext cx="4191724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51" y="3657600"/>
                <a:ext cx="4191724" cy="11791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2400" y="1066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Hilbert transform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is an ideal phase shifter that shifts the phase of every positive spectral component by 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91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FFC000"/>
                </a:solidFill>
              </a:rPr>
              <a:t>Time Domain Representation of SSB Signals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" name="Picture 6" descr="La04F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11" y="1676400"/>
            <a:ext cx="453798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200" y="1143000"/>
                <a:ext cx="58492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5849230" cy="691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1746929"/>
                <a:ext cx="37922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746929"/>
                <a:ext cx="3792256" cy="691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200" y="2362200"/>
                <a:ext cx="606082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362200"/>
                <a:ext cx="6060826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" y="3048000"/>
                <a:ext cx="3665683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3665683" cy="521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200" y="3745468"/>
                <a:ext cx="4868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745468"/>
                <a:ext cx="486889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78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99" y="4179153"/>
                <a:ext cx="504631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4179153"/>
                <a:ext cx="5046318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3445" y="4876800"/>
                <a:ext cx="4058612" cy="68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45" y="4876800"/>
                <a:ext cx="4058612" cy="6864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" y="5943600"/>
                <a:ext cx="5296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943600"/>
                <a:ext cx="529606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6" r="-461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200" y="6412468"/>
                <a:ext cx="5257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412468"/>
                <a:ext cx="525759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812" r="-46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5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86200" y="2590800"/>
            <a:ext cx="4290912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Coherent Demodulation of SSB-SC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4800" y="1295400"/>
                <a:ext cx="7719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5400"/>
                <a:ext cx="77193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95" r="-7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770" y="2057400"/>
                <a:ext cx="52516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[1+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70" y="2057400"/>
                <a:ext cx="525163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465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4600" y="2678668"/>
                <a:ext cx="5662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678668"/>
                <a:ext cx="5662512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40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38600" y="3733800"/>
            <a:ext cx="398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These terms can be filtered out by using low-pass filter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67400" y="3200401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3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Quadrature Amplitude Modulation (QAM)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It is difficult to generate accurately SSB-SC and requires large power A &gt;&gt;|m(t)|, so QAM offers an attractive alternative.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QAM operates by transmitting two DSB signals via carrier of the same frequency but in phase quadrature.</a:t>
            </a:r>
          </a:p>
        </p:txBody>
      </p:sp>
      <p:pic>
        <p:nvPicPr>
          <p:cNvPr id="5" name="Picture 6" descr="La04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46425"/>
            <a:ext cx="6400800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0744" y="6324600"/>
                <a:ext cx="548573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𝑄𝐴𝑀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6324600"/>
                <a:ext cx="5485733" cy="395429"/>
              </a:xfrm>
              <a:prstGeom prst="rect">
                <a:avLst/>
              </a:prstGeom>
              <a:blipFill rotWithShape="0">
                <a:blip r:embed="rId4"/>
                <a:stretch>
                  <a:fillRect l="-111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80744" y="5791200"/>
            <a:ext cx="172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4254" y="586293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817056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Quadrature Amplitude Demodulation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6" descr="La04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9025"/>
            <a:ext cx="6400800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735" y="3897868"/>
                <a:ext cx="548573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𝑄𝐴𝑀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5" y="3897868"/>
                <a:ext cx="5485733" cy="395429"/>
              </a:xfrm>
              <a:prstGeom prst="rect">
                <a:avLst/>
              </a:prstGeom>
              <a:blipFill rotWithShape="0">
                <a:blip r:embed="rId4"/>
                <a:stretch>
                  <a:fillRect l="-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667" y="4419600"/>
                <a:ext cx="3371629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𝑄𝐴𝑀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7" y="4419600"/>
                <a:ext cx="3371629" cy="395429"/>
              </a:xfrm>
              <a:prstGeom prst="rect">
                <a:avLst/>
              </a:prstGeom>
              <a:blipFill rotWithShape="0">
                <a:blip r:embed="rId5"/>
                <a:stretch>
                  <a:fillRect l="-723" r="-904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4970721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970721"/>
                <a:ext cx="5715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7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9200" y="5421868"/>
                <a:ext cx="6553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421868"/>
                <a:ext cx="65532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2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955268"/>
                <a:ext cx="6553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5268"/>
                <a:ext cx="65532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1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29001" y="990600"/>
            <a:ext cx="178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In-phase channel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3402563"/>
            <a:ext cx="1993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Quadrature channel</a:t>
            </a:r>
          </a:p>
        </p:txBody>
      </p:sp>
    </p:spTree>
    <p:extLst>
      <p:ext uri="{BB962C8B-B14F-4D97-AF65-F5344CB8AC3E}">
        <p14:creationId xmlns:p14="http://schemas.microsoft.com/office/powerpoint/2010/main" val="29908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189" y="304800"/>
            <a:ext cx="750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Different types of modulation systems</a:t>
            </a:r>
          </a:p>
        </p:txBody>
      </p:sp>
      <p:pic>
        <p:nvPicPr>
          <p:cNvPr id="77826" name="Picture 2" descr="Analog Communication - Modu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15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2852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12776"/>
            <a:ext cx="8991601" cy="7159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Amplitude Modulations: Vestigial Sideband (VSB)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161871"/>
            <a:ext cx="8906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VSB signals are relatively easy to generate, and their bandwidth is typically 25% greater than that of SSB signals. </a:t>
            </a:r>
          </a:p>
        </p:txBody>
      </p:sp>
      <p:pic>
        <p:nvPicPr>
          <p:cNvPr id="9" name="Picture 7" descr="La04F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28" y="2924175"/>
            <a:ext cx="5105812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2188647"/>
                <a:ext cx="5565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88647"/>
                <a:ext cx="55659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8" r="-1205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924175"/>
            <a:ext cx="3373226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86" y="4963190"/>
            <a:ext cx="3590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Demodulation of Vestigial Sideband (VSB)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62783" y="1219200"/>
            <a:ext cx="163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200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-----------</a:t>
            </a:r>
            <a:r>
              <a:rPr lang="en-US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&gt; 1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1219200"/>
                <a:ext cx="5565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5659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8" r="-120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54728"/>
            <a:ext cx="3373226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138" y="2002353"/>
            <a:ext cx="4112862" cy="187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49" y="3983553"/>
                <a:ext cx="6103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49" y="3983553"/>
                <a:ext cx="6103145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40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1000" y="4458991"/>
            <a:ext cx="724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Substitute equation 1 and filter out spectra at ± 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599" y="5131537"/>
                <a:ext cx="5955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5131537"/>
                <a:ext cx="595502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71" t="-25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5726668"/>
                <a:ext cx="4486100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26668"/>
                <a:ext cx="4486100" cy="7586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81600" y="5875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f 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 B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9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Demodulation of Vestigial Sideband (VSB)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6" descr="La04F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54471"/>
            <a:ext cx="5301916" cy="40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3112" y="3124200"/>
                <a:ext cx="3616888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2" y="3124200"/>
                <a:ext cx="3616888" cy="6321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1428" y="6059905"/>
            <a:ext cx="8890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For envelope demodulation, VSB+C require larger carrier than DSB+C but less than SSB+C.</a:t>
            </a:r>
            <a:endParaRPr lang="en-US" sz="2200" baseline="-25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14" y="1032301"/>
            <a:ext cx="9070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Example: </a:t>
            </a:r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 carrier frequency of a certain VSB signals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= 20 kHz, and the baseband signal bandwidth is 6 kHz. The VSB shaping filter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at the transmitter is shown below, find the filter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at the receiver for </a:t>
            </a:r>
            <a:r>
              <a:rPr lang="en-US" sz="220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distortionless</a:t>
            </a:r>
            <a:r>
              <a:rPr lang="en-US" sz="22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reception.</a:t>
            </a:r>
            <a:endParaRPr lang="en-US" sz="2200" baseline="-25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47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52400"/>
            <a:ext cx="8991601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Use of VSB in Broadcast Television</a:t>
            </a: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399" y="1066800"/>
            <a:ext cx="365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TV Broadcasting</a:t>
            </a:r>
          </a:p>
        </p:txBody>
      </p:sp>
      <p:pic>
        <p:nvPicPr>
          <p:cNvPr id="8" name="Picture 6" descr="La04F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5943600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200" y="1600200"/>
            <a:ext cx="8915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Bandwidth 4.5 MHz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Has sizable power in the low-frequency region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Envelope detector is used instead of synchronous to reduce the cost of the receiver.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36227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BW for SSB = 4.5 MHz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BW for DSB = 9 MHz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BW for VSB = 6 MHz</a:t>
            </a:r>
          </a:p>
        </p:txBody>
      </p:sp>
    </p:spTree>
    <p:extLst>
      <p:ext uri="{BB962C8B-B14F-4D97-AF65-F5344CB8AC3E}">
        <p14:creationId xmlns:p14="http://schemas.microsoft.com/office/powerpoint/2010/main" val="2086694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727" y="76200"/>
            <a:ext cx="759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Comparison among DSB, SSB, and VSB</a:t>
            </a:r>
          </a:p>
        </p:txBody>
      </p:sp>
      <p:pic>
        <p:nvPicPr>
          <p:cNvPr id="6146" name="Picture 2" descr="image049">
            <a:extLst>
              <a:ext uri="{FF2B5EF4-FFF2-40B4-BE49-F238E27FC236}">
                <a16:creationId xmlns:a16="http://schemas.microsoft.com/office/drawing/2014/main" id="{129EC18C-5978-0406-5D14-7D742A9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6" y="1219200"/>
            <a:ext cx="7973988" cy="41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2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7852BF-CE36-489D-822C-CB2B329E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5414" y="2280755"/>
            <a:ext cx="5206186" cy="4243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7781" y="304800"/>
            <a:ext cx="456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Amplitude Modulation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71F674-F866-419B-AC56-55F9AACFDBBB}"/>
              </a:ext>
            </a:extLst>
          </p:cNvPr>
          <p:cNvSpPr txBox="1"/>
          <p:nvPr/>
        </p:nvSpPr>
        <p:spPr>
          <a:xfrm>
            <a:off x="720969" y="998117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Amplitude Modulation </a:t>
            </a:r>
            <a:r>
              <a:rPr lang="en-US" sz="2000" dirty="0"/>
              <a:t>is a process of varying amplitude of high frequency carrier signal in accordance with the instantaneous amplitude of the information signal and also the frequency and phase are kept constant.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0D9C1-A896-47A4-B331-CE6DDD4794C8}"/>
                  </a:ext>
                </a:extLst>
              </p:cNvPr>
              <p:cNvSpPr txBox="1"/>
              <p:nvPr/>
            </p:nvSpPr>
            <p:spPr>
              <a:xfrm>
                <a:off x="720969" y="2552085"/>
                <a:ext cx="2183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0D9C1-A896-47A4-B331-CE6DDD479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552085"/>
                <a:ext cx="2183739" cy="369332"/>
              </a:xfrm>
              <a:prstGeom prst="rect">
                <a:avLst/>
              </a:prstGeom>
              <a:blipFill>
                <a:blip r:embed="rId4"/>
                <a:stretch>
                  <a:fillRect t="-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393749-7CBB-4D68-B21A-80C9DE9C4649}"/>
                  </a:ext>
                </a:extLst>
              </p:cNvPr>
              <p:cNvSpPr txBox="1"/>
              <p:nvPr/>
            </p:nvSpPr>
            <p:spPr>
              <a:xfrm>
                <a:off x="356414" y="2944957"/>
                <a:ext cx="5715000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groupChr>
                        <m:groupChrPr>
                          <m:chr m:val="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393749-7CBB-4D68-B21A-80C9DE9C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4" y="2944957"/>
                <a:ext cx="5715000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A8139DF-1DC7-4557-AE38-0287A85B7102}"/>
              </a:ext>
            </a:extLst>
          </p:cNvPr>
          <p:cNvSpPr txBox="1"/>
          <p:nvPr/>
        </p:nvSpPr>
        <p:spPr>
          <a:xfrm>
            <a:off x="516555" y="3754712"/>
            <a:ext cx="3119646" cy="286232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the bandwidth of modulating signal is B Hz, then bandwidth of modulated signal is 2B Hz. The band above f</a:t>
            </a:r>
            <a:r>
              <a:rPr lang="en-US" baseline="-25000" dirty="0"/>
              <a:t>c</a:t>
            </a:r>
            <a:r>
              <a:rPr lang="en-US" dirty="0"/>
              <a:t> is USB, and below f</a:t>
            </a:r>
            <a:r>
              <a:rPr lang="en-US" baseline="-25000" dirty="0"/>
              <a:t>c</a:t>
            </a:r>
            <a:r>
              <a:rPr lang="en-US" dirty="0"/>
              <a:t> is LSB. Since, modulated signal does not contain discrete component of carrier frequency, it is called double side band suppressed carrier (</a:t>
            </a:r>
            <a:r>
              <a:rPr lang="en-US" b="1" dirty="0"/>
              <a:t>DSB-SC).</a:t>
            </a:r>
          </a:p>
        </p:txBody>
      </p:sp>
    </p:spTree>
    <p:extLst>
      <p:ext uri="{BB962C8B-B14F-4D97-AF65-F5344CB8AC3E}">
        <p14:creationId xmlns:p14="http://schemas.microsoft.com/office/powerpoint/2010/main" val="287010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198" y="4579494"/>
            <a:ext cx="5706295" cy="148520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15963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Demodulation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168" y="995431"/>
            <a:ext cx="806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Demodulator: </a:t>
            </a:r>
            <a:r>
              <a:rPr lang="en-US" sz="2000" dirty="0"/>
              <a:t>recovering the message signal at the receiver from the modulated signal.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999" y="2442615"/>
                <a:ext cx="2736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" y="2442615"/>
                <a:ext cx="2736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8" r="-13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3446" y="3354583"/>
                <a:ext cx="618259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46" y="3354583"/>
                <a:ext cx="618259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2880629"/>
                <a:ext cx="4093365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0629"/>
                <a:ext cx="4093365" cy="521553"/>
              </a:xfrm>
              <a:prstGeom prst="rect">
                <a:avLst/>
              </a:prstGeom>
              <a:blipFill>
                <a:blip r:embed="rId7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408" y="1832709"/>
            <a:ext cx="5093509" cy="15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002" y="304800"/>
            <a:ext cx="756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General Equation of AM and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2000" y="951131"/>
                <a:ext cx="7924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us consider, a sinusoidal carrier wave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Now,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denotes the modulating or baseband signal, according to AM, So, amplitude modulated wave may be expressed 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called the envelope of the AM wave.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51131"/>
                <a:ext cx="7924800" cy="2308324"/>
              </a:xfrm>
              <a:prstGeom prst="rect">
                <a:avLst/>
              </a:prstGeom>
              <a:blipFill>
                <a:blip r:embed="rId2"/>
                <a:stretch>
                  <a:fillRect l="-615" t="-1319" r="-615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requency Domain Representation or Spectrum of AM Wave - Electronics Post">
            <a:extLst>
              <a:ext uri="{FF2B5EF4-FFF2-40B4-BE49-F238E27FC236}">
                <a16:creationId xmlns:a16="http://schemas.microsoft.com/office/drawing/2014/main" id="{18384ABA-4DD1-45AE-A025-B75BB1C3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095" y="3193919"/>
            <a:ext cx="4724400" cy="307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67A746D-7D75-402A-BE19-682C6F033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2" y="3463616"/>
            <a:ext cx="25622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1620FA01-E954-404D-B96A-E26ADD8A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3" y="4191652"/>
            <a:ext cx="31051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D49494A1-B10B-410F-8D44-629F7574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4" y="4582377"/>
            <a:ext cx="32956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BF67580-A860-45FB-9BEC-3243469F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4" y="6212362"/>
            <a:ext cx="4732079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52400"/>
            <a:ext cx="3603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Modulation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F67E7-05DA-4EAC-876F-061695860F5D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7620000" cy="487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 AM wave, the modulation index (m) is defined as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>
                  <a:spcAft>
                    <a:spcPts val="600"/>
                  </a:spcAft>
                </a:pPr>
                <a:r>
                  <a:rPr lang="en-US" sz="2000" dirty="0"/>
                  <a:t>      Where, </a:t>
                </a:r>
                <a:r>
                  <a:rPr lang="en-US" sz="2000" i="1" dirty="0" err="1"/>
                  <a:t>E</a:t>
                </a:r>
                <a:r>
                  <a:rPr lang="en-US" sz="2000" i="1" baseline="-25000" dirty="0" err="1"/>
                  <a:t>m</a:t>
                </a:r>
                <a:r>
                  <a:rPr lang="en-US" sz="2000" dirty="0"/>
                  <a:t> and </a:t>
                </a:r>
                <a:r>
                  <a:rPr lang="en-US" sz="2000" i="1" dirty="0" err="1"/>
                  <a:t>E</a:t>
                </a:r>
                <a:r>
                  <a:rPr lang="en-US" sz="2000" i="1" baseline="-25000" dirty="0" err="1"/>
                  <a:t>c</a:t>
                </a:r>
                <a:r>
                  <a:rPr lang="en-US" sz="2000" dirty="0"/>
                  <a:t> is amplitude of the modulating and carrier waves respectively. 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the modulation index has values between 0 and 1 and no distortion is introduced in the AM wave.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, the modulation index is greater than 1, this will distort the shape of AM signal.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distortion happens for over modulation.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modulation index is also called modulation factor.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modulation index as percentage can be written as: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𝑃𝑒𝑟𝑐𝑒𝑛𝑡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𝑚𝑜𝑑𝑢𝑙𝑎𝑡𝑖𝑜𝑛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F67E7-05DA-4EAC-876F-061695860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7620000" cy="4876271"/>
              </a:xfrm>
              <a:prstGeom prst="rect">
                <a:avLst/>
              </a:prstGeom>
              <a:blipFill>
                <a:blip r:embed="rId2"/>
                <a:stretch>
                  <a:fillRect l="-880" t="-62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082" y="152400"/>
            <a:ext cx="558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Linear and Over Modulation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F67E7-05DA-4EAC-876F-061695860F5D}"/>
              </a:ext>
            </a:extLst>
          </p:cNvPr>
          <p:cNvSpPr txBox="1"/>
          <p:nvPr/>
        </p:nvSpPr>
        <p:spPr>
          <a:xfrm>
            <a:off x="762000" y="815391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Based on the values of modulation index, it can be classified as:</a:t>
            </a:r>
          </a:p>
          <a:p>
            <a:pPr marL="2686050" lvl="5" indent="-400050" algn="just">
              <a:spcAft>
                <a:spcPts val="600"/>
              </a:spcAft>
              <a:buFont typeface="+mj-lt"/>
              <a:buAutoNum type="romanLcPeriod"/>
            </a:pPr>
            <a:r>
              <a:rPr lang="en-US" dirty="0"/>
              <a:t>Linear modulation</a:t>
            </a:r>
          </a:p>
          <a:p>
            <a:pPr marL="2686050" lvl="5" indent="-400050" algn="just">
              <a:spcAft>
                <a:spcPts val="600"/>
              </a:spcAft>
              <a:buFont typeface="+mj-lt"/>
              <a:buAutoNum type="romanLcPeriod"/>
            </a:pPr>
            <a:r>
              <a:rPr lang="en-US" dirty="0"/>
              <a:t>Over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C4F73C48-D62E-4D44-9827-12B2AC9D8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1918790"/>
                <a:ext cx="7620000" cy="5539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Linear Modulation: </a:t>
                </a:r>
                <a:r>
                  <a:rPr kumimoji="0" lang="en-US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alt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or if the percentage modulation is less than 100, then the type of modulation is linear amplitude modulation.</a:t>
                </a:r>
              </a:p>
            </p:txBody>
          </p:sp>
        </mc:Choice>
        <mc:Fallback xmlns="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C4F73C48-D62E-4D44-9827-12B2AC9D8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18790"/>
                <a:ext cx="7620000" cy="553998"/>
              </a:xfrm>
              <a:prstGeom prst="rect">
                <a:avLst/>
              </a:prstGeom>
              <a:blipFill>
                <a:blip r:embed="rId2"/>
                <a:stretch>
                  <a:fillRect l="-1840" t="-14286" r="-1840" b="-252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36AAEE1-146B-44B6-9C6F-C37416831932}"/>
              </a:ext>
            </a:extLst>
          </p:cNvPr>
          <p:cNvGrpSpPr/>
          <p:nvPr/>
        </p:nvGrpSpPr>
        <p:grpSpPr>
          <a:xfrm>
            <a:off x="533400" y="2572822"/>
            <a:ext cx="8305801" cy="2401224"/>
            <a:chOff x="609600" y="3166685"/>
            <a:chExt cx="8305801" cy="2401224"/>
          </a:xfrm>
        </p:grpSpPr>
        <p:pic>
          <p:nvPicPr>
            <p:cNvPr id="7170" name="Picture 2" descr="AM wave woith 0.5 modulation index">
              <a:extLst>
                <a:ext uri="{FF2B5EF4-FFF2-40B4-BE49-F238E27FC236}">
                  <a16:creationId xmlns:a16="http://schemas.microsoft.com/office/drawing/2014/main" id="{BC78EB88-0FD1-4526-AE85-590795134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232785"/>
              <a:ext cx="2962275" cy="2136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am wave with modulation index 1">
              <a:extLst>
                <a:ext uri="{FF2B5EF4-FFF2-40B4-BE49-F238E27FC236}">
                  <a16:creationId xmlns:a16="http://schemas.microsoft.com/office/drawing/2014/main" id="{DE17BD16-B116-4BBB-B80C-9526A00B0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321" y="3166685"/>
              <a:ext cx="3200400" cy="2202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am wave with over modulation">
              <a:extLst>
                <a:ext uri="{FF2B5EF4-FFF2-40B4-BE49-F238E27FC236}">
                  <a16:creationId xmlns:a16="http://schemas.microsoft.com/office/drawing/2014/main" id="{A6345EC7-BBF3-4988-9B85-FAC892A5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1" y="3232785"/>
              <a:ext cx="2514600" cy="2136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CF0554A-DF4D-4589-870A-B2EC2ED0795F}"/>
                    </a:ext>
                  </a:extLst>
                </p:cNvPr>
                <p:cNvSpPr txBox="1"/>
                <p:nvPr/>
              </p:nvSpPr>
              <p:spPr>
                <a:xfrm>
                  <a:off x="991482" y="5119488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CF0554A-DF4D-4589-870A-B2EC2ED07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82" y="5119488"/>
                  <a:ext cx="1219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6B9078-117F-4B13-BAE7-35C02902D5D1}"/>
                    </a:ext>
                  </a:extLst>
                </p:cNvPr>
                <p:cNvSpPr txBox="1"/>
                <p:nvPr/>
              </p:nvSpPr>
              <p:spPr>
                <a:xfrm>
                  <a:off x="4223914" y="5099397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6B9078-117F-4B13-BAE7-35C02902D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914" y="5099397"/>
                  <a:ext cx="12192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66659-F4D7-4670-952D-C12980DCE0DC}"/>
                    </a:ext>
                  </a:extLst>
                </p:cNvPr>
                <p:cNvSpPr txBox="1"/>
                <p:nvPr/>
              </p:nvSpPr>
              <p:spPr>
                <a:xfrm>
                  <a:off x="6672721" y="5198577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866659-F4D7-4670-952D-C12980DC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721" y="5198577"/>
                  <a:ext cx="12192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5091112"/>
                <a:ext cx="7829550" cy="8617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Over modulation: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alt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kumimoji="0" lang="en-US" altLang="en-US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 the percentage modulation is greater than 100%, then the type of modulation is called as over modulation.</a:t>
                </a:r>
                <a:r>
                  <a:rPr lang="en-US" dirty="0">
                    <a:solidFill>
                      <a:schemeClr val="tx1"/>
                    </a:solidFill>
                    <a:latin typeface="PT Serif" panose="020A0603040505020204" pitchFamily="18" charset="0"/>
                  </a:rPr>
                  <a:t> Over modulation introduces envelope distortion . Therefore, it should be avoided .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B044D303-A958-4BE6-9B78-B0CAFC256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091112"/>
                <a:ext cx="7829550" cy="861774"/>
              </a:xfrm>
              <a:prstGeom prst="rect">
                <a:avLst/>
              </a:prstGeom>
              <a:blipFill>
                <a:blip r:embed="rId9"/>
                <a:stretch>
                  <a:fillRect l="-1947" t="-8451" r="-1791" b="-1549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426" y="152400"/>
            <a:ext cx="621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Evaluation of Modulation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F67E7-05DA-4EAC-876F-061695860F5D}"/>
              </a:ext>
            </a:extLst>
          </p:cNvPr>
          <p:cNvSpPr txBox="1"/>
          <p:nvPr/>
        </p:nvSpPr>
        <p:spPr>
          <a:xfrm>
            <a:off x="762000" y="815391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modulation index can be measured using the following two methods :</a:t>
            </a:r>
          </a:p>
          <a:p>
            <a:pPr marL="1771650" lvl="3" indent="-400050" algn="just"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Using the AM signal as it is</a:t>
            </a:r>
          </a:p>
          <a:p>
            <a:pPr marL="1771650" lvl="3" indent="-400050" algn="just">
              <a:spcAft>
                <a:spcPts val="600"/>
              </a:spcAft>
              <a:buFont typeface="+mj-lt"/>
              <a:buAutoNum type="romanUcPeriod"/>
            </a:pPr>
            <a:r>
              <a:rPr lang="en-US" dirty="0"/>
              <a:t>Using the trapezoidal display of the AM wave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44D303-A958-4BE6-9B78-B0CAFC25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782955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AM Wave: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we see the AM wave in the cathode ray oscilloscope (CRO), it will appears to be the following figure:</a:t>
            </a:r>
          </a:p>
        </p:txBody>
      </p:sp>
      <p:pic>
        <p:nvPicPr>
          <p:cNvPr id="9218" name="Picture 2" descr="am wave for calculation of m">
            <a:extLst>
              <a:ext uri="{FF2B5EF4-FFF2-40B4-BE49-F238E27FC236}">
                <a16:creationId xmlns:a16="http://schemas.microsoft.com/office/drawing/2014/main" id="{C5BDFA16-DFFE-4FF5-A008-2A524A3F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4667252" cy="263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odulation index">
            <a:extLst>
              <a:ext uri="{FF2B5EF4-FFF2-40B4-BE49-F238E27FC236}">
                <a16:creationId xmlns:a16="http://schemas.microsoft.com/office/drawing/2014/main" id="{E2A49D9E-31D6-4992-8654-BD4250B1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5" y="2642175"/>
            <a:ext cx="1173042" cy="10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modulation index1">
            <a:extLst>
              <a:ext uri="{FF2B5EF4-FFF2-40B4-BE49-F238E27FC236}">
                <a16:creationId xmlns:a16="http://schemas.microsoft.com/office/drawing/2014/main" id="{5F4B284F-CE49-43F4-B395-13140F90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5" y="3495204"/>
            <a:ext cx="1899302" cy="8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modulation index2">
            <a:extLst>
              <a:ext uri="{FF2B5EF4-FFF2-40B4-BE49-F238E27FC236}">
                <a16:creationId xmlns:a16="http://schemas.microsoft.com/office/drawing/2014/main" id="{C732A147-E283-4510-8C86-2F66006C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4215826"/>
            <a:ext cx="2728234" cy="5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modulation index3">
            <a:extLst>
              <a:ext uri="{FF2B5EF4-FFF2-40B4-BE49-F238E27FC236}">
                <a16:creationId xmlns:a16="http://schemas.microsoft.com/office/drawing/2014/main" id="{789A1DB5-E72B-43A9-90C9-551D3E07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6" y="4767722"/>
            <a:ext cx="3101930" cy="7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modulation index5">
            <a:extLst>
              <a:ext uri="{FF2B5EF4-FFF2-40B4-BE49-F238E27FC236}">
                <a16:creationId xmlns:a16="http://schemas.microsoft.com/office/drawing/2014/main" id="{19C1707B-6ADB-41E5-890C-35EC36363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9"/>
          <a:stretch/>
        </p:blipFill>
        <p:spPr bwMode="auto">
          <a:xfrm>
            <a:off x="4038600" y="4651038"/>
            <a:ext cx="210907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075C1-063C-4619-8012-A7F17E6E3CD9}"/>
              </a:ext>
            </a:extLst>
          </p:cNvPr>
          <p:cNvSpPr txBox="1"/>
          <p:nvPr/>
        </p:nvSpPr>
        <p:spPr>
          <a:xfrm>
            <a:off x="3771528" y="4989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AF986-EBD3-44E5-954B-6EF58EDB998D}"/>
              </a:ext>
            </a:extLst>
          </p:cNvPr>
          <p:cNvSpPr txBox="1"/>
          <p:nvPr/>
        </p:nvSpPr>
        <p:spPr>
          <a:xfrm>
            <a:off x="533400" y="5775895"/>
            <a:ext cx="6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</a:t>
            </a:r>
          </a:p>
        </p:txBody>
      </p:sp>
      <p:pic>
        <p:nvPicPr>
          <p:cNvPr id="9234" name="Picture 18" descr="modulation index6">
            <a:extLst>
              <a:ext uri="{FF2B5EF4-FFF2-40B4-BE49-F238E27FC236}">
                <a16:creationId xmlns:a16="http://schemas.microsoft.com/office/drawing/2014/main" id="{2C9E59F1-4A93-4481-B8B7-139614A2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" y="5631129"/>
            <a:ext cx="238975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modulation index7">
            <a:extLst>
              <a:ext uri="{FF2B5EF4-FFF2-40B4-BE49-F238E27FC236}">
                <a16:creationId xmlns:a16="http://schemas.microsoft.com/office/drawing/2014/main" id="{1E8C3B0F-31FC-4C8E-A7DE-55E1BED3B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5733747"/>
            <a:ext cx="197199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4D873C-73B8-465A-A1BB-6C94E29686F0}"/>
              </a:ext>
            </a:extLst>
          </p:cNvPr>
          <p:cNvSpPr txBox="1"/>
          <p:nvPr/>
        </p:nvSpPr>
        <p:spPr>
          <a:xfrm>
            <a:off x="3689282" y="5873508"/>
            <a:ext cx="111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 </a:t>
            </a:r>
          </a:p>
        </p:txBody>
      </p:sp>
    </p:spTree>
    <p:extLst>
      <p:ext uri="{BB962C8B-B14F-4D97-AF65-F5344CB8AC3E}">
        <p14:creationId xmlns:p14="http://schemas.microsoft.com/office/powerpoint/2010/main" val="20074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33325</TotalTime>
  <Words>2424</Words>
  <Application>Microsoft Office PowerPoint</Application>
  <PresentationFormat>On-screen Show (4:3)</PresentationFormat>
  <Paragraphs>285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PT Serif</vt:lpstr>
      <vt:lpstr>Times New Roman</vt:lpstr>
      <vt:lpstr>Wingdings</vt:lpstr>
      <vt:lpstr>Office Theme</vt:lpstr>
      <vt:lpstr>Amplitude Modulation  Course Teacher Dr. Monir Morshed Professor, Dept. of ICT  Email:monirmorshed.ict@mbstu.ac.bd </vt:lpstr>
      <vt:lpstr>PowerPoint Presentation</vt:lpstr>
      <vt:lpstr>PowerPoint Presentation</vt:lpstr>
      <vt:lpstr>PowerPoint Presentation</vt:lpstr>
      <vt:lpstr>Demodulation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Modulators</vt:lpstr>
      <vt:lpstr>Type of Modulators</vt:lpstr>
      <vt:lpstr>Circuit of Switching Modulators</vt:lpstr>
      <vt:lpstr>Circuit of Switching Modulators</vt:lpstr>
      <vt:lpstr>Demodulation of DSB-SC Signals</vt:lpstr>
      <vt:lpstr>PowerPoint Presentation</vt:lpstr>
      <vt:lpstr>Envelope Detection </vt:lpstr>
      <vt:lpstr>Envelope Detection</vt:lpstr>
      <vt:lpstr>Bandwidth-Efficient Amplitude Modulations</vt:lpstr>
      <vt:lpstr>Amplitude Modulation: Single Sideband (SSB)</vt:lpstr>
      <vt:lpstr>Hilbert Transform</vt:lpstr>
      <vt:lpstr>Time Domain Representation of SSB Signals</vt:lpstr>
      <vt:lpstr>Coherent Demodulation of SSB-SC</vt:lpstr>
      <vt:lpstr>Quadrature Amplitude Modulation (QAM)</vt:lpstr>
      <vt:lpstr>Quadrature Amplitude Demodulation</vt:lpstr>
      <vt:lpstr>Amplitude Modulations: Vestigial Sideband (VSB)</vt:lpstr>
      <vt:lpstr>Demodulation of Vestigial Sideband (VSB)</vt:lpstr>
      <vt:lpstr>Demodulation of Vestigial Sideband (VSB)</vt:lpstr>
      <vt:lpstr>Use of VSB in Broadcast Television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hp</cp:lastModifiedBy>
  <cp:revision>155</cp:revision>
  <cp:lastPrinted>2022-03-14T05:39:49Z</cp:lastPrinted>
  <dcterms:created xsi:type="dcterms:W3CDTF">2006-08-16T00:00:00Z</dcterms:created>
  <dcterms:modified xsi:type="dcterms:W3CDTF">2022-05-25T05:23:46Z</dcterms:modified>
</cp:coreProperties>
</file>