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81" r:id="rId4"/>
    <p:sldId id="382" r:id="rId5"/>
    <p:sldId id="384" r:id="rId6"/>
    <p:sldId id="383" r:id="rId7"/>
    <p:sldId id="385" r:id="rId8"/>
    <p:sldId id="386" r:id="rId9"/>
    <p:sldId id="387" r:id="rId10"/>
    <p:sldId id="388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FA0E-2AEA-448F-AFE6-592BEF68594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51AFF-3FA6-4C2C-8A3F-62E00B007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40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Angle Modulation</a:t>
            </a:r>
            <a:br>
              <a:rPr lang="en-US" dirty="0"/>
            </a:br>
            <a:br>
              <a:rPr lang="en-US" dirty="0"/>
            </a:br>
            <a:r>
              <a:rPr lang="en-US" sz="3600" b="1" dirty="0">
                <a:solidFill>
                  <a:srgbClr val="00B050"/>
                </a:solidFill>
              </a:rPr>
              <a:t>Course Teacher</a:t>
            </a:r>
            <a:br>
              <a:rPr lang="en-US" sz="3600" b="1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Dr. </a:t>
            </a:r>
            <a:r>
              <a:rPr lang="en-US" sz="3600" dirty="0" err="1">
                <a:solidFill>
                  <a:srgbClr val="00B050"/>
                </a:solidFill>
              </a:rPr>
              <a:t>Monir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Morshed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Professor, Dept. of ICT </a:t>
            </a:r>
            <a:br>
              <a:rPr lang="en-US" sz="3600" dirty="0">
                <a:solidFill>
                  <a:srgbClr val="00B050"/>
                </a:solidFill>
              </a:rPr>
            </a:br>
            <a:r>
              <a:rPr lang="en-US" sz="3600" dirty="0" err="1">
                <a:solidFill>
                  <a:srgbClr val="00B050"/>
                </a:solidFill>
              </a:rPr>
              <a:t>Email:monirmorshed.ict@mbstu.ac.bd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18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5141" y="228600"/>
            <a:ext cx="3313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FM Bandwidth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/>
              <p:nvPr/>
            </p:nvSpPr>
            <p:spPr>
              <a:xfrm>
                <a:off x="533400" y="944089"/>
                <a:ext cx="8077200" cy="55853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Theoretically, the generation and transmission of FM requires infinite bandwidth. Practically, FM system have finite bandwidth and they perform well.</a:t>
                </a:r>
              </a:p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The value of modulation index determine the number of sidebands that have the significant relative amplitudes</a:t>
                </a:r>
              </a:p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If n is the number of sideband pairs, and line of frequency spectrum are spaced by </a:t>
                </a:r>
                <a:r>
                  <a:rPr lang="en-US" sz="2200" b="0" i="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f</a:t>
                </a:r>
                <a:r>
                  <a:rPr lang="en-US" sz="2200" b="0" i="0" baseline="-25000" dirty="0" err="1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m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, thus, the bandwidth is 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𝑓𝑚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2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en-US" sz="2200" dirty="0">
                  <a:solidFill>
                    <a:srgbClr val="000000"/>
                  </a:solidFill>
                  <a:latin typeface="Roboto" panose="02000000000000000000" pitchFamily="2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Assume, m</a:t>
                </a:r>
                <a:r>
                  <a:rPr lang="en-US" sz="2200" b="0" i="0" baseline="-2500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f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is large and n is approximate m</a:t>
                </a:r>
                <a:r>
                  <a:rPr lang="en-US" sz="2200" b="0" i="0" baseline="-2500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f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+2, thus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+2)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𝑓𝑚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200" dirty="0">
                    <a:solidFill>
                      <a:srgbClr val="000000"/>
                    </a:solidFill>
                    <a:latin typeface="Roboto" panose="02000000000000000000" pitchFamily="2" charset="0"/>
                  </a:rPr>
                  <a:t>It is called Carson's rule</a:t>
                </a:r>
                <a:endParaRPr lang="en-US" sz="2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4089"/>
                <a:ext cx="8077200" cy="5585375"/>
              </a:xfrm>
              <a:prstGeom prst="rect">
                <a:avLst/>
              </a:prstGeom>
              <a:blipFill>
                <a:blip r:embed="rId2"/>
                <a:stretch>
                  <a:fillRect l="-827" t="-434" r="-677" b="-97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00596"/>
            <a:ext cx="8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Modulation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in which the frequency or the phase of the carrier signal varies according to the message signal.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modulation are two types:</a:t>
            </a:r>
          </a:p>
          <a:p>
            <a:pPr marL="2628900" lvl="5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Modulation (FM)</a:t>
            </a:r>
          </a:p>
          <a:p>
            <a:pPr marL="2628900" lvl="5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Modulation (PM)</a:t>
            </a:r>
          </a:p>
          <a:p>
            <a:pPr algn="l">
              <a:spcAft>
                <a:spcPts val="600"/>
              </a:spcAft>
            </a:pPr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for: 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Commercial radio broadcasting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elevision sound transmission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 way mobile radio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Cellular radio</a:t>
            </a:r>
          </a:p>
          <a:p>
            <a:pPr marL="1714500" lvl="3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 and satellite communication system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113" y="64443"/>
            <a:ext cx="693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Angle Modulation: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53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2813" y="381000"/>
            <a:ext cx="693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Angle Modulation: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8E4FB-A3A5-6C12-D919-4D08CC4C3E5E}"/>
              </a:ext>
            </a:extLst>
          </p:cNvPr>
          <p:cNvSpPr txBox="1"/>
          <p:nvPr/>
        </p:nvSpPr>
        <p:spPr>
          <a:xfrm>
            <a:off x="838200" y="1371600"/>
            <a:ext cx="7467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/>
              <a:t>Features of angle modulation: </a:t>
            </a:r>
          </a:p>
          <a:p>
            <a:pPr marL="1257300" lvl="2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can provide a better discrimination (robustness) against noise and interference than AM </a:t>
            </a:r>
          </a:p>
          <a:p>
            <a:pPr marL="1257300" lvl="2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improvement is achieved at the expense of increased transmission bandwidth </a:t>
            </a:r>
          </a:p>
          <a:p>
            <a:pPr marL="1257300" lvl="2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case of angle modulation, channel bandwidth may be exchanged for improved noise performance </a:t>
            </a:r>
          </a:p>
          <a:p>
            <a:pPr marL="1257300" lvl="2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Such trade- off is not possible with AM</a:t>
            </a:r>
          </a:p>
        </p:txBody>
      </p:sp>
    </p:spTree>
    <p:extLst>
      <p:ext uri="{BB962C8B-B14F-4D97-AF65-F5344CB8AC3E}">
        <p14:creationId xmlns:p14="http://schemas.microsoft.com/office/powerpoint/2010/main" val="322057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1184" y="228600"/>
            <a:ext cx="5021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Frequency Modulation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8E4FB-A3A5-6C12-D919-4D08CC4C3E5E}"/>
              </a:ext>
            </a:extLst>
          </p:cNvPr>
          <p:cNvSpPr txBox="1"/>
          <p:nvPr/>
        </p:nvSpPr>
        <p:spPr>
          <a:xfrm>
            <a:off x="838199" y="936486"/>
            <a:ext cx="7467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ff22"/>
              </a:rPr>
              <a:t>In FM the carrier amplitude remains constant&amp; the carrier frequency varies with the amplitude of modulating signal.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ff22"/>
              </a:rPr>
              <a:t>he amount of change in carrier frequency produced by the modulating signal is known as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ff11"/>
              </a:rPr>
              <a:t>frequency deviation.</a:t>
            </a:r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6" name="Picture 2" descr="Frequency Modulation - an overview | ScienceDirect Topics">
            <a:extLst>
              <a:ext uri="{FF2B5EF4-FFF2-40B4-BE49-F238E27FC236}">
                <a16:creationId xmlns:a16="http://schemas.microsoft.com/office/drawing/2014/main" id="{85B6EE33-CBED-A1E3-33A3-35E37969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54443"/>
            <a:ext cx="4114800" cy="35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5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1184" y="228600"/>
            <a:ext cx="5021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Frequency Modulation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8E4FB-A3A5-6C12-D919-4D08CC4C3E5E}"/>
              </a:ext>
            </a:extLst>
          </p:cNvPr>
          <p:cNvSpPr txBox="1"/>
          <p:nvPr/>
        </p:nvSpPr>
        <p:spPr>
          <a:xfrm>
            <a:off x="838199" y="982018"/>
            <a:ext cx="7467600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ff22"/>
              </a:rPr>
              <a:t>Important features of FM: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ff22"/>
              </a:rPr>
              <a:t>The frequency varies.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ff22"/>
              </a:rPr>
              <a:t>The rate of change of carrier frequency changes is the same as the frequency of the information signal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ff22"/>
              </a:rPr>
              <a:t>The amount of carrier frequency changes is proportional to the amplitude of the information signal.</a:t>
            </a:r>
          </a:p>
          <a:p>
            <a:pPr marL="1257300" lvl="2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ff22"/>
              </a:rPr>
              <a:t>The amplitude is constant.</a:t>
            </a: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2AFB1-0BB9-E01D-82D2-D11EEA478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6173" b="7407"/>
          <a:stretch/>
        </p:blipFill>
        <p:spPr>
          <a:xfrm>
            <a:off x="2667000" y="3733800"/>
            <a:ext cx="4629150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09C74-CEA7-60FA-BF3A-851E2A8B51AD}"/>
              </a:ext>
            </a:extLst>
          </p:cNvPr>
          <p:cNvSpPr txBox="1"/>
          <p:nvPr/>
        </p:nvSpPr>
        <p:spPr>
          <a:xfrm>
            <a:off x="1847850" y="638907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FM frequency allocation by FCC</a:t>
            </a:r>
          </a:p>
        </p:txBody>
      </p:sp>
    </p:spTree>
    <p:extLst>
      <p:ext uri="{BB962C8B-B14F-4D97-AF65-F5344CB8AC3E}">
        <p14:creationId xmlns:p14="http://schemas.microsoft.com/office/powerpoint/2010/main" val="1105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1201" y="228600"/>
            <a:ext cx="328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Analysis of 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/>
              <p:nvPr/>
            </p:nvSpPr>
            <p:spPr>
              <a:xfrm>
                <a:off x="914400" y="936486"/>
                <a:ext cx="7467600" cy="5278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Mathematical analysis: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Let message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And carrier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In FM, frequency changes with the change of the amplitude of the information signal. So the instantaneous frequency of the FM wave is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Where, k is the constant of proportionality.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Thus, we get the FM wave as;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As, we know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/>
                  <a:t>Where, modulation index for FM is given by,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936486"/>
                <a:ext cx="7467600" cy="5278561"/>
              </a:xfrm>
              <a:prstGeom prst="rect">
                <a:avLst/>
              </a:prstGeom>
              <a:blipFill>
                <a:blip r:embed="rId2"/>
                <a:stretch>
                  <a:fillRect l="-653" t="-693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44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1201" y="228600"/>
            <a:ext cx="328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Analysis of 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/>
              <p:nvPr/>
            </p:nvSpPr>
            <p:spPr>
              <a:xfrm>
                <a:off x="914400" y="1143000"/>
                <a:ext cx="7467600" cy="5569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sz="2400" b="1" dirty="0"/>
                  <a:t>Frequency deviation: </a:t>
                </a:r>
                <a:r>
                  <a:rPr lang="en-US" sz="2400" dirty="0">
                    <a:sym typeface="Symbol" panose="05050102010706020507" pitchFamily="18" charset="2"/>
                  </a:rPr>
                  <a:t>f is the relative placement of carrier frequency (Hz) with respect to is unmodulated value. Given as: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7467600" cy="5569473"/>
              </a:xfrm>
              <a:prstGeom prst="rect">
                <a:avLst/>
              </a:prstGeom>
              <a:blipFill>
                <a:blip r:embed="rId2"/>
                <a:stretch>
                  <a:fillRect l="-1224" t="-1095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6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9109" y="228600"/>
            <a:ext cx="334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Example of 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/>
              <p:nvPr/>
            </p:nvSpPr>
            <p:spPr>
              <a:xfrm>
                <a:off x="609600" y="965794"/>
                <a:ext cx="80772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292929"/>
                    </a:solidFill>
                    <a:latin typeface="ff22"/>
                  </a:rPr>
                  <a:t>D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etermine the peak frequency deviation(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  <a:sym typeface="Symbol" panose="05050102010706020507" pitchFamily="18" charset="2"/>
                  </a:rPr>
                  <a:t>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f) and modulation inde</a:t>
                </a:r>
                <a:r>
                  <a:rPr lang="en-US" sz="2400" dirty="0">
                    <a:solidFill>
                      <a:srgbClr val="292929"/>
                    </a:solidFill>
                    <a:latin typeface="ff22"/>
                  </a:rPr>
                  <a:t>x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 (m</a:t>
                </a:r>
                <a:r>
                  <a:rPr lang="en-US" sz="2400" b="0" i="0" baseline="-25000" dirty="0">
                    <a:solidFill>
                      <a:srgbClr val="292929"/>
                    </a:solidFill>
                    <a:effectLst/>
                    <a:latin typeface="ff22"/>
                  </a:rPr>
                  <a:t>f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) for an FM modulator with a deviation sensitivity  K=5KHz and modulating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2000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65794"/>
                <a:ext cx="8077200" cy="1200329"/>
              </a:xfrm>
              <a:prstGeom prst="rect">
                <a:avLst/>
              </a:prstGeom>
              <a:blipFill>
                <a:blip r:embed="rId2"/>
                <a:stretch>
                  <a:fillRect l="-977" t="-3960" r="-902" b="-891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B23F451-173B-E9B1-CEFD-00450017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362200"/>
            <a:ext cx="8248650" cy="41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0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9109" y="228600"/>
            <a:ext cx="3345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</a:rPr>
              <a:t>Example of 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/>
              <p:nvPr/>
            </p:nvSpPr>
            <p:spPr>
              <a:xfrm>
                <a:off x="609600" y="965794"/>
                <a:ext cx="807720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292929"/>
                    </a:solidFill>
                    <a:latin typeface="ff22"/>
                  </a:rPr>
                  <a:t>D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etermine the peak frequency deviation(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  <a:sym typeface="Symbol" panose="05050102010706020507" pitchFamily="18" charset="2"/>
                  </a:rPr>
                  <a:t>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f) and modulation inde</a:t>
                </a:r>
                <a:r>
                  <a:rPr lang="en-US" sz="2400" dirty="0">
                    <a:solidFill>
                      <a:srgbClr val="292929"/>
                    </a:solidFill>
                    <a:latin typeface="ff22"/>
                  </a:rPr>
                  <a:t>x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 (m</a:t>
                </a:r>
                <a:r>
                  <a:rPr lang="en-US" sz="2400" b="0" i="0" baseline="-25000" dirty="0">
                    <a:solidFill>
                      <a:srgbClr val="292929"/>
                    </a:solidFill>
                    <a:effectLst/>
                    <a:latin typeface="ff22"/>
                  </a:rPr>
                  <a:t>f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ff22"/>
                  </a:rPr>
                  <a:t>) for an FM modulator with a deviation sensitivity  K=5KHz and modulating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2929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2000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29292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68E4FB-A3A5-6C12-D919-4D08CC4C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65794"/>
                <a:ext cx="8077200" cy="1200329"/>
              </a:xfrm>
              <a:prstGeom prst="rect">
                <a:avLst/>
              </a:prstGeom>
              <a:blipFill>
                <a:blip r:embed="rId2"/>
                <a:stretch>
                  <a:fillRect l="-977" t="-3960" r="-902" b="-891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B23F451-173B-E9B1-CEFD-00450017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362200"/>
            <a:ext cx="8248650" cy="41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49677</TotalTime>
  <Words>663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ff11</vt:lpstr>
      <vt:lpstr>ff22</vt:lpstr>
      <vt:lpstr>Roboto</vt:lpstr>
      <vt:lpstr>Times New Roman</vt:lpstr>
      <vt:lpstr>Office Theme</vt:lpstr>
      <vt:lpstr>Angle Modulation  Course Teacher Dr. Monir Morshed Professor, Dept. of ICT  Email:monirmorshed.ict@mbstu.ac.bd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hp</cp:lastModifiedBy>
  <cp:revision>161</cp:revision>
  <cp:lastPrinted>2022-03-14T05:39:49Z</cp:lastPrinted>
  <dcterms:created xsi:type="dcterms:W3CDTF">2006-08-16T00:00:00Z</dcterms:created>
  <dcterms:modified xsi:type="dcterms:W3CDTF">2022-06-06T10:36:40Z</dcterms:modified>
</cp:coreProperties>
</file>