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79" r:id="rId4"/>
    <p:sldId id="390" r:id="rId5"/>
    <p:sldId id="391" r:id="rId6"/>
    <p:sldId id="389" r:id="rId7"/>
    <p:sldId id="381" r:id="rId8"/>
    <p:sldId id="392" r:id="rId9"/>
    <p:sldId id="393" r:id="rId10"/>
    <p:sldId id="394" r:id="rId11"/>
    <p:sldId id="395" r:id="rId12"/>
    <p:sldId id="396" r:id="rId13"/>
    <p:sldId id="397" r:id="rId14"/>
    <p:sldId id="398" r:id="rId15"/>
    <p:sldId id="399" r:id="rId16"/>
    <p:sldId id="407" r:id="rId17"/>
    <p:sldId id="400" r:id="rId18"/>
    <p:sldId id="401" r:id="rId19"/>
    <p:sldId id="402" r:id="rId20"/>
    <p:sldId id="403" r:id="rId21"/>
    <p:sldId id="404" r:id="rId22"/>
    <p:sldId id="405" r:id="rId23"/>
    <p:sldId id="406" r:id="rId24"/>
    <p:sldId id="408" r:id="rId25"/>
    <p:sldId id="409" r:id="rId26"/>
    <p:sldId id="410" r:id="rId27"/>
    <p:sldId id="411" r:id="rId28"/>
    <p:sldId id="412" r:id="rId2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AD0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0" d="100"/>
          <a:sy n="110" d="100"/>
        </p:scale>
        <p:origin x="162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4725FA0E-2AEA-448F-AFE6-592BEF68594A}" type="datetimeFigureOut">
              <a:rPr lang="en-US" smtClean="0"/>
              <a:t>6/23/2022</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72951AFF-3FA6-4C2C-8A3F-62E00B0076B2}" type="slidenum">
              <a:rPr lang="en-US" smtClean="0"/>
              <a:t>‹#›</a:t>
            </a:fld>
            <a:endParaRPr lang="en-US"/>
          </a:p>
        </p:txBody>
      </p:sp>
    </p:spTree>
    <p:extLst>
      <p:ext uri="{BB962C8B-B14F-4D97-AF65-F5344CB8AC3E}">
        <p14:creationId xmlns:p14="http://schemas.microsoft.com/office/powerpoint/2010/main" val="4122064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6400800"/>
          </a:xfrm>
        </p:spPr>
        <p:txBody>
          <a:bodyPr>
            <a:normAutofit/>
          </a:bodyPr>
          <a:lstStyle/>
          <a:p>
            <a:r>
              <a:rPr lang="en-US" sz="4000" b="1" dirty="0">
                <a:solidFill>
                  <a:srgbClr val="FFC000"/>
                </a:solidFill>
              </a:rPr>
              <a:t>Sampling Theory and Pulse Code Modulation</a:t>
            </a:r>
            <a:br>
              <a:rPr lang="en-US" dirty="0"/>
            </a:br>
            <a:br>
              <a:rPr lang="en-US" dirty="0"/>
            </a:br>
            <a:r>
              <a:rPr lang="en-US" sz="3600" b="1" dirty="0">
                <a:solidFill>
                  <a:srgbClr val="00B050"/>
                </a:solidFill>
              </a:rPr>
              <a:t>Course Teacher</a:t>
            </a:r>
            <a:br>
              <a:rPr lang="en-US" sz="3600" b="1" dirty="0">
                <a:solidFill>
                  <a:srgbClr val="00B050"/>
                </a:solidFill>
              </a:rPr>
            </a:br>
            <a:r>
              <a:rPr lang="en-US" sz="3600" dirty="0">
                <a:solidFill>
                  <a:srgbClr val="00B050"/>
                </a:solidFill>
              </a:rPr>
              <a:t>Dr. </a:t>
            </a:r>
            <a:r>
              <a:rPr lang="en-US" sz="3600" dirty="0" err="1">
                <a:solidFill>
                  <a:srgbClr val="00B050"/>
                </a:solidFill>
              </a:rPr>
              <a:t>Monir</a:t>
            </a:r>
            <a:r>
              <a:rPr lang="en-US" sz="3600" dirty="0">
                <a:solidFill>
                  <a:srgbClr val="00B050"/>
                </a:solidFill>
              </a:rPr>
              <a:t> </a:t>
            </a:r>
            <a:r>
              <a:rPr lang="en-US" sz="3600" dirty="0" err="1">
                <a:solidFill>
                  <a:srgbClr val="00B050"/>
                </a:solidFill>
              </a:rPr>
              <a:t>Morshed</a:t>
            </a:r>
            <a:br>
              <a:rPr lang="en-US" sz="3600" dirty="0">
                <a:solidFill>
                  <a:srgbClr val="00B050"/>
                </a:solidFill>
              </a:rPr>
            </a:br>
            <a:r>
              <a:rPr lang="en-US" sz="3600" dirty="0">
                <a:solidFill>
                  <a:srgbClr val="00B050"/>
                </a:solidFill>
              </a:rPr>
              <a:t>Professor, Dept. of ICT </a:t>
            </a:r>
            <a:br>
              <a:rPr lang="en-US" sz="3600" dirty="0">
                <a:solidFill>
                  <a:srgbClr val="00B050"/>
                </a:solidFill>
              </a:rPr>
            </a:br>
            <a:r>
              <a:rPr lang="en-US" sz="3600" dirty="0" err="1">
                <a:solidFill>
                  <a:srgbClr val="00B050"/>
                </a:solidFill>
              </a:rPr>
              <a:t>Email:monirmorshed.ict@mbstu.ac.bd</a:t>
            </a:r>
            <a:r>
              <a:rPr lang="en-US" sz="3600" dirty="0">
                <a:solidFill>
                  <a:srgbClr val="00B050"/>
                </a:solidFill>
              </a:rPr>
              <a:t> </a:t>
            </a:r>
          </a:p>
        </p:txBody>
      </p:sp>
    </p:spTree>
    <p:extLst>
      <p:ext uri="{BB962C8B-B14F-4D97-AF65-F5344CB8AC3E}">
        <p14:creationId xmlns:p14="http://schemas.microsoft.com/office/powerpoint/2010/main" val="2404185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228600"/>
            <a:ext cx="7003905" cy="707886"/>
          </a:xfrm>
          <a:prstGeom prst="rect">
            <a:avLst/>
          </a:prstGeom>
          <a:noFill/>
        </p:spPr>
        <p:txBody>
          <a:bodyPr wrap="none" rtlCol="0">
            <a:spAutoFit/>
          </a:bodyPr>
          <a:lstStyle/>
          <a:p>
            <a:r>
              <a:rPr lang="en-US" sz="4000" b="1" dirty="0">
                <a:solidFill>
                  <a:srgbClr val="FFC000"/>
                </a:solidFill>
              </a:rPr>
              <a:t>Pulse Width Modulation (PWM)</a:t>
            </a:r>
          </a:p>
        </p:txBody>
      </p:sp>
      <p:sp>
        <p:nvSpPr>
          <p:cNvPr id="6" name="TextBox 5">
            <a:extLst>
              <a:ext uri="{FF2B5EF4-FFF2-40B4-BE49-F238E27FC236}">
                <a16:creationId xmlns:a16="http://schemas.microsoft.com/office/drawing/2014/main" id="{1768E4FB-A3A5-6C12-D919-4D08CC4C3E5E}"/>
              </a:ext>
            </a:extLst>
          </p:cNvPr>
          <p:cNvSpPr txBox="1"/>
          <p:nvPr/>
        </p:nvSpPr>
        <p:spPr>
          <a:xfrm>
            <a:off x="800100" y="1066800"/>
            <a:ext cx="7543799" cy="1015663"/>
          </a:xfrm>
          <a:prstGeom prst="rect">
            <a:avLst/>
          </a:prstGeom>
          <a:noFill/>
        </p:spPr>
        <p:txBody>
          <a:bodyPr wrap="square">
            <a:spAutoFit/>
          </a:bodyPr>
          <a:lstStyle/>
          <a:p>
            <a:pPr marL="342900" indent="-342900" algn="just">
              <a:spcAft>
                <a:spcPts val="600"/>
              </a:spcAft>
              <a:buFont typeface="Arial" panose="020B0604020202020204" pitchFamily="34" charset="0"/>
              <a:buChar char="•"/>
            </a:pPr>
            <a:r>
              <a:rPr lang="en-US" sz="2000" dirty="0"/>
              <a:t>In this width of carrier pulses are varied in accordance with sampled values of message signal. Example: Speed control of DC Motors. It is also called pulse time modulation</a:t>
            </a:r>
            <a:endParaRPr lang="en-US" sz="2000" b="0" i="0" dirty="0">
              <a:solidFill>
                <a:srgbClr val="333333"/>
              </a:solidFill>
              <a:effectLst/>
              <a:latin typeface="Roboto" panose="02000000000000000000" pitchFamily="2" charset="0"/>
            </a:endParaRPr>
          </a:p>
        </p:txBody>
      </p:sp>
      <p:pic>
        <p:nvPicPr>
          <p:cNvPr id="2" name="Picture 1">
            <a:extLst>
              <a:ext uri="{FF2B5EF4-FFF2-40B4-BE49-F238E27FC236}">
                <a16:creationId xmlns:a16="http://schemas.microsoft.com/office/drawing/2014/main" id="{E5864A07-CCA0-6C9D-167F-64BEAC0D2D66}"/>
              </a:ext>
            </a:extLst>
          </p:cNvPr>
          <p:cNvPicPr>
            <a:picLocks noChangeAspect="1"/>
          </p:cNvPicPr>
          <p:nvPr/>
        </p:nvPicPr>
        <p:blipFill>
          <a:blip r:embed="rId2"/>
          <a:stretch>
            <a:fillRect/>
          </a:stretch>
        </p:blipFill>
        <p:spPr>
          <a:xfrm>
            <a:off x="2133600" y="1972855"/>
            <a:ext cx="5337248" cy="4885145"/>
          </a:xfrm>
          <a:prstGeom prst="rect">
            <a:avLst/>
          </a:prstGeom>
        </p:spPr>
      </p:pic>
    </p:spTree>
    <p:extLst>
      <p:ext uri="{BB962C8B-B14F-4D97-AF65-F5344CB8AC3E}">
        <p14:creationId xmlns:p14="http://schemas.microsoft.com/office/powerpoint/2010/main" val="2846704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85446"/>
            <a:ext cx="7003905" cy="707886"/>
          </a:xfrm>
          <a:prstGeom prst="rect">
            <a:avLst/>
          </a:prstGeom>
          <a:noFill/>
        </p:spPr>
        <p:txBody>
          <a:bodyPr wrap="none" rtlCol="0">
            <a:spAutoFit/>
          </a:bodyPr>
          <a:lstStyle/>
          <a:p>
            <a:r>
              <a:rPr lang="en-US" sz="4000" b="1" dirty="0">
                <a:solidFill>
                  <a:srgbClr val="FFC000"/>
                </a:solidFill>
              </a:rPr>
              <a:t>Pulse Width Modulation (PWM)</a:t>
            </a:r>
          </a:p>
        </p:txBody>
      </p:sp>
      <p:sp>
        <p:nvSpPr>
          <p:cNvPr id="6" name="TextBox 5">
            <a:extLst>
              <a:ext uri="{FF2B5EF4-FFF2-40B4-BE49-F238E27FC236}">
                <a16:creationId xmlns:a16="http://schemas.microsoft.com/office/drawing/2014/main" id="{1768E4FB-A3A5-6C12-D919-4D08CC4C3E5E}"/>
              </a:ext>
            </a:extLst>
          </p:cNvPr>
          <p:cNvSpPr txBox="1"/>
          <p:nvPr/>
        </p:nvSpPr>
        <p:spPr>
          <a:xfrm>
            <a:off x="685801" y="764024"/>
            <a:ext cx="8000999" cy="6093976"/>
          </a:xfrm>
          <a:prstGeom prst="rect">
            <a:avLst/>
          </a:prstGeom>
          <a:noFill/>
        </p:spPr>
        <p:txBody>
          <a:bodyPr wrap="square">
            <a:spAutoFit/>
          </a:bodyPr>
          <a:lstStyle/>
          <a:p>
            <a:pPr algn="l">
              <a:spcAft>
                <a:spcPts val="600"/>
              </a:spcAft>
            </a:pPr>
            <a:r>
              <a:rPr lang="en-US" sz="2000" b="1" i="0" dirty="0">
                <a:solidFill>
                  <a:srgbClr val="333333"/>
                </a:solidFill>
                <a:effectLst/>
                <a:latin typeface="Roboto" panose="02000000000000000000" pitchFamily="2" charset="0"/>
              </a:rPr>
              <a:t>Advantages of PTM</a:t>
            </a:r>
            <a:endParaRPr lang="en-US" sz="2000" b="0" i="0" dirty="0">
              <a:solidFill>
                <a:srgbClr val="333333"/>
              </a:solidFill>
              <a:effectLst/>
              <a:latin typeface="Roboto" panose="02000000000000000000" pitchFamily="2" charset="0"/>
            </a:endParaRP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Low power consumption.</a:t>
            </a: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It has an efficiency of about 90 per cent.</a:t>
            </a: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Noise interference is less.</a:t>
            </a: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High power handling capacity.</a:t>
            </a:r>
          </a:p>
          <a:p>
            <a:pPr algn="l">
              <a:spcAft>
                <a:spcPts val="600"/>
              </a:spcAft>
            </a:pPr>
            <a:r>
              <a:rPr lang="en-US" sz="2000" b="1" i="0" dirty="0">
                <a:solidFill>
                  <a:srgbClr val="333333"/>
                </a:solidFill>
                <a:effectLst/>
                <a:latin typeface="Roboto" panose="02000000000000000000" pitchFamily="2" charset="0"/>
              </a:rPr>
              <a:t>Disadvantages of PTM</a:t>
            </a:r>
            <a:endParaRPr lang="en-US" sz="2000" b="0" i="0" dirty="0">
              <a:solidFill>
                <a:srgbClr val="333333"/>
              </a:solidFill>
              <a:effectLst/>
              <a:latin typeface="Roboto" panose="02000000000000000000" pitchFamily="2" charset="0"/>
            </a:endParaRP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The circuit is more complex.</a:t>
            </a: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Voltage spikes can be seen.</a:t>
            </a: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The system is expensive as it uses semiconductor devices.</a:t>
            </a: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Switching losses will be more due to high PWM frequency.</a:t>
            </a:r>
          </a:p>
          <a:p>
            <a:pPr algn="l">
              <a:spcAft>
                <a:spcPts val="600"/>
              </a:spcAft>
            </a:pPr>
            <a:r>
              <a:rPr lang="en-US" sz="2000" b="1" i="0" dirty="0">
                <a:solidFill>
                  <a:srgbClr val="333333"/>
                </a:solidFill>
                <a:effectLst/>
                <a:latin typeface="Roboto" panose="02000000000000000000" pitchFamily="2" charset="0"/>
              </a:rPr>
              <a:t>Applications of PTM</a:t>
            </a:r>
            <a:endParaRPr lang="en-US" sz="2000" b="0" i="0" dirty="0">
              <a:solidFill>
                <a:srgbClr val="333333"/>
              </a:solidFill>
              <a:effectLst/>
              <a:latin typeface="Roboto" panose="02000000000000000000" pitchFamily="2" charset="0"/>
            </a:endParaRP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Used in encoding purposes in the telecommunication system.</a:t>
            </a: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Used to control brightness in a smart lighting system.</a:t>
            </a: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Helps to prevent overheating in LED’s while maintaining it’s brightness.</a:t>
            </a: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Used in audio and video amplifiers.</a:t>
            </a:r>
          </a:p>
        </p:txBody>
      </p:sp>
    </p:spTree>
    <p:extLst>
      <p:ext uri="{BB962C8B-B14F-4D97-AF65-F5344CB8AC3E}">
        <p14:creationId xmlns:p14="http://schemas.microsoft.com/office/powerpoint/2010/main" val="1077002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228600"/>
            <a:ext cx="7410811" cy="707886"/>
          </a:xfrm>
          <a:prstGeom prst="rect">
            <a:avLst/>
          </a:prstGeom>
          <a:noFill/>
        </p:spPr>
        <p:txBody>
          <a:bodyPr wrap="none" rtlCol="0">
            <a:spAutoFit/>
          </a:bodyPr>
          <a:lstStyle/>
          <a:p>
            <a:r>
              <a:rPr lang="en-US" sz="4000" b="1" dirty="0">
                <a:solidFill>
                  <a:srgbClr val="FFC000"/>
                </a:solidFill>
              </a:rPr>
              <a:t>Pulse Position Modulation (PPM)</a:t>
            </a:r>
          </a:p>
        </p:txBody>
      </p:sp>
      <p:sp>
        <p:nvSpPr>
          <p:cNvPr id="6" name="TextBox 5">
            <a:extLst>
              <a:ext uri="{FF2B5EF4-FFF2-40B4-BE49-F238E27FC236}">
                <a16:creationId xmlns:a16="http://schemas.microsoft.com/office/drawing/2014/main" id="{1768E4FB-A3A5-6C12-D919-4D08CC4C3E5E}"/>
              </a:ext>
            </a:extLst>
          </p:cNvPr>
          <p:cNvSpPr txBox="1"/>
          <p:nvPr/>
        </p:nvSpPr>
        <p:spPr>
          <a:xfrm>
            <a:off x="800100" y="1066800"/>
            <a:ext cx="7543799" cy="707886"/>
          </a:xfrm>
          <a:prstGeom prst="rect">
            <a:avLst/>
          </a:prstGeom>
          <a:noFill/>
        </p:spPr>
        <p:txBody>
          <a:bodyPr wrap="square">
            <a:spAutoFit/>
          </a:bodyPr>
          <a:lstStyle/>
          <a:p>
            <a:pPr marL="342900" indent="-342900" algn="just">
              <a:spcAft>
                <a:spcPts val="600"/>
              </a:spcAft>
              <a:buFont typeface="Arial" panose="020B0604020202020204" pitchFamily="34" charset="0"/>
              <a:buChar char="•"/>
            </a:pPr>
            <a:r>
              <a:rPr lang="en-US" sz="2000" dirty="0"/>
              <a:t>In this scheme position of high frequency carrier pulse is changed in accordance with the sampled values of message signal.</a:t>
            </a:r>
            <a:endParaRPr lang="en-US" sz="2000" b="0" i="0" dirty="0">
              <a:solidFill>
                <a:srgbClr val="333333"/>
              </a:solidFill>
              <a:effectLst/>
              <a:latin typeface="Roboto" panose="02000000000000000000" pitchFamily="2" charset="0"/>
            </a:endParaRPr>
          </a:p>
        </p:txBody>
      </p:sp>
      <p:pic>
        <p:nvPicPr>
          <p:cNvPr id="3" name="Picture 2">
            <a:extLst>
              <a:ext uri="{FF2B5EF4-FFF2-40B4-BE49-F238E27FC236}">
                <a16:creationId xmlns:a16="http://schemas.microsoft.com/office/drawing/2014/main" id="{50913ADA-E1A2-C4C7-6312-CF7C280A1E0F}"/>
              </a:ext>
            </a:extLst>
          </p:cNvPr>
          <p:cNvPicPr>
            <a:picLocks noChangeAspect="1"/>
          </p:cNvPicPr>
          <p:nvPr/>
        </p:nvPicPr>
        <p:blipFill rotWithShape="1">
          <a:blip r:embed="rId2"/>
          <a:srcRect l="12267" t="6270" r="10533" b="2411"/>
          <a:stretch/>
        </p:blipFill>
        <p:spPr>
          <a:xfrm>
            <a:off x="1752600" y="1922585"/>
            <a:ext cx="4800600" cy="4335634"/>
          </a:xfrm>
          <a:prstGeom prst="rect">
            <a:avLst/>
          </a:prstGeom>
        </p:spPr>
      </p:pic>
    </p:spTree>
    <p:extLst>
      <p:ext uri="{BB962C8B-B14F-4D97-AF65-F5344CB8AC3E}">
        <p14:creationId xmlns:p14="http://schemas.microsoft.com/office/powerpoint/2010/main" val="3937643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228600"/>
            <a:ext cx="7410811" cy="707886"/>
          </a:xfrm>
          <a:prstGeom prst="rect">
            <a:avLst/>
          </a:prstGeom>
          <a:noFill/>
        </p:spPr>
        <p:txBody>
          <a:bodyPr wrap="none" rtlCol="0">
            <a:spAutoFit/>
          </a:bodyPr>
          <a:lstStyle/>
          <a:p>
            <a:r>
              <a:rPr lang="en-US" sz="4000" b="1" dirty="0">
                <a:solidFill>
                  <a:srgbClr val="FFC000"/>
                </a:solidFill>
              </a:rPr>
              <a:t>Pulse Position Modulation (PPM)</a:t>
            </a:r>
          </a:p>
        </p:txBody>
      </p:sp>
      <p:sp>
        <p:nvSpPr>
          <p:cNvPr id="6" name="TextBox 5">
            <a:extLst>
              <a:ext uri="{FF2B5EF4-FFF2-40B4-BE49-F238E27FC236}">
                <a16:creationId xmlns:a16="http://schemas.microsoft.com/office/drawing/2014/main" id="{1768E4FB-A3A5-6C12-D919-4D08CC4C3E5E}"/>
              </a:ext>
            </a:extLst>
          </p:cNvPr>
          <p:cNvSpPr txBox="1"/>
          <p:nvPr/>
        </p:nvSpPr>
        <p:spPr>
          <a:xfrm>
            <a:off x="762000" y="1000810"/>
            <a:ext cx="7962900" cy="5247590"/>
          </a:xfrm>
          <a:prstGeom prst="rect">
            <a:avLst/>
          </a:prstGeom>
          <a:noFill/>
        </p:spPr>
        <p:txBody>
          <a:bodyPr wrap="square">
            <a:spAutoFit/>
          </a:bodyPr>
          <a:lstStyle/>
          <a:p>
            <a:pPr algn="l">
              <a:spcAft>
                <a:spcPts val="600"/>
              </a:spcAft>
            </a:pPr>
            <a:r>
              <a:rPr lang="en-US" sz="2000" b="1" i="0" dirty="0">
                <a:solidFill>
                  <a:srgbClr val="333333"/>
                </a:solidFill>
                <a:effectLst/>
                <a:latin typeface="Roboto" panose="02000000000000000000" pitchFamily="2" charset="0"/>
              </a:rPr>
              <a:t>Advantages of PPM</a:t>
            </a:r>
            <a:endParaRPr lang="en-US" sz="2000" b="0" i="0" dirty="0">
              <a:solidFill>
                <a:srgbClr val="333333"/>
              </a:solidFill>
              <a:effectLst/>
              <a:latin typeface="Roboto" panose="02000000000000000000" pitchFamily="2" charset="0"/>
            </a:endParaRP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As it has constant amplitude noise interference is less.</a:t>
            </a: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We can easily separate signal from a noisy signal.</a:t>
            </a: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Among all three types, it has the most power efficiency.</a:t>
            </a: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Requires less power when compared to pulse amplitude modulation.</a:t>
            </a:r>
          </a:p>
          <a:p>
            <a:pPr algn="l">
              <a:spcAft>
                <a:spcPts val="600"/>
              </a:spcAft>
            </a:pPr>
            <a:r>
              <a:rPr lang="en-US" sz="2000" b="1" i="0" dirty="0">
                <a:solidFill>
                  <a:srgbClr val="333333"/>
                </a:solidFill>
                <a:effectLst/>
                <a:latin typeface="Roboto" panose="02000000000000000000" pitchFamily="2" charset="0"/>
              </a:rPr>
              <a:t>Disadvantages of PPM</a:t>
            </a:r>
            <a:endParaRPr lang="en-US" sz="2000" b="0" i="0" dirty="0">
              <a:solidFill>
                <a:srgbClr val="333333"/>
              </a:solidFill>
              <a:effectLst/>
              <a:latin typeface="Roboto" panose="02000000000000000000" pitchFamily="2" charset="0"/>
            </a:endParaRP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The system is highly complex.</a:t>
            </a: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The system requires more bandwidth.</a:t>
            </a:r>
          </a:p>
          <a:p>
            <a:pPr algn="l">
              <a:spcAft>
                <a:spcPts val="600"/>
              </a:spcAft>
            </a:pPr>
            <a:r>
              <a:rPr lang="en-US" sz="2000" b="1" i="0" dirty="0">
                <a:solidFill>
                  <a:srgbClr val="333333"/>
                </a:solidFill>
                <a:effectLst/>
                <a:latin typeface="Roboto" panose="02000000000000000000" pitchFamily="2" charset="0"/>
              </a:rPr>
              <a:t>Applications of PPM</a:t>
            </a:r>
            <a:endParaRPr lang="en-US" sz="2000" b="0" i="0" dirty="0">
              <a:solidFill>
                <a:srgbClr val="333333"/>
              </a:solidFill>
              <a:effectLst/>
              <a:latin typeface="Roboto" panose="02000000000000000000" pitchFamily="2" charset="0"/>
            </a:endParaRP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It is used in the air traffic control system and telecommunication systems.</a:t>
            </a: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Remote controlled cars, planes, trains use pulse code modulations.</a:t>
            </a: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It is used to compress data and hence it is used for storage.</a:t>
            </a:r>
          </a:p>
        </p:txBody>
      </p:sp>
    </p:spTree>
    <p:extLst>
      <p:ext uri="{BB962C8B-B14F-4D97-AF65-F5344CB8AC3E}">
        <p14:creationId xmlns:p14="http://schemas.microsoft.com/office/powerpoint/2010/main" val="4023935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54813" y="292924"/>
            <a:ext cx="5434373" cy="707886"/>
          </a:xfrm>
          <a:prstGeom prst="rect">
            <a:avLst/>
          </a:prstGeom>
          <a:noFill/>
        </p:spPr>
        <p:txBody>
          <a:bodyPr wrap="none" rtlCol="0">
            <a:spAutoFit/>
          </a:bodyPr>
          <a:lstStyle/>
          <a:p>
            <a:pPr algn="just"/>
            <a:r>
              <a:rPr lang="en-US" sz="4000" b="1" dirty="0">
                <a:solidFill>
                  <a:srgbClr val="FFC000"/>
                </a:solidFill>
              </a:rPr>
              <a:t>Digital Pulse Modulation</a:t>
            </a:r>
          </a:p>
        </p:txBody>
      </p:sp>
      <p:sp>
        <p:nvSpPr>
          <p:cNvPr id="6" name="TextBox 5">
            <a:extLst>
              <a:ext uri="{FF2B5EF4-FFF2-40B4-BE49-F238E27FC236}">
                <a16:creationId xmlns:a16="http://schemas.microsoft.com/office/drawing/2014/main" id="{1768E4FB-A3A5-6C12-D919-4D08CC4C3E5E}"/>
              </a:ext>
            </a:extLst>
          </p:cNvPr>
          <p:cNvSpPr txBox="1"/>
          <p:nvPr/>
        </p:nvSpPr>
        <p:spPr>
          <a:xfrm>
            <a:off x="888386" y="1259175"/>
            <a:ext cx="7798414" cy="2708434"/>
          </a:xfrm>
          <a:prstGeom prst="rect">
            <a:avLst/>
          </a:prstGeom>
          <a:noFill/>
        </p:spPr>
        <p:txBody>
          <a:bodyPr wrap="square">
            <a:spAutoFit/>
          </a:bodyPr>
          <a:lstStyle/>
          <a:p>
            <a:pPr algn="l">
              <a:spcAft>
                <a:spcPts val="1200"/>
              </a:spcAft>
            </a:pPr>
            <a:r>
              <a:rPr lang="en-US" sz="2400" dirty="0"/>
              <a:t>In systems utilizing digital pulse modulation, the transmitted samples take on only discrete values. Two important types of digital pulse modulation are: </a:t>
            </a:r>
          </a:p>
          <a:p>
            <a:pPr marL="1371600" lvl="2" indent="-457200">
              <a:spcAft>
                <a:spcPts val="1200"/>
              </a:spcAft>
              <a:buAutoNum type="arabicPeriod"/>
            </a:pPr>
            <a:r>
              <a:rPr lang="en-US" sz="2400" dirty="0"/>
              <a:t>Pulse Code Modulation (PCM)</a:t>
            </a:r>
          </a:p>
          <a:p>
            <a:pPr marL="1371600" lvl="2" indent="-457200">
              <a:spcAft>
                <a:spcPts val="1200"/>
              </a:spcAft>
              <a:buFontTx/>
              <a:buAutoNum type="arabicPeriod"/>
            </a:pPr>
            <a:r>
              <a:rPr lang="en-US" sz="2400" dirty="0"/>
              <a:t>Delta Modulation (DM) </a:t>
            </a:r>
          </a:p>
          <a:p>
            <a:pPr marL="1371600" lvl="2" indent="-457200">
              <a:spcAft>
                <a:spcPts val="600"/>
              </a:spcAft>
              <a:buAutoNum type="arabicPeriod"/>
            </a:pPr>
            <a:endParaRPr lang="en-US" sz="2000" b="0" i="0" dirty="0">
              <a:solidFill>
                <a:srgbClr val="333333"/>
              </a:solidFill>
              <a:effectLst/>
              <a:latin typeface="Roboto" panose="02000000000000000000" pitchFamily="2" charset="0"/>
            </a:endParaRPr>
          </a:p>
        </p:txBody>
      </p:sp>
    </p:spTree>
    <p:extLst>
      <p:ext uri="{BB962C8B-B14F-4D97-AF65-F5344CB8AC3E}">
        <p14:creationId xmlns:p14="http://schemas.microsoft.com/office/powerpoint/2010/main" val="3825129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87260" y="292924"/>
            <a:ext cx="6569491" cy="707886"/>
          </a:xfrm>
          <a:prstGeom prst="rect">
            <a:avLst/>
          </a:prstGeom>
          <a:noFill/>
        </p:spPr>
        <p:txBody>
          <a:bodyPr wrap="none" rtlCol="0">
            <a:spAutoFit/>
          </a:bodyPr>
          <a:lstStyle/>
          <a:p>
            <a:pPr algn="just"/>
            <a:r>
              <a:rPr lang="en-US" sz="4000" b="1" dirty="0">
                <a:solidFill>
                  <a:srgbClr val="FFC000"/>
                </a:solidFill>
              </a:rPr>
              <a:t>Pulse Code Modulation (PCM)</a:t>
            </a:r>
          </a:p>
        </p:txBody>
      </p:sp>
      <p:pic>
        <p:nvPicPr>
          <p:cNvPr id="3074" name="Picture 2">
            <a:extLst>
              <a:ext uri="{FF2B5EF4-FFF2-40B4-BE49-F238E27FC236}">
                <a16:creationId xmlns:a16="http://schemas.microsoft.com/office/drawing/2014/main" id="{BB4D52EF-39DC-BE00-3338-3DD6621F0F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966" b="6458"/>
          <a:stretch/>
        </p:blipFill>
        <p:spPr bwMode="auto">
          <a:xfrm>
            <a:off x="1600200" y="3399692"/>
            <a:ext cx="6471300" cy="32941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CA4C5C8-4813-8108-1FBC-D8389003C79B}"/>
              </a:ext>
            </a:extLst>
          </p:cNvPr>
          <p:cNvSpPr txBox="1"/>
          <p:nvPr/>
        </p:nvSpPr>
        <p:spPr>
          <a:xfrm>
            <a:off x="1287260" y="945731"/>
            <a:ext cx="739140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PCM is most useful and widely useful for all pulse modulation.</a:t>
            </a:r>
          </a:p>
          <a:p>
            <a:pPr marL="285750" indent="-285750">
              <a:buFont typeface="Arial" panose="020B0604020202020204" pitchFamily="34" charset="0"/>
              <a:buChar char="•"/>
            </a:pPr>
            <a:r>
              <a:rPr lang="en-US" dirty="0"/>
              <a:t>PCM basically is a tool for converting an analog signal into a digital signal (A/D conversion). </a:t>
            </a:r>
          </a:p>
          <a:p>
            <a:pPr marL="285750" indent="-285750">
              <a:buFont typeface="Arial" panose="020B0604020202020204" pitchFamily="34" charset="0"/>
              <a:buChar char="•"/>
            </a:pPr>
            <a:r>
              <a:rPr lang="en-US" dirty="0"/>
              <a:t>An analog signal can be converted into a digital signal by means of sampling and quantizing.</a:t>
            </a:r>
          </a:p>
          <a:p>
            <a:pPr marL="285750" indent="-285750">
              <a:buFont typeface="Arial" panose="020B0604020202020204" pitchFamily="34" charset="0"/>
              <a:buChar char="•"/>
            </a:pPr>
            <a:r>
              <a:rPr lang="en-US" dirty="0"/>
              <a:t>Quantizing is a rounding off signal value to one of the closest permissible number (or quantizing levels).</a:t>
            </a:r>
          </a:p>
          <a:p>
            <a:pPr marL="285750" indent="-285750">
              <a:buFont typeface="Arial" panose="020B0604020202020204" pitchFamily="34" charset="0"/>
              <a:buChar char="•"/>
            </a:pPr>
            <a:r>
              <a:rPr lang="en-US" dirty="0"/>
              <a:t>A binary digital signal is very desirable because of its simplicity, economy, and ease of engineering.</a:t>
            </a:r>
          </a:p>
        </p:txBody>
      </p:sp>
    </p:spTree>
    <p:extLst>
      <p:ext uri="{BB962C8B-B14F-4D97-AF65-F5344CB8AC3E}">
        <p14:creationId xmlns:p14="http://schemas.microsoft.com/office/powerpoint/2010/main" val="2392979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87260" y="292924"/>
            <a:ext cx="6569491" cy="707886"/>
          </a:xfrm>
          <a:prstGeom prst="rect">
            <a:avLst/>
          </a:prstGeom>
          <a:noFill/>
        </p:spPr>
        <p:txBody>
          <a:bodyPr wrap="none" rtlCol="0">
            <a:spAutoFit/>
          </a:bodyPr>
          <a:lstStyle/>
          <a:p>
            <a:pPr algn="just"/>
            <a:r>
              <a:rPr lang="en-US" sz="4000" b="1" dirty="0">
                <a:solidFill>
                  <a:srgbClr val="FFC000"/>
                </a:solidFill>
              </a:rPr>
              <a:t>Pulse Code Modulation (PCM)</a:t>
            </a:r>
          </a:p>
        </p:txBody>
      </p:sp>
      <p:pic>
        <p:nvPicPr>
          <p:cNvPr id="2" name="Picture 1">
            <a:extLst>
              <a:ext uri="{FF2B5EF4-FFF2-40B4-BE49-F238E27FC236}">
                <a16:creationId xmlns:a16="http://schemas.microsoft.com/office/drawing/2014/main" id="{D35FA314-EE09-457C-834B-3F0601CE632D}"/>
              </a:ext>
            </a:extLst>
          </p:cNvPr>
          <p:cNvPicPr>
            <a:picLocks noChangeAspect="1"/>
          </p:cNvPicPr>
          <p:nvPr/>
        </p:nvPicPr>
        <p:blipFill rotWithShape="1">
          <a:blip r:embed="rId2"/>
          <a:srcRect l="9167" t="12222" r="6667"/>
          <a:stretch/>
        </p:blipFill>
        <p:spPr>
          <a:xfrm>
            <a:off x="1676400" y="1000810"/>
            <a:ext cx="6324600" cy="4946964"/>
          </a:xfrm>
          <a:prstGeom prst="rect">
            <a:avLst/>
          </a:prstGeom>
        </p:spPr>
      </p:pic>
    </p:spTree>
    <p:extLst>
      <p:ext uri="{BB962C8B-B14F-4D97-AF65-F5344CB8AC3E}">
        <p14:creationId xmlns:p14="http://schemas.microsoft.com/office/powerpoint/2010/main" val="868709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87260" y="292924"/>
            <a:ext cx="6569491" cy="707886"/>
          </a:xfrm>
          <a:prstGeom prst="rect">
            <a:avLst/>
          </a:prstGeom>
          <a:noFill/>
        </p:spPr>
        <p:txBody>
          <a:bodyPr wrap="none" rtlCol="0">
            <a:spAutoFit/>
          </a:bodyPr>
          <a:lstStyle/>
          <a:p>
            <a:pPr algn="just"/>
            <a:r>
              <a:rPr lang="en-US" sz="4000" b="1" dirty="0">
                <a:solidFill>
                  <a:srgbClr val="FFC000"/>
                </a:solidFill>
              </a:rPr>
              <a:t>Pulse Code Modulation (PCM)</a:t>
            </a:r>
          </a:p>
        </p:txBody>
      </p:sp>
      <p:sp>
        <p:nvSpPr>
          <p:cNvPr id="3" name="TextBox 2">
            <a:extLst>
              <a:ext uri="{FF2B5EF4-FFF2-40B4-BE49-F238E27FC236}">
                <a16:creationId xmlns:a16="http://schemas.microsoft.com/office/drawing/2014/main" id="{BCA4C5C8-4813-8108-1FBC-D8389003C79B}"/>
              </a:ext>
            </a:extLst>
          </p:cNvPr>
          <p:cNvSpPr txBox="1"/>
          <p:nvPr/>
        </p:nvSpPr>
        <p:spPr>
          <a:xfrm>
            <a:off x="1066800" y="1000810"/>
            <a:ext cx="7391401" cy="5555367"/>
          </a:xfrm>
          <a:prstGeom prst="rect">
            <a:avLst/>
          </a:prstGeom>
          <a:noFill/>
        </p:spPr>
        <p:txBody>
          <a:bodyPr wrap="square" rtlCol="0">
            <a:spAutoFit/>
          </a:bodyPr>
          <a:lstStyle/>
          <a:p>
            <a:pPr algn="l">
              <a:spcAft>
                <a:spcPts val="600"/>
              </a:spcAft>
            </a:pPr>
            <a:r>
              <a:rPr lang="en-US" sz="2000" b="1" i="0" dirty="0">
                <a:solidFill>
                  <a:srgbClr val="333333"/>
                </a:solidFill>
                <a:effectLst/>
                <a:latin typeface="Roboto" panose="02000000000000000000" pitchFamily="2" charset="0"/>
              </a:rPr>
              <a:t>Advantages of PCM</a:t>
            </a:r>
            <a:endParaRPr lang="en-US" sz="2000" b="0" i="0" dirty="0">
              <a:solidFill>
                <a:srgbClr val="333333"/>
              </a:solidFill>
              <a:effectLst/>
              <a:latin typeface="Roboto" panose="02000000000000000000" pitchFamily="2" charset="0"/>
            </a:endParaRP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It is mainly used in long distant communication.</a:t>
            </a: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Transmitter efficiency is more.</a:t>
            </a: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It has higher noise immunity when compared to other methods.</a:t>
            </a:r>
          </a:p>
          <a:p>
            <a:pPr algn="l">
              <a:spcAft>
                <a:spcPts val="600"/>
              </a:spcAft>
            </a:pPr>
            <a:r>
              <a:rPr lang="en-US" sz="2000" b="1" i="0" dirty="0">
                <a:solidFill>
                  <a:srgbClr val="333333"/>
                </a:solidFill>
                <a:effectLst/>
                <a:latin typeface="Roboto" panose="02000000000000000000" pitchFamily="2" charset="0"/>
              </a:rPr>
              <a:t>Disadvantages of PCM</a:t>
            </a:r>
            <a:endParaRPr lang="en-US" sz="2000" b="0" i="0" dirty="0">
              <a:solidFill>
                <a:srgbClr val="333333"/>
              </a:solidFill>
              <a:effectLst/>
              <a:latin typeface="Roboto" panose="02000000000000000000" pitchFamily="2" charset="0"/>
            </a:endParaRP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More bandwidth is required when compared to analogue systems.</a:t>
            </a: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In this method encoding, decoding and quantization of the circuit have to be done. This makes it more complex.</a:t>
            </a:r>
          </a:p>
          <a:p>
            <a:pPr algn="l">
              <a:spcAft>
                <a:spcPts val="600"/>
              </a:spcAft>
            </a:pPr>
            <a:r>
              <a:rPr lang="en-US" sz="2000" b="1" i="0" dirty="0">
                <a:solidFill>
                  <a:srgbClr val="333333"/>
                </a:solidFill>
                <a:effectLst/>
                <a:latin typeface="Roboto" panose="02000000000000000000" pitchFamily="2" charset="0"/>
              </a:rPr>
              <a:t>Applications of PCM</a:t>
            </a:r>
            <a:endParaRPr lang="en-US" sz="2000" b="0" i="0" dirty="0">
              <a:solidFill>
                <a:srgbClr val="333333"/>
              </a:solidFill>
              <a:effectLst/>
              <a:latin typeface="Roboto" panose="02000000000000000000" pitchFamily="2" charset="0"/>
            </a:endParaRP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It is used in the satellite transmission system.</a:t>
            </a: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It is also used in space communication.</a:t>
            </a: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Used in Telephony.</a:t>
            </a: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One of the recent applications is the compact disc.</a:t>
            </a:r>
          </a:p>
        </p:txBody>
      </p:sp>
    </p:spTree>
    <p:extLst>
      <p:ext uri="{BB962C8B-B14F-4D97-AF65-F5344CB8AC3E}">
        <p14:creationId xmlns:p14="http://schemas.microsoft.com/office/powerpoint/2010/main" val="942128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84409" y="2293"/>
            <a:ext cx="4175182" cy="707886"/>
          </a:xfrm>
          <a:prstGeom prst="rect">
            <a:avLst/>
          </a:prstGeom>
          <a:noFill/>
        </p:spPr>
        <p:txBody>
          <a:bodyPr wrap="none" rtlCol="0">
            <a:spAutoFit/>
          </a:bodyPr>
          <a:lstStyle/>
          <a:p>
            <a:pPr algn="just"/>
            <a:r>
              <a:rPr lang="en-US" sz="4000" b="1" dirty="0">
                <a:solidFill>
                  <a:srgbClr val="FFC000"/>
                </a:solidFill>
              </a:rPr>
              <a:t>Sampling Theorem</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CA4C5C8-4813-8108-1FBC-D8389003C79B}"/>
                  </a:ext>
                </a:extLst>
              </p:cNvPr>
              <p:cNvSpPr txBox="1"/>
              <p:nvPr/>
            </p:nvSpPr>
            <p:spPr>
              <a:xfrm>
                <a:off x="895349" y="714527"/>
                <a:ext cx="7658101" cy="1985159"/>
              </a:xfrm>
              <a:prstGeom prst="rect">
                <a:avLst/>
              </a:prstGeom>
              <a:noFill/>
              <a:ln w="28575">
                <a:solidFill>
                  <a:srgbClr val="92D050"/>
                </a:solidFill>
              </a:ln>
            </p:spPr>
            <p:txBody>
              <a:bodyPr wrap="square" rtlCol="0">
                <a:spAutoFit/>
              </a:bodyPr>
              <a:lstStyle/>
              <a:p>
                <a:pPr algn="l">
                  <a:spcAft>
                    <a:spcPts val="600"/>
                  </a:spcAft>
                </a:pPr>
                <a:r>
                  <a:rPr lang="en-US" dirty="0"/>
                  <a:t>The minimum sampling frequency required to reconstruct the original waveform from the sampled sequence is given by Nyquist criterion or theorem which can be stated as </a:t>
                </a:r>
              </a:p>
              <a:p>
                <a:pPr algn="l">
                  <a:spcAft>
                    <a:spcPts val="600"/>
                  </a:spcAft>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𝑠</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𝑚</m:t>
                          </m:r>
                        </m:sub>
                      </m:sSub>
                    </m:oMath>
                  </m:oMathPara>
                </a14:m>
                <a:endParaRPr lang="en-US" dirty="0"/>
              </a:p>
              <a:p>
                <a:pPr algn="l">
                  <a:spcAft>
                    <a:spcPts val="600"/>
                  </a:spcAft>
                </a:pPr>
                <a:r>
                  <a:rPr lang="en-US" dirty="0"/>
                  <a:t>Where,</a:t>
                </a:r>
                <a:r>
                  <a:rPr lang="en-US" i="1" dirty="0"/>
                  <a:t> f</a:t>
                </a:r>
                <a:r>
                  <a:rPr lang="en-US" i="1" baseline="-25000" dirty="0"/>
                  <a:t>s</a:t>
                </a:r>
                <a:r>
                  <a:rPr lang="en-US" i="1" dirty="0"/>
                  <a:t> </a:t>
                </a:r>
                <a:r>
                  <a:rPr lang="en-US" dirty="0"/>
                  <a:t>= sampling frequency or the Nyquist rate </a:t>
                </a:r>
              </a:p>
              <a:p>
                <a:pPr algn="l">
                  <a:spcAft>
                    <a:spcPts val="600"/>
                  </a:spcAft>
                </a:pPr>
                <a:r>
                  <a:rPr lang="en-US" i="1" dirty="0" err="1"/>
                  <a:t>f</a:t>
                </a:r>
                <a:r>
                  <a:rPr lang="en-US" i="1" baseline="-25000" dirty="0" err="1"/>
                  <a:t>m</a:t>
                </a:r>
                <a:r>
                  <a:rPr lang="en-US" dirty="0"/>
                  <a:t> = highest frequency component in the input analog waveform</a:t>
                </a:r>
                <a:endParaRPr lang="en-US" b="0" i="0" dirty="0">
                  <a:solidFill>
                    <a:srgbClr val="333333"/>
                  </a:solidFill>
                  <a:effectLst/>
                  <a:latin typeface="Roboto" panose="02000000000000000000" pitchFamily="2" charset="0"/>
                </a:endParaRPr>
              </a:p>
            </p:txBody>
          </p:sp>
        </mc:Choice>
        <mc:Fallback xmlns="">
          <p:sp>
            <p:nvSpPr>
              <p:cNvPr id="3" name="TextBox 2">
                <a:extLst>
                  <a:ext uri="{FF2B5EF4-FFF2-40B4-BE49-F238E27FC236}">
                    <a16:creationId xmlns:a16="http://schemas.microsoft.com/office/drawing/2014/main" id="{BCA4C5C8-4813-8108-1FBC-D8389003C79B}"/>
                  </a:ext>
                </a:extLst>
              </p:cNvPr>
              <p:cNvSpPr txBox="1">
                <a:spLocks noRot="1" noChangeAspect="1" noMove="1" noResize="1" noEditPoints="1" noAdjustHandles="1" noChangeArrowheads="1" noChangeShapeType="1" noTextEdit="1"/>
              </p:cNvSpPr>
              <p:nvPr/>
            </p:nvSpPr>
            <p:spPr>
              <a:xfrm>
                <a:off x="895349" y="714527"/>
                <a:ext cx="7658101" cy="1985159"/>
              </a:xfrm>
              <a:prstGeom prst="rect">
                <a:avLst/>
              </a:prstGeom>
              <a:blipFill>
                <a:blip r:embed="rId2"/>
                <a:stretch>
                  <a:fillRect l="-555" t="-906" r="-952" b="-3021"/>
                </a:stretch>
              </a:blipFill>
              <a:ln w="28575">
                <a:solidFill>
                  <a:srgbClr val="92D050"/>
                </a:solidFill>
              </a:ln>
            </p:spPr>
            <p:txBody>
              <a:bodyPr/>
              <a:lstStyle/>
              <a:p>
                <a:r>
                  <a:rPr lang="en-US">
                    <a:noFill/>
                  </a:rPr>
                  <a:t> </a:t>
                </a:r>
              </a:p>
            </p:txBody>
          </p:sp>
        </mc:Fallback>
      </mc:AlternateContent>
      <p:sp>
        <p:nvSpPr>
          <p:cNvPr id="2" name="AutoShape 2" descr="Sampling Theorem - Electronics Post">
            <a:extLst>
              <a:ext uri="{FF2B5EF4-FFF2-40B4-BE49-F238E27FC236}">
                <a16:creationId xmlns:a16="http://schemas.microsoft.com/office/drawing/2014/main" id="{46A01198-7788-FF97-D6A3-91DCD891ECD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2AC86EA7-0B0D-F584-8B22-DEF604B7B44B}"/>
              </a:ext>
            </a:extLst>
          </p:cNvPr>
          <p:cNvPicPr>
            <a:picLocks noChangeAspect="1"/>
          </p:cNvPicPr>
          <p:nvPr/>
        </p:nvPicPr>
        <p:blipFill rotWithShape="1">
          <a:blip r:embed="rId3"/>
          <a:srcRect l="54998" t="31718" r="12012" b="32310"/>
          <a:stretch/>
        </p:blipFill>
        <p:spPr>
          <a:xfrm>
            <a:off x="6405740" y="3820019"/>
            <a:ext cx="2743200" cy="1752599"/>
          </a:xfrm>
          <a:prstGeom prst="rect">
            <a:avLst/>
          </a:prstGeom>
        </p:spPr>
      </p:pic>
      <p:grpSp>
        <p:nvGrpSpPr>
          <p:cNvPr id="12" name="Group 11">
            <a:extLst>
              <a:ext uri="{FF2B5EF4-FFF2-40B4-BE49-F238E27FC236}">
                <a16:creationId xmlns:a16="http://schemas.microsoft.com/office/drawing/2014/main" id="{3ED3C085-D610-4B84-1975-26991125134B}"/>
              </a:ext>
            </a:extLst>
          </p:cNvPr>
          <p:cNvGrpSpPr/>
          <p:nvPr/>
        </p:nvGrpSpPr>
        <p:grpSpPr>
          <a:xfrm>
            <a:off x="875593" y="2835728"/>
            <a:ext cx="6096000" cy="4005942"/>
            <a:chOff x="457200" y="2711409"/>
            <a:chExt cx="6096000" cy="4005942"/>
          </a:xfrm>
        </p:grpSpPr>
        <p:pic>
          <p:nvPicPr>
            <p:cNvPr id="6" name="Picture 5">
              <a:extLst>
                <a:ext uri="{FF2B5EF4-FFF2-40B4-BE49-F238E27FC236}">
                  <a16:creationId xmlns:a16="http://schemas.microsoft.com/office/drawing/2014/main" id="{112AF3EA-CBBD-13A5-1C93-ADCB1EA39958}"/>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Lst>
            </a:blip>
            <a:stretch>
              <a:fillRect/>
            </a:stretch>
          </p:blipFill>
          <p:spPr>
            <a:xfrm>
              <a:off x="457200" y="2711409"/>
              <a:ext cx="5715000" cy="4005942"/>
            </a:xfrm>
            <a:prstGeom prst="rect">
              <a:avLst/>
            </a:prstGeom>
          </p:spPr>
        </p:pic>
        <p:cxnSp>
          <p:nvCxnSpPr>
            <p:cNvPr id="9" name="Straight Arrow Connector 8">
              <a:extLst>
                <a:ext uri="{FF2B5EF4-FFF2-40B4-BE49-F238E27FC236}">
                  <a16:creationId xmlns:a16="http://schemas.microsoft.com/office/drawing/2014/main" id="{B6E0450E-BA63-31FC-7437-617A10702716}"/>
                </a:ext>
              </a:extLst>
            </p:cNvPr>
            <p:cNvCxnSpPr>
              <a:cxnSpLocks/>
            </p:cNvCxnSpPr>
            <p:nvPr/>
          </p:nvCxnSpPr>
          <p:spPr>
            <a:xfrm flipV="1">
              <a:off x="5181600" y="4419600"/>
              <a:ext cx="1371600" cy="152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04494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84409" y="2293"/>
            <a:ext cx="4175182" cy="707886"/>
          </a:xfrm>
          <a:prstGeom prst="rect">
            <a:avLst/>
          </a:prstGeom>
          <a:noFill/>
        </p:spPr>
        <p:txBody>
          <a:bodyPr wrap="none" rtlCol="0">
            <a:spAutoFit/>
          </a:bodyPr>
          <a:lstStyle/>
          <a:p>
            <a:pPr algn="just"/>
            <a:r>
              <a:rPr lang="en-US" sz="4000" b="1" dirty="0">
                <a:solidFill>
                  <a:srgbClr val="FFC000"/>
                </a:solidFill>
              </a:rPr>
              <a:t>Sampling Theorem</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CA4C5C8-4813-8108-1FBC-D8389003C79B}"/>
                  </a:ext>
                </a:extLst>
              </p:cNvPr>
              <p:cNvSpPr txBox="1"/>
              <p:nvPr/>
            </p:nvSpPr>
            <p:spPr>
              <a:xfrm>
                <a:off x="895349" y="714527"/>
                <a:ext cx="7867651" cy="6067558"/>
              </a:xfrm>
              <a:prstGeom prst="rect">
                <a:avLst/>
              </a:prstGeom>
              <a:noFill/>
              <a:ln w="28575">
                <a:solidFill>
                  <a:srgbClr val="92D050"/>
                </a:solidFill>
              </a:ln>
            </p:spPr>
            <p:txBody>
              <a:bodyPr wrap="square" rtlCol="0">
                <a:spAutoFit/>
              </a:bodyPr>
              <a:lstStyle/>
              <a:p>
                <a:pPr>
                  <a:spcAft>
                    <a:spcPts val="600"/>
                  </a:spcAft>
                </a:pPr>
                <a:r>
                  <a:rPr lang="en-US" sz="1600" dirty="0"/>
                  <a:t>Consider a continuous time signal </a:t>
                </a:r>
                <a:r>
                  <a:rPr lang="en-US" sz="1600" i="1" dirty="0"/>
                  <a:t>x(t), </a:t>
                </a:r>
                <a:r>
                  <a:rPr lang="en-US" sz="1600" dirty="0"/>
                  <a:t>whose spectrum is band limited to </a:t>
                </a:r>
                <a:r>
                  <a:rPr lang="en-US" sz="1600" i="1" dirty="0"/>
                  <a:t>f</a:t>
                </a:r>
                <a:r>
                  <a:rPr lang="en-US" sz="1600" i="1" baseline="-25000" dirty="0"/>
                  <a:t>m</a:t>
                </a:r>
                <a:r>
                  <a:rPr lang="en-US" sz="1600" i="1" dirty="0"/>
                  <a:t>. It has no frequency component beyond f</a:t>
                </a:r>
                <a:r>
                  <a:rPr lang="en-US" sz="1600" i="1" baseline="-25000" dirty="0"/>
                  <a:t>m</a:t>
                </a:r>
                <a:r>
                  <a:rPr lang="en-US" sz="1600" i="1" dirty="0"/>
                  <a:t>. This signal is converted to digital, this is done by sampling x(t) at the rate of </a:t>
                </a:r>
                <a:endParaRPr lang="en-US" sz="1600" i="1" dirty="0">
                  <a:latin typeface="Cambria Math" panose="02040503050406030204" pitchFamily="18" charset="0"/>
                </a:endParaRPr>
              </a:p>
              <a:p>
                <a:pPr>
                  <a:spcAft>
                    <a:spcPts val="600"/>
                  </a:spcAft>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𝑓</m:t>
                          </m:r>
                        </m:e>
                        <m:sub>
                          <m:r>
                            <a:rPr lang="en-US" sz="1600" b="0" i="1" smtClean="0">
                              <a:latin typeface="Cambria Math" panose="02040503050406030204" pitchFamily="18" charset="0"/>
                            </a:rPr>
                            <m:t>𝑠</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𝑇</m:t>
                              </m:r>
                            </m:e>
                            <m:sub>
                              <m:r>
                                <a:rPr lang="en-US" sz="1600" b="0" i="1" smtClean="0">
                                  <a:latin typeface="Cambria Math" panose="02040503050406030204" pitchFamily="18" charset="0"/>
                                </a:rPr>
                                <m:t>𝑠</m:t>
                              </m:r>
                            </m:sub>
                          </m:sSub>
                        </m:den>
                      </m:f>
                      <m:r>
                        <a:rPr lang="en-US" sz="1600" b="0" i="1" smtClean="0">
                          <a:latin typeface="Cambria Math" panose="02040503050406030204" pitchFamily="18" charset="0"/>
                        </a:rPr>
                        <m:t>.</m:t>
                      </m:r>
                    </m:oMath>
                  </m:oMathPara>
                </a14:m>
                <a:endParaRPr lang="en-US" sz="1600" b="0" i="1" dirty="0">
                  <a:solidFill>
                    <a:srgbClr val="333333"/>
                  </a:solidFill>
                  <a:effectLst/>
                  <a:latin typeface="Roboto" panose="02000000000000000000" pitchFamily="2" charset="0"/>
                </a:endParaRPr>
              </a:p>
              <a:p>
                <a:pPr>
                  <a:spcAft>
                    <a:spcPts val="600"/>
                  </a:spcAft>
                </a:pPr>
                <a:r>
                  <a:rPr lang="en-US" sz="1600" i="1" dirty="0">
                    <a:solidFill>
                      <a:srgbClr val="333333"/>
                    </a:solidFill>
                    <a:latin typeface="Roboto" panose="02000000000000000000" pitchFamily="2" charset="0"/>
                  </a:rPr>
                  <a:t>The sample signal g(t), can be written as</a:t>
                </a:r>
              </a:p>
              <a:p>
                <a:pPr>
                  <a:spcAft>
                    <a:spcPts val="600"/>
                  </a:spcAft>
                </a:pPr>
                <a14:m>
                  <m:oMathPara xmlns:m="http://schemas.openxmlformats.org/officeDocument/2006/math">
                    <m:oMathParaPr>
                      <m:jc m:val="centerGroup"/>
                    </m:oMathParaPr>
                    <m:oMath xmlns:m="http://schemas.openxmlformats.org/officeDocument/2006/math">
                      <m:r>
                        <a:rPr lang="en-US" sz="1600" b="0" i="1" smtClean="0">
                          <a:solidFill>
                            <a:srgbClr val="333333"/>
                          </a:solidFill>
                          <a:effectLst/>
                          <a:latin typeface="Cambria Math" panose="02040503050406030204" pitchFamily="18" charset="0"/>
                        </a:rPr>
                        <m:t>𝑔</m:t>
                      </m:r>
                      <m:d>
                        <m:dPr>
                          <m:ctrlPr>
                            <a:rPr lang="en-US" sz="1600" b="0" i="1" smtClean="0">
                              <a:solidFill>
                                <a:srgbClr val="333333"/>
                              </a:solidFill>
                              <a:effectLst/>
                              <a:latin typeface="Cambria Math" panose="02040503050406030204" pitchFamily="18" charset="0"/>
                            </a:rPr>
                          </m:ctrlPr>
                        </m:dPr>
                        <m:e>
                          <m:r>
                            <a:rPr lang="en-US" sz="1600" b="0" i="1" smtClean="0">
                              <a:solidFill>
                                <a:srgbClr val="333333"/>
                              </a:solidFill>
                              <a:effectLst/>
                              <a:latin typeface="Cambria Math" panose="02040503050406030204" pitchFamily="18" charset="0"/>
                            </a:rPr>
                            <m:t>𝑡</m:t>
                          </m:r>
                        </m:e>
                      </m:d>
                      <m:r>
                        <a:rPr lang="en-US" sz="1600" b="0" i="1" smtClean="0">
                          <a:solidFill>
                            <a:srgbClr val="333333"/>
                          </a:solidFill>
                          <a:effectLst/>
                          <a:latin typeface="Cambria Math" panose="02040503050406030204" pitchFamily="18" charset="0"/>
                        </a:rPr>
                        <m:t>=</m:t>
                      </m:r>
                      <m:r>
                        <a:rPr lang="en-US" sz="1600" b="0" i="1" smtClean="0">
                          <a:solidFill>
                            <a:srgbClr val="333333"/>
                          </a:solidFill>
                          <a:effectLst/>
                          <a:latin typeface="Cambria Math" panose="02040503050406030204" pitchFamily="18" charset="0"/>
                        </a:rPr>
                        <m:t>𝑥</m:t>
                      </m:r>
                      <m:d>
                        <m:dPr>
                          <m:ctrlPr>
                            <a:rPr lang="en-US" sz="1600" b="0" i="1" smtClean="0">
                              <a:solidFill>
                                <a:srgbClr val="333333"/>
                              </a:solidFill>
                              <a:effectLst/>
                              <a:latin typeface="Cambria Math" panose="02040503050406030204" pitchFamily="18" charset="0"/>
                            </a:rPr>
                          </m:ctrlPr>
                        </m:dPr>
                        <m:e>
                          <m:r>
                            <a:rPr lang="en-US" sz="1600" b="0" i="1" smtClean="0">
                              <a:solidFill>
                                <a:srgbClr val="333333"/>
                              </a:solidFill>
                              <a:effectLst/>
                              <a:latin typeface="Cambria Math" panose="02040503050406030204" pitchFamily="18" charset="0"/>
                            </a:rPr>
                            <m:t>𝑡</m:t>
                          </m:r>
                        </m:e>
                      </m:d>
                      <m:sSub>
                        <m:sSubPr>
                          <m:ctrlPr>
                            <a:rPr lang="en-US" sz="1600" b="0" i="1" smtClean="0">
                              <a:solidFill>
                                <a:srgbClr val="333333"/>
                              </a:solidFill>
                              <a:effectLst/>
                              <a:latin typeface="Cambria Math" panose="02040503050406030204" pitchFamily="18" charset="0"/>
                            </a:rPr>
                          </m:ctrlPr>
                        </m:sSubPr>
                        <m:e>
                          <m:r>
                            <a:rPr lang="en-US" sz="1600" b="0" i="1" smtClean="0">
                              <a:solidFill>
                                <a:srgbClr val="333333"/>
                              </a:solidFill>
                              <a:effectLst/>
                              <a:latin typeface="Cambria Math" panose="02040503050406030204" pitchFamily="18" charset="0"/>
                              <a:ea typeface="Cambria Math" panose="02040503050406030204" pitchFamily="18" charset="0"/>
                            </a:rPr>
                            <m:t>𝛿</m:t>
                          </m:r>
                        </m:e>
                        <m:sub>
                          <m:sSub>
                            <m:sSubPr>
                              <m:ctrlPr>
                                <a:rPr lang="en-US" sz="1600" b="0" i="1" smtClean="0">
                                  <a:solidFill>
                                    <a:srgbClr val="333333"/>
                                  </a:solidFill>
                                  <a:effectLst/>
                                  <a:latin typeface="Cambria Math" panose="02040503050406030204" pitchFamily="18" charset="0"/>
                                </a:rPr>
                              </m:ctrlPr>
                            </m:sSubPr>
                            <m:e>
                              <m:r>
                                <a:rPr lang="en-US" sz="1600" b="0" i="1" smtClean="0">
                                  <a:solidFill>
                                    <a:srgbClr val="333333"/>
                                  </a:solidFill>
                                  <a:effectLst/>
                                  <a:latin typeface="Cambria Math" panose="02040503050406030204" pitchFamily="18" charset="0"/>
                                </a:rPr>
                                <m:t>𝑇</m:t>
                              </m:r>
                            </m:e>
                            <m:sub>
                              <m:r>
                                <a:rPr lang="en-US" sz="1600" b="0" i="1" smtClean="0">
                                  <a:solidFill>
                                    <a:srgbClr val="333333"/>
                                  </a:solidFill>
                                  <a:effectLst/>
                                  <a:latin typeface="Cambria Math" panose="02040503050406030204" pitchFamily="18" charset="0"/>
                                </a:rPr>
                                <m:t>𝑠</m:t>
                              </m:r>
                            </m:sub>
                          </m:sSub>
                        </m:sub>
                      </m:sSub>
                      <m:d>
                        <m:dPr>
                          <m:ctrlPr>
                            <a:rPr lang="en-US" sz="1600" b="0" i="1" smtClean="0">
                              <a:solidFill>
                                <a:srgbClr val="333333"/>
                              </a:solidFill>
                              <a:effectLst/>
                              <a:latin typeface="Cambria Math" panose="02040503050406030204" pitchFamily="18" charset="0"/>
                            </a:rPr>
                          </m:ctrlPr>
                        </m:dPr>
                        <m:e>
                          <m:r>
                            <a:rPr lang="en-US" sz="1600" b="0" i="1" smtClean="0">
                              <a:solidFill>
                                <a:srgbClr val="333333"/>
                              </a:solidFill>
                              <a:effectLst/>
                              <a:latin typeface="Cambria Math" panose="02040503050406030204" pitchFamily="18" charset="0"/>
                            </a:rPr>
                            <m:t>𝑡</m:t>
                          </m:r>
                        </m:e>
                      </m:d>
                    </m:oMath>
                  </m:oMathPara>
                </a14:m>
                <a:endParaRPr lang="en-US" sz="1600" b="0" i="1" dirty="0">
                  <a:solidFill>
                    <a:srgbClr val="333333"/>
                  </a:solidFill>
                  <a:effectLst/>
                  <a:latin typeface="Roboto" panose="02000000000000000000" pitchFamily="2" charset="0"/>
                </a:endParaRPr>
              </a:p>
              <a:p>
                <a:pPr>
                  <a:spcAft>
                    <a:spcPts val="600"/>
                  </a:spcAft>
                </a:pPr>
                <a:r>
                  <a:rPr lang="en-US" sz="1600" b="0" i="1" dirty="0">
                    <a:solidFill>
                      <a:srgbClr val="333333"/>
                    </a:solidFill>
                    <a:effectLst/>
                    <a:latin typeface="Roboto" panose="02000000000000000000" pitchFamily="2" charset="0"/>
                  </a:rPr>
                  <a:t>The Fourier series expansion of pulse train </a:t>
                </a:r>
                <a14:m>
                  <m:oMath xmlns:m="http://schemas.openxmlformats.org/officeDocument/2006/math">
                    <m:sSub>
                      <m:sSubPr>
                        <m:ctrlPr>
                          <a:rPr lang="en-US" sz="1600" b="0" i="1" smtClean="0">
                            <a:solidFill>
                              <a:srgbClr val="333333"/>
                            </a:solidFill>
                            <a:effectLst/>
                            <a:latin typeface="Cambria Math" panose="02040503050406030204" pitchFamily="18" charset="0"/>
                          </a:rPr>
                        </m:ctrlPr>
                      </m:sSubPr>
                      <m:e>
                        <m:r>
                          <a:rPr lang="en-US" sz="1600" b="0" i="1" smtClean="0">
                            <a:solidFill>
                              <a:srgbClr val="333333"/>
                            </a:solidFill>
                            <a:effectLst/>
                            <a:latin typeface="Cambria Math" panose="02040503050406030204" pitchFamily="18" charset="0"/>
                            <a:ea typeface="Cambria Math" panose="02040503050406030204" pitchFamily="18" charset="0"/>
                          </a:rPr>
                          <m:t>𝛿</m:t>
                        </m:r>
                      </m:e>
                      <m:sub>
                        <m:sSub>
                          <m:sSubPr>
                            <m:ctrlPr>
                              <a:rPr lang="en-US" sz="1600" b="0" i="1" smtClean="0">
                                <a:solidFill>
                                  <a:srgbClr val="333333"/>
                                </a:solidFill>
                                <a:effectLst/>
                                <a:latin typeface="Cambria Math" panose="02040503050406030204" pitchFamily="18" charset="0"/>
                              </a:rPr>
                            </m:ctrlPr>
                          </m:sSubPr>
                          <m:e>
                            <m:r>
                              <a:rPr lang="en-US" sz="1600" b="0" i="1" smtClean="0">
                                <a:solidFill>
                                  <a:srgbClr val="333333"/>
                                </a:solidFill>
                                <a:effectLst/>
                                <a:latin typeface="Cambria Math" panose="02040503050406030204" pitchFamily="18" charset="0"/>
                              </a:rPr>
                              <m:t>𝑇</m:t>
                            </m:r>
                          </m:e>
                          <m:sub>
                            <m:r>
                              <a:rPr lang="en-US" sz="1600" b="0" i="1" smtClean="0">
                                <a:solidFill>
                                  <a:srgbClr val="333333"/>
                                </a:solidFill>
                                <a:effectLst/>
                                <a:latin typeface="Cambria Math" panose="02040503050406030204" pitchFamily="18" charset="0"/>
                              </a:rPr>
                              <m:t>𝑠</m:t>
                            </m:r>
                          </m:sub>
                        </m:sSub>
                      </m:sub>
                    </m:sSub>
                    <m:d>
                      <m:dPr>
                        <m:ctrlPr>
                          <a:rPr lang="en-US" sz="1600" b="0" i="1" smtClean="0">
                            <a:solidFill>
                              <a:srgbClr val="333333"/>
                            </a:solidFill>
                            <a:effectLst/>
                            <a:latin typeface="Cambria Math" panose="02040503050406030204" pitchFamily="18" charset="0"/>
                          </a:rPr>
                        </m:ctrlPr>
                      </m:dPr>
                      <m:e>
                        <m:r>
                          <a:rPr lang="en-US" sz="1600" b="0" i="1" smtClean="0">
                            <a:solidFill>
                              <a:srgbClr val="333333"/>
                            </a:solidFill>
                            <a:effectLst/>
                            <a:latin typeface="Cambria Math" panose="02040503050406030204" pitchFamily="18" charset="0"/>
                          </a:rPr>
                          <m:t>𝑡</m:t>
                        </m:r>
                      </m:e>
                    </m:d>
                  </m:oMath>
                </a14:m>
                <a:r>
                  <a:rPr lang="en-US" sz="1600" b="0" i="1" dirty="0">
                    <a:solidFill>
                      <a:srgbClr val="333333"/>
                    </a:solidFill>
                    <a:effectLst/>
                    <a:latin typeface="Roboto" panose="02000000000000000000" pitchFamily="2" charset="0"/>
                  </a:rPr>
                  <a:t> is</a:t>
                </a:r>
              </a:p>
              <a:p>
                <a:pPr>
                  <a:spcAft>
                    <a:spcPts val="600"/>
                  </a:spcAft>
                </a:pPr>
                <a14:m>
                  <m:oMathPara xmlns:m="http://schemas.openxmlformats.org/officeDocument/2006/math">
                    <m:oMathParaPr>
                      <m:jc m:val="centerGroup"/>
                    </m:oMathParaPr>
                    <m:oMath xmlns:m="http://schemas.openxmlformats.org/officeDocument/2006/math">
                      <m:sSub>
                        <m:sSubPr>
                          <m:ctrlPr>
                            <a:rPr lang="en-US" sz="1600" i="1">
                              <a:solidFill>
                                <a:srgbClr val="333333"/>
                              </a:solidFill>
                              <a:latin typeface="Cambria Math" panose="02040503050406030204" pitchFamily="18" charset="0"/>
                            </a:rPr>
                          </m:ctrlPr>
                        </m:sSubPr>
                        <m:e>
                          <m:r>
                            <a:rPr lang="en-US" sz="1600" i="1">
                              <a:solidFill>
                                <a:srgbClr val="333333"/>
                              </a:solidFill>
                              <a:latin typeface="Cambria Math" panose="02040503050406030204" pitchFamily="18" charset="0"/>
                              <a:ea typeface="Cambria Math" panose="02040503050406030204" pitchFamily="18" charset="0"/>
                            </a:rPr>
                            <m:t>𝛿</m:t>
                          </m:r>
                        </m:e>
                        <m:sub>
                          <m:sSub>
                            <m:sSubPr>
                              <m:ctrlPr>
                                <a:rPr lang="en-US" sz="1600" i="1">
                                  <a:solidFill>
                                    <a:srgbClr val="333333"/>
                                  </a:solidFill>
                                  <a:latin typeface="Cambria Math" panose="02040503050406030204" pitchFamily="18" charset="0"/>
                                </a:rPr>
                              </m:ctrlPr>
                            </m:sSubPr>
                            <m:e>
                              <m:r>
                                <a:rPr lang="en-US" sz="1600" i="1">
                                  <a:solidFill>
                                    <a:srgbClr val="333333"/>
                                  </a:solidFill>
                                  <a:latin typeface="Cambria Math" panose="02040503050406030204" pitchFamily="18" charset="0"/>
                                </a:rPr>
                                <m:t>𝑇</m:t>
                              </m:r>
                            </m:e>
                            <m:sub>
                              <m:r>
                                <a:rPr lang="en-US" sz="1600" i="1">
                                  <a:solidFill>
                                    <a:srgbClr val="333333"/>
                                  </a:solidFill>
                                  <a:latin typeface="Cambria Math" panose="02040503050406030204" pitchFamily="18" charset="0"/>
                                </a:rPr>
                                <m:t>𝑠</m:t>
                              </m:r>
                            </m:sub>
                          </m:sSub>
                        </m:sub>
                      </m:sSub>
                      <m:d>
                        <m:dPr>
                          <m:ctrlPr>
                            <a:rPr lang="en-US" sz="1600" i="1">
                              <a:solidFill>
                                <a:srgbClr val="333333"/>
                              </a:solidFill>
                              <a:latin typeface="Cambria Math" panose="02040503050406030204" pitchFamily="18" charset="0"/>
                            </a:rPr>
                          </m:ctrlPr>
                        </m:dPr>
                        <m:e>
                          <m:r>
                            <a:rPr lang="en-US" sz="1600" i="1">
                              <a:solidFill>
                                <a:srgbClr val="333333"/>
                              </a:solidFill>
                              <a:latin typeface="Cambria Math" panose="02040503050406030204" pitchFamily="18" charset="0"/>
                            </a:rPr>
                            <m:t>𝑡</m:t>
                          </m:r>
                        </m:e>
                      </m:d>
                      <m:r>
                        <a:rPr lang="en-US" sz="1600" b="0" i="1" smtClean="0">
                          <a:solidFill>
                            <a:srgbClr val="333333"/>
                          </a:solidFill>
                          <a:latin typeface="Cambria Math" panose="02040503050406030204" pitchFamily="18" charset="0"/>
                        </a:rPr>
                        <m:t>=</m:t>
                      </m:r>
                      <m:f>
                        <m:fPr>
                          <m:ctrlPr>
                            <a:rPr lang="en-US" sz="1600" b="0" i="1" smtClean="0">
                              <a:solidFill>
                                <a:srgbClr val="333333"/>
                              </a:solidFill>
                              <a:latin typeface="Cambria Math" panose="02040503050406030204" pitchFamily="18" charset="0"/>
                            </a:rPr>
                          </m:ctrlPr>
                        </m:fPr>
                        <m:num>
                          <m:r>
                            <a:rPr lang="en-US" sz="1600" b="0" i="1" smtClean="0">
                              <a:solidFill>
                                <a:srgbClr val="333333"/>
                              </a:solidFill>
                              <a:latin typeface="Cambria Math" panose="02040503050406030204" pitchFamily="18" charset="0"/>
                            </a:rPr>
                            <m:t>1</m:t>
                          </m:r>
                        </m:num>
                        <m:den>
                          <m:sSub>
                            <m:sSubPr>
                              <m:ctrlPr>
                                <a:rPr lang="en-US" sz="1600" b="0" i="1" smtClean="0">
                                  <a:solidFill>
                                    <a:srgbClr val="333333"/>
                                  </a:solidFill>
                                  <a:latin typeface="Cambria Math" panose="02040503050406030204" pitchFamily="18" charset="0"/>
                                </a:rPr>
                              </m:ctrlPr>
                            </m:sSubPr>
                            <m:e>
                              <m:r>
                                <a:rPr lang="en-US" sz="1600" b="0" i="1" smtClean="0">
                                  <a:solidFill>
                                    <a:srgbClr val="333333"/>
                                  </a:solidFill>
                                  <a:latin typeface="Cambria Math" panose="02040503050406030204" pitchFamily="18" charset="0"/>
                                </a:rPr>
                                <m:t>𝑇</m:t>
                              </m:r>
                            </m:e>
                            <m:sub>
                              <m:r>
                                <a:rPr lang="en-US" sz="1600" b="0" i="1" smtClean="0">
                                  <a:solidFill>
                                    <a:srgbClr val="333333"/>
                                  </a:solidFill>
                                  <a:latin typeface="Cambria Math" panose="02040503050406030204" pitchFamily="18" charset="0"/>
                                </a:rPr>
                                <m:t>𝑠</m:t>
                              </m:r>
                            </m:sub>
                          </m:sSub>
                        </m:den>
                      </m:f>
                      <m:r>
                        <a:rPr lang="en-US" sz="1600" b="0" i="1" smtClean="0">
                          <a:solidFill>
                            <a:srgbClr val="333333"/>
                          </a:solidFill>
                          <a:latin typeface="Cambria Math" panose="02040503050406030204" pitchFamily="18" charset="0"/>
                        </a:rPr>
                        <m:t>[1+2</m:t>
                      </m:r>
                      <m:r>
                        <a:rPr lang="en-US" sz="1600" b="0" i="1" smtClean="0">
                          <a:solidFill>
                            <a:srgbClr val="333333"/>
                          </a:solidFill>
                          <a:latin typeface="Cambria Math" panose="02040503050406030204" pitchFamily="18" charset="0"/>
                        </a:rPr>
                        <m:t>𝑐𝑜𝑠</m:t>
                      </m:r>
                      <m:sSub>
                        <m:sSubPr>
                          <m:ctrlPr>
                            <a:rPr lang="en-US" sz="1600" b="0" i="1" smtClean="0">
                              <a:solidFill>
                                <a:srgbClr val="333333"/>
                              </a:solidFill>
                              <a:latin typeface="Cambria Math" panose="02040503050406030204" pitchFamily="18" charset="0"/>
                            </a:rPr>
                          </m:ctrlPr>
                        </m:sSubPr>
                        <m:e>
                          <m:r>
                            <a:rPr lang="en-US" sz="1600" b="0" i="1" smtClean="0">
                              <a:solidFill>
                                <a:srgbClr val="333333"/>
                              </a:solidFill>
                              <a:latin typeface="Cambria Math" panose="02040503050406030204" pitchFamily="18" charset="0"/>
                              <a:ea typeface="Cambria Math" panose="02040503050406030204" pitchFamily="18" charset="0"/>
                            </a:rPr>
                            <m:t>𝜔</m:t>
                          </m:r>
                        </m:e>
                        <m:sub>
                          <m:r>
                            <a:rPr lang="en-US" sz="1600" b="0" i="1" smtClean="0">
                              <a:solidFill>
                                <a:srgbClr val="333333"/>
                              </a:solidFill>
                              <a:latin typeface="Cambria Math" panose="02040503050406030204" pitchFamily="18" charset="0"/>
                            </a:rPr>
                            <m:t>𝑠</m:t>
                          </m:r>
                        </m:sub>
                      </m:sSub>
                      <m:r>
                        <a:rPr lang="en-US" sz="1600" b="0" i="1" smtClean="0">
                          <a:solidFill>
                            <a:srgbClr val="333333"/>
                          </a:solidFill>
                          <a:latin typeface="Cambria Math" panose="02040503050406030204" pitchFamily="18" charset="0"/>
                        </a:rPr>
                        <m:t>𝑡</m:t>
                      </m:r>
                      <m:r>
                        <a:rPr lang="en-US" sz="1600" b="0" i="1" smtClean="0">
                          <a:solidFill>
                            <a:srgbClr val="333333"/>
                          </a:solidFill>
                          <a:latin typeface="Cambria Math" panose="02040503050406030204" pitchFamily="18" charset="0"/>
                        </a:rPr>
                        <m:t>+2</m:t>
                      </m:r>
                      <m:r>
                        <a:rPr lang="en-US" sz="1600" i="1">
                          <a:solidFill>
                            <a:srgbClr val="333333"/>
                          </a:solidFill>
                          <a:latin typeface="Cambria Math" panose="02040503050406030204" pitchFamily="18" charset="0"/>
                        </a:rPr>
                        <m:t>𝑐𝑜𝑠</m:t>
                      </m:r>
                      <m:sSub>
                        <m:sSubPr>
                          <m:ctrlPr>
                            <a:rPr lang="en-US" sz="1600" i="1">
                              <a:solidFill>
                                <a:srgbClr val="333333"/>
                              </a:solidFill>
                              <a:latin typeface="Cambria Math" panose="02040503050406030204" pitchFamily="18" charset="0"/>
                            </a:rPr>
                          </m:ctrlPr>
                        </m:sSubPr>
                        <m:e>
                          <m:r>
                            <a:rPr lang="en-US" sz="1600" b="0" i="1" smtClean="0">
                              <a:solidFill>
                                <a:srgbClr val="333333"/>
                              </a:solidFill>
                              <a:latin typeface="Cambria Math" panose="02040503050406030204" pitchFamily="18" charset="0"/>
                            </a:rPr>
                            <m:t>2</m:t>
                          </m:r>
                          <m:r>
                            <a:rPr lang="en-US" sz="1600" i="1">
                              <a:solidFill>
                                <a:srgbClr val="333333"/>
                              </a:solidFill>
                              <a:latin typeface="Cambria Math" panose="02040503050406030204" pitchFamily="18" charset="0"/>
                              <a:ea typeface="Cambria Math" panose="02040503050406030204" pitchFamily="18" charset="0"/>
                            </a:rPr>
                            <m:t>𝜔</m:t>
                          </m:r>
                        </m:e>
                        <m:sub>
                          <m:r>
                            <a:rPr lang="en-US" sz="1600" i="1">
                              <a:solidFill>
                                <a:srgbClr val="333333"/>
                              </a:solidFill>
                              <a:latin typeface="Cambria Math" panose="02040503050406030204" pitchFamily="18" charset="0"/>
                            </a:rPr>
                            <m:t>𝑠</m:t>
                          </m:r>
                        </m:sub>
                      </m:sSub>
                      <m:r>
                        <a:rPr lang="en-US" sz="1600" i="1">
                          <a:solidFill>
                            <a:srgbClr val="333333"/>
                          </a:solidFill>
                          <a:latin typeface="Cambria Math" panose="02040503050406030204" pitchFamily="18" charset="0"/>
                        </a:rPr>
                        <m:t>𝑡</m:t>
                      </m:r>
                      <m:r>
                        <a:rPr lang="en-US" sz="1600" b="0" i="1" smtClean="0">
                          <a:solidFill>
                            <a:srgbClr val="333333"/>
                          </a:solidFill>
                          <a:latin typeface="Cambria Math" panose="02040503050406030204" pitchFamily="18" charset="0"/>
                        </a:rPr>
                        <m:t>+</m:t>
                      </m:r>
                      <m:r>
                        <a:rPr lang="en-US" sz="1600" i="1">
                          <a:solidFill>
                            <a:srgbClr val="333333"/>
                          </a:solidFill>
                          <a:latin typeface="Cambria Math" panose="02040503050406030204" pitchFamily="18" charset="0"/>
                        </a:rPr>
                        <m:t>2</m:t>
                      </m:r>
                      <m:r>
                        <a:rPr lang="en-US" sz="1600" i="1">
                          <a:solidFill>
                            <a:srgbClr val="333333"/>
                          </a:solidFill>
                          <a:latin typeface="Cambria Math" panose="02040503050406030204" pitchFamily="18" charset="0"/>
                        </a:rPr>
                        <m:t>𝑐𝑜𝑠</m:t>
                      </m:r>
                      <m:sSub>
                        <m:sSubPr>
                          <m:ctrlPr>
                            <a:rPr lang="en-US" sz="1600" i="1">
                              <a:solidFill>
                                <a:srgbClr val="333333"/>
                              </a:solidFill>
                              <a:latin typeface="Cambria Math" panose="02040503050406030204" pitchFamily="18" charset="0"/>
                            </a:rPr>
                          </m:ctrlPr>
                        </m:sSubPr>
                        <m:e>
                          <m:r>
                            <a:rPr lang="en-US" sz="1600" b="0" i="1" smtClean="0">
                              <a:solidFill>
                                <a:srgbClr val="333333"/>
                              </a:solidFill>
                              <a:latin typeface="Cambria Math" panose="02040503050406030204" pitchFamily="18" charset="0"/>
                            </a:rPr>
                            <m:t>3</m:t>
                          </m:r>
                          <m:r>
                            <a:rPr lang="en-US" sz="1600" i="1">
                              <a:solidFill>
                                <a:srgbClr val="333333"/>
                              </a:solidFill>
                              <a:latin typeface="Cambria Math" panose="02040503050406030204" pitchFamily="18" charset="0"/>
                              <a:ea typeface="Cambria Math" panose="02040503050406030204" pitchFamily="18" charset="0"/>
                            </a:rPr>
                            <m:t>𝜔</m:t>
                          </m:r>
                        </m:e>
                        <m:sub>
                          <m:r>
                            <a:rPr lang="en-US" sz="1600" i="1">
                              <a:solidFill>
                                <a:srgbClr val="333333"/>
                              </a:solidFill>
                              <a:latin typeface="Cambria Math" panose="02040503050406030204" pitchFamily="18" charset="0"/>
                            </a:rPr>
                            <m:t>𝑠</m:t>
                          </m:r>
                        </m:sub>
                      </m:sSub>
                      <m:r>
                        <a:rPr lang="en-US" sz="1600" i="1">
                          <a:solidFill>
                            <a:srgbClr val="333333"/>
                          </a:solidFill>
                          <a:latin typeface="Cambria Math" panose="02040503050406030204" pitchFamily="18" charset="0"/>
                        </a:rPr>
                        <m:t>𝑡</m:t>
                      </m:r>
                      <m:r>
                        <a:rPr lang="en-US" sz="1600" b="0" i="1" smtClean="0">
                          <a:solidFill>
                            <a:srgbClr val="333333"/>
                          </a:solidFill>
                          <a:latin typeface="Cambria Math" panose="02040503050406030204" pitchFamily="18" charset="0"/>
                        </a:rPr>
                        <m:t>+…]</m:t>
                      </m:r>
                    </m:oMath>
                  </m:oMathPara>
                </a14:m>
                <a:endParaRPr lang="en-US" sz="1600" b="0" i="1" dirty="0">
                  <a:solidFill>
                    <a:srgbClr val="333333"/>
                  </a:solidFill>
                  <a:effectLst/>
                  <a:latin typeface="Roboto" panose="02000000000000000000" pitchFamily="2" charset="0"/>
                </a:endParaRPr>
              </a:p>
              <a:p>
                <a:pPr>
                  <a:spcAft>
                    <a:spcPts val="600"/>
                  </a:spcAft>
                </a:pPr>
                <a14:m>
                  <m:oMathPara xmlns:m="http://schemas.openxmlformats.org/officeDocument/2006/math">
                    <m:oMathParaPr>
                      <m:jc m:val="centerGroup"/>
                    </m:oMathParaPr>
                    <m:oMath xmlns:m="http://schemas.openxmlformats.org/officeDocument/2006/math">
                      <m:r>
                        <a:rPr lang="en-US" sz="1600" b="0" i="1" smtClean="0">
                          <a:solidFill>
                            <a:srgbClr val="333333"/>
                          </a:solidFill>
                          <a:latin typeface="Cambria Math" panose="02040503050406030204" pitchFamily="18" charset="0"/>
                        </a:rPr>
                        <m:t>𝑔</m:t>
                      </m:r>
                      <m:d>
                        <m:dPr>
                          <m:ctrlPr>
                            <a:rPr lang="en-US" sz="1600" i="1">
                              <a:solidFill>
                                <a:srgbClr val="333333"/>
                              </a:solidFill>
                              <a:latin typeface="Cambria Math" panose="02040503050406030204" pitchFamily="18" charset="0"/>
                            </a:rPr>
                          </m:ctrlPr>
                        </m:dPr>
                        <m:e>
                          <m:r>
                            <a:rPr lang="en-US" sz="1600" i="1">
                              <a:solidFill>
                                <a:srgbClr val="333333"/>
                              </a:solidFill>
                              <a:latin typeface="Cambria Math" panose="02040503050406030204" pitchFamily="18" charset="0"/>
                            </a:rPr>
                            <m:t>𝑡</m:t>
                          </m:r>
                        </m:e>
                      </m:d>
                      <m:r>
                        <a:rPr lang="en-US" sz="1600" b="0" i="1" smtClean="0">
                          <a:solidFill>
                            <a:srgbClr val="333333"/>
                          </a:solidFill>
                          <a:latin typeface="Cambria Math" panose="02040503050406030204" pitchFamily="18" charset="0"/>
                        </a:rPr>
                        <m:t>=</m:t>
                      </m:r>
                      <m:f>
                        <m:fPr>
                          <m:ctrlPr>
                            <a:rPr lang="en-US" sz="1600" b="0" i="1" smtClean="0">
                              <a:solidFill>
                                <a:srgbClr val="333333"/>
                              </a:solidFill>
                              <a:latin typeface="Cambria Math" panose="02040503050406030204" pitchFamily="18" charset="0"/>
                            </a:rPr>
                          </m:ctrlPr>
                        </m:fPr>
                        <m:num>
                          <m:r>
                            <a:rPr lang="en-US" sz="1600" b="0" i="1" smtClean="0">
                              <a:solidFill>
                                <a:srgbClr val="333333"/>
                              </a:solidFill>
                              <a:latin typeface="Cambria Math" panose="02040503050406030204" pitchFamily="18" charset="0"/>
                            </a:rPr>
                            <m:t>1</m:t>
                          </m:r>
                        </m:num>
                        <m:den>
                          <m:sSub>
                            <m:sSubPr>
                              <m:ctrlPr>
                                <a:rPr lang="en-US" sz="1600" b="0" i="1" smtClean="0">
                                  <a:solidFill>
                                    <a:srgbClr val="333333"/>
                                  </a:solidFill>
                                  <a:latin typeface="Cambria Math" panose="02040503050406030204" pitchFamily="18" charset="0"/>
                                </a:rPr>
                              </m:ctrlPr>
                            </m:sSubPr>
                            <m:e>
                              <m:r>
                                <a:rPr lang="en-US" sz="1600" b="0" i="1" smtClean="0">
                                  <a:solidFill>
                                    <a:srgbClr val="333333"/>
                                  </a:solidFill>
                                  <a:latin typeface="Cambria Math" panose="02040503050406030204" pitchFamily="18" charset="0"/>
                                </a:rPr>
                                <m:t>𝑇</m:t>
                              </m:r>
                            </m:e>
                            <m:sub>
                              <m:r>
                                <a:rPr lang="en-US" sz="1600" b="0" i="1" smtClean="0">
                                  <a:solidFill>
                                    <a:srgbClr val="333333"/>
                                  </a:solidFill>
                                  <a:latin typeface="Cambria Math" panose="02040503050406030204" pitchFamily="18" charset="0"/>
                                </a:rPr>
                                <m:t>𝑠</m:t>
                              </m:r>
                            </m:sub>
                          </m:sSub>
                        </m:den>
                      </m:f>
                      <m:r>
                        <a:rPr lang="en-US" sz="1600" b="0" i="1" smtClean="0">
                          <a:solidFill>
                            <a:srgbClr val="333333"/>
                          </a:solidFill>
                          <a:latin typeface="Cambria Math" panose="02040503050406030204" pitchFamily="18" charset="0"/>
                        </a:rPr>
                        <m:t>[</m:t>
                      </m:r>
                      <m:r>
                        <a:rPr lang="en-US" sz="1600" i="1">
                          <a:solidFill>
                            <a:srgbClr val="333333"/>
                          </a:solidFill>
                          <a:latin typeface="Cambria Math" panose="02040503050406030204" pitchFamily="18" charset="0"/>
                        </a:rPr>
                        <m:t>𝑥</m:t>
                      </m:r>
                      <m:d>
                        <m:dPr>
                          <m:ctrlPr>
                            <a:rPr lang="en-US" sz="1600" i="1">
                              <a:solidFill>
                                <a:srgbClr val="333333"/>
                              </a:solidFill>
                              <a:latin typeface="Cambria Math" panose="02040503050406030204" pitchFamily="18" charset="0"/>
                            </a:rPr>
                          </m:ctrlPr>
                        </m:dPr>
                        <m:e>
                          <m:r>
                            <a:rPr lang="en-US" sz="1600" i="1">
                              <a:solidFill>
                                <a:srgbClr val="333333"/>
                              </a:solidFill>
                              <a:latin typeface="Cambria Math" panose="02040503050406030204" pitchFamily="18" charset="0"/>
                            </a:rPr>
                            <m:t>𝑡</m:t>
                          </m:r>
                        </m:e>
                      </m:d>
                      <m:r>
                        <a:rPr lang="en-US" sz="1600" b="0" i="1" smtClean="0">
                          <a:solidFill>
                            <a:srgbClr val="333333"/>
                          </a:solidFill>
                          <a:latin typeface="Cambria Math" panose="02040503050406030204" pitchFamily="18" charset="0"/>
                        </a:rPr>
                        <m:t>+2</m:t>
                      </m:r>
                      <m:r>
                        <a:rPr lang="en-US" sz="1600" i="1">
                          <a:solidFill>
                            <a:srgbClr val="333333"/>
                          </a:solidFill>
                          <a:latin typeface="Cambria Math" panose="02040503050406030204" pitchFamily="18" charset="0"/>
                        </a:rPr>
                        <m:t>𝑥</m:t>
                      </m:r>
                      <m:d>
                        <m:dPr>
                          <m:ctrlPr>
                            <a:rPr lang="en-US" sz="1600" i="1">
                              <a:solidFill>
                                <a:srgbClr val="333333"/>
                              </a:solidFill>
                              <a:latin typeface="Cambria Math" panose="02040503050406030204" pitchFamily="18" charset="0"/>
                            </a:rPr>
                          </m:ctrlPr>
                        </m:dPr>
                        <m:e>
                          <m:r>
                            <a:rPr lang="en-US" sz="1600" i="1">
                              <a:solidFill>
                                <a:srgbClr val="333333"/>
                              </a:solidFill>
                              <a:latin typeface="Cambria Math" panose="02040503050406030204" pitchFamily="18" charset="0"/>
                            </a:rPr>
                            <m:t>𝑡</m:t>
                          </m:r>
                        </m:e>
                      </m:d>
                      <m:r>
                        <a:rPr lang="en-US" sz="1600" b="0" i="1" smtClean="0">
                          <a:solidFill>
                            <a:srgbClr val="333333"/>
                          </a:solidFill>
                          <a:latin typeface="Cambria Math" panose="02040503050406030204" pitchFamily="18" charset="0"/>
                        </a:rPr>
                        <m:t>𝑐𝑜𝑠</m:t>
                      </m:r>
                      <m:sSub>
                        <m:sSubPr>
                          <m:ctrlPr>
                            <a:rPr lang="en-US" sz="1600" b="0" i="1" smtClean="0">
                              <a:solidFill>
                                <a:srgbClr val="333333"/>
                              </a:solidFill>
                              <a:latin typeface="Cambria Math" panose="02040503050406030204" pitchFamily="18" charset="0"/>
                            </a:rPr>
                          </m:ctrlPr>
                        </m:sSubPr>
                        <m:e>
                          <m:r>
                            <a:rPr lang="en-US" sz="1600" b="0" i="1" smtClean="0">
                              <a:solidFill>
                                <a:srgbClr val="333333"/>
                              </a:solidFill>
                              <a:latin typeface="Cambria Math" panose="02040503050406030204" pitchFamily="18" charset="0"/>
                              <a:ea typeface="Cambria Math" panose="02040503050406030204" pitchFamily="18" charset="0"/>
                            </a:rPr>
                            <m:t>𝜔</m:t>
                          </m:r>
                        </m:e>
                        <m:sub>
                          <m:r>
                            <a:rPr lang="en-US" sz="1600" b="0" i="1" smtClean="0">
                              <a:solidFill>
                                <a:srgbClr val="333333"/>
                              </a:solidFill>
                              <a:latin typeface="Cambria Math" panose="02040503050406030204" pitchFamily="18" charset="0"/>
                            </a:rPr>
                            <m:t>𝑠</m:t>
                          </m:r>
                        </m:sub>
                      </m:sSub>
                      <m:r>
                        <a:rPr lang="en-US" sz="1600" b="0" i="1" smtClean="0">
                          <a:solidFill>
                            <a:srgbClr val="333333"/>
                          </a:solidFill>
                          <a:latin typeface="Cambria Math" panose="02040503050406030204" pitchFamily="18" charset="0"/>
                        </a:rPr>
                        <m:t>𝑡</m:t>
                      </m:r>
                      <m:r>
                        <a:rPr lang="en-US" sz="1600" b="0" i="1" smtClean="0">
                          <a:solidFill>
                            <a:srgbClr val="333333"/>
                          </a:solidFill>
                          <a:latin typeface="Cambria Math" panose="02040503050406030204" pitchFamily="18" charset="0"/>
                        </a:rPr>
                        <m:t>+2</m:t>
                      </m:r>
                      <m:r>
                        <a:rPr lang="en-US" sz="1600" i="1">
                          <a:solidFill>
                            <a:srgbClr val="333333"/>
                          </a:solidFill>
                          <a:latin typeface="Cambria Math" panose="02040503050406030204" pitchFamily="18" charset="0"/>
                        </a:rPr>
                        <m:t>𝑥</m:t>
                      </m:r>
                      <m:d>
                        <m:dPr>
                          <m:ctrlPr>
                            <a:rPr lang="en-US" sz="1600" i="1">
                              <a:solidFill>
                                <a:srgbClr val="333333"/>
                              </a:solidFill>
                              <a:latin typeface="Cambria Math" panose="02040503050406030204" pitchFamily="18" charset="0"/>
                            </a:rPr>
                          </m:ctrlPr>
                        </m:dPr>
                        <m:e>
                          <m:r>
                            <a:rPr lang="en-US" sz="1600" i="1">
                              <a:solidFill>
                                <a:srgbClr val="333333"/>
                              </a:solidFill>
                              <a:latin typeface="Cambria Math" panose="02040503050406030204" pitchFamily="18" charset="0"/>
                            </a:rPr>
                            <m:t>𝑡</m:t>
                          </m:r>
                        </m:e>
                      </m:d>
                      <m:r>
                        <a:rPr lang="en-US" sz="1600" i="1">
                          <a:solidFill>
                            <a:srgbClr val="333333"/>
                          </a:solidFill>
                          <a:latin typeface="Cambria Math" panose="02040503050406030204" pitchFamily="18" charset="0"/>
                        </a:rPr>
                        <m:t>𝑐𝑜𝑠</m:t>
                      </m:r>
                      <m:sSub>
                        <m:sSubPr>
                          <m:ctrlPr>
                            <a:rPr lang="en-US" sz="1600" i="1">
                              <a:solidFill>
                                <a:srgbClr val="333333"/>
                              </a:solidFill>
                              <a:latin typeface="Cambria Math" panose="02040503050406030204" pitchFamily="18" charset="0"/>
                            </a:rPr>
                          </m:ctrlPr>
                        </m:sSubPr>
                        <m:e>
                          <m:r>
                            <a:rPr lang="en-US" sz="1600" b="0" i="1" smtClean="0">
                              <a:solidFill>
                                <a:srgbClr val="333333"/>
                              </a:solidFill>
                              <a:latin typeface="Cambria Math" panose="02040503050406030204" pitchFamily="18" charset="0"/>
                            </a:rPr>
                            <m:t>2</m:t>
                          </m:r>
                          <m:r>
                            <a:rPr lang="en-US" sz="1600" i="1">
                              <a:solidFill>
                                <a:srgbClr val="333333"/>
                              </a:solidFill>
                              <a:latin typeface="Cambria Math" panose="02040503050406030204" pitchFamily="18" charset="0"/>
                              <a:ea typeface="Cambria Math" panose="02040503050406030204" pitchFamily="18" charset="0"/>
                            </a:rPr>
                            <m:t>𝜔</m:t>
                          </m:r>
                        </m:e>
                        <m:sub>
                          <m:r>
                            <a:rPr lang="en-US" sz="1600" i="1">
                              <a:solidFill>
                                <a:srgbClr val="333333"/>
                              </a:solidFill>
                              <a:latin typeface="Cambria Math" panose="02040503050406030204" pitchFamily="18" charset="0"/>
                            </a:rPr>
                            <m:t>𝑠</m:t>
                          </m:r>
                        </m:sub>
                      </m:sSub>
                      <m:r>
                        <a:rPr lang="en-US" sz="1600" i="1">
                          <a:solidFill>
                            <a:srgbClr val="333333"/>
                          </a:solidFill>
                          <a:latin typeface="Cambria Math" panose="02040503050406030204" pitchFamily="18" charset="0"/>
                        </a:rPr>
                        <m:t>𝑡</m:t>
                      </m:r>
                      <m:r>
                        <a:rPr lang="en-US" sz="1600" b="0" i="1" smtClean="0">
                          <a:solidFill>
                            <a:srgbClr val="333333"/>
                          </a:solidFill>
                          <a:latin typeface="Cambria Math" panose="02040503050406030204" pitchFamily="18" charset="0"/>
                        </a:rPr>
                        <m:t>+</m:t>
                      </m:r>
                      <m:r>
                        <a:rPr lang="en-US" sz="1600" i="1">
                          <a:solidFill>
                            <a:srgbClr val="333333"/>
                          </a:solidFill>
                          <a:latin typeface="Cambria Math" panose="02040503050406030204" pitchFamily="18" charset="0"/>
                        </a:rPr>
                        <m:t>2</m:t>
                      </m:r>
                      <m:r>
                        <a:rPr lang="en-US" sz="1600" i="1">
                          <a:solidFill>
                            <a:srgbClr val="333333"/>
                          </a:solidFill>
                          <a:latin typeface="Cambria Math" panose="02040503050406030204" pitchFamily="18" charset="0"/>
                        </a:rPr>
                        <m:t>𝑥</m:t>
                      </m:r>
                      <m:d>
                        <m:dPr>
                          <m:ctrlPr>
                            <a:rPr lang="en-US" sz="1600" i="1">
                              <a:solidFill>
                                <a:srgbClr val="333333"/>
                              </a:solidFill>
                              <a:latin typeface="Cambria Math" panose="02040503050406030204" pitchFamily="18" charset="0"/>
                            </a:rPr>
                          </m:ctrlPr>
                        </m:dPr>
                        <m:e>
                          <m:r>
                            <a:rPr lang="en-US" sz="1600" i="1">
                              <a:solidFill>
                                <a:srgbClr val="333333"/>
                              </a:solidFill>
                              <a:latin typeface="Cambria Math" panose="02040503050406030204" pitchFamily="18" charset="0"/>
                            </a:rPr>
                            <m:t>𝑡</m:t>
                          </m:r>
                        </m:e>
                      </m:d>
                      <m:r>
                        <a:rPr lang="en-US" sz="1600" i="1">
                          <a:solidFill>
                            <a:srgbClr val="333333"/>
                          </a:solidFill>
                          <a:latin typeface="Cambria Math" panose="02040503050406030204" pitchFamily="18" charset="0"/>
                        </a:rPr>
                        <m:t>𝑐𝑜𝑠</m:t>
                      </m:r>
                      <m:sSub>
                        <m:sSubPr>
                          <m:ctrlPr>
                            <a:rPr lang="en-US" sz="1600" i="1">
                              <a:solidFill>
                                <a:srgbClr val="333333"/>
                              </a:solidFill>
                              <a:latin typeface="Cambria Math" panose="02040503050406030204" pitchFamily="18" charset="0"/>
                            </a:rPr>
                          </m:ctrlPr>
                        </m:sSubPr>
                        <m:e>
                          <m:r>
                            <a:rPr lang="en-US" sz="1600" b="0" i="1" smtClean="0">
                              <a:solidFill>
                                <a:srgbClr val="333333"/>
                              </a:solidFill>
                              <a:latin typeface="Cambria Math" panose="02040503050406030204" pitchFamily="18" charset="0"/>
                            </a:rPr>
                            <m:t>3</m:t>
                          </m:r>
                          <m:r>
                            <a:rPr lang="en-US" sz="1600" i="1">
                              <a:solidFill>
                                <a:srgbClr val="333333"/>
                              </a:solidFill>
                              <a:latin typeface="Cambria Math" panose="02040503050406030204" pitchFamily="18" charset="0"/>
                              <a:ea typeface="Cambria Math" panose="02040503050406030204" pitchFamily="18" charset="0"/>
                            </a:rPr>
                            <m:t>𝜔</m:t>
                          </m:r>
                        </m:e>
                        <m:sub>
                          <m:r>
                            <a:rPr lang="en-US" sz="1600" i="1">
                              <a:solidFill>
                                <a:srgbClr val="333333"/>
                              </a:solidFill>
                              <a:latin typeface="Cambria Math" panose="02040503050406030204" pitchFamily="18" charset="0"/>
                            </a:rPr>
                            <m:t>𝑠</m:t>
                          </m:r>
                        </m:sub>
                      </m:sSub>
                      <m:r>
                        <a:rPr lang="en-US" sz="1600" i="1">
                          <a:solidFill>
                            <a:srgbClr val="333333"/>
                          </a:solidFill>
                          <a:latin typeface="Cambria Math" panose="02040503050406030204" pitchFamily="18" charset="0"/>
                        </a:rPr>
                        <m:t>𝑡</m:t>
                      </m:r>
                      <m:r>
                        <a:rPr lang="en-US" sz="1600" b="0" i="1" smtClean="0">
                          <a:solidFill>
                            <a:srgbClr val="333333"/>
                          </a:solidFill>
                          <a:latin typeface="Cambria Math" panose="02040503050406030204" pitchFamily="18" charset="0"/>
                        </a:rPr>
                        <m:t>+…]</m:t>
                      </m:r>
                    </m:oMath>
                  </m:oMathPara>
                </a14:m>
                <a:endParaRPr lang="en-US" sz="1600" b="0" i="1" dirty="0">
                  <a:solidFill>
                    <a:srgbClr val="333333"/>
                  </a:solidFill>
                  <a:effectLst/>
                  <a:latin typeface="Roboto" panose="02000000000000000000" pitchFamily="2" charset="0"/>
                </a:endParaRPr>
              </a:p>
              <a:p>
                <a:pPr>
                  <a:spcAft>
                    <a:spcPts val="600"/>
                  </a:spcAft>
                </a:pPr>
                <a:r>
                  <a:rPr lang="en-US" sz="1600" b="0" i="1" dirty="0">
                    <a:solidFill>
                      <a:srgbClr val="333333"/>
                    </a:solidFill>
                    <a:effectLst/>
                    <a:latin typeface="Roboto" panose="02000000000000000000" pitchFamily="2" charset="0"/>
                  </a:rPr>
                  <a:t>Now, to obtain </a:t>
                </a:r>
                <a14:m>
                  <m:oMath xmlns:m="http://schemas.openxmlformats.org/officeDocument/2006/math">
                    <m:r>
                      <a:rPr lang="en-US" sz="1600" b="0" i="1" smtClean="0">
                        <a:solidFill>
                          <a:srgbClr val="333333"/>
                        </a:solidFill>
                        <a:effectLst/>
                        <a:latin typeface="Cambria Math" panose="02040503050406030204" pitchFamily="18" charset="0"/>
                      </a:rPr>
                      <m:t>𝐺</m:t>
                    </m:r>
                    <m:r>
                      <a:rPr lang="en-US" sz="1600" b="0" i="1" smtClean="0">
                        <a:solidFill>
                          <a:srgbClr val="333333"/>
                        </a:solidFill>
                        <a:effectLst/>
                        <a:latin typeface="Cambria Math" panose="02040503050406030204" pitchFamily="18" charset="0"/>
                      </a:rPr>
                      <m:t>(</m:t>
                    </m:r>
                    <m:r>
                      <a:rPr lang="en-US" sz="1600" b="0" i="1" smtClean="0">
                        <a:solidFill>
                          <a:srgbClr val="333333"/>
                        </a:solidFill>
                        <a:effectLst/>
                        <a:latin typeface="Cambria Math" panose="02040503050406030204" pitchFamily="18" charset="0"/>
                        <a:ea typeface="Cambria Math" panose="02040503050406030204" pitchFamily="18" charset="0"/>
                      </a:rPr>
                      <m:t>𝜔</m:t>
                    </m:r>
                    <m:r>
                      <a:rPr lang="en-US" sz="1600" b="0" i="1" smtClean="0">
                        <a:solidFill>
                          <a:srgbClr val="333333"/>
                        </a:solidFill>
                        <a:effectLst/>
                        <a:latin typeface="Cambria Math" panose="02040503050406030204" pitchFamily="18" charset="0"/>
                      </a:rPr>
                      <m:t>)</m:t>
                    </m:r>
                  </m:oMath>
                </a14:m>
                <a:r>
                  <a:rPr lang="en-US" sz="1600" b="0" i="1" dirty="0">
                    <a:solidFill>
                      <a:srgbClr val="333333"/>
                    </a:solidFill>
                    <a:effectLst/>
                    <a:latin typeface="Roboto" panose="02000000000000000000" pitchFamily="2" charset="0"/>
                  </a:rPr>
                  <a:t>, </a:t>
                </a:r>
              </a:p>
              <a:p>
                <a:pPr>
                  <a:spcAft>
                    <a:spcPts val="600"/>
                  </a:spcAft>
                </a:pPr>
                <a:r>
                  <a:rPr lang="en-US" sz="1600" i="1" dirty="0">
                    <a:solidFill>
                      <a:srgbClr val="333333"/>
                    </a:solidFill>
                    <a:latin typeface="Roboto" panose="02000000000000000000" pitchFamily="2" charset="0"/>
                  </a:rPr>
                  <a:t>The Fourier transform of x(t)is X(</a:t>
                </a:r>
                <a:r>
                  <a:rPr lang="el-GR" sz="1600" i="1" dirty="0">
                    <a:solidFill>
                      <a:srgbClr val="333333"/>
                    </a:solidFill>
                    <a:latin typeface="Roboto" panose="02000000000000000000" pitchFamily="2" charset="0"/>
                  </a:rPr>
                  <a:t>ω</a:t>
                </a:r>
                <a:r>
                  <a:rPr lang="en-US" sz="1600" i="1" dirty="0">
                    <a:solidFill>
                      <a:srgbClr val="333333"/>
                    </a:solidFill>
                    <a:latin typeface="Roboto" panose="02000000000000000000" pitchFamily="2" charset="0"/>
                  </a:rPr>
                  <a:t>)</a:t>
                </a:r>
              </a:p>
              <a:p>
                <a:pPr>
                  <a:spcAft>
                    <a:spcPts val="600"/>
                  </a:spcAft>
                </a:pPr>
                <a:r>
                  <a:rPr lang="en-US" sz="1600" i="1" dirty="0">
                    <a:solidFill>
                      <a:srgbClr val="333333"/>
                    </a:solidFill>
                    <a:latin typeface="Roboto" panose="02000000000000000000" pitchFamily="2" charset="0"/>
                  </a:rPr>
                  <a:t>The Fourier transform of </a:t>
                </a:r>
                <a14:m>
                  <m:oMath xmlns:m="http://schemas.openxmlformats.org/officeDocument/2006/math">
                    <m:r>
                      <a:rPr lang="en-US" sz="1600" b="0" i="1" smtClean="0">
                        <a:solidFill>
                          <a:srgbClr val="333333"/>
                        </a:solidFill>
                        <a:latin typeface="Cambria Math" panose="02040503050406030204" pitchFamily="18" charset="0"/>
                      </a:rPr>
                      <m:t>2</m:t>
                    </m:r>
                    <m:r>
                      <a:rPr lang="en-US" sz="1600" i="1">
                        <a:solidFill>
                          <a:srgbClr val="333333"/>
                        </a:solidFill>
                        <a:latin typeface="Cambria Math" panose="02040503050406030204" pitchFamily="18" charset="0"/>
                      </a:rPr>
                      <m:t>𝑥</m:t>
                    </m:r>
                    <m:d>
                      <m:dPr>
                        <m:ctrlPr>
                          <a:rPr lang="en-US" sz="1600" i="1">
                            <a:solidFill>
                              <a:srgbClr val="333333"/>
                            </a:solidFill>
                            <a:latin typeface="Cambria Math" panose="02040503050406030204" pitchFamily="18" charset="0"/>
                          </a:rPr>
                        </m:ctrlPr>
                      </m:dPr>
                      <m:e>
                        <m:r>
                          <a:rPr lang="en-US" sz="1600" i="1">
                            <a:solidFill>
                              <a:srgbClr val="333333"/>
                            </a:solidFill>
                            <a:latin typeface="Cambria Math" panose="02040503050406030204" pitchFamily="18" charset="0"/>
                          </a:rPr>
                          <m:t>𝑡</m:t>
                        </m:r>
                      </m:e>
                    </m:d>
                    <m:r>
                      <a:rPr lang="en-US" sz="1600" b="0" i="1" smtClean="0">
                        <a:solidFill>
                          <a:srgbClr val="333333"/>
                        </a:solidFill>
                        <a:latin typeface="Cambria Math" panose="02040503050406030204" pitchFamily="18" charset="0"/>
                      </a:rPr>
                      <m:t>𝑐𝑜𝑠</m:t>
                    </m:r>
                    <m:sSub>
                      <m:sSubPr>
                        <m:ctrlPr>
                          <a:rPr lang="en-US" sz="1600" b="0" i="1" smtClean="0">
                            <a:solidFill>
                              <a:srgbClr val="333333"/>
                            </a:solidFill>
                            <a:latin typeface="Cambria Math" panose="02040503050406030204" pitchFamily="18" charset="0"/>
                          </a:rPr>
                        </m:ctrlPr>
                      </m:sSubPr>
                      <m:e>
                        <m:r>
                          <a:rPr lang="en-US" sz="1600" b="0" i="1" smtClean="0">
                            <a:solidFill>
                              <a:srgbClr val="333333"/>
                            </a:solidFill>
                            <a:latin typeface="Cambria Math" panose="02040503050406030204" pitchFamily="18" charset="0"/>
                            <a:ea typeface="Cambria Math" panose="02040503050406030204" pitchFamily="18" charset="0"/>
                          </a:rPr>
                          <m:t>𝜔</m:t>
                        </m:r>
                      </m:e>
                      <m:sub>
                        <m:r>
                          <a:rPr lang="en-US" sz="1600" b="0" i="1" smtClean="0">
                            <a:solidFill>
                              <a:srgbClr val="333333"/>
                            </a:solidFill>
                            <a:latin typeface="Cambria Math" panose="02040503050406030204" pitchFamily="18" charset="0"/>
                          </a:rPr>
                          <m:t>𝑠</m:t>
                        </m:r>
                      </m:sub>
                    </m:sSub>
                    <m:r>
                      <a:rPr lang="en-US" sz="1600" b="0" i="1" smtClean="0">
                        <a:solidFill>
                          <a:srgbClr val="333333"/>
                        </a:solidFill>
                        <a:latin typeface="Cambria Math" panose="02040503050406030204" pitchFamily="18" charset="0"/>
                      </a:rPr>
                      <m:t>𝑡</m:t>
                    </m:r>
                  </m:oMath>
                </a14:m>
                <a:r>
                  <a:rPr lang="en-US" sz="1600" b="0" i="1" dirty="0">
                    <a:solidFill>
                      <a:srgbClr val="333333"/>
                    </a:solidFill>
                    <a:effectLst/>
                    <a:latin typeface="Roboto" panose="02000000000000000000" pitchFamily="2" charset="0"/>
                  </a:rPr>
                  <a:t> is </a:t>
                </a:r>
                <a14:m>
                  <m:oMath xmlns:m="http://schemas.openxmlformats.org/officeDocument/2006/math">
                    <m:r>
                      <a:rPr lang="en-US" sz="1600" b="0" i="1" smtClean="0">
                        <a:solidFill>
                          <a:srgbClr val="333333"/>
                        </a:solidFill>
                        <a:effectLst/>
                        <a:latin typeface="Cambria Math" panose="02040503050406030204" pitchFamily="18" charset="0"/>
                      </a:rPr>
                      <m:t>[</m:t>
                    </m:r>
                    <m:r>
                      <a:rPr lang="en-US" sz="1600" b="0" i="1" smtClean="0">
                        <a:solidFill>
                          <a:srgbClr val="333333"/>
                        </a:solidFill>
                        <a:effectLst/>
                        <a:latin typeface="Cambria Math" panose="02040503050406030204" pitchFamily="18" charset="0"/>
                      </a:rPr>
                      <m:t>𝑋</m:t>
                    </m:r>
                    <m:d>
                      <m:dPr>
                        <m:ctrlPr>
                          <a:rPr lang="en-US" sz="1600" b="0" i="1" smtClean="0">
                            <a:solidFill>
                              <a:srgbClr val="333333"/>
                            </a:solidFill>
                            <a:effectLst/>
                            <a:latin typeface="Cambria Math" panose="02040503050406030204" pitchFamily="18" charset="0"/>
                          </a:rPr>
                        </m:ctrlPr>
                      </m:dPr>
                      <m:e>
                        <m:r>
                          <a:rPr lang="en-US" sz="1600" b="0" i="1" smtClean="0">
                            <a:solidFill>
                              <a:srgbClr val="333333"/>
                            </a:solidFill>
                            <a:effectLst/>
                            <a:latin typeface="Cambria Math" panose="02040503050406030204" pitchFamily="18" charset="0"/>
                            <a:ea typeface="Cambria Math" panose="02040503050406030204" pitchFamily="18" charset="0"/>
                          </a:rPr>
                          <m:t>𝜔</m:t>
                        </m:r>
                        <m:r>
                          <a:rPr lang="en-US" sz="1600" b="0" i="1" smtClean="0">
                            <a:solidFill>
                              <a:srgbClr val="333333"/>
                            </a:solidFill>
                            <a:effectLst/>
                            <a:latin typeface="Cambria Math" panose="02040503050406030204" pitchFamily="18" charset="0"/>
                            <a:ea typeface="Cambria Math" panose="02040503050406030204" pitchFamily="18" charset="0"/>
                          </a:rPr>
                          <m:t>−</m:t>
                        </m:r>
                        <m:sSub>
                          <m:sSubPr>
                            <m:ctrlPr>
                              <a:rPr lang="en-US" sz="1600" b="0" i="1" smtClean="0">
                                <a:solidFill>
                                  <a:srgbClr val="333333"/>
                                </a:solidFill>
                                <a:effectLst/>
                                <a:latin typeface="Cambria Math" panose="02040503050406030204" pitchFamily="18" charset="0"/>
                                <a:ea typeface="Cambria Math" panose="02040503050406030204" pitchFamily="18" charset="0"/>
                              </a:rPr>
                            </m:ctrlPr>
                          </m:sSubPr>
                          <m:e>
                            <m:r>
                              <a:rPr lang="en-US" sz="1600" b="0" i="1" smtClean="0">
                                <a:solidFill>
                                  <a:srgbClr val="333333"/>
                                </a:solidFill>
                                <a:effectLst/>
                                <a:latin typeface="Cambria Math" panose="02040503050406030204" pitchFamily="18" charset="0"/>
                                <a:ea typeface="Cambria Math" panose="02040503050406030204" pitchFamily="18" charset="0"/>
                              </a:rPr>
                              <m:t>𝜔</m:t>
                            </m:r>
                          </m:e>
                          <m:sub>
                            <m:r>
                              <a:rPr lang="en-US" sz="1600" b="0" i="1" smtClean="0">
                                <a:solidFill>
                                  <a:srgbClr val="333333"/>
                                </a:solidFill>
                                <a:effectLst/>
                                <a:latin typeface="Cambria Math" panose="02040503050406030204" pitchFamily="18" charset="0"/>
                                <a:ea typeface="Cambria Math" panose="02040503050406030204" pitchFamily="18" charset="0"/>
                              </a:rPr>
                              <m:t>𝑠</m:t>
                            </m:r>
                          </m:sub>
                        </m:sSub>
                      </m:e>
                    </m:d>
                    <m:r>
                      <a:rPr lang="en-US" sz="1600" i="1">
                        <a:solidFill>
                          <a:srgbClr val="333333"/>
                        </a:solidFill>
                        <a:latin typeface="Cambria Math" panose="02040503050406030204" pitchFamily="18" charset="0"/>
                      </a:rPr>
                      <m:t>+</m:t>
                    </m:r>
                    <m:r>
                      <a:rPr lang="en-US" sz="1600" i="1">
                        <a:solidFill>
                          <a:srgbClr val="333333"/>
                        </a:solidFill>
                        <a:latin typeface="Cambria Math" panose="02040503050406030204" pitchFamily="18" charset="0"/>
                      </a:rPr>
                      <m:t>𝑋</m:t>
                    </m:r>
                    <m:d>
                      <m:dPr>
                        <m:ctrlPr>
                          <a:rPr lang="en-US" sz="1600" i="1">
                            <a:solidFill>
                              <a:srgbClr val="333333"/>
                            </a:solidFill>
                            <a:latin typeface="Cambria Math" panose="02040503050406030204" pitchFamily="18" charset="0"/>
                          </a:rPr>
                        </m:ctrlPr>
                      </m:dPr>
                      <m:e>
                        <m:r>
                          <a:rPr lang="en-US" sz="1600" i="1">
                            <a:solidFill>
                              <a:srgbClr val="333333"/>
                            </a:solidFill>
                            <a:latin typeface="Cambria Math" panose="02040503050406030204" pitchFamily="18" charset="0"/>
                            <a:ea typeface="Cambria Math" panose="02040503050406030204" pitchFamily="18" charset="0"/>
                          </a:rPr>
                          <m:t>𝜔</m:t>
                        </m:r>
                        <m:r>
                          <a:rPr lang="en-US" sz="1600" b="0" i="1" smtClean="0">
                            <a:solidFill>
                              <a:srgbClr val="333333"/>
                            </a:solidFill>
                            <a:latin typeface="Cambria Math" panose="02040503050406030204" pitchFamily="18" charset="0"/>
                            <a:ea typeface="Cambria Math" panose="02040503050406030204" pitchFamily="18" charset="0"/>
                          </a:rPr>
                          <m:t>+</m:t>
                        </m:r>
                        <m:sSub>
                          <m:sSubPr>
                            <m:ctrlPr>
                              <a:rPr lang="en-US" sz="1600" i="1">
                                <a:solidFill>
                                  <a:srgbClr val="333333"/>
                                </a:solidFill>
                                <a:latin typeface="Cambria Math" panose="02040503050406030204" pitchFamily="18" charset="0"/>
                                <a:ea typeface="Cambria Math" panose="02040503050406030204" pitchFamily="18" charset="0"/>
                              </a:rPr>
                            </m:ctrlPr>
                          </m:sSubPr>
                          <m:e>
                            <m:r>
                              <a:rPr lang="en-US" sz="1600" i="1">
                                <a:solidFill>
                                  <a:srgbClr val="333333"/>
                                </a:solidFill>
                                <a:latin typeface="Cambria Math" panose="02040503050406030204" pitchFamily="18" charset="0"/>
                                <a:ea typeface="Cambria Math" panose="02040503050406030204" pitchFamily="18" charset="0"/>
                              </a:rPr>
                              <m:t>𝜔</m:t>
                            </m:r>
                          </m:e>
                          <m:sub>
                            <m:r>
                              <a:rPr lang="en-US" sz="1600" i="1">
                                <a:solidFill>
                                  <a:srgbClr val="333333"/>
                                </a:solidFill>
                                <a:latin typeface="Cambria Math" panose="02040503050406030204" pitchFamily="18" charset="0"/>
                                <a:ea typeface="Cambria Math" panose="02040503050406030204" pitchFamily="18" charset="0"/>
                              </a:rPr>
                              <m:t>𝑠</m:t>
                            </m:r>
                          </m:sub>
                        </m:sSub>
                      </m:e>
                    </m:d>
                    <m:r>
                      <a:rPr lang="en-US" sz="1600" b="0" i="1" smtClean="0">
                        <a:solidFill>
                          <a:srgbClr val="333333"/>
                        </a:solidFill>
                        <a:latin typeface="Cambria Math" panose="02040503050406030204" pitchFamily="18" charset="0"/>
                        <a:ea typeface="Cambria Math" panose="02040503050406030204" pitchFamily="18" charset="0"/>
                      </a:rPr>
                      <m:t>]</m:t>
                    </m:r>
                  </m:oMath>
                </a14:m>
                <a:endParaRPr lang="en-US" sz="1600" b="0" i="1" dirty="0">
                  <a:solidFill>
                    <a:srgbClr val="333333"/>
                  </a:solidFill>
                  <a:effectLst/>
                  <a:latin typeface="Roboto" panose="02000000000000000000" pitchFamily="2" charset="0"/>
                </a:endParaRPr>
              </a:p>
              <a:p>
                <a:pPr>
                  <a:spcAft>
                    <a:spcPts val="600"/>
                  </a:spcAft>
                </a:pPr>
                <a:r>
                  <a:rPr lang="en-US" sz="1600" i="1" dirty="0">
                    <a:solidFill>
                      <a:srgbClr val="333333"/>
                    </a:solidFill>
                    <a:latin typeface="Roboto" panose="02000000000000000000" pitchFamily="2" charset="0"/>
                  </a:rPr>
                  <a:t>The Fourier transform of </a:t>
                </a:r>
                <a14:m>
                  <m:oMath xmlns:m="http://schemas.openxmlformats.org/officeDocument/2006/math">
                    <m:r>
                      <a:rPr lang="en-US" sz="1600" b="0" i="1" smtClean="0">
                        <a:solidFill>
                          <a:srgbClr val="333333"/>
                        </a:solidFill>
                        <a:latin typeface="Cambria Math" panose="02040503050406030204" pitchFamily="18" charset="0"/>
                      </a:rPr>
                      <m:t>2</m:t>
                    </m:r>
                    <m:r>
                      <a:rPr lang="en-US" sz="1600" i="1">
                        <a:solidFill>
                          <a:srgbClr val="333333"/>
                        </a:solidFill>
                        <a:latin typeface="Cambria Math" panose="02040503050406030204" pitchFamily="18" charset="0"/>
                      </a:rPr>
                      <m:t>𝑥</m:t>
                    </m:r>
                    <m:d>
                      <m:dPr>
                        <m:ctrlPr>
                          <a:rPr lang="en-US" sz="1600" i="1">
                            <a:solidFill>
                              <a:srgbClr val="333333"/>
                            </a:solidFill>
                            <a:latin typeface="Cambria Math" panose="02040503050406030204" pitchFamily="18" charset="0"/>
                          </a:rPr>
                        </m:ctrlPr>
                      </m:dPr>
                      <m:e>
                        <m:r>
                          <a:rPr lang="en-US" sz="1600" i="1">
                            <a:solidFill>
                              <a:srgbClr val="333333"/>
                            </a:solidFill>
                            <a:latin typeface="Cambria Math" panose="02040503050406030204" pitchFamily="18" charset="0"/>
                          </a:rPr>
                          <m:t>𝑡</m:t>
                        </m:r>
                      </m:e>
                    </m:d>
                    <m:r>
                      <a:rPr lang="en-US" sz="1600" b="0" i="1" smtClean="0">
                        <a:solidFill>
                          <a:srgbClr val="333333"/>
                        </a:solidFill>
                        <a:latin typeface="Cambria Math" panose="02040503050406030204" pitchFamily="18" charset="0"/>
                      </a:rPr>
                      <m:t>𝑐𝑜𝑠</m:t>
                    </m:r>
                    <m:sSub>
                      <m:sSubPr>
                        <m:ctrlPr>
                          <a:rPr lang="en-US" sz="1600" b="0" i="1" smtClean="0">
                            <a:solidFill>
                              <a:srgbClr val="333333"/>
                            </a:solidFill>
                            <a:latin typeface="Cambria Math" panose="02040503050406030204" pitchFamily="18" charset="0"/>
                          </a:rPr>
                        </m:ctrlPr>
                      </m:sSubPr>
                      <m:e>
                        <m:r>
                          <a:rPr lang="en-US" sz="1600" b="0" i="1" smtClean="0">
                            <a:solidFill>
                              <a:srgbClr val="333333"/>
                            </a:solidFill>
                            <a:latin typeface="Cambria Math" panose="02040503050406030204" pitchFamily="18" charset="0"/>
                          </a:rPr>
                          <m:t>2</m:t>
                        </m:r>
                        <m:r>
                          <a:rPr lang="en-US" sz="1600" b="0" i="1" smtClean="0">
                            <a:solidFill>
                              <a:srgbClr val="333333"/>
                            </a:solidFill>
                            <a:latin typeface="Cambria Math" panose="02040503050406030204" pitchFamily="18" charset="0"/>
                            <a:ea typeface="Cambria Math" panose="02040503050406030204" pitchFamily="18" charset="0"/>
                          </a:rPr>
                          <m:t>𝜔</m:t>
                        </m:r>
                      </m:e>
                      <m:sub>
                        <m:r>
                          <a:rPr lang="en-US" sz="1600" b="0" i="1" smtClean="0">
                            <a:solidFill>
                              <a:srgbClr val="333333"/>
                            </a:solidFill>
                            <a:latin typeface="Cambria Math" panose="02040503050406030204" pitchFamily="18" charset="0"/>
                          </a:rPr>
                          <m:t>𝑠</m:t>
                        </m:r>
                      </m:sub>
                    </m:sSub>
                    <m:r>
                      <a:rPr lang="en-US" sz="1600" b="0" i="1" smtClean="0">
                        <a:solidFill>
                          <a:srgbClr val="333333"/>
                        </a:solidFill>
                        <a:latin typeface="Cambria Math" panose="02040503050406030204" pitchFamily="18" charset="0"/>
                      </a:rPr>
                      <m:t>𝑡</m:t>
                    </m:r>
                  </m:oMath>
                </a14:m>
                <a:r>
                  <a:rPr lang="en-US" sz="1600" b="0" i="1" dirty="0">
                    <a:solidFill>
                      <a:srgbClr val="333333"/>
                    </a:solidFill>
                    <a:effectLst/>
                    <a:latin typeface="Roboto" panose="02000000000000000000" pitchFamily="2" charset="0"/>
                  </a:rPr>
                  <a:t> is </a:t>
                </a:r>
                <a14:m>
                  <m:oMath xmlns:m="http://schemas.openxmlformats.org/officeDocument/2006/math">
                    <m:r>
                      <a:rPr lang="en-US" sz="1600" b="0" i="1" smtClean="0">
                        <a:solidFill>
                          <a:srgbClr val="333333"/>
                        </a:solidFill>
                        <a:effectLst/>
                        <a:latin typeface="Cambria Math" panose="02040503050406030204" pitchFamily="18" charset="0"/>
                      </a:rPr>
                      <m:t>[</m:t>
                    </m:r>
                    <m:r>
                      <a:rPr lang="en-US" sz="1600" b="0" i="1" smtClean="0">
                        <a:solidFill>
                          <a:srgbClr val="333333"/>
                        </a:solidFill>
                        <a:effectLst/>
                        <a:latin typeface="Cambria Math" panose="02040503050406030204" pitchFamily="18" charset="0"/>
                      </a:rPr>
                      <m:t>𝑋</m:t>
                    </m:r>
                    <m:d>
                      <m:dPr>
                        <m:ctrlPr>
                          <a:rPr lang="en-US" sz="1600" b="0" i="1" smtClean="0">
                            <a:solidFill>
                              <a:srgbClr val="333333"/>
                            </a:solidFill>
                            <a:effectLst/>
                            <a:latin typeface="Cambria Math" panose="02040503050406030204" pitchFamily="18" charset="0"/>
                          </a:rPr>
                        </m:ctrlPr>
                      </m:dPr>
                      <m:e>
                        <m:r>
                          <a:rPr lang="en-US" sz="1600" b="0" i="1" smtClean="0">
                            <a:solidFill>
                              <a:srgbClr val="333333"/>
                            </a:solidFill>
                            <a:effectLst/>
                            <a:latin typeface="Cambria Math" panose="02040503050406030204" pitchFamily="18" charset="0"/>
                            <a:ea typeface="Cambria Math" panose="02040503050406030204" pitchFamily="18" charset="0"/>
                          </a:rPr>
                          <m:t>𝜔</m:t>
                        </m:r>
                        <m:r>
                          <a:rPr lang="en-US" sz="1600" b="0" i="1" smtClean="0">
                            <a:solidFill>
                              <a:srgbClr val="333333"/>
                            </a:solidFill>
                            <a:effectLst/>
                            <a:latin typeface="Cambria Math" panose="02040503050406030204" pitchFamily="18" charset="0"/>
                            <a:ea typeface="Cambria Math" panose="02040503050406030204" pitchFamily="18" charset="0"/>
                          </a:rPr>
                          <m:t>−</m:t>
                        </m:r>
                        <m:sSub>
                          <m:sSubPr>
                            <m:ctrlPr>
                              <a:rPr lang="en-US" sz="1600" b="0" i="1" smtClean="0">
                                <a:solidFill>
                                  <a:srgbClr val="333333"/>
                                </a:solidFill>
                                <a:effectLst/>
                                <a:latin typeface="Cambria Math" panose="02040503050406030204" pitchFamily="18" charset="0"/>
                                <a:ea typeface="Cambria Math" panose="02040503050406030204" pitchFamily="18" charset="0"/>
                              </a:rPr>
                            </m:ctrlPr>
                          </m:sSubPr>
                          <m:e>
                            <m:r>
                              <a:rPr lang="en-US" sz="1600" b="0" i="1" smtClean="0">
                                <a:solidFill>
                                  <a:srgbClr val="333333"/>
                                </a:solidFill>
                                <a:effectLst/>
                                <a:latin typeface="Cambria Math" panose="02040503050406030204" pitchFamily="18" charset="0"/>
                                <a:ea typeface="Cambria Math" panose="02040503050406030204" pitchFamily="18" charset="0"/>
                              </a:rPr>
                              <m:t>2</m:t>
                            </m:r>
                            <m:r>
                              <a:rPr lang="en-US" sz="1600" b="0" i="1" smtClean="0">
                                <a:solidFill>
                                  <a:srgbClr val="333333"/>
                                </a:solidFill>
                                <a:effectLst/>
                                <a:latin typeface="Cambria Math" panose="02040503050406030204" pitchFamily="18" charset="0"/>
                                <a:ea typeface="Cambria Math" panose="02040503050406030204" pitchFamily="18" charset="0"/>
                              </a:rPr>
                              <m:t>𝜔</m:t>
                            </m:r>
                          </m:e>
                          <m:sub>
                            <m:r>
                              <a:rPr lang="en-US" sz="1600" b="0" i="1" smtClean="0">
                                <a:solidFill>
                                  <a:srgbClr val="333333"/>
                                </a:solidFill>
                                <a:effectLst/>
                                <a:latin typeface="Cambria Math" panose="02040503050406030204" pitchFamily="18" charset="0"/>
                                <a:ea typeface="Cambria Math" panose="02040503050406030204" pitchFamily="18" charset="0"/>
                              </a:rPr>
                              <m:t>𝑠</m:t>
                            </m:r>
                          </m:sub>
                        </m:sSub>
                      </m:e>
                    </m:d>
                    <m:r>
                      <a:rPr lang="en-US" sz="1600" i="1">
                        <a:solidFill>
                          <a:srgbClr val="333333"/>
                        </a:solidFill>
                        <a:latin typeface="Cambria Math" panose="02040503050406030204" pitchFamily="18" charset="0"/>
                      </a:rPr>
                      <m:t>+</m:t>
                    </m:r>
                    <m:r>
                      <a:rPr lang="en-US" sz="1600" i="1">
                        <a:solidFill>
                          <a:srgbClr val="333333"/>
                        </a:solidFill>
                        <a:latin typeface="Cambria Math" panose="02040503050406030204" pitchFamily="18" charset="0"/>
                      </a:rPr>
                      <m:t>𝑋</m:t>
                    </m:r>
                    <m:d>
                      <m:dPr>
                        <m:ctrlPr>
                          <a:rPr lang="en-US" sz="1600" i="1">
                            <a:solidFill>
                              <a:srgbClr val="333333"/>
                            </a:solidFill>
                            <a:latin typeface="Cambria Math" panose="02040503050406030204" pitchFamily="18" charset="0"/>
                          </a:rPr>
                        </m:ctrlPr>
                      </m:dPr>
                      <m:e>
                        <m:r>
                          <a:rPr lang="en-US" sz="1600" i="1">
                            <a:solidFill>
                              <a:srgbClr val="333333"/>
                            </a:solidFill>
                            <a:latin typeface="Cambria Math" panose="02040503050406030204" pitchFamily="18" charset="0"/>
                            <a:ea typeface="Cambria Math" panose="02040503050406030204" pitchFamily="18" charset="0"/>
                          </a:rPr>
                          <m:t>𝜔</m:t>
                        </m:r>
                        <m:r>
                          <a:rPr lang="en-US" sz="1600" b="0" i="1" smtClean="0">
                            <a:solidFill>
                              <a:srgbClr val="333333"/>
                            </a:solidFill>
                            <a:latin typeface="Cambria Math" panose="02040503050406030204" pitchFamily="18" charset="0"/>
                            <a:ea typeface="Cambria Math" panose="02040503050406030204" pitchFamily="18" charset="0"/>
                          </a:rPr>
                          <m:t>+2</m:t>
                        </m:r>
                        <m:sSub>
                          <m:sSubPr>
                            <m:ctrlPr>
                              <a:rPr lang="en-US" sz="1600" i="1">
                                <a:solidFill>
                                  <a:srgbClr val="333333"/>
                                </a:solidFill>
                                <a:latin typeface="Cambria Math" panose="02040503050406030204" pitchFamily="18" charset="0"/>
                                <a:ea typeface="Cambria Math" panose="02040503050406030204" pitchFamily="18" charset="0"/>
                              </a:rPr>
                            </m:ctrlPr>
                          </m:sSubPr>
                          <m:e>
                            <m:r>
                              <a:rPr lang="en-US" sz="1600" i="1">
                                <a:solidFill>
                                  <a:srgbClr val="333333"/>
                                </a:solidFill>
                                <a:latin typeface="Cambria Math" panose="02040503050406030204" pitchFamily="18" charset="0"/>
                                <a:ea typeface="Cambria Math" panose="02040503050406030204" pitchFamily="18" charset="0"/>
                              </a:rPr>
                              <m:t>𝜔</m:t>
                            </m:r>
                          </m:e>
                          <m:sub>
                            <m:r>
                              <a:rPr lang="en-US" sz="1600" i="1">
                                <a:solidFill>
                                  <a:srgbClr val="333333"/>
                                </a:solidFill>
                                <a:latin typeface="Cambria Math" panose="02040503050406030204" pitchFamily="18" charset="0"/>
                                <a:ea typeface="Cambria Math" panose="02040503050406030204" pitchFamily="18" charset="0"/>
                              </a:rPr>
                              <m:t>𝑠</m:t>
                            </m:r>
                          </m:sub>
                        </m:sSub>
                      </m:e>
                    </m:d>
                    <m:r>
                      <a:rPr lang="en-US" sz="1600" b="0" i="1" smtClean="0">
                        <a:solidFill>
                          <a:srgbClr val="333333"/>
                        </a:solidFill>
                        <a:latin typeface="Cambria Math" panose="02040503050406030204" pitchFamily="18" charset="0"/>
                        <a:ea typeface="Cambria Math" panose="02040503050406030204" pitchFamily="18" charset="0"/>
                      </a:rPr>
                      <m:t>]</m:t>
                    </m:r>
                  </m:oMath>
                </a14:m>
                <a:r>
                  <a:rPr lang="en-US" sz="1600" b="0" i="1" dirty="0">
                    <a:solidFill>
                      <a:srgbClr val="333333"/>
                    </a:solidFill>
                    <a:effectLst/>
                    <a:latin typeface="Roboto" panose="02000000000000000000" pitchFamily="2" charset="0"/>
                  </a:rPr>
                  <a:t> and so on</a:t>
                </a:r>
              </a:p>
              <a:p>
                <a:pPr>
                  <a:spcAft>
                    <a:spcPts val="600"/>
                  </a:spcAft>
                </a:pPr>
                <a14:m>
                  <m:oMathPara xmlns:m="http://schemas.openxmlformats.org/officeDocument/2006/math">
                    <m:oMathParaPr>
                      <m:jc m:val="centerGroup"/>
                    </m:oMathParaPr>
                    <m:oMath xmlns:m="http://schemas.openxmlformats.org/officeDocument/2006/math">
                      <m:r>
                        <a:rPr lang="en-US" b="0" i="1" smtClean="0">
                          <a:solidFill>
                            <a:srgbClr val="333333"/>
                          </a:solidFill>
                          <a:effectLst/>
                          <a:latin typeface="Cambria Math" panose="02040503050406030204" pitchFamily="18" charset="0"/>
                        </a:rPr>
                        <m:t>𝐺</m:t>
                      </m:r>
                      <m:d>
                        <m:dPr>
                          <m:ctrlPr>
                            <a:rPr lang="en-US" b="0" i="1" smtClean="0">
                              <a:solidFill>
                                <a:srgbClr val="333333"/>
                              </a:solidFill>
                              <a:effectLst/>
                              <a:latin typeface="Cambria Math" panose="02040503050406030204" pitchFamily="18" charset="0"/>
                            </a:rPr>
                          </m:ctrlPr>
                        </m:dPr>
                        <m:e>
                          <m:r>
                            <a:rPr lang="en-US" b="0" i="1" smtClean="0">
                              <a:solidFill>
                                <a:srgbClr val="333333"/>
                              </a:solidFill>
                              <a:effectLst/>
                              <a:latin typeface="Cambria Math" panose="02040503050406030204" pitchFamily="18" charset="0"/>
                              <a:ea typeface="Cambria Math" panose="02040503050406030204" pitchFamily="18" charset="0"/>
                            </a:rPr>
                            <m:t>𝜔</m:t>
                          </m:r>
                        </m:e>
                      </m:d>
                      <m:r>
                        <a:rPr lang="en-US" b="0" i="1" smtClean="0">
                          <a:solidFill>
                            <a:srgbClr val="333333"/>
                          </a:solidFill>
                          <a:effectLst/>
                          <a:latin typeface="Cambria Math" panose="02040503050406030204" pitchFamily="18" charset="0"/>
                        </a:rPr>
                        <m:t>=</m:t>
                      </m:r>
                      <m:f>
                        <m:fPr>
                          <m:ctrlPr>
                            <a:rPr lang="en-US" i="1">
                              <a:solidFill>
                                <a:srgbClr val="333333"/>
                              </a:solidFill>
                              <a:latin typeface="Cambria Math" panose="02040503050406030204" pitchFamily="18" charset="0"/>
                            </a:rPr>
                          </m:ctrlPr>
                        </m:fPr>
                        <m:num>
                          <m:r>
                            <a:rPr lang="en-US" i="1">
                              <a:solidFill>
                                <a:srgbClr val="333333"/>
                              </a:solidFill>
                              <a:latin typeface="Cambria Math" panose="02040503050406030204" pitchFamily="18" charset="0"/>
                            </a:rPr>
                            <m:t>1</m:t>
                          </m:r>
                        </m:num>
                        <m:den>
                          <m:sSub>
                            <m:sSubPr>
                              <m:ctrlPr>
                                <a:rPr lang="en-US" i="1">
                                  <a:solidFill>
                                    <a:srgbClr val="333333"/>
                                  </a:solidFill>
                                  <a:latin typeface="Cambria Math" panose="02040503050406030204" pitchFamily="18" charset="0"/>
                                </a:rPr>
                              </m:ctrlPr>
                            </m:sSubPr>
                            <m:e>
                              <m:r>
                                <a:rPr lang="en-US" i="1">
                                  <a:solidFill>
                                    <a:srgbClr val="333333"/>
                                  </a:solidFill>
                                  <a:latin typeface="Cambria Math" panose="02040503050406030204" pitchFamily="18" charset="0"/>
                                </a:rPr>
                                <m:t>𝑇</m:t>
                              </m:r>
                            </m:e>
                            <m:sub>
                              <m:r>
                                <a:rPr lang="en-US" i="1">
                                  <a:solidFill>
                                    <a:srgbClr val="333333"/>
                                  </a:solidFill>
                                  <a:latin typeface="Cambria Math" panose="02040503050406030204" pitchFamily="18" charset="0"/>
                                </a:rPr>
                                <m:t>𝑠</m:t>
                              </m:r>
                            </m:sub>
                          </m:sSub>
                        </m:den>
                      </m:f>
                      <m:nary>
                        <m:naryPr>
                          <m:chr m:val="∑"/>
                          <m:ctrlPr>
                            <a:rPr lang="en-US" i="1" smtClean="0">
                              <a:solidFill>
                                <a:srgbClr val="333333"/>
                              </a:solidFill>
                              <a:latin typeface="Cambria Math" panose="02040503050406030204" pitchFamily="18" charset="0"/>
                            </a:rPr>
                          </m:ctrlPr>
                        </m:naryPr>
                        <m:sub>
                          <m:r>
                            <m:rPr>
                              <m:brk m:alnAt="23"/>
                            </m:rPr>
                            <a:rPr lang="en-US" b="0" i="1" smtClean="0">
                              <a:solidFill>
                                <a:srgbClr val="333333"/>
                              </a:solidFill>
                              <a:latin typeface="Cambria Math" panose="02040503050406030204" pitchFamily="18" charset="0"/>
                            </a:rPr>
                            <m:t>𝑛</m:t>
                          </m:r>
                          <m:r>
                            <a:rPr lang="en-US" b="0" i="1" smtClean="0">
                              <a:solidFill>
                                <a:srgbClr val="333333"/>
                              </a:solidFill>
                              <a:latin typeface="Cambria Math" panose="02040503050406030204" pitchFamily="18" charset="0"/>
                            </a:rPr>
                            <m:t>=−∞</m:t>
                          </m:r>
                        </m:sub>
                        <m:sup>
                          <m:r>
                            <a:rPr lang="en-US" i="1" smtClean="0">
                              <a:solidFill>
                                <a:srgbClr val="333333"/>
                              </a:solidFill>
                              <a:latin typeface="Cambria Math" panose="02040503050406030204" pitchFamily="18" charset="0"/>
                              <a:ea typeface="Cambria Math" panose="02040503050406030204" pitchFamily="18" charset="0"/>
                            </a:rPr>
                            <m:t>∞</m:t>
                          </m:r>
                        </m:sup>
                        <m:e>
                          <m:r>
                            <a:rPr lang="en-US" b="0" i="1" smtClean="0">
                              <a:solidFill>
                                <a:srgbClr val="333333"/>
                              </a:solidFill>
                              <a:latin typeface="Cambria Math" panose="02040503050406030204" pitchFamily="18" charset="0"/>
                            </a:rPr>
                            <m:t>𝑋</m:t>
                          </m:r>
                          <m:r>
                            <a:rPr lang="en-US" b="0" i="1" smtClean="0">
                              <a:solidFill>
                                <a:srgbClr val="333333"/>
                              </a:solidFill>
                              <a:latin typeface="Cambria Math" panose="02040503050406030204" pitchFamily="18" charset="0"/>
                            </a:rPr>
                            <m:t>(</m:t>
                          </m:r>
                          <m:r>
                            <a:rPr lang="en-US" i="1">
                              <a:solidFill>
                                <a:srgbClr val="333333"/>
                              </a:solidFill>
                              <a:latin typeface="Cambria Math" panose="02040503050406030204" pitchFamily="18" charset="0"/>
                              <a:ea typeface="Cambria Math" panose="02040503050406030204" pitchFamily="18" charset="0"/>
                            </a:rPr>
                            <m:t>𝜔</m:t>
                          </m:r>
                          <m:r>
                            <a:rPr lang="en-US" i="1">
                              <a:solidFill>
                                <a:srgbClr val="333333"/>
                              </a:solidFill>
                              <a:latin typeface="Cambria Math" panose="02040503050406030204" pitchFamily="18" charset="0"/>
                              <a:ea typeface="Cambria Math" panose="02040503050406030204" pitchFamily="18" charset="0"/>
                            </a:rPr>
                            <m:t>−</m:t>
                          </m:r>
                          <m:sSub>
                            <m:sSubPr>
                              <m:ctrlPr>
                                <a:rPr lang="en-US" i="1">
                                  <a:solidFill>
                                    <a:srgbClr val="333333"/>
                                  </a:solidFill>
                                  <a:latin typeface="Cambria Math" panose="02040503050406030204" pitchFamily="18" charset="0"/>
                                  <a:ea typeface="Cambria Math" panose="02040503050406030204" pitchFamily="18" charset="0"/>
                                </a:rPr>
                              </m:ctrlPr>
                            </m:sSubPr>
                            <m:e>
                              <m:r>
                                <a:rPr lang="en-US" b="0" i="1" smtClean="0">
                                  <a:solidFill>
                                    <a:srgbClr val="333333"/>
                                  </a:solidFill>
                                  <a:latin typeface="Cambria Math" panose="02040503050406030204" pitchFamily="18" charset="0"/>
                                  <a:ea typeface="Cambria Math" panose="02040503050406030204" pitchFamily="18" charset="0"/>
                                </a:rPr>
                                <m:t>𝑛</m:t>
                              </m:r>
                              <m:r>
                                <a:rPr lang="en-US" i="1">
                                  <a:solidFill>
                                    <a:srgbClr val="333333"/>
                                  </a:solidFill>
                                  <a:latin typeface="Cambria Math" panose="02040503050406030204" pitchFamily="18" charset="0"/>
                                  <a:ea typeface="Cambria Math" panose="02040503050406030204" pitchFamily="18" charset="0"/>
                                </a:rPr>
                                <m:t>𝜔</m:t>
                              </m:r>
                            </m:e>
                            <m:sub>
                              <m:r>
                                <a:rPr lang="en-US" i="1">
                                  <a:solidFill>
                                    <a:srgbClr val="333333"/>
                                  </a:solidFill>
                                  <a:latin typeface="Cambria Math" panose="02040503050406030204" pitchFamily="18" charset="0"/>
                                  <a:ea typeface="Cambria Math" panose="02040503050406030204" pitchFamily="18" charset="0"/>
                                </a:rPr>
                                <m:t>𝑠</m:t>
                              </m:r>
                            </m:sub>
                          </m:sSub>
                          <m:r>
                            <a:rPr lang="en-US" b="0" i="1" smtClean="0">
                              <a:solidFill>
                                <a:srgbClr val="333333"/>
                              </a:solidFill>
                              <a:latin typeface="Cambria Math" panose="02040503050406030204" pitchFamily="18" charset="0"/>
                            </a:rPr>
                            <m:t>)</m:t>
                          </m:r>
                        </m:e>
                      </m:nary>
                    </m:oMath>
                  </m:oMathPara>
                </a14:m>
                <a:endParaRPr lang="en-US" b="0" i="1" dirty="0">
                  <a:solidFill>
                    <a:srgbClr val="333333"/>
                  </a:solidFill>
                  <a:effectLst/>
                  <a:latin typeface="Roboto" panose="02000000000000000000" pitchFamily="2" charset="0"/>
                </a:endParaRPr>
              </a:p>
              <a:p>
                <a:pPr>
                  <a:spcAft>
                    <a:spcPts val="600"/>
                  </a:spcAft>
                </a:pPr>
                <a:r>
                  <a:rPr lang="en-US" i="1" dirty="0">
                    <a:solidFill>
                      <a:srgbClr val="333333"/>
                    </a:solidFill>
                    <a:latin typeface="Roboto" panose="02000000000000000000" pitchFamily="2" charset="0"/>
                  </a:rPr>
                  <a:t>Now, to reconstruct the signal, the sampling rate should be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𝑠</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𝑚</m:t>
                        </m:r>
                      </m:sub>
                    </m:sSub>
                  </m:oMath>
                </a14:m>
                <a:r>
                  <a:rPr lang="en-US" i="1" dirty="0">
                    <a:solidFill>
                      <a:srgbClr val="333333"/>
                    </a:solidFill>
                    <a:latin typeface="Roboto" panose="02000000000000000000" pitchFamily="2" charset="0"/>
                  </a:rPr>
                  <a:t>. </a:t>
                </a:r>
                <a:endParaRPr lang="en-US" b="0" i="1" dirty="0">
                  <a:solidFill>
                    <a:srgbClr val="333333"/>
                  </a:solidFill>
                  <a:effectLst/>
                  <a:latin typeface="Roboto" panose="02000000000000000000" pitchFamily="2" charset="0"/>
                </a:endParaRPr>
              </a:p>
            </p:txBody>
          </p:sp>
        </mc:Choice>
        <mc:Fallback xmlns="">
          <p:sp>
            <p:nvSpPr>
              <p:cNvPr id="3" name="TextBox 2">
                <a:extLst>
                  <a:ext uri="{FF2B5EF4-FFF2-40B4-BE49-F238E27FC236}">
                    <a16:creationId xmlns:a16="http://schemas.microsoft.com/office/drawing/2014/main" id="{BCA4C5C8-4813-8108-1FBC-D8389003C79B}"/>
                  </a:ext>
                </a:extLst>
              </p:cNvPr>
              <p:cNvSpPr txBox="1">
                <a:spLocks noRot="1" noChangeAspect="1" noMove="1" noResize="1" noEditPoints="1" noAdjustHandles="1" noChangeArrowheads="1" noChangeShapeType="1" noTextEdit="1"/>
              </p:cNvSpPr>
              <p:nvPr/>
            </p:nvSpPr>
            <p:spPr>
              <a:xfrm>
                <a:off x="895349" y="714527"/>
                <a:ext cx="7867651" cy="6067558"/>
              </a:xfrm>
              <a:prstGeom prst="rect">
                <a:avLst/>
              </a:prstGeom>
              <a:blipFill>
                <a:blip r:embed="rId2"/>
                <a:stretch>
                  <a:fillRect l="-540" t="-100" b="-300"/>
                </a:stretch>
              </a:blipFill>
              <a:ln w="28575">
                <a:solidFill>
                  <a:srgbClr val="92D050"/>
                </a:solidFill>
              </a:ln>
            </p:spPr>
            <p:txBody>
              <a:bodyPr/>
              <a:lstStyle/>
              <a:p>
                <a:r>
                  <a:rPr lang="en-US">
                    <a:noFill/>
                  </a:rPr>
                  <a:t> </a:t>
                </a:r>
              </a:p>
            </p:txBody>
          </p:sp>
        </mc:Fallback>
      </mc:AlternateContent>
      <p:sp>
        <p:nvSpPr>
          <p:cNvPr id="2" name="AutoShape 2" descr="Sampling Theorem - Electronics Post">
            <a:extLst>
              <a:ext uri="{FF2B5EF4-FFF2-40B4-BE49-F238E27FC236}">
                <a16:creationId xmlns:a16="http://schemas.microsoft.com/office/drawing/2014/main" id="{46A01198-7788-FF97-D6A3-91DCD891ECD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98413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143000"/>
            <a:ext cx="7505700" cy="5186035"/>
          </a:xfrm>
          <a:prstGeom prst="rect">
            <a:avLst/>
          </a:prstGeom>
        </p:spPr>
        <p:txBody>
          <a:bodyPr wrap="square">
            <a:spAutoFit/>
          </a:bodyPr>
          <a:lstStyle/>
          <a:p>
            <a:pPr marL="342900" indent="-342900" algn="just">
              <a:spcBef>
                <a:spcPts val="600"/>
              </a:spcBef>
              <a:spcAft>
                <a:spcPts val="1200"/>
              </a:spcAft>
              <a:buFont typeface="Arial" panose="020B0604020202020204" pitchFamily="34" charset="0"/>
              <a:buChar char="•"/>
            </a:pPr>
            <a:r>
              <a:rPr lang="en-US" sz="2600" dirty="0"/>
              <a:t>Many Signals in Modern Communication Systems are digital . Also, analog signals are transmitted digitally. </a:t>
            </a:r>
          </a:p>
          <a:p>
            <a:pPr marL="342900" indent="-342900" algn="just">
              <a:spcBef>
                <a:spcPts val="600"/>
              </a:spcBef>
              <a:spcAft>
                <a:spcPts val="1200"/>
              </a:spcAft>
              <a:buFont typeface="Arial" panose="020B0604020202020204" pitchFamily="34" charset="0"/>
              <a:buChar char="•"/>
            </a:pPr>
            <a:r>
              <a:rPr lang="en-US" sz="2600" dirty="0"/>
              <a:t>Reduced distortion and improvement in signal to noise ratios. </a:t>
            </a:r>
          </a:p>
          <a:p>
            <a:pPr marL="342900" indent="-342900" algn="just">
              <a:spcBef>
                <a:spcPts val="600"/>
              </a:spcBef>
              <a:spcAft>
                <a:spcPts val="1200"/>
              </a:spcAft>
              <a:buFont typeface="Arial" panose="020B0604020202020204" pitchFamily="34" charset="0"/>
              <a:buChar char="•"/>
            </a:pPr>
            <a:r>
              <a:rPr lang="en-US" sz="2600" dirty="0"/>
              <a:t>PAM, PWM , PPM , PCM and DM. </a:t>
            </a:r>
          </a:p>
          <a:p>
            <a:pPr marL="342900" indent="-342900" algn="just">
              <a:spcBef>
                <a:spcPts val="600"/>
              </a:spcBef>
              <a:spcAft>
                <a:spcPts val="1200"/>
              </a:spcAft>
              <a:buFont typeface="Arial" panose="020B0604020202020204" pitchFamily="34" charset="0"/>
              <a:buChar char="•"/>
            </a:pPr>
            <a:r>
              <a:rPr lang="en-US" sz="2600" dirty="0"/>
              <a:t>Data transmission, digital transmission, or digital communications is the physical transfer of data (a digital bit stream or a digitized analogue signal) over a point-to-point or point-to multipoint communication channel</a:t>
            </a:r>
            <a:endParaRPr lang="en-US" sz="2600" b="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1141285" y="152400"/>
            <a:ext cx="6861430" cy="707886"/>
          </a:xfrm>
          <a:prstGeom prst="rect">
            <a:avLst/>
          </a:prstGeom>
          <a:noFill/>
        </p:spPr>
        <p:txBody>
          <a:bodyPr wrap="none" rtlCol="0">
            <a:spAutoFit/>
          </a:bodyPr>
          <a:lstStyle/>
          <a:p>
            <a:r>
              <a:rPr lang="en-US" sz="4000" b="1" dirty="0">
                <a:solidFill>
                  <a:srgbClr val="FFC000"/>
                </a:solidFill>
              </a:rPr>
              <a:t>Pulse Modulation: Introduction</a:t>
            </a:r>
          </a:p>
        </p:txBody>
      </p:sp>
    </p:spTree>
    <p:extLst>
      <p:ext uri="{BB962C8B-B14F-4D97-AF65-F5344CB8AC3E}">
        <p14:creationId xmlns:p14="http://schemas.microsoft.com/office/powerpoint/2010/main" val="1345309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84409" y="2293"/>
            <a:ext cx="4175182" cy="707886"/>
          </a:xfrm>
          <a:prstGeom prst="rect">
            <a:avLst/>
          </a:prstGeom>
          <a:noFill/>
        </p:spPr>
        <p:txBody>
          <a:bodyPr wrap="none" rtlCol="0">
            <a:spAutoFit/>
          </a:bodyPr>
          <a:lstStyle/>
          <a:p>
            <a:pPr algn="just"/>
            <a:r>
              <a:rPr lang="en-US" sz="4000" b="1" dirty="0">
                <a:solidFill>
                  <a:srgbClr val="FFC000"/>
                </a:solidFill>
              </a:rPr>
              <a:t>Sampling Theorem</a:t>
            </a:r>
          </a:p>
        </p:txBody>
      </p:sp>
      <p:sp>
        <p:nvSpPr>
          <p:cNvPr id="2" name="AutoShape 2" descr="Sampling Theorem - Electronics Post">
            <a:extLst>
              <a:ext uri="{FF2B5EF4-FFF2-40B4-BE49-F238E27FC236}">
                <a16:creationId xmlns:a16="http://schemas.microsoft.com/office/drawing/2014/main" id="{46A01198-7788-FF97-D6A3-91DCD891ECD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FB6E08E6-C22E-9840-D707-E6628D0E126C}"/>
              </a:ext>
            </a:extLst>
          </p:cNvPr>
          <p:cNvPicPr>
            <a:picLocks noChangeAspect="1"/>
          </p:cNvPicPr>
          <p:nvPr/>
        </p:nvPicPr>
        <p:blipFill>
          <a:blip r:embed="rId2"/>
          <a:stretch>
            <a:fillRect/>
          </a:stretch>
        </p:blipFill>
        <p:spPr>
          <a:xfrm>
            <a:off x="1534490" y="990600"/>
            <a:ext cx="6075020" cy="5519400"/>
          </a:xfrm>
          <a:prstGeom prst="rect">
            <a:avLst/>
          </a:prstGeom>
        </p:spPr>
      </p:pic>
    </p:spTree>
    <p:extLst>
      <p:ext uri="{BB962C8B-B14F-4D97-AF65-F5344CB8AC3E}">
        <p14:creationId xmlns:p14="http://schemas.microsoft.com/office/powerpoint/2010/main" val="201025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50920" y="265129"/>
            <a:ext cx="4842159" cy="707886"/>
          </a:xfrm>
          <a:prstGeom prst="rect">
            <a:avLst/>
          </a:prstGeom>
          <a:noFill/>
        </p:spPr>
        <p:txBody>
          <a:bodyPr wrap="none" rtlCol="0">
            <a:spAutoFit/>
          </a:bodyPr>
          <a:lstStyle/>
          <a:p>
            <a:pPr algn="just"/>
            <a:r>
              <a:rPr lang="en-US" sz="4000" b="1" dirty="0">
                <a:solidFill>
                  <a:srgbClr val="FFC000"/>
                </a:solidFill>
              </a:rPr>
              <a:t>How to Avoid Aliasing</a:t>
            </a:r>
          </a:p>
        </p:txBody>
      </p:sp>
      <p:sp>
        <p:nvSpPr>
          <p:cNvPr id="2" name="AutoShape 2" descr="Sampling Theorem - Electronics Post">
            <a:extLst>
              <a:ext uri="{FF2B5EF4-FFF2-40B4-BE49-F238E27FC236}">
                <a16:creationId xmlns:a16="http://schemas.microsoft.com/office/drawing/2014/main" id="{46A01198-7788-FF97-D6A3-91DCD891ECD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Fourier Theory and its Application to Vision - ppt video online download">
            <a:extLst>
              <a:ext uri="{FF2B5EF4-FFF2-40B4-BE49-F238E27FC236}">
                <a16:creationId xmlns:a16="http://schemas.microsoft.com/office/drawing/2014/main" id="{90B6BE47-88B1-D6FB-305F-970B9964EE2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5000" t="24444" r="5833" b="8889"/>
          <a:stretch/>
        </p:blipFill>
        <p:spPr bwMode="auto">
          <a:xfrm>
            <a:off x="704850" y="1008184"/>
            <a:ext cx="80391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766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5575" y="265129"/>
            <a:ext cx="1992853" cy="707886"/>
          </a:xfrm>
          <a:prstGeom prst="rect">
            <a:avLst/>
          </a:prstGeom>
          <a:noFill/>
        </p:spPr>
        <p:txBody>
          <a:bodyPr wrap="none" rtlCol="0">
            <a:spAutoFit/>
          </a:bodyPr>
          <a:lstStyle/>
          <a:p>
            <a:pPr algn="just"/>
            <a:r>
              <a:rPr lang="en-US" sz="4000" b="1" dirty="0">
                <a:solidFill>
                  <a:srgbClr val="FFC000"/>
                </a:solidFill>
              </a:rPr>
              <a:t>Example</a:t>
            </a:r>
          </a:p>
        </p:txBody>
      </p:sp>
      <p:sp>
        <p:nvSpPr>
          <p:cNvPr id="2" name="AutoShape 2" descr="Sampling Theorem - Electronics Post">
            <a:extLst>
              <a:ext uri="{FF2B5EF4-FFF2-40B4-BE49-F238E27FC236}">
                <a16:creationId xmlns:a16="http://schemas.microsoft.com/office/drawing/2014/main" id="{46A01198-7788-FF97-D6A3-91DCD891ECD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8C7B5DA1-9ECB-4DFE-FACD-9CA0B9EDFC99}"/>
              </a:ext>
            </a:extLst>
          </p:cNvPr>
          <p:cNvSpPr txBox="1"/>
          <p:nvPr/>
        </p:nvSpPr>
        <p:spPr>
          <a:xfrm>
            <a:off x="2095500" y="1715705"/>
            <a:ext cx="5257800" cy="1754326"/>
          </a:xfrm>
          <a:prstGeom prst="rect">
            <a:avLst/>
          </a:prstGeom>
          <a:noFill/>
        </p:spPr>
        <p:txBody>
          <a:bodyPr wrap="square" rtlCol="0">
            <a:spAutoFit/>
          </a:bodyPr>
          <a:lstStyle/>
          <a:p>
            <a:r>
              <a:rPr lang="en-US" sz="3600" dirty="0"/>
              <a:t>See example 9.1, 9.2, 9.3, 9.4 from Sanjay Sharma Books</a:t>
            </a:r>
          </a:p>
        </p:txBody>
      </p:sp>
    </p:spTree>
    <p:extLst>
      <p:ext uri="{BB962C8B-B14F-4D97-AF65-F5344CB8AC3E}">
        <p14:creationId xmlns:p14="http://schemas.microsoft.com/office/powerpoint/2010/main" val="1849959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26287" y="265129"/>
            <a:ext cx="2491451" cy="707886"/>
          </a:xfrm>
          <a:prstGeom prst="rect">
            <a:avLst/>
          </a:prstGeom>
          <a:noFill/>
        </p:spPr>
        <p:txBody>
          <a:bodyPr wrap="none" rtlCol="0">
            <a:spAutoFit/>
          </a:bodyPr>
          <a:lstStyle/>
          <a:p>
            <a:pPr algn="just"/>
            <a:r>
              <a:rPr lang="en-US" sz="4000" b="1" dirty="0">
                <a:solidFill>
                  <a:srgbClr val="FFC000"/>
                </a:solidFill>
              </a:rPr>
              <a:t>Quantizing</a:t>
            </a:r>
          </a:p>
        </p:txBody>
      </p:sp>
      <p:sp>
        <p:nvSpPr>
          <p:cNvPr id="2" name="AutoShape 2" descr="Sampling Theorem - Electronics Post">
            <a:extLst>
              <a:ext uri="{FF2B5EF4-FFF2-40B4-BE49-F238E27FC236}">
                <a16:creationId xmlns:a16="http://schemas.microsoft.com/office/drawing/2014/main" id="{46A01198-7788-FF97-D6A3-91DCD891ECD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87076B7C-5CB0-4AB9-93E3-A754EB792163}"/>
              </a:ext>
            </a:extLst>
          </p:cNvPr>
          <p:cNvSpPr txBox="1"/>
          <p:nvPr/>
        </p:nvSpPr>
        <p:spPr>
          <a:xfrm>
            <a:off x="1200727" y="992642"/>
            <a:ext cx="6569491" cy="2785378"/>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en-GB" sz="1600" b="0" i="0" dirty="0">
                <a:solidFill>
                  <a:srgbClr val="000000"/>
                </a:solidFill>
                <a:effectLst/>
                <a:latin typeface="Times New Roman" panose="02020603050405020304" pitchFamily="18" charset="0"/>
                <a:cs typeface="Times New Roman" panose="02020603050405020304" pitchFamily="18" charset="0"/>
              </a:rPr>
              <a:t>Quantizing is a process of reducing the excessive bits and confining the data. The sampled output when given to Quantizer, reduces the redundant bits and compresses the value.</a:t>
            </a:r>
          </a:p>
          <a:p>
            <a:pPr marL="285750" indent="-285750" algn="just">
              <a:spcAft>
                <a:spcPts val="600"/>
              </a:spcAft>
              <a:buFont typeface="Arial" panose="020B0604020202020204" pitchFamily="34" charset="0"/>
              <a:buChar char="•"/>
            </a:pPr>
            <a:r>
              <a:rPr lang="en-GB" sz="1600" dirty="0">
                <a:solidFill>
                  <a:srgbClr val="000000"/>
                </a:solidFill>
                <a:latin typeface="Times New Roman" panose="02020603050405020304" pitchFamily="18" charset="0"/>
                <a:cs typeface="Times New Roman" panose="02020603050405020304" pitchFamily="18" charset="0"/>
              </a:rPr>
              <a:t>In order to process the sampled signal digitally, the sample values have to be quantized to a finite number of levels, and each value can then be represented by a string of bits.</a:t>
            </a:r>
          </a:p>
          <a:p>
            <a:pPr marL="285750" indent="-285750" algn="just">
              <a:spcAft>
                <a:spcPts val="600"/>
              </a:spcAft>
              <a:buFont typeface="Arial" panose="020B0604020202020204" pitchFamily="34" charset="0"/>
              <a:buChar char="•"/>
            </a:pPr>
            <a:r>
              <a:rPr lang="en-GB" sz="1600" dirty="0">
                <a:solidFill>
                  <a:srgbClr val="000000"/>
                </a:solidFill>
                <a:latin typeface="Times New Roman" panose="02020603050405020304" pitchFamily="18" charset="0"/>
                <a:cs typeface="Times New Roman" panose="02020603050405020304" pitchFamily="18" charset="0"/>
              </a:rPr>
              <a:t>To quantize a sample value is to round it to the nearest point among a finite set of permissible values,</a:t>
            </a:r>
          </a:p>
          <a:p>
            <a:pPr marL="285750" indent="-285750" algn="just">
              <a:spcAft>
                <a:spcPts val="600"/>
              </a:spcAft>
              <a:buFont typeface="Arial" panose="020B0604020202020204" pitchFamily="34" charset="0"/>
              <a:buChar char="•"/>
            </a:pPr>
            <a:r>
              <a:rPr lang="en-GB" sz="1600" dirty="0">
                <a:solidFill>
                  <a:srgbClr val="000000"/>
                </a:solidFill>
                <a:latin typeface="Times New Roman" panose="02020603050405020304" pitchFamily="18" charset="0"/>
                <a:cs typeface="Times New Roman" panose="02020603050405020304" pitchFamily="18" charset="0"/>
              </a:rPr>
              <a:t>Therefore, a distortion will inevitably occur. This is called quantization noise (or error).</a:t>
            </a:r>
          </a:p>
        </p:txBody>
      </p:sp>
      <p:pic>
        <p:nvPicPr>
          <p:cNvPr id="8" name="Picture 7">
            <a:extLst>
              <a:ext uri="{FF2B5EF4-FFF2-40B4-BE49-F238E27FC236}">
                <a16:creationId xmlns:a16="http://schemas.microsoft.com/office/drawing/2014/main" id="{B8DD2F83-AF0F-4599-AAE8-8CF27CDF5BE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457825" y="3985759"/>
            <a:ext cx="3152776" cy="2658382"/>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8B668BB-B0BF-414E-B429-78D5853104F3}"/>
                  </a:ext>
                </a:extLst>
              </p:cNvPr>
              <p:cNvSpPr txBox="1"/>
              <p:nvPr/>
            </p:nvSpPr>
            <p:spPr>
              <a:xfrm>
                <a:off x="923925" y="3925781"/>
                <a:ext cx="4572000" cy="2585323"/>
              </a:xfrm>
              <a:prstGeom prst="rect">
                <a:avLst/>
              </a:prstGeom>
              <a:noFill/>
            </p:spPr>
            <p:txBody>
              <a:bodyPr wrap="square">
                <a:spAutoFit/>
              </a:bodyPr>
              <a:lstStyle/>
              <a:p>
                <a:pPr marL="285750" indent="-285750">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Signal V is confined to a range from V</a:t>
                </a:r>
                <a:r>
                  <a:rPr lang="en-GB" sz="1400" baseline="-25000" dirty="0">
                    <a:latin typeface="Times New Roman" panose="02020603050405020304" pitchFamily="18" charset="0"/>
                    <a:cs typeface="Times New Roman" panose="02020603050405020304" pitchFamily="18" charset="0"/>
                  </a:rPr>
                  <a:t>L</a:t>
                </a:r>
                <a:r>
                  <a:rPr lang="en-GB" sz="1400" dirty="0">
                    <a:latin typeface="Times New Roman" panose="02020603050405020304" pitchFamily="18" charset="0"/>
                    <a:cs typeface="Times New Roman" panose="02020603050405020304" pitchFamily="18" charset="0"/>
                  </a:rPr>
                  <a:t> to V</a:t>
                </a:r>
                <a:r>
                  <a:rPr lang="en-GB" sz="1400" baseline="-25000" dirty="0">
                    <a:latin typeface="Times New Roman" panose="02020603050405020304" pitchFamily="18" charset="0"/>
                    <a:cs typeface="Times New Roman" panose="02020603050405020304" pitchFamily="18" charset="0"/>
                  </a:rPr>
                  <a:t>H</a:t>
                </a:r>
              </a:p>
              <a:p>
                <a:pPr marL="285750" indent="-285750">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This range is divided into M (M=8 in the figure)</a:t>
                </a:r>
              </a:p>
              <a:p>
                <a:pPr marL="285750" indent="-285750">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The step size S is given by </a:t>
                </a:r>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𝑆</m:t>
                      </m:r>
                      <m:r>
                        <a:rPr lang="en-US" sz="1400" b="0" i="1" smtClean="0">
                          <a:latin typeface="Cambria Math" panose="02040503050406030204" pitchFamily="18" charset="0"/>
                          <a:cs typeface="Times New Roman" panose="02020603050405020304" pitchFamily="18" charset="0"/>
                        </a:rPr>
                        <m:t>=(</m:t>
                      </m:r>
                      <m:sSub>
                        <m:sSubPr>
                          <m:ctrlPr>
                            <a:rPr lang="en-US" sz="1400" b="0" i="1" smtClean="0">
                              <a:latin typeface="Cambria Math" panose="02040503050406030204" pitchFamily="18" charset="0"/>
                              <a:cs typeface="Times New Roman" panose="02020603050405020304" pitchFamily="18" charset="0"/>
                            </a:rPr>
                          </m:ctrlPr>
                        </m:sSubPr>
                        <m:e>
                          <m:r>
                            <a:rPr lang="en-US" sz="1400" b="0" i="1" smtClean="0">
                              <a:latin typeface="Cambria Math" panose="02040503050406030204" pitchFamily="18" charset="0"/>
                              <a:cs typeface="Times New Roman" panose="02020603050405020304" pitchFamily="18" charset="0"/>
                            </a:rPr>
                            <m:t>𝑉</m:t>
                          </m:r>
                        </m:e>
                        <m:sub>
                          <m:r>
                            <a:rPr lang="en-US" sz="1400" b="0" i="1" smtClean="0">
                              <a:latin typeface="Cambria Math" panose="02040503050406030204" pitchFamily="18" charset="0"/>
                              <a:cs typeface="Times New Roman" panose="02020603050405020304" pitchFamily="18" charset="0"/>
                            </a:rPr>
                            <m:t>𝐻</m:t>
                          </m:r>
                        </m:sub>
                      </m:sSub>
                      <m:r>
                        <a:rPr lang="en-US" sz="1400" b="0" i="1" smtClean="0">
                          <a:latin typeface="Cambria Math" panose="02040503050406030204" pitchFamily="18" charset="0"/>
                          <a:cs typeface="Times New Roman" panose="02020603050405020304" pitchFamily="18" charset="0"/>
                        </a:rPr>
                        <m:t>−</m:t>
                      </m:r>
                      <m:sSub>
                        <m:sSubPr>
                          <m:ctrlPr>
                            <a:rPr lang="en-US" sz="1400" b="0" i="1" smtClean="0">
                              <a:latin typeface="Cambria Math" panose="02040503050406030204" pitchFamily="18" charset="0"/>
                              <a:cs typeface="Times New Roman" panose="02020603050405020304" pitchFamily="18" charset="0"/>
                            </a:rPr>
                          </m:ctrlPr>
                        </m:sSubPr>
                        <m:e>
                          <m:r>
                            <a:rPr lang="en-US" sz="1400" b="0" i="1" smtClean="0">
                              <a:latin typeface="Cambria Math" panose="02040503050406030204" pitchFamily="18" charset="0"/>
                              <a:cs typeface="Times New Roman" panose="02020603050405020304" pitchFamily="18" charset="0"/>
                            </a:rPr>
                            <m:t>𝑉</m:t>
                          </m:r>
                        </m:e>
                        <m:sub>
                          <m:r>
                            <a:rPr lang="en-US" sz="1400" b="0" i="1" smtClean="0">
                              <a:latin typeface="Cambria Math" panose="02040503050406030204" pitchFamily="18" charset="0"/>
                              <a:cs typeface="Times New Roman" panose="02020603050405020304" pitchFamily="18" charset="0"/>
                            </a:rPr>
                            <m:t>𝐿</m:t>
                          </m:r>
                        </m:sub>
                      </m:sSub>
                      <m:r>
                        <a:rPr lang="en-US" sz="1400" b="0" i="1" smtClean="0">
                          <a:latin typeface="Cambria Math" panose="02040503050406030204" pitchFamily="18" charset="0"/>
                          <a:cs typeface="Times New Roman" panose="02020603050405020304" pitchFamily="18" charset="0"/>
                        </a:rPr>
                        <m:t>)/</m:t>
                      </m:r>
                      <m:r>
                        <a:rPr lang="en-US" sz="1400" b="0" i="1" smtClean="0">
                          <a:latin typeface="Cambria Math" panose="02040503050406030204" pitchFamily="18" charset="0"/>
                          <a:cs typeface="Times New Roman" panose="02020603050405020304" pitchFamily="18" charset="0"/>
                        </a:rPr>
                        <m:t>𝑀</m:t>
                      </m:r>
                    </m:oMath>
                  </m:oMathPara>
                </a14:m>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center of each steps, locate the quantization levels V</a:t>
                </a:r>
                <a:r>
                  <a:rPr lang="en-US" sz="1400" baseline="-25000" dirty="0">
                    <a:latin typeface="Times New Roman" panose="02020603050405020304" pitchFamily="18" charset="0"/>
                    <a:cs typeface="Times New Roman" panose="02020603050405020304" pitchFamily="18" charset="0"/>
                  </a:rPr>
                  <a:t>0</a:t>
                </a:r>
                <a:r>
                  <a:rPr lang="en-US" sz="1400" dirty="0">
                    <a:latin typeface="Times New Roman" panose="02020603050405020304" pitchFamily="18" charset="0"/>
                    <a:cs typeface="Times New Roman" panose="02020603050405020304" pitchFamily="18" charset="0"/>
                  </a:rPr>
                  <a:t>, V</a:t>
                </a:r>
                <a:r>
                  <a:rPr lang="en-US" sz="1400" baseline="-25000" dirty="0">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,…V</a:t>
                </a:r>
                <a:r>
                  <a:rPr lang="en-US" sz="1400" baseline="-25000" dirty="0">
                    <a:latin typeface="Times New Roman" panose="02020603050405020304" pitchFamily="18" charset="0"/>
                    <a:cs typeface="Times New Roman" panose="02020603050405020304" pitchFamily="18" charset="0"/>
                  </a:rPr>
                  <a:t>M-1</a:t>
                </a:r>
                <a:r>
                  <a:rPr lang="en-US" sz="1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The quantized signal </a:t>
                </a:r>
                <a:r>
                  <a:rPr lang="en-GB" sz="1400" dirty="0" err="1">
                    <a:latin typeface="Times New Roman" panose="02020603050405020304" pitchFamily="18" charset="0"/>
                    <a:cs typeface="Times New Roman" panose="02020603050405020304" pitchFamily="18" charset="0"/>
                  </a:rPr>
                  <a:t>V</a:t>
                </a:r>
                <a:r>
                  <a:rPr lang="en-GB" sz="1400" baseline="-25000" dirty="0" err="1">
                    <a:latin typeface="Times New Roman" panose="02020603050405020304" pitchFamily="18" charset="0"/>
                    <a:cs typeface="Times New Roman" panose="02020603050405020304" pitchFamily="18" charset="0"/>
                  </a:rPr>
                  <a:t>q</a:t>
                </a:r>
                <a:r>
                  <a:rPr lang="en-GB" sz="1400" dirty="0">
                    <a:latin typeface="Times New Roman" panose="02020603050405020304" pitchFamily="18" charset="0"/>
                    <a:cs typeface="Times New Roman" panose="02020603050405020304" pitchFamily="18" charset="0"/>
                  </a:rPr>
                  <a:t> takes on any one of the quantised level values.</a:t>
                </a: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A signal V is quantized to its nearest quantisation level.</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mc:Choice>
        <mc:Fallback xmlns="">
          <p:sp>
            <p:nvSpPr>
              <p:cNvPr id="10" name="TextBox 9">
                <a:extLst>
                  <a:ext uri="{FF2B5EF4-FFF2-40B4-BE49-F238E27FC236}">
                    <a16:creationId xmlns:a16="http://schemas.microsoft.com/office/drawing/2014/main" id="{38B668BB-B0BF-414E-B429-78D5853104F3}"/>
                  </a:ext>
                </a:extLst>
              </p:cNvPr>
              <p:cNvSpPr txBox="1">
                <a:spLocks noRot="1" noChangeAspect="1" noMove="1" noResize="1" noEditPoints="1" noAdjustHandles="1" noChangeArrowheads="1" noChangeShapeType="1" noTextEdit="1"/>
              </p:cNvSpPr>
              <p:nvPr/>
            </p:nvSpPr>
            <p:spPr>
              <a:xfrm>
                <a:off x="923925" y="3925781"/>
                <a:ext cx="4572000" cy="2585323"/>
              </a:xfrm>
              <a:prstGeom prst="rect">
                <a:avLst/>
              </a:prstGeom>
              <a:blipFill>
                <a:blip r:embed="rId4"/>
                <a:stretch>
                  <a:fillRect l="-267" t="-472"/>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5D7F6A8C-6486-4F64-8242-31818264D65F}"/>
              </a:ext>
            </a:extLst>
          </p:cNvPr>
          <p:cNvPicPr>
            <a:picLocks noChangeAspect="1"/>
          </p:cNvPicPr>
          <p:nvPr/>
        </p:nvPicPr>
        <p:blipFill>
          <a:blip r:embed="rId5"/>
          <a:stretch>
            <a:fillRect/>
          </a:stretch>
        </p:blipFill>
        <p:spPr>
          <a:xfrm>
            <a:off x="1524000" y="5969399"/>
            <a:ext cx="2781300" cy="514350"/>
          </a:xfrm>
          <a:prstGeom prst="rect">
            <a:avLst/>
          </a:prstGeom>
        </p:spPr>
      </p:pic>
    </p:spTree>
    <p:extLst>
      <p:ext uri="{BB962C8B-B14F-4D97-AF65-F5344CB8AC3E}">
        <p14:creationId xmlns:p14="http://schemas.microsoft.com/office/powerpoint/2010/main" val="2316071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26287" y="265129"/>
            <a:ext cx="2491451" cy="707886"/>
          </a:xfrm>
          <a:prstGeom prst="rect">
            <a:avLst/>
          </a:prstGeom>
          <a:noFill/>
        </p:spPr>
        <p:txBody>
          <a:bodyPr wrap="none" rtlCol="0">
            <a:spAutoFit/>
          </a:bodyPr>
          <a:lstStyle/>
          <a:p>
            <a:pPr algn="just"/>
            <a:r>
              <a:rPr lang="en-US" sz="4000" b="1" dirty="0">
                <a:solidFill>
                  <a:srgbClr val="FFC000"/>
                </a:solidFill>
              </a:rPr>
              <a:t>Quantizing</a:t>
            </a:r>
          </a:p>
        </p:txBody>
      </p:sp>
      <p:sp>
        <p:nvSpPr>
          <p:cNvPr id="2" name="AutoShape 2" descr="Sampling Theorem - Electronics Post">
            <a:extLst>
              <a:ext uri="{FF2B5EF4-FFF2-40B4-BE49-F238E27FC236}">
                <a16:creationId xmlns:a16="http://schemas.microsoft.com/office/drawing/2014/main" id="{46A01198-7788-FF97-D6A3-91DCD891ECD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87076B7C-5CB0-4AB9-93E3-A754EB792163}"/>
              </a:ext>
            </a:extLst>
          </p:cNvPr>
          <p:cNvSpPr txBox="1"/>
          <p:nvPr/>
        </p:nvSpPr>
        <p:spPr>
          <a:xfrm>
            <a:off x="1200727" y="992642"/>
            <a:ext cx="6569491" cy="661720"/>
          </a:xfrm>
          <a:prstGeom prst="rect">
            <a:avLst/>
          </a:prstGeom>
          <a:noFill/>
        </p:spPr>
        <p:txBody>
          <a:bodyPr wrap="square" rtlCol="0">
            <a:spAutoFit/>
          </a:bodyPr>
          <a:lstStyle/>
          <a:p>
            <a:pPr algn="just">
              <a:spcAft>
                <a:spcPts val="600"/>
              </a:spcAft>
            </a:pPr>
            <a:r>
              <a:rPr lang="en-GB" sz="1600" dirty="0">
                <a:solidFill>
                  <a:srgbClr val="000000"/>
                </a:solidFill>
                <a:latin typeface="Times New Roman" panose="02020603050405020304" pitchFamily="18" charset="0"/>
                <a:cs typeface="Times New Roman" panose="02020603050405020304" pitchFamily="18" charset="0"/>
              </a:rPr>
              <a:t>The quantization process can be classified into two types as under:</a:t>
            </a:r>
          </a:p>
          <a:p>
            <a:pPr algn="just">
              <a:spcAft>
                <a:spcPts val="600"/>
              </a:spcAft>
            </a:pPr>
            <a:endParaRPr lang="en-GB" sz="1600" dirty="0">
              <a:solidFill>
                <a:srgbClr val="00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8B668BB-B0BF-414E-B429-78D5853104F3}"/>
              </a:ext>
            </a:extLst>
          </p:cNvPr>
          <p:cNvSpPr txBox="1"/>
          <p:nvPr/>
        </p:nvSpPr>
        <p:spPr>
          <a:xfrm>
            <a:off x="838200" y="3925781"/>
            <a:ext cx="7848599"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Uniform Quantizer: A uniform Quantizer has the same step size through the signal range</a:t>
            </a:r>
          </a:p>
        </p:txBody>
      </p:sp>
      <p:grpSp>
        <p:nvGrpSpPr>
          <p:cNvPr id="29" name="Group 28">
            <a:extLst>
              <a:ext uri="{FF2B5EF4-FFF2-40B4-BE49-F238E27FC236}">
                <a16:creationId xmlns:a16="http://schemas.microsoft.com/office/drawing/2014/main" id="{737C9A10-355F-44F5-9A6B-F9BFCAEDA4D2}"/>
              </a:ext>
            </a:extLst>
          </p:cNvPr>
          <p:cNvGrpSpPr/>
          <p:nvPr/>
        </p:nvGrpSpPr>
        <p:grpSpPr>
          <a:xfrm>
            <a:off x="1762125" y="1371600"/>
            <a:ext cx="5248275" cy="1985228"/>
            <a:chOff x="1762125" y="1371600"/>
            <a:chExt cx="5248275" cy="1985228"/>
          </a:xfrm>
        </p:grpSpPr>
        <p:sp>
          <p:nvSpPr>
            <p:cNvPr id="3" name="Rectangle 2">
              <a:extLst>
                <a:ext uri="{FF2B5EF4-FFF2-40B4-BE49-F238E27FC236}">
                  <a16:creationId xmlns:a16="http://schemas.microsoft.com/office/drawing/2014/main" id="{809CEAA7-C995-4FEF-AAED-0B2EEAA8F867}"/>
                </a:ext>
              </a:extLst>
            </p:cNvPr>
            <p:cNvSpPr/>
            <p:nvPr/>
          </p:nvSpPr>
          <p:spPr>
            <a:xfrm>
              <a:off x="3733800" y="13716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Quantization</a:t>
              </a:r>
            </a:p>
          </p:txBody>
        </p:sp>
        <p:cxnSp>
          <p:nvCxnSpPr>
            <p:cNvPr id="7" name="Straight Arrow Connector 6">
              <a:extLst>
                <a:ext uri="{FF2B5EF4-FFF2-40B4-BE49-F238E27FC236}">
                  <a16:creationId xmlns:a16="http://schemas.microsoft.com/office/drawing/2014/main" id="{AA22416B-5D3B-4ED2-B10A-E909860DE10A}"/>
                </a:ext>
              </a:extLst>
            </p:cNvPr>
            <p:cNvCxnSpPr>
              <a:cxnSpLocks/>
            </p:cNvCxnSpPr>
            <p:nvPr/>
          </p:nvCxnSpPr>
          <p:spPr>
            <a:xfrm>
              <a:off x="4485472" y="1613851"/>
              <a:ext cx="0" cy="378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3F147EC-F5B8-44B7-8A7F-682F644911E1}"/>
                </a:ext>
              </a:extLst>
            </p:cNvPr>
            <p:cNvSpPr/>
            <p:nvPr/>
          </p:nvSpPr>
          <p:spPr>
            <a:xfrm>
              <a:off x="2602387" y="2201962"/>
              <a:ext cx="1447800" cy="430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Uniform Quantization</a:t>
              </a:r>
            </a:p>
          </p:txBody>
        </p:sp>
        <p:sp>
          <p:nvSpPr>
            <p:cNvPr id="13" name="Rectangle 12">
              <a:extLst>
                <a:ext uri="{FF2B5EF4-FFF2-40B4-BE49-F238E27FC236}">
                  <a16:creationId xmlns:a16="http://schemas.microsoft.com/office/drawing/2014/main" id="{45FC31D0-9010-443E-A03F-FC4B03E54142}"/>
                </a:ext>
              </a:extLst>
            </p:cNvPr>
            <p:cNvSpPr/>
            <p:nvPr/>
          </p:nvSpPr>
          <p:spPr>
            <a:xfrm>
              <a:off x="5562600" y="2236881"/>
              <a:ext cx="1447800" cy="430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t>Non-uniform Quantization</a:t>
              </a:r>
            </a:p>
          </p:txBody>
        </p:sp>
        <p:cxnSp>
          <p:nvCxnSpPr>
            <p:cNvPr id="14" name="Straight Connector 13">
              <a:extLst>
                <a:ext uri="{FF2B5EF4-FFF2-40B4-BE49-F238E27FC236}">
                  <a16:creationId xmlns:a16="http://schemas.microsoft.com/office/drawing/2014/main" id="{DB1B365F-A6E8-4427-AB97-02C26D5B656A}"/>
                </a:ext>
              </a:extLst>
            </p:cNvPr>
            <p:cNvCxnSpPr/>
            <p:nvPr/>
          </p:nvCxnSpPr>
          <p:spPr>
            <a:xfrm>
              <a:off x="3326287" y="1979158"/>
              <a:ext cx="29983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F1F3091-170C-447B-8A8D-E3046FF3488D}"/>
                </a:ext>
              </a:extLst>
            </p:cNvPr>
            <p:cNvCxnSpPr>
              <a:endCxn id="11" idx="0"/>
            </p:cNvCxnSpPr>
            <p:nvPr/>
          </p:nvCxnSpPr>
          <p:spPr>
            <a:xfrm>
              <a:off x="3326287" y="1992809"/>
              <a:ext cx="0" cy="209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51CAA99-8177-4298-987B-9262EB61309A}"/>
                </a:ext>
              </a:extLst>
            </p:cNvPr>
            <p:cNvCxnSpPr/>
            <p:nvPr/>
          </p:nvCxnSpPr>
          <p:spPr>
            <a:xfrm>
              <a:off x="6324600" y="1979158"/>
              <a:ext cx="0" cy="222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2599D85-FE1C-4DDE-933B-1FE379AAA3CC}"/>
                </a:ext>
              </a:extLst>
            </p:cNvPr>
            <p:cNvSpPr/>
            <p:nvPr/>
          </p:nvSpPr>
          <p:spPr>
            <a:xfrm>
              <a:off x="1762125" y="2926709"/>
              <a:ext cx="1447800" cy="430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Midtread type</a:t>
              </a:r>
            </a:p>
          </p:txBody>
        </p:sp>
        <p:sp>
          <p:nvSpPr>
            <p:cNvPr id="20" name="Rectangle 19">
              <a:extLst>
                <a:ext uri="{FF2B5EF4-FFF2-40B4-BE49-F238E27FC236}">
                  <a16:creationId xmlns:a16="http://schemas.microsoft.com/office/drawing/2014/main" id="{28A3E9C5-E411-486A-8C42-23C278E2646A}"/>
                </a:ext>
              </a:extLst>
            </p:cNvPr>
            <p:cNvSpPr/>
            <p:nvPr/>
          </p:nvSpPr>
          <p:spPr>
            <a:xfrm>
              <a:off x="3505200" y="2919637"/>
              <a:ext cx="1447800" cy="430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Midrise type</a:t>
              </a:r>
            </a:p>
          </p:txBody>
        </p:sp>
        <p:cxnSp>
          <p:nvCxnSpPr>
            <p:cNvPr id="22" name="Straight Connector 21">
              <a:extLst>
                <a:ext uri="{FF2B5EF4-FFF2-40B4-BE49-F238E27FC236}">
                  <a16:creationId xmlns:a16="http://schemas.microsoft.com/office/drawing/2014/main" id="{3F7A2BE4-B9A2-4EEF-8872-36FCADD6E3E6}"/>
                </a:ext>
              </a:extLst>
            </p:cNvPr>
            <p:cNvCxnSpPr/>
            <p:nvPr/>
          </p:nvCxnSpPr>
          <p:spPr>
            <a:xfrm>
              <a:off x="2486025" y="2751060"/>
              <a:ext cx="17811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8F06BEB-DE6A-4FF1-A11C-320B16607D3F}"/>
                </a:ext>
              </a:extLst>
            </p:cNvPr>
            <p:cNvCxnSpPr>
              <a:endCxn id="19" idx="0"/>
            </p:cNvCxnSpPr>
            <p:nvPr/>
          </p:nvCxnSpPr>
          <p:spPr>
            <a:xfrm>
              <a:off x="2486025" y="2743200"/>
              <a:ext cx="0" cy="183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A6A0905-EE0D-42A4-B0A6-714B5D62A6DB}"/>
                </a:ext>
              </a:extLst>
            </p:cNvPr>
            <p:cNvCxnSpPr>
              <a:cxnSpLocks/>
            </p:cNvCxnSpPr>
            <p:nvPr/>
          </p:nvCxnSpPr>
          <p:spPr>
            <a:xfrm flipH="1">
              <a:off x="4267200" y="2751060"/>
              <a:ext cx="0" cy="168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8F8AF10-9E35-4EFC-AB45-466C1E58D973}"/>
                </a:ext>
              </a:extLst>
            </p:cNvPr>
            <p:cNvCxnSpPr>
              <a:stCxn id="11" idx="2"/>
            </p:cNvCxnSpPr>
            <p:nvPr/>
          </p:nvCxnSpPr>
          <p:spPr>
            <a:xfrm>
              <a:off x="3326287" y="2632081"/>
              <a:ext cx="0" cy="111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0" name="Picture 29">
            <a:extLst>
              <a:ext uri="{FF2B5EF4-FFF2-40B4-BE49-F238E27FC236}">
                <a16:creationId xmlns:a16="http://schemas.microsoft.com/office/drawing/2014/main" id="{26EB64A7-6DC9-44EF-A51C-AFE416DFC6A0}"/>
              </a:ext>
            </a:extLst>
          </p:cNvPr>
          <p:cNvPicPr>
            <a:picLocks noChangeAspect="1"/>
          </p:cNvPicPr>
          <p:nvPr/>
        </p:nvPicPr>
        <p:blipFill>
          <a:blip r:embed="rId2"/>
          <a:stretch>
            <a:fillRect/>
          </a:stretch>
        </p:blipFill>
        <p:spPr>
          <a:xfrm>
            <a:off x="1866900" y="4313334"/>
            <a:ext cx="5715000" cy="2543175"/>
          </a:xfrm>
          <a:prstGeom prst="rect">
            <a:avLst/>
          </a:prstGeom>
        </p:spPr>
      </p:pic>
    </p:spTree>
    <p:extLst>
      <p:ext uri="{BB962C8B-B14F-4D97-AF65-F5344CB8AC3E}">
        <p14:creationId xmlns:p14="http://schemas.microsoft.com/office/powerpoint/2010/main" val="2071147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62154" y="265129"/>
            <a:ext cx="6019725" cy="707886"/>
          </a:xfrm>
          <a:prstGeom prst="rect">
            <a:avLst/>
          </a:prstGeom>
          <a:noFill/>
        </p:spPr>
        <p:txBody>
          <a:bodyPr wrap="none" rtlCol="0">
            <a:spAutoFit/>
          </a:bodyPr>
          <a:lstStyle/>
          <a:p>
            <a:pPr algn="just"/>
            <a:r>
              <a:rPr lang="en-US" sz="4000" b="1" dirty="0">
                <a:solidFill>
                  <a:srgbClr val="FFC000"/>
                </a:solidFill>
              </a:rPr>
              <a:t>Quantization Noise or Error</a:t>
            </a:r>
          </a:p>
        </p:txBody>
      </p:sp>
      <p:sp>
        <p:nvSpPr>
          <p:cNvPr id="2" name="AutoShape 2" descr="Sampling Theorem - Electronics Post">
            <a:extLst>
              <a:ext uri="{FF2B5EF4-FFF2-40B4-BE49-F238E27FC236}">
                <a16:creationId xmlns:a16="http://schemas.microsoft.com/office/drawing/2014/main" id="{46A01198-7788-FF97-D6A3-91DCD891ECD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8B668BB-B0BF-414E-B429-78D5853104F3}"/>
                  </a:ext>
                </a:extLst>
              </p:cNvPr>
              <p:cNvSpPr txBox="1"/>
              <p:nvPr/>
            </p:nvSpPr>
            <p:spPr>
              <a:xfrm>
                <a:off x="800100" y="1155311"/>
                <a:ext cx="7848599" cy="4846904"/>
              </a:xfrm>
              <a:prstGeom prst="rect">
                <a:avLst/>
              </a:prstGeom>
              <a:noFill/>
            </p:spPr>
            <p:txBody>
              <a:bodyPr wrap="square">
                <a:spAutoFit/>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An approximation to the original signal is called the quantized signal and an error is introduced in the signal due to the approximation.</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So, the quantization error is </a:t>
                </a:r>
                <a14:m>
                  <m:oMath xmlns:m="http://schemas.openxmlformats.org/officeDocument/2006/math">
                    <m:r>
                      <a:rPr lang="en-US" b="0" i="1" smtClean="0">
                        <a:latin typeface="Cambria Math" panose="02040503050406030204" pitchFamily="18" charset="0"/>
                        <a:cs typeface="Times New Roman" panose="02020603050405020304" pitchFamily="18" charset="0"/>
                      </a:rPr>
                      <m:t>𝑒</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𝑉</m:t>
                    </m:r>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𝑉</m:t>
                        </m:r>
                      </m:e>
                      <m:sub>
                        <m:r>
                          <a:rPr lang="en-US" b="0" i="1" smtClean="0">
                            <a:latin typeface="Cambria Math" panose="02040503050406030204" pitchFamily="18" charset="0"/>
                            <a:cs typeface="Times New Roman" panose="02020603050405020304" pitchFamily="18" charset="0"/>
                          </a:rPr>
                          <m:t>𝑞</m:t>
                        </m:r>
                      </m:sub>
                    </m:sSub>
                  </m:oMath>
                </a14:m>
                <a:r>
                  <a:rPr lang="en-US" dirty="0">
                    <a:latin typeface="Times New Roman" panose="02020603050405020304" pitchFamily="18" charset="0"/>
                    <a:cs typeface="Times New Roman" panose="02020603050405020304" pitchFamily="18" charset="0"/>
                  </a:rPr>
                  <a:t> that is randomly distributed within the range S/2.</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linear quantization, the probability density function p(e) is constant within the range ±S/2.</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 </a:t>
                </a:r>
                <a:r>
                  <a:rPr lang="en-GB" dirty="0">
                    <a:latin typeface="Times New Roman" panose="02020603050405020304" pitchFamily="18" charset="0"/>
                    <a:cs typeface="Times New Roman" panose="02020603050405020304" pitchFamily="18" charset="0"/>
                  </a:rPr>
                  <a:t>the average quantisation noise output power is given by its variance.</a:t>
                </a:r>
              </a:p>
              <a:p>
                <a:pPr/>
                <a14:m>
                  <m:oMathPara xmlns:m="http://schemas.openxmlformats.org/officeDocument/2006/math">
                    <m:oMathParaPr>
                      <m:jc m:val="centerGroup"/>
                    </m:oMathParaPr>
                    <m:oMath xmlns:m="http://schemas.openxmlformats.org/officeDocument/2006/math">
                      <m:sSup>
                        <m:sSupPr>
                          <m:ctrlPr>
                            <a:rPr lang="en-GB" i="1" smtClean="0">
                              <a:latin typeface="Cambria Math" panose="02040503050406030204" pitchFamily="18" charset="0"/>
                              <a:cs typeface="Times New Roman" panose="02020603050405020304" pitchFamily="18" charset="0"/>
                            </a:rPr>
                          </m:ctrlPr>
                        </m:sSupPr>
                        <m:e>
                          <m:r>
                            <a:rPr lang="en-GB" i="1" smtClean="0">
                              <a:latin typeface="Cambria Math" panose="02040503050406030204" pitchFamily="18" charset="0"/>
                              <a:ea typeface="Cambria Math" panose="02040503050406030204" pitchFamily="18" charset="0"/>
                              <a:cs typeface="Times New Roman" panose="02020603050405020304" pitchFamily="18" charset="0"/>
                            </a:rPr>
                            <m:t>𝜎</m:t>
                          </m:r>
                        </m:e>
                        <m:sup>
                          <m:r>
                            <a:rPr lang="en-US" b="0" i="1" smtClean="0">
                              <a:latin typeface="Cambria Math" panose="02040503050406030204" pitchFamily="18" charset="0"/>
                              <a:cs typeface="Times New Roman" panose="02020603050405020304" pitchFamily="18" charset="0"/>
                            </a:rPr>
                            <m:t>2</m:t>
                          </m:r>
                        </m:sup>
                      </m:sSup>
                      <m:r>
                        <a:rPr lang="en-US" b="0" i="1" smtClean="0">
                          <a:latin typeface="Cambria Math" panose="02040503050406030204" pitchFamily="18" charset="0"/>
                          <a:cs typeface="Times New Roman" panose="02020603050405020304" pitchFamily="18" charset="0"/>
                        </a:rPr>
                        <m:t>=</m:t>
                      </m:r>
                      <m:nary>
                        <m:naryPr>
                          <m:ctrlPr>
                            <a:rPr lang="en-US" b="0"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ub>
                        <m:sup>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up>
                        <m:e>
                          <m:sSup>
                            <m:sSupPr>
                              <m:ctrlPr>
                                <a:rPr lang="en-US" b="0" i="1" smtClean="0">
                                  <a:latin typeface="Cambria Math" panose="02040503050406030204" pitchFamily="18" charset="0"/>
                                  <a:cs typeface="Times New Roman" panose="02020603050405020304" pitchFamily="18" charset="0"/>
                                </a:rPr>
                              </m:ctrlPr>
                            </m:sSupPr>
                            <m:e>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𝑒</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𝜇</m:t>
                                  </m:r>
                                </m:e>
                              </m:d>
                            </m:e>
                            <m:sup>
                              <m:r>
                                <a:rPr lang="en-US" b="0" i="1" smtClean="0">
                                  <a:latin typeface="Cambria Math" panose="02040503050406030204" pitchFamily="18" charset="0"/>
                                  <a:cs typeface="Times New Roman" panose="02020603050405020304" pitchFamily="18" charset="0"/>
                                </a:rPr>
                                <m:t>2</m:t>
                              </m:r>
                            </m:sup>
                          </m:sSup>
                          <m:r>
                            <a:rPr lang="en-US" b="0" i="1" smtClean="0">
                              <a:latin typeface="Cambria Math" panose="02040503050406030204" pitchFamily="18" charset="0"/>
                              <a:cs typeface="Times New Roman" panose="02020603050405020304" pitchFamily="18" charset="0"/>
                            </a:rPr>
                            <m:t>𝑝</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𝑒</m:t>
                              </m:r>
                            </m:e>
                          </m:d>
                          <m:r>
                            <a:rPr lang="en-US" b="0" i="1" smtClean="0">
                              <a:latin typeface="Cambria Math" panose="02040503050406030204" pitchFamily="18" charset="0"/>
                              <a:cs typeface="Times New Roman" panose="02020603050405020304" pitchFamily="18" charset="0"/>
                            </a:rPr>
                            <m:t>𝑑𝑒</m:t>
                          </m:r>
                        </m:e>
                      </m:nary>
                    </m:oMath>
                  </m:oMathPara>
                </a14:m>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Where, </a:t>
                </a:r>
                <a:r>
                  <a:rPr lang="en-GB" dirty="0"/>
                  <a:t>where μ = mean, which is zero for quantisation noise</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range of quantisation error ±(S/2) determines the limits for integration. Therefore,</a:t>
                </a:r>
              </a:p>
              <a:p>
                <a:pPr/>
                <a14:m>
                  <m:oMathPara xmlns:m="http://schemas.openxmlformats.org/officeDocument/2006/math">
                    <m:oMathParaPr>
                      <m:jc m:val="centerGroup"/>
                    </m:oMathParaPr>
                    <m:oMath xmlns:m="http://schemas.openxmlformats.org/officeDocument/2006/math">
                      <m:sSup>
                        <m:sSupPr>
                          <m:ctrlPr>
                            <a:rPr lang="en-GB" i="1" smtClean="0">
                              <a:latin typeface="Cambria Math" panose="02040503050406030204" pitchFamily="18" charset="0"/>
                              <a:cs typeface="Times New Roman" panose="02020603050405020304" pitchFamily="18" charset="0"/>
                            </a:rPr>
                          </m:ctrlPr>
                        </m:sSupPr>
                        <m:e>
                          <m:r>
                            <a:rPr lang="en-GB" i="1" smtClean="0">
                              <a:latin typeface="Cambria Math" panose="02040503050406030204" pitchFamily="18" charset="0"/>
                              <a:ea typeface="Cambria Math" panose="02040503050406030204" pitchFamily="18" charset="0"/>
                              <a:cs typeface="Times New Roman" panose="02020603050405020304" pitchFamily="18" charset="0"/>
                            </a:rPr>
                            <m:t>𝜎</m:t>
                          </m:r>
                        </m:e>
                        <m:sup>
                          <m:r>
                            <a:rPr lang="en-US" b="0" i="1" smtClean="0">
                              <a:latin typeface="Cambria Math" panose="02040503050406030204" pitchFamily="18" charset="0"/>
                              <a:cs typeface="Times New Roman" panose="02020603050405020304" pitchFamily="18" charset="0"/>
                            </a:rPr>
                            <m:t>2</m:t>
                          </m:r>
                        </m:sup>
                      </m:sSup>
                      <m:r>
                        <a:rPr lang="en-US" b="0" i="1" smtClean="0">
                          <a:latin typeface="Cambria Math" panose="02040503050406030204" pitchFamily="18" charset="0"/>
                          <a:cs typeface="Times New Roman" panose="02020603050405020304" pitchFamily="18" charset="0"/>
                        </a:rPr>
                        <m:t>=</m:t>
                      </m:r>
                      <m:nary>
                        <m:naryPr>
                          <m:ctrlPr>
                            <a:rPr lang="en-US" b="0" i="1" smtClean="0">
                              <a:latin typeface="Cambria Math" panose="02040503050406030204" pitchFamily="18" charset="0"/>
                              <a:cs typeface="Times New Roman" panose="02020603050405020304" pitchFamily="18" charset="0"/>
                            </a:rPr>
                          </m:ctrlPr>
                        </m:naryPr>
                        <m:sub>
                          <m:r>
                            <a:rPr lang="en-US" b="0" i="1" smtClean="0">
                              <a:latin typeface="Cambria Math" panose="02040503050406030204" pitchFamily="18" charset="0"/>
                              <a:cs typeface="Times New Roman" panose="02020603050405020304" pitchFamily="18" charset="0"/>
                            </a:rPr>
                            <m:t>−</m:t>
                          </m:r>
                          <m:f>
                            <m:fPr>
                              <m:type m:val="skw"/>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𝑆</m:t>
                              </m:r>
                            </m:num>
                            <m:den>
                              <m:r>
                                <a:rPr lang="en-US" b="0" i="1" smtClean="0">
                                  <a:latin typeface="Cambria Math" panose="02040503050406030204" pitchFamily="18" charset="0"/>
                                  <a:cs typeface="Times New Roman" panose="02020603050405020304" pitchFamily="18" charset="0"/>
                                </a:rPr>
                                <m:t>2</m:t>
                              </m:r>
                            </m:den>
                          </m:f>
                        </m:sub>
                        <m:sup>
                          <m:f>
                            <m:fPr>
                              <m:type m:val="skw"/>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𝑆</m:t>
                              </m:r>
                            </m:num>
                            <m:den>
                              <m:r>
                                <a:rPr lang="en-US" b="0" i="1" smtClean="0">
                                  <a:latin typeface="Cambria Math" panose="02040503050406030204" pitchFamily="18" charset="0"/>
                                  <a:cs typeface="Times New Roman" panose="02020603050405020304" pitchFamily="18" charset="0"/>
                                </a:rPr>
                                <m:t>2</m:t>
                              </m:r>
                            </m:den>
                          </m:f>
                        </m:sup>
                        <m:e>
                          <m:sSup>
                            <m:sSupPr>
                              <m:ctrlPr>
                                <a:rPr lang="en-US" i="1">
                                  <a:latin typeface="Cambria Math" panose="02040503050406030204" pitchFamily="18" charset="0"/>
                                  <a:cs typeface="Times New Roman" panose="02020603050405020304" pitchFamily="18" charset="0"/>
                                </a:rPr>
                              </m:ctrlPr>
                            </m:sSupPr>
                            <m:e>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𝑒</m:t>
                                  </m:r>
                                  <m:r>
                                    <a:rPr lang="en-US" i="1">
                                      <a:latin typeface="Cambria Math" panose="02040503050406030204" pitchFamily="18" charset="0"/>
                                      <a:cs typeface="Times New Roman" panose="02020603050405020304" pitchFamily="18" charset="0"/>
                                    </a:rPr>
                                    <m:t>−0</m:t>
                                  </m:r>
                                </m:e>
                              </m:d>
                            </m:e>
                            <m:sup>
                              <m:r>
                                <a:rPr lang="en-US" i="1">
                                  <a:latin typeface="Cambria Math" panose="02040503050406030204" pitchFamily="18" charset="0"/>
                                  <a:cs typeface="Times New Roman" panose="02020603050405020304" pitchFamily="18" charset="0"/>
                                </a:rPr>
                                <m:t>2</m:t>
                              </m:r>
                            </m:sup>
                          </m:sSup>
                          <m:f>
                            <m:fPr>
                              <m:ctrlPr>
                                <a:rPr lang="en-US"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m:t>
                              </m:r>
                            </m:num>
                            <m:den>
                              <m:r>
                                <a:rPr lang="en-US" b="0" i="1" smtClean="0">
                                  <a:latin typeface="Cambria Math" panose="02040503050406030204" pitchFamily="18" charset="0"/>
                                  <a:cs typeface="Times New Roman" panose="02020603050405020304" pitchFamily="18" charset="0"/>
                                </a:rPr>
                                <m:t>𝑆</m:t>
                              </m:r>
                            </m:den>
                          </m:f>
                          <m:r>
                            <a:rPr lang="en-US" b="0" i="1" smtClean="0">
                              <a:latin typeface="Cambria Math" panose="02040503050406030204" pitchFamily="18" charset="0"/>
                              <a:cs typeface="Times New Roman" panose="02020603050405020304" pitchFamily="18" charset="0"/>
                            </a:rPr>
                            <m:t>𝑑𝑒</m:t>
                          </m:r>
                        </m:e>
                      </m:nary>
                      <m:r>
                        <a:rPr lang="en-US" b="0" i="1" smtClean="0">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1</m:t>
                          </m:r>
                        </m:num>
                        <m:den>
                          <m:r>
                            <a:rPr lang="en-US" i="1">
                              <a:latin typeface="Cambria Math" panose="02040503050406030204" pitchFamily="18" charset="0"/>
                              <a:cs typeface="Times New Roman" panose="02020603050405020304" pitchFamily="18" charset="0"/>
                            </a:rPr>
                            <m:t>𝑆</m:t>
                          </m:r>
                        </m:den>
                      </m:f>
                      <m:nary>
                        <m:naryPr>
                          <m:ctrlPr>
                            <a:rPr lang="en-US" i="1">
                              <a:latin typeface="Cambria Math" panose="02040503050406030204" pitchFamily="18" charset="0"/>
                              <a:cs typeface="Times New Roman" panose="02020603050405020304" pitchFamily="18" charset="0"/>
                            </a:rPr>
                          </m:ctrlPr>
                        </m:naryPr>
                        <m:sub>
                          <m:r>
                            <a:rPr lang="en-US" b="0" i="1" smtClean="0">
                              <a:latin typeface="Cambria Math" panose="02040503050406030204" pitchFamily="18" charset="0"/>
                              <a:cs typeface="Times New Roman" panose="02020603050405020304" pitchFamily="18" charset="0"/>
                            </a:rPr>
                            <m:t>−</m:t>
                          </m:r>
                          <m:f>
                            <m:fPr>
                              <m:type m:val="skw"/>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𝑆</m:t>
                              </m:r>
                            </m:num>
                            <m:den>
                              <m:r>
                                <a:rPr lang="en-US" i="1">
                                  <a:latin typeface="Cambria Math" panose="02040503050406030204" pitchFamily="18" charset="0"/>
                                  <a:cs typeface="Times New Roman" panose="02020603050405020304" pitchFamily="18" charset="0"/>
                                </a:rPr>
                                <m:t>2</m:t>
                              </m:r>
                            </m:den>
                          </m:f>
                        </m:sub>
                        <m:sup>
                          <m:f>
                            <m:fPr>
                              <m:type m:val="skw"/>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𝑆</m:t>
                              </m:r>
                            </m:num>
                            <m:den>
                              <m:r>
                                <a:rPr lang="en-US" i="1">
                                  <a:latin typeface="Cambria Math" panose="02040503050406030204" pitchFamily="18" charset="0"/>
                                  <a:cs typeface="Times New Roman" panose="02020603050405020304" pitchFamily="18" charset="0"/>
                                </a:rPr>
                                <m:t>2</m:t>
                              </m:r>
                            </m:den>
                          </m:f>
                        </m:sup>
                        <m:e>
                          <m:sSup>
                            <m:sSupPr>
                              <m:ctrlPr>
                                <a:rPr lang="en-US" i="1">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𝑒</m:t>
                              </m:r>
                            </m:e>
                            <m:sup>
                              <m:r>
                                <a:rPr lang="en-US" i="1">
                                  <a:latin typeface="Cambria Math" panose="02040503050406030204" pitchFamily="18" charset="0"/>
                                  <a:cs typeface="Times New Roman" panose="02020603050405020304" pitchFamily="18" charset="0"/>
                                </a:rPr>
                                <m:t>2</m:t>
                              </m:r>
                            </m:sup>
                          </m:sSup>
                          <m:r>
                            <a:rPr lang="en-US" i="1">
                              <a:latin typeface="Cambria Math" panose="02040503050406030204" pitchFamily="18" charset="0"/>
                              <a:cs typeface="Times New Roman" panose="02020603050405020304" pitchFamily="18" charset="0"/>
                            </a:rPr>
                            <m:t>𝑑𝑒</m:t>
                          </m:r>
                        </m:e>
                      </m:nary>
                    </m:oMath>
                  </m:oMathPara>
                </a14:m>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1</m:t>
                          </m:r>
                        </m:num>
                        <m:den>
                          <m:r>
                            <a:rPr lang="en-US" i="1">
                              <a:latin typeface="Cambria Math" panose="02040503050406030204" pitchFamily="18" charset="0"/>
                              <a:cs typeface="Times New Roman" panose="02020603050405020304" pitchFamily="18" charset="0"/>
                            </a:rPr>
                            <m:t>𝑆</m:t>
                          </m:r>
                        </m:den>
                      </m:f>
                      <m:sSubSup>
                        <m:sSubSupPr>
                          <m:ctrlPr>
                            <a:rPr lang="en-US"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𝑒</m:t>
                                  </m:r>
                                </m:e>
                                <m:sup>
                                  <m:r>
                                    <a:rPr lang="en-US" b="0" i="1" smtClean="0">
                                      <a:latin typeface="Cambria Math" panose="02040503050406030204" pitchFamily="18" charset="0"/>
                                      <a:cs typeface="Times New Roman" panose="02020603050405020304" pitchFamily="18" charset="0"/>
                                    </a:rPr>
                                    <m:t>3</m:t>
                                  </m:r>
                                </m:sup>
                              </m:sSup>
                            </m:num>
                            <m:den>
                              <m:r>
                                <a:rPr lang="en-US" b="0" i="1" smtClean="0">
                                  <a:latin typeface="Cambria Math" panose="02040503050406030204" pitchFamily="18" charset="0"/>
                                  <a:cs typeface="Times New Roman" panose="02020603050405020304" pitchFamily="18" charset="0"/>
                                </a:rPr>
                                <m:t>3</m:t>
                              </m:r>
                            </m:den>
                          </m:f>
                          <m:r>
                            <a:rPr lang="en-US" b="0" i="1" smtClean="0">
                              <a:latin typeface="Cambria Math" panose="02040503050406030204" pitchFamily="18" charset="0"/>
                              <a:cs typeface="Times New Roman" panose="02020603050405020304" pitchFamily="18" charset="0"/>
                            </a:rPr>
                            <m:t>)</m:t>
                          </m:r>
                        </m:e>
                        <m: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𝑆</m:t>
                          </m:r>
                          <m:r>
                            <a:rPr lang="en-US" b="0" i="1" smtClean="0">
                              <a:latin typeface="Cambria Math" panose="02040503050406030204" pitchFamily="18" charset="0"/>
                              <a:cs typeface="Times New Roman" panose="02020603050405020304" pitchFamily="18" charset="0"/>
                            </a:rPr>
                            <m:t>/2</m:t>
                          </m:r>
                        </m:sub>
                        <m:sup>
                          <m:r>
                            <a:rPr lang="en-US" b="0" i="1" smtClean="0">
                              <a:latin typeface="Cambria Math" panose="02040503050406030204" pitchFamily="18" charset="0"/>
                              <a:cs typeface="Times New Roman" panose="02020603050405020304" pitchFamily="18" charset="0"/>
                            </a:rPr>
                            <m:t>𝑆</m:t>
                          </m:r>
                          <m:r>
                            <a:rPr lang="en-US" b="0" i="1" smtClean="0">
                              <a:latin typeface="Cambria Math" panose="02040503050406030204" pitchFamily="18" charset="0"/>
                              <a:cs typeface="Times New Roman" panose="02020603050405020304" pitchFamily="18" charset="0"/>
                            </a:rPr>
                            <m:t>/2</m:t>
                          </m:r>
                        </m:sup>
                      </m:sSubSup>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𝑆</m:t>
                              </m:r>
                            </m:e>
                            <m:sup>
                              <m:r>
                                <a:rPr lang="en-US" b="0" i="1" smtClean="0">
                                  <a:latin typeface="Cambria Math" panose="02040503050406030204" pitchFamily="18" charset="0"/>
                                  <a:cs typeface="Times New Roman" panose="02020603050405020304" pitchFamily="18" charset="0"/>
                                </a:rPr>
                                <m:t>2</m:t>
                              </m:r>
                            </m:sup>
                          </m:sSup>
                        </m:num>
                        <m:den>
                          <m:r>
                            <a:rPr lang="en-US" b="0" i="1" smtClean="0">
                              <a:latin typeface="Cambria Math" panose="02040503050406030204" pitchFamily="18" charset="0"/>
                              <a:cs typeface="Times New Roman" panose="02020603050405020304" pitchFamily="18" charset="0"/>
                            </a:rPr>
                            <m:t>12</m:t>
                          </m:r>
                        </m:den>
                      </m:f>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38B668BB-B0BF-414E-B429-78D5853104F3}"/>
                  </a:ext>
                </a:extLst>
              </p:cNvPr>
              <p:cNvSpPr txBox="1">
                <a:spLocks noRot="1" noChangeAspect="1" noMove="1" noResize="1" noEditPoints="1" noAdjustHandles="1" noChangeArrowheads="1" noChangeShapeType="1" noTextEdit="1"/>
              </p:cNvSpPr>
              <p:nvPr/>
            </p:nvSpPr>
            <p:spPr>
              <a:xfrm>
                <a:off x="800100" y="1155311"/>
                <a:ext cx="7848599" cy="4846904"/>
              </a:xfrm>
              <a:prstGeom prst="rect">
                <a:avLst/>
              </a:prstGeom>
              <a:blipFill>
                <a:blip r:embed="rId2"/>
                <a:stretch>
                  <a:fillRect l="-621" t="-755"/>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B6A47054-88DD-4683-8B1B-CAF929D0EBA1}"/>
              </a:ext>
            </a:extLst>
          </p:cNvPr>
          <p:cNvPicPr>
            <a:picLocks noChangeAspect="1"/>
          </p:cNvPicPr>
          <p:nvPr/>
        </p:nvPicPr>
        <p:blipFill>
          <a:blip r:embed="rId3">
            <a:lum bright="-20000" contrast="40000"/>
          </a:blip>
          <a:stretch>
            <a:fillRect/>
          </a:stretch>
        </p:blipFill>
        <p:spPr>
          <a:xfrm>
            <a:off x="6515059" y="3099816"/>
            <a:ext cx="2133640" cy="963168"/>
          </a:xfrm>
          <a:prstGeom prst="rect">
            <a:avLst/>
          </a:prstGeom>
        </p:spPr>
      </p:pic>
    </p:spTree>
    <p:extLst>
      <p:ext uri="{BB962C8B-B14F-4D97-AF65-F5344CB8AC3E}">
        <p14:creationId xmlns:p14="http://schemas.microsoft.com/office/powerpoint/2010/main" val="1715610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62154" y="265129"/>
            <a:ext cx="6019725" cy="707886"/>
          </a:xfrm>
          <a:prstGeom prst="rect">
            <a:avLst/>
          </a:prstGeom>
          <a:noFill/>
        </p:spPr>
        <p:txBody>
          <a:bodyPr wrap="none" rtlCol="0">
            <a:spAutoFit/>
          </a:bodyPr>
          <a:lstStyle/>
          <a:p>
            <a:pPr algn="just"/>
            <a:r>
              <a:rPr lang="en-US" sz="4000" b="1" dirty="0">
                <a:solidFill>
                  <a:srgbClr val="FFC000"/>
                </a:solidFill>
              </a:rPr>
              <a:t>Quantization Noise or Error</a:t>
            </a:r>
          </a:p>
        </p:txBody>
      </p:sp>
      <p:sp>
        <p:nvSpPr>
          <p:cNvPr id="2" name="AutoShape 2" descr="Sampling Theorem - Electronics Post">
            <a:extLst>
              <a:ext uri="{FF2B5EF4-FFF2-40B4-BE49-F238E27FC236}">
                <a16:creationId xmlns:a16="http://schemas.microsoft.com/office/drawing/2014/main" id="{46A01198-7788-FF97-D6A3-91DCD891ECD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8B668BB-B0BF-414E-B429-78D5853104F3}"/>
                  </a:ext>
                </a:extLst>
              </p:cNvPr>
              <p:cNvSpPr txBox="1"/>
              <p:nvPr/>
            </p:nvSpPr>
            <p:spPr>
              <a:xfrm>
                <a:off x="800100" y="1155311"/>
                <a:ext cx="7848599" cy="5395772"/>
              </a:xfrm>
              <a:prstGeom prst="rect">
                <a:avLst/>
              </a:prstGeom>
              <a:noFill/>
            </p:spPr>
            <p:txBody>
              <a:bodyPr wrap="square">
                <a:spAutoFit/>
              </a:bodyPr>
              <a:lstStyle/>
              <a:p>
                <a:pPr marL="285750" indent="-285750">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Signal to quantisation noise ratio (SQR) is a good measure of performance of a PCM system transmitting speech. </a:t>
                </a:r>
              </a:p>
              <a:p>
                <a:pPr marL="285750" indent="-285750">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If </a:t>
                </a:r>
                <a:r>
                  <a:rPr lang="en-GB" sz="1400" dirty="0" err="1">
                    <a:latin typeface="Times New Roman" panose="02020603050405020304" pitchFamily="18" charset="0"/>
                    <a:cs typeface="Times New Roman" panose="02020603050405020304" pitchFamily="18" charset="0"/>
                  </a:rPr>
                  <a:t>V</a:t>
                </a:r>
                <a:r>
                  <a:rPr lang="en-GB" sz="1400" baseline="-25000" dirty="0" err="1">
                    <a:latin typeface="Times New Roman" panose="02020603050405020304" pitchFamily="18" charset="0"/>
                    <a:cs typeface="Times New Roman" panose="02020603050405020304" pitchFamily="18" charset="0"/>
                  </a:rPr>
                  <a:t>r</a:t>
                </a:r>
                <a:r>
                  <a:rPr lang="en-GB" sz="1400" dirty="0">
                    <a:latin typeface="Times New Roman" panose="02020603050405020304" pitchFamily="18" charset="0"/>
                    <a:cs typeface="Times New Roman" panose="02020603050405020304" pitchFamily="18" charset="0"/>
                  </a:rPr>
                  <a:t> is the </a:t>
                </a:r>
                <a:r>
                  <a:rPr lang="en-GB" sz="1400" dirty="0" err="1">
                    <a:latin typeface="Times New Roman" panose="02020603050405020304" pitchFamily="18" charset="0"/>
                    <a:cs typeface="Times New Roman" panose="02020603050405020304" pitchFamily="18" charset="0"/>
                  </a:rPr>
                  <a:t>r.m.s.</a:t>
                </a:r>
                <a:r>
                  <a:rPr lang="en-GB" sz="1400" dirty="0">
                    <a:latin typeface="Times New Roman" panose="02020603050405020304" pitchFamily="18" charset="0"/>
                    <a:cs typeface="Times New Roman" panose="02020603050405020304" pitchFamily="18" charset="0"/>
                  </a:rPr>
                  <a:t> value of the input signal and if we assume (for convenience) a resistance level of 1 ohm, then SQR is given by</a:t>
                </a:r>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𝑆𝑄𝑅</m:t>
                      </m:r>
                      <m:r>
                        <a:rPr lang="en-US" sz="1400" b="0" i="1" smtClean="0">
                          <a:latin typeface="Cambria Math" panose="02040503050406030204" pitchFamily="18" charset="0"/>
                          <a:cs typeface="Times New Roman" panose="02020603050405020304" pitchFamily="18" charset="0"/>
                        </a:rPr>
                        <m:t>=10</m:t>
                      </m:r>
                      <m:r>
                        <a:rPr lang="en-US" sz="1400" b="0" i="1" smtClean="0">
                          <a:latin typeface="Cambria Math" panose="02040503050406030204" pitchFamily="18" charset="0"/>
                          <a:cs typeface="Times New Roman" panose="02020603050405020304" pitchFamily="18" charset="0"/>
                        </a:rPr>
                        <m:t>𝑙𝑜𝑔</m:t>
                      </m:r>
                      <m:d>
                        <m:dPr>
                          <m:begChr m:val="["/>
                          <m:endChr m:val="]"/>
                          <m:ctrlPr>
                            <a:rPr lang="en-US" sz="1400" b="0" i="1" smtClean="0">
                              <a:latin typeface="Cambria Math" panose="02040503050406030204" pitchFamily="18" charset="0"/>
                              <a:cs typeface="Times New Roman" panose="02020603050405020304" pitchFamily="18" charset="0"/>
                            </a:rPr>
                          </m:ctrlPr>
                        </m:dPr>
                        <m:e>
                          <m:f>
                            <m:fPr>
                              <m:ctrlPr>
                                <a:rPr lang="en-US" sz="1400" b="0" i="1" smtClean="0">
                                  <a:latin typeface="Cambria Math" panose="02040503050406030204" pitchFamily="18" charset="0"/>
                                  <a:cs typeface="Times New Roman" panose="02020603050405020304" pitchFamily="18" charset="0"/>
                                </a:rPr>
                              </m:ctrlPr>
                            </m:fPr>
                            <m:num>
                              <m:sSup>
                                <m:sSupPr>
                                  <m:ctrlPr>
                                    <a:rPr lang="en-US" sz="1400" b="0" i="1" smtClean="0">
                                      <a:latin typeface="Cambria Math" panose="02040503050406030204" pitchFamily="18" charset="0"/>
                                      <a:cs typeface="Times New Roman" panose="02020603050405020304" pitchFamily="18" charset="0"/>
                                    </a:rPr>
                                  </m:ctrlPr>
                                </m:sSupPr>
                                <m:e>
                                  <m:sSub>
                                    <m:sSubPr>
                                      <m:ctrlPr>
                                        <a:rPr lang="en-US" sz="1400" b="0" i="1" smtClean="0">
                                          <a:latin typeface="Cambria Math" panose="02040503050406030204" pitchFamily="18" charset="0"/>
                                          <a:cs typeface="Times New Roman" panose="02020603050405020304" pitchFamily="18" charset="0"/>
                                        </a:rPr>
                                      </m:ctrlPr>
                                    </m:sSubPr>
                                    <m:e>
                                      <m:r>
                                        <a:rPr lang="en-US" sz="1400" b="0" i="1" smtClean="0">
                                          <a:latin typeface="Cambria Math" panose="02040503050406030204" pitchFamily="18" charset="0"/>
                                          <a:cs typeface="Times New Roman" panose="02020603050405020304" pitchFamily="18" charset="0"/>
                                        </a:rPr>
                                        <m:t>𝑉</m:t>
                                      </m:r>
                                    </m:e>
                                    <m:sub>
                                      <m:r>
                                        <a:rPr lang="en-US" sz="1400" b="0" i="1" smtClean="0">
                                          <a:latin typeface="Cambria Math" panose="02040503050406030204" pitchFamily="18" charset="0"/>
                                          <a:cs typeface="Times New Roman" panose="02020603050405020304" pitchFamily="18" charset="0"/>
                                        </a:rPr>
                                        <m:t>𝑟</m:t>
                                      </m:r>
                                    </m:sub>
                                  </m:sSub>
                                </m:e>
                                <m:sup>
                                  <m:r>
                                    <a:rPr lang="en-US" sz="1400" b="0" i="1" smtClean="0">
                                      <a:latin typeface="Cambria Math" panose="02040503050406030204" pitchFamily="18" charset="0"/>
                                      <a:cs typeface="Times New Roman" panose="02020603050405020304" pitchFamily="18" charset="0"/>
                                    </a:rPr>
                                    <m:t>2</m:t>
                                  </m:r>
                                </m:sup>
                              </m:sSup>
                            </m:num>
                            <m:den>
                              <m:r>
                                <a:rPr lang="en-US" sz="1400" b="0" i="1" smtClean="0">
                                  <a:latin typeface="Cambria Math" panose="02040503050406030204" pitchFamily="18" charset="0"/>
                                  <a:cs typeface="Times New Roman" panose="02020603050405020304" pitchFamily="18" charset="0"/>
                                </a:rPr>
                                <m:t>(</m:t>
                              </m:r>
                              <m:f>
                                <m:fPr>
                                  <m:type m:val="skw"/>
                                  <m:ctrlPr>
                                    <a:rPr lang="en-US" sz="1400" b="0" i="1" smtClean="0">
                                      <a:latin typeface="Cambria Math" panose="02040503050406030204" pitchFamily="18" charset="0"/>
                                      <a:cs typeface="Times New Roman" panose="02020603050405020304" pitchFamily="18" charset="0"/>
                                    </a:rPr>
                                  </m:ctrlPr>
                                </m:fPr>
                                <m:num>
                                  <m:sSup>
                                    <m:sSupPr>
                                      <m:ctrlPr>
                                        <a:rPr lang="en-US" sz="1400" b="0" i="1" smtClean="0">
                                          <a:latin typeface="Cambria Math" panose="02040503050406030204" pitchFamily="18" charset="0"/>
                                          <a:cs typeface="Times New Roman" panose="02020603050405020304" pitchFamily="18" charset="0"/>
                                        </a:rPr>
                                      </m:ctrlPr>
                                    </m:sSupPr>
                                    <m:e>
                                      <m:r>
                                        <a:rPr lang="en-US" sz="1400" b="0" i="1" smtClean="0">
                                          <a:latin typeface="Cambria Math" panose="02040503050406030204" pitchFamily="18" charset="0"/>
                                          <a:cs typeface="Times New Roman" panose="02020603050405020304" pitchFamily="18" charset="0"/>
                                        </a:rPr>
                                        <m:t>𝑆</m:t>
                                      </m:r>
                                    </m:e>
                                    <m:sup>
                                      <m:r>
                                        <a:rPr lang="en-US" sz="1400" b="0" i="1" smtClean="0">
                                          <a:latin typeface="Cambria Math" panose="02040503050406030204" pitchFamily="18" charset="0"/>
                                          <a:cs typeface="Times New Roman" panose="02020603050405020304" pitchFamily="18" charset="0"/>
                                        </a:rPr>
                                        <m:t>2</m:t>
                                      </m:r>
                                    </m:sup>
                                  </m:sSup>
                                </m:num>
                                <m:den>
                                  <m:r>
                                    <a:rPr lang="en-US" sz="1400" b="0" i="1" smtClean="0">
                                      <a:latin typeface="Cambria Math" panose="02040503050406030204" pitchFamily="18" charset="0"/>
                                      <a:cs typeface="Times New Roman" panose="02020603050405020304" pitchFamily="18" charset="0"/>
                                    </a:rPr>
                                    <m:t>12</m:t>
                                  </m:r>
                                </m:den>
                              </m:f>
                              <m:r>
                                <a:rPr lang="en-US" sz="1400" b="0" i="1" smtClean="0">
                                  <a:latin typeface="Cambria Math" panose="02040503050406030204" pitchFamily="18" charset="0"/>
                                  <a:cs typeface="Times New Roman" panose="02020603050405020304" pitchFamily="18" charset="0"/>
                                </a:rPr>
                                <m:t>)</m:t>
                              </m:r>
                            </m:den>
                          </m:f>
                        </m:e>
                      </m:d>
                      <m:r>
                        <a:rPr lang="en-US" sz="1400" b="0" i="1" smtClean="0">
                          <a:latin typeface="Cambria Math" panose="02040503050406030204" pitchFamily="18" charset="0"/>
                          <a:cs typeface="Times New Roman" panose="02020603050405020304" pitchFamily="18" charset="0"/>
                        </a:rPr>
                        <m:t>𝑑𝐵</m:t>
                      </m:r>
                    </m:oMath>
                  </m:oMathPara>
                </a14:m>
                <a:endParaRPr lang="en-US" sz="1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=10</m:t>
                      </m:r>
                      <m:func>
                        <m:funcPr>
                          <m:ctrlPr>
                            <a:rPr lang="en-US" sz="1400" b="0" i="1" smtClean="0">
                              <a:latin typeface="Cambria Math" panose="02040503050406030204" pitchFamily="18" charset="0"/>
                              <a:cs typeface="Times New Roman" panose="02020603050405020304" pitchFamily="18" charset="0"/>
                            </a:rPr>
                          </m:ctrlPr>
                        </m:funcPr>
                        <m:fName>
                          <m:r>
                            <m:rPr>
                              <m:sty m:val="p"/>
                            </m:rPr>
                            <a:rPr lang="en-US" sz="1400" b="0" i="0" smtClean="0">
                              <a:latin typeface="Cambria Math" panose="02040503050406030204" pitchFamily="18" charset="0"/>
                              <a:cs typeface="Times New Roman" panose="02020603050405020304" pitchFamily="18" charset="0"/>
                            </a:rPr>
                            <m:t>log</m:t>
                          </m:r>
                        </m:fName>
                        <m:e>
                          <m:d>
                            <m:dPr>
                              <m:ctrlPr>
                                <a:rPr lang="en-US" sz="1400" b="0" i="1" smtClean="0">
                                  <a:latin typeface="Cambria Math" panose="02040503050406030204" pitchFamily="18" charset="0"/>
                                  <a:cs typeface="Times New Roman" panose="02020603050405020304" pitchFamily="18" charset="0"/>
                                </a:rPr>
                              </m:ctrlPr>
                            </m:dPr>
                            <m:e>
                              <m:r>
                                <a:rPr lang="en-US" sz="1400" b="0" i="1" smtClean="0">
                                  <a:latin typeface="Cambria Math" panose="02040503050406030204" pitchFamily="18" charset="0"/>
                                  <a:cs typeface="Times New Roman" panose="02020603050405020304" pitchFamily="18" charset="0"/>
                                </a:rPr>
                                <m:t>12</m:t>
                              </m:r>
                            </m:e>
                          </m:d>
                        </m:e>
                      </m:func>
                      <m:r>
                        <a:rPr lang="en-US" sz="1400" b="0" i="1" smtClean="0">
                          <a:latin typeface="Cambria Math" panose="02040503050406030204" pitchFamily="18" charset="0"/>
                          <a:cs typeface="Times New Roman" panose="02020603050405020304" pitchFamily="18" charset="0"/>
                        </a:rPr>
                        <m:t>+20</m:t>
                      </m:r>
                      <m:r>
                        <a:rPr lang="en-US" sz="1400" b="0" i="1" smtClean="0">
                          <a:latin typeface="Cambria Math" panose="02040503050406030204" pitchFamily="18" charset="0"/>
                          <a:cs typeface="Times New Roman" panose="02020603050405020304" pitchFamily="18" charset="0"/>
                        </a:rPr>
                        <m:t>𝑙𝑜𝑔</m:t>
                      </m:r>
                      <m:d>
                        <m:dPr>
                          <m:begChr m:val="["/>
                          <m:endChr m:val="]"/>
                          <m:ctrlPr>
                            <a:rPr lang="en-US" sz="1400" b="0" i="1" smtClean="0">
                              <a:latin typeface="Cambria Math" panose="02040503050406030204" pitchFamily="18" charset="0"/>
                              <a:cs typeface="Times New Roman" panose="02020603050405020304" pitchFamily="18" charset="0"/>
                            </a:rPr>
                          </m:ctrlPr>
                        </m:dPr>
                        <m:e>
                          <m:f>
                            <m:fPr>
                              <m:ctrlPr>
                                <a:rPr lang="en-US" sz="1400" b="0" i="1" smtClean="0">
                                  <a:latin typeface="Cambria Math" panose="02040503050406030204" pitchFamily="18" charset="0"/>
                                  <a:cs typeface="Times New Roman" panose="02020603050405020304" pitchFamily="18" charset="0"/>
                                </a:rPr>
                              </m:ctrlPr>
                            </m:fPr>
                            <m:num>
                              <m:sSub>
                                <m:sSubPr>
                                  <m:ctrlPr>
                                    <a:rPr lang="en-US" sz="1400" i="1">
                                      <a:latin typeface="Cambria Math" panose="02040503050406030204" pitchFamily="18" charset="0"/>
                                      <a:cs typeface="Times New Roman" panose="02020603050405020304" pitchFamily="18" charset="0"/>
                                    </a:rPr>
                                  </m:ctrlPr>
                                </m:sSubPr>
                                <m:e>
                                  <m:r>
                                    <a:rPr lang="en-US" sz="1400" i="1">
                                      <a:latin typeface="Cambria Math" panose="02040503050406030204" pitchFamily="18" charset="0"/>
                                      <a:cs typeface="Times New Roman" panose="02020603050405020304" pitchFamily="18" charset="0"/>
                                    </a:rPr>
                                    <m:t>𝑉</m:t>
                                  </m:r>
                                </m:e>
                                <m:sub>
                                  <m:r>
                                    <a:rPr lang="en-US" sz="1400" i="1">
                                      <a:latin typeface="Cambria Math" panose="02040503050406030204" pitchFamily="18" charset="0"/>
                                      <a:cs typeface="Times New Roman" panose="02020603050405020304" pitchFamily="18" charset="0"/>
                                    </a:rPr>
                                    <m:t>𝑟</m:t>
                                  </m:r>
                                </m:sub>
                              </m:sSub>
                            </m:num>
                            <m:den>
                              <m:r>
                                <a:rPr lang="en-US" sz="1400" b="0" i="1" smtClean="0">
                                  <a:latin typeface="Cambria Math" panose="02040503050406030204" pitchFamily="18" charset="0"/>
                                  <a:cs typeface="Times New Roman" panose="02020603050405020304" pitchFamily="18" charset="0"/>
                                </a:rPr>
                                <m:t>𝑆</m:t>
                              </m:r>
                            </m:den>
                          </m:f>
                        </m:e>
                      </m:d>
                      <m:r>
                        <a:rPr lang="en-US" sz="1400" b="0" i="1" smtClean="0">
                          <a:latin typeface="Cambria Math" panose="02040503050406030204" pitchFamily="18" charset="0"/>
                          <a:cs typeface="Times New Roman" panose="02020603050405020304" pitchFamily="18" charset="0"/>
                        </a:rPr>
                        <m:t>𝑑𝐵</m:t>
                      </m:r>
                    </m:oMath>
                  </m:oMathPara>
                </a14:m>
                <a:endParaRPr lang="en-US" sz="1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=10.8+20</m:t>
                      </m:r>
                      <m:r>
                        <a:rPr lang="en-US" sz="1400" b="0" i="1" smtClean="0">
                          <a:latin typeface="Cambria Math" panose="02040503050406030204" pitchFamily="18" charset="0"/>
                          <a:cs typeface="Times New Roman" panose="02020603050405020304" pitchFamily="18" charset="0"/>
                        </a:rPr>
                        <m:t>𝑙𝑜𝑔</m:t>
                      </m:r>
                      <m:d>
                        <m:dPr>
                          <m:begChr m:val="["/>
                          <m:endChr m:val="]"/>
                          <m:ctrlPr>
                            <a:rPr lang="en-US" sz="1400" b="0" i="1" smtClean="0">
                              <a:latin typeface="Cambria Math" panose="02040503050406030204" pitchFamily="18" charset="0"/>
                              <a:cs typeface="Times New Roman" panose="02020603050405020304" pitchFamily="18" charset="0"/>
                            </a:rPr>
                          </m:ctrlPr>
                        </m:dPr>
                        <m:e>
                          <m:f>
                            <m:fPr>
                              <m:ctrlPr>
                                <a:rPr lang="en-US" sz="1400" b="0" i="1" smtClean="0">
                                  <a:latin typeface="Cambria Math" panose="02040503050406030204" pitchFamily="18" charset="0"/>
                                  <a:cs typeface="Times New Roman" panose="02020603050405020304" pitchFamily="18" charset="0"/>
                                </a:rPr>
                              </m:ctrlPr>
                            </m:fPr>
                            <m:num>
                              <m:sSub>
                                <m:sSubPr>
                                  <m:ctrlPr>
                                    <a:rPr lang="en-US" sz="1400" i="1">
                                      <a:latin typeface="Cambria Math" panose="02040503050406030204" pitchFamily="18" charset="0"/>
                                      <a:cs typeface="Times New Roman" panose="02020603050405020304" pitchFamily="18" charset="0"/>
                                    </a:rPr>
                                  </m:ctrlPr>
                                </m:sSubPr>
                                <m:e>
                                  <m:r>
                                    <a:rPr lang="en-US" sz="1400" i="1">
                                      <a:latin typeface="Cambria Math" panose="02040503050406030204" pitchFamily="18" charset="0"/>
                                      <a:cs typeface="Times New Roman" panose="02020603050405020304" pitchFamily="18" charset="0"/>
                                    </a:rPr>
                                    <m:t>𝑉</m:t>
                                  </m:r>
                                </m:e>
                                <m:sub>
                                  <m:r>
                                    <a:rPr lang="en-US" sz="1400" i="1">
                                      <a:latin typeface="Cambria Math" panose="02040503050406030204" pitchFamily="18" charset="0"/>
                                      <a:cs typeface="Times New Roman" panose="02020603050405020304" pitchFamily="18" charset="0"/>
                                    </a:rPr>
                                    <m:t>𝑟</m:t>
                                  </m:r>
                                </m:sub>
                              </m:sSub>
                            </m:num>
                            <m:den>
                              <m:r>
                                <a:rPr lang="en-US" sz="1400" b="0" i="1" smtClean="0">
                                  <a:latin typeface="Cambria Math" panose="02040503050406030204" pitchFamily="18" charset="0"/>
                                  <a:cs typeface="Times New Roman" panose="02020603050405020304" pitchFamily="18" charset="0"/>
                                </a:rPr>
                                <m:t>𝑆</m:t>
                              </m:r>
                            </m:den>
                          </m:f>
                        </m:e>
                      </m:d>
                      <m:r>
                        <a:rPr lang="en-US" sz="1400" b="0" i="1" smtClean="0">
                          <a:latin typeface="Cambria Math" panose="02040503050406030204" pitchFamily="18" charset="0"/>
                          <a:cs typeface="Times New Roman" panose="02020603050405020304" pitchFamily="18" charset="0"/>
                        </a:rPr>
                        <m:t>𝑑𝐵</m:t>
                      </m:r>
                    </m:oMath>
                  </m:oMathPara>
                </a14:m>
                <a:endParaRPr lang="en-US" sz="1400" dirty="0">
                  <a:latin typeface="Times New Roman" panose="02020603050405020304" pitchFamily="18" charset="0"/>
                  <a:cs typeface="Times New Roman" panose="02020603050405020304" pitchFamily="18" charset="0"/>
                </a:endParaRPr>
              </a:p>
              <a:p>
                <a:r>
                  <a:rPr lang="en-GB" sz="1400" dirty="0">
                    <a:latin typeface="Times New Roman" panose="02020603050405020304" pitchFamily="18" charset="0"/>
                    <a:cs typeface="Times New Roman" panose="02020603050405020304" pitchFamily="18" charset="0"/>
                  </a:rPr>
                  <a:t>If the input signal is a sinusoidal wave with </a:t>
                </a:r>
                <a:r>
                  <a:rPr lang="en-GB" sz="1400" dirty="0" err="1">
                    <a:latin typeface="Times New Roman" panose="02020603050405020304" pitchFamily="18" charset="0"/>
                    <a:cs typeface="Times New Roman" panose="02020603050405020304" pitchFamily="18" charset="0"/>
                  </a:rPr>
                  <a:t>V</a:t>
                </a:r>
                <a:r>
                  <a:rPr lang="en-GB" sz="1400" baseline="-25000" dirty="0" err="1">
                    <a:latin typeface="Times New Roman" panose="02020603050405020304" pitchFamily="18" charset="0"/>
                    <a:cs typeface="Times New Roman" panose="02020603050405020304" pitchFamily="18" charset="0"/>
                  </a:rPr>
                  <a:t>m</a:t>
                </a:r>
                <a:r>
                  <a:rPr lang="en-GB" sz="1400" dirty="0">
                    <a:latin typeface="Times New Roman" panose="02020603050405020304" pitchFamily="18" charset="0"/>
                    <a:cs typeface="Times New Roman" panose="02020603050405020304" pitchFamily="18" charset="0"/>
                  </a:rPr>
                  <a:t> as the maximum amplitude, SQR may be calculated for the full range sine wave as</a:t>
                </a:r>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𝑆𝑄𝑅</m:t>
                      </m:r>
                      <m:r>
                        <a:rPr lang="en-US" sz="1400" b="0" i="1" smtClean="0">
                          <a:latin typeface="Cambria Math" panose="02040503050406030204" pitchFamily="18" charset="0"/>
                          <a:cs typeface="Times New Roman" panose="02020603050405020304" pitchFamily="18" charset="0"/>
                        </a:rPr>
                        <m:t>=10</m:t>
                      </m:r>
                      <m:r>
                        <a:rPr lang="en-US" sz="1400" b="0" i="1" smtClean="0">
                          <a:latin typeface="Cambria Math" panose="02040503050406030204" pitchFamily="18" charset="0"/>
                          <a:cs typeface="Times New Roman" panose="02020603050405020304" pitchFamily="18" charset="0"/>
                        </a:rPr>
                        <m:t>𝑙𝑜𝑔</m:t>
                      </m:r>
                      <m:d>
                        <m:dPr>
                          <m:begChr m:val="["/>
                          <m:endChr m:val="]"/>
                          <m:ctrlPr>
                            <a:rPr lang="en-US" sz="1400" b="0" i="1" smtClean="0">
                              <a:latin typeface="Cambria Math" panose="02040503050406030204" pitchFamily="18" charset="0"/>
                              <a:cs typeface="Times New Roman" panose="02020603050405020304" pitchFamily="18" charset="0"/>
                            </a:rPr>
                          </m:ctrlPr>
                        </m:dPr>
                        <m:e>
                          <m:f>
                            <m:fPr>
                              <m:ctrlPr>
                                <a:rPr lang="en-US" sz="1400" b="0" i="1" smtClean="0">
                                  <a:latin typeface="Cambria Math" panose="02040503050406030204" pitchFamily="18" charset="0"/>
                                  <a:cs typeface="Times New Roman" panose="02020603050405020304" pitchFamily="18" charset="0"/>
                                </a:rPr>
                              </m:ctrlPr>
                            </m:fPr>
                            <m:num>
                              <m:sSup>
                                <m:sSupPr>
                                  <m:ctrlPr>
                                    <a:rPr lang="en-US" sz="1400" b="0" i="1" smtClean="0">
                                      <a:latin typeface="Cambria Math" panose="02040503050406030204" pitchFamily="18" charset="0"/>
                                      <a:cs typeface="Times New Roman" panose="02020603050405020304" pitchFamily="18" charset="0"/>
                                    </a:rPr>
                                  </m:ctrlPr>
                                </m:sSupPr>
                                <m:e>
                                  <m:d>
                                    <m:dPr>
                                      <m:ctrlPr>
                                        <a:rPr lang="en-US" sz="1400" b="0" i="1" smtClean="0">
                                          <a:latin typeface="Cambria Math" panose="02040503050406030204" pitchFamily="18" charset="0"/>
                                          <a:cs typeface="Times New Roman" panose="02020603050405020304" pitchFamily="18" charset="0"/>
                                        </a:rPr>
                                      </m:ctrlPr>
                                    </m:dPr>
                                    <m:e>
                                      <m:f>
                                        <m:fPr>
                                          <m:type m:val="skw"/>
                                          <m:ctrlPr>
                                            <a:rPr lang="en-US" sz="1400" b="0" i="1" smtClean="0">
                                              <a:latin typeface="Cambria Math" panose="02040503050406030204" pitchFamily="18" charset="0"/>
                                              <a:cs typeface="Times New Roman" panose="02020603050405020304" pitchFamily="18" charset="0"/>
                                            </a:rPr>
                                          </m:ctrlPr>
                                        </m:fPr>
                                        <m:num>
                                          <m:sSub>
                                            <m:sSubPr>
                                              <m:ctrlPr>
                                                <a:rPr lang="en-US" sz="1400" i="1">
                                                  <a:latin typeface="Cambria Math" panose="02040503050406030204" pitchFamily="18" charset="0"/>
                                                  <a:cs typeface="Times New Roman" panose="02020603050405020304" pitchFamily="18" charset="0"/>
                                                </a:rPr>
                                              </m:ctrlPr>
                                            </m:sSubPr>
                                            <m:e>
                                              <m:r>
                                                <a:rPr lang="en-US" sz="1400" i="1">
                                                  <a:latin typeface="Cambria Math" panose="02040503050406030204" pitchFamily="18" charset="0"/>
                                                  <a:cs typeface="Times New Roman" panose="02020603050405020304" pitchFamily="18" charset="0"/>
                                                </a:rPr>
                                                <m:t>𝑉</m:t>
                                              </m:r>
                                            </m:e>
                                            <m:sub>
                                              <m:r>
                                                <a:rPr lang="en-US" sz="1400" i="1">
                                                  <a:latin typeface="Cambria Math" panose="02040503050406030204" pitchFamily="18" charset="0"/>
                                                  <a:cs typeface="Times New Roman" panose="02020603050405020304" pitchFamily="18" charset="0"/>
                                                </a:rPr>
                                                <m:t>𝑚</m:t>
                                              </m:r>
                                            </m:sub>
                                          </m:sSub>
                                        </m:num>
                                        <m:den>
                                          <m:r>
                                            <a:rPr lang="en-US" sz="1400" b="0" i="1" smtClean="0">
                                              <a:latin typeface="Cambria Math" panose="02040503050406030204" pitchFamily="18" charset="0"/>
                                              <a:ea typeface="Cambria Math" panose="02040503050406030204" pitchFamily="18" charset="0"/>
                                              <a:cs typeface="Times New Roman" panose="02020603050405020304" pitchFamily="18" charset="0"/>
                                            </a:rPr>
                                            <m:t>√2</m:t>
                                          </m:r>
                                        </m:den>
                                      </m:f>
                                    </m:e>
                                  </m:d>
                                </m:e>
                                <m:sup>
                                  <m:r>
                                    <a:rPr lang="en-US" sz="1400" b="0" i="1" smtClean="0">
                                      <a:latin typeface="Cambria Math" panose="02040503050406030204" pitchFamily="18" charset="0"/>
                                      <a:cs typeface="Times New Roman" panose="02020603050405020304" pitchFamily="18" charset="0"/>
                                    </a:rPr>
                                    <m:t>2</m:t>
                                  </m:r>
                                </m:sup>
                              </m:sSup>
                            </m:num>
                            <m:den>
                              <m:r>
                                <a:rPr lang="en-US" sz="1400" b="0" i="1" smtClean="0">
                                  <a:latin typeface="Cambria Math" panose="02040503050406030204" pitchFamily="18" charset="0"/>
                                  <a:cs typeface="Times New Roman" panose="02020603050405020304" pitchFamily="18" charset="0"/>
                                </a:rPr>
                                <m:t>(</m:t>
                              </m:r>
                              <m:f>
                                <m:fPr>
                                  <m:type m:val="skw"/>
                                  <m:ctrlPr>
                                    <a:rPr lang="en-US" sz="1400" b="0" i="1" smtClean="0">
                                      <a:latin typeface="Cambria Math" panose="02040503050406030204" pitchFamily="18" charset="0"/>
                                      <a:cs typeface="Times New Roman" panose="02020603050405020304" pitchFamily="18" charset="0"/>
                                    </a:rPr>
                                  </m:ctrlPr>
                                </m:fPr>
                                <m:num>
                                  <m:sSup>
                                    <m:sSupPr>
                                      <m:ctrlPr>
                                        <a:rPr lang="en-US" sz="1400" b="0" i="1" smtClean="0">
                                          <a:latin typeface="Cambria Math" panose="02040503050406030204" pitchFamily="18" charset="0"/>
                                          <a:cs typeface="Times New Roman" panose="02020603050405020304" pitchFamily="18" charset="0"/>
                                        </a:rPr>
                                      </m:ctrlPr>
                                    </m:sSupPr>
                                    <m:e>
                                      <m:r>
                                        <a:rPr lang="en-US" sz="1400" b="0" i="1" smtClean="0">
                                          <a:latin typeface="Cambria Math" panose="02040503050406030204" pitchFamily="18" charset="0"/>
                                          <a:cs typeface="Times New Roman" panose="02020603050405020304" pitchFamily="18" charset="0"/>
                                        </a:rPr>
                                        <m:t>𝑆</m:t>
                                      </m:r>
                                    </m:e>
                                    <m:sup>
                                      <m:r>
                                        <a:rPr lang="en-US" sz="1400" b="0" i="1" smtClean="0">
                                          <a:latin typeface="Cambria Math" panose="02040503050406030204" pitchFamily="18" charset="0"/>
                                          <a:cs typeface="Times New Roman" panose="02020603050405020304" pitchFamily="18" charset="0"/>
                                        </a:rPr>
                                        <m:t>2</m:t>
                                      </m:r>
                                    </m:sup>
                                  </m:sSup>
                                </m:num>
                                <m:den>
                                  <m:r>
                                    <a:rPr lang="en-US" sz="1400" b="0" i="1" smtClean="0">
                                      <a:latin typeface="Cambria Math" panose="02040503050406030204" pitchFamily="18" charset="0"/>
                                      <a:cs typeface="Times New Roman" panose="02020603050405020304" pitchFamily="18" charset="0"/>
                                    </a:rPr>
                                    <m:t>12</m:t>
                                  </m:r>
                                </m:den>
                              </m:f>
                              <m:r>
                                <a:rPr lang="en-US" sz="1400" b="0" i="1" smtClean="0">
                                  <a:latin typeface="Cambria Math" panose="02040503050406030204" pitchFamily="18" charset="0"/>
                                  <a:cs typeface="Times New Roman" panose="02020603050405020304" pitchFamily="18" charset="0"/>
                                </a:rPr>
                                <m:t>)</m:t>
                              </m:r>
                            </m:den>
                          </m:f>
                        </m:e>
                      </m:d>
                      <m:r>
                        <a:rPr lang="en-US" sz="1400" b="0" i="1" smtClean="0">
                          <a:latin typeface="Cambria Math" panose="02040503050406030204" pitchFamily="18" charset="0"/>
                          <a:cs typeface="Times New Roman" panose="02020603050405020304" pitchFamily="18" charset="0"/>
                        </a:rPr>
                        <m:t>𝑑𝐵</m:t>
                      </m:r>
                      <m:r>
                        <a:rPr lang="en-US" sz="1400" i="1">
                          <a:latin typeface="Cambria Math" panose="02040503050406030204" pitchFamily="18" charset="0"/>
                          <a:cs typeface="Times New Roman" panose="02020603050405020304" pitchFamily="18" charset="0"/>
                        </a:rPr>
                        <m:t>=7.78+20</m:t>
                      </m:r>
                      <m:r>
                        <a:rPr lang="en-US" sz="1400" i="1">
                          <a:latin typeface="Cambria Math" panose="02040503050406030204" pitchFamily="18" charset="0"/>
                          <a:cs typeface="Times New Roman" panose="02020603050405020304" pitchFamily="18" charset="0"/>
                        </a:rPr>
                        <m:t>𝑙𝑜𝑔</m:t>
                      </m:r>
                      <m:d>
                        <m:dPr>
                          <m:begChr m:val="["/>
                          <m:endChr m:val="]"/>
                          <m:ctrlPr>
                            <a:rPr lang="en-US" sz="1400" i="1">
                              <a:latin typeface="Cambria Math" panose="02040503050406030204" pitchFamily="18" charset="0"/>
                              <a:cs typeface="Times New Roman" panose="02020603050405020304" pitchFamily="18" charset="0"/>
                            </a:rPr>
                          </m:ctrlPr>
                        </m:dPr>
                        <m:e>
                          <m:f>
                            <m:fPr>
                              <m:ctrlPr>
                                <a:rPr lang="en-US" sz="1400" i="1">
                                  <a:latin typeface="Cambria Math" panose="02040503050406030204" pitchFamily="18" charset="0"/>
                                  <a:cs typeface="Times New Roman" panose="02020603050405020304" pitchFamily="18" charset="0"/>
                                </a:rPr>
                              </m:ctrlPr>
                            </m:fPr>
                            <m:num>
                              <m:sSub>
                                <m:sSubPr>
                                  <m:ctrlPr>
                                    <a:rPr lang="en-US" sz="1400" i="1">
                                      <a:latin typeface="Cambria Math" panose="02040503050406030204" pitchFamily="18" charset="0"/>
                                      <a:cs typeface="Times New Roman" panose="02020603050405020304" pitchFamily="18" charset="0"/>
                                    </a:rPr>
                                  </m:ctrlPr>
                                </m:sSubPr>
                                <m:e>
                                  <m:r>
                                    <a:rPr lang="en-US" sz="1400" i="1">
                                      <a:latin typeface="Cambria Math" panose="02040503050406030204" pitchFamily="18" charset="0"/>
                                      <a:cs typeface="Times New Roman" panose="02020603050405020304" pitchFamily="18" charset="0"/>
                                    </a:rPr>
                                    <m:t>𝑉</m:t>
                                  </m:r>
                                </m:e>
                                <m:sub>
                                  <m:r>
                                    <a:rPr lang="en-US" sz="1400" b="0" i="1" smtClean="0">
                                      <a:latin typeface="Cambria Math" panose="02040503050406030204" pitchFamily="18" charset="0"/>
                                      <a:cs typeface="Times New Roman" panose="02020603050405020304" pitchFamily="18" charset="0"/>
                                    </a:rPr>
                                    <m:t>𝑚</m:t>
                                  </m:r>
                                </m:sub>
                              </m:sSub>
                            </m:num>
                            <m:den>
                              <m:r>
                                <a:rPr lang="en-US" sz="1400" i="1">
                                  <a:latin typeface="Cambria Math" panose="02040503050406030204" pitchFamily="18" charset="0"/>
                                  <a:cs typeface="Times New Roman" panose="02020603050405020304" pitchFamily="18" charset="0"/>
                                </a:rPr>
                                <m:t>𝑆</m:t>
                              </m:r>
                            </m:den>
                          </m:f>
                        </m:e>
                      </m:d>
                      <m:r>
                        <a:rPr lang="en-US" sz="1400" b="0" i="1" smtClean="0">
                          <a:latin typeface="Cambria Math" panose="02040503050406030204" pitchFamily="18" charset="0"/>
                          <a:cs typeface="Times New Roman" panose="02020603050405020304" pitchFamily="18" charset="0"/>
                        </a:rPr>
                        <m:t>𝑑𝐵</m:t>
                      </m:r>
                    </m:oMath>
                  </m:oMathPara>
                </a14:m>
                <a:endParaRPr lang="en-US" sz="1400" dirty="0">
                  <a:latin typeface="Times New Roman" panose="02020603050405020304" pitchFamily="18" charset="0"/>
                  <a:cs typeface="Times New Roman" panose="02020603050405020304" pitchFamily="18" charset="0"/>
                </a:endParaRPr>
              </a:p>
              <a:p>
                <a:r>
                  <a:rPr lang="en-GB" sz="1400" dirty="0">
                    <a:latin typeface="Times New Roman" panose="02020603050405020304" pitchFamily="18" charset="0"/>
                    <a:cs typeface="Times New Roman" panose="02020603050405020304" pitchFamily="18" charset="0"/>
                  </a:rPr>
                  <a:t>Expressing S in terms of </a:t>
                </a:r>
                <a:r>
                  <a:rPr lang="en-GB" sz="1400" dirty="0" err="1">
                    <a:latin typeface="Times New Roman" panose="02020603050405020304" pitchFamily="18" charset="0"/>
                    <a:cs typeface="Times New Roman" panose="02020603050405020304" pitchFamily="18" charset="0"/>
                  </a:rPr>
                  <a:t>Vm</a:t>
                </a:r>
                <a:r>
                  <a:rPr lang="en-GB" sz="1400" dirty="0">
                    <a:latin typeface="Times New Roman" panose="02020603050405020304" pitchFamily="18" charset="0"/>
                    <a:cs typeface="Times New Roman" panose="02020603050405020304" pitchFamily="18" charset="0"/>
                  </a:rPr>
                  <a:t> and the number of steps, M, we have</a:t>
                </a:r>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𝑆𝑄𝑅</m:t>
                      </m:r>
                      <m:r>
                        <a:rPr lang="en-US" sz="1400" b="0" i="1" smtClean="0">
                          <a:latin typeface="Cambria Math" panose="02040503050406030204" pitchFamily="18" charset="0"/>
                          <a:cs typeface="Times New Roman" panose="02020603050405020304" pitchFamily="18" charset="0"/>
                        </a:rPr>
                        <m:t>=10</m:t>
                      </m:r>
                      <m:r>
                        <a:rPr lang="en-US" sz="1400" b="0" i="1" smtClean="0">
                          <a:latin typeface="Cambria Math" panose="02040503050406030204" pitchFamily="18" charset="0"/>
                          <a:cs typeface="Times New Roman" panose="02020603050405020304" pitchFamily="18" charset="0"/>
                        </a:rPr>
                        <m:t>𝑙𝑜𝑔</m:t>
                      </m:r>
                      <m:d>
                        <m:dPr>
                          <m:begChr m:val="["/>
                          <m:endChr m:val="]"/>
                          <m:ctrlPr>
                            <a:rPr lang="en-US" sz="1400" b="0" i="1" smtClean="0">
                              <a:latin typeface="Cambria Math" panose="02040503050406030204" pitchFamily="18" charset="0"/>
                              <a:cs typeface="Times New Roman" panose="02020603050405020304" pitchFamily="18" charset="0"/>
                            </a:rPr>
                          </m:ctrlPr>
                        </m:dPr>
                        <m:e>
                          <m:f>
                            <m:fPr>
                              <m:ctrlPr>
                                <a:rPr lang="en-US" sz="1400" b="0" i="1" smtClean="0">
                                  <a:latin typeface="Cambria Math" panose="02040503050406030204" pitchFamily="18" charset="0"/>
                                  <a:cs typeface="Times New Roman" panose="02020603050405020304" pitchFamily="18" charset="0"/>
                                </a:rPr>
                              </m:ctrlPr>
                            </m:fPr>
                            <m:num>
                              <m:sSup>
                                <m:sSupPr>
                                  <m:ctrlPr>
                                    <a:rPr lang="en-US" sz="1400" b="0" i="1" smtClean="0">
                                      <a:latin typeface="Cambria Math" panose="02040503050406030204" pitchFamily="18" charset="0"/>
                                      <a:cs typeface="Times New Roman" panose="02020603050405020304" pitchFamily="18" charset="0"/>
                                    </a:rPr>
                                  </m:ctrlPr>
                                </m:sSupPr>
                                <m:e>
                                  <m:d>
                                    <m:dPr>
                                      <m:ctrlPr>
                                        <a:rPr lang="en-US" sz="1400" b="0" i="1" smtClean="0">
                                          <a:latin typeface="Cambria Math" panose="02040503050406030204" pitchFamily="18" charset="0"/>
                                          <a:cs typeface="Times New Roman" panose="02020603050405020304" pitchFamily="18" charset="0"/>
                                        </a:rPr>
                                      </m:ctrlPr>
                                    </m:dPr>
                                    <m:e>
                                      <m:f>
                                        <m:fPr>
                                          <m:type m:val="skw"/>
                                          <m:ctrlPr>
                                            <a:rPr lang="en-US" sz="1400" b="0" i="1" smtClean="0">
                                              <a:latin typeface="Cambria Math" panose="02040503050406030204" pitchFamily="18" charset="0"/>
                                              <a:cs typeface="Times New Roman" panose="02020603050405020304" pitchFamily="18" charset="0"/>
                                            </a:rPr>
                                          </m:ctrlPr>
                                        </m:fPr>
                                        <m:num>
                                          <m:sSub>
                                            <m:sSubPr>
                                              <m:ctrlPr>
                                                <a:rPr lang="en-US" sz="1400" i="1">
                                                  <a:latin typeface="Cambria Math" panose="02040503050406030204" pitchFamily="18" charset="0"/>
                                                  <a:cs typeface="Times New Roman" panose="02020603050405020304" pitchFamily="18" charset="0"/>
                                                </a:rPr>
                                              </m:ctrlPr>
                                            </m:sSubPr>
                                            <m:e>
                                              <m:r>
                                                <a:rPr lang="en-US" sz="1400" i="1">
                                                  <a:latin typeface="Cambria Math" panose="02040503050406030204" pitchFamily="18" charset="0"/>
                                                  <a:cs typeface="Times New Roman" panose="02020603050405020304" pitchFamily="18" charset="0"/>
                                                </a:rPr>
                                                <m:t>𝑉</m:t>
                                              </m:r>
                                            </m:e>
                                            <m:sub>
                                              <m:r>
                                                <a:rPr lang="en-US" sz="1400" i="1">
                                                  <a:latin typeface="Cambria Math" panose="02040503050406030204" pitchFamily="18" charset="0"/>
                                                  <a:cs typeface="Times New Roman" panose="02020603050405020304" pitchFamily="18" charset="0"/>
                                                </a:rPr>
                                                <m:t>𝑚</m:t>
                                              </m:r>
                                            </m:sub>
                                          </m:sSub>
                                        </m:num>
                                        <m:den>
                                          <m:r>
                                            <a:rPr lang="en-US" sz="1400" b="0" i="1" smtClean="0">
                                              <a:latin typeface="Cambria Math" panose="02040503050406030204" pitchFamily="18" charset="0"/>
                                              <a:ea typeface="Cambria Math" panose="02040503050406030204" pitchFamily="18" charset="0"/>
                                              <a:cs typeface="Times New Roman" panose="02020603050405020304" pitchFamily="18" charset="0"/>
                                            </a:rPr>
                                            <m:t>√2</m:t>
                                          </m:r>
                                        </m:den>
                                      </m:f>
                                    </m:e>
                                  </m:d>
                                </m:e>
                                <m:sup>
                                  <m:r>
                                    <a:rPr lang="en-US" sz="1400" b="0" i="1" smtClean="0">
                                      <a:latin typeface="Cambria Math" panose="02040503050406030204" pitchFamily="18" charset="0"/>
                                      <a:cs typeface="Times New Roman" panose="02020603050405020304" pitchFamily="18" charset="0"/>
                                    </a:rPr>
                                    <m:t>2</m:t>
                                  </m:r>
                                </m:sup>
                              </m:sSup>
                            </m:num>
                            <m:den>
                              <m:r>
                                <a:rPr lang="en-US" sz="1400" b="0" i="1" smtClean="0">
                                  <a:latin typeface="Cambria Math" panose="02040503050406030204" pitchFamily="18" charset="0"/>
                                  <a:cs typeface="Times New Roman" panose="02020603050405020304" pitchFamily="18" charset="0"/>
                                </a:rPr>
                                <m:t>(</m:t>
                              </m:r>
                              <m:f>
                                <m:fPr>
                                  <m:type m:val="skw"/>
                                  <m:ctrlPr>
                                    <a:rPr lang="en-US" sz="1400" b="0" i="1" smtClean="0">
                                      <a:latin typeface="Cambria Math" panose="02040503050406030204" pitchFamily="18" charset="0"/>
                                      <a:cs typeface="Times New Roman" panose="02020603050405020304" pitchFamily="18" charset="0"/>
                                    </a:rPr>
                                  </m:ctrlPr>
                                </m:fPr>
                                <m:num>
                                  <m:sSup>
                                    <m:sSupPr>
                                      <m:ctrlPr>
                                        <a:rPr lang="en-US" sz="1400" b="0" i="1" smtClean="0">
                                          <a:latin typeface="Cambria Math" panose="02040503050406030204" pitchFamily="18" charset="0"/>
                                          <a:cs typeface="Times New Roman" panose="02020603050405020304" pitchFamily="18" charset="0"/>
                                        </a:rPr>
                                      </m:ctrlPr>
                                    </m:sSupPr>
                                    <m:e>
                                      <m:r>
                                        <a:rPr lang="en-US" sz="1400" b="0" i="1" smtClean="0">
                                          <a:latin typeface="Cambria Math" panose="02040503050406030204" pitchFamily="18" charset="0"/>
                                          <a:cs typeface="Times New Roman" panose="02020603050405020304" pitchFamily="18" charset="0"/>
                                        </a:rPr>
                                        <m:t>4</m:t>
                                      </m:r>
                                      <m:sSub>
                                        <m:sSubPr>
                                          <m:ctrlPr>
                                            <a:rPr lang="en-US" sz="1400" i="1">
                                              <a:latin typeface="Cambria Math" panose="02040503050406030204" pitchFamily="18" charset="0"/>
                                              <a:cs typeface="Times New Roman" panose="02020603050405020304" pitchFamily="18" charset="0"/>
                                            </a:rPr>
                                          </m:ctrlPr>
                                        </m:sSubPr>
                                        <m:e>
                                          <m:r>
                                            <a:rPr lang="en-US" sz="1400" i="1">
                                              <a:latin typeface="Cambria Math" panose="02040503050406030204" pitchFamily="18" charset="0"/>
                                              <a:cs typeface="Times New Roman" panose="02020603050405020304" pitchFamily="18" charset="0"/>
                                            </a:rPr>
                                            <m:t>𝑉</m:t>
                                          </m:r>
                                        </m:e>
                                        <m:sub>
                                          <m:r>
                                            <a:rPr lang="en-US" sz="1400" i="1">
                                              <a:latin typeface="Cambria Math" panose="02040503050406030204" pitchFamily="18" charset="0"/>
                                              <a:cs typeface="Times New Roman" panose="02020603050405020304" pitchFamily="18" charset="0"/>
                                            </a:rPr>
                                            <m:t>𝑚</m:t>
                                          </m:r>
                                        </m:sub>
                                      </m:sSub>
                                    </m:e>
                                    <m:sup>
                                      <m:r>
                                        <a:rPr lang="en-US" sz="1400" b="0" i="1" smtClean="0">
                                          <a:latin typeface="Cambria Math" panose="02040503050406030204" pitchFamily="18" charset="0"/>
                                          <a:cs typeface="Times New Roman" panose="02020603050405020304" pitchFamily="18" charset="0"/>
                                        </a:rPr>
                                        <m:t>2</m:t>
                                      </m:r>
                                    </m:sup>
                                  </m:sSup>
                                </m:num>
                                <m:den>
                                  <m:r>
                                    <a:rPr lang="en-US" sz="1400" b="0" i="1" smtClean="0">
                                      <a:latin typeface="Cambria Math" panose="02040503050406030204" pitchFamily="18" charset="0"/>
                                      <a:cs typeface="Times New Roman" panose="02020603050405020304" pitchFamily="18" charset="0"/>
                                    </a:rPr>
                                    <m:t>12</m:t>
                                  </m:r>
                                  <m:sSup>
                                    <m:sSupPr>
                                      <m:ctrlPr>
                                        <a:rPr lang="en-US" sz="1400" b="0" i="1" smtClean="0">
                                          <a:latin typeface="Cambria Math" panose="02040503050406030204" pitchFamily="18" charset="0"/>
                                          <a:cs typeface="Times New Roman" panose="02020603050405020304" pitchFamily="18" charset="0"/>
                                        </a:rPr>
                                      </m:ctrlPr>
                                    </m:sSupPr>
                                    <m:e>
                                      <m:r>
                                        <a:rPr lang="en-US" sz="1400" b="0" i="1" smtClean="0">
                                          <a:latin typeface="Cambria Math" panose="02040503050406030204" pitchFamily="18" charset="0"/>
                                          <a:cs typeface="Times New Roman" panose="02020603050405020304" pitchFamily="18" charset="0"/>
                                        </a:rPr>
                                        <m:t>𝑀</m:t>
                                      </m:r>
                                    </m:e>
                                    <m:sup>
                                      <m:r>
                                        <a:rPr lang="en-US" sz="1400" b="0" i="1" smtClean="0">
                                          <a:latin typeface="Cambria Math" panose="02040503050406030204" pitchFamily="18" charset="0"/>
                                          <a:cs typeface="Times New Roman" panose="02020603050405020304" pitchFamily="18" charset="0"/>
                                        </a:rPr>
                                        <m:t>2</m:t>
                                      </m:r>
                                    </m:sup>
                                  </m:sSup>
                                </m:den>
                              </m:f>
                              <m:r>
                                <a:rPr lang="en-US" sz="1400" b="0" i="1" smtClean="0">
                                  <a:latin typeface="Cambria Math" panose="02040503050406030204" pitchFamily="18" charset="0"/>
                                  <a:cs typeface="Times New Roman" panose="02020603050405020304" pitchFamily="18" charset="0"/>
                                </a:rPr>
                                <m:t>)</m:t>
                              </m:r>
                            </m:den>
                          </m:f>
                        </m:e>
                      </m:d>
                      <m:r>
                        <a:rPr lang="en-US" sz="1400" b="0" i="1" smtClean="0">
                          <a:latin typeface="Cambria Math" panose="02040503050406030204" pitchFamily="18" charset="0"/>
                          <a:cs typeface="Times New Roman" panose="02020603050405020304" pitchFamily="18" charset="0"/>
                        </a:rPr>
                        <m:t>𝑑𝐵</m:t>
                      </m:r>
                      <m:r>
                        <a:rPr lang="en-US" sz="1400" b="0" i="1" smtClean="0">
                          <a:latin typeface="Cambria Math" panose="02040503050406030204" pitchFamily="18" charset="0"/>
                          <a:cs typeface="Times New Roman" panose="02020603050405020304" pitchFamily="18" charset="0"/>
                        </a:rPr>
                        <m:t>=20</m:t>
                      </m:r>
                      <m:func>
                        <m:funcPr>
                          <m:ctrlPr>
                            <a:rPr lang="en-US" sz="1400" b="0" i="1" smtClean="0">
                              <a:latin typeface="Cambria Math" panose="02040503050406030204" pitchFamily="18" charset="0"/>
                              <a:cs typeface="Times New Roman" panose="02020603050405020304" pitchFamily="18" charset="0"/>
                            </a:rPr>
                          </m:ctrlPr>
                        </m:funcPr>
                        <m:fName>
                          <m:r>
                            <m:rPr>
                              <m:sty m:val="p"/>
                            </m:rPr>
                            <a:rPr lang="en-US" sz="1400" b="0" i="0" smtClean="0">
                              <a:latin typeface="Cambria Math" panose="02040503050406030204" pitchFamily="18" charset="0"/>
                              <a:cs typeface="Times New Roman" panose="02020603050405020304" pitchFamily="18" charset="0"/>
                            </a:rPr>
                            <m:t>log</m:t>
                          </m:r>
                        </m:fName>
                        <m:e>
                          <m:d>
                            <m:dPr>
                              <m:ctrlPr>
                                <a:rPr lang="en-US" sz="1400" b="0" i="1" smtClean="0">
                                  <a:latin typeface="Cambria Math" panose="02040503050406030204" pitchFamily="18" charset="0"/>
                                  <a:cs typeface="Times New Roman" panose="02020603050405020304" pitchFamily="18" charset="0"/>
                                </a:rPr>
                              </m:ctrlPr>
                            </m:dPr>
                            <m:e>
                              <m:r>
                                <a:rPr lang="en-US" sz="1400" b="0" i="1" smtClean="0">
                                  <a:latin typeface="Cambria Math" panose="02040503050406030204" pitchFamily="18" charset="0"/>
                                  <a:cs typeface="Times New Roman" panose="02020603050405020304" pitchFamily="18" charset="0"/>
                                </a:rPr>
                                <m:t>1.225</m:t>
                              </m:r>
                              <m:r>
                                <a:rPr lang="en-US" sz="1400" b="0" i="1" smtClean="0">
                                  <a:latin typeface="Cambria Math" panose="02040503050406030204" pitchFamily="18" charset="0"/>
                                  <a:cs typeface="Times New Roman" panose="02020603050405020304" pitchFamily="18" charset="0"/>
                                </a:rPr>
                                <m:t>𝑀</m:t>
                              </m:r>
                            </m:e>
                          </m:d>
                        </m:e>
                      </m:func>
                      <m:r>
                        <a:rPr lang="en-US" sz="1400" b="0" i="1" smtClean="0">
                          <a:latin typeface="Cambria Math" panose="02040503050406030204" pitchFamily="18" charset="0"/>
                          <a:cs typeface="Times New Roman" panose="02020603050405020304" pitchFamily="18" charset="0"/>
                        </a:rPr>
                        <m:t>𝑑𝐵</m:t>
                      </m:r>
                    </m:oMath>
                  </m:oMathPara>
                </a14:m>
                <a:endParaRPr lang="en-US" sz="1400" dirty="0">
                  <a:latin typeface="Times New Roman" panose="02020603050405020304" pitchFamily="18" charset="0"/>
                  <a:cs typeface="Times New Roman" panose="02020603050405020304" pitchFamily="18" charset="0"/>
                </a:endParaRPr>
              </a:p>
              <a:p>
                <a:r>
                  <a:rPr lang="en-GB" sz="1400" dirty="0">
                    <a:latin typeface="Times New Roman" panose="02020603050405020304" pitchFamily="18" charset="0"/>
                    <a:cs typeface="Times New Roman" panose="02020603050405020304" pitchFamily="18" charset="0"/>
                  </a:rPr>
                  <a:t>Now, M = 2</a:t>
                </a:r>
                <a:r>
                  <a:rPr lang="en-GB" sz="1400" baseline="30000" dirty="0">
                    <a:latin typeface="Times New Roman" panose="02020603050405020304" pitchFamily="18" charset="0"/>
                    <a:cs typeface="Times New Roman" panose="02020603050405020304" pitchFamily="18" charset="0"/>
                  </a:rPr>
                  <a:t>n</a:t>
                </a:r>
                <a:r>
                  <a:rPr lang="en-GB" sz="1400" dirty="0">
                    <a:latin typeface="Times New Roman" panose="02020603050405020304" pitchFamily="18" charset="0"/>
                    <a:cs typeface="Times New Roman" panose="02020603050405020304" pitchFamily="18" charset="0"/>
                  </a:rPr>
                  <a:t>, where n is the number of bits used to code a quantisation level.</a:t>
                </a:r>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𝑆𝑄𝑅</m:t>
                      </m:r>
                      <m:r>
                        <a:rPr lang="en-US" sz="1400" b="0" i="1" smtClean="0">
                          <a:latin typeface="Cambria Math" panose="02040503050406030204" pitchFamily="18" charset="0"/>
                          <a:cs typeface="Times New Roman" panose="02020603050405020304" pitchFamily="18" charset="0"/>
                        </a:rPr>
                        <m:t>=20</m:t>
                      </m:r>
                      <m:func>
                        <m:funcPr>
                          <m:ctrlPr>
                            <a:rPr lang="en-US" sz="1400" b="0" i="1" smtClean="0">
                              <a:latin typeface="Cambria Math" panose="02040503050406030204" pitchFamily="18" charset="0"/>
                              <a:cs typeface="Times New Roman" panose="02020603050405020304" pitchFamily="18" charset="0"/>
                            </a:rPr>
                          </m:ctrlPr>
                        </m:funcPr>
                        <m:fName>
                          <m:r>
                            <m:rPr>
                              <m:sty m:val="p"/>
                            </m:rPr>
                            <a:rPr lang="en-US" sz="1400" b="0" i="0" smtClean="0">
                              <a:latin typeface="Cambria Math" panose="02040503050406030204" pitchFamily="18" charset="0"/>
                              <a:cs typeface="Times New Roman" panose="02020603050405020304" pitchFamily="18" charset="0"/>
                            </a:rPr>
                            <m:t>log</m:t>
                          </m:r>
                        </m:fName>
                        <m:e>
                          <m:d>
                            <m:dPr>
                              <m:ctrlPr>
                                <a:rPr lang="en-US" sz="1400" b="0" i="1" smtClean="0">
                                  <a:latin typeface="Cambria Math" panose="02040503050406030204" pitchFamily="18" charset="0"/>
                                  <a:cs typeface="Times New Roman" panose="02020603050405020304" pitchFamily="18" charset="0"/>
                                </a:rPr>
                              </m:ctrlPr>
                            </m:dPr>
                            <m:e>
                              <m:r>
                                <a:rPr lang="en-US" sz="1400" b="0" i="1" smtClean="0">
                                  <a:latin typeface="Cambria Math" panose="02040503050406030204" pitchFamily="18" charset="0"/>
                                  <a:cs typeface="Times New Roman" panose="02020603050405020304" pitchFamily="18" charset="0"/>
                                </a:rPr>
                                <m:t>1.225</m:t>
                              </m:r>
                              <m:r>
                                <a:rPr lang="en-US" sz="1400" b="0" i="1" smtClean="0">
                                  <a:latin typeface="Cambria Math" panose="02040503050406030204" pitchFamily="18" charset="0"/>
                                  <a:cs typeface="Times New Roman" panose="02020603050405020304" pitchFamily="18" charset="0"/>
                                </a:rPr>
                                <m:t>𝑀</m:t>
                              </m:r>
                            </m:e>
                          </m:d>
                        </m:e>
                      </m:func>
                      <m:r>
                        <a:rPr lang="en-US" sz="1400" b="0" i="1" smtClean="0">
                          <a:latin typeface="Cambria Math" panose="02040503050406030204" pitchFamily="18" charset="0"/>
                          <a:cs typeface="Times New Roman" panose="02020603050405020304" pitchFamily="18" charset="0"/>
                        </a:rPr>
                        <m:t>𝑑𝐵</m:t>
                      </m:r>
                      <m:r>
                        <a:rPr lang="en-US" sz="1400" b="0" i="1" smtClean="0">
                          <a:latin typeface="Cambria Math" panose="02040503050406030204" pitchFamily="18" charset="0"/>
                          <a:cs typeface="Times New Roman" panose="02020603050405020304" pitchFamily="18" charset="0"/>
                        </a:rPr>
                        <m:t>=20</m:t>
                      </m:r>
                      <m:func>
                        <m:funcPr>
                          <m:ctrlPr>
                            <a:rPr lang="en-US" sz="1400" b="0" i="1" smtClean="0">
                              <a:latin typeface="Cambria Math" panose="02040503050406030204" pitchFamily="18" charset="0"/>
                              <a:cs typeface="Times New Roman" panose="02020603050405020304" pitchFamily="18" charset="0"/>
                            </a:rPr>
                          </m:ctrlPr>
                        </m:funcPr>
                        <m:fName>
                          <m:r>
                            <m:rPr>
                              <m:sty m:val="p"/>
                            </m:rPr>
                            <a:rPr lang="en-US" sz="1400" b="0" i="0" smtClean="0">
                              <a:latin typeface="Cambria Math" panose="02040503050406030204" pitchFamily="18" charset="0"/>
                              <a:cs typeface="Times New Roman" panose="02020603050405020304" pitchFamily="18" charset="0"/>
                            </a:rPr>
                            <m:t>log</m:t>
                          </m:r>
                        </m:fName>
                        <m:e>
                          <m:d>
                            <m:dPr>
                              <m:ctrlPr>
                                <a:rPr lang="en-US" sz="1400" b="0" i="1" smtClean="0">
                                  <a:latin typeface="Cambria Math" panose="02040503050406030204" pitchFamily="18" charset="0"/>
                                  <a:cs typeface="Times New Roman" panose="02020603050405020304" pitchFamily="18" charset="0"/>
                                </a:rPr>
                              </m:ctrlPr>
                            </m:dPr>
                            <m:e>
                              <m:r>
                                <a:rPr lang="en-US" sz="1400" b="0" i="1" smtClean="0">
                                  <a:latin typeface="Cambria Math" panose="02040503050406030204" pitchFamily="18" charset="0"/>
                                  <a:cs typeface="Times New Roman" panose="02020603050405020304" pitchFamily="18" charset="0"/>
                                </a:rPr>
                                <m:t>1.225</m:t>
                              </m:r>
                            </m:e>
                          </m:d>
                        </m:e>
                      </m:func>
                      <m:r>
                        <a:rPr lang="en-US" sz="1400" b="0" i="1" smtClean="0">
                          <a:latin typeface="Cambria Math" panose="02040503050406030204" pitchFamily="18" charset="0"/>
                          <a:cs typeface="Times New Roman" panose="02020603050405020304" pitchFamily="18" charset="0"/>
                        </a:rPr>
                        <m:t>+20</m:t>
                      </m:r>
                      <m:r>
                        <a:rPr lang="en-US" sz="1400" b="0" i="1" smtClean="0">
                          <a:latin typeface="Cambria Math" panose="02040503050406030204" pitchFamily="18" charset="0"/>
                          <a:cs typeface="Times New Roman" panose="02020603050405020304" pitchFamily="18" charset="0"/>
                        </a:rPr>
                        <m:t>𝑛𝑙𝑜𝑔</m:t>
                      </m:r>
                      <m:d>
                        <m:dPr>
                          <m:ctrlPr>
                            <a:rPr lang="en-US" sz="1400" b="0" i="1" smtClean="0">
                              <a:latin typeface="Cambria Math" panose="02040503050406030204" pitchFamily="18" charset="0"/>
                              <a:cs typeface="Times New Roman" panose="02020603050405020304" pitchFamily="18" charset="0"/>
                            </a:rPr>
                          </m:ctrlPr>
                        </m:dPr>
                        <m:e>
                          <m:r>
                            <a:rPr lang="en-US" sz="1400" b="0" i="1" smtClean="0">
                              <a:latin typeface="Cambria Math" panose="02040503050406030204" pitchFamily="18" charset="0"/>
                              <a:cs typeface="Times New Roman" panose="02020603050405020304" pitchFamily="18" charset="0"/>
                            </a:rPr>
                            <m:t>2</m:t>
                          </m:r>
                        </m:e>
                      </m:d>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𝑑𝐵</m:t>
                      </m:r>
                    </m:oMath>
                  </m:oMathPara>
                </a14:m>
                <a:endParaRPr lang="en-US" sz="1400"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𝑆𝑄𝑅</m:t>
                      </m:r>
                      <m:r>
                        <a:rPr lang="en-US" sz="1400" b="0" i="1" smtClean="0">
                          <a:latin typeface="Cambria Math" panose="02040503050406030204" pitchFamily="18" charset="0"/>
                          <a:cs typeface="Times New Roman" panose="02020603050405020304" pitchFamily="18" charset="0"/>
                        </a:rPr>
                        <m:t>=1.76+6.02</m:t>
                      </m:r>
                      <m:r>
                        <a:rPr lang="en-US" sz="1400" b="0" i="1" smtClean="0">
                          <a:latin typeface="Cambria Math" panose="02040503050406030204" pitchFamily="18" charset="0"/>
                          <a:cs typeface="Times New Roman" panose="02020603050405020304" pitchFamily="18" charset="0"/>
                        </a:rPr>
                        <m:t>𝑛</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𝑑𝐵</m:t>
                      </m:r>
                    </m:oMath>
                  </m:oMathPara>
                </a14:m>
                <a:endParaRPr lang="en-US" sz="1400" b="0" dirty="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38B668BB-B0BF-414E-B429-78D5853104F3}"/>
                  </a:ext>
                </a:extLst>
              </p:cNvPr>
              <p:cNvSpPr txBox="1">
                <a:spLocks noRot="1" noChangeAspect="1" noMove="1" noResize="1" noEditPoints="1" noAdjustHandles="1" noChangeArrowheads="1" noChangeShapeType="1" noTextEdit="1"/>
              </p:cNvSpPr>
              <p:nvPr/>
            </p:nvSpPr>
            <p:spPr>
              <a:xfrm>
                <a:off x="800100" y="1155311"/>
                <a:ext cx="7848599" cy="5395772"/>
              </a:xfrm>
              <a:prstGeom prst="rect">
                <a:avLst/>
              </a:prstGeom>
              <a:blipFill>
                <a:blip r:embed="rId2"/>
                <a:stretch>
                  <a:fillRect l="-233" t="-226" r="-78"/>
                </a:stretch>
              </a:blipFill>
            </p:spPr>
            <p:txBody>
              <a:bodyPr/>
              <a:lstStyle/>
              <a:p>
                <a:r>
                  <a:rPr lang="en-US">
                    <a:noFill/>
                  </a:rPr>
                  <a:t> </a:t>
                </a:r>
              </a:p>
            </p:txBody>
          </p:sp>
        </mc:Fallback>
      </mc:AlternateContent>
    </p:spTree>
    <p:extLst>
      <p:ext uri="{BB962C8B-B14F-4D97-AF65-F5344CB8AC3E}">
        <p14:creationId xmlns:p14="http://schemas.microsoft.com/office/powerpoint/2010/main" val="1536677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62137" y="152400"/>
            <a:ext cx="6019725" cy="707886"/>
          </a:xfrm>
          <a:prstGeom prst="rect">
            <a:avLst/>
          </a:prstGeom>
          <a:noFill/>
        </p:spPr>
        <p:txBody>
          <a:bodyPr wrap="none" rtlCol="0">
            <a:spAutoFit/>
          </a:bodyPr>
          <a:lstStyle/>
          <a:p>
            <a:pPr algn="just"/>
            <a:r>
              <a:rPr lang="en-US" sz="4000" b="1" dirty="0">
                <a:solidFill>
                  <a:srgbClr val="FFC000"/>
                </a:solidFill>
              </a:rPr>
              <a:t>Quantization Noise or Error</a:t>
            </a:r>
          </a:p>
        </p:txBody>
      </p:sp>
      <p:sp>
        <p:nvSpPr>
          <p:cNvPr id="2" name="AutoShape 2" descr="Sampling Theorem - Electronics Post">
            <a:extLst>
              <a:ext uri="{FF2B5EF4-FFF2-40B4-BE49-F238E27FC236}">
                <a16:creationId xmlns:a16="http://schemas.microsoft.com/office/drawing/2014/main" id="{46A01198-7788-FF97-D6A3-91DCD891ECD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FEDA79F0-A4EA-4EC9-98FD-674396FC987E}"/>
              </a:ext>
            </a:extLst>
          </p:cNvPr>
          <p:cNvSpPr txBox="1"/>
          <p:nvPr/>
        </p:nvSpPr>
        <p:spPr>
          <a:xfrm>
            <a:off x="1028699" y="1077575"/>
            <a:ext cx="6781801" cy="923330"/>
          </a:xfrm>
          <a:prstGeom prst="rect">
            <a:avLst/>
          </a:prstGeom>
          <a:noFill/>
          <a:ln w="19050">
            <a:solidFill>
              <a:srgbClr val="92D050"/>
            </a:solidFill>
          </a:ln>
        </p:spPr>
        <p:txBody>
          <a:bodyPr wrap="square">
            <a:spAutoFit/>
          </a:bodyPr>
          <a:lstStyle/>
          <a:p>
            <a:pPr algn="just"/>
            <a:r>
              <a:rPr lang="en-GB" dirty="0"/>
              <a:t>The following table gives the values of SQR for different binary code word sizes for sinusoidal input systems. It may be seen that every additional code bit gives an improvement of 6 dB in SQR.</a:t>
            </a:r>
            <a:endParaRPr lang="en-US" dirty="0"/>
          </a:p>
        </p:txBody>
      </p:sp>
      <p:graphicFrame>
        <p:nvGraphicFramePr>
          <p:cNvPr id="4" name="Table 6">
            <a:extLst>
              <a:ext uri="{FF2B5EF4-FFF2-40B4-BE49-F238E27FC236}">
                <a16:creationId xmlns:a16="http://schemas.microsoft.com/office/drawing/2014/main" id="{F7500445-B3C6-41CC-8C5E-D553B7CD5143}"/>
              </a:ext>
            </a:extLst>
          </p:cNvPr>
          <p:cNvGraphicFramePr>
            <a:graphicFrameLocks noGrp="1"/>
          </p:cNvGraphicFramePr>
          <p:nvPr>
            <p:extLst>
              <p:ext uri="{D42A27DB-BD31-4B8C-83A1-F6EECF244321}">
                <p14:modId xmlns:p14="http://schemas.microsoft.com/office/powerpoint/2010/main" val="3831454024"/>
              </p:ext>
            </p:extLst>
          </p:nvPr>
        </p:nvGraphicFramePr>
        <p:xfrm>
          <a:off x="1371600" y="2362200"/>
          <a:ext cx="6096000" cy="295656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1280093851"/>
                    </a:ext>
                  </a:extLst>
                </a:gridCol>
                <a:gridCol w="1295400">
                  <a:extLst>
                    <a:ext uri="{9D8B030D-6E8A-4147-A177-3AD203B41FA5}">
                      <a16:colId xmlns:a16="http://schemas.microsoft.com/office/drawing/2014/main" val="3805420792"/>
                    </a:ext>
                  </a:extLst>
                </a:gridCol>
                <a:gridCol w="2438400">
                  <a:extLst>
                    <a:ext uri="{9D8B030D-6E8A-4147-A177-3AD203B41FA5}">
                      <a16:colId xmlns:a16="http://schemas.microsoft.com/office/drawing/2014/main" val="2628358856"/>
                    </a:ext>
                  </a:extLst>
                </a:gridCol>
                <a:gridCol w="1295400">
                  <a:extLst>
                    <a:ext uri="{9D8B030D-6E8A-4147-A177-3AD203B41FA5}">
                      <a16:colId xmlns:a16="http://schemas.microsoft.com/office/drawing/2014/main" val="2060927593"/>
                    </a:ext>
                  </a:extLst>
                </a:gridCol>
              </a:tblGrid>
              <a:tr h="370840">
                <a:tc>
                  <a:txBody>
                    <a:bodyPr/>
                    <a:lstStyle/>
                    <a:p>
                      <a:pPr algn="ctr"/>
                      <a:r>
                        <a:rPr lang="en-US" dirty="0"/>
                        <a:t>n (bits)</a:t>
                      </a:r>
                    </a:p>
                  </a:txBody>
                  <a:tcPr/>
                </a:tc>
                <a:tc>
                  <a:txBody>
                    <a:bodyPr/>
                    <a:lstStyle/>
                    <a:p>
                      <a:pPr algn="ctr"/>
                      <a:r>
                        <a:rPr lang="en-US" dirty="0"/>
                        <a:t>M(levels)</a:t>
                      </a:r>
                    </a:p>
                  </a:txBody>
                  <a:tcPr/>
                </a:tc>
                <a:tc>
                  <a:txBody>
                    <a:bodyPr/>
                    <a:lstStyle/>
                    <a:p>
                      <a:pPr algn="ctr"/>
                      <a:r>
                        <a:rPr lang="en-US" dirty="0"/>
                        <a:t>Voltage ratio (1.225M)</a:t>
                      </a:r>
                    </a:p>
                  </a:txBody>
                  <a:tcPr/>
                </a:tc>
                <a:tc>
                  <a:txBody>
                    <a:bodyPr/>
                    <a:lstStyle/>
                    <a:p>
                      <a:pPr algn="ctr"/>
                      <a:r>
                        <a:rPr lang="en-US" dirty="0"/>
                        <a:t>SQR (dB)</a:t>
                      </a:r>
                    </a:p>
                  </a:txBody>
                  <a:tcPr/>
                </a:tc>
                <a:extLst>
                  <a:ext uri="{0D108BD9-81ED-4DB2-BD59-A6C34878D82A}">
                    <a16:rowId xmlns:a16="http://schemas.microsoft.com/office/drawing/2014/main" val="1077708639"/>
                  </a:ext>
                </a:extLst>
              </a:tr>
              <a:tr h="370840">
                <a:tc>
                  <a:txBody>
                    <a:bodyPr/>
                    <a:lstStyle/>
                    <a:p>
                      <a:pPr algn="ctr"/>
                      <a:r>
                        <a:rPr lang="en-US" dirty="0"/>
                        <a:t>2</a:t>
                      </a:r>
                    </a:p>
                  </a:txBody>
                  <a:tcPr/>
                </a:tc>
                <a:tc>
                  <a:txBody>
                    <a:bodyPr/>
                    <a:lstStyle/>
                    <a:p>
                      <a:pPr algn="ctr"/>
                      <a:r>
                        <a:rPr lang="en-US" dirty="0"/>
                        <a:t>4</a:t>
                      </a:r>
                    </a:p>
                  </a:txBody>
                  <a:tcPr/>
                </a:tc>
                <a:tc>
                  <a:txBody>
                    <a:bodyPr/>
                    <a:lstStyle/>
                    <a:p>
                      <a:pPr algn="ctr"/>
                      <a:r>
                        <a:rPr lang="en-US" dirty="0"/>
                        <a:t>4.9</a:t>
                      </a:r>
                    </a:p>
                  </a:txBody>
                  <a:tcPr/>
                </a:tc>
                <a:tc>
                  <a:txBody>
                    <a:bodyPr/>
                    <a:lstStyle/>
                    <a:p>
                      <a:pPr algn="ctr"/>
                      <a:r>
                        <a:rPr lang="en-US" dirty="0"/>
                        <a:t>13.8</a:t>
                      </a:r>
                    </a:p>
                  </a:txBody>
                  <a:tcPr/>
                </a:tc>
                <a:extLst>
                  <a:ext uri="{0D108BD9-81ED-4DB2-BD59-A6C34878D82A}">
                    <a16:rowId xmlns:a16="http://schemas.microsoft.com/office/drawing/2014/main" val="3270079668"/>
                  </a:ext>
                </a:extLst>
              </a:tr>
              <a:tr h="370840">
                <a:tc>
                  <a:txBody>
                    <a:bodyPr/>
                    <a:lstStyle/>
                    <a:p>
                      <a:pPr algn="ctr"/>
                      <a:r>
                        <a:rPr lang="en-US" dirty="0"/>
                        <a:t>4</a:t>
                      </a:r>
                    </a:p>
                  </a:txBody>
                  <a:tcPr/>
                </a:tc>
                <a:tc>
                  <a:txBody>
                    <a:bodyPr/>
                    <a:lstStyle/>
                    <a:p>
                      <a:pPr algn="ctr"/>
                      <a:r>
                        <a:rPr lang="en-US" dirty="0"/>
                        <a:t>16</a:t>
                      </a:r>
                    </a:p>
                  </a:txBody>
                  <a:tcPr/>
                </a:tc>
                <a:tc>
                  <a:txBody>
                    <a:bodyPr/>
                    <a:lstStyle/>
                    <a:p>
                      <a:pPr algn="ctr"/>
                      <a:r>
                        <a:rPr lang="en-US" dirty="0"/>
                        <a:t>19.6</a:t>
                      </a:r>
                    </a:p>
                  </a:txBody>
                  <a:tcPr/>
                </a:tc>
                <a:tc>
                  <a:txBody>
                    <a:bodyPr/>
                    <a:lstStyle/>
                    <a:p>
                      <a:pPr algn="ctr"/>
                      <a:r>
                        <a:rPr lang="en-US" dirty="0"/>
                        <a:t>25.8</a:t>
                      </a:r>
                    </a:p>
                  </a:txBody>
                  <a:tcPr/>
                </a:tc>
                <a:extLst>
                  <a:ext uri="{0D108BD9-81ED-4DB2-BD59-A6C34878D82A}">
                    <a16:rowId xmlns:a16="http://schemas.microsoft.com/office/drawing/2014/main" val="2756693405"/>
                  </a:ext>
                </a:extLst>
              </a:tr>
              <a:tr h="370840">
                <a:tc>
                  <a:txBody>
                    <a:bodyPr/>
                    <a:lstStyle/>
                    <a:p>
                      <a:pPr algn="ctr"/>
                      <a:r>
                        <a:rPr lang="en-US" dirty="0"/>
                        <a:t>6</a:t>
                      </a:r>
                    </a:p>
                  </a:txBody>
                  <a:tcPr/>
                </a:tc>
                <a:tc>
                  <a:txBody>
                    <a:bodyPr/>
                    <a:lstStyle/>
                    <a:p>
                      <a:pPr algn="ctr"/>
                      <a:r>
                        <a:rPr lang="en-US" dirty="0"/>
                        <a:t>64</a:t>
                      </a:r>
                    </a:p>
                  </a:txBody>
                  <a:tcPr/>
                </a:tc>
                <a:tc>
                  <a:txBody>
                    <a:bodyPr/>
                    <a:lstStyle/>
                    <a:p>
                      <a:pPr algn="ctr"/>
                      <a:r>
                        <a:rPr lang="en-US" dirty="0"/>
                        <a:t>78.4</a:t>
                      </a:r>
                    </a:p>
                  </a:txBody>
                  <a:tcPr/>
                </a:tc>
                <a:tc>
                  <a:txBody>
                    <a:bodyPr/>
                    <a:lstStyle/>
                    <a:p>
                      <a:pPr algn="ctr"/>
                      <a:r>
                        <a:rPr lang="en-US" dirty="0"/>
                        <a:t>37.8</a:t>
                      </a:r>
                    </a:p>
                  </a:txBody>
                  <a:tcPr/>
                </a:tc>
                <a:extLst>
                  <a:ext uri="{0D108BD9-81ED-4DB2-BD59-A6C34878D82A}">
                    <a16:rowId xmlns:a16="http://schemas.microsoft.com/office/drawing/2014/main" val="1818288620"/>
                  </a:ext>
                </a:extLst>
              </a:tr>
              <a:tr h="370840">
                <a:tc>
                  <a:txBody>
                    <a:bodyPr/>
                    <a:lstStyle/>
                    <a:p>
                      <a:pPr algn="ctr"/>
                      <a:r>
                        <a:rPr lang="en-US" dirty="0"/>
                        <a:t>7</a:t>
                      </a:r>
                    </a:p>
                  </a:txBody>
                  <a:tcPr/>
                </a:tc>
                <a:tc>
                  <a:txBody>
                    <a:bodyPr/>
                    <a:lstStyle/>
                    <a:p>
                      <a:pPr algn="ctr"/>
                      <a:r>
                        <a:rPr lang="en-US" dirty="0"/>
                        <a:t>128</a:t>
                      </a:r>
                    </a:p>
                  </a:txBody>
                  <a:tcPr/>
                </a:tc>
                <a:tc>
                  <a:txBody>
                    <a:bodyPr/>
                    <a:lstStyle/>
                    <a:p>
                      <a:pPr algn="ctr"/>
                      <a:r>
                        <a:rPr lang="en-US" dirty="0"/>
                        <a:t>156.8</a:t>
                      </a:r>
                    </a:p>
                  </a:txBody>
                  <a:tcPr/>
                </a:tc>
                <a:tc>
                  <a:txBody>
                    <a:bodyPr/>
                    <a:lstStyle/>
                    <a:p>
                      <a:pPr algn="ctr"/>
                      <a:r>
                        <a:rPr lang="en-US" dirty="0"/>
                        <a:t>43.8</a:t>
                      </a:r>
                    </a:p>
                  </a:txBody>
                  <a:tcPr/>
                </a:tc>
                <a:extLst>
                  <a:ext uri="{0D108BD9-81ED-4DB2-BD59-A6C34878D82A}">
                    <a16:rowId xmlns:a16="http://schemas.microsoft.com/office/drawing/2014/main" val="3118837551"/>
                  </a:ext>
                </a:extLst>
              </a:tr>
              <a:tr h="370840">
                <a:tc>
                  <a:txBody>
                    <a:bodyPr/>
                    <a:lstStyle/>
                    <a:p>
                      <a:pPr algn="ctr"/>
                      <a:r>
                        <a:rPr lang="en-US" dirty="0"/>
                        <a:t>8</a:t>
                      </a:r>
                    </a:p>
                  </a:txBody>
                  <a:tcPr/>
                </a:tc>
                <a:tc>
                  <a:txBody>
                    <a:bodyPr/>
                    <a:lstStyle/>
                    <a:p>
                      <a:pPr algn="ctr"/>
                      <a:r>
                        <a:rPr lang="en-US" dirty="0"/>
                        <a:t>256</a:t>
                      </a:r>
                    </a:p>
                  </a:txBody>
                  <a:tcPr/>
                </a:tc>
                <a:tc>
                  <a:txBody>
                    <a:bodyPr/>
                    <a:lstStyle/>
                    <a:p>
                      <a:pPr algn="ctr"/>
                      <a:r>
                        <a:rPr lang="en-US" dirty="0"/>
                        <a:t>313.6</a:t>
                      </a:r>
                    </a:p>
                  </a:txBody>
                  <a:tcPr/>
                </a:tc>
                <a:tc>
                  <a:txBody>
                    <a:bodyPr/>
                    <a:lstStyle/>
                    <a:p>
                      <a:pPr algn="ctr"/>
                      <a:r>
                        <a:rPr lang="en-US" dirty="0"/>
                        <a:t>49.8</a:t>
                      </a:r>
                    </a:p>
                  </a:txBody>
                  <a:tcPr/>
                </a:tc>
                <a:extLst>
                  <a:ext uri="{0D108BD9-81ED-4DB2-BD59-A6C34878D82A}">
                    <a16:rowId xmlns:a16="http://schemas.microsoft.com/office/drawing/2014/main" val="2962465965"/>
                  </a:ext>
                </a:extLst>
              </a:tr>
              <a:tr h="185420">
                <a:tc>
                  <a:txBody>
                    <a:bodyPr/>
                    <a:lstStyle/>
                    <a:p>
                      <a:pPr algn="ctr"/>
                      <a:r>
                        <a:rPr lang="en-US" dirty="0"/>
                        <a:t>9</a:t>
                      </a:r>
                    </a:p>
                  </a:txBody>
                  <a:tcPr/>
                </a:tc>
                <a:tc>
                  <a:txBody>
                    <a:bodyPr/>
                    <a:lstStyle/>
                    <a:p>
                      <a:pPr algn="ctr"/>
                      <a:r>
                        <a:rPr lang="en-US" dirty="0"/>
                        <a:t>512</a:t>
                      </a:r>
                    </a:p>
                  </a:txBody>
                  <a:tcPr/>
                </a:tc>
                <a:tc>
                  <a:txBody>
                    <a:bodyPr/>
                    <a:lstStyle/>
                    <a:p>
                      <a:pPr algn="ctr"/>
                      <a:r>
                        <a:rPr lang="en-US" dirty="0"/>
                        <a:t>627.2</a:t>
                      </a:r>
                    </a:p>
                  </a:txBody>
                  <a:tcPr/>
                </a:tc>
                <a:tc>
                  <a:txBody>
                    <a:bodyPr/>
                    <a:lstStyle/>
                    <a:p>
                      <a:pPr algn="ctr"/>
                      <a:r>
                        <a:rPr lang="en-US" dirty="0"/>
                        <a:t>55.8</a:t>
                      </a:r>
                    </a:p>
                  </a:txBody>
                  <a:tcPr/>
                </a:tc>
                <a:extLst>
                  <a:ext uri="{0D108BD9-81ED-4DB2-BD59-A6C34878D82A}">
                    <a16:rowId xmlns:a16="http://schemas.microsoft.com/office/drawing/2014/main" val="1804888498"/>
                  </a:ext>
                </a:extLst>
              </a:tr>
              <a:tr h="185420">
                <a:tc>
                  <a:txBody>
                    <a:bodyPr/>
                    <a:lstStyle/>
                    <a:p>
                      <a:pPr algn="ctr"/>
                      <a:r>
                        <a:rPr lang="en-US" dirty="0"/>
                        <a:t>10</a:t>
                      </a:r>
                    </a:p>
                  </a:txBody>
                  <a:tcPr/>
                </a:tc>
                <a:tc>
                  <a:txBody>
                    <a:bodyPr/>
                    <a:lstStyle/>
                    <a:p>
                      <a:pPr algn="ctr"/>
                      <a:r>
                        <a:rPr lang="en-US" dirty="0"/>
                        <a:t>1024</a:t>
                      </a:r>
                    </a:p>
                  </a:txBody>
                  <a:tcPr/>
                </a:tc>
                <a:tc>
                  <a:txBody>
                    <a:bodyPr/>
                    <a:lstStyle/>
                    <a:p>
                      <a:pPr algn="ctr"/>
                      <a:r>
                        <a:rPr lang="en-US" dirty="0"/>
                        <a:t>1254.4</a:t>
                      </a:r>
                    </a:p>
                  </a:txBody>
                  <a:tcPr/>
                </a:tc>
                <a:tc>
                  <a:txBody>
                    <a:bodyPr/>
                    <a:lstStyle/>
                    <a:p>
                      <a:pPr algn="ctr"/>
                      <a:r>
                        <a:rPr lang="en-US" dirty="0"/>
                        <a:t>61.8</a:t>
                      </a:r>
                    </a:p>
                  </a:txBody>
                  <a:tcPr/>
                </a:tc>
                <a:extLst>
                  <a:ext uri="{0D108BD9-81ED-4DB2-BD59-A6C34878D82A}">
                    <a16:rowId xmlns:a16="http://schemas.microsoft.com/office/drawing/2014/main" val="2424850795"/>
                  </a:ext>
                </a:extLst>
              </a:tr>
            </a:tbl>
          </a:graphicData>
        </a:graphic>
      </p:graphicFrame>
    </p:spTree>
    <p:extLst>
      <p:ext uri="{BB962C8B-B14F-4D97-AF65-F5344CB8AC3E}">
        <p14:creationId xmlns:p14="http://schemas.microsoft.com/office/powerpoint/2010/main" val="3047432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40227" y="152400"/>
            <a:ext cx="2663550" cy="707886"/>
          </a:xfrm>
          <a:prstGeom prst="rect">
            <a:avLst/>
          </a:prstGeom>
          <a:noFill/>
        </p:spPr>
        <p:txBody>
          <a:bodyPr wrap="none" rtlCol="0">
            <a:spAutoFit/>
          </a:bodyPr>
          <a:lstStyle/>
          <a:p>
            <a:pPr algn="just"/>
            <a:r>
              <a:rPr lang="en-US" sz="4000" b="1" dirty="0">
                <a:solidFill>
                  <a:srgbClr val="FFC000"/>
                </a:solidFill>
              </a:rPr>
              <a:t>Binary PCM</a:t>
            </a:r>
          </a:p>
        </p:txBody>
      </p:sp>
      <p:sp>
        <p:nvSpPr>
          <p:cNvPr id="2" name="AutoShape 2" descr="Sampling Theorem - Electronics Post">
            <a:extLst>
              <a:ext uri="{FF2B5EF4-FFF2-40B4-BE49-F238E27FC236}">
                <a16:creationId xmlns:a16="http://schemas.microsoft.com/office/drawing/2014/main" id="{46A01198-7788-FF97-D6A3-91DCD891ECD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FEDA79F0-A4EA-4EC9-98FD-674396FC987E}"/>
              </a:ext>
            </a:extLst>
          </p:cNvPr>
          <p:cNvSpPr txBox="1"/>
          <p:nvPr/>
        </p:nvSpPr>
        <p:spPr>
          <a:xfrm>
            <a:off x="1181099" y="1108055"/>
            <a:ext cx="6781801" cy="646331"/>
          </a:xfrm>
          <a:prstGeom prst="rect">
            <a:avLst/>
          </a:prstGeom>
          <a:noFill/>
          <a:ln w="19050">
            <a:solidFill>
              <a:srgbClr val="92D050"/>
            </a:solidFill>
          </a:ln>
        </p:spPr>
        <p:txBody>
          <a:bodyPr wrap="square">
            <a:spAutoFit/>
          </a:bodyPr>
          <a:lstStyle/>
          <a:p>
            <a:pPr algn="just"/>
            <a:r>
              <a:rPr lang="en-GB" dirty="0"/>
              <a:t>The essential features of binary PCM are illustrated by means of an example shown in the figure below</a:t>
            </a:r>
            <a:endParaRPr lang="en-US" dirty="0"/>
          </a:p>
        </p:txBody>
      </p:sp>
      <p:pic>
        <p:nvPicPr>
          <p:cNvPr id="7" name="Picture 6">
            <a:extLst>
              <a:ext uri="{FF2B5EF4-FFF2-40B4-BE49-F238E27FC236}">
                <a16:creationId xmlns:a16="http://schemas.microsoft.com/office/drawing/2014/main" id="{76649AD9-A1E2-4898-9988-E9A00684AE78}"/>
              </a:ext>
            </a:extLst>
          </p:cNvPr>
          <p:cNvPicPr>
            <a:picLocks noChangeAspect="1"/>
          </p:cNvPicPr>
          <p:nvPr/>
        </p:nvPicPr>
        <p:blipFill>
          <a:blip r:embed="rId2">
            <a:lum bright="-20000" contrast="40000"/>
          </a:blip>
          <a:stretch>
            <a:fillRect/>
          </a:stretch>
        </p:blipFill>
        <p:spPr>
          <a:xfrm>
            <a:off x="1931854" y="2031385"/>
            <a:ext cx="5585092" cy="4140674"/>
          </a:xfrm>
          <a:prstGeom prst="rect">
            <a:avLst/>
          </a:prstGeom>
        </p:spPr>
      </p:pic>
    </p:spTree>
    <p:extLst>
      <p:ext uri="{BB962C8B-B14F-4D97-AF65-F5344CB8AC3E}">
        <p14:creationId xmlns:p14="http://schemas.microsoft.com/office/powerpoint/2010/main" val="3299735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460D1DB8-CFEB-E919-FE64-F6AD75964671}"/>
              </a:ext>
            </a:extLst>
          </p:cNvPr>
          <p:cNvSpPr>
            <a:spLocks noGrp="1" noChangeArrowheads="1"/>
          </p:cNvSpPr>
          <p:nvPr>
            <p:ph type="title"/>
          </p:nvPr>
        </p:nvSpPr>
        <p:spPr>
          <a:xfrm>
            <a:off x="457200" y="375444"/>
            <a:ext cx="8229600" cy="715962"/>
          </a:xfrm>
        </p:spPr>
        <p:txBody>
          <a:bodyPr>
            <a:normAutofit fontScale="90000"/>
          </a:bodyPr>
          <a:lstStyle/>
          <a:p>
            <a:r>
              <a:rPr lang="en-US" altLang="en-US" dirty="0">
                <a:solidFill>
                  <a:srgbClr val="FFC000"/>
                </a:solidFill>
              </a:rPr>
              <a:t>Digital Communication System</a:t>
            </a:r>
          </a:p>
        </p:txBody>
      </p:sp>
      <p:grpSp>
        <p:nvGrpSpPr>
          <p:cNvPr id="2" name="Group 1">
            <a:extLst>
              <a:ext uri="{FF2B5EF4-FFF2-40B4-BE49-F238E27FC236}">
                <a16:creationId xmlns:a16="http://schemas.microsoft.com/office/drawing/2014/main" id="{824F6E97-DA70-0C28-0F27-59A169D43515}"/>
              </a:ext>
            </a:extLst>
          </p:cNvPr>
          <p:cNvGrpSpPr/>
          <p:nvPr/>
        </p:nvGrpSpPr>
        <p:grpSpPr>
          <a:xfrm>
            <a:off x="609600" y="1447800"/>
            <a:ext cx="8345487" cy="3794497"/>
            <a:chOff x="690563" y="2355850"/>
            <a:chExt cx="8345487" cy="3794497"/>
          </a:xfrm>
        </p:grpSpPr>
        <p:pic>
          <p:nvPicPr>
            <p:cNvPr id="5123" name="Picture 2">
              <a:extLst>
                <a:ext uri="{FF2B5EF4-FFF2-40B4-BE49-F238E27FC236}">
                  <a16:creationId xmlns:a16="http://schemas.microsoft.com/office/drawing/2014/main" id="{5A2B5897-5F1C-F14B-9753-083BD654CB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355850"/>
              <a:ext cx="8280400"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5" name="Group 9">
              <a:extLst>
                <a:ext uri="{FF2B5EF4-FFF2-40B4-BE49-F238E27FC236}">
                  <a16:creationId xmlns:a16="http://schemas.microsoft.com/office/drawing/2014/main" id="{A7B668A8-8544-816A-2139-93AD4EA7B1A9}"/>
                </a:ext>
              </a:extLst>
            </p:cNvPr>
            <p:cNvGrpSpPr>
              <a:grpSpLocks/>
            </p:cNvGrpSpPr>
            <p:nvPr/>
          </p:nvGrpSpPr>
          <p:grpSpPr bwMode="auto">
            <a:xfrm>
              <a:off x="690563" y="2443163"/>
              <a:ext cx="3160712" cy="3707184"/>
              <a:chOff x="3354212" y="2466392"/>
              <a:chExt cx="3162865" cy="3706147"/>
            </a:xfrm>
          </p:grpSpPr>
          <p:grpSp>
            <p:nvGrpSpPr>
              <p:cNvPr id="5126" name="Group 7">
                <a:extLst>
                  <a:ext uri="{FF2B5EF4-FFF2-40B4-BE49-F238E27FC236}">
                    <a16:creationId xmlns:a16="http://schemas.microsoft.com/office/drawing/2014/main" id="{21372E90-1EC8-5679-8ECC-F86540C8E3E0}"/>
                  </a:ext>
                </a:extLst>
              </p:cNvPr>
              <p:cNvGrpSpPr>
                <a:grpSpLocks/>
              </p:cNvGrpSpPr>
              <p:nvPr/>
            </p:nvGrpSpPr>
            <p:grpSpPr bwMode="auto">
              <a:xfrm>
                <a:off x="3878424" y="2466392"/>
                <a:ext cx="1152128" cy="3122848"/>
                <a:chOff x="3878424" y="2466392"/>
                <a:chExt cx="1152128" cy="3122848"/>
              </a:xfrm>
            </p:grpSpPr>
            <p:sp>
              <p:nvSpPr>
                <p:cNvPr id="8" name="Oval 7">
                  <a:extLst>
                    <a:ext uri="{FF2B5EF4-FFF2-40B4-BE49-F238E27FC236}">
                      <a16:creationId xmlns:a16="http://schemas.microsoft.com/office/drawing/2014/main" id="{7CA8F06B-9DC9-4B9F-B340-F644217C3C44}"/>
                    </a:ext>
                  </a:extLst>
                </p:cNvPr>
                <p:cNvSpPr/>
                <p:nvPr/>
              </p:nvSpPr>
              <p:spPr>
                <a:xfrm>
                  <a:off x="3878444" y="2466392"/>
                  <a:ext cx="1151721" cy="1439459"/>
                </a:xfrm>
                <a:prstGeom prst="ellipse">
                  <a:avLst/>
                </a:prstGeom>
                <a:noFill/>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en-US"/>
                </a:p>
              </p:txBody>
            </p:sp>
            <p:cxnSp>
              <p:nvCxnSpPr>
                <p:cNvPr id="9" name="Straight Arrow Connector 8">
                  <a:extLst>
                    <a:ext uri="{FF2B5EF4-FFF2-40B4-BE49-F238E27FC236}">
                      <a16:creationId xmlns:a16="http://schemas.microsoft.com/office/drawing/2014/main" id="{312619DE-5B25-4C79-B0F2-0BFA421EF41C}"/>
                    </a:ext>
                  </a:extLst>
                </p:cNvPr>
                <p:cNvCxnSpPr/>
                <p:nvPr/>
              </p:nvCxnSpPr>
              <p:spPr>
                <a:xfrm flipV="1">
                  <a:off x="4428093" y="3932832"/>
                  <a:ext cx="0" cy="165688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5127" name="TextBox 8">
                <a:extLst>
                  <a:ext uri="{FF2B5EF4-FFF2-40B4-BE49-F238E27FC236}">
                    <a16:creationId xmlns:a16="http://schemas.microsoft.com/office/drawing/2014/main" id="{FFC5605A-2DAA-AFFE-AAEF-BA08FD33CD05}"/>
                  </a:ext>
                </a:extLst>
              </p:cNvPr>
              <p:cNvSpPr txBox="1">
                <a:spLocks noChangeArrowheads="1"/>
              </p:cNvSpPr>
              <p:nvPr/>
            </p:nvSpPr>
            <p:spPr bwMode="auto">
              <a:xfrm>
                <a:off x="3354212" y="5557158"/>
                <a:ext cx="3162865" cy="615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700" dirty="0"/>
                  <a:t>Analog to Digital  Conversion is carried out here</a:t>
                </a: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460D1DB8-CFEB-E919-FE64-F6AD75964671}"/>
              </a:ext>
            </a:extLst>
          </p:cNvPr>
          <p:cNvSpPr>
            <a:spLocks noGrp="1" noChangeArrowheads="1"/>
          </p:cNvSpPr>
          <p:nvPr>
            <p:ph type="title"/>
          </p:nvPr>
        </p:nvSpPr>
        <p:spPr>
          <a:xfrm>
            <a:off x="457200" y="375444"/>
            <a:ext cx="8229600" cy="715962"/>
          </a:xfrm>
        </p:spPr>
        <p:txBody>
          <a:bodyPr>
            <a:normAutofit fontScale="90000"/>
          </a:bodyPr>
          <a:lstStyle/>
          <a:p>
            <a:r>
              <a:rPr lang="en-US" altLang="en-US" dirty="0">
                <a:solidFill>
                  <a:srgbClr val="FFC000"/>
                </a:solidFill>
              </a:rPr>
              <a:t>Digital Communication System</a:t>
            </a:r>
          </a:p>
        </p:txBody>
      </p:sp>
      <p:sp>
        <p:nvSpPr>
          <p:cNvPr id="11" name="TextBox 10">
            <a:extLst>
              <a:ext uri="{FF2B5EF4-FFF2-40B4-BE49-F238E27FC236}">
                <a16:creationId xmlns:a16="http://schemas.microsoft.com/office/drawing/2014/main" id="{F8A1DC83-E531-6562-5D40-BB61D5659B48}"/>
              </a:ext>
            </a:extLst>
          </p:cNvPr>
          <p:cNvSpPr txBox="1"/>
          <p:nvPr/>
        </p:nvSpPr>
        <p:spPr>
          <a:xfrm>
            <a:off x="468923" y="1108991"/>
            <a:ext cx="8305800" cy="4939814"/>
          </a:xfrm>
          <a:prstGeom prst="rect">
            <a:avLst/>
          </a:prstGeom>
          <a:noFill/>
        </p:spPr>
        <p:txBody>
          <a:bodyPr wrap="square">
            <a:spAutoFit/>
          </a:bodyPr>
          <a:lstStyle/>
          <a:p>
            <a:pPr>
              <a:spcAft>
                <a:spcPts val="600"/>
              </a:spcAft>
            </a:pPr>
            <a:r>
              <a:rPr lang="en-US" b="1" dirty="0"/>
              <a:t>Advantages of digital communication systems:</a:t>
            </a:r>
          </a:p>
          <a:p>
            <a:pPr marL="285750" indent="-285750">
              <a:spcAft>
                <a:spcPts val="600"/>
              </a:spcAft>
              <a:buFont typeface="Arial" panose="020B0604020202020204" pitchFamily="34" charset="0"/>
              <a:buChar char="•"/>
            </a:pPr>
            <a:r>
              <a:rPr lang="en-US" dirty="0"/>
              <a:t>Easy way of transmission of signals</a:t>
            </a:r>
          </a:p>
          <a:p>
            <a:pPr marL="285750" indent="-285750">
              <a:spcAft>
                <a:spcPts val="600"/>
              </a:spcAft>
              <a:buFont typeface="Arial" panose="020B0604020202020204" pitchFamily="34" charset="0"/>
              <a:buChar char="•"/>
            </a:pPr>
            <a:r>
              <a:rPr lang="en-US" dirty="0"/>
              <a:t>Connection of more calls through one channel i.e., Multiplexing is possible using Digital Communication.</a:t>
            </a:r>
          </a:p>
          <a:p>
            <a:pPr marL="285750" indent="-285750">
              <a:spcAft>
                <a:spcPts val="600"/>
              </a:spcAft>
              <a:buFont typeface="Arial" panose="020B0604020202020204" pitchFamily="34" charset="0"/>
              <a:buChar char="•"/>
            </a:pPr>
            <a:r>
              <a:rPr lang="en-US" dirty="0"/>
              <a:t>Source Encoding and Channel Encoding can be used to detect errors at the received signal.</a:t>
            </a:r>
          </a:p>
          <a:p>
            <a:pPr marL="285750" indent="-285750">
              <a:spcAft>
                <a:spcPts val="600"/>
              </a:spcAft>
              <a:buFont typeface="Arial" panose="020B0604020202020204" pitchFamily="34" charset="0"/>
              <a:buChar char="•"/>
            </a:pPr>
            <a:r>
              <a:rPr lang="en-US" dirty="0"/>
              <a:t>Using repeaters between source and destination, we can reproduce the original signal with less distortions.</a:t>
            </a:r>
          </a:p>
          <a:p>
            <a:pPr marL="285750" indent="-285750">
              <a:spcAft>
                <a:spcPts val="600"/>
              </a:spcAft>
              <a:buFont typeface="Arial" panose="020B0604020202020204" pitchFamily="34" charset="0"/>
              <a:buChar char="•"/>
            </a:pPr>
            <a:r>
              <a:rPr lang="en-US" dirty="0"/>
              <a:t>Security is the major advantage of digital communication compared to Analog Communication.</a:t>
            </a:r>
          </a:p>
          <a:p>
            <a:pPr marL="285750" indent="-285750">
              <a:spcAft>
                <a:spcPts val="600"/>
              </a:spcAft>
              <a:buFont typeface="Arial" panose="020B0604020202020204" pitchFamily="34" charset="0"/>
              <a:buChar char="•"/>
            </a:pPr>
            <a:r>
              <a:rPr lang="en-US" dirty="0"/>
              <a:t>Transmitting analogue signals digitally allows for greater signal processing capability.</a:t>
            </a:r>
          </a:p>
          <a:p>
            <a:pPr marL="285750" indent="-285750">
              <a:spcAft>
                <a:spcPts val="600"/>
              </a:spcAft>
              <a:buFont typeface="Arial" panose="020B0604020202020204" pitchFamily="34" charset="0"/>
              <a:buChar char="•"/>
            </a:pPr>
            <a:r>
              <a:rPr lang="en-US" dirty="0"/>
              <a:t>Digital communication can be done over large distances through internet and other things.</a:t>
            </a:r>
          </a:p>
          <a:p>
            <a:pPr marL="285750" indent="-285750">
              <a:spcAft>
                <a:spcPts val="600"/>
              </a:spcAft>
              <a:buFont typeface="Arial" panose="020B0604020202020204" pitchFamily="34" charset="0"/>
              <a:buChar char="•"/>
            </a:pPr>
            <a:r>
              <a:rPr lang="en-US" dirty="0"/>
              <a:t>The messages can be stored in the device for longer times, without being damaged.</a:t>
            </a:r>
          </a:p>
          <a:p>
            <a:pPr marL="285750" indent="-285750">
              <a:spcAft>
                <a:spcPts val="600"/>
              </a:spcAft>
              <a:buFont typeface="Arial" panose="020B0604020202020204" pitchFamily="34" charset="0"/>
              <a:buChar char="•"/>
            </a:pPr>
            <a:r>
              <a:rPr lang="en-US" dirty="0"/>
              <a:t>Advancement in communication is achieved through Digital Communication.</a:t>
            </a:r>
          </a:p>
        </p:txBody>
      </p:sp>
    </p:spTree>
    <p:extLst>
      <p:ext uri="{BB962C8B-B14F-4D97-AF65-F5344CB8AC3E}">
        <p14:creationId xmlns:p14="http://schemas.microsoft.com/office/powerpoint/2010/main" val="901297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460D1DB8-CFEB-E919-FE64-F6AD75964671}"/>
              </a:ext>
            </a:extLst>
          </p:cNvPr>
          <p:cNvSpPr>
            <a:spLocks noGrp="1" noChangeArrowheads="1"/>
          </p:cNvSpPr>
          <p:nvPr>
            <p:ph type="title"/>
          </p:nvPr>
        </p:nvSpPr>
        <p:spPr>
          <a:xfrm>
            <a:off x="457200" y="375444"/>
            <a:ext cx="8229600" cy="715962"/>
          </a:xfrm>
        </p:spPr>
        <p:txBody>
          <a:bodyPr>
            <a:normAutofit fontScale="90000"/>
          </a:bodyPr>
          <a:lstStyle/>
          <a:p>
            <a:r>
              <a:rPr lang="en-US" altLang="en-US" dirty="0">
                <a:solidFill>
                  <a:srgbClr val="FFC000"/>
                </a:solidFill>
              </a:rPr>
              <a:t>Digital Communication System</a:t>
            </a:r>
          </a:p>
        </p:txBody>
      </p:sp>
      <p:sp>
        <p:nvSpPr>
          <p:cNvPr id="11" name="TextBox 10">
            <a:extLst>
              <a:ext uri="{FF2B5EF4-FFF2-40B4-BE49-F238E27FC236}">
                <a16:creationId xmlns:a16="http://schemas.microsoft.com/office/drawing/2014/main" id="{F8A1DC83-E531-6562-5D40-BB61D5659B48}"/>
              </a:ext>
            </a:extLst>
          </p:cNvPr>
          <p:cNvSpPr txBox="1"/>
          <p:nvPr/>
        </p:nvSpPr>
        <p:spPr>
          <a:xfrm>
            <a:off x="653561" y="1382286"/>
            <a:ext cx="7836877" cy="4093428"/>
          </a:xfrm>
          <a:prstGeom prst="rect">
            <a:avLst/>
          </a:prstGeom>
          <a:noFill/>
        </p:spPr>
        <p:txBody>
          <a:bodyPr wrap="square">
            <a:spAutoFit/>
          </a:bodyPr>
          <a:lstStyle/>
          <a:p>
            <a:pPr>
              <a:spcAft>
                <a:spcPts val="600"/>
              </a:spcAft>
            </a:pPr>
            <a:r>
              <a:rPr lang="en-US" sz="2400" b="1" dirty="0"/>
              <a:t>Disadvantages of digital communication systems:</a:t>
            </a:r>
          </a:p>
          <a:p>
            <a:pPr marL="342900" indent="-342900">
              <a:spcAft>
                <a:spcPts val="600"/>
              </a:spcAft>
              <a:buFont typeface="Arial" panose="020B0604020202020204" pitchFamily="34" charset="0"/>
              <a:buChar char="•"/>
            </a:pPr>
            <a:r>
              <a:rPr lang="en-US" sz="2400" dirty="0"/>
              <a:t>Sampling Error </a:t>
            </a:r>
          </a:p>
          <a:p>
            <a:pPr marL="342900" indent="-342900">
              <a:spcAft>
                <a:spcPts val="600"/>
              </a:spcAft>
              <a:buFont typeface="Arial" panose="020B0604020202020204" pitchFamily="34" charset="0"/>
              <a:buChar char="•"/>
            </a:pPr>
            <a:r>
              <a:rPr lang="en-US" sz="2400" dirty="0"/>
              <a:t>Digital communications require greater bandwidth than analogue to transmit the same information. </a:t>
            </a:r>
          </a:p>
          <a:p>
            <a:pPr marL="342900" indent="-342900">
              <a:spcAft>
                <a:spcPts val="600"/>
              </a:spcAft>
              <a:buFont typeface="Arial" panose="020B0604020202020204" pitchFamily="34" charset="0"/>
              <a:buChar char="•"/>
            </a:pPr>
            <a:r>
              <a:rPr lang="en-US" sz="2400" dirty="0"/>
              <a:t>The detection of digital signals requires the communications system to be synchronized, whereas generally speaking this is not the case with analogue systems. </a:t>
            </a:r>
          </a:p>
          <a:p>
            <a:pPr marL="342900" indent="-342900">
              <a:spcAft>
                <a:spcPts val="600"/>
              </a:spcAft>
              <a:buFont typeface="Arial" panose="020B0604020202020204" pitchFamily="34" charset="0"/>
              <a:buChar char="•"/>
            </a:pPr>
            <a:r>
              <a:rPr lang="en-US" sz="2400" dirty="0"/>
              <a:t>Digital signals are often the approximation of voice signals, </a:t>
            </a:r>
            <a:r>
              <a:rPr lang="en-US" sz="2400" dirty="0" err="1"/>
              <a:t>ie</a:t>
            </a:r>
            <a:r>
              <a:rPr lang="en-US" sz="2400" dirty="0"/>
              <a:t>, we don't get the exact analogue signal.</a:t>
            </a:r>
          </a:p>
        </p:txBody>
      </p:sp>
    </p:spTree>
    <p:extLst>
      <p:ext uri="{BB962C8B-B14F-4D97-AF65-F5344CB8AC3E}">
        <p14:creationId xmlns:p14="http://schemas.microsoft.com/office/powerpoint/2010/main" val="230819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1285" y="152400"/>
            <a:ext cx="6861430" cy="707886"/>
          </a:xfrm>
          <a:prstGeom prst="rect">
            <a:avLst/>
          </a:prstGeom>
          <a:noFill/>
        </p:spPr>
        <p:txBody>
          <a:bodyPr wrap="none" rtlCol="0">
            <a:spAutoFit/>
          </a:bodyPr>
          <a:lstStyle/>
          <a:p>
            <a:r>
              <a:rPr lang="en-US" sz="4000" b="1" dirty="0">
                <a:solidFill>
                  <a:srgbClr val="FFC000"/>
                </a:solidFill>
              </a:rPr>
              <a:t>Pulse Modulation: Introduction</a:t>
            </a:r>
          </a:p>
        </p:txBody>
      </p:sp>
      <p:pic>
        <p:nvPicPr>
          <p:cNvPr id="1026" name="Picture 2" descr="Pulse Modulation - Definition, Types, Block Diagrams, Pulse Modulation Width">
            <a:extLst>
              <a:ext uri="{FF2B5EF4-FFF2-40B4-BE49-F238E27FC236}">
                <a16:creationId xmlns:a16="http://schemas.microsoft.com/office/drawing/2014/main" id="{26EDD617-923D-CD5B-2B4A-A650EBFE39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521" r="1053" b="1"/>
          <a:stretch/>
        </p:blipFill>
        <p:spPr bwMode="auto">
          <a:xfrm>
            <a:off x="914400" y="1143000"/>
            <a:ext cx="7608760" cy="480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037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8612" y="304800"/>
            <a:ext cx="5546775" cy="707886"/>
          </a:xfrm>
          <a:prstGeom prst="rect">
            <a:avLst/>
          </a:prstGeom>
          <a:noFill/>
        </p:spPr>
        <p:txBody>
          <a:bodyPr wrap="none" rtlCol="0">
            <a:spAutoFit/>
          </a:bodyPr>
          <a:lstStyle/>
          <a:p>
            <a:r>
              <a:rPr lang="en-US" sz="4000" b="1" dirty="0">
                <a:solidFill>
                  <a:srgbClr val="FFC000"/>
                </a:solidFill>
              </a:rPr>
              <a:t>Analog Pulse Modulation</a:t>
            </a:r>
          </a:p>
        </p:txBody>
      </p:sp>
      <p:sp>
        <p:nvSpPr>
          <p:cNvPr id="6" name="TextBox 5">
            <a:extLst>
              <a:ext uri="{FF2B5EF4-FFF2-40B4-BE49-F238E27FC236}">
                <a16:creationId xmlns:a16="http://schemas.microsoft.com/office/drawing/2014/main" id="{1768E4FB-A3A5-6C12-D919-4D08CC4C3E5E}"/>
              </a:ext>
            </a:extLst>
          </p:cNvPr>
          <p:cNvSpPr txBox="1"/>
          <p:nvPr/>
        </p:nvSpPr>
        <p:spPr>
          <a:xfrm>
            <a:off x="762000" y="1228397"/>
            <a:ext cx="7543799" cy="4555093"/>
          </a:xfrm>
          <a:prstGeom prst="rect">
            <a:avLst/>
          </a:prstGeom>
          <a:noFill/>
        </p:spPr>
        <p:txBody>
          <a:bodyPr wrap="square">
            <a:spAutoFit/>
          </a:bodyPr>
          <a:lstStyle/>
          <a:p>
            <a:pPr marL="457200" lvl="2" indent="-342900" algn="just">
              <a:spcAft>
                <a:spcPts val="1200"/>
              </a:spcAft>
              <a:buFont typeface="Arial" panose="020B0604020202020204" pitchFamily="34" charset="0"/>
              <a:buChar char="•"/>
            </a:pPr>
            <a:r>
              <a:rPr lang="en-US" sz="2400" dirty="0"/>
              <a:t>Analog pulse modulation results when some attribute of a pulse varies continuously in one-to-one</a:t>
            </a:r>
          </a:p>
          <a:p>
            <a:pPr marL="457200" lvl="2" indent="-342900" algn="just">
              <a:spcAft>
                <a:spcPts val="1200"/>
              </a:spcAft>
              <a:buFont typeface="Arial" panose="020B0604020202020204" pitchFamily="34" charset="0"/>
              <a:buChar char="•"/>
            </a:pPr>
            <a:r>
              <a:rPr lang="en-US" sz="2400" dirty="0"/>
              <a:t>In analog pulse modulation systems, the amplitude, width, or position of a pulse can vary over a continuous range in accordance with the message amplitude at the sampling instant.</a:t>
            </a:r>
          </a:p>
          <a:p>
            <a:pPr marL="114300" lvl="2" algn="just">
              <a:spcAft>
                <a:spcPts val="1200"/>
              </a:spcAft>
            </a:pPr>
            <a:r>
              <a:rPr lang="en-US" sz="2400" dirty="0"/>
              <a:t>Three types of pulse modulation: </a:t>
            </a:r>
          </a:p>
          <a:p>
            <a:pPr lvl="5" indent="-457200" algn="just">
              <a:spcAft>
                <a:spcPts val="1200"/>
              </a:spcAft>
              <a:buAutoNum type="arabicPeriod"/>
            </a:pPr>
            <a:r>
              <a:rPr lang="en-US" sz="2400" dirty="0"/>
              <a:t>Pulse Amplitude Modulation (PAM) </a:t>
            </a:r>
          </a:p>
          <a:p>
            <a:pPr lvl="5" indent="-457200" algn="just">
              <a:spcAft>
                <a:spcPts val="1200"/>
              </a:spcAft>
              <a:buAutoNum type="arabicPeriod"/>
            </a:pPr>
            <a:r>
              <a:rPr lang="en-US" sz="2400" dirty="0"/>
              <a:t>Pulse Width Modulation (PWM) </a:t>
            </a:r>
          </a:p>
          <a:p>
            <a:pPr lvl="5" indent="-457200" algn="just">
              <a:spcAft>
                <a:spcPts val="1200"/>
              </a:spcAft>
              <a:buAutoNum type="arabicPeriod"/>
            </a:pPr>
            <a:r>
              <a:rPr lang="en-US" sz="2400" dirty="0"/>
              <a:t>Pulse Position Modulation (PPM) </a:t>
            </a:r>
          </a:p>
        </p:txBody>
      </p:sp>
    </p:spTree>
    <p:extLst>
      <p:ext uri="{BB962C8B-B14F-4D97-AF65-F5344CB8AC3E}">
        <p14:creationId xmlns:p14="http://schemas.microsoft.com/office/powerpoint/2010/main" val="3220575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228600"/>
            <a:ext cx="7738529" cy="707886"/>
          </a:xfrm>
          <a:prstGeom prst="rect">
            <a:avLst/>
          </a:prstGeom>
          <a:noFill/>
        </p:spPr>
        <p:txBody>
          <a:bodyPr wrap="none" rtlCol="0">
            <a:spAutoFit/>
          </a:bodyPr>
          <a:lstStyle/>
          <a:p>
            <a:r>
              <a:rPr lang="en-US" sz="4000" b="1" dirty="0">
                <a:solidFill>
                  <a:srgbClr val="FFC000"/>
                </a:solidFill>
              </a:rPr>
              <a:t>Pulse Amplitude Modulation (PAM)</a:t>
            </a:r>
          </a:p>
        </p:txBody>
      </p:sp>
      <p:sp>
        <p:nvSpPr>
          <p:cNvPr id="6" name="TextBox 5">
            <a:extLst>
              <a:ext uri="{FF2B5EF4-FFF2-40B4-BE49-F238E27FC236}">
                <a16:creationId xmlns:a16="http://schemas.microsoft.com/office/drawing/2014/main" id="{1768E4FB-A3A5-6C12-D919-4D08CC4C3E5E}"/>
              </a:ext>
            </a:extLst>
          </p:cNvPr>
          <p:cNvSpPr txBox="1"/>
          <p:nvPr/>
        </p:nvSpPr>
        <p:spPr>
          <a:xfrm>
            <a:off x="800100" y="1066800"/>
            <a:ext cx="7543799" cy="830997"/>
          </a:xfrm>
          <a:prstGeom prst="rect">
            <a:avLst/>
          </a:prstGeom>
          <a:noFill/>
        </p:spPr>
        <p:txBody>
          <a:bodyPr wrap="square">
            <a:spAutoFit/>
          </a:bodyPr>
          <a:lstStyle/>
          <a:p>
            <a:pPr marL="457200" lvl="2" indent="-342900" algn="just">
              <a:spcAft>
                <a:spcPts val="1200"/>
              </a:spcAft>
              <a:buFont typeface="Arial" panose="020B0604020202020204" pitchFamily="34" charset="0"/>
              <a:buChar char="•"/>
            </a:pPr>
            <a:r>
              <a:rPr lang="en-US" sz="2400" dirty="0"/>
              <a:t>In this scheme high frequency carrier (pulse) is varied in accordance with sampled value of message signal</a:t>
            </a:r>
          </a:p>
        </p:txBody>
      </p:sp>
      <p:grpSp>
        <p:nvGrpSpPr>
          <p:cNvPr id="4" name="Group 3">
            <a:extLst>
              <a:ext uri="{FF2B5EF4-FFF2-40B4-BE49-F238E27FC236}">
                <a16:creationId xmlns:a16="http://schemas.microsoft.com/office/drawing/2014/main" id="{5A5446FB-7603-48BA-40C0-B4E8C263BD6F}"/>
              </a:ext>
            </a:extLst>
          </p:cNvPr>
          <p:cNvGrpSpPr/>
          <p:nvPr/>
        </p:nvGrpSpPr>
        <p:grpSpPr>
          <a:xfrm>
            <a:off x="800100" y="2028111"/>
            <a:ext cx="6743700" cy="4251186"/>
            <a:chOff x="800100" y="2028111"/>
            <a:chExt cx="6743700" cy="4251186"/>
          </a:xfrm>
        </p:grpSpPr>
        <p:pic>
          <p:nvPicPr>
            <p:cNvPr id="2050" name="Picture 2" descr="Pulse Modulation - Definition, Types, Block Diagrams, Pulse Modulation Width">
              <a:extLst>
                <a:ext uri="{FF2B5EF4-FFF2-40B4-BE49-F238E27FC236}">
                  <a16:creationId xmlns:a16="http://schemas.microsoft.com/office/drawing/2014/main" id="{28801A0D-C4DE-FAD7-1B4C-EBC6AD68C9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74" r="6666"/>
            <a:stretch/>
          </p:blipFill>
          <p:spPr bwMode="auto">
            <a:xfrm>
              <a:off x="800100" y="2028111"/>
              <a:ext cx="6667500" cy="425118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8D4E7DD-972C-DB52-3FE6-4F7243EF75C8}"/>
                </a:ext>
              </a:extLst>
            </p:cNvPr>
            <p:cNvSpPr/>
            <p:nvPr/>
          </p:nvSpPr>
          <p:spPr>
            <a:xfrm>
              <a:off x="6934200" y="2028111"/>
              <a:ext cx="533400" cy="3340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8295EBD-1C3F-E0EE-07DE-88523D692AD9}"/>
                </a:ext>
              </a:extLst>
            </p:cNvPr>
            <p:cNvSpPr/>
            <p:nvPr/>
          </p:nvSpPr>
          <p:spPr>
            <a:xfrm>
              <a:off x="6934200" y="5945208"/>
              <a:ext cx="609600" cy="3340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9362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228600"/>
            <a:ext cx="7738529" cy="707886"/>
          </a:xfrm>
          <a:prstGeom prst="rect">
            <a:avLst/>
          </a:prstGeom>
          <a:noFill/>
        </p:spPr>
        <p:txBody>
          <a:bodyPr wrap="none" rtlCol="0">
            <a:spAutoFit/>
          </a:bodyPr>
          <a:lstStyle/>
          <a:p>
            <a:r>
              <a:rPr lang="en-US" sz="4000" b="1" dirty="0">
                <a:solidFill>
                  <a:srgbClr val="FFC000"/>
                </a:solidFill>
              </a:rPr>
              <a:t>Pulse Amplitude Modulation (PAM)</a:t>
            </a:r>
          </a:p>
        </p:txBody>
      </p:sp>
      <p:sp>
        <p:nvSpPr>
          <p:cNvPr id="6" name="TextBox 5">
            <a:extLst>
              <a:ext uri="{FF2B5EF4-FFF2-40B4-BE49-F238E27FC236}">
                <a16:creationId xmlns:a16="http://schemas.microsoft.com/office/drawing/2014/main" id="{1768E4FB-A3A5-6C12-D919-4D08CC4C3E5E}"/>
              </a:ext>
            </a:extLst>
          </p:cNvPr>
          <p:cNvSpPr txBox="1"/>
          <p:nvPr/>
        </p:nvSpPr>
        <p:spPr>
          <a:xfrm>
            <a:off x="800100" y="1066800"/>
            <a:ext cx="7543799" cy="5247590"/>
          </a:xfrm>
          <a:prstGeom prst="rect">
            <a:avLst/>
          </a:prstGeom>
          <a:noFill/>
        </p:spPr>
        <p:txBody>
          <a:bodyPr wrap="square">
            <a:spAutoFit/>
          </a:bodyPr>
          <a:lstStyle/>
          <a:p>
            <a:pPr algn="l">
              <a:spcAft>
                <a:spcPts val="600"/>
              </a:spcAft>
            </a:pPr>
            <a:r>
              <a:rPr lang="en-US" sz="2000" b="1" i="0" dirty="0">
                <a:solidFill>
                  <a:srgbClr val="333333"/>
                </a:solidFill>
                <a:effectLst/>
                <a:latin typeface="Roboto" panose="02000000000000000000" pitchFamily="2" charset="0"/>
              </a:rPr>
              <a:t>Advantages of PAM</a:t>
            </a:r>
            <a:endParaRPr lang="en-US" sz="2000" b="0" i="0" dirty="0">
              <a:solidFill>
                <a:srgbClr val="333333"/>
              </a:solidFill>
              <a:effectLst/>
              <a:latin typeface="Roboto" panose="02000000000000000000" pitchFamily="2" charset="0"/>
            </a:endParaRP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Both Modulation and demodulation are simple.</a:t>
            </a: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Easy construction of transmitter and receiver circuits.</a:t>
            </a:r>
          </a:p>
          <a:p>
            <a:pPr algn="l">
              <a:spcAft>
                <a:spcPts val="600"/>
              </a:spcAft>
            </a:pPr>
            <a:r>
              <a:rPr lang="en-US" sz="2000" b="1" i="0" dirty="0">
                <a:solidFill>
                  <a:srgbClr val="333333"/>
                </a:solidFill>
                <a:effectLst/>
                <a:latin typeface="Roboto" panose="02000000000000000000" pitchFamily="2" charset="0"/>
              </a:rPr>
              <a:t>Disadvantages of PAM</a:t>
            </a:r>
            <a:endParaRPr lang="en-US" sz="2000" b="0" i="0" dirty="0">
              <a:solidFill>
                <a:srgbClr val="333333"/>
              </a:solidFill>
              <a:effectLst/>
              <a:latin typeface="Roboto" panose="02000000000000000000" pitchFamily="2" charset="0"/>
            </a:endParaRP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Large bandwidth is required for transmission.</a:t>
            </a: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More noise.</a:t>
            </a: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Here the amplitude is varying. Therefore, the power required will be more.</a:t>
            </a:r>
          </a:p>
          <a:p>
            <a:pPr algn="l">
              <a:spcAft>
                <a:spcPts val="600"/>
              </a:spcAft>
            </a:pPr>
            <a:r>
              <a:rPr lang="en-US" sz="2000" b="1" i="0" dirty="0">
                <a:solidFill>
                  <a:srgbClr val="333333"/>
                </a:solidFill>
                <a:effectLst/>
                <a:latin typeface="Roboto" panose="02000000000000000000" pitchFamily="2" charset="0"/>
              </a:rPr>
              <a:t>Applications of PAM</a:t>
            </a:r>
            <a:endParaRPr lang="en-US" sz="2000" b="0" i="0" dirty="0">
              <a:solidFill>
                <a:srgbClr val="333333"/>
              </a:solidFill>
              <a:effectLst/>
              <a:latin typeface="Roboto" panose="02000000000000000000" pitchFamily="2" charset="0"/>
            </a:endParaRP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Mainly used in Ethernet communication.</a:t>
            </a: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Many microcontrollers use this technique in order to generate control signals.</a:t>
            </a: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It is used in Photo-biology.</a:t>
            </a:r>
          </a:p>
          <a:p>
            <a:pPr algn="l">
              <a:spcAft>
                <a:spcPts val="600"/>
              </a:spcAft>
              <a:buFont typeface="Arial" panose="020B0604020202020204" pitchFamily="34" charset="0"/>
              <a:buChar char="•"/>
            </a:pPr>
            <a:r>
              <a:rPr lang="en-US" sz="2000" b="0" i="0" dirty="0">
                <a:solidFill>
                  <a:srgbClr val="333333"/>
                </a:solidFill>
                <a:effectLst/>
                <a:latin typeface="Roboto" panose="02000000000000000000" pitchFamily="2" charset="0"/>
              </a:rPr>
              <a:t>It acts as an electronic driver for LED circuits</a:t>
            </a:r>
          </a:p>
        </p:txBody>
      </p:sp>
    </p:spTree>
    <p:extLst>
      <p:ext uri="{BB962C8B-B14F-4D97-AF65-F5344CB8AC3E}">
        <p14:creationId xmlns:p14="http://schemas.microsoft.com/office/powerpoint/2010/main" val="3506922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54979</TotalTime>
  <Words>1954</Words>
  <Application>Microsoft Office PowerPoint</Application>
  <PresentationFormat>On-screen Show (4:3)</PresentationFormat>
  <Paragraphs>209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Cambria Math</vt:lpstr>
      <vt:lpstr>Roboto</vt:lpstr>
      <vt:lpstr>Times New Roman</vt:lpstr>
      <vt:lpstr>Office Theme</vt:lpstr>
      <vt:lpstr>Sampling Theory and Pulse Code Modulation  Course Teacher Dr. Monir Morshed Professor, Dept. of ICT  Email:monirmorshed.ict@mbstu.ac.bd </vt:lpstr>
      <vt:lpstr>PowerPoint Presentation</vt:lpstr>
      <vt:lpstr>Digital Communication System</vt:lpstr>
      <vt:lpstr>Digital Communication System</vt:lpstr>
      <vt:lpstr>Digital Communication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EEE-315  Communication Engineering-I  Course Teacher Md.Sohel Rana  Lecturer,Dept. of EEE  Email:sohel.eee@diu.edu.bd  Phone:01736723130</dc:title>
  <dc:creator>hp</dc:creator>
  <cp:lastModifiedBy>Monir Morshed</cp:lastModifiedBy>
  <cp:revision>185</cp:revision>
  <cp:lastPrinted>2022-03-14T05:39:49Z</cp:lastPrinted>
  <dcterms:created xsi:type="dcterms:W3CDTF">2006-08-16T00:00:00Z</dcterms:created>
  <dcterms:modified xsi:type="dcterms:W3CDTF">2022-06-23T06:44:38Z</dcterms:modified>
</cp:coreProperties>
</file>