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00" r:id="rId4"/>
    <p:sldId id="301" r:id="rId5"/>
    <p:sldId id="302" r:id="rId6"/>
    <p:sldId id="311" r:id="rId7"/>
    <p:sldId id="304" r:id="rId8"/>
    <p:sldId id="305" r:id="rId9"/>
    <p:sldId id="306" r:id="rId10"/>
    <p:sldId id="307" r:id="rId11"/>
    <p:sldId id="308" r:id="rId12"/>
    <p:sldId id="309" r:id="rId13"/>
    <p:sldId id="310" r:id="rId14"/>
    <p:sldId id="263" r:id="rId15"/>
    <p:sldId id="264" r:id="rId16"/>
    <p:sldId id="312" r:id="rId17"/>
    <p:sldId id="283" r:id="rId18"/>
    <p:sldId id="284" r:id="rId19"/>
    <p:sldId id="267" r:id="rId20"/>
    <p:sldId id="286"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257" r:id="rId45"/>
    <p:sldId id="270" r:id="rId46"/>
    <p:sldId id="287" r:id="rId47"/>
    <p:sldId id="288" r:id="rId48"/>
    <p:sldId id="336" r:id="rId49"/>
    <p:sldId id="337"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D0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6400800"/>
          </a:xfrm>
        </p:spPr>
        <p:txBody>
          <a:bodyPr>
            <a:normAutofit/>
          </a:bodyPr>
          <a:lstStyle/>
          <a:p>
            <a:r>
              <a:rPr lang="en-US" sz="2700" b="1" dirty="0" smtClean="0"/>
              <a:t>Course code: ICT 3103</a:t>
            </a:r>
            <a:br>
              <a:rPr lang="en-US" sz="2700" b="1" dirty="0" smtClean="0"/>
            </a:br>
            <a:r>
              <a:rPr lang="en-US" sz="2700" b="1" dirty="0" smtClean="0"/>
              <a:t>Course Title: Analog and Digital Communication </a:t>
            </a:r>
            <a:br>
              <a:rPr lang="en-US" sz="2700" b="1" dirty="0" smtClean="0"/>
            </a:br>
            <a:r>
              <a:rPr lang="en-US" sz="2700" b="1" dirty="0" smtClean="0"/>
              <a:t>Semester: V (March-June 2022)</a:t>
            </a:r>
            <a:r>
              <a:rPr lang="en-US" dirty="0" smtClean="0"/>
              <a:t/>
            </a:r>
            <a:br>
              <a:rPr lang="en-US" dirty="0" smtClean="0"/>
            </a:br>
            <a:r>
              <a:rPr lang="en-US" dirty="0" smtClean="0"/>
              <a:t/>
            </a:r>
            <a:br>
              <a:rPr lang="en-US" dirty="0" smtClean="0"/>
            </a:br>
            <a:r>
              <a:rPr lang="en-US" sz="3600" b="1" dirty="0" smtClean="0">
                <a:solidFill>
                  <a:srgbClr val="00B050"/>
                </a:solidFill>
              </a:rPr>
              <a:t>Course Teacher</a:t>
            </a:r>
            <a:br>
              <a:rPr lang="en-US" sz="3600" b="1" dirty="0" smtClean="0">
                <a:solidFill>
                  <a:srgbClr val="00B050"/>
                </a:solidFill>
              </a:rPr>
            </a:br>
            <a:r>
              <a:rPr lang="en-US" sz="3600" dirty="0" smtClean="0">
                <a:solidFill>
                  <a:srgbClr val="00B050"/>
                </a:solidFill>
              </a:rPr>
              <a:t>Dr. </a:t>
            </a:r>
            <a:r>
              <a:rPr lang="en-US" sz="3600" dirty="0" err="1" smtClean="0">
                <a:solidFill>
                  <a:srgbClr val="00B050"/>
                </a:solidFill>
              </a:rPr>
              <a:t>Monir</a:t>
            </a:r>
            <a:r>
              <a:rPr lang="en-US" sz="3600" dirty="0" smtClean="0">
                <a:solidFill>
                  <a:srgbClr val="00B050"/>
                </a:solidFill>
              </a:rPr>
              <a:t> </a:t>
            </a:r>
            <a:r>
              <a:rPr lang="en-US" sz="3600" dirty="0" err="1" smtClean="0">
                <a:solidFill>
                  <a:srgbClr val="00B050"/>
                </a:solidFill>
              </a:rPr>
              <a:t>Morshed</a:t>
            </a:r>
            <a:r>
              <a:rPr lang="en-US" sz="3600" dirty="0" smtClean="0">
                <a:solidFill>
                  <a:srgbClr val="00B050"/>
                </a:solidFill>
              </a:rPr>
              <a:t/>
            </a:r>
            <a:br>
              <a:rPr lang="en-US" sz="3600" dirty="0" smtClean="0">
                <a:solidFill>
                  <a:srgbClr val="00B050"/>
                </a:solidFill>
              </a:rPr>
            </a:br>
            <a:r>
              <a:rPr lang="en-US" sz="3600" dirty="0" smtClean="0">
                <a:solidFill>
                  <a:srgbClr val="00B050"/>
                </a:solidFill>
              </a:rPr>
              <a:t>Professor, Dept. of ICT </a:t>
            </a:r>
            <a:br>
              <a:rPr lang="en-US" sz="3600" dirty="0" smtClean="0">
                <a:solidFill>
                  <a:srgbClr val="00B050"/>
                </a:solidFill>
              </a:rPr>
            </a:br>
            <a:r>
              <a:rPr lang="en-US" sz="3600" dirty="0" err="1" smtClean="0">
                <a:solidFill>
                  <a:srgbClr val="00B050"/>
                </a:solidFill>
              </a:rPr>
              <a:t>Email:monirmorshed.ict@mbstu.ac.bd</a:t>
            </a:r>
            <a:r>
              <a:rPr lang="en-US" sz="3600" dirty="0" smtClean="0">
                <a:solidFill>
                  <a:srgbClr val="00B050"/>
                </a:solidFill>
              </a:rPr>
              <a:t> </a:t>
            </a:r>
            <a:endParaRPr lang="en-US" sz="3600" dirty="0">
              <a:solidFill>
                <a:srgbClr val="00B050"/>
              </a:solidFill>
            </a:endParaRPr>
          </a:p>
        </p:txBody>
      </p:sp>
    </p:spTree>
    <p:extLst>
      <p:ext uri="{BB962C8B-B14F-4D97-AF65-F5344CB8AC3E}">
        <p14:creationId xmlns:p14="http://schemas.microsoft.com/office/powerpoint/2010/main" val="2404185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533400"/>
            <a:ext cx="5179696" cy="567463"/>
          </a:xfrm>
          <a:prstGeom prst="rect">
            <a:avLst/>
          </a:prstGeom>
        </p:spPr>
        <p:txBody>
          <a:bodyPr vert="horz" wrap="square" lIns="0" tIns="13335" rIns="0" bIns="0" rtlCol="0">
            <a:spAutoFit/>
          </a:bodyPr>
          <a:lstStyle/>
          <a:p>
            <a:pPr marL="12700" algn="ctr">
              <a:lnSpc>
                <a:spcPct val="100000"/>
              </a:lnSpc>
              <a:spcBef>
                <a:spcPts val="105"/>
              </a:spcBef>
            </a:pPr>
            <a:r>
              <a:rPr sz="3600" spc="-35" dirty="0">
                <a:solidFill>
                  <a:srgbClr val="FFC000"/>
                </a:solidFill>
                <a:latin typeface="Times New Roman"/>
                <a:cs typeface="Times New Roman"/>
              </a:rPr>
              <a:t>Telephone</a:t>
            </a:r>
            <a:r>
              <a:rPr sz="3600" spc="-75" dirty="0">
                <a:solidFill>
                  <a:srgbClr val="FFC000"/>
                </a:solidFill>
                <a:latin typeface="Times New Roman"/>
                <a:cs typeface="Times New Roman"/>
              </a:rPr>
              <a:t> </a:t>
            </a:r>
            <a:r>
              <a:rPr sz="3600" dirty="0">
                <a:solidFill>
                  <a:srgbClr val="FFC000"/>
                </a:solidFill>
                <a:latin typeface="Times New Roman"/>
                <a:cs typeface="Times New Roman"/>
              </a:rPr>
              <a:t>(1876)</a:t>
            </a:r>
          </a:p>
        </p:txBody>
      </p:sp>
      <p:sp>
        <p:nvSpPr>
          <p:cNvPr id="3" name="object 3"/>
          <p:cNvSpPr/>
          <p:nvPr/>
        </p:nvSpPr>
        <p:spPr>
          <a:xfrm>
            <a:off x="990600" y="1905000"/>
            <a:ext cx="7276338" cy="421538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38200" y="1219200"/>
            <a:ext cx="7763828" cy="566822"/>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Invention</a:t>
            </a:r>
            <a:r>
              <a:rPr sz="1800" spc="-20" dirty="0">
                <a:latin typeface="Times New Roman"/>
                <a:cs typeface="Times New Roman"/>
              </a:rPr>
              <a:t> </a:t>
            </a:r>
            <a:r>
              <a:rPr sz="1800" spc="-5" dirty="0">
                <a:latin typeface="Times New Roman"/>
                <a:cs typeface="Times New Roman"/>
              </a:rPr>
              <a:t>Of</a:t>
            </a:r>
            <a:r>
              <a:rPr sz="1800" spc="-25" dirty="0">
                <a:latin typeface="Times New Roman"/>
                <a:cs typeface="Times New Roman"/>
              </a:rPr>
              <a:t> </a:t>
            </a:r>
            <a:r>
              <a:rPr sz="1800" spc="-15" dirty="0">
                <a:latin typeface="Times New Roman"/>
                <a:cs typeface="Times New Roman"/>
              </a:rPr>
              <a:t>Telephone</a:t>
            </a:r>
            <a:r>
              <a:rPr sz="1800" spc="-25" dirty="0">
                <a:latin typeface="Times New Roman"/>
                <a:cs typeface="Times New Roman"/>
              </a:rPr>
              <a:t> </a:t>
            </a:r>
            <a:r>
              <a:rPr sz="1800" dirty="0">
                <a:latin typeface="Times New Roman"/>
                <a:cs typeface="Times New Roman"/>
              </a:rPr>
              <a:t>By</a:t>
            </a:r>
            <a:r>
              <a:rPr sz="1800" spc="-105" dirty="0">
                <a:latin typeface="Times New Roman"/>
                <a:cs typeface="Times New Roman"/>
              </a:rPr>
              <a:t> </a:t>
            </a:r>
            <a:r>
              <a:rPr sz="1800" dirty="0">
                <a:latin typeface="Times New Roman"/>
                <a:cs typeface="Times New Roman"/>
              </a:rPr>
              <a:t>Alexander Graham</a:t>
            </a:r>
            <a:r>
              <a:rPr sz="1800" spc="-10" dirty="0">
                <a:latin typeface="Times New Roman"/>
                <a:cs typeface="Times New Roman"/>
              </a:rPr>
              <a:t> </a:t>
            </a:r>
            <a:r>
              <a:rPr sz="1800" dirty="0">
                <a:latin typeface="Times New Roman"/>
                <a:cs typeface="Times New Roman"/>
              </a:rPr>
              <a:t>Bell:</a:t>
            </a:r>
            <a:r>
              <a:rPr sz="1800" spc="-50" dirty="0">
                <a:latin typeface="Times New Roman"/>
                <a:cs typeface="Times New Roman"/>
              </a:rPr>
              <a:t> </a:t>
            </a:r>
            <a:r>
              <a:rPr sz="1800" dirty="0">
                <a:latin typeface="Times New Roman"/>
                <a:cs typeface="Times New Roman"/>
              </a:rPr>
              <a:t>The Beginning</a:t>
            </a:r>
            <a:r>
              <a:rPr sz="1800" spc="-15"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Electricity</a:t>
            </a:r>
            <a:r>
              <a:rPr sz="1800" spc="-35" dirty="0">
                <a:latin typeface="Times New Roman"/>
                <a:cs typeface="Times New Roman"/>
              </a:rPr>
              <a:t> </a:t>
            </a:r>
            <a:r>
              <a:rPr sz="1800" dirty="0">
                <a:latin typeface="Times New Roman"/>
                <a:cs typeface="Times New Roman"/>
              </a:rPr>
              <a:t>Based</a:t>
            </a:r>
            <a:r>
              <a:rPr sz="1800" spc="-100" dirty="0">
                <a:latin typeface="Times New Roman"/>
                <a:cs typeface="Times New Roman"/>
              </a:rPr>
              <a:t> </a:t>
            </a:r>
            <a:r>
              <a:rPr lang="en-US" sz="1800" spc="-100" dirty="0" smtClean="0">
                <a:latin typeface="Times New Roman"/>
                <a:cs typeface="Times New Roman"/>
              </a:rPr>
              <a:t> </a:t>
            </a:r>
            <a:r>
              <a:rPr sz="1800" dirty="0" smtClean="0">
                <a:latin typeface="Times New Roman"/>
                <a:cs typeface="Times New Roman"/>
              </a:rPr>
              <a:t>Analog </a:t>
            </a:r>
            <a:r>
              <a:rPr sz="1800" spc="-5" dirty="0">
                <a:latin typeface="Times New Roman"/>
                <a:cs typeface="Times New Roman"/>
              </a:rPr>
              <a:t>Communication</a:t>
            </a: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457200"/>
            <a:ext cx="3657600" cy="690574"/>
          </a:xfrm>
          <a:prstGeom prst="rect">
            <a:avLst/>
          </a:prstGeom>
        </p:spPr>
        <p:txBody>
          <a:bodyPr vert="horz" wrap="square" lIns="0" tIns="13335" rIns="0" bIns="0" rtlCol="0">
            <a:spAutoFit/>
          </a:bodyPr>
          <a:lstStyle/>
          <a:p>
            <a:pPr marL="12700">
              <a:lnSpc>
                <a:spcPct val="100000"/>
              </a:lnSpc>
              <a:spcBef>
                <a:spcPts val="105"/>
              </a:spcBef>
            </a:pPr>
            <a:r>
              <a:rPr dirty="0">
                <a:solidFill>
                  <a:srgbClr val="FFC000"/>
                </a:solidFill>
              </a:rPr>
              <a:t>FM</a:t>
            </a:r>
            <a:r>
              <a:rPr spc="-50" dirty="0">
                <a:solidFill>
                  <a:srgbClr val="FFC000"/>
                </a:solidFill>
              </a:rPr>
              <a:t> </a:t>
            </a:r>
            <a:r>
              <a:rPr dirty="0">
                <a:solidFill>
                  <a:srgbClr val="FFC000"/>
                </a:solidFill>
              </a:rPr>
              <a:t>Radio(1933)</a:t>
            </a:r>
          </a:p>
        </p:txBody>
      </p:sp>
      <p:sp>
        <p:nvSpPr>
          <p:cNvPr id="3" name="object 3"/>
          <p:cNvSpPr/>
          <p:nvPr/>
        </p:nvSpPr>
        <p:spPr>
          <a:xfrm>
            <a:off x="2209800" y="1447800"/>
            <a:ext cx="4615873" cy="45965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457200"/>
            <a:ext cx="5484496" cy="690574"/>
          </a:xfrm>
          <a:prstGeom prst="rect">
            <a:avLst/>
          </a:prstGeom>
        </p:spPr>
        <p:txBody>
          <a:bodyPr vert="horz" wrap="square" lIns="0" tIns="13335" rIns="0" bIns="0" rtlCol="0">
            <a:spAutoFit/>
          </a:bodyPr>
          <a:lstStyle/>
          <a:p>
            <a:pPr marL="12700">
              <a:lnSpc>
                <a:spcPct val="100000"/>
              </a:lnSpc>
              <a:spcBef>
                <a:spcPts val="105"/>
              </a:spcBef>
            </a:pPr>
            <a:r>
              <a:rPr dirty="0">
                <a:solidFill>
                  <a:srgbClr val="FFC000"/>
                </a:solidFill>
              </a:rPr>
              <a:t>Mobile Phones</a:t>
            </a:r>
            <a:r>
              <a:rPr spc="-65" dirty="0">
                <a:solidFill>
                  <a:srgbClr val="FFC000"/>
                </a:solidFill>
              </a:rPr>
              <a:t> </a:t>
            </a:r>
            <a:r>
              <a:rPr dirty="0">
                <a:solidFill>
                  <a:srgbClr val="FFC000"/>
                </a:solidFill>
              </a:rPr>
              <a:t>(1983)</a:t>
            </a:r>
          </a:p>
        </p:txBody>
      </p:sp>
      <p:sp>
        <p:nvSpPr>
          <p:cNvPr id="3" name="object 3"/>
          <p:cNvSpPr txBox="1"/>
          <p:nvPr/>
        </p:nvSpPr>
        <p:spPr>
          <a:xfrm>
            <a:off x="1600200" y="1600200"/>
            <a:ext cx="5791200" cy="1372812"/>
          </a:xfrm>
          <a:prstGeom prst="rect">
            <a:avLst/>
          </a:prstGeom>
        </p:spPr>
        <p:txBody>
          <a:bodyPr vert="horz" wrap="square" lIns="0" tIns="89535" rIns="0" bIns="0" rtlCol="0">
            <a:spAutoFit/>
          </a:bodyPr>
          <a:lstStyle/>
          <a:p>
            <a:pPr marL="12700" marR="5080" algn="just">
              <a:lnSpc>
                <a:spcPts val="2500"/>
              </a:lnSpc>
              <a:spcBef>
                <a:spcPts val="705"/>
              </a:spcBef>
              <a:tabLst>
                <a:tab pos="6399530" algn="l"/>
              </a:tabLst>
            </a:pPr>
            <a:r>
              <a:rPr sz="2600" dirty="0">
                <a:latin typeface="Times New Roman"/>
                <a:cs typeface="Times New Roman"/>
              </a:rPr>
              <a:t>Mo</a:t>
            </a:r>
            <a:r>
              <a:rPr sz="2600" spc="5" dirty="0">
                <a:latin typeface="Times New Roman"/>
                <a:cs typeface="Times New Roman"/>
              </a:rPr>
              <a:t>b</a:t>
            </a:r>
            <a:r>
              <a:rPr sz="2600" dirty="0">
                <a:latin typeface="Times New Roman"/>
                <a:cs typeface="Times New Roman"/>
              </a:rPr>
              <a:t>i</a:t>
            </a:r>
            <a:r>
              <a:rPr sz="2600" spc="-15" dirty="0">
                <a:latin typeface="Times New Roman"/>
                <a:cs typeface="Times New Roman"/>
              </a:rPr>
              <a:t>l</a:t>
            </a:r>
            <a:r>
              <a:rPr sz="2600" dirty="0">
                <a:latin typeface="Times New Roman"/>
                <a:cs typeface="Times New Roman"/>
              </a:rPr>
              <a:t>e</a:t>
            </a:r>
            <a:r>
              <a:rPr sz="2600" spc="-20" dirty="0">
                <a:latin typeface="Times New Roman"/>
                <a:cs typeface="Times New Roman"/>
              </a:rPr>
              <a:t> </a:t>
            </a:r>
            <a:r>
              <a:rPr sz="2600" dirty="0">
                <a:latin typeface="Times New Roman"/>
                <a:cs typeface="Times New Roman"/>
              </a:rPr>
              <a:t>p</a:t>
            </a:r>
            <a:r>
              <a:rPr sz="2600" spc="5" dirty="0">
                <a:latin typeface="Times New Roman"/>
                <a:cs typeface="Times New Roman"/>
              </a:rPr>
              <a:t>h</a:t>
            </a:r>
            <a:r>
              <a:rPr sz="2600" dirty="0">
                <a:latin typeface="Times New Roman"/>
                <a:cs typeface="Times New Roman"/>
              </a:rPr>
              <a:t>o</a:t>
            </a:r>
            <a:r>
              <a:rPr sz="2600" spc="5" dirty="0">
                <a:latin typeface="Times New Roman"/>
                <a:cs typeface="Times New Roman"/>
              </a:rPr>
              <a:t>n</a:t>
            </a:r>
            <a:r>
              <a:rPr sz="2600" dirty="0">
                <a:latin typeface="Times New Roman"/>
                <a:cs typeface="Times New Roman"/>
              </a:rPr>
              <a:t>e</a:t>
            </a:r>
            <a:r>
              <a:rPr sz="2600" spc="-35" dirty="0">
                <a:latin typeface="Times New Roman"/>
                <a:cs typeface="Times New Roman"/>
              </a:rPr>
              <a:t> </a:t>
            </a:r>
            <a:r>
              <a:rPr sz="2600" dirty="0">
                <a:latin typeface="Times New Roman"/>
                <a:cs typeface="Times New Roman"/>
              </a:rPr>
              <a:t>was</a:t>
            </a:r>
            <a:r>
              <a:rPr sz="2600" spc="-25" dirty="0">
                <a:latin typeface="Times New Roman"/>
                <a:cs typeface="Times New Roman"/>
              </a:rPr>
              <a:t> </a:t>
            </a:r>
            <a:r>
              <a:rPr sz="2600" dirty="0">
                <a:latin typeface="Times New Roman"/>
                <a:cs typeface="Times New Roman"/>
              </a:rPr>
              <a:t>f</a:t>
            </a:r>
            <a:r>
              <a:rPr sz="2600" spc="-10" dirty="0">
                <a:latin typeface="Times New Roman"/>
                <a:cs typeface="Times New Roman"/>
              </a:rPr>
              <a:t>i</a:t>
            </a:r>
            <a:r>
              <a:rPr sz="2600" dirty="0">
                <a:latin typeface="Times New Roman"/>
                <a:cs typeface="Times New Roman"/>
              </a:rPr>
              <a:t>r</a:t>
            </a:r>
            <a:r>
              <a:rPr sz="2600" spc="-15" dirty="0">
                <a:latin typeface="Times New Roman"/>
                <a:cs typeface="Times New Roman"/>
              </a:rPr>
              <a:t>s</a:t>
            </a:r>
            <a:r>
              <a:rPr sz="2600" dirty="0">
                <a:latin typeface="Times New Roman"/>
                <a:cs typeface="Times New Roman"/>
              </a:rPr>
              <a:t>t avai</a:t>
            </a:r>
            <a:r>
              <a:rPr sz="2600" spc="-15" dirty="0">
                <a:latin typeface="Times New Roman"/>
                <a:cs typeface="Times New Roman"/>
              </a:rPr>
              <a:t>l</a:t>
            </a:r>
            <a:r>
              <a:rPr sz="2600" dirty="0">
                <a:latin typeface="Times New Roman"/>
                <a:cs typeface="Times New Roman"/>
              </a:rPr>
              <a:t>able</a:t>
            </a:r>
            <a:r>
              <a:rPr sz="2600" spc="-10" dirty="0">
                <a:latin typeface="Times New Roman"/>
                <a:cs typeface="Times New Roman"/>
              </a:rPr>
              <a:t> </a:t>
            </a:r>
            <a:r>
              <a:rPr sz="2600" spc="-10" dirty="0" smtClean="0">
                <a:latin typeface="Times New Roman"/>
                <a:cs typeface="Times New Roman"/>
              </a:rPr>
              <a:t>c</a:t>
            </a:r>
            <a:r>
              <a:rPr sz="2600" dirty="0" smtClean="0">
                <a:latin typeface="Times New Roman"/>
                <a:cs typeface="Times New Roman"/>
              </a:rPr>
              <a:t>om</a:t>
            </a:r>
            <a:r>
              <a:rPr sz="2600" spc="-15" dirty="0" smtClean="0">
                <a:latin typeface="Times New Roman"/>
                <a:cs typeface="Times New Roman"/>
              </a:rPr>
              <a:t>m</a:t>
            </a:r>
            <a:r>
              <a:rPr sz="2600" dirty="0" smtClean="0">
                <a:latin typeface="Times New Roman"/>
                <a:cs typeface="Times New Roman"/>
              </a:rPr>
              <a:t>e</a:t>
            </a:r>
            <a:r>
              <a:rPr sz="2600" spc="-15" dirty="0" smtClean="0">
                <a:latin typeface="Times New Roman"/>
                <a:cs typeface="Times New Roman"/>
              </a:rPr>
              <a:t>r</a:t>
            </a:r>
            <a:r>
              <a:rPr sz="2600" dirty="0" smtClean="0">
                <a:latin typeface="Times New Roman"/>
                <a:cs typeface="Times New Roman"/>
              </a:rPr>
              <a:t>c</a:t>
            </a:r>
            <a:r>
              <a:rPr sz="2600" spc="-15" dirty="0" smtClean="0">
                <a:latin typeface="Times New Roman"/>
                <a:cs typeface="Times New Roman"/>
              </a:rPr>
              <a:t>i</a:t>
            </a:r>
            <a:r>
              <a:rPr sz="2600" dirty="0" smtClean="0">
                <a:latin typeface="Times New Roman"/>
                <a:cs typeface="Times New Roman"/>
              </a:rPr>
              <a:t>a</a:t>
            </a:r>
            <a:r>
              <a:rPr sz="2600" spc="-15" dirty="0" smtClean="0">
                <a:latin typeface="Times New Roman"/>
                <a:cs typeface="Times New Roman"/>
              </a:rPr>
              <a:t>l</a:t>
            </a:r>
            <a:r>
              <a:rPr sz="2600" dirty="0" smtClean="0">
                <a:latin typeface="Times New Roman"/>
                <a:cs typeface="Times New Roman"/>
              </a:rPr>
              <a:t>ly</a:t>
            </a:r>
            <a:r>
              <a:rPr lang="en-US" sz="2600" dirty="0" smtClean="0">
                <a:latin typeface="Times New Roman"/>
                <a:cs typeface="Times New Roman"/>
              </a:rPr>
              <a:t> </a:t>
            </a:r>
            <a:r>
              <a:rPr sz="2600" spc="-10" dirty="0" smtClean="0">
                <a:latin typeface="Times New Roman"/>
                <a:cs typeface="Times New Roman"/>
              </a:rPr>
              <a:t>i</a:t>
            </a:r>
            <a:r>
              <a:rPr sz="2600" dirty="0" smtClean="0">
                <a:latin typeface="Times New Roman"/>
                <a:cs typeface="Times New Roman"/>
              </a:rPr>
              <a:t>n  </a:t>
            </a:r>
            <a:r>
              <a:rPr sz="2600" spc="5" dirty="0">
                <a:latin typeface="Times New Roman"/>
                <a:cs typeface="Times New Roman"/>
              </a:rPr>
              <a:t>1983. </a:t>
            </a:r>
            <a:r>
              <a:rPr sz="2600" dirty="0">
                <a:latin typeface="Times New Roman"/>
                <a:cs typeface="Times New Roman"/>
              </a:rPr>
              <a:t>This indicated the beginning of the </a:t>
            </a:r>
            <a:r>
              <a:rPr sz="2600" spc="-15" dirty="0">
                <a:latin typeface="Times New Roman"/>
                <a:cs typeface="Times New Roman"/>
              </a:rPr>
              <a:t>large  </a:t>
            </a:r>
            <a:r>
              <a:rPr sz="2600" spc="-5" dirty="0">
                <a:latin typeface="Times New Roman"/>
                <a:cs typeface="Times New Roman"/>
              </a:rPr>
              <a:t>commercialization </a:t>
            </a:r>
            <a:r>
              <a:rPr sz="2600" dirty="0">
                <a:latin typeface="Times New Roman"/>
                <a:cs typeface="Times New Roman"/>
              </a:rPr>
              <a:t>of </a:t>
            </a:r>
            <a:r>
              <a:rPr sz="2600" spc="-5" dirty="0">
                <a:latin typeface="Times New Roman"/>
                <a:cs typeface="Times New Roman"/>
              </a:rPr>
              <a:t>communication</a:t>
            </a:r>
            <a:r>
              <a:rPr sz="2600" dirty="0">
                <a:latin typeface="Times New Roman"/>
                <a:cs typeface="Times New Roman"/>
              </a:rPr>
              <a:t> </a:t>
            </a:r>
            <a:r>
              <a:rPr sz="2600" spc="-5" dirty="0">
                <a:latin typeface="Times New Roman"/>
                <a:cs typeface="Times New Roman"/>
              </a:rPr>
              <a:t>systems.</a:t>
            </a:r>
            <a:endParaRPr sz="2600" dirty="0">
              <a:latin typeface="Times New Roman"/>
              <a:cs typeface="Times New Roman"/>
            </a:endParaRPr>
          </a:p>
        </p:txBody>
      </p:sp>
      <p:sp>
        <p:nvSpPr>
          <p:cNvPr id="4" name="object 4"/>
          <p:cNvSpPr/>
          <p:nvPr/>
        </p:nvSpPr>
        <p:spPr>
          <a:xfrm>
            <a:off x="4191000" y="3200400"/>
            <a:ext cx="798722" cy="325738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81000"/>
            <a:ext cx="7313296" cy="1320874"/>
          </a:xfrm>
          <a:prstGeom prst="rect">
            <a:avLst/>
          </a:prstGeom>
        </p:spPr>
        <p:txBody>
          <a:bodyPr vert="horz" wrap="square" lIns="0" tIns="88900" rIns="0" bIns="0" rtlCol="0">
            <a:spAutoFit/>
          </a:bodyPr>
          <a:lstStyle/>
          <a:p>
            <a:pPr marL="12700" marR="5080">
              <a:lnSpc>
                <a:spcPts val="4750"/>
              </a:lnSpc>
              <a:spcBef>
                <a:spcPts val="700"/>
              </a:spcBef>
            </a:pPr>
            <a:r>
              <a:rPr sz="3600" dirty="0">
                <a:solidFill>
                  <a:srgbClr val="FFC000"/>
                </a:solidFill>
              </a:rPr>
              <a:t>Contribution of Electronics</a:t>
            </a:r>
            <a:r>
              <a:rPr sz="3600" spc="-105" dirty="0">
                <a:solidFill>
                  <a:srgbClr val="FFC000"/>
                </a:solidFill>
              </a:rPr>
              <a:t> </a:t>
            </a:r>
            <a:r>
              <a:rPr sz="3600" dirty="0">
                <a:solidFill>
                  <a:srgbClr val="FFC000"/>
                </a:solidFill>
              </a:rPr>
              <a:t>in  Communication</a:t>
            </a:r>
            <a:r>
              <a:rPr sz="3600" spc="-40" dirty="0">
                <a:solidFill>
                  <a:srgbClr val="FFC000"/>
                </a:solidFill>
              </a:rPr>
              <a:t> </a:t>
            </a:r>
            <a:r>
              <a:rPr sz="3600" dirty="0">
                <a:solidFill>
                  <a:srgbClr val="FFC000"/>
                </a:solidFill>
              </a:rPr>
              <a:t>Devices</a:t>
            </a:r>
          </a:p>
        </p:txBody>
      </p:sp>
      <p:sp>
        <p:nvSpPr>
          <p:cNvPr id="3" name="object 3"/>
          <p:cNvSpPr/>
          <p:nvPr/>
        </p:nvSpPr>
        <p:spPr>
          <a:xfrm>
            <a:off x="381000" y="1828800"/>
            <a:ext cx="8572500" cy="4762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438" y="366713"/>
            <a:ext cx="7853362" cy="6432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80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04800"/>
            <a:ext cx="6344942" cy="646331"/>
          </a:xfrm>
          <a:prstGeom prst="rect">
            <a:avLst/>
          </a:prstGeom>
          <a:noFill/>
        </p:spPr>
        <p:txBody>
          <a:bodyPr wrap="none" rtlCol="0">
            <a:spAutoFit/>
          </a:bodyPr>
          <a:lstStyle/>
          <a:p>
            <a:pPr algn="ctr"/>
            <a:r>
              <a:rPr lang="en-US" sz="3600" b="1" dirty="0" smtClean="0">
                <a:solidFill>
                  <a:srgbClr val="FFC000"/>
                </a:solidFill>
              </a:rPr>
              <a:t>Modern Communication System</a:t>
            </a:r>
            <a:endParaRPr lang="en-US" sz="3600" b="1" dirty="0">
              <a:solidFill>
                <a:srgbClr val="FFC000"/>
              </a:solidFill>
            </a:endParaRPr>
          </a:p>
        </p:txBody>
      </p:sp>
      <p:grpSp>
        <p:nvGrpSpPr>
          <p:cNvPr id="43" name="Group 42"/>
          <p:cNvGrpSpPr/>
          <p:nvPr/>
        </p:nvGrpSpPr>
        <p:grpSpPr>
          <a:xfrm>
            <a:off x="1219200" y="1032302"/>
            <a:ext cx="7162800" cy="1787098"/>
            <a:chOff x="1219200" y="990600"/>
            <a:chExt cx="7162800" cy="1787098"/>
          </a:xfrm>
        </p:grpSpPr>
        <p:grpSp>
          <p:nvGrpSpPr>
            <p:cNvPr id="35" name="Group 34"/>
            <p:cNvGrpSpPr/>
            <p:nvPr/>
          </p:nvGrpSpPr>
          <p:grpSpPr>
            <a:xfrm>
              <a:off x="1219200" y="990600"/>
              <a:ext cx="7162800" cy="1787098"/>
              <a:chOff x="1219200" y="990600"/>
              <a:chExt cx="7162800" cy="1787098"/>
            </a:xfrm>
          </p:grpSpPr>
          <p:grpSp>
            <p:nvGrpSpPr>
              <p:cNvPr id="31" name="Group 30"/>
              <p:cNvGrpSpPr/>
              <p:nvPr/>
            </p:nvGrpSpPr>
            <p:grpSpPr>
              <a:xfrm>
                <a:off x="1219200" y="990600"/>
                <a:ext cx="6858000" cy="1787098"/>
                <a:chOff x="1219200" y="990600"/>
                <a:chExt cx="6858000" cy="1787098"/>
              </a:xfrm>
            </p:grpSpPr>
            <p:sp>
              <p:nvSpPr>
                <p:cNvPr id="22" name="TextBox 21"/>
                <p:cNvSpPr txBox="1"/>
                <p:nvPr/>
              </p:nvSpPr>
              <p:spPr>
                <a:xfrm>
                  <a:off x="1524000" y="990600"/>
                  <a:ext cx="1219200" cy="553998"/>
                </a:xfrm>
                <a:prstGeom prst="rect">
                  <a:avLst/>
                </a:prstGeom>
                <a:noFill/>
              </p:spPr>
              <p:txBody>
                <a:bodyPr wrap="square" lIns="0" tIns="0" rIns="0" bIns="0" rtlCol="0">
                  <a:spAutoFit/>
                </a:bodyPr>
                <a:lstStyle/>
                <a:p>
                  <a:pPr algn="just"/>
                  <a:r>
                    <a:rPr lang="en-US" sz="900" dirty="0" smtClean="0"/>
                    <a:t>Message: sounds (voice, music), pictures, words, codes, light, temperature, pressure, etc. </a:t>
                  </a:r>
                  <a:endParaRPr lang="en-US" sz="900" dirty="0"/>
                </a:p>
              </p:txBody>
            </p:sp>
            <p:sp>
              <p:nvSpPr>
                <p:cNvPr id="23" name="TextBox 22"/>
                <p:cNvSpPr txBox="1"/>
                <p:nvPr/>
              </p:nvSpPr>
              <p:spPr>
                <a:xfrm>
                  <a:off x="2133600" y="2362200"/>
                  <a:ext cx="1066800" cy="276999"/>
                </a:xfrm>
                <a:prstGeom prst="rect">
                  <a:avLst/>
                </a:prstGeom>
                <a:noFill/>
              </p:spPr>
              <p:txBody>
                <a:bodyPr wrap="square" lIns="0" tIns="0" rIns="0" bIns="0" rtlCol="0">
                  <a:spAutoFit/>
                </a:bodyPr>
                <a:lstStyle/>
                <a:p>
                  <a:pPr algn="just"/>
                  <a:r>
                    <a:rPr lang="en-US" sz="900" dirty="0" smtClean="0"/>
                    <a:t>Microphone, camera, scanner, etc. </a:t>
                  </a:r>
                  <a:endParaRPr lang="en-US" sz="900" dirty="0"/>
                </a:p>
              </p:txBody>
            </p:sp>
            <p:sp>
              <p:nvSpPr>
                <p:cNvPr id="24" name="TextBox 23"/>
                <p:cNvSpPr txBox="1"/>
                <p:nvPr/>
              </p:nvSpPr>
              <p:spPr>
                <a:xfrm>
                  <a:off x="2895600" y="1295400"/>
                  <a:ext cx="838200" cy="415498"/>
                </a:xfrm>
                <a:prstGeom prst="rect">
                  <a:avLst/>
                </a:prstGeom>
                <a:noFill/>
              </p:spPr>
              <p:txBody>
                <a:bodyPr wrap="square" lIns="0" tIns="0" rIns="0" bIns="0" rtlCol="0">
                  <a:spAutoFit/>
                </a:bodyPr>
                <a:lstStyle/>
                <a:p>
                  <a:pPr algn="just"/>
                  <a:r>
                    <a:rPr lang="en-US" sz="900" dirty="0" smtClean="0"/>
                    <a:t>Information in electrical signal/ modulating signal </a:t>
                  </a:r>
                  <a:endParaRPr lang="en-US" sz="900" dirty="0"/>
                </a:p>
              </p:txBody>
            </p:sp>
            <p:sp>
              <p:nvSpPr>
                <p:cNvPr id="25" name="TextBox 24"/>
                <p:cNvSpPr txBox="1"/>
                <p:nvPr/>
              </p:nvSpPr>
              <p:spPr>
                <a:xfrm>
                  <a:off x="4038600" y="1066800"/>
                  <a:ext cx="838200" cy="553998"/>
                </a:xfrm>
                <a:prstGeom prst="rect">
                  <a:avLst/>
                </a:prstGeom>
                <a:noFill/>
              </p:spPr>
              <p:txBody>
                <a:bodyPr wrap="square" lIns="0" tIns="0" rIns="0" bIns="0" rtlCol="0">
                  <a:spAutoFit/>
                </a:bodyPr>
                <a:lstStyle/>
                <a:p>
                  <a:pPr algn="just"/>
                  <a:r>
                    <a:rPr lang="en-US" sz="900" dirty="0" smtClean="0"/>
                    <a:t>Modulated signal in RF range (transmitted through channel) </a:t>
                  </a:r>
                  <a:endParaRPr lang="en-US" sz="900" dirty="0"/>
                </a:p>
              </p:txBody>
            </p:sp>
            <p:sp>
              <p:nvSpPr>
                <p:cNvPr id="26" name="TextBox 25"/>
                <p:cNvSpPr txBox="1"/>
                <p:nvPr/>
              </p:nvSpPr>
              <p:spPr>
                <a:xfrm>
                  <a:off x="3352800" y="2362200"/>
                  <a:ext cx="1066800" cy="415498"/>
                </a:xfrm>
                <a:prstGeom prst="rect">
                  <a:avLst/>
                </a:prstGeom>
                <a:noFill/>
              </p:spPr>
              <p:txBody>
                <a:bodyPr wrap="square" lIns="0" tIns="0" rIns="0" bIns="0" rtlCol="0">
                  <a:spAutoFit/>
                </a:bodyPr>
                <a:lstStyle/>
                <a:p>
                  <a:pPr algn="just"/>
                  <a:r>
                    <a:rPr lang="en-US" sz="900" dirty="0" smtClean="0"/>
                    <a:t>Modulator (Analog: AM,FM.PM. Digital: ASK, FSK, PSK, DM)</a:t>
                  </a:r>
                  <a:endParaRPr lang="en-US" sz="900" dirty="0"/>
                </a:p>
              </p:txBody>
            </p:sp>
            <p:grpSp>
              <p:nvGrpSpPr>
                <p:cNvPr id="30" name="Group 29"/>
                <p:cNvGrpSpPr/>
                <p:nvPr/>
              </p:nvGrpSpPr>
              <p:grpSpPr>
                <a:xfrm>
                  <a:off x="1219200" y="1828800"/>
                  <a:ext cx="6858000" cy="914400"/>
                  <a:chOff x="1219200" y="1828800"/>
                  <a:chExt cx="6858000" cy="914400"/>
                </a:xfrm>
              </p:grpSpPr>
              <p:grpSp>
                <p:nvGrpSpPr>
                  <p:cNvPr id="21" name="Group 20"/>
                  <p:cNvGrpSpPr/>
                  <p:nvPr/>
                </p:nvGrpSpPr>
                <p:grpSpPr>
                  <a:xfrm>
                    <a:off x="1219200" y="1828800"/>
                    <a:ext cx="6858000" cy="381000"/>
                    <a:chOff x="762000" y="1676400"/>
                    <a:chExt cx="6705600" cy="381000"/>
                  </a:xfrm>
                </p:grpSpPr>
                <p:sp>
                  <p:nvSpPr>
                    <p:cNvPr id="8" name="Rectangle 7"/>
                    <p:cNvSpPr/>
                    <p:nvPr/>
                  </p:nvSpPr>
                  <p:spPr>
                    <a:xfrm>
                      <a:off x="762000" y="1676400"/>
                      <a:ext cx="762000" cy="381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Information source</a:t>
                      </a:r>
                      <a:endParaRPr lang="en-US" sz="900" dirty="0">
                        <a:solidFill>
                          <a:schemeClr val="tx1"/>
                        </a:solidFill>
                      </a:endParaRPr>
                    </a:p>
                  </p:txBody>
                </p:sp>
                <p:sp>
                  <p:nvSpPr>
                    <p:cNvPr id="9" name="Rectangle 8"/>
                    <p:cNvSpPr/>
                    <p:nvPr/>
                  </p:nvSpPr>
                  <p:spPr>
                    <a:xfrm>
                      <a:off x="1828800" y="1676400"/>
                      <a:ext cx="762000" cy="381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Input transducer</a:t>
                      </a:r>
                      <a:endParaRPr lang="en-US" sz="900" dirty="0">
                        <a:solidFill>
                          <a:schemeClr val="tx1"/>
                        </a:solidFill>
                      </a:endParaRPr>
                    </a:p>
                  </p:txBody>
                </p:sp>
                <p:sp>
                  <p:nvSpPr>
                    <p:cNvPr id="10" name="Rectangle 9"/>
                    <p:cNvSpPr/>
                    <p:nvPr/>
                  </p:nvSpPr>
                  <p:spPr>
                    <a:xfrm>
                      <a:off x="2971800" y="1676400"/>
                      <a:ext cx="762000" cy="381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Transmitter (Modulator)</a:t>
                      </a:r>
                      <a:endParaRPr lang="en-US" sz="900" dirty="0">
                        <a:solidFill>
                          <a:schemeClr val="tx1"/>
                        </a:solidFill>
                      </a:endParaRPr>
                    </a:p>
                  </p:txBody>
                </p:sp>
                <p:sp>
                  <p:nvSpPr>
                    <p:cNvPr id="11" name="Rectangle 10"/>
                    <p:cNvSpPr/>
                    <p:nvPr/>
                  </p:nvSpPr>
                  <p:spPr>
                    <a:xfrm>
                      <a:off x="4114800" y="1676400"/>
                      <a:ext cx="762000" cy="381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Channel </a:t>
                      </a:r>
                      <a:endParaRPr lang="en-US" sz="900" dirty="0">
                        <a:solidFill>
                          <a:schemeClr val="tx1"/>
                        </a:solidFill>
                      </a:endParaRPr>
                    </a:p>
                  </p:txBody>
                </p:sp>
                <p:sp>
                  <p:nvSpPr>
                    <p:cNvPr id="12" name="Rectangle 11"/>
                    <p:cNvSpPr/>
                    <p:nvPr/>
                  </p:nvSpPr>
                  <p:spPr>
                    <a:xfrm>
                      <a:off x="5257800" y="1676400"/>
                      <a:ext cx="762000" cy="381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Receiver</a:t>
                      </a:r>
                      <a:endParaRPr lang="en-US" sz="900" dirty="0">
                        <a:solidFill>
                          <a:schemeClr val="tx1"/>
                        </a:solidFill>
                      </a:endParaRPr>
                    </a:p>
                  </p:txBody>
                </p:sp>
                <p:sp>
                  <p:nvSpPr>
                    <p:cNvPr id="13" name="Rectangle 12"/>
                    <p:cNvSpPr/>
                    <p:nvPr/>
                  </p:nvSpPr>
                  <p:spPr>
                    <a:xfrm>
                      <a:off x="6400800" y="1676400"/>
                      <a:ext cx="762000" cy="381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Output transducer</a:t>
                      </a:r>
                      <a:endParaRPr lang="en-US" sz="900" dirty="0">
                        <a:solidFill>
                          <a:schemeClr val="tx1"/>
                        </a:solidFill>
                      </a:endParaRPr>
                    </a:p>
                  </p:txBody>
                </p:sp>
                <p:cxnSp>
                  <p:nvCxnSpPr>
                    <p:cNvPr id="15" name="Straight Arrow Connector 14"/>
                    <p:cNvCxnSpPr>
                      <a:stCxn id="8" idx="3"/>
                      <a:endCxn id="9" idx="1"/>
                    </p:cNvCxnSpPr>
                    <p:nvPr/>
                  </p:nvCxnSpPr>
                  <p:spPr>
                    <a:xfrm>
                      <a:off x="1524000" y="1866900"/>
                      <a:ext cx="304800"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90800" y="1905000"/>
                      <a:ext cx="365760"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733800" y="1905000"/>
                      <a:ext cx="365760"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76800" y="1905000"/>
                      <a:ext cx="365760"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019800" y="1905000"/>
                      <a:ext cx="365760"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62800" y="1905000"/>
                      <a:ext cx="304800"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4648200" y="2362200"/>
                    <a:ext cx="779318" cy="381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Noise</a:t>
                    </a:r>
                    <a:endParaRPr lang="en-US" sz="900" dirty="0">
                      <a:solidFill>
                        <a:schemeClr val="tx1"/>
                      </a:solidFill>
                    </a:endParaRPr>
                  </a:p>
                </p:txBody>
              </p:sp>
              <p:cxnSp>
                <p:nvCxnSpPr>
                  <p:cNvPr id="29" name="Straight Arrow Connector 28"/>
                  <p:cNvCxnSpPr>
                    <a:stCxn id="27" idx="0"/>
                    <a:endCxn id="11" idx="2"/>
                  </p:cNvCxnSpPr>
                  <p:nvPr/>
                </p:nvCxnSpPr>
                <p:spPr>
                  <a:xfrm flipV="1">
                    <a:off x="5037859" y="2209800"/>
                    <a:ext cx="0" cy="152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32" name="TextBox 31"/>
              <p:cNvSpPr txBox="1"/>
              <p:nvPr/>
            </p:nvSpPr>
            <p:spPr>
              <a:xfrm>
                <a:off x="6400800" y="1219200"/>
                <a:ext cx="838200" cy="415498"/>
              </a:xfrm>
              <a:prstGeom prst="rect">
                <a:avLst/>
              </a:prstGeom>
              <a:noFill/>
            </p:spPr>
            <p:txBody>
              <a:bodyPr wrap="square" lIns="0" tIns="0" rIns="0" bIns="0" rtlCol="0">
                <a:spAutoFit/>
              </a:bodyPr>
              <a:lstStyle/>
              <a:p>
                <a:pPr algn="just"/>
                <a:r>
                  <a:rPr lang="en-US" sz="900" dirty="0" smtClean="0"/>
                  <a:t>Reconstructed electrical signal/ modulating signal </a:t>
                </a:r>
                <a:endParaRPr lang="en-US" sz="900" dirty="0"/>
              </a:p>
            </p:txBody>
          </p:sp>
          <p:sp>
            <p:nvSpPr>
              <p:cNvPr id="33" name="TextBox 32"/>
              <p:cNvSpPr txBox="1"/>
              <p:nvPr/>
            </p:nvSpPr>
            <p:spPr>
              <a:xfrm>
                <a:off x="5181600" y="1066800"/>
                <a:ext cx="838200" cy="553998"/>
              </a:xfrm>
              <a:prstGeom prst="rect">
                <a:avLst/>
              </a:prstGeom>
              <a:noFill/>
            </p:spPr>
            <p:txBody>
              <a:bodyPr wrap="square" lIns="0" tIns="0" rIns="0" bIns="0" rtlCol="0">
                <a:spAutoFit/>
              </a:bodyPr>
              <a:lstStyle/>
              <a:p>
                <a:pPr algn="just"/>
                <a:r>
                  <a:rPr lang="en-US" sz="900" dirty="0" smtClean="0"/>
                  <a:t>Modulated signal in RF range (received from the channel) </a:t>
                </a:r>
                <a:endParaRPr lang="en-US" sz="900" dirty="0"/>
              </a:p>
            </p:txBody>
          </p:sp>
          <p:sp>
            <p:nvSpPr>
              <p:cNvPr id="34" name="TextBox 33"/>
              <p:cNvSpPr txBox="1"/>
              <p:nvPr/>
            </p:nvSpPr>
            <p:spPr>
              <a:xfrm>
                <a:off x="7543800" y="2438400"/>
                <a:ext cx="838200" cy="276999"/>
              </a:xfrm>
              <a:prstGeom prst="rect">
                <a:avLst/>
              </a:prstGeom>
              <a:noFill/>
            </p:spPr>
            <p:txBody>
              <a:bodyPr wrap="square" lIns="0" tIns="0" rIns="0" bIns="0" rtlCol="0">
                <a:spAutoFit/>
              </a:bodyPr>
              <a:lstStyle/>
              <a:p>
                <a:pPr algn="just"/>
                <a:r>
                  <a:rPr lang="en-US" sz="900" dirty="0" smtClean="0"/>
                  <a:t>Information in the original form </a:t>
                </a:r>
                <a:endParaRPr lang="en-US" sz="900" dirty="0"/>
              </a:p>
            </p:txBody>
          </p:sp>
        </p:grpSp>
        <p:cxnSp>
          <p:nvCxnSpPr>
            <p:cNvPr id="37" name="Straight Arrow Connector 36"/>
            <p:cNvCxnSpPr>
              <a:stCxn id="22" idx="2"/>
            </p:cNvCxnSpPr>
            <p:nvPr/>
          </p:nvCxnSpPr>
          <p:spPr>
            <a:xfrm>
              <a:off x="2133600" y="1544598"/>
              <a:ext cx="0" cy="43660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276600" y="1696998"/>
              <a:ext cx="0" cy="36576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419600" y="1600200"/>
              <a:ext cx="0" cy="43660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638800" y="1620798"/>
              <a:ext cx="0" cy="43660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781800" y="1600200"/>
              <a:ext cx="0" cy="43660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7924800" y="2057400"/>
              <a:ext cx="0" cy="36576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2286000" y="2971800"/>
            <a:ext cx="4876800" cy="338554"/>
          </a:xfrm>
          <a:prstGeom prst="rect">
            <a:avLst/>
          </a:prstGeom>
          <a:noFill/>
        </p:spPr>
        <p:txBody>
          <a:bodyPr wrap="square" rtlCol="0">
            <a:spAutoFit/>
          </a:bodyPr>
          <a:lstStyle/>
          <a:p>
            <a:pPr algn="ctr"/>
            <a:r>
              <a:rPr lang="en-US" sz="1600" dirty="0" smtClean="0"/>
              <a:t>Figure: Block diagram of a communication system</a:t>
            </a:r>
            <a:endParaRPr lang="en-US" sz="1600" dirty="0"/>
          </a:p>
        </p:txBody>
      </p:sp>
      <p:sp>
        <p:nvSpPr>
          <p:cNvPr id="45" name="TextBox 44"/>
          <p:cNvSpPr txBox="1"/>
          <p:nvPr/>
        </p:nvSpPr>
        <p:spPr>
          <a:xfrm>
            <a:off x="838200" y="3429000"/>
            <a:ext cx="7924800" cy="1261884"/>
          </a:xfrm>
          <a:prstGeom prst="rect">
            <a:avLst/>
          </a:prstGeom>
          <a:noFill/>
        </p:spPr>
        <p:txBody>
          <a:bodyPr wrap="square" rtlCol="0">
            <a:spAutoFit/>
          </a:bodyPr>
          <a:lstStyle/>
          <a:p>
            <a:r>
              <a:rPr lang="en-US" sz="2000" b="1" dirty="0" smtClean="0"/>
              <a:t>Information source:</a:t>
            </a:r>
          </a:p>
          <a:p>
            <a:pPr marL="2103120" lvl="6">
              <a:buFont typeface="Arial" pitchFamily="34" charset="0"/>
              <a:buChar char="•"/>
            </a:pPr>
            <a:r>
              <a:rPr lang="en-US" sz="1400" dirty="0" smtClean="0"/>
              <a:t> The message produced by the information source is not an electrical in nature.</a:t>
            </a:r>
          </a:p>
          <a:p>
            <a:pPr marL="2103120" lvl="6">
              <a:buFont typeface="Arial" pitchFamily="34" charset="0"/>
              <a:buChar char="•"/>
            </a:pPr>
            <a:r>
              <a:rPr lang="en-US" sz="1400" dirty="0" smtClean="0"/>
              <a:t>Such as voice, music pictures, words, codes, lights, temperature etc.</a:t>
            </a:r>
          </a:p>
          <a:p>
            <a:pPr marL="2103120" lvl="6">
              <a:buFont typeface="Arial" pitchFamily="34" charset="0"/>
              <a:buChar char="•"/>
            </a:pPr>
            <a:r>
              <a:rPr lang="en-US" sz="1400" dirty="0" smtClean="0"/>
              <a:t>So we need transducer to convert from physical message to electrical signal.</a:t>
            </a:r>
            <a:endParaRPr lang="en-US" sz="1400" dirty="0"/>
          </a:p>
        </p:txBody>
      </p:sp>
      <p:sp>
        <p:nvSpPr>
          <p:cNvPr id="46" name="TextBox 45"/>
          <p:cNvSpPr txBox="1"/>
          <p:nvPr/>
        </p:nvSpPr>
        <p:spPr>
          <a:xfrm>
            <a:off x="838200" y="4648200"/>
            <a:ext cx="8077200" cy="830997"/>
          </a:xfrm>
          <a:prstGeom prst="rect">
            <a:avLst/>
          </a:prstGeom>
          <a:noFill/>
        </p:spPr>
        <p:txBody>
          <a:bodyPr wrap="square" rtlCol="0">
            <a:spAutoFit/>
          </a:bodyPr>
          <a:lstStyle/>
          <a:p>
            <a:r>
              <a:rPr lang="en-US" sz="2000" b="1" dirty="0" smtClean="0"/>
              <a:t>Input transducer:</a:t>
            </a:r>
          </a:p>
          <a:p>
            <a:pPr marL="2103120" lvl="6">
              <a:buFont typeface="Arial" pitchFamily="34" charset="0"/>
              <a:buChar char="•"/>
            </a:pPr>
            <a:r>
              <a:rPr lang="en-US" sz="1400" dirty="0" smtClean="0"/>
              <a:t> It converts one form of energy into another form.</a:t>
            </a:r>
          </a:p>
          <a:p>
            <a:pPr marL="2103120" lvl="6">
              <a:buFont typeface="Arial" pitchFamily="34" charset="0"/>
              <a:buChar char="•"/>
            </a:pPr>
            <a:r>
              <a:rPr lang="en-US" sz="1400" dirty="0" smtClean="0"/>
              <a:t>It is used to convert  physical message signal into time varying electrical signal.</a:t>
            </a:r>
          </a:p>
        </p:txBody>
      </p:sp>
      <p:sp>
        <p:nvSpPr>
          <p:cNvPr id="47" name="TextBox 46"/>
          <p:cNvSpPr txBox="1"/>
          <p:nvPr/>
        </p:nvSpPr>
        <p:spPr>
          <a:xfrm>
            <a:off x="838200" y="5486400"/>
            <a:ext cx="8077200" cy="1261884"/>
          </a:xfrm>
          <a:prstGeom prst="rect">
            <a:avLst/>
          </a:prstGeom>
          <a:noFill/>
        </p:spPr>
        <p:txBody>
          <a:bodyPr wrap="square" rtlCol="0">
            <a:spAutoFit/>
          </a:bodyPr>
          <a:lstStyle/>
          <a:p>
            <a:r>
              <a:rPr lang="en-US" sz="2000" b="1" dirty="0" smtClean="0"/>
              <a:t>Transmitter:</a:t>
            </a:r>
          </a:p>
          <a:p>
            <a:pPr marL="2103120" lvl="6">
              <a:buFont typeface="Arial" pitchFamily="34" charset="0"/>
              <a:buChar char="•"/>
            </a:pPr>
            <a:r>
              <a:rPr lang="en-US" sz="1400" dirty="0" smtClean="0"/>
              <a:t> Here, restriction of range of audio frequencies, amplification, and modulation are achieved.</a:t>
            </a:r>
          </a:p>
          <a:p>
            <a:pPr marL="2103120" lvl="6">
              <a:buFont typeface="Arial" pitchFamily="34" charset="0"/>
              <a:buChar char="•"/>
            </a:pPr>
            <a:r>
              <a:rPr lang="en-US" sz="1400" dirty="0" smtClean="0"/>
              <a:t>Modulation is the superimposed of audio signal upon the high-frequency carrier signal.</a:t>
            </a:r>
          </a:p>
        </p:txBody>
      </p:sp>
    </p:spTree>
    <p:extLst>
      <p:ext uri="{BB962C8B-B14F-4D97-AF65-F5344CB8AC3E}">
        <p14:creationId xmlns:p14="http://schemas.microsoft.com/office/powerpoint/2010/main" val="2870104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04800"/>
            <a:ext cx="6344942" cy="646331"/>
          </a:xfrm>
          <a:prstGeom prst="rect">
            <a:avLst/>
          </a:prstGeom>
          <a:noFill/>
        </p:spPr>
        <p:txBody>
          <a:bodyPr wrap="none" rtlCol="0">
            <a:spAutoFit/>
          </a:bodyPr>
          <a:lstStyle/>
          <a:p>
            <a:pPr algn="ctr"/>
            <a:r>
              <a:rPr lang="en-US" sz="3600" b="1" dirty="0" smtClean="0">
                <a:solidFill>
                  <a:srgbClr val="FFC000"/>
                </a:solidFill>
              </a:rPr>
              <a:t>Modern Communication System</a:t>
            </a:r>
            <a:endParaRPr lang="en-US" sz="3600" b="1" dirty="0">
              <a:solidFill>
                <a:srgbClr val="FFC000"/>
              </a:solidFill>
            </a:endParaRPr>
          </a:p>
        </p:txBody>
      </p:sp>
      <p:sp>
        <p:nvSpPr>
          <p:cNvPr id="45" name="TextBox 44"/>
          <p:cNvSpPr txBox="1"/>
          <p:nvPr/>
        </p:nvSpPr>
        <p:spPr>
          <a:xfrm>
            <a:off x="838200" y="914400"/>
            <a:ext cx="7924800" cy="1908215"/>
          </a:xfrm>
          <a:prstGeom prst="rect">
            <a:avLst/>
          </a:prstGeom>
          <a:noFill/>
        </p:spPr>
        <p:txBody>
          <a:bodyPr wrap="square" rtlCol="0">
            <a:spAutoFit/>
          </a:bodyPr>
          <a:lstStyle/>
          <a:p>
            <a:r>
              <a:rPr lang="en-US" sz="2000" b="1" dirty="0" smtClean="0"/>
              <a:t>The channel and the Noise:</a:t>
            </a:r>
          </a:p>
          <a:p>
            <a:pPr marL="2103120" lvl="6">
              <a:buFont typeface="Arial" pitchFamily="34" charset="0"/>
              <a:buChar char="•"/>
            </a:pPr>
            <a:r>
              <a:rPr lang="en-US" sz="1400" dirty="0" smtClean="0"/>
              <a:t> It is the path through which the signal propagates from transmitter to receiver. </a:t>
            </a:r>
          </a:p>
          <a:p>
            <a:pPr marL="2103120" lvl="6">
              <a:buFont typeface="Arial" pitchFamily="34" charset="0"/>
              <a:buChar char="•"/>
            </a:pPr>
            <a:r>
              <a:rPr lang="en-US" sz="1400" dirty="0" smtClean="0"/>
              <a:t>It may be a pair of wires, a coaxial cable, microwave links or radio waves or space.</a:t>
            </a:r>
          </a:p>
          <a:p>
            <a:pPr marL="2103120" lvl="6">
              <a:buFont typeface="Arial" pitchFamily="34" charset="0"/>
              <a:buChar char="•"/>
            </a:pPr>
            <a:r>
              <a:rPr lang="en-US" sz="1400" dirty="0" smtClean="0"/>
              <a:t>In the channel, the signal gets distorted due to noise introduced in the system.</a:t>
            </a:r>
          </a:p>
          <a:p>
            <a:pPr marL="2103120" lvl="6">
              <a:buFont typeface="Arial" pitchFamily="34" charset="0"/>
              <a:buChar char="•"/>
            </a:pPr>
            <a:r>
              <a:rPr lang="en-US" sz="1400" dirty="0" smtClean="0"/>
              <a:t>Noise signals are always random in character. </a:t>
            </a:r>
            <a:endParaRPr lang="en-US" sz="1400" dirty="0"/>
          </a:p>
        </p:txBody>
      </p:sp>
      <p:sp>
        <p:nvSpPr>
          <p:cNvPr id="46" name="TextBox 45"/>
          <p:cNvSpPr txBox="1"/>
          <p:nvPr/>
        </p:nvSpPr>
        <p:spPr>
          <a:xfrm>
            <a:off x="838200" y="2743200"/>
            <a:ext cx="8077200" cy="1477328"/>
          </a:xfrm>
          <a:prstGeom prst="rect">
            <a:avLst/>
          </a:prstGeom>
          <a:noFill/>
        </p:spPr>
        <p:txBody>
          <a:bodyPr wrap="square" rtlCol="0">
            <a:spAutoFit/>
          </a:bodyPr>
          <a:lstStyle/>
          <a:p>
            <a:r>
              <a:rPr lang="en-US" sz="2000" b="1" dirty="0" smtClean="0"/>
              <a:t>Receiver:</a:t>
            </a:r>
          </a:p>
          <a:p>
            <a:pPr marL="2103120" lvl="6">
              <a:buFont typeface="Arial" pitchFamily="34" charset="0"/>
              <a:buChar char="•"/>
            </a:pPr>
            <a:r>
              <a:rPr lang="en-US" sz="1400" dirty="0" smtClean="0"/>
              <a:t> It receives information from the modulated signal available at the transmission channel.</a:t>
            </a:r>
          </a:p>
          <a:p>
            <a:pPr marL="2103120" lvl="6">
              <a:buFont typeface="Arial" pitchFamily="34" charset="0"/>
              <a:buChar char="•"/>
            </a:pPr>
            <a:r>
              <a:rPr lang="en-US" sz="1400" dirty="0" smtClean="0"/>
              <a:t>The main function of the receiver is to extract the original message signal from the degraded version of the transmitted signal.</a:t>
            </a:r>
          </a:p>
          <a:p>
            <a:pPr marL="2103120" lvl="6">
              <a:buFont typeface="Arial" pitchFamily="34" charset="0"/>
              <a:buChar char="•"/>
            </a:pPr>
            <a:r>
              <a:rPr lang="en-US" sz="1400" dirty="0" smtClean="0"/>
              <a:t>Example: TV sets and Radio set are example for receivers</a:t>
            </a:r>
          </a:p>
        </p:txBody>
      </p:sp>
      <p:sp>
        <p:nvSpPr>
          <p:cNvPr id="47" name="TextBox 46"/>
          <p:cNvSpPr txBox="1"/>
          <p:nvPr/>
        </p:nvSpPr>
        <p:spPr>
          <a:xfrm>
            <a:off x="838200" y="4191000"/>
            <a:ext cx="8077200" cy="1046440"/>
          </a:xfrm>
          <a:prstGeom prst="rect">
            <a:avLst/>
          </a:prstGeom>
          <a:noFill/>
        </p:spPr>
        <p:txBody>
          <a:bodyPr wrap="square" rtlCol="0">
            <a:spAutoFit/>
          </a:bodyPr>
          <a:lstStyle/>
          <a:p>
            <a:r>
              <a:rPr lang="en-US" sz="2000" b="1" dirty="0" smtClean="0"/>
              <a:t>Destination:</a:t>
            </a:r>
          </a:p>
          <a:p>
            <a:pPr marL="2103120" lvl="6">
              <a:buFont typeface="Arial" pitchFamily="34" charset="0"/>
              <a:buChar char="•"/>
            </a:pPr>
            <a:r>
              <a:rPr lang="en-US" sz="1400" dirty="0" smtClean="0"/>
              <a:t> Destination is the final stage where electrical message signal is converted into its original form, such as voice, message, etc.</a:t>
            </a:r>
          </a:p>
          <a:p>
            <a:pPr marL="2103120" lvl="6">
              <a:buFont typeface="Arial" pitchFamily="34" charset="0"/>
              <a:buChar char="•"/>
            </a:pPr>
            <a:r>
              <a:rPr lang="en-US" sz="1400" dirty="0" smtClean="0"/>
              <a:t>For example, in radio broadcasting, loudspeaker which works as a transducer.</a:t>
            </a:r>
          </a:p>
        </p:txBody>
      </p:sp>
    </p:spTree>
    <p:extLst>
      <p:ext uri="{BB962C8B-B14F-4D97-AF65-F5344CB8AC3E}">
        <p14:creationId xmlns:p14="http://schemas.microsoft.com/office/powerpoint/2010/main" val="2870104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347" y="1976437"/>
            <a:ext cx="7899046" cy="2747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0" y="609600"/>
            <a:ext cx="6344942" cy="646331"/>
          </a:xfrm>
          <a:prstGeom prst="rect">
            <a:avLst/>
          </a:prstGeom>
          <a:noFill/>
        </p:spPr>
        <p:txBody>
          <a:bodyPr wrap="none" rtlCol="0">
            <a:spAutoFit/>
          </a:bodyPr>
          <a:lstStyle/>
          <a:p>
            <a:pPr algn="ctr"/>
            <a:r>
              <a:rPr lang="en-US" sz="3600" b="1" dirty="0" smtClean="0">
                <a:solidFill>
                  <a:srgbClr val="FFC000"/>
                </a:solidFill>
              </a:rPr>
              <a:t>Modern Communication System</a:t>
            </a:r>
            <a:endParaRPr lang="en-US" sz="3600" b="1" dirty="0">
              <a:solidFill>
                <a:srgbClr val="FFC000"/>
              </a:solidFill>
            </a:endParaRPr>
          </a:p>
        </p:txBody>
      </p:sp>
    </p:spTree>
    <p:extLst>
      <p:ext uri="{BB962C8B-B14F-4D97-AF65-F5344CB8AC3E}">
        <p14:creationId xmlns:p14="http://schemas.microsoft.com/office/powerpoint/2010/main" val="3008832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82" y="1745673"/>
            <a:ext cx="899295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52600" y="685800"/>
            <a:ext cx="6344942" cy="646331"/>
          </a:xfrm>
          <a:prstGeom prst="rect">
            <a:avLst/>
          </a:prstGeom>
          <a:noFill/>
        </p:spPr>
        <p:txBody>
          <a:bodyPr wrap="none" rtlCol="0">
            <a:spAutoFit/>
          </a:bodyPr>
          <a:lstStyle/>
          <a:p>
            <a:pPr algn="ctr"/>
            <a:r>
              <a:rPr lang="en-US" sz="3600" b="1" dirty="0" smtClean="0">
                <a:solidFill>
                  <a:srgbClr val="FFC000"/>
                </a:solidFill>
              </a:rPr>
              <a:t>Modern Communication System</a:t>
            </a:r>
            <a:endParaRPr lang="en-US" sz="3600" b="1" dirty="0">
              <a:solidFill>
                <a:srgbClr val="FFC000"/>
              </a:solidFill>
            </a:endParaRPr>
          </a:p>
        </p:txBody>
      </p:sp>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8877" y="79453"/>
            <a:ext cx="1026243" cy="523220"/>
          </a:xfrm>
          <a:prstGeom prst="rect">
            <a:avLst/>
          </a:prstGeom>
          <a:noFill/>
        </p:spPr>
        <p:txBody>
          <a:bodyPr wrap="none" rtlCol="0">
            <a:spAutoFit/>
          </a:bodyPr>
          <a:lstStyle/>
          <a:p>
            <a:r>
              <a:rPr lang="en-US" sz="2800" b="1" dirty="0" smtClean="0">
                <a:solidFill>
                  <a:srgbClr val="FFC000"/>
                </a:solidFill>
              </a:rPr>
              <a:t>Noise</a:t>
            </a:r>
            <a:endParaRPr lang="en-US" sz="2800" b="1" dirty="0">
              <a:solidFill>
                <a:srgbClr val="FFC000"/>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2133600"/>
            <a:ext cx="5986462" cy="414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90600" y="914400"/>
            <a:ext cx="7239000" cy="646331"/>
          </a:xfrm>
          <a:prstGeom prst="rect">
            <a:avLst/>
          </a:prstGeom>
        </p:spPr>
        <p:txBody>
          <a:bodyPr wrap="square">
            <a:spAutoFit/>
          </a:bodyPr>
          <a:lstStyle/>
          <a:p>
            <a:r>
              <a:rPr lang="en-US" dirty="0" smtClean="0"/>
              <a:t> Noise in a communication system is basically undesirable or unwanted signals that get randomly added to the actual information carrying signal</a:t>
            </a:r>
            <a:endParaRPr lang="en-US" dirty="0"/>
          </a:p>
        </p:txBody>
      </p:sp>
    </p:spTree>
    <p:extLst>
      <p:ext uri="{BB962C8B-B14F-4D97-AF65-F5344CB8AC3E}">
        <p14:creationId xmlns:p14="http://schemas.microsoft.com/office/powerpoint/2010/main" val="1842981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840968"/>
            <a:ext cx="8153400" cy="6017032"/>
          </a:xfrm>
          <a:prstGeom prst="rect">
            <a:avLst/>
          </a:prstGeom>
        </p:spPr>
        <p:txBody>
          <a:bodyPr wrap="square">
            <a:spAutoFit/>
          </a:bodyPr>
          <a:lstStyle/>
          <a:p>
            <a:pPr lvl="0" algn="just">
              <a:spcAft>
                <a:spcPts val="600"/>
              </a:spcAft>
              <a:buFont typeface="Wingdings" pitchFamily="2" charset="2"/>
              <a:buChar char="§"/>
            </a:pPr>
            <a:r>
              <a:rPr lang="en-US" dirty="0" smtClean="0"/>
              <a:t>Radio Wave Propagation: Surface and space wave propagation, Sky wave through Ionosphere. Pulse method for measuring height and electron concentration of </a:t>
            </a:r>
            <a:r>
              <a:rPr lang="en-US" dirty="0" err="1" smtClean="0"/>
              <a:t>Ionospheric</a:t>
            </a:r>
            <a:r>
              <a:rPr lang="en-US" dirty="0" smtClean="0"/>
              <a:t> region; Chapman theory of layer formation, </a:t>
            </a:r>
            <a:r>
              <a:rPr lang="en-US" dirty="0" err="1" smtClean="0"/>
              <a:t>Ionospheric</a:t>
            </a:r>
            <a:r>
              <a:rPr lang="en-US" dirty="0" smtClean="0"/>
              <a:t> storm.</a:t>
            </a:r>
          </a:p>
          <a:p>
            <a:pPr lvl="0" algn="just">
              <a:spcAft>
                <a:spcPts val="600"/>
              </a:spcAft>
              <a:buFont typeface="Wingdings" pitchFamily="2" charset="2"/>
              <a:buChar char="§"/>
            </a:pPr>
            <a:r>
              <a:rPr lang="en-US" dirty="0" smtClean="0"/>
              <a:t>Modulation and Demodulation: Linear modulation - AM, SSB, DSB, and SSB generation,  PLL Circuit to generate linear modulated signals, low and high power modulators, Exponential modulation- FM and PM, demodulation of AM, FM.</a:t>
            </a:r>
          </a:p>
          <a:p>
            <a:pPr lvl="0" algn="just">
              <a:spcAft>
                <a:spcPts val="600"/>
              </a:spcAft>
              <a:buFont typeface="Wingdings" pitchFamily="2" charset="2"/>
              <a:buChar char="§"/>
            </a:pPr>
            <a:r>
              <a:rPr lang="en-US" dirty="0" smtClean="0"/>
              <a:t>Broadcasting Transmitter: Transmitter classification, Elements of transmitter, AM and FM transmitters, SSB transmitter, stabilized master oscillator, Frequency multipliers, Mixer circuits, RF power amplifier, Pre-emphasis circuits, Transmitter performance-carrier frequency requirements, audio frequency response, distortion, and signal to distortion ratio.</a:t>
            </a:r>
          </a:p>
          <a:p>
            <a:pPr lvl="0" algn="just">
              <a:spcAft>
                <a:spcPts val="600"/>
              </a:spcAft>
              <a:buFont typeface="Wingdings" pitchFamily="2" charset="2"/>
              <a:buChar char="§"/>
            </a:pPr>
            <a:r>
              <a:rPr lang="en-US" dirty="0" smtClean="0"/>
              <a:t>Radio Receiver: Receiver classification, Elements of receiver, AM and FM receivers, SSB receiver, Comparison of AM and FM receivers, Noise in receiver, AGC circuits, AFC circuits, Noise limiters, Receiver sensitivity, Cross modulation, Spurious responses.</a:t>
            </a:r>
          </a:p>
          <a:p>
            <a:pPr algn="just">
              <a:spcAft>
                <a:spcPts val="600"/>
              </a:spcAft>
              <a:buFont typeface="Wingdings" pitchFamily="2" charset="2"/>
              <a:buChar char="§"/>
            </a:pPr>
            <a:r>
              <a:rPr lang="en-US" dirty="0" smtClean="0"/>
              <a:t>Representation of Random Signals and Noise in Communication System: Signal Power and Spectral Representations, White noise, Thermal noise, PSDF of White Signals.  Input and Output Relationship for Random Signals and Noise Passed Through a Linear Time Invariant System, Band Limited White Noise, ARC Filtering of White Noise. </a:t>
            </a:r>
          </a:p>
          <a:p>
            <a:pPr algn="just"/>
            <a:endParaRPr lang="en-US" dirty="0"/>
          </a:p>
        </p:txBody>
      </p:sp>
      <p:sp>
        <p:nvSpPr>
          <p:cNvPr id="4" name="Rectangle 3"/>
          <p:cNvSpPr/>
          <p:nvPr/>
        </p:nvSpPr>
        <p:spPr>
          <a:xfrm>
            <a:off x="3200400" y="304800"/>
            <a:ext cx="3435927" cy="646331"/>
          </a:xfrm>
          <a:prstGeom prst="rect">
            <a:avLst/>
          </a:prstGeom>
        </p:spPr>
        <p:txBody>
          <a:bodyPr wrap="square">
            <a:spAutoFit/>
          </a:bodyPr>
          <a:lstStyle/>
          <a:p>
            <a:r>
              <a:rPr lang="en-US" sz="3600" b="1" dirty="0">
                <a:solidFill>
                  <a:srgbClr val="FFC000"/>
                </a:solidFill>
              </a:rPr>
              <a:t>Course Contents </a:t>
            </a:r>
          </a:p>
        </p:txBody>
      </p:sp>
    </p:spTree>
    <p:extLst>
      <p:ext uri="{BB962C8B-B14F-4D97-AF65-F5344CB8AC3E}">
        <p14:creationId xmlns:p14="http://schemas.microsoft.com/office/powerpoint/2010/main" val="770255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7536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845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81400" y="304800"/>
            <a:ext cx="2377574" cy="646331"/>
          </a:xfrm>
          <a:prstGeom prst="rect">
            <a:avLst/>
          </a:prstGeom>
          <a:noFill/>
        </p:spPr>
        <p:txBody>
          <a:bodyPr wrap="none" rtlCol="0">
            <a:spAutoFit/>
          </a:bodyPr>
          <a:lstStyle/>
          <a:p>
            <a:pPr algn="ctr"/>
            <a:r>
              <a:rPr lang="en-US" sz="3600" b="1" dirty="0" smtClean="0">
                <a:solidFill>
                  <a:srgbClr val="FFC000"/>
                </a:solidFill>
              </a:rPr>
              <a:t>Bandwidth </a:t>
            </a:r>
            <a:endParaRPr lang="en-US" sz="3600" b="1" dirty="0">
              <a:solidFill>
                <a:srgbClr val="FFC000"/>
              </a:solidFill>
            </a:endParaRPr>
          </a:p>
        </p:txBody>
      </p:sp>
      <p:sp>
        <p:nvSpPr>
          <p:cNvPr id="4" name="TextBox 3"/>
          <p:cNvSpPr txBox="1"/>
          <p:nvPr/>
        </p:nvSpPr>
        <p:spPr>
          <a:xfrm>
            <a:off x="990600" y="990600"/>
            <a:ext cx="7162800" cy="1200329"/>
          </a:xfrm>
          <a:prstGeom prst="rect">
            <a:avLst/>
          </a:prstGeom>
          <a:noFill/>
        </p:spPr>
        <p:txBody>
          <a:bodyPr wrap="square" rtlCol="0">
            <a:spAutoFit/>
          </a:bodyPr>
          <a:lstStyle/>
          <a:p>
            <a:pPr>
              <a:buFont typeface="Wingdings" pitchFamily="2" charset="2"/>
              <a:buChar char="§"/>
            </a:pPr>
            <a:r>
              <a:rPr lang="en-US" dirty="0" smtClean="0"/>
              <a:t>The bandwidth is the frequency range over which an information signal is transmitted</a:t>
            </a:r>
          </a:p>
          <a:p>
            <a:pPr>
              <a:buFont typeface="Wingdings" pitchFamily="2" charset="2"/>
              <a:buChar char="§"/>
            </a:pPr>
            <a:r>
              <a:rPr lang="en-US" dirty="0" smtClean="0"/>
              <a:t>We may also say that bandwidth is the difference between the upper and lower frequency limits of the signal.</a:t>
            </a:r>
            <a:endParaRPr lang="en-US" dirty="0"/>
          </a:p>
        </p:txBody>
      </p:sp>
      <p:grpSp>
        <p:nvGrpSpPr>
          <p:cNvPr id="25" name="Group 24"/>
          <p:cNvGrpSpPr/>
          <p:nvPr/>
        </p:nvGrpSpPr>
        <p:grpSpPr>
          <a:xfrm>
            <a:off x="2133600" y="2362200"/>
            <a:ext cx="5029200" cy="2044244"/>
            <a:chOff x="2133600" y="2299156"/>
            <a:chExt cx="5029200" cy="2044244"/>
          </a:xfrm>
        </p:grpSpPr>
        <p:cxnSp>
          <p:nvCxnSpPr>
            <p:cNvPr id="14" name="Straight Arrow Connector 13"/>
            <p:cNvCxnSpPr/>
            <p:nvPr/>
          </p:nvCxnSpPr>
          <p:spPr>
            <a:xfrm>
              <a:off x="3505200" y="3505200"/>
              <a:ext cx="1066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133600" y="2299156"/>
              <a:ext cx="5029200" cy="2044244"/>
              <a:chOff x="2133600" y="2286000"/>
              <a:chExt cx="5029200" cy="2044244"/>
            </a:xfrm>
          </p:grpSpPr>
          <p:cxnSp>
            <p:nvCxnSpPr>
              <p:cNvPr id="16" name="Straight Connector 15"/>
              <p:cNvCxnSpPr/>
              <p:nvPr/>
            </p:nvCxnSpPr>
            <p:spPr>
              <a:xfrm>
                <a:off x="3505200" y="3733800"/>
                <a:ext cx="10668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2133600" y="2286000"/>
                <a:ext cx="5029200" cy="2044244"/>
                <a:chOff x="2133600" y="2286000"/>
                <a:chExt cx="5029200" cy="2044244"/>
              </a:xfrm>
            </p:grpSpPr>
            <p:cxnSp>
              <p:nvCxnSpPr>
                <p:cNvPr id="6" name="Straight Arrow Connector 5"/>
                <p:cNvCxnSpPr/>
                <p:nvPr/>
              </p:nvCxnSpPr>
              <p:spPr>
                <a:xfrm flipV="1">
                  <a:off x="2590800" y="2286000"/>
                  <a:ext cx="0" cy="17526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90800" y="4038600"/>
                  <a:ext cx="3352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505200" y="33528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572000" y="3352800"/>
                  <a:ext cx="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81400" y="3276600"/>
                  <a:ext cx="914400" cy="215444"/>
                </a:xfrm>
                <a:prstGeom prst="rect">
                  <a:avLst/>
                </a:prstGeom>
                <a:noFill/>
              </p:spPr>
              <p:txBody>
                <a:bodyPr wrap="square" lIns="0" tIns="0" rIns="0" bIns="0" rtlCol="0">
                  <a:spAutoFit/>
                </a:bodyPr>
                <a:lstStyle/>
                <a:p>
                  <a:pPr algn="ctr"/>
                  <a:r>
                    <a:rPr lang="en-US" sz="1400" dirty="0" smtClean="0"/>
                    <a:t>Bandwidth </a:t>
                  </a:r>
                  <a:endParaRPr lang="en-US" sz="1400" dirty="0"/>
                </a:p>
              </p:txBody>
            </p:sp>
            <p:sp>
              <p:nvSpPr>
                <p:cNvPr id="18" name="TextBox 17"/>
                <p:cNvSpPr txBox="1"/>
                <p:nvPr/>
              </p:nvSpPr>
              <p:spPr>
                <a:xfrm>
                  <a:off x="3581400" y="3518356"/>
                  <a:ext cx="914400" cy="215444"/>
                </a:xfrm>
                <a:prstGeom prst="rect">
                  <a:avLst/>
                </a:prstGeom>
                <a:noFill/>
              </p:spPr>
              <p:txBody>
                <a:bodyPr wrap="square" lIns="0" tIns="0" rIns="0" bIns="0" rtlCol="0">
                  <a:spAutoFit/>
                </a:bodyPr>
                <a:lstStyle/>
                <a:p>
                  <a:pPr algn="ctr"/>
                  <a:r>
                    <a:rPr lang="en-US" sz="1400" dirty="0" smtClean="0"/>
                    <a:t>BW </a:t>
                  </a:r>
                  <a:endParaRPr lang="en-US" sz="1400" dirty="0"/>
                </a:p>
              </p:txBody>
            </p:sp>
            <p:sp>
              <p:nvSpPr>
                <p:cNvPr id="19" name="TextBox 18"/>
                <p:cNvSpPr txBox="1"/>
                <p:nvPr/>
              </p:nvSpPr>
              <p:spPr>
                <a:xfrm>
                  <a:off x="2133600" y="4038600"/>
                  <a:ext cx="914400" cy="215444"/>
                </a:xfrm>
                <a:prstGeom prst="rect">
                  <a:avLst/>
                </a:prstGeom>
                <a:noFill/>
              </p:spPr>
              <p:txBody>
                <a:bodyPr wrap="square" lIns="0" tIns="0" rIns="0" bIns="0" rtlCol="0">
                  <a:spAutoFit/>
                </a:bodyPr>
                <a:lstStyle/>
                <a:p>
                  <a:pPr algn="ctr"/>
                  <a:r>
                    <a:rPr lang="en-US" sz="1400" dirty="0" smtClean="0"/>
                    <a:t>0 </a:t>
                  </a:r>
                  <a:endParaRPr lang="en-US" sz="1400" dirty="0"/>
                </a:p>
              </p:txBody>
            </p:sp>
            <p:sp>
              <p:nvSpPr>
                <p:cNvPr id="20" name="TextBox 19"/>
                <p:cNvSpPr txBox="1"/>
                <p:nvPr/>
              </p:nvSpPr>
              <p:spPr>
                <a:xfrm>
                  <a:off x="5715000" y="4114800"/>
                  <a:ext cx="1447800" cy="215444"/>
                </a:xfrm>
                <a:prstGeom prst="rect">
                  <a:avLst/>
                </a:prstGeom>
                <a:noFill/>
              </p:spPr>
              <p:txBody>
                <a:bodyPr wrap="square" lIns="0" tIns="0" rIns="0" bIns="0" rtlCol="0">
                  <a:spAutoFit/>
                </a:bodyPr>
                <a:lstStyle/>
                <a:p>
                  <a:pPr algn="ctr"/>
                  <a:r>
                    <a:rPr lang="en-US" sz="1400" dirty="0" smtClean="0"/>
                    <a:t>Frequency,</a:t>
                  </a:r>
                  <a:r>
                    <a:rPr lang="en-US" sz="1400" i="1" dirty="0" smtClean="0"/>
                    <a:t> </a:t>
                  </a:r>
                  <a:r>
                    <a:rPr lang="en-US" sz="1400" dirty="0" smtClean="0"/>
                    <a:t>f</a:t>
                  </a:r>
                  <a:endParaRPr lang="en-US" sz="1400" dirty="0"/>
                </a:p>
              </p:txBody>
            </p:sp>
            <p:sp>
              <p:nvSpPr>
                <p:cNvPr id="21" name="TextBox 20"/>
                <p:cNvSpPr txBox="1"/>
                <p:nvPr/>
              </p:nvSpPr>
              <p:spPr>
                <a:xfrm>
                  <a:off x="3124200" y="4051756"/>
                  <a:ext cx="914400" cy="215444"/>
                </a:xfrm>
                <a:prstGeom prst="rect">
                  <a:avLst/>
                </a:prstGeom>
                <a:noFill/>
              </p:spPr>
              <p:txBody>
                <a:bodyPr wrap="square" lIns="0" tIns="0" rIns="0" bIns="0" rtlCol="0">
                  <a:spAutoFit/>
                </a:bodyPr>
                <a:lstStyle/>
                <a:p>
                  <a:pPr algn="ctr"/>
                  <a:r>
                    <a:rPr lang="en-US" sz="1400" dirty="0" smtClean="0"/>
                    <a:t>f</a:t>
                  </a:r>
                  <a:r>
                    <a:rPr lang="en-US" sz="1400" baseline="-25000" dirty="0" smtClean="0">
                      <a:effectLst>
                        <a:outerShdw blurRad="38100" dist="38100" dir="2700000" algn="tl">
                          <a:srgbClr val="000000">
                            <a:alpha val="43137"/>
                          </a:srgbClr>
                        </a:outerShdw>
                      </a:effectLst>
                    </a:rPr>
                    <a:t>1</a:t>
                  </a:r>
                  <a:r>
                    <a:rPr lang="en-US" sz="1400" dirty="0" smtClean="0"/>
                    <a:t> =20 Hz</a:t>
                  </a:r>
                  <a:endParaRPr lang="en-US" sz="1400" dirty="0"/>
                </a:p>
              </p:txBody>
            </p:sp>
            <p:sp>
              <p:nvSpPr>
                <p:cNvPr id="22" name="TextBox 21"/>
                <p:cNvSpPr txBox="1"/>
                <p:nvPr/>
              </p:nvSpPr>
              <p:spPr>
                <a:xfrm>
                  <a:off x="4114800" y="4038600"/>
                  <a:ext cx="914400" cy="215444"/>
                </a:xfrm>
                <a:prstGeom prst="rect">
                  <a:avLst/>
                </a:prstGeom>
                <a:noFill/>
              </p:spPr>
              <p:txBody>
                <a:bodyPr wrap="square" lIns="0" tIns="0" rIns="0" bIns="0" rtlCol="0">
                  <a:spAutoFit/>
                </a:bodyPr>
                <a:lstStyle/>
                <a:p>
                  <a:pPr algn="ctr"/>
                  <a:r>
                    <a:rPr lang="en-US" sz="1400" dirty="0" smtClean="0"/>
                    <a:t>f</a:t>
                  </a:r>
                  <a:r>
                    <a:rPr lang="en-US" sz="1400" baseline="-25000" dirty="0" smtClean="0">
                      <a:effectLst>
                        <a:outerShdw blurRad="38100" dist="38100" dir="2700000" algn="tl">
                          <a:srgbClr val="000000">
                            <a:alpha val="43137"/>
                          </a:srgbClr>
                        </a:outerShdw>
                      </a:effectLst>
                    </a:rPr>
                    <a:t>2</a:t>
                  </a:r>
                  <a:r>
                    <a:rPr lang="en-US" sz="1400" dirty="0" smtClean="0"/>
                    <a:t> =15kHz</a:t>
                  </a:r>
                  <a:endParaRPr lang="en-US" sz="1400" dirty="0"/>
                </a:p>
              </p:txBody>
            </p:sp>
          </p:grpSp>
        </p:grpSp>
      </p:grpSp>
      <p:sp>
        <p:nvSpPr>
          <p:cNvPr id="26" name="TextBox 25"/>
          <p:cNvSpPr txBox="1"/>
          <p:nvPr/>
        </p:nvSpPr>
        <p:spPr>
          <a:xfrm>
            <a:off x="1143000" y="4724400"/>
            <a:ext cx="7162800" cy="1200329"/>
          </a:xfrm>
          <a:prstGeom prst="rect">
            <a:avLst/>
          </a:prstGeom>
          <a:noFill/>
        </p:spPr>
        <p:txBody>
          <a:bodyPr wrap="square" rtlCol="0">
            <a:spAutoFit/>
          </a:bodyPr>
          <a:lstStyle/>
          <a:p>
            <a:r>
              <a:rPr lang="en-US" dirty="0" smtClean="0"/>
              <a:t>For example, the range of music signal is 20 Hz to 15 kHz, therefore, as shown in the above figure, the bandwidth is</a:t>
            </a:r>
          </a:p>
          <a:p>
            <a:r>
              <a:rPr lang="en-US" dirty="0" smtClean="0"/>
              <a:t>			BW= f</a:t>
            </a:r>
            <a:r>
              <a:rPr lang="en-US" baseline="-25000" dirty="0" smtClean="0"/>
              <a:t>2</a:t>
            </a:r>
            <a:r>
              <a:rPr lang="en-US" dirty="0" smtClean="0"/>
              <a:t>-f</a:t>
            </a:r>
            <a:r>
              <a:rPr lang="en-US" baseline="-25000" dirty="0" smtClean="0"/>
              <a:t>1</a:t>
            </a:r>
          </a:p>
          <a:p>
            <a:r>
              <a:rPr lang="en-US" dirty="0" smtClean="0"/>
              <a:t>			BW=15000-20=14980 Hz.</a:t>
            </a:r>
            <a:endParaRPr lang="en-US" dirty="0"/>
          </a:p>
        </p:txBody>
      </p:sp>
      <p:pic>
        <p:nvPicPr>
          <p:cNvPr id="60418" name="Picture 2" descr="What is Bandwidth? - Electronics Post"/>
          <p:cNvPicPr>
            <a:picLocks noChangeAspect="1" noChangeArrowheads="1"/>
          </p:cNvPicPr>
          <p:nvPr/>
        </p:nvPicPr>
        <p:blipFill>
          <a:blip r:embed="rId2" cstate="print">
            <a:lum bright="-20000" contrast="40000"/>
          </a:blip>
          <a:srcRect/>
          <a:stretch>
            <a:fillRect/>
          </a:stretch>
        </p:blipFill>
        <p:spPr bwMode="auto">
          <a:xfrm>
            <a:off x="4572000" y="2133600"/>
            <a:ext cx="4038600" cy="1086087"/>
          </a:xfrm>
          <a:prstGeom prst="rect">
            <a:avLst/>
          </a:prstGeom>
          <a:noFill/>
        </p:spPr>
      </p:pic>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5088" y="304800"/>
            <a:ext cx="1430200" cy="646331"/>
          </a:xfrm>
          <a:prstGeom prst="rect">
            <a:avLst/>
          </a:prstGeom>
          <a:noFill/>
        </p:spPr>
        <p:txBody>
          <a:bodyPr wrap="none" rtlCol="0">
            <a:spAutoFit/>
          </a:bodyPr>
          <a:lstStyle/>
          <a:p>
            <a:pPr algn="ctr"/>
            <a:r>
              <a:rPr lang="en-US" sz="3600" b="1" dirty="0" smtClean="0">
                <a:solidFill>
                  <a:srgbClr val="FFC000"/>
                </a:solidFill>
              </a:rPr>
              <a:t>Signal </a:t>
            </a:r>
            <a:endParaRPr lang="en-US" sz="3600" b="1" dirty="0">
              <a:solidFill>
                <a:srgbClr val="FFC000"/>
              </a:solidFill>
            </a:endParaRPr>
          </a:p>
        </p:txBody>
      </p:sp>
      <p:sp>
        <p:nvSpPr>
          <p:cNvPr id="4" name="TextBox 3"/>
          <p:cNvSpPr txBox="1"/>
          <p:nvPr/>
        </p:nvSpPr>
        <p:spPr>
          <a:xfrm>
            <a:off x="990600" y="990600"/>
            <a:ext cx="7162800" cy="369332"/>
          </a:xfrm>
          <a:prstGeom prst="rect">
            <a:avLst/>
          </a:prstGeom>
          <a:noFill/>
        </p:spPr>
        <p:txBody>
          <a:bodyPr wrap="square" rtlCol="0">
            <a:spAutoFit/>
          </a:bodyPr>
          <a:lstStyle/>
          <a:p>
            <a:pPr algn="ctr"/>
            <a:r>
              <a:rPr lang="en-US" dirty="0" smtClean="0"/>
              <a:t>A signal may be defined as the single valued function of time.</a:t>
            </a:r>
          </a:p>
        </p:txBody>
      </p:sp>
      <p:pic>
        <p:nvPicPr>
          <p:cNvPr id="70658" name="Picture 2" descr="Describe Classification of Signals - Electronics Post"/>
          <p:cNvPicPr>
            <a:picLocks noChangeAspect="1" noChangeArrowheads="1"/>
          </p:cNvPicPr>
          <p:nvPr/>
        </p:nvPicPr>
        <p:blipFill>
          <a:blip r:embed="rId2" cstate="print"/>
          <a:srcRect/>
          <a:stretch>
            <a:fillRect/>
          </a:stretch>
        </p:blipFill>
        <p:spPr bwMode="auto">
          <a:xfrm>
            <a:off x="1600200" y="1600200"/>
            <a:ext cx="6115050" cy="2000251"/>
          </a:xfrm>
          <a:prstGeom prst="rect">
            <a:avLst/>
          </a:prstGeom>
          <a:noFill/>
        </p:spPr>
      </p:pic>
      <p:sp>
        <p:nvSpPr>
          <p:cNvPr id="23" name="Rectangle 22"/>
          <p:cNvSpPr/>
          <p:nvPr/>
        </p:nvSpPr>
        <p:spPr>
          <a:xfrm>
            <a:off x="762000" y="3810000"/>
            <a:ext cx="8001000" cy="646331"/>
          </a:xfrm>
          <a:prstGeom prst="rect">
            <a:avLst/>
          </a:prstGeom>
        </p:spPr>
        <p:txBody>
          <a:bodyPr wrap="square">
            <a:spAutoFit/>
          </a:bodyPr>
          <a:lstStyle/>
          <a:p>
            <a:r>
              <a:rPr lang="en-US" b="1" dirty="0" smtClean="0"/>
              <a:t>Speech: </a:t>
            </a:r>
            <a:r>
              <a:rPr lang="en-US" dirty="0" smtClean="0"/>
              <a:t>The band of frequencies required for the speech communication is 300 Hz to 3100 Hz. This band is utilized for the commercial telephonic communication.</a:t>
            </a:r>
            <a:endParaRPr lang="en-US" dirty="0"/>
          </a:p>
        </p:txBody>
      </p:sp>
      <p:sp>
        <p:nvSpPr>
          <p:cNvPr id="24" name="Rectangle 23"/>
          <p:cNvSpPr/>
          <p:nvPr/>
        </p:nvSpPr>
        <p:spPr>
          <a:xfrm>
            <a:off x="762000" y="4507468"/>
            <a:ext cx="8001000" cy="369332"/>
          </a:xfrm>
          <a:prstGeom prst="rect">
            <a:avLst/>
          </a:prstGeom>
        </p:spPr>
        <p:txBody>
          <a:bodyPr wrap="square">
            <a:spAutoFit/>
          </a:bodyPr>
          <a:lstStyle/>
          <a:p>
            <a:r>
              <a:rPr lang="en-US" b="1" dirty="0" smtClean="0"/>
              <a:t>Music: </a:t>
            </a:r>
            <a:r>
              <a:rPr lang="en-US" dirty="0" smtClean="0"/>
              <a:t>Music signal is a bipolar signal and it requires a bandwidth of about 15 kHz.</a:t>
            </a:r>
            <a:endParaRPr lang="en-US" dirty="0"/>
          </a:p>
        </p:txBody>
      </p:sp>
      <p:sp>
        <p:nvSpPr>
          <p:cNvPr id="25" name="Rectangle 24"/>
          <p:cNvSpPr/>
          <p:nvPr/>
        </p:nvSpPr>
        <p:spPr>
          <a:xfrm>
            <a:off x="762000" y="4953000"/>
            <a:ext cx="8001000" cy="369332"/>
          </a:xfrm>
          <a:prstGeom prst="rect">
            <a:avLst/>
          </a:prstGeom>
        </p:spPr>
        <p:txBody>
          <a:bodyPr wrap="square">
            <a:spAutoFit/>
          </a:bodyPr>
          <a:lstStyle/>
          <a:p>
            <a:r>
              <a:rPr lang="en-US" b="1" dirty="0" smtClean="0"/>
              <a:t>Video: </a:t>
            </a:r>
            <a:r>
              <a:rPr lang="en-US" dirty="0" smtClean="0"/>
              <a:t>The bandwidth required for this video signal is 0 to 5 </a:t>
            </a:r>
            <a:r>
              <a:rPr lang="en-US" dirty="0" err="1" smtClean="0"/>
              <a:t>MHz.</a:t>
            </a:r>
            <a:endParaRPr lang="en-US" dirty="0"/>
          </a:p>
        </p:txBody>
      </p:sp>
      <p:sp>
        <p:nvSpPr>
          <p:cNvPr id="27" name="Rectangle 26"/>
          <p:cNvSpPr/>
          <p:nvPr/>
        </p:nvSpPr>
        <p:spPr>
          <a:xfrm>
            <a:off x="762000" y="5410200"/>
            <a:ext cx="8001000" cy="646331"/>
          </a:xfrm>
          <a:prstGeom prst="rect">
            <a:avLst/>
          </a:prstGeom>
        </p:spPr>
        <p:txBody>
          <a:bodyPr wrap="square">
            <a:spAutoFit/>
          </a:bodyPr>
          <a:lstStyle/>
          <a:p>
            <a:r>
              <a:rPr lang="en-US" b="1" dirty="0" smtClean="0"/>
              <a:t>Computer Data: </a:t>
            </a:r>
            <a:r>
              <a:rPr lang="en-US" dirty="0" smtClean="0"/>
              <a:t>The text transmitted by a computer is encoded using American Standard Code for Information Interchange (ASCII)</a:t>
            </a:r>
            <a:endParaRPr lang="en-US" dirty="0"/>
          </a:p>
        </p:txBody>
      </p:sp>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9525" y="304800"/>
            <a:ext cx="2981329" cy="646331"/>
          </a:xfrm>
          <a:prstGeom prst="rect">
            <a:avLst/>
          </a:prstGeom>
          <a:noFill/>
        </p:spPr>
        <p:txBody>
          <a:bodyPr wrap="none" rtlCol="0">
            <a:spAutoFit/>
          </a:bodyPr>
          <a:lstStyle/>
          <a:p>
            <a:pPr algn="ctr"/>
            <a:r>
              <a:rPr lang="en-US" sz="3600" b="1" dirty="0" smtClean="0">
                <a:solidFill>
                  <a:srgbClr val="FFC000"/>
                </a:solidFill>
              </a:rPr>
              <a:t>ASCII code set </a:t>
            </a:r>
            <a:endParaRPr lang="en-US" sz="3600" b="1" dirty="0">
              <a:solidFill>
                <a:srgbClr val="FFC000"/>
              </a:solidFill>
            </a:endParaRPr>
          </a:p>
        </p:txBody>
      </p:sp>
      <p:pic>
        <p:nvPicPr>
          <p:cNvPr id="71682" name="Picture 2" descr="https://www.sciencebuddies.org/references/ascii-table.png"/>
          <p:cNvPicPr>
            <a:picLocks noChangeAspect="1" noChangeArrowheads="1"/>
          </p:cNvPicPr>
          <p:nvPr/>
        </p:nvPicPr>
        <p:blipFill>
          <a:blip r:embed="rId2" cstate="print"/>
          <a:srcRect/>
          <a:stretch>
            <a:fillRect/>
          </a:stretch>
        </p:blipFill>
        <p:spPr bwMode="auto">
          <a:xfrm>
            <a:off x="990600" y="990600"/>
            <a:ext cx="7266878" cy="5181600"/>
          </a:xfrm>
          <a:prstGeom prst="rect">
            <a:avLst/>
          </a:prstGeom>
          <a:noFill/>
        </p:spPr>
      </p:pic>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2768" y="304800"/>
            <a:ext cx="5074851" cy="646331"/>
          </a:xfrm>
          <a:prstGeom prst="rect">
            <a:avLst/>
          </a:prstGeom>
          <a:noFill/>
        </p:spPr>
        <p:txBody>
          <a:bodyPr wrap="none" rtlCol="0">
            <a:spAutoFit/>
          </a:bodyPr>
          <a:lstStyle/>
          <a:p>
            <a:pPr algn="ctr"/>
            <a:r>
              <a:rPr lang="en-US" sz="3600" b="1" dirty="0" smtClean="0">
                <a:solidFill>
                  <a:srgbClr val="FFC000"/>
                </a:solidFill>
              </a:rPr>
              <a:t>Communication Channels</a:t>
            </a:r>
            <a:endParaRPr lang="en-US" sz="3600" b="1" dirty="0">
              <a:solidFill>
                <a:srgbClr val="FFC000"/>
              </a:solidFill>
            </a:endParaRPr>
          </a:p>
        </p:txBody>
      </p:sp>
      <p:pic>
        <p:nvPicPr>
          <p:cNvPr id="72710" name="Picture 6" descr="https://www.polytechnichub.com/wp-content/uploads/2018/04/types-of-communication-channels.jp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Lst>
          </a:blip>
          <a:srcRect/>
          <a:stretch>
            <a:fillRect/>
          </a:stretch>
        </p:blipFill>
        <p:spPr bwMode="auto">
          <a:xfrm>
            <a:off x="1117355" y="3276600"/>
            <a:ext cx="7305675" cy="2971800"/>
          </a:xfrm>
          <a:prstGeom prst="rect">
            <a:avLst/>
          </a:prstGeom>
          <a:noFill/>
        </p:spPr>
      </p:pic>
      <p:sp>
        <p:nvSpPr>
          <p:cNvPr id="7" name="TextBox 6"/>
          <p:cNvSpPr txBox="1"/>
          <p:nvPr/>
        </p:nvSpPr>
        <p:spPr>
          <a:xfrm>
            <a:off x="1488830" y="1122402"/>
            <a:ext cx="6934200" cy="2308324"/>
          </a:xfrm>
          <a:prstGeom prst="rect">
            <a:avLst/>
          </a:prstGeom>
          <a:noFill/>
        </p:spPr>
        <p:txBody>
          <a:bodyPr wrap="square" rtlCol="0">
            <a:spAutoFit/>
          </a:bodyPr>
          <a:lstStyle/>
          <a:p>
            <a:r>
              <a:rPr lang="en-US" sz="2400" dirty="0" smtClean="0"/>
              <a:t>Some important characteristics of a channel are:</a:t>
            </a:r>
          </a:p>
          <a:p>
            <a:pPr marL="640080">
              <a:buFont typeface="Wingdings" pitchFamily="2" charset="2"/>
              <a:buChar char="§"/>
            </a:pPr>
            <a:r>
              <a:rPr lang="en-US" sz="2400" dirty="0" smtClean="0"/>
              <a:t>Power required to achieve the desired S/N ratio.</a:t>
            </a:r>
          </a:p>
          <a:p>
            <a:pPr marL="640080">
              <a:buFont typeface="Wingdings" pitchFamily="2" charset="2"/>
              <a:buChar char="§"/>
            </a:pPr>
            <a:r>
              <a:rPr lang="en-US" sz="2400" dirty="0" smtClean="0"/>
              <a:t>Bandwidth of the channel.</a:t>
            </a:r>
          </a:p>
          <a:p>
            <a:pPr marL="640080">
              <a:buFont typeface="Wingdings" pitchFamily="2" charset="2"/>
              <a:buChar char="§"/>
            </a:pPr>
            <a:r>
              <a:rPr lang="en-US" sz="2400" dirty="0" smtClean="0"/>
              <a:t>Amplitude and phase response of channel.</a:t>
            </a:r>
          </a:p>
          <a:p>
            <a:pPr marL="640080">
              <a:buFont typeface="Wingdings" pitchFamily="2" charset="2"/>
              <a:buChar char="§"/>
            </a:pPr>
            <a:r>
              <a:rPr lang="en-US" sz="2400" dirty="0" smtClean="0"/>
              <a:t>Type of channel (linear or non-linear).</a:t>
            </a:r>
          </a:p>
          <a:p>
            <a:pPr marL="640080">
              <a:buFont typeface="Wingdings" pitchFamily="2" charset="2"/>
              <a:buChar char="§"/>
            </a:pPr>
            <a:r>
              <a:rPr lang="en-US" sz="2400" dirty="0" smtClean="0"/>
              <a:t>Effects of external interference on the channels.</a:t>
            </a:r>
            <a:endParaRPr lang="en-US" sz="2400" dirty="0"/>
          </a:p>
        </p:txBody>
      </p:sp>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2768" y="304800"/>
            <a:ext cx="5074851" cy="646331"/>
          </a:xfrm>
          <a:prstGeom prst="rect">
            <a:avLst/>
          </a:prstGeom>
          <a:noFill/>
        </p:spPr>
        <p:txBody>
          <a:bodyPr wrap="none" rtlCol="0">
            <a:spAutoFit/>
          </a:bodyPr>
          <a:lstStyle/>
          <a:p>
            <a:pPr algn="ctr"/>
            <a:r>
              <a:rPr lang="en-US" sz="3600" b="1" dirty="0" smtClean="0">
                <a:solidFill>
                  <a:srgbClr val="FFC000"/>
                </a:solidFill>
              </a:rPr>
              <a:t>Communication Channels</a:t>
            </a:r>
            <a:endParaRPr lang="en-US" sz="3600" b="1" dirty="0">
              <a:solidFill>
                <a:srgbClr val="FFC000"/>
              </a:solidFill>
            </a:endParaRPr>
          </a:p>
        </p:txBody>
      </p:sp>
      <p:sp>
        <p:nvSpPr>
          <p:cNvPr id="7" name="TextBox 6"/>
          <p:cNvSpPr txBox="1"/>
          <p:nvPr/>
        </p:nvSpPr>
        <p:spPr>
          <a:xfrm>
            <a:off x="762000" y="1066800"/>
            <a:ext cx="7848600" cy="1477328"/>
          </a:xfrm>
          <a:prstGeom prst="rect">
            <a:avLst/>
          </a:prstGeom>
          <a:noFill/>
        </p:spPr>
        <p:txBody>
          <a:bodyPr wrap="square" rtlCol="0">
            <a:spAutoFit/>
          </a:bodyPr>
          <a:lstStyle/>
          <a:p>
            <a:r>
              <a:rPr lang="en-US" b="1" dirty="0" smtClean="0"/>
              <a:t>Telephone channels: </a:t>
            </a:r>
          </a:p>
          <a:p>
            <a:pPr marL="914400" lvl="3">
              <a:buFont typeface="Wingdings" pitchFamily="2" charset="2"/>
              <a:buChar char="§"/>
            </a:pPr>
            <a:r>
              <a:rPr lang="en-US" dirty="0" smtClean="0"/>
              <a:t>It is designed for providing service to voice signals such as telephones</a:t>
            </a:r>
          </a:p>
          <a:p>
            <a:pPr marL="914400" lvl="3">
              <a:buFont typeface="Wingdings" pitchFamily="2" charset="2"/>
              <a:buChar char="§"/>
            </a:pPr>
            <a:r>
              <a:rPr lang="en-US" dirty="0" smtClean="0"/>
              <a:t>Bandpass characteristics over 300 to 3400 Hz.</a:t>
            </a:r>
          </a:p>
          <a:p>
            <a:pPr marL="914400" lvl="3">
              <a:buFont typeface="Wingdings" pitchFamily="2" charset="2"/>
              <a:buChar char="§"/>
            </a:pPr>
            <a:r>
              <a:rPr lang="en-US" dirty="0" smtClean="0"/>
              <a:t>High signal to noise ratio of about 30 dB.</a:t>
            </a:r>
          </a:p>
          <a:p>
            <a:pPr marL="914400" lvl="3">
              <a:buFont typeface="Wingdings" pitchFamily="2" charset="2"/>
              <a:buChar char="§"/>
            </a:pPr>
            <a:r>
              <a:rPr lang="en-US" dirty="0" smtClean="0"/>
              <a:t>Approximately linear response. </a:t>
            </a:r>
            <a:endParaRPr lang="en-US" dirty="0"/>
          </a:p>
        </p:txBody>
      </p:sp>
      <p:pic>
        <p:nvPicPr>
          <p:cNvPr id="73730" name="Picture 2" descr="https://player.slideplayer.com/76/12711243/slides/slide_2.jp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rcRect l="6250" t="29167" r="6250" b="35416"/>
          <a:stretch>
            <a:fillRect/>
          </a:stretch>
        </p:blipFill>
        <p:spPr bwMode="auto">
          <a:xfrm>
            <a:off x="2133600" y="2481944"/>
            <a:ext cx="4876800" cy="1480456"/>
          </a:xfrm>
          <a:prstGeom prst="rect">
            <a:avLst/>
          </a:prstGeom>
          <a:noFill/>
        </p:spPr>
      </p:pic>
      <p:pic>
        <p:nvPicPr>
          <p:cNvPr id="73732" name="Picture 4" descr="Twisted-pair Cable - GeeksforGeeks"/>
          <p:cNvPicPr>
            <a:picLocks noChangeAspect="1" noChangeArrowheads="1"/>
          </p:cNvPicPr>
          <p:nvPr/>
        </p:nvPicPr>
        <p:blipFill>
          <a:blip r:embed="rId4" cstate="print"/>
          <a:srcRect/>
          <a:stretch>
            <a:fillRect/>
          </a:stretch>
        </p:blipFill>
        <p:spPr bwMode="auto">
          <a:xfrm>
            <a:off x="990600" y="4343400"/>
            <a:ext cx="2858975" cy="1676400"/>
          </a:xfrm>
          <a:prstGeom prst="rect">
            <a:avLst/>
          </a:prstGeom>
          <a:noFill/>
        </p:spPr>
      </p:pic>
      <p:pic>
        <p:nvPicPr>
          <p:cNvPr id="73734" name="Picture 6" descr="Twisted Pair Cable For Short Distance Transmission"/>
          <p:cNvPicPr>
            <a:picLocks noChangeAspect="1" noChangeArrowheads="1"/>
          </p:cNvPicPr>
          <p:nvPr/>
        </p:nvPicPr>
        <p:blipFill>
          <a:blip r:embed="rId5" cstate="print"/>
          <a:srcRect/>
          <a:stretch>
            <a:fillRect/>
          </a:stretch>
        </p:blipFill>
        <p:spPr bwMode="auto">
          <a:xfrm>
            <a:off x="4724400" y="4495800"/>
            <a:ext cx="3200400" cy="1000126"/>
          </a:xfrm>
          <a:prstGeom prst="rect">
            <a:avLst/>
          </a:prstGeom>
          <a:noFill/>
        </p:spPr>
      </p:pic>
      <p:sp>
        <p:nvSpPr>
          <p:cNvPr id="8" name="TextBox 7"/>
          <p:cNvSpPr txBox="1"/>
          <p:nvPr/>
        </p:nvSpPr>
        <p:spPr>
          <a:xfrm>
            <a:off x="914400" y="3962400"/>
            <a:ext cx="7848600" cy="369332"/>
          </a:xfrm>
          <a:prstGeom prst="rect">
            <a:avLst/>
          </a:prstGeom>
          <a:noFill/>
        </p:spPr>
        <p:txBody>
          <a:bodyPr wrap="square" rtlCol="0">
            <a:spAutoFit/>
          </a:bodyPr>
          <a:lstStyle/>
          <a:p>
            <a:r>
              <a:rPr lang="en-US" dirty="0" smtClean="0"/>
              <a:t>Example of telephone channels: A common examples is twisted pair cable. </a:t>
            </a:r>
            <a:endParaRPr lang="en-US" dirty="0"/>
          </a:p>
        </p:txBody>
      </p:sp>
      <p:sp>
        <p:nvSpPr>
          <p:cNvPr id="9" name="TextBox 8"/>
          <p:cNvSpPr txBox="1"/>
          <p:nvPr/>
        </p:nvSpPr>
        <p:spPr>
          <a:xfrm>
            <a:off x="838200" y="5715000"/>
            <a:ext cx="7848600" cy="369332"/>
          </a:xfrm>
          <a:prstGeom prst="rect">
            <a:avLst/>
          </a:prstGeom>
          <a:noFill/>
        </p:spPr>
        <p:txBody>
          <a:bodyPr wrap="square" rtlCol="0">
            <a:spAutoFit/>
          </a:bodyPr>
          <a:lstStyle/>
          <a:p>
            <a:r>
              <a:rPr lang="en-US" dirty="0" smtClean="0"/>
              <a:t>Advantages: It is quite cheaper. </a:t>
            </a:r>
            <a:endParaRPr lang="en-US" dirty="0"/>
          </a:p>
        </p:txBody>
      </p:sp>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2768" y="304800"/>
            <a:ext cx="5074851" cy="646331"/>
          </a:xfrm>
          <a:prstGeom prst="rect">
            <a:avLst/>
          </a:prstGeom>
          <a:noFill/>
        </p:spPr>
        <p:txBody>
          <a:bodyPr wrap="none" rtlCol="0">
            <a:spAutoFit/>
          </a:bodyPr>
          <a:lstStyle/>
          <a:p>
            <a:pPr algn="ctr"/>
            <a:r>
              <a:rPr lang="en-US" sz="3600" b="1" dirty="0" smtClean="0">
                <a:solidFill>
                  <a:srgbClr val="FFC000"/>
                </a:solidFill>
              </a:rPr>
              <a:t>Communication Channels</a:t>
            </a:r>
            <a:endParaRPr lang="en-US" sz="3600" b="1" dirty="0">
              <a:solidFill>
                <a:srgbClr val="FFC000"/>
              </a:solidFill>
            </a:endParaRPr>
          </a:p>
        </p:txBody>
      </p:sp>
      <p:sp>
        <p:nvSpPr>
          <p:cNvPr id="7" name="TextBox 6"/>
          <p:cNvSpPr txBox="1"/>
          <p:nvPr/>
        </p:nvSpPr>
        <p:spPr>
          <a:xfrm>
            <a:off x="762000" y="914400"/>
            <a:ext cx="7924800" cy="3139321"/>
          </a:xfrm>
          <a:prstGeom prst="rect">
            <a:avLst/>
          </a:prstGeom>
          <a:noFill/>
        </p:spPr>
        <p:txBody>
          <a:bodyPr wrap="square" rtlCol="0">
            <a:spAutoFit/>
          </a:bodyPr>
          <a:lstStyle/>
          <a:p>
            <a:r>
              <a:rPr lang="en-US" b="1" dirty="0" smtClean="0"/>
              <a:t>Co-axial cables: </a:t>
            </a:r>
          </a:p>
          <a:p>
            <a:pPr marL="914400" lvl="3">
              <a:buFont typeface="Wingdings" pitchFamily="2" charset="2"/>
              <a:buChar char="§"/>
            </a:pPr>
            <a:r>
              <a:rPr lang="en-US" dirty="0" smtClean="0"/>
              <a:t>It was initially developed as the backbone of analog telephone networks</a:t>
            </a:r>
          </a:p>
          <a:p>
            <a:pPr marL="914400" lvl="3">
              <a:buFont typeface="Wingdings" pitchFamily="2" charset="2"/>
              <a:buChar char="§"/>
            </a:pPr>
            <a:r>
              <a:rPr lang="en-US" dirty="0" smtClean="0"/>
              <a:t>A single cable would be used to carry more than 10,000 voice channels.</a:t>
            </a:r>
          </a:p>
          <a:p>
            <a:pPr marL="914400" lvl="3">
              <a:buFont typeface="Wingdings" pitchFamily="2" charset="2"/>
              <a:buChar char="§"/>
            </a:pPr>
            <a:r>
              <a:rPr lang="en-US" dirty="0" smtClean="0"/>
              <a:t>Two types of cables having 75 </a:t>
            </a:r>
            <a:r>
              <a:rPr lang="el-GR" dirty="0" smtClean="0"/>
              <a:t>Ω</a:t>
            </a:r>
            <a:r>
              <a:rPr lang="en-US" dirty="0" smtClean="0"/>
              <a:t> and 50 </a:t>
            </a:r>
            <a:r>
              <a:rPr lang="el-GR" dirty="0" smtClean="0"/>
              <a:t>Ω</a:t>
            </a:r>
            <a:r>
              <a:rPr lang="en-US" dirty="0" smtClean="0"/>
              <a:t> impedance are available.</a:t>
            </a:r>
          </a:p>
          <a:p>
            <a:pPr marL="914400" lvl="3">
              <a:buFont typeface="Wingdings" pitchFamily="2" charset="2"/>
              <a:buChar char="§"/>
            </a:pPr>
            <a:r>
              <a:rPr lang="en-US" dirty="0" smtClean="0"/>
              <a:t>Because of shielding, this cable has noise </a:t>
            </a:r>
            <a:r>
              <a:rPr lang="en-US" dirty="0" smtClean="0"/>
              <a:t>immunity.</a:t>
            </a:r>
            <a:endParaRPr lang="en-US" dirty="0" smtClean="0"/>
          </a:p>
          <a:p>
            <a:pPr marL="914400" lvl="3">
              <a:buFont typeface="Wingdings" pitchFamily="2" charset="2"/>
              <a:buChar char="§"/>
            </a:pPr>
            <a:r>
              <a:rPr lang="en-US" dirty="0" smtClean="0"/>
              <a:t>It has large bandwidth and low losses</a:t>
            </a:r>
          </a:p>
          <a:p>
            <a:pPr marL="914400" lvl="3">
              <a:buFont typeface="Wingdings" pitchFamily="2" charset="2"/>
              <a:buChar char="§"/>
            </a:pPr>
            <a:r>
              <a:rPr lang="en-US" dirty="0" smtClean="0"/>
              <a:t>This cable is suitable for both point to point or point to multipoint applications.</a:t>
            </a:r>
          </a:p>
          <a:p>
            <a:pPr marL="914400" lvl="3">
              <a:buFont typeface="Wingdings" pitchFamily="2" charset="2"/>
              <a:buChar char="§"/>
            </a:pPr>
            <a:r>
              <a:rPr lang="en-US" dirty="0" smtClean="0"/>
              <a:t>It expensive than twisted pair cable however, cheaper than optical </a:t>
            </a:r>
            <a:r>
              <a:rPr lang="en-US" dirty="0" smtClean="0"/>
              <a:t>fiber.</a:t>
            </a:r>
            <a:endParaRPr lang="en-US" dirty="0" smtClean="0"/>
          </a:p>
          <a:p>
            <a:pPr marL="914400" lvl="3">
              <a:buFont typeface="Wingdings" pitchFamily="2" charset="2"/>
              <a:buChar char="§"/>
            </a:pPr>
            <a:r>
              <a:rPr lang="en-US" dirty="0" smtClean="0"/>
              <a:t>Repeaters are used after every 1 km to achieve data rates 8.5 Mb/s to 274 Mb/s</a:t>
            </a:r>
            <a:endParaRPr lang="en-US" dirty="0"/>
          </a:p>
        </p:txBody>
      </p:sp>
      <p:sp>
        <p:nvSpPr>
          <p:cNvPr id="9" name="TextBox 8"/>
          <p:cNvSpPr txBox="1"/>
          <p:nvPr/>
        </p:nvSpPr>
        <p:spPr>
          <a:xfrm>
            <a:off x="780585" y="5638800"/>
            <a:ext cx="7848600" cy="646331"/>
          </a:xfrm>
          <a:prstGeom prst="rect">
            <a:avLst/>
          </a:prstGeom>
          <a:noFill/>
        </p:spPr>
        <p:txBody>
          <a:bodyPr wrap="square" rtlCol="0">
            <a:spAutoFit/>
          </a:bodyPr>
          <a:lstStyle/>
          <a:p>
            <a:pPr algn="just"/>
            <a:r>
              <a:rPr lang="en-US" b="1" dirty="0" smtClean="0"/>
              <a:t>Advantages: </a:t>
            </a:r>
            <a:r>
              <a:rPr lang="en-US" dirty="0" smtClean="0"/>
              <a:t>co-axial cables provide higher immunity to electromagnetic interference and higher bandwidth compared with twisted pair cables.</a:t>
            </a:r>
            <a:endParaRPr lang="en-US" dirty="0"/>
          </a:p>
        </p:txBody>
      </p:sp>
      <p:pic>
        <p:nvPicPr>
          <p:cNvPr id="74754" name="Picture 2" descr="Finolex Coaxial Cable"/>
          <p:cNvPicPr>
            <a:picLocks noChangeAspect="1" noChangeArrowheads="1"/>
          </p:cNvPicPr>
          <p:nvPr/>
        </p:nvPicPr>
        <p:blipFill>
          <a:blip r:embed="rId2" cstate="print"/>
          <a:srcRect/>
          <a:stretch>
            <a:fillRect/>
          </a:stretch>
        </p:blipFill>
        <p:spPr bwMode="auto">
          <a:xfrm>
            <a:off x="3169993" y="3703201"/>
            <a:ext cx="3200400" cy="1920240"/>
          </a:xfrm>
          <a:prstGeom prst="rect">
            <a:avLst/>
          </a:prstGeom>
          <a:noFill/>
        </p:spPr>
      </p:pic>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2768" y="304800"/>
            <a:ext cx="5074851" cy="646331"/>
          </a:xfrm>
          <a:prstGeom prst="rect">
            <a:avLst/>
          </a:prstGeom>
          <a:noFill/>
        </p:spPr>
        <p:txBody>
          <a:bodyPr wrap="none" rtlCol="0">
            <a:spAutoFit/>
          </a:bodyPr>
          <a:lstStyle/>
          <a:p>
            <a:pPr algn="ctr"/>
            <a:r>
              <a:rPr lang="en-US" sz="3600" b="1" dirty="0" smtClean="0">
                <a:solidFill>
                  <a:srgbClr val="FFC000"/>
                </a:solidFill>
              </a:rPr>
              <a:t>Communication Channels</a:t>
            </a:r>
            <a:endParaRPr lang="en-US" sz="3600" b="1" dirty="0">
              <a:solidFill>
                <a:srgbClr val="FFC000"/>
              </a:solidFill>
            </a:endParaRPr>
          </a:p>
        </p:txBody>
      </p:sp>
      <p:sp>
        <p:nvSpPr>
          <p:cNvPr id="7" name="TextBox 6"/>
          <p:cNvSpPr txBox="1"/>
          <p:nvPr/>
        </p:nvSpPr>
        <p:spPr>
          <a:xfrm>
            <a:off x="762000" y="1066800"/>
            <a:ext cx="7924800" cy="2308324"/>
          </a:xfrm>
          <a:prstGeom prst="rect">
            <a:avLst/>
          </a:prstGeom>
          <a:noFill/>
        </p:spPr>
        <p:txBody>
          <a:bodyPr wrap="square" rtlCol="0">
            <a:spAutoFit/>
          </a:bodyPr>
          <a:lstStyle/>
          <a:p>
            <a:r>
              <a:rPr lang="en-US" b="1" dirty="0" smtClean="0"/>
              <a:t>Optical fiber cables: </a:t>
            </a:r>
          </a:p>
          <a:p>
            <a:pPr marL="914400" lvl="3">
              <a:buFont typeface="Wingdings" pitchFamily="2" charset="2"/>
              <a:buChar char="§"/>
            </a:pPr>
            <a:r>
              <a:rPr lang="en-US" dirty="0" smtClean="0"/>
              <a:t>An optical fiber is a very thin strand of plastic or glass that is used to transmit messages via light.</a:t>
            </a:r>
          </a:p>
          <a:p>
            <a:pPr marL="914400" lvl="3">
              <a:buFont typeface="Wingdings" pitchFamily="2" charset="2"/>
              <a:buChar char="§"/>
            </a:pPr>
            <a:r>
              <a:rPr lang="en-US" dirty="0" smtClean="0"/>
              <a:t>It consist of an inner glass core. High bandwidth</a:t>
            </a:r>
          </a:p>
          <a:p>
            <a:pPr marL="914400" lvl="3">
              <a:buFont typeface="Wingdings" pitchFamily="2" charset="2"/>
              <a:buChar char="§"/>
            </a:pPr>
            <a:r>
              <a:rPr lang="en-US" dirty="0" smtClean="0"/>
              <a:t>Long distance </a:t>
            </a:r>
          </a:p>
          <a:p>
            <a:pPr marL="914400" lvl="3">
              <a:buFont typeface="Wingdings" pitchFamily="2" charset="2"/>
              <a:buChar char="§"/>
            </a:pPr>
            <a:r>
              <a:rPr lang="en-US" dirty="0" smtClean="0"/>
              <a:t>Immunity to electromagnetic interference required</a:t>
            </a:r>
          </a:p>
          <a:p>
            <a:pPr marL="914400" lvl="3">
              <a:buFont typeface="Wingdings" pitchFamily="2" charset="2"/>
              <a:buChar char="§"/>
            </a:pPr>
            <a:r>
              <a:rPr lang="en-US" dirty="0" smtClean="0"/>
              <a:t>It can transmit voice, video, and telemetry through LAN, computer networks, or across long distances.</a:t>
            </a:r>
          </a:p>
        </p:txBody>
      </p:sp>
      <p:sp>
        <p:nvSpPr>
          <p:cNvPr id="9" name="TextBox 8"/>
          <p:cNvSpPr txBox="1"/>
          <p:nvPr/>
        </p:nvSpPr>
        <p:spPr>
          <a:xfrm>
            <a:off x="685800" y="5334000"/>
            <a:ext cx="7848600" cy="646331"/>
          </a:xfrm>
          <a:prstGeom prst="rect">
            <a:avLst/>
          </a:prstGeom>
          <a:noFill/>
        </p:spPr>
        <p:txBody>
          <a:bodyPr wrap="square" rtlCol="0">
            <a:spAutoFit/>
          </a:bodyPr>
          <a:lstStyle/>
          <a:p>
            <a:pPr algn="just"/>
            <a:r>
              <a:rPr lang="en-US" b="1" dirty="0" smtClean="0"/>
              <a:t>Advantages: </a:t>
            </a:r>
            <a:r>
              <a:rPr lang="en-US" dirty="0" smtClean="0"/>
              <a:t>Small size and light weight, easy availability and low cost, no electrical or electromagnetic interference, large bandwidth. </a:t>
            </a:r>
            <a:endParaRPr lang="en-US" dirty="0"/>
          </a:p>
        </p:txBody>
      </p:sp>
      <p:pic>
        <p:nvPicPr>
          <p:cNvPr id="6" name="Picture 5">
            <a:extLst>
              <a:ext uri="{FF2B5EF4-FFF2-40B4-BE49-F238E27FC236}">
                <a16:creationId xmlns:a16="http://schemas.microsoft.com/office/drawing/2014/main" id="{E9F71020-D81C-4523-909F-F4B7236FFEC5}"/>
              </a:ext>
            </a:extLst>
          </p:cNvPr>
          <p:cNvPicPr>
            <a:picLocks noChangeAspect="1"/>
          </p:cNvPicPr>
          <p:nvPr/>
        </p:nvPicPr>
        <p:blipFill rotWithShape="1">
          <a:blip r:embed="rId2" cstate="print"/>
          <a:srcRect t="14532" b="6650"/>
          <a:stretch/>
        </p:blipFill>
        <p:spPr>
          <a:xfrm>
            <a:off x="1981200" y="3276600"/>
            <a:ext cx="5000620" cy="2133600"/>
          </a:xfrm>
          <a:prstGeom prst="rect">
            <a:avLst/>
          </a:prstGeom>
        </p:spPr>
      </p:pic>
      <p:sp>
        <p:nvSpPr>
          <p:cNvPr id="8" name="TextBox 7"/>
          <p:cNvSpPr txBox="1"/>
          <p:nvPr/>
        </p:nvSpPr>
        <p:spPr>
          <a:xfrm>
            <a:off x="685800" y="5943600"/>
            <a:ext cx="7848600" cy="646331"/>
          </a:xfrm>
          <a:prstGeom prst="rect">
            <a:avLst/>
          </a:prstGeom>
          <a:noFill/>
        </p:spPr>
        <p:txBody>
          <a:bodyPr wrap="square" rtlCol="0">
            <a:spAutoFit/>
          </a:bodyPr>
          <a:lstStyle/>
          <a:p>
            <a:pPr marL="342900" indent="-342900" algn="just">
              <a:spcAft>
                <a:spcPts val="600"/>
              </a:spcAft>
            </a:pPr>
            <a:r>
              <a:rPr lang="en-US" b="1" dirty="0" smtClean="0"/>
              <a:t>Disadvantages: </a:t>
            </a:r>
            <a:r>
              <a:rPr lang="en-US" dirty="0" smtClean="0"/>
              <a:t>High initial cost, Maintenance and repairing cost, Jointing and test procedures, Tensile stress, Fiber losses.</a:t>
            </a:r>
            <a:endParaRPr lang="en-US" dirty="0"/>
          </a:p>
        </p:txBody>
      </p:sp>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2768" y="76200"/>
            <a:ext cx="5074851" cy="646331"/>
          </a:xfrm>
          <a:prstGeom prst="rect">
            <a:avLst/>
          </a:prstGeom>
          <a:noFill/>
        </p:spPr>
        <p:txBody>
          <a:bodyPr wrap="none" rtlCol="0">
            <a:spAutoFit/>
          </a:bodyPr>
          <a:lstStyle/>
          <a:p>
            <a:pPr algn="ctr"/>
            <a:r>
              <a:rPr lang="en-US" sz="3600" b="1" dirty="0" smtClean="0">
                <a:solidFill>
                  <a:srgbClr val="FFC000"/>
                </a:solidFill>
              </a:rPr>
              <a:t>Communication Channels</a:t>
            </a:r>
            <a:endParaRPr lang="en-US" sz="3600" b="1" dirty="0">
              <a:solidFill>
                <a:srgbClr val="FFC000"/>
              </a:solidFill>
            </a:endParaRPr>
          </a:p>
        </p:txBody>
      </p:sp>
      <p:sp>
        <p:nvSpPr>
          <p:cNvPr id="7" name="TextBox 6"/>
          <p:cNvSpPr txBox="1"/>
          <p:nvPr/>
        </p:nvSpPr>
        <p:spPr>
          <a:xfrm>
            <a:off x="762000" y="609600"/>
            <a:ext cx="7924800" cy="2862322"/>
          </a:xfrm>
          <a:prstGeom prst="rect">
            <a:avLst/>
          </a:prstGeom>
          <a:noFill/>
        </p:spPr>
        <p:txBody>
          <a:bodyPr wrap="square" rtlCol="0">
            <a:spAutoFit/>
          </a:bodyPr>
          <a:lstStyle/>
          <a:p>
            <a:r>
              <a:rPr lang="en-US" b="1" dirty="0" smtClean="0"/>
              <a:t> Terrestrial  microwave channel: </a:t>
            </a:r>
          </a:p>
          <a:p>
            <a:pPr marL="914400" lvl="3">
              <a:buFont typeface="Wingdings" pitchFamily="2" charset="2"/>
              <a:buChar char="§"/>
            </a:pPr>
            <a:r>
              <a:rPr lang="en-US" dirty="0" smtClean="0"/>
              <a:t>Terrestrial microwave channel requires a line of sight path between a sender and a receiver.</a:t>
            </a:r>
          </a:p>
          <a:p>
            <a:pPr marL="914400" lvl="3">
              <a:buFont typeface="Wingdings" pitchFamily="2" charset="2"/>
              <a:buChar char="§"/>
            </a:pPr>
            <a:r>
              <a:rPr lang="en-US" dirty="0" smtClean="0"/>
              <a:t>Unidirectional</a:t>
            </a:r>
          </a:p>
          <a:p>
            <a:pPr marL="914400" lvl="3">
              <a:buFont typeface="Wingdings" pitchFamily="2" charset="2"/>
              <a:buChar char="§"/>
            </a:pPr>
            <a:r>
              <a:rPr lang="en-US" dirty="0" smtClean="0"/>
              <a:t>Repeaters are needed for long distance communication.</a:t>
            </a:r>
          </a:p>
          <a:p>
            <a:pPr marL="914400" lvl="3">
              <a:buFont typeface="Wingdings" pitchFamily="2" charset="2"/>
              <a:buChar char="§"/>
            </a:pPr>
            <a:r>
              <a:rPr lang="en-US" dirty="0" smtClean="0"/>
              <a:t>No adverse effects such as cable breakage etc.</a:t>
            </a:r>
          </a:p>
          <a:p>
            <a:pPr marL="914400" lvl="3">
              <a:buFont typeface="Wingdings" pitchFamily="2" charset="2"/>
              <a:buChar char="§"/>
            </a:pPr>
            <a:r>
              <a:rPr lang="en-US" dirty="0" smtClean="0"/>
              <a:t>Very high frequency microwave cannot penetrate walls</a:t>
            </a:r>
          </a:p>
          <a:p>
            <a:pPr marL="914400" lvl="3">
              <a:buFont typeface="Wingdings" pitchFamily="2" charset="2"/>
              <a:buChar char="§"/>
            </a:pPr>
            <a:r>
              <a:rPr lang="en-US" dirty="0" smtClean="0"/>
              <a:t>Less maintenance compared with cables.</a:t>
            </a:r>
          </a:p>
          <a:p>
            <a:pPr marL="914400" lvl="3">
              <a:buFont typeface="Wingdings" pitchFamily="2" charset="2"/>
              <a:buChar char="§"/>
            </a:pPr>
            <a:r>
              <a:rPr lang="en-US" dirty="0" smtClean="0"/>
              <a:t>Microwave waves are used for cellular networks, satellite and wireless networks.</a:t>
            </a:r>
          </a:p>
        </p:txBody>
      </p:sp>
      <p:sp>
        <p:nvSpPr>
          <p:cNvPr id="8" name="TextBox 7"/>
          <p:cNvSpPr txBox="1"/>
          <p:nvPr/>
        </p:nvSpPr>
        <p:spPr>
          <a:xfrm>
            <a:off x="685800" y="6211669"/>
            <a:ext cx="7848600" cy="646331"/>
          </a:xfrm>
          <a:prstGeom prst="rect">
            <a:avLst/>
          </a:prstGeom>
          <a:noFill/>
        </p:spPr>
        <p:txBody>
          <a:bodyPr wrap="square" rtlCol="0">
            <a:spAutoFit/>
          </a:bodyPr>
          <a:lstStyle/>
          <a:p>
            <a:pPr marL="342900" indent="-342900" algn="just">
              <a:spcAft>
                <a:spcPts val="600"/>
              </a:spcAft>
            </a:pPr>
            <a:r>
              <a:rPr lang="en-US" b="1" dirty="0" smtClean="0"/>
              <a:t>Disadvantages: </a:t>
            </a:r>
            <a:r>
              <a:rPr lang="en-US" dirty="0" smtClean="0"/>
              <a:t>Signal strength at the receiving antenna reduces due to multipath reception.</a:t>
            </a:r>
            <a:endParaRPr lang="en-US" dirty="0"/>
          </a:p>
        </p:txBody>
      </p:sp>
      <p:pic>
        <p:nvPicPr>
          <p:cNvPr id="26626" name="Picture 2" descr="Transmission Media | Computer Networks | by Vidumini Bandara | Medium"/>
          <p:cNvPicPr>
            <a:picLocks noChangeAspect="1" noChangeArrowheads="1"/>
          </p:cNvPicPr>
          <p:nvPr/>
        </p:nvPicPr>
        <p:blipFill>
          <a:blip r:embed="rId2" cstate="print"/>
          <a:srcRect/>
          <a:stretch>
            <a:fillRect/>
          </a:stretch>
        </p:blipFill>
        <p:spPr bwMode="auto">
          <a:xfrm>
            <a:off x="914400" y="3379344"/>
            <a:ext cx="4286250" cy="2411856"/>
          </a:xfrm>
          <a:prstGeom prst="rect">
            <a:avLst/>
          </a:prstGeom>
          <a:noFill/>
        </p:spPr>
      </p:pic>
      <p:pic>
        <p:nvPicPr>
          <p:cNvPr id="26628" name="Picture 4" descr="Space Diversity in Microwave Links - Microwave Link"/>
          <p:cNvPicPr>
            <a:picLocks noChangeAspect="1" noChangeArrowheads="1"/>
          </p:cNvPicPr>
          <p:nvPr/>
        </p:nvPicPr>
        <p:blipFill>
          <a:blip r:embed="rId3" cstate="print"/>
          <a:srcRect/>
          <a:stretch>
            <a:fillRect/>
          </a:stretch>
        </p:blipFill>
        <p:spPr bwMode="auto">
          <a:xfrm>
            <a:off x="5181600" y="3581400"/>
            <a:ext cx="3726180" cy="2209800"/>
          </a:xfrm>
          <a:prstGeom prst="rect">
            <a:avLst/>
          </a:prstGeom>
          <a:noFill/>
        </p:spPr>
      </p:pic>
      <p:sp>
        <p:nvSpPr>
          <p:cNvPr id="10" name="TextBox 9"/>
          <p:cNvSpPr txBox="1"/>
          <p:nvPr/>
        </p:nvSpPr>
        <p:spPr>
          <a:xfrm>
            <a:off x="685800" y="5802868"/>
            <a:ext cx="7848600" cy="369332"/>
          </a:xfrm>
          <a:prstGeom prst="rect">
            <a:avLst/>
          </a:prstGeom>
          <a:noFill/>
        </p:spPr>
        <p:txBody>
          <a:bodyPr wrap="square" rtlCol="0">
            <a:spAutoFit/>
          </a:bodyPr>
          <a:lstStyle/>
          <a:p>
            <a:pPr marL="342900" indent="-342900" algn="just">
              <a:spcAft>
                <a:spcPts val="600"/>
              </a:spcAft>
            </a:pPr>
            <a:r>
              <a:rPr lang="en-US" b="1" dirty="0" smtClean="0"/>
              <a:t>Advantages: </a:t>
            </a:r>
            <a:r>
              <a:rPr lang="en-US" dirty="0" smtClean="0"/>
              <a:t>No cables needed, multiple channel available, wide bandwidth.</a:t>
            </a:r>
            <a:endParaRPr lang="en-US" dirty="0"/>
          </a:p>
        </p:txBody>
      </p:sp>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2768" y="304800"/>
            <a:ext cx="5074851" cy="646331"/>
          </a:xfrm>
          <a:prstGeom prst="rect">
            <a:avLst/>
          </a:prstGeom>
          <a:noFill/>
        </p:spPr>
        <p:txBody>
          <a:bodyPr wrap="none" rtlCol="0">
            <a:spAutoFit/>
          </a:bodyPr>
          <a:lstStyle/>
          <a:p>
            <a:pPr algn="ctr"/>
            <a:r>
              <a:rPr lang="en-US" sz="3600" b="1" dirty="0" smtClean="0">
                <a:solidFill>
                  <a:srgbClr val="FFC000"/>
                </a:solidFill>
              </a:rPr>
              <a:t>Communication Channels</a:t>
            </a:r>
            <a:endParaRPr lang="en-US" sz="3600" b="1" dirty="0">
              <a:solidFill>
                <a:srgbClr val="FFC000"/>
              </a:solidFill>
            </a:endParaRPr>
          </a:p>
        </p:txBody>
      </p:sp>
      <p:sp>
        <p:nvSpPr>
          <p:cNvPr id="7" name="TextBox 6"/>
          <p:cNvSpPr txBox="1"/>
          <p:nvPr/>
        </p:nvSpPr>
        <p:spPr>
          <a:xfrm>
            <a:off x="762000" y="838200"/>
            <a:ext cx="7924800" cy="3139321"/>
          </a:xfrm>
          <a:prstGeom prst="rect">
            <a:avLst/>
          </a:prstGeom>
          <a:noFill/>
        </p:spPr>
        <p:txBody>
          <a:bodyPr wrap="square" rtlCol="0">
            <a:spAutoFit/>
          </a:bodyPr>
          <a:lstStyle/>
          <a:p>
            <a:r>
              <a:rPr lang="en-US" b="1" dirty="0" smtClean="0"/>
              <a:t> Satellite channel: </a:t>
            </a:r>
          </a:p>
          <a:p>
            <a:pPr marL="914400" lvl="3">
              <a:buFont typeface="Wingdings" pitchFamily="2" charset="2"/>
              <a:buChar char="§"/>
            </a:pPr>
            <a:r>
              <a:rPr lang="en-US" dirty="0" smtClean="0"/>
              <a:t>A communication satellite is a microwave relay station.</a:t>
            </a:r>
          </a:p>
          <a:p>
            <a:pPr marL="914400" lvl="3">
              <a:buFont typeface="Wingdings" pitchFamily="2" charset="2"/>
              <a:buChar char="§"/>
            </a:pPr>
            <a:r>
              <a:rPr lang="en-US" dirty="0" smtClean="0"/>
              <a:t>Used to link two or more ground stations</a:t>
            </a:r>
          </a:p>
          <a:p>
            <a:pPr marL="914400" lvl="3">
              <a:buFont typeface="Wingdings" pitchFamily="2" charset="2"/>
              <a:buChar char="§"/>
            </a:pPr>
            <a:r>
              <a:rPr lang="en-US" dirty="0" smtClean="0"/>
              <a:t>It uses frequency range between 11 GHz and 14 GHz.</a:t>
            </a:r>
          </a:p>
          <a:p>
            <a:pPr marL="914400" lvl="3">
              <a:buFont typeface="Wingdings" pitchFamily="2" charset="2"/>
              <a:buChar char="§"/>
            </a:pPr>
            <a:r>
              <a:rPr lang="en-US" dirty="0" smtClean="0"/>
              <a:t>The message signal transmitted by the earth station to the satellite is called as an uplink frequency.</a:t>
            </a:r>
          </a:p>
          <a:p>
            <a:pPr marL="914400" lvl="3">
              <a:buFont typeface="Wingdings" pitchFamily="2" charset="2"/>
              <a:buChar char="§"/>
            </a:pPr>
            <a:r>
              <a:rPr lang="en-US" dirty="0" smtClean="0"/>
              <a:t>It is amplified and down converted in frequency by the transponder.</a:t>
            </a:r>
          </a:p>
          <a:p>
            <a:pPr marL="914400" lvl="3">
              <a:buFont typeface="Wingdings" pitchFamily="2" charset="2"/>
              <a:buChar char="§"/>
            </a:pPr>
            <a:r>
              <a:rPr lang="en-US" dirty="0" smtClean="0"/>
              <a:t>The signal from satellite to earth is called downlink frequency.</a:t>
            </a:r>
          </a:p>
          <a:p>
            <a:pPr marL="914400" lvl="3">
              <a:buFont typeface="Wingdings" pitchFamily="2" charset="2"/>
              <a:buChar char="§"/>
            </a:pPr>
            <a:r>
              <a:rPr lang="en-US" dirty="0" smtClean="0"/>
              <a:t>It receives signal on one frequency (uplink=6 GHz) and transmits on another frequency (downlink= 4 GHz). </a:t>
            </a:r>
          </a:p>
          <a:p>
            <a:pPr marL="914400" lvl="3">
              <a:buFont typeface="Wingdings" pitchFamily="2" charset="2"/>
              <a:buChar char="§"/>
            </a:pPr>
            <a:r>
              <a:rPr lang="en-US" dirty="0" smtClean="0"/>
              <a:t>Rotation match occurs at a height of 35,683 km at the equator.</a:t>
            </a:r>
          </a:p>
        </p:txBody>
      </p:sp>
      <p:sp>
        <p:nvSpPr>
          <p:cNvPr id="8" name="TextBox 7"/>
          <p:cNvSpPr txBox="1"/>
          <p:nvPr/>
        </p:nvSpPr>
        <p:spPr>
          <a:xfrm>
            <a:off x="685800" y="6211669"/>
            <a:ext cx="7848600" cy="369332"/>
          </a:xfrm>
          <a:prstGeom prst="rect">
            <a:avLst/>
          </a:prstGeom>
          <a:noFill/>
        </p:spPr>
        <p:txBody>
          <a:bodyPr wrap="square" rtlCol="0">
            <a:spAutoFit/>
          </a:bodyPr>
          <a:lstStyle/>
          <a:p>
            <a:pPr marL="342900" indent="-342900" algn="just">
              <a:spcAft>
                <a:spcPts val="600"/>
              </a:spcAft>
            </a:pPr>
            <a:r>
              <a:rPr lang="en-US" b="1" dirty="0" smtClean="0"/>
              <a:t>Disadvantages: </a:t>
            </a:r>
            <a:r>
              <a:rPr lang="en-US" dirty="0" smtClean="0"/>
              <a:t>The cost of building and launching is very high.</a:t>
            </a:r>
            <a:endParaRPr lang="en-US" dirty="0"/>
          </a:p>
        </p:txBody>
      </p:sp>
      <p:pic>
        <p:nvPicPr>
          <p:cNvPr id="67586" name="Picture 2" descr="What is Satellite Uplink? Uplink Design, Working, and Equation for carrier  to noise density for Satellite Uplink - Electronics Desk"/>
          <p:cNvPicPr>
            <a:picLocks noChangeAspect="1" noChangeArrowheads="1"/>
          </p:cNvPicPr>
          <p:nvPr/>
        </p:nvPicPr>
        <p:blipFill>
          <a:blip r:embed="rId2" cstate="print"/>
          <a:srcRect/>
          <a:stretch>
            <a:fillRect/>
          </a:stretch>
        </p:blipFill>
        <p:spPr bwMode="auto">
          <a:xfrm>
            <a:off x="2819400" y="3962400"/>
            <a:ext cx="3155950" cy="2209800"/>
          </a:xfrm>
          <a:prstGeom prst="rect">
            <a:avLst/>
          </a:prstGeom>
          <a:noFill/>
        </p:spPr>
      </p:pic>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143000"/>
            <a:ext cx="8153400" cy="4001095"/>
          </a:xfrm>
          <a:prstGeom prst="rect">
            <a:avLst/>
          </a:prstGeom>
        </p:spPr>
        <p:txBody>
          <a:bodyPr wrap="square">
            <a:spAutoFit/>
          </a:bodyPr>
          <a:lstStyle/>
          <a:p>
            <a:pPr lvl="0" algn="just">
              <a:spcAft>
                <a:spcPts val="600"/>
              </a:spcAft>
              <a:buFont typeface="Wingdings" pitchFamily="2" charset="2"/>
              <a:buChar char="§"/>
            </a:pPr>
            <a:r>
              <a:rPr lang="en-US" dirty="0" smtClean="0"/>
              <a:t>Elements of Digital Communication Systems: Elements of Digital Communication Systems: Model of Digital Communication Systems, Digital Representation of Analog Signal, Certain issues in Digital Transmission, Advantages of Digital Communication Systems, Bandwidth-S/N tradeoff, Hartley Shannon Law.</a:t>
            </a:r>
          </a:p>
          <a:p>
            <a:pPr lvl="0" algn="just">
              <a:spcAft>
                <a:spcPts val="600"/>
              </a:spcAft>
              <a:buFont typeface="Wingdings" pitchFamily="2" charset="2"/>
              <a:buChar char="§"/>
            </a:pPr>
            <a:r>
              <a:rPr lang="en-US" dirty="0" smtClean="0"/>
              <a:t>Pulse Code Modulation: Pulse Code Modulation: PCM Generation and Reconstruction, Quantization noise, Non uniform Quantization and </a:t>
            </a:r>
            <a:r>
              <a:rPr lang="en-US" dirty="0" err="1" smtClean="0"/>
              <a:t>Companding</a:t>
            </a:r>
            <a:r>
              <a:rPr lang="en-US" dirty="0" smtClean="0"/>
              <a:t>, DPCM, Adaptive DPCM, DM and Adaptive DM. Noise in PCM and DM.</a:t>
            </a:r>
          </a:p>
          <a:p>
            <a:pPr lvl="0" algn="just">
              <a:spcAft>
                <a:spcPts val="600"/>
              </a:spcAft>
              <a:buFont typeface="Wingdings" pitchFamily="2" charset="2"/>
              <a:buChar char="§"/>
            </a:pPr>
            <a:r>
              <a:rPr lang="en-US" dirty="0" smtClean="0"/>
              <a:t>Digital Modulation Techniques: Digital Modulation Techniques: Introduction, ASK, ASK Modulator, Coherent ASK Detector, Non-Coherent ASK Detector, FSK, Bandwidth and Frequency Spectrum of FSK. Non coherent FSK Detector, Coherent FSK Detector, FSK Detection Using PLL, BPSK, Coherent PSK Detection, QPSK, Differential PSK.</a:t>
            </a:r>
          </a:p>
          <a:p>
            <a:pPr lvl="0" algn="just">
              <a:spcAft>
                <a:spcPts val="600"/>
              </a:spcAft>
              <a:buFont typeface="Wingdings" pitchFamily="2" charset="2"/>
              <a:buChar char="§"/>
            </a:pPr>
            <a:r>
              <a:rPr lang="en-US" dirty="0" smtClean="0"/>
              <a:t>Line Coding: Techniques and Analysis.</a:t>
            </a:r>
          </a:p>
          <a:p>
            <a:pPr algn="just"/>
            <a:endParaRPr lang="en-US" dirty="0"/>
          </a:p>
        </p:txBody>
      </p:sp>
      <p:sp>
        <p:nvSpPr>
          <p:cNvPr id="4" name="Rectangle 3"/>
          <p:cNvSpPr/>
          <p:nvPr/>
        </p:nvSpPr>
        <p:spPr>
          <a:xfrm>
            <a:off x="3200400" y="304800"/>
            <a:ext cx="3435927" cy="646331"/>
          </a:xfrm>
          <a:prstGeom prst="rect">
            <a:avLst/>
          </a:prstGeom>
        </p:spPr>
        <p:txBody>
          <a:bodyPr wrap="square">
            <a:spAutoFit/>
          </a:bodyPr>
          <a:lstStyle/>
          <a:p>
            <a:r>
              <a:rPr lang="en-US" sz="3600" b="1" dirty="0">
                <a:solidFill>
                  <a:srgbClr val="FFC000"/>
                </a:solidFill>
              </a:rPr>
              <a:t>Course Contents </a:t>
            </a:r>
          </a:p>
        </p:txBody>
      </p:sp>
      <p:sp>
        <p:nvSpPr>
          <p:cNvPr id="2052" name="Rectangle 4"/>
          <p:cNvSpPr>
            <a:spLocks noChangeArrowheads="1"/>
          </p:cNvSpPr>
          <p:nvPr/>
        </p:nvSpPr>
        <p:spPr bwMode="auto">
          <a:xfrm>
            <a:off x="609600" y="4876800"/>
            <a:ext cx="7848600" cy="15850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ts val="600"/>
              </a:spcAft>
              <a:buClrTx/>
              <a:buSzTx/>
              <a:buFont typeface="Wingdings" pitchFamily="2" charset="2"/>
              <a:buChar char="§"/>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Required Text Books: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ts val="600"/>
              </a:spcAft>
              <a:buClrTx/>
              <a:buSzTx/>
              <a:buFont typeface="Wingdings" pitchFamily="2" charset="2"/>
              <a:buChar char="§"/>
              <a:tabLst/>
            </a:pPr>
            <a:r>
              <a:rPr kumimoji="0" lang="en-US"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B.P.Lathi</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"Modern Digital &amp; Analog Communication", Prison Books </a:t>
            </a:r>
            <a:r>
              <a:rPr kumimoji="0" lang="en-US"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Pvt</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Ltd., 1989</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ts val="600"/>
              </a:spcAft>
              <a:buClrTx/>
              <a:buSzTx/>
              <a:buFont typeface="Wingdings" pitchFamily="2" charset="2"/>
              <a:buChar char="§"/>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Sanjay Sharma, "Communication Systems, Analog &amp; Digital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ts val="600"/>
              </a:spcAft>
              <a:buClrTx/>
              <a:buSzTx/>
              <a:buFont typeface="Wingdings" pitchFamily="2" charset="2"/>
              <a:buChar char="§"/>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Reference Books: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ts val="600"/>
              </a:spcAft>
              <a:buClrTx/>
              <a:buSzTx/>
              <a:buFont typeface="Wingdings" pitchFamily="2" charset="2"/>
              <a:buChar char="§"/>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Simon </a:t>
            </a:r>
            <a:r>
              <a:rPr kumimoji="0" lang="en-US"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Haykin</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"Communication System", John Wiley &amp; Sons, 4th Edition, 1991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ts val="600"/>
              </a:spcAft>
              <a:buClrTx/>
              <a:buSzTx/>
              <a:buFont typeface="Wingdings" pitchFamily="2" charset="2"/>
              <a:buChar char="§"/>
              <a:tabLst/>
            </a:pPr>
            <a:r>
              <a:rPr kumimoji="0" lang="en-US"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K.Sam</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Shanmugam</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"Digital &amp; Analog Communication System", John Wiley &amp; Sons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70255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7476" y="304800"/>
            <a:ext cx="6785448" cy="646331"/>
          </a:xfrm>
          <a:prstGeom prst="rect">
            <a:avLst/>
          </a:prstGeom>
          <a:noFill/>
        </p:spPr>
        <p:txBody>
          <a:bodyPr wrap="none" rtlCol="0">
            <a:spAutoFit/>
          </a:bodyPr>
          <a:lstStyle/>
          <a:p>
            <a:pPr algn="ctr"/>
            <a:r>
              <a:rPr lang="en-US" sz="3600" b="1" dirty="0" smtClean="0">
                <a:solidFill>
                  <a:srgbClr val="FFC000"/>
                </a:solidFill>
              </a:rPr>
              <a:t>Electronic communication systems</a:t>
            </a:r>
            <a:endParaRPr lang="en-US" sz="3600" b="1" dirty="0">
              <a:solidFill>
                <a:srgbClr val="FFC000"/>
              </a:solidFill>
            </a:endParaRPr>
          </a:p>
        </p:txBody>
      </p:sp>
      <p:sp>
        <p:nvSpPr>
          <p:cNvPr id="7" name="TextBox 6"/>
          <p:cNvSpPr txBox="1"/>
          <p:nvPr/>
        </p:nvSpPr>
        <p:spPr>
          <a:xfrm>
            <a:off x="762000" y="838200"/>
            <a:ext cx="7924800" cy="2031325"/>
          </a:xfrm>
          <a:prstGeom prst="rect">
            <a:avLst/>
          </a:prstGeom>
          <a:noFill/>
        </p:spPr>
        <p:txBody>
          <a:bodyPr wrap="square" rtlCol="0">
            <a:spAutoFit/>
          </a:bodyPr>
          <a:lstStyle/>
          <a:p>
            <a:r>
              <a:rPr lang="en-US" b="1" dirty="0" smtClean="0"/>
              <a:t>Classification: </a:t>
            </a:r>
            <a:r>
              <a:rPr lang="en-US" dirty="0" smtClean="0"/>
              <a:t>The electronic communication may be classified into three groups based on</a:t>
            </a:r>
          </a:p>
          <a:p>
            <a:pPr lvl="2">
              <a:buFont typeface="Wingdings" pitchFamily="2" charset="2"/>
              <a:buChar char="§"/>
            </a:pPr>
            <a:r>
              <a:rPr lang="en-US" dirty="0" smtClean="0"/>
              <a:t> whether the system is unidirectional or bidirectional.</a:t>
            </a:r>
          </a:p>
          <a:p>
            <a:pPr lvl="2">
              <a:buFont typeface="Wingdings" pitchFamily="2" charset="2"/>
              <a:buChar char="§"/>
            </a:pPr>
            <a:r>
              <a:rPr lang="en-US" dirty="0" smtClean="0"/>
              <a:t>Whether it uses an analog or digital information signal/modulating signal.</a:t>
            </a:r>
          </a:p>
          <a:p>
            <a:pPr lvl="2">
              <a:buFont typeface="Wingdings" pitchFamily="2" charset="2"/>
              <a:buChar char="§"/>
            </a:pPr>
            <a:r>
              <a:rPr lang="en-US" dirty="0" smtClean="0"/>
              <a:t>Whether the system uses baseband transmission or use some kind of modulation. </a:t>
            </a:r>
          </a:p>
        </p:txBody>
      </p:sp>
      <p:sp>
        <p:nvSpPr>
          <p:cNvPr id="8" name="TextBox 7"/>
          <p:cNvSpPr txBox="1"/>
          <p:nvPr/>
        </p:nvSpPr>
        <p:spPr>
          <a:xfrm>
            <a:off x="762000" y="5867400"/>
            <a:ext cx="7848600" cy="369332"/>
          </a:xfrm>
          <a:prstGeom prst="rect">
            <a:avLst/>
          </a:prstGeom>
          <a:noFill/>
        </p:spPr>
        <p:txBody>
          <a:bodyPr wrap="square" rtlCol="0">
            <a:spAutoFit/>
          </a:bodyPr>
          <a:lstStyle/>
          <a:p>
            <a:pPr marL="342900" indent="-342900" algn="ctr">
              <a:spcAft>
                <a:spcPts val="600"/>
              </a:spcAft>
            </a:pPr>
            <a:r>
              <a:rPr lang="en-US" b="1" dirty="0" smtClean="0"/>
              <a:t>Fig. </a:t>
            </a:r>
            <a:r>
              <a:rPr lang="en-US" dirty="0" smtClean="0"/>
              <a:t>Classification of electronic communication system</a:t>
            </a:r>
            <a:endParaRPr lang="en-US" dirty="0"/>
          </a:p>
        </p:txBody>
      </p:sp>
      <p:pic>
        <p:nvPicPr>
          <p:cNvPr id="68610" name="Picture 2" descr="Describe the Classification of Electronic Communication System - Electronics  Post"/>
          <p:cNvPicPr>
            <a:picLocks noChangeAspect="1" noChangeArrowheads="1"/>
          </p:cNvPicPr>
          <p:nvPr/>
        </p:nvPicPr>
        <p:blipFill>
          <a:blip r:embed="rId2" cstate="print"/>
          <a:srcRect/>
          <a:stretch>
            <a:fillRect/>
          </a:stretch>
        </p:blipFill>
        <p:spPr bwMode="auto">
          <a:xfrm>
            <a:off x="1295400" y="2895600"/>
            <a:ext cx="7010400" cy="3048000"/>
          </a:xfrm>
          <a:prstGeom prst="rect">
            <a:avLst/>
          </a:prstGeom>
          <a:noFill/>
        </p:spPr>
      </p:pic>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5966" y="304800"/>
            <a:ext cx="7348487" cy="646331"/>
          </a:xfrm>
          <a:prstGeom prst="rect">
            <a:avLst/>
          </a:prstGeom>
          <a:noFill/>
        </p:spPr>
        <p:txBody>
          <a:bodyPr wrap="none" rtlCol="0">
            <a:spAutoFit/>
          </a:bodyPr>
          <a:lstStyle/>
          <a:p>
            <a:pPr algn="ctr"/>
            <a:r>
              <a:rPr lang="en-US" sz="3600" b="1" dirty="0" smtClean="0">
                <a:solidFill>
                  <a:srgbClr val="FFC000"/>
                </a:solidFill>
              </a:rPr>
              <a:t>Based on direction of communication</a:t>
            </a:r>
            <a:endParaRPr lang="en-US" sz="3600" b="1" dirty="0">
              <a:solidFill>
                <a:srgbClr val="FFC000"/>
              </a:solidFill>
            </a:endParaRPr>
          </a:p>
        </p:txBody>
      </p:sp>
      <p:sp>
        <p:nvSpPr>
          <p:cNvPr id="7" name="TextBox 6"/>
          <p:cNvSpPr txBox="1"/>
          <p:nvPr/>
        </p:nvSpPr>
        <p:spPr>
          <a:xfrm>
            <a:off x="762000" y="838200"/>
            <a:ext cx="7924800" cy="1200329"/>
          </a:xfrm>
          <a:prstGeom prst="rect">
            <a:avLst/>
          </a:prstGeom>
          <a:noFill/>
        </p:spPr>
        <p:txBody>
          <a:bodyPr wrap="square" rtlCol="0">
            <a:spAutoFit/>
          </a:bodyPr>
          <a:lstStyle/>
          <a:p>
            <a:r>
              <a:rPr lang="en-US" dirty="0" smtClean="0"/>
              <a:t>Based on the direction of communication, the communication systems are:</a:t>
            </a:r>
          </a:p>
          <a:p>
            <a:pPr marL="1771650" lvl="3" indent="-400050">
              <a:buFont typeface="+mj-lt"/>
              <a:buAutoNum type="romanLcPeriod"/>
            </a:pPr>
            <a:r>
              <a:rPr lang="en-US" dirty="0" smtClean="0"/>
              <a:t>Simplex systems</a:t>
            </a:r>
          </a:p>
          <a:p>
            <a:pPr marL="1771650" lvl="3" indent="-400050">
              <a:buFont typeface="+mj-lt"/>
              <a:buAutoNum type="romanLcPeriod"/>
            </a:pPr>
            <a:r>
              <a:rPr lang="en-US" dirty="0" smtClean="0"/>
              <a:t>Half duplex systems</a:t>
            </a:r>
          </a:p>
          <a:p>
            <a:pPr marL="1771650" lvl="3" indent="-400050">
              <a:buFont typeface="+mj-lt"/>
              <a:buAutoNum type="romanLcPeriod"/>
            </a:pPr>
            <a:r>
              <a:rPr lang="en-US" dirty="0" smtClean="0"/>
              <a:t>Full duplex systems </a:t>
            </a:r>
          </a:p>
        </p:txBody>
      </p:sp>
      <p:pic>
        <p:nvPicPr>
          <p:cNvPr id="69634" name="Picture 2" descr="Describe the Classification of Electronic Communication System - Electronics  Post"/>
          <p:cNvPicPr>
            <a:picLocks noChangeAspect="1" noChangeArrowheads="1"/>
          </p:cNvPicPr>
          <p:nvPr/>
        </p:nvPicPr>
        <p:blipFill>
          <a:blip r:embed="rId2" cstate="print"/>
          <a:srcRect/>
          <a:stretch>
            <a:fillRect/>
          </a:stretch>
        </p:blipFill>
        <p:spPr bwMode="auto">
          <a:xfrm>
            <a:off x="1371600" y="2133600"/>
            <a:ext cx="6181725" cy="2571751"/>
          </a:xfrm>
          <a:prstGeom prst="rect">
            <a:avLst/>
          </a:prstGeom>
          <a:noFill/>
        </p:spPr>
      </p:pic>
      <p:sp>
        <p:nvSpPr>
          <p:cNvPr id="9" name="Rectangle 8"/>
          <p:cNvSpPr/>
          <p:nvPr/>
        </p:nvSpPr>
        <p:spPr>
          <a:xfrm>
            <a:off x="990600" y="4572000"/>
            <a:ext cx="7620000" cy="646331"/>
          </a:xfrm>
          <a:prstGeom prst="rect">
            <a:avLst/>
          </a:prstGeom>
        </p:spPr>
        <p:txBody>
          <a:bodyPr wrap="square">
            <a:spAutoFit/>
          </a:bodyPr>
          <a:lstStyle/>
          <a:p>
            <a:pPr marL="0" lvl="3" indent="-400050"/>
            <a:r>
              <a:rPr lang="en-US" b="1" dirty="0" smtClean="0"/>
              <a:t>Simplex systems: </a:t>
            </a:r>
            <a:r>
              <a:rPr lang="en-US" dirty="0" smtClean="0"/>
              <a:t>The information is communicated in only one direction such as the radio and TV broadcasting.</a:t>
            </a:r>
            <a:endParaRPr lang="en-US" b="1" dirty="0" smtClean="0"/>
          </a:p>
        </p:txBody>
      </p:sp>
      <p:sp>
        <p:nvSpPr>
          <p:cNvPr id="10" name="Rectangle 9"/>
          <p:cNvSpPr/>
          <p:nvPr/>
        </p:nvSpPr>
        <p:spPr>
          <a:xfrm>
            <a:off x="990600" y="5257800"/>
            <a:ext cx="7620000" cy="646331"/>
          </a:xfrm>
          <a:prstGeom prst="rect">
            <a:avLst/>
          </a:prstGeom>
        </p:spPr>
        <p:txBody>
          <a:bodyPr wrap="square">
            <a:spAutoFit/>
          </a:bodyPr>
          <a:lstStyle/>
          <a:p>
            <a:pPr marL="0" lvl="3" indent="-400050"/>
            <a:r>
              <a:rPr lang="en-US" b="1" dirty="0" smtClean="0"/>
              <a:t>Half duplex systems: </a:t>
            </a:r>
            <a:r>
              <a:rPr lang="en-US" dirty="0" smtClean="0"/>
              <a:t>The information is communicated in bi-direction but one at a time such as walky-talky.</a:t>
            </a:r>
            <a:endParaRPr lang="en-US" b="1" dirty="0" smtClean="0"/>
          </a:p>
        </p:txBody>
      </p:sp>
      <p:sp>
        <p:nvSpPr>
          <p:cNvPr id="11" name="Rectangle 10"/>
          <p:cNvSpPr/>
          <p:nvPr/>
        </p:nvSpPr>
        <p:spPr>
          <a:xfrm>
            <a:off x="990600" y="5906869"/>
            <a:ext cx="7620000" cy="646331"/>
          </a:xfrm>
          <a:prstGeom prst="rect">
            <a:avLst/>
          </a:prstGeom>
        </p:spPr>
        <p:txBody>
          <a:bodyPr wrap="square">
            <a:spAutoFit/>
          </a:bodyPr>
          <a:lstStyle/>
          <a:p>
            <a:pPr marL="0" lvl="3" indent="-400050"/>
            <a:r>
              <a:rPr lang="en-US" b="1" dirty="0" smtClean="0"/>
              <a:t>Full duplex systems: </a:t>
            </a:r>
            <a:r>
              <a:rPr lang="en-US" dirty="0" smtClean="0"/>
              <a:t>The information is communicated in both direction simultaneously such as telephone.</a:t>
            </a:r>
            <a:endParaRPr lang="en-US" b="1" dirty="0" smtClean="0"/>
          </a:p>
        </p:txBody>
      </p:sp>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736" y="304800"/>
            <a:ext cx="7406964" cy="646331"/>
          </a:xfrm>
          <a:prstGeom prst="rect">
            <a:avLst/>
          </a:prstGeom>
          <a:noFill/>
        </p:spPr>
        <p:txBody>
          <a:bodyPr wrap="none" rtlCol="0">
            <a:spAutoFit/>
          </a:bodyPr>
          <a:lstStyle/>
          <a:p>
            <a:pPr algn="ctr"/>
            <a:r>
              <a:rPr lang="en-US" sz="3600" b="1" dirty="0" smtClean="0">
                <a:solidFill>
                  <a:srgbClr val="FFC000"/>
                </a:solidFill>
              </a:rPr>
              <a:t>Based on nature of information signal</a:t>
            </a:r>
            <a:endParaRPr lang="en-US" sz="3600" b="1" dirty="0">
              <a:solidFill>
                <a:srgbClr val="FFC000"/>
              </a:solidFill>
            </a:endParaRPr>
          </a:p>
        </p:txBody>
      </p:sp>
      <p:sp>
        <p:nvSpPr>
          <p:cNvPr id="7" name="TextBox 6"/>
          <p:cNvSpPr txBox="1"/>
          <p:nvPr/>
        </p:nvSpPr>
        <p:spPr>
          <a:xfrm>
            <a:off x="762000" y="838200"/>
            <a:ext cx="7924800" cy="369332"/>
          </a:xfrm>
          <a:prstGeom prst="rect">
            <a:avLst/>
          </a:prstGeom>
          <a:noFill/>
        </p:spPr>
        <p:txBody>
          <a:bodyPr wrap="square" rtlCol="0">
            <a:spAutoFit/>
          </a:bodyPr>
          <a:lstStyle/>
          <a:p>
            <a:r>
              <a:rPr lang="en-US" dirty="0" smtClean="0"/>
              <a:t>Based on the nature of information signal the communication systems are:</a:t>
            </a:r>
          </a:p>
        </p:txBody>
      </p:sp>
      <p:sp>
        <p:nvSpPr>
          <p:cNvPr id="9" name="Rectangle 8"/>
          <p:cNvSpPr/>
          <p:nvPr/>
        </p:nvSpPr>
        <p:spPr>
          <a:xfrm>
            <a:off x="914400" y="4800600"/>
            <a:ext cx="7620000" cy="1200329"/>
          </a:xfrm>
          <a:prstGeom prst="rect">
            <a:avLst/>
          </a:prstGeom>
        </p:spPr>
        <p:txBody>
          <a:bodyPr wrap="square">
            <a:spAutoFit/>
          </a:bodyPr>
          <a:lstStyle/>
          <a:p>
            <a:pPr marL="0" lvl="3" indent="-400050"/>
            <a:r>
              <a:rPr lang="en-US" b="1" dirty="0" smtClean="0"/>
              <a:t>Analog communication: </a:t>
            </a:r>
            <a:r>
              <a:rPr lang="en-US" dirty="0" smtClean="0"/>
              <a:t>The modulation systems or  techniques in which one of the characteristics (amplitude, phase or frequency) of the carrier is varied in proportion with the instantaneous value of modulating signal is called as analog modulation system.</a:t>
            </a:r>
            <a:endParaRPr lang="en-US" b="1" dirty="0" smtClean="0"/>
          </a:p>
        </p:txBody>
      </p:sp>
      <p:pic>
        <p:nvPicPr>
          <p:cNvPr id="70660" name="Picture 4" descr="Describe the Classification of Electronic Communication System - Electronics  Post"/>
          <p:cNvPicPr>
            <a:picLocks noChangeAspect="1" noChangeArrowheads="1"/>
          </p:cNvPicPr>
          <p:nvPr/>
        </p:nvPicPr>
        <p:blipFill>
          <a:blip r:embed="rId2" cstate="print"/>
          <a:srcRect/>
          <a:stretch>
            <a:fillRect/>
          </a:stretch>
        </p:blipFill>
        <p:spPr bwMode="auto">
          <a:xfrm>
            <a:off x="1219200" y="1371600"/>
            <a:ext cx="7010400" cy="3276600"/>
          </a:xfrm>
          <a:prstGeom prst="rect">
            <a:avLst/>
          </a:prstGeom>
          <a:noFill/>
        </p:spPr>
      </p:pic>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457200"/>
            <a:ext cx="8001000" cy="2308324"/>
          </a:xfrm>
          <a:prstGeom prst="rect">
            <a:avLst/>
          </a:prstGeom>
        </p:spPr>
        <p:txBody>
          <a:bodyPr wrap="square">
            <a:spAutoFit/>
          </a:bodyPr>
          <a:lstStyle/>
          <a:p>
            <a:pPr fontAlgn="base"/>
            <a:r>
              <a:rPr lang="en-US" b="1" dirty="0" smtClean="0"/>
              <a:t>Examples of analog modulation: </a:t>
            </a:r>
            <a:r>
              <a:rPr lang="en-US" dirty="0" smtClean="0"/>
              <a:t>Following are the examples of analog modulation systems :</a:t>
            </a:r>
          </a:p>
          <a:p>
            <a:pPr lvl="2" fontAlgn="base">
              <a:buFont typeface="Wingdings" pitchFamily="2" charset="2"/>
              <a:buChar char="§"/>
            </a:pPr>
            <a:r>
              <a:rPr lang="en-US" dirty="0" smtClean="0"/>
              <a:t>Amplitude modulation (AM)</a:t>
            </a:r>
          </a:p>
          <a:p>
            <a:pPr lvl="2" fontAlgn="base">
              <a:buFont typeface="Wingdings" pitchFamily="2" charset="2"/>
              <a:buChar char="§"/>
            </a:pPr>
            <a:r>
              <a:rPr lang="en-US" dirty="0" smtClean="0"/>
              <a:t>Frequency modulation (FM)</a:t>
            </a:r>
          </a:p>
          <a:p>
            <a:pPr lvl="2" fontAlgn="base">
              <a:buFont typeface="Wingdings" pitchFamily="2" charset="2"/>
              <a:buChar char="§"/>
            </a:pPr>
            <a:r>
              <a:rPr lang="en-US" dirty="0" smtClean="0"/>
              <a:t>Phase modulation (PM)</a:t>
            </a:r>
          </a:p>
          <a:p>
            <a:pPr lvl="2" fontAlgn="base">
              <a:buFont typeface="Wingdings" pitchFamily="2" charset="2"/>
              <a:buChar char="§"/>
            </a:pPr>
            <a:r>
              <a:rPr lang="en-US" dirty="0" smtClean="0"/>
              <a:t>Pulse Amplitude Modulation (PAM)</a:t>
            </a:r>
          </a:p>
          <a:p>
            <a:pPr lvl="2" fontAlgn="base">
              <a:buFont typeface="Wingdings" pitchFamily="2" charset="2"/>
              <a:buChar char="§"/>
            </a:pPr>
            <a:r>
              <a:rPr lang="en-US" dirty="0" smtClean="0"/>
              <a:t>Pulse Width Modulation (PWM)</a:t>
            </a:r>
          </a:p>
          <a:p>
            <a:pPr lvl="2" fontAlgn="base">
              <a:buFont typeface="Wingdings" pitchFamily="2" charset="2"/>
              <a:buChar char="§"/>
            </a:pPr>
            <a:r>
              <a:rPr lang="en-US" dirty="0" smtClean="0"/>
              <a:t>Pulse Position Modulation (PPM)</a:t>
            </a:r>
            <a:endParaRPr lang="en-US" dirty="0"/>
          </a:p>
        </p:txBody>
      </p:sp>
      <p:sp>
        <p:nvSpPr>
          <p:cNvPr id="8" name="Rectangle 7"/>
          <p:cNvSpPr/>
          <p:nvPr/>
        </p:nvSpPr>
        <p:spPr>
          <a:xfrm>
            <a:off x="685800" y="2667000"/>
            <a:ext cx="7924800" cy="1200329"/>
          </a:xfrm>
          <a:prstGeom prst="rect">
            <a:avLst/>
          </a:prstGeom>
        </p:spPr>
        <p:txBody>
          <a:bodyPr wrap="square">
            <a:spAutoFit/>
          </a:bodyPr>
          <a:lstStyle/>
          <a:p>
            <a:pPr fontAlgn="base"/>
            <a:r>
              <a:rPr lang="en-US" b="1" dirty="0" smtClean="0"/>
              <a:t>Advantages of analog communication: </a:t>
            </a:r>
          </a:p>
          <a:p>
            <a:pPr lvl="2" fontAlgn="base">
              <a:buFont typeface="Wingdings" pitchFamily="2" charset="2"/>
              <a:buChar char="§"/>
            </a:pPr>
            <a:r>
              <a:rPr lang="en-US" dirty="0" smtClean="0"/>
              <a:t>Transmitters and receivers are simple</a:t>
            </a:r>
          </a:p>
          <a:p>
            <a:pPr lvl="2" fontAlgn="base">
              <a:buFont typeface="Wingdings" pitchFamily="2" charset="2"/>
              <a:buChar char="§"/>
            </a:pPr>
            <a:r>
              <a:rPr lang="en-US" dirty="0" smtClean="0"/>
              <a:t>Low bandwidth requirement</a:t>
            </a:r>
          </a:p>
          <a:p>
            <a:pPr lvl="2" fontAlgn="base">
              <a:buFont typeface="Wingdings" pitchFamily="2" charset="2"/>
              <a:buChar char="§"/>
            </a:pPr>
            <a:r>
              <a:rPr lang="en-US" dirty="0" smtClean="0"/>
              <a:t>FDM (Frequency division multiplexing) can be used</a:t>
            </a:r>
            <a:endParaRPr lang="en-US" dirty="0"/>
          </a:p>
        </p:txBody>
      </p:sp>
      <p:sp>
        <p:nvSpPr>
          <p:cNvPr id="10" name="Rectangle 9"/>
          <p:cNvSpPr/>
          <p:nvPr/>
        </p:nvSpPr>
        <p:spPr>
          <a:xfrm>
            <a:off x="685800" y="3810000"/>
            <a:ext cx="7772400" cy="1754326"/>
          </a:xfrm>
          <a:prstGeom prst="rect">
            <a:avLst/>
          </a:prstGeom>
        </p:spPr>
        <p:txBody>
          <a:bodyPr wrap="square">
            <a:spAutoFit/>
          </a:bodyPr>
          <a:lstStyle/>
          <a:p>
            <a:pPr fontAlgn="base"/>
            <a:r>
              <a:rPr lang="en-US" b="1" dirty="0" smtClean="0"/>
              <a:t>Drawbacks of analog communication: </a:t>
            </a:r>
          </a:p>
          <a:p>
            <a:pPr lvl="2" fontAlgn="base">
              <a:buFont typeface="Wingdings" pitchFamily="2" charset="2"/>
              <a:buChar char="§"/>
            </a:pPr>
            <a:r>
              <a:rPr lang="en-US" dirty="0" smtClean="0"/>
              <a:t>Noise affects the signal quality</a:t>
            </a:r>
          </a:p>
          <a:p>
            <a:pPr lvl="2" fontAlgn="base">
              <a:buFont typeface="Wingdings" pitchFamily="2" charset="2"/>
              <a:buChar char="§"/>
            </a:pPr>
            <a:r>
              <a:rPr lang="en-US" dirty="0" smtClean="0"/>
              <a:t>It is not possible to separate noise and signal</a:t>
            </a:r>
          </a:p>
          <a:p>
            <a:pPr lvl="2" fontAlgn="base">
              <a:buFont typeface="Wingdings" pitchFamily="2" charset="2"/>
              <a:buChar char="§"/>
            </a:pPr>
            <a:r>
              <a:rPr lang="en-US" dirty="0" smtClean="0"/>
              <a:t>Repeaters can not be used between transmitter and receiver</a:t>
            </a:r>
          </a:p>
          <a:p>
            <a:pPr lvl="2" fontAlgn="base">
              <a:buFont typeface="Wingdings" pitchFamily="2" charset="2"/>
              <a:buChar char="§"/>
            </a:pPr>
            <a:r>
              <a:rPr lang="en-US" dirty="0" smtClean="0"/>
              <a:t>Coding is not possible</a:t>
            </a:r>
          </a:p>
          <a:p>
            <a:pPr lvl="2" fontAlgn="base">
              <a:buFont typeface="Wingdings" pitchFamily="2" charset="2"/>
              <a:buChar char="§"/>
            </a:pPr>
            <a:r>
              <a:rPr lang="en-US" dirty="0" smtClean="0"/>
              <a:t>It is not suitable for the transmission of secret information</a:t>
            </a:r>
            <a:endParaRPr lang="en-US" dirty="0"/>
          </a:p>
        </p:txBody>
      </p:sp>
      <p:sp>
        <p:nvSpPr>
          <p:cNvPr id="11" name="Rectangle 10"/>
          <p:cNvSpPr/>
          <p:nvPr/>
        </p:nvSpPr>
        <p:spPr>
          <a:xfrm>
            <a:off x="685800" y="5486400"/>
            <a:ext cx="8001000" cy="1200329"/>
          </a:xfrm>
          <a:prstGeom prst="rect">
            <a:avLst/>
          </a:prstGeom>
        </p:spPr>
        <p:txBody>
          <a:bodyPr wrap="square">
            <a:spAutoFit/>
          </a:bodyPr>
          <a:lstStyle/>
          <a:p>
            <a:pPr fontAlgn="base"/>
            <a:r>
              <a:rPr lang="en-US" b="1" dirty="0" smtClean="0"/>
              <a:t>Applications:</a:t>
            </a:r>
          </a:p>
          <a:p>
            <a:pPr lvl="2" fontAlgn="base">
              <a:buFont typeface="Wingdings" pitchFamily="2" charset="2"/>
              <a:buChar char="§"/>
            </a:pPr>
            <a:r>
              <a:rPr lang="en-US" dirty="0" smtClean="0"/>
              <a:t>Radio broadcasting (AM and FM)</a:t>
            </a:r>
          </a:p>
          <a:p>
            <a:pPr lvl="2" fontAlgn="base">
              <a:buFont typeface="Wingdings" pitchFamily="2" charset="2"/>
              <a:buChar char="§"/>
            </a:pPr>
            <a:r>
              <a:rPr lang="en-US" dirty="0" smtClean="0"/>
              <a:t>TV broadcasting</a:t>
            </a:r>
          </a:p>
          <a:p>
            <a:pPr lvl="2" fontAlgn="base">
              <a:buFont typeface="Wingdings" pitchFamily="2" charset="2"/>
              <a:buChar char="§"/>
            </a:pPr>
            <a:r>
              <a:rPr lang="en-US" dirty="0" smtClean="0"/>
              <a:t>Telephones</a:t>
            </a:r>
            <a:endParaRPr lang="en-US" dirty="0"/>
          </a:p>
        </p:txBody>
      </p:sp>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285" y="304800"/>
            <a:ext cx="4511876" cy="646331"/>
          </a:xfrm>
          <a:prstGeom prst="rect">
            <a:avLst/>
          </a:prstGeom>
          <a:noFill/>
        </p:spPr>
        <p:txBody>
          <a:bodyPr wrap="none" rtlCol="0">
            <a:spAutoFit/>
          </a:bodyPr>
          <a:lstStyle/>
          <a:p>
            <a:pPr algn="ctr"/>
            <a:r>
              <a:rPr lang="en-US" sz="3600" b="1" dirty="0" smtClean="0">
                <a:solidFill>
                  <a:srgbClr val="FFC000"/>
                </a:solidFill>
              </a:rPr>
              <a:t>Digital communication</a:t>
            </a:r>
            <a:endParaRPr lang="en-US" sz="3600" b="1" dirty="0">
              <a:solidFill>
                <a:srgbClr val="FFC000"/>
              </a:solidFill>
            </a:endParaRPr>
          </a:p>
        </p:txBody>
      </p:sp>
      <p:sp>
        <p:nvSpPr>
          <p:cNvPr id="6" name="Rectangle 5"/>
          <p:cNvSpPr/>
          <p:nvPr/>
        </p:nvSpPr>
        <p:spPr>
          <a:xfrm>
            <a:off x="685800" y="914400"/>
            <a:ext cx="7848600" cy="1323439"/>
          </a:xfrm>
          <a:prstGeom prst="rect">
            <a:avLst/>
          </a:prstGeom>
          <a:ln>
            <a:solidFill>
              <a:srgbClr val="92D050"/>
            </a:solidFill>
          </a:ln>
        </p:spPr>
        <p:txBody>
          <a:bodyPr wrap="square">
            <a:spAutoFit/>
          </a:bodyPr>
          <a:lstStyle/>
          <a:p>
            <a:pPr algn="just" fontAlgn="base"/>
            <a:r>
              <a:rPr lang="en-US" sz="1600" dirty="0" smtClean="0"/>
              <a:t>The modulation system or technique in which the transmitted signal is in the form of digital pulses of constant amplitude, constant frequency and phase is called as digital modulation system : The common applications are: Long distance, communication between earth and space ships , Satellite communication, Military communication, Telephone systems, Data and computer communications</a:t>
            </a:r>
            <a:endParaRPr lang="en-US" sz="1600" dirty="0"/>
          </a:p>
        </p:txBody>
      </p:sp>
      <p:sp>
        <p:nvSpPr>
          <p:cNvPr id="8" name="Rectangle 7"/>
          <p:cNvSpPr/>
          <p:nvPr/>
        </p:nvSpPr>
        <p:spPr>
          <a:xfrm>
            <a:off x="609600" y="2286000"/>
            <a:ext cx="8001000" cy="830997"/>
          </a:xfrm>
          <a:prstGeom prst="rect">
            <a:avLst/>
          </a:prstGeom>
        </p:spPr>
        <p:txBody>
          <a:bodyPr wrap="square">
            <a:spAutoFit/>
          </a:bodyPr>
          <a:lstStyle/>
          <a:p>
            <a:pPr fontAlgn="base"/>
            <a:r>
              <a:rPr lang="en-US" sz="1600" b="1" dirty="0" smtClean="0"/>
              <a:t>Examples of digital modulation: </a:t>
            </a:r>
            <a:r>
              <a:rPr lang="en-US" sz="1600" dirty="0" smtClean="0"/>
              <a:t>Following are the examples of analog modulation systems :</a:t>
            </a:r>
          </a:p>
          <a:p>
            <a:pPr lvl="2" fontAlgn="base">
              <a:buFont typeface="Wingdings" pitchFamily="2" charset="2"/>
              <a:buChar char="§"/>
            </a:pPr>
            <a:r>
              <a:rPr lang="en-US" sz="1600" dirty="0" smtClean="0"/>
              <a:t>Pulse code modulation (PCM)</a:t>
            </a:r>
          </a:p>
          <a:p>
            <a:pPr lvl="2" fontAlgn="base">
              <a:buFont typeface="Wingdings" pitchFamily="2" charset="2"/>
              <a:buChar char="§"/>
            </a:pPr>
            <a:r>
              <a:rPr lang="en-US" sz="1600" dirty="0" smtClean="0"/>
              <a:t>delta modulation (DM)</a:t>
            </a:r>
          </a:p>
        </p:txBody>
      </p:sp>
      <p:sp>
        <p:nvSpPr>
          <p:cNvPr id="10" name="Rectangle 9"/>
          <p:cNvSpPr/>
          <p:nvPr/>
        </p:nvSpPr>
        <p:spPr>
          <a:xfrm>
            <a:off x="609600" y="3124200"/>
            <a:ext cx="7924800" cy="2308324"/>
          </a:xfrm>
          <a:prstGeom prst="rect">
            <a:avLst/>
          </a:prstGeom>
        </p:spPr>
        <p:txBody>
          <a:bodyPr wrap="square">
            <a:spAutoFit/>
          </a:bodyPr>
          <a:lstStyle/>
          <a:p>
            <a:pPr fontAlgn="base"/>
            <a:r>
              <a:rPr lang="en-US" b="1" dirty="0" smtClean="0"/>
              <a:t>Advantages of analog communication: </a:t>
            </a:r>
          </a:p>
          <a:p>
            <a:pPr lvl="2" fontAlgn="base">
              <a:buFont typeface="Wingdings" pitchFamily="2" charset="2"/>
              <a:buChar char="§"/>
            </a:pPr>
            <a:r>
              <a:rPr lang="en-US" dirty="0" smtClean="0"/>
              <a:t>Reliable communication, less sensitivity to changes in environmental conditions (such as temperature)</a:t>
            </a:r>
          </a:p>
          <a:p>
            <a:pPr lvl="2" fontAlgn="base">
              <a:buFont typeface="Wingdings" pitchFamily="2" charset="2"/>
              <a:buChar char="§"/>
            </a:pPr>
            <a:r>
              <a:rPr lang="en-US" dirty="0" smtClean="0"/>
              <a:t>Easy multiplexing, easy signaling</a:t>
            </a:r>
          </a:p>
          <a:p>
            <a:pPr lvl="2" fontAlgn="base">
              <a:buFont typeface="Wingdings" pitchFamily="2" charset="2"/>
              <a:buChar char="§"/>
            </a:pPr>
            <a:r>
              <a:rPr lang="en-US" dirty="0" smtClean="0"/>
              <a:t>Voice and data integration</a:t>
            </a:r>
          </a:p>
          <a:p>
            <a:pPr lvl="2" fontAlgn="base">
              <a:buFont typeface="Wingdings" pitchFamily="2" charset="2"/>
              <a:buChar char="§"/>
            </a:pPr>
            <a:r>
              <a:rPr lang="en-US" dirty="0" smtClean="0"/>
              <a:t>Easy processing like encryption and compression</a:t>
            </a:r>
          </a:p>
          <a:p>
            <a:pPr lvl="2" fontAlgn="base">
              <a:buFont typeface="Wingdings" pitchFamily="2" charset="2"/>
              <a:buChar char="§"/>
            </a:pPr>
            <a:r>
              <a:rPr lang="en-US" dirty="0" smtClean="0"/>
              <a:t>Integration of transmission and switching</a:t>
            </a:r>
          </a:p>
          <a:p>
            <a:pPr lvl="2" fontAlgn="base">
              <a:buFont typeface="Wingdings" pitchFamily="2" charset="2"/>
              <a:buChar char="§"/>
            </a:pPr>
            <a:r>
              <a:rPr lang="en-US" dirty="0" smtClean="0"/>
              <a:t>FDM (Frequency division multiplexing) can be used</a:t>
            </a:r>
            <a:endParaRPr lang="en-US" dirty="0"/>
          </a:p>
        </p:txBody>
      </p:sp>
      <p:sp>
        <p:nvSpPr>
          <p:cNvPr id="11" name="Rectangle 10"/>
          <p:cNvSpPr/>
          <p:nvPr/>
        </p:nvSpPr>
        <p:spPr>
          <a:xfrm>
            <a:off x="685800" y="5334000"/>
            <a:ext cx="8153400" cy="1477328"/>
          </a:xfrm>
          <a:prstGeom prst="rect">
            <a:avLst/>
          </a:prstGeom>
        </p:spPr>
        <p:txBody>
          <a:bodyPr wrap="square">
            <a:spAutoFit/>
          </a:bodyPr>
          <a:lstStyle/>
          <a:p>
            <a:pPr fontAlgn="base"/>
            <a:r>
              <a:rPr lang="en-US" b="1" dirty="0" smtClean="0"/>
              <a:t>Drawbacks of Digital Communication:</a:t>
            </a:r>
          </a:p>
          <a:p>
            <a:pPr lvl="2" fontAlgn="base">
              <a:buFont typeface="Wingdings" pitchFamily="2" charset="2"/>
              <a:buChar char="§"/>
            </a:pPr>
            <a:r>
              <a:rPr lang="en-US" dirty="0" smtClean="0"/>
              <a:t>The bit rates of digital systems are high . Therefore, they require a larger channel bandwidth as compared to analog system .</a:t>
            </a:r>
          </a:p>
          <a:p>
            <a:pPr lvl="2" fontAlgn="base">
              <a:buFont typeface="Wingdings" pitchFamily="2" charset="2"/>
              <a:buChar char="§"/>
            </a:pPr>
            <a:r>
              <a:rPr lang="en-US" dirty="0" smtClean="0"/>
              <a:t>Digital modulation needs synchronization in case of synchronous modulation .</a:t>
            </a:r>
            <a:endParaRPr lang="en-US" dirty="0"/>
          </a:p>
        </p:txBody>
      </p:sp>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6096" y="304800"/>
            <a:ext cx="7511928" cy="523220"/>
          </a:xfrm>
          <a:prstGeom prst="rect">
            <a:avLst/>
          </a:prstGeom>
          <a:noFill/>
        </p:spPr>
        <p:txBody>
          <a:bodyPr wrap="none" rtlCol="0">
            <a:spAutoFit/>
          </a:bodyPr>
          <a:lstStyle/>
          <a:p>
            <a:pPr algn="ctr"/>
            <a:r>
              <a:rPr lang="en-US" sz="2800" b="1" dirty="0" smtClean="0">
                <a:solidFill>
                  <a:srgbClr val="FFC000"/>
                </a:solidFill>
              </a:rPr>
              <a:t>Classification based on technique of transmission</a:t>
            </a:r>
            <a:endParaRPr lang="en-US" sz="2800" b="1" dirty="0">
              <a:solidFill>
                <a:srgbClr val="FFC000"/>
              </a:solidFill>
            </a:endParaRPr>
          </a:p>
        </p:txBody>
      </p:sp>
      <p:sp>
        <p:nvSpPr>
          <p:cNvPr id="8" name="Rectangle 7"/>
          <p:cNvSpPr/>
          <p:nvPr/>
        </p:nvSpPr>
        <p:spPr>
          <a:xfrm>
            <a:off x="609600" y="2286000"/>
            <a:ext cx="8001000" cy="206210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fontAlgn="base"/>
            <a:r>
              <a:rPr lang="en-US" sz="1600" b="1" dirty="0" smtClean="0"/>
              <a:t>Baseband transmission systems: </a:t>
            </a:r>
            <a:r>
              <a:rPr lang="en-US" sz="1600" dirty="0" smtClean="0"/>
              <a:t>In baseband transmission systems, the baseband signals (original information signals/modulating signal) are directly transmitted such as telephone network</a:t>
            </a:r>
          </a:p>
          <a:p>
            <a:pPr fontAlgn="base"/>
            <a:r>
              <a:rPr lang="en-US" sz="1600" b="1" dirty="0" smtClean="0"/>
              <a:t>Limitations: </a:t>
            </a:r>
          </a:p>
          <a:p>
            <a:pPr lvl="2" fontAlgn="base">
              <a:buFont typeface="Wingdings" pitchFamily="2" charset="2"/>
              <a:buChar char="§"/>
            </a:pPr>
            <a:r>
              <a:rPr lang="en-US" sz="1600" dirty="0" smtClean="0"/>
              <a:t>It cannot be used for free space communication because it gets suppressed after a short distance.</a:t>
            </a:r>
          </a:p>
          <a:p>
            <a:pPr lvl="2" fontAlgn="base"/>
            <a:r>
              <a:rPr lang="en-US" sz="1600" b="1" dirty="0" smtClean="0"/>
              <a:t>Note: we can overcome this limitations using modulation</a:t>
            </a:r>
          </a:p>
          <a:p>
            <a:pPr lvl="2" fontAlgn="base">
              <a:buFont typeface="Wingdings" pitchFamily="2" charset="2"/>
              <a:buChar char="§"/>
            </a:pPr>
            <a:endParaRPr lang="en-US" sz="1600" dirty="0" smtClean="0"/>
          </a:p>
        </p:txBody>
      </p:sp>
      <p:sp>
        <p:nvSpPr>
          <p:cNvPr id="7" name="Rectangle 6"/>
          <p:cNvSpPr/>
          <p:nvPr/>
        </p:nvSpPr>
        <p:spPr>
          <a:xfrm>
            <a:off x="609600" y="838200"/>
            <a:ext cx="7848600"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fontAlgn="base"/>
            <a:r>
              <a:rPr lang="en-US" dirty="0" smtClean="0"/>
              <a:t>Based on the technique used for the signal transmission, we can categorize the electronic communication system as under :</a:t>
            </a:r>
          </a:p>
          <a:p>
            <a:pPr lvl="2" fontAlgn="base">
              <a:buFont typeface="Wingdings" pitchFamily="2" charset="2"/>
              <a:buChar char="§"/>
            </a:pPr>
            <a:r>
              <a:rPr lang="en-US" dirty="0" smtClean="0"/>
              <a:t>Baseband transmission system</a:t>
            </a:r>
          </a:p>
          <a:p>
            <a:pPr lvl="2" fontAlgn="base">
              <a:buFont typeface="Wingdings" pitchFamily="2" charset="2"/>
              <a:buChar char="§"/>
            </a:pPr>
            <a:r>
              <a:rPr lang="en-US" dirty="0" smtClean="0"/>
              <a:t>Communication systems using modulation</a:t>
            </a:r>
            <a:endParaRPr lang="en-US" dirty="0"/>
          </a:p>
        </p:txBody>
      </p:sp>
      <p:sp>
        <p:nvSpPr>
          <p:cNvPr id="9" name="Rectangle 8"/>
          <p:cNvSpPr/>
          <p:nvPr/>
        </p:nvSpPr>
        <p:spPr>
          <a:xfrm>
            <a:off x="609600" y="4618672"/>
            <a:ext cx="8001000"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0" lvl="2" fontAlgn="base"/>
            <a:r>
              <a:rPr lang="en-US" b="1" dirty="0" smtClean="0"/>
              <a:t>Communication systems using modulation</a:t>
            </a:r>
            <a:r>
              <a:rPr lang="en-US" sz="1600" b="1" dirty="0" smtClean="0"/>
              <a:t>: </a:t>
            </a:r>
            <a:endParaRPr lang="en-US" sz="1600" dirty="0" smtClean="0"/>
          </a:p>
          <a:p>
            <a:pPr lvl="2" fontAlgn="base">
              <a:buFont typeface="Wingdings" pitchFamily="2" charset="2"/>
              <a:buChar char="§"/>
            </a:pPr>
            <a:r>
              <a:rPr lang="en-US" dirty="0" smtClean="0"/>
              <a:t>In the modulation process, two signals are used namely the modulating signal and the carrier .</a:t>
            </a:r>
          </a:p>
          <a:p>
            <a:pPr lvl="2" fontAlgn="base">
              <a:buFont typeface="Wingdings" pitchFamily="2" charset="2"/>
              <a:buChar char="§"/>
            </a:pPr>
            <a:r>
              <a:rPr lang="en-US" dirty="0" smtClean="0"/>
              <a:t>The modulating signal is nothing but the baseband signal or information signal while the carrier is a high frequency sinusoidal signal .</a:t>
            </a:r>
            <a:endParaRPr lang="en-US" dirty="0"/>
          </a:p>
        </p:txBody>
      </p:sp>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6874" y="152400"/>
            <a:ext cx="3970382" cy="646331"/>
          </a:xfrm>
          <a:prstGeom prst="rect">
            <a:avLst/>
          </a:prstGeom>
          <a:noFill/>
        </p:spPr>
        <p:txBody>
          <a:bodyPr wrap="none" rtlCol="0">
            <a:spAutoFit/>
          </a:bodyPr>
          <a:lstStyle/>
          <a:p>
            <a:pPr algn="ctr"/>
            <a:r>
              <a:rPr lang="en-US" sz="3600" b="1" dirty="0" smtClean="0">
                <a:solidFill>
                  <a:srgbClr val="FFC000"/>
                </a:solidFill>
              </a:rPr>
              <a:t>What is modulation</a:t>
            </a:r>
            <a:endParaRPr lang="en-US" sz="3600" b="1" dirty="0">
              <a:solidFill>
                <a:srgbClr val="FFC000"/>
              </a:solidFill>
            </a:endParaRPr>
          </a:p>
        </p:txBody>
      </p:sp>
      <p:sp>
        <p:nvSpPr>
          <p:cNvPr id="6" name="Rectangle 5"/>
          <p:cNvSpPr/>
          <p:nvPr/>
        </p:nvSpPr>
        <p:spPr>
          <a:xfrm>
            <a:off x="609600" y="762000"/>
            <a:ext cx="8001000"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en-US" dirty="0" smtClean="0"/>
              <a:t>Modulation is the process of varying one or more properties of a high frequency periodic waveform, called the </a:t>
            </a:r>
            <a:r>
              <a:rPr lang="en-US" i="1" dirty="0" smtClean="0"/>
              <a:t>carrier signal</a:t>
            </a:r>
            <a:r>
              <a:rPr lang="en-US" dirty="0" smtClean="0"/>
              <a:t>, with a separate signal called the </a:t>
            </a:r>
            <a:r>
              <a:rPr lang="en-US" i="1" dirty="0" smtClean="0"/>
              <a:t>modulation signal</a:t>
            </a:r>
            <a:r>
              <a:rPr lang="en-US" dirty="0" smtClean="0"/>
              <a:t> that typically contains information to be transmitted. </a:t>
            </a:r>
          </a:p>
          <a:p>
            <a:r>
              <a:rPr lang="en-US" dirty="0" smtClean="0"/>
              <a:t>For example, the modulating  signal might be an audio signal, a video signal etc.  </a:t>
            </a:r>
            <a:endParaRPr lang="en-US"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2286000"/>
            <a:ext cx="60198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2628" y="152400"/>
            <a:ext cx="5738879" cy="646331"/>
          </a:xfrm>
          <a:prstGeom prst="rect">
            <a:avLst/>
          </a:prstGeom>
          <a:noFill/>
        </p:spPr>
        <p:txBody>
          <a:bodyPr wrap="none" rtlCol="0">
            <a:spAutoFit/>
          </a:bodyPr>
          <a:lstStyle/>
          <a:p>
            <a:pPr algn="ctr"/>
            <a:r>
              <a:rPr lang="en-US" sz="3600" b="1" dirty="0" smtClean="0">
                <a:solidFill>
                  <a:srgbClr val="FFC000"/>
                </a:solidFill>
              </a:rPr>
              <a:t>Why do we need modulation</a:t>
            </a:r>
            <a:endParaRPr lang="en-US" sz="3600" b="1" dirty="0">
              <a:solidFill>
                <a:srgbClr val="FFC000"/>
              </a:solidFill>
            </a:endParaRPr>
          </a:p>
        </p:txBody>
      </p:sp>
      <p:sp>
        <p:nvSpPr>
          <p:cNvPr id="6" name="Rectangle 5"/>
          <p:cNvSpPr/>
          <p:nvPr/>
        </p:nvSpPr>
        <p:spPr>
          <a:xfrm>
            <a:off x="533400" y="990600"/>
            <a:ext cx="8001000"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en-US" dirty="0" smtClean="0"/>
              <a:t>The modulation is necessary for the following reasons:</a:t>
            </a:r>
          </a:p>
          <a:p>
            <a:pPr lvl="4" algn="just">
              <a:buFont typeface="Wingdings" pitchFamily="2" charset="2"/>
              <a:buChar char="§"/>
            </a:pPr>
            <a:r>
              <a:rPr lang="en-US" dirty="0" smtClean="0"/>
              <a:t>Reduction in the height of the antenna</a:t>
            </a:r>
          </a:p>
          <a:p>
            <a:pPr lvl="4" algn="just">
              <a:buFont typeface="Wingdings" pitchFamily="2" charset="2"/>
              <a:buChar char="§"/>
            </a:pPr>
            <a:r>
              <a:rPr lang="en-US" dirty="0" smtClean="0"/>
              <a:t>Avoids mixing of signals</a:t>
            </a:r>
          </a:p>
          <a:p>
            <a:pPr lvl="4" algn="just">
              <a:buFont typeface="Wingdings" pitchFamily="2" charset="2"/>
              <a:buChar char="§"/>
            </a:pPr>
            <a:r>
              <a:rPr lang="en-US" dirty="0" smtClean="0"/>
              <a:t>Increases the range of communication</a:t>
            </a:r>
          </a:p>
          <a:p>
            <a:pPr lvl="4" algn="just">
              <a:buFont typeface="Wingdings" pitchFamily="2" charset="2"/>
              <a:buChar char="§"/>
            </a:pPr>
            <a:r>
              <a:rPr lang="en-US" dirty="0" smtClean="0"/>
              <a:t>Multiplexing is possible</a:t>
            </a:r>
          </a:p>
          <a:p>
            <a:pPr lvl="4" algn="just">
              <a:buFont typeface="Wingdings" pitchFamily="2" charset="2"/>
              <a:buChar char="§"/>
            </a:pPr>
            <a:r>
              <a:rPr lang="en-US" dirty="0" smtClean="0"/>
              <a:t>Improve quality of reception</a:t>
            </a:r>
          </a:p>
        </p:txBody>
      </p:sp>
      <p:sp>
        <p:nvSpPr>
          <p:cNvPr id="72705" name="Rectangle 1"/>
          <p:cNvSpPr>
            <a:spLocks noChangeArrowheads="1"/>
          </p:cNvSpPr>
          <p:nvPr/>
        </p:nvSpPr>
        <p:spPr bwMode="auto">
          <a:xfrm>
            <a:off x="533400" y="2743200"/>
            <a:ext cx="8001000" cy="403187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en-US" b="1" i="0" u="none" strike="noStrike" cap="none" normalizeH="0" baseline="0" dirty="0" smtClean="0">
                <a:ln>
                  <a:noFill/>
                </a:ln>
                <a:solidFill>
                  <a:srgbClr val="333333"/>
                </a:solidFill>
                <a:effectLst/>
                <a:cs typeface="Arial" pitchFamily="34" charset="0"/>
              </a:rPr>
              <a:t>Reduction in the height of antenna :</a:t>
            </a:r>
            <a:r>
              <a:rPr kumimoji="0" lang="en-US" b="0" i="0" u="none" strike="noStrike" cap="none" normalizeH="0" baseline="0" dirty="0" smtClean="0">
                <a:ln>
                  <a:noFill/>
                </a:ln>
                <a:solidFill>
                  <a:srgbClr val="333333"/>
                </a:solidFill>
                <a:effectLst/>
                <a:cs typeface="Arial" pitchFamily="34" charset="0"/>
              </a:rPr>
              <a:t> For the transmission of radio signals, the antenna height must be a multiple of (λ/4).  where λ is the wavelength (λ = c/f).</a:t>
            </a:r>
          </a:p>
          <a:p>
            <a:pPr marL="0" marR="0" lvl="0" indent="0" algn="just" defTabSz="914400" rtl="0" eaLnBrk="1" fontAlgn="base" latinLnBrk="0" hangingPunct="1">
              <a:lnSpc>
                <a:spcPct val="100000"/>
              </a:lnSpc>
              <a:spcBef>
                <a:spcPct val="0"/>
              </a:spcBef>
              <a:spcAft>
                <a:spcPts val="600"/>
              </a:spcAft>
              <a:buClrTx/>
              <a:buSzTx/>
              <a:buFontTx/>
              <a:buNone/>
              <a:tabLst/>
            </a:pPr>
            <a:r>
              <a:rPr kumimoji="0" lang="en-US" b="0" i="0" u="none" strike="noStrike" cap="none" normalizeH="0" baseline="0" dirty="0" smtClean="0">
                <a:ln>
                  <a:noFill/>
                </a:ln>
                <a:solidFill>
                  <a:srgbClr val="333333"/>
                </a:solidFill>
                <a:effectLst/>
                <a:cs typeface="Arial" pitchFamily="34" charset="0"/>
              </a:rPr>
              <a:t>The minimum antenna height required to transmit a base-band signal of f = 10KHz is calculated as follows:</a:t>
            </a:r>
            <a:endParaRPr kumimoji="0" lang="en-US"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ts val="600"/>
              </a:spcAft>
              <a:buClrTx/>
              <a:buSzTx/>
              <a:buFontTx/>
              <a:buNone/>
              <a:tabLst/>
            </a:pPr>
            <a:r>
              <a:rPr kumimoji="0" lang="en-US" b="0" i="0" u="none" strike="noStrike" cap="none" normalizeH="0" baseline="0" dirty="0" smtClean="0">
                <a:ln>
                  <a:noFill/>
                </a:ln>
                <a:solidFill>
                  <a:srgbClr val="333333"/>
                </a:solidFill>
                <a:effectLst/>
                <a:cs typeface="Arial" pitchFamily="34" charset="0"/>
              </a:rPr>
              <a:t>Minimum antenna height = λ/4=C/4f=3×10</a:t>
            </a:r>
            <a:r>
              <a:rPr kumimoji="0" lang="en-US" b="0" i="0" u="none" strike="noStrike" cap="none" normalizeH="0" baseline="30000" dirty="0" smtClean="0">
                <a:ln>
                  <a:noFill/>
                </a:ln>
                <a:solidFill>
                  <a:srgbClr val="333333"/>
                </a:solidFill>
                <a:effectLst/>
                <a:cs typeface="Arial" pitchFamily="34" charset="0"/>
              </a:rPr>
              <a:t>8</a:t>
            </a:r>
            <a:r>
              <a:rPr kumimoji="0" lang="en-US" b="0" i="0" u="none" strike="noStrike" cap="none" normalizeH="0" dirty="0" smtClean="0">
                <a:ln>
                  <a:noFill/>
                </a:ln>
                <a:solidFill>
                  <a:srgbClr val="333333"/>
                </a:solidFill>
                <a:effectLst/>
                <a:cs typeface="Arial" pitchFamily="34" charset="0"/>
              </a:rPr>
              <a:t> /(4×</a:t>
            </a:r>
            <a:r>
              <a:rPr kumimoji="0" lang="en-US" b="0" i="0" u="none" strike="noStrike" cap="none" normalizeH="0" baseline="0" dirty="0" smtClean="0">
                <a:ln>
                  <a:noFill/>
                </a:ln>
                <a:solidFill>
                  <a:srgbClr val="333333"/>
                </a:solidFill>
                <a:effectLst/>
                <a:cs typeface="Arial" pitchFamily="34" charset="0"/>
              </a:rPr>
              <a:t>10×10</a:t>
            </a:r>
            <a:r>
              <a:rPr kumimoji="0" lang="en-US" b="0" i="0" u="none" strike="noStrike" cap="none" normalizeH="0" baseline="30000" dirty="0" smtClean="0">
                <a:ln>
                  <a:noFill/>
                </a:ln>
                <a:solidFill>
                  <a:srgbClr val="333333"/>
                </a:solidFill>
                <a:effectLst/>
                <a:cs typeface="Arial" pitchFamily="34" charset="0"/>
              </a:rPr>
              <a:t>3</a:t>
            </a:r>
            <a:r>
              <a:rPr kumimoji="0" lang="en-US" b="0" i="0" u="none" strike="noStrike" cap="none" normalizeH="0" baseline="0" dirty="0" smtClean="0">
                <a:ln>
                  <a:noFill/>
                </a:ln>
                <a:solidFill>
                  <a:srgbClr val="333333"/>
                </a:solidFill>
                <a:effectLst/>
                <a:cs typeface="Arial" pitchFamily="34" charset="0"/>
              </a:rPr>
              <a:t>)</a:t>
            </a:r>
            <a:r>
              <a:rPr kumimoji="0" lang="en-US" b="1" i="0" u="none" strike="noStrike" cap="none" normalizeH="0" baseline="0" dirty="0" smtClean="0">
                <a:ln>
                  <a:noFill/>
                </a:ln>
                <a:solidFill>
                  <a:srgbClr val="333333"/>
                </a:solidFill>
                <a:effectLst/>
                <a:cs typeface="Arial" pitchFamily="34" charset="0"/>
              </a:rPr>
              <a:t>= 7500 m i.e. 7.5 km</a:t>
            </a:r>
          </a:p>
          <a:p>
            <a:pPr marL="0" marR="0" lvl="0" indent="0" algn="just" defTabSz="914400" rtl="0" eaLnBrk="0" fontAlgn="base" latinLnBrk="0" hangingPunct="0">
              <a:lnSpc>
                <a:spcPct val="100000"/>
              </a:lnSpc>
              <a:spcBef>
                <a:spcPct val="0"/>
              </a:spcBef>
              <a:spcAft>
                <a:spcPts val="600"/>
              </a:spcAft>
              <a:buClrTx/>
              <a:buSzTx/>
              <a:buFontTx/>
              <a:buNone/>
              <a:tabLst/>
            </a:pPr>
            <a:r>
              <a:rPr lang="en-US" b="1" dirty="0" smtClean="0">
                <a:solidFill>
                  <a:srgbClr val="333333"/>
                </a:solidFill>
                <a:cs typeface="Arial" pitchFamily="34" charset="0"/>
              </a:rPr>
              <a:t>The antenna of this height is practically impossible to install.</a:t>
            </a:r>
            <a:endParaRPr kumimoji="0" lang="en-US"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ts val="600"/>
              </a:spcAft>
              <a:buClrTx/>
              <a:buSzTx/>
              <a:buFontTx/>
              <a:buNone/>
              <a:tabLst/>
            </a:pPr>
            <a:r>
              <a:rPr kumimoji="0" lang="en-US" b="0" i="0" u="none" strike="noStrike" cap="none" normalizeH="0" baseline="0" dirty="0" smtClean="0">
                <a:ln>
                  <a:noFill/>
                </a:ln>
                <a:solidFill>
                  <a:srgbClr val="333333"/>
                </a:solidFill>
                <a:effectLst/>
                <a:cs typeface="Arial" pitchFamily="34" charset="0"/>
              </a:rPr>
              <a:t>Now consider a modulated signal at f = 1MHz</a:t>
            </a:r>
            <a:endParaRPr kumimoji="0" lang="en-US" b="0" i="0" u="none" strike="noStrike" cap="none" normalizeH="0" baseline="0" dirty="0" smtClean="0">
              <a:ln>
                <a:noFill/>
              </a:ln>
              <a:solidFill>
                <a:schemeClr val="tx1"/>
              </a:solidFill>
              <a:effectLst/>
              <a:cs typeface="Arial" pitchFamily="34" charset="0"/>
            </a:endParaRPr>
          </a:p>
          <a:p>
            <a:pPr lvl="0" eaLnBrk="0" fontAlgn="base" hangingPunct="0">
              <a:spcBef>
                <a:spcPct val="0"/>
              </a:spcBef>
              <a:spcAft>
                <a:spcPts val="600"/>
              </a:spcAft>
            </a:pPr>
            <a:r>
              <a:rPr kumimoji="0" lang="en-US" b="0" i="0" u="none" strike="noStrike" cap="none" normalizeH="0" baseline="0" dirty="0" smtClean="0">
                <a:ln>
                  <a:noFill/>
                </a:ln>
                <a:solidFill>
                  <a:srgbClr val="333333"/>
                </a:solidFill>
                <a:effectLst/>
                <a:cs typeface="Arial" pitchFamily="34" charset="0"/>
              </a:rPr>
              <a:t>The minimum height is given by=λ/4 				    				</a:t>
            </a:r>
            <a:r>
              <a:rPr kumimoji="0" lang="en-US" b="0" i="0" u="none" strike="noStrike" cap="none" normalizeH="0" dirty="0" smtClean="0">
                <a:ln>
                  <a:noFill/>
                </a:ln>
                <a:solidFill>
                  <a:srgbClr val="333333"/>
                </a:solidFill>
                <a:effectLst/>
                <a:cs typeface="Arial" pitchFamily="34" charset="0"/>
              </a:rPr>
              <a:t>    </a:t>
            </a:r>
            <a:r>
              <a:rPr kumimoji="0" lang="en-US" b="0" i="0" u="none" strike="noStrike" cap="none" normalizeH="0" baseline="0" dirty="0" smtClean="0">
                <a:ln>
                  <a:noFill/>
                </a:ln>
                <a:solidFill>
                  <a:srgbClr val="333333"/>
                </a:solidFill>
                <a:effectLst/>
                <a:cs typeface="Arial" pitchFamily="34" charset="0"/>
              </a:rPr>
              <a:t>=c/4f</a:t>
            </a:r>
          </a:p>
          <a:p>
            <a:pPr lvl="0" eaLnBrk="0" fontAlgn="base" hangingPunct="0">
              <a:spcBef>
                <a:spcPct val="0"/>
              </a:spcBef>
              <a:spcAft>
                <a:spcPts val="600"/>
              </a:spcAft>
            </a:pPr>
            <a:r>
              <a:rPr lang="en-US" dirty="0" smtClean="0">
                <a:solidFill>
                  <a:srgbClr val="333333"/>
                </a:solidFill>
                <a:cs typeface="Arial" pitchFamily="34" charset="0"/>
              </a:rPr>
              <a:t>			    </a:t>
            </a:r>
            <a:r>
              <a:rPr kumimoji="0" lang="en-US" b="0" i="0" u="none" strike="noStrike" cap="none" normalizeH="0" baseline="0" dirty="0" smtClean="0">
                <a:ln>
                  <a:noFill/>
                </a:ln>
                <a:solidFill>
                  <a:srgbClr val="333333"/>
                </a:solidFill>
                <a:effectLst/>
                <a:cs typeface="Arial" pitchFamily="34" charset="0"/>
              </a:rPr>
              <a:t>=</a:t>
            </a:r>
            <a:r>
              <a:rPr lang="en-US" dirty="0" smtClean="0">
                <a:solidFill>
                  <a:srgbClr val="333333"/>
                </a:solidFill>
                <a:cs typeface="Arial" pitchFamily="34" charset="0"/>
              </a:rPr>
              <a:t>3×10</a:t>
            </a:r>
            <a:r>
              <a:rPr lang="en-US" baseline="30000" dirty="0" smtClean="0">
                <a:solidFill>
                  <a:srgbClr val="333333"/>
                </a:solidFill>
                <a:cs typeface="Arial" pitchFamily="34" charset="0"/>
              </a:rPr>
              <a:t>8</a:t>
            </a:r>
            <a:r>
              <a:rPr lang="en-US" dirty="0" smtClean="0">
                <a:solidFill>
                  <a:srgbClr val="333333"/>
                </a:solidFill>
                <a:cs typeface="Arial" pitchFamily="34" charset="0"/>
              </a:rPr>
              <a:t> /(4×10×10</a:t>
            </a:r>
            <a:r>
              <a:rPr lang="en-US" baseline="30000" dirty="0" smtClean="0">
                <a:solidFill>
                  <a:srgbClr val="333333"/>
                </a:solidFill>
                <a:cs typeface="Arial" pitchFamily="34" charset="0"/>
              </a:rPr>
              <a:t>6</a:t>
            </a:r>
            <a:r>
              <a:rPr lang="en-US" dirty="0" smtClean="0">
                <a:solidFill>
                  <a:srgbClr val="333333"/>
                </a:solidFill>
                <a:cs typeface="Arial" pitchFamily="34" charset="0"/>
              </a:rPr>
              <a:t>)</a:t>
            </a:r>
          </a:p>
          <a:p>
            <a:pPr lvl="0" eaLnBrk="0" fontAlgn="base" hangingPunct="0">
              <a:spcBef>
                <a:spcPct val="0"/>
              </a:spcBef>
              <a:spcAft>
                <a:spcPts val="600"/>
              </a:spcAft>
            </a:pPr>
            <a:r>
              <a:rPr lang="en-US" b="1" dirty="0" smtClean="0">
                <a:solidFill>
                  <a:srgbClr val="333333"/>
                </a:solidFill>
                <a:cs typeface="Arial" pitchFamily="34" charset="0"/>
              </a:rPr>
              <a:t>			    = 75 m </a:t>
            </a:r>
            <a:r>
              <a:rPr kumimoji="0" lang="en-US" b="0" i="0" u="none" strike="noStrike" cap="none" normalizeH="0" baseline="0" dirty="0" smtClean="0">
                <a:ln>
                  <a:noFill/>
                </a:ln>
                <a:solidFill>
                  <a:srgbClr val="333333"/>
                </a:solidFill>
                <a:effectLst/>
                <a:cs typeface="Arial" pitchFamily="34" charset="0"/>
              </a:rPr>
              <a:t>  </a:t>
            </a:r>
          </a:p>
          <a:p>
            <a:pPr marL="0" marR="0" lvl="0" indent="0" algn="just" defTabSz="914400" rtl="0" eaLnBrk="0" fontAlgn="base" latinLnBrk="0" hangingPunct="0">
              <a:lnSpc>
                <a:spcPct val="100000"/>
              </a:lnSpc>
              <a:spcBef>
                <a:spcPct val="0"/>
              </a:spcBef>
              <a:spcAft>
                <a:spcPts val="600"/>
              </a:spcAft>
              <a:buClrTx/>
              <a:buSzTx/>
              <a:buFontTx/>
              <a:buNone/>
              <a:tabLst/>
            </a:pPr>
            <a:r>
              <a:rPr kumimoji="0" lang="en-US" b="0" i="0" u="none" strike="noStrike" cap="none" normalizeH="0" baseline="0" dirty="0" smtClean="0">
                <a:ln>
                  <a:noFill/>
                </a:ln>
                <a:solidFill>
                  <a:srgbClr val="333333"/>
                </a:solidFill>
                <a:effectLst/>
                <a:cs typeface="Arial" pitchFamily="34" charset="0"/>
              </a:rPr>
              <a:t>This size antenna can be installed practically.</a:t>
            </a:r>
            <a:endParaRPr kumimoji="0" lang="en-US"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2218" y="152400"/>
            <a:ext cx="4559710" cy="646331"/>
          </a:xfrm>
          <a:prstGeom prst="rect">
            <a:avLst/>
          </a:prstGeom>
          <a:noFill/>
        </p:spPr>
        <p:txBody>
          <a:bodyPr wrap="none" rtlCol="0">
            <a:spAutoFit/>
          </a:bodyPr>
          <a:lstStyle/>
          <a:p>
            <a:pPr algn="ctr"/>
            <a:r>
              <a:rPr lang="en-US" sz="3600" b="1" dirty="0" smtClean="0">
                <a:solidFill>
                  <a:srgbClr val="FFC000"/>
                </a:solidFill>
              </a:rPr>
              <a:t>Avoid mixing of signals</a:t>
            </a:r>
            <a:endParaRPr lang="en-US" sz="3600" b="1" dirty="0">
              <a:solidFill>
                <a:srgbClr val="FFC000"/>
              </a:solidFill>
            </a:endParaRPr>
          </a:p>
        </p:txBody>
      </p:sp>
      <p:pic>
        <p:nvPicPr>
          <p:cNvPr id="5" name="Picture 2" descr="Define modulation and explain any two need of modulation."/>
          <p:cNvPicPr>
            <a:picLocks noChangeAspect="1" noChangeArrowheads="1"/>
          </p:cNvPicPr>
          <p:nvPr/>
        </p:nvPicPr>
        <p:blipFill>
          <a:blip r:embed="rId2" cstate="print"/>
          <a:srcRect/>
          <a:stretch>
            <a:fillRect/>
          </a:stretch>
        </p:blipFill>
        <p:spPr bwMode="auto">
          <a:xfrm>
            <a:off x="1447800" y="838199"/>
            <a:ext cx="6629400" cy="5454203"/>
          </a:xfrm>
          <a:prstGeom prst="rect">
            <a:avLst/>
          </a:prstGeom>
          <a:noFill/>
        </p:spPr>
      </p:pic>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8189" y="304800"/>
            <a:ext cx="7502951" cy="646331"/>
          </a:xfrm>
          <a:prstGeom prst="rect">
            <a:avLst/>
          </a:prstGeom>
          <a:noFill/>
        </p:spPr>
        <p:txBody>
          <a:bodyPr wrap="none" rtlCol="0">
            <a:spAutoFit/>
          </a:bodyPr>
          <a:lstStyle/>
          <a:p>
            <a:pPr algn="ctr"/>
            <a:r>
              <a:rPr lang="en-US" sz="3600" b="1" dirty="0" smtClean="0">
                <a:solidFill>
                  <a:srgbClr val="FFC000"/>
                </a:solidFill>
              </a:rPr>
              <a:t>Different types of modulation systems</a:t>
            </a:r>
            <a:endParaRPr lang="en-US" sz="3600" b="1" dirty="0">
              <a:solidFill>
                <a:srgbClr val="FFC000"/>
              </a:solidFill>
            </a:endParaRPr>
          </a:p>
        </p:txBody>
      </p:sp>
      <p:pic>
        <p:nvPicPr>
          <p:cNvPr id="77826" name="Picture 2" descr="Analog Communication - Modulation"/>
          <p:cNvPicPr>
            <a:picLocks noChangeAspect="1" noChangeArrowheads="1"/>
          </p:cNvPicPr>
          <p:nvPr/>
        </p:nvPicPr>
        <p:blipFill>
          <a:blip r:embed="rId2" cstate="print"/>
          <a:srcRect/>
          <a:stretch>
            <a:fillRect/>
          </a:stretch>
        </p:blipFill>
        <p:spPr bwMode="auto">
          <a:xfrm>
            <a:off x="838200" y="1295400"/>
            <a:ext cx="7315200" cy="4648200"/>
          </a:xfrm>
          <a:prstGeom prst="rect">
            <a:avLst/>
          </a:prstGeom>
          <a:noFill/>
        </p:spPr>
      </p:pic>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304800"/>
            <a:ext cx="4191000" cy="646331"/>
          </a:xfrm>
          <a:prstGeom prst="rect">
            <a:avLst/>
          </a:prstGeom>
        </p:spPr>
        <p:txBody>
          <a:bodyPr wrap="square">
            <a:spAutoFit/>
          </a:bodyPr>
          <a:lstStyle/>
          <a:p>
            <a:r>
              <a:rPr lang="en-US" sz="3600" b="1" dirty="0">
                <a:solidFill>
                  <a:srgbClr val="FFC000"/>
                </a:solidFill>
              </a:rPr>
              <a:t>Course </a:t>
            </a:r>
            <a:r>
              <a:rPr lang="en-US" sz="3600" b="1" dirty="0" smtClean="0">
                <a:solidFill>
                  <a:srgbClr val="FFC000"/>
                </a:solidFill>
              </a:rPr>
              <a:t>Objectives </a:t>
            </a:r>
            <a:endParaRPr lang="en-US" sz="3600" b="1" dirty="0">
              <a:solidFill>
                <a:srgbClr val="FFC000"/>
              </a:solidFill>
            </a:endParaRPr>
          </a:p>
        </p:txBody>
      </p:sp>
      <p:sp>
        <p:nvSpPr>
          <p:cNvPr id="57347" name="Rectangle 3"/>
          <p:cNvSpPr>
            <a:spLocks noChangeArrowheads="1"/>
          </p:cNvSpPr>
          <p:nvPr/>
        </p:nvSpPr>
        <p:spPr bwMode="auto">
          <a:xfrm>
            <a:off x="762000" y="1335360"/>
            <a:ext cx="7772400" cy="41703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Aft>
                <a:spcPts val="600"/>
              </a:spcAft>
              <a:buClrTx/>
              <a:buSzTx/>
              <a:buFont typeface="Wingdings" pitchFamily="2" charset="2"/>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introduce with basic communication systems.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Aft>
                <a:spcPts val="600"/>
              </a:spcAft>
              <a:buClrTx/>
              <a:buSzTx/>
              <a:buFont typeface="Wingdings" pitchFamily="2" charset="2"/>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Various Amplitude modulation and demodulation systems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Aft>
                <a:spcPts val="600"/>
              </a:spcAft>
              <a:buClrTx/>
              <a:buSzTx/>
              <a:buFont typeface="Wingdings" pitchFamily="2" charset="2"/>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Various Angle modulation and demodulation systems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Aft>
                <a:spcPts val="600"/>
              </a:spcAft>
              <a:buClrTx/>
              <a:buSzTx/>
              <a:buFont typeface="Wingdings" pitchFamily="2" charset="2"/>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Basics of Noise theory and performance of various receivers.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Aft>
                <a:spcPts val="600"/>
              </a:spcAft>
              <a:buClrTx/>
              <a:buSzTx/>
              <a:buFont typeface="Wingdings" pitchFamily="2" charset="2"/>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Design modulation and optimum demodulation and detection methods for digital communications over an AWGN channel.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Aft>
                <a:spcPts val="600"/>
              </a:spcAft>
              <a:buClrTx/>
              <a:buSzTx/>
              <a:buFont typeface="Wingdings" pitchFamily="2" charset="2"/>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Calculate the error rate performance for a number of modulation schemes in AWGN environments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702554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1594" y="304800"/>
            <a:ext cx="5616153" cy="646331"/>
          </a:xfrm>
          <a:prstGeom prst="rect">
            <a:avLst/>
          </a:prstGeom>
          <a:noFill/>
        </p:spPr>
        <p:txBody>
          <a:bodyPr wrap="none" rtlCol="0">
            <a:spAutoFit/>
          </a:bodyPr>
          <a:lstStyle/>
          <a:p>
            <a:pPr algn="ctr"/>
            <a:r>
              <a:rPr lang="en-US" sz="3600" b="1" dirty="0" smtClean="0">
                <a:solidFill>
                  <a:srgbClr val="FFC000"/>
                </a:solidFill>
              </a:rPr>
              <a:t>Amplitude modulation (AM)</a:t>
            </a:r>
            <a:endParaRPr lang="en-US" sz="3600" b="1" dirty="0">
              <a:solidFill>
                <a:srgbClr val="FFC000"/>
              </a:solidFill>
            </a:endParaRPr>
          </a:p>
        </p:txBody>
      </p:sp>
      <p:pic>
        <p:nvPicPr>
          <p:cNvPr id="78850" name="Picture 2" descr="Amplitude Modulation – Physics and Radio-Electronics"/>
          <p:cNvPicPr>
            <a:picLocks noChangeAspect="1" noChangeArrowheads="1"/>
          </p:cNvPicPr>
          <p:nvPr/>
        </p:nvPicPr>
        <p:blipFill>
          <a:blip r:embed="rId2" cstate="print"/>
          <a:srcRect/>
          <a:stretch>
            <a:fillRect/>
          </a:stretch>
        </p:blipFill>
        <p:spPr bwMode="auto">
          <a:xfrm>
            <a:off x="1752600" y="2209800"/>
            <a:ext cx="5715000" cy="4017744"/>
          </a:xfrm>
          <a:prstGeom prst="rect">
            <a:avLst/>
          </a:prstGeom>
          <a:noFill/>
        </p:spPr>
      </p:pic>
      <p:sp>
        <p:nvSpPr>
          <p:cNvPr id="5" name="Rectangle 4"/>
          <p:cNvSpPr/>
          <p:nvPr/>
        </p:nvSpPr>
        <p:spPr>
          <a:xfrm>
            <a:off x="533400" y="914400"/>
            <a:ext cx="8001000"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buFont typeface="Wingdings" pitchFamily="2" charset="2"/>
              <a:buChar char="§"/>
            </a:pPr>
            <a:r>
              <a:rPr lang="en-US" dirty="0" smtClean="0"/>
              <a:t>The carrier is a sine wave frequency</a:t>
            </a:r>
          </a:p>
          <a:p>
            <a:pPr algn="just">
              <a:buFont typeface="Wingdings" pitchFamily="2" charset="2"/>
              <a:buChar char="§"/>
            </a:pPr>
            <a:r>
              <a:rPr lang="en-US" dirty="0" smtClean="0"/>
              <a:t>The carrier frequency is much higher than the frequency of modulating signal.</a:t>
            </a:r>
          </a:p>
          <a:p>
            <a:pPr algn="just">
              <a:buFont typeface="Wingdings" pitchFamily="2" charset="2"/>
              <a:buChar char="§"/>
            </a:pPr>
            <a:r>
              <a:rPr lang="en-US" dirty="0" smtClean="0"/>
              <a:t>Here, the information is contained in its amplitude variation.</a:t>
            </a:r>
          </a:p>
          <a:p>
            <a:pPr algn="just">
              <a:buFont typeface="Wingdings" pitchFamily="2" charset="2"/>
              <a:buChar char="§"/>
            </a:pPr>
            <a:r>
              <a:rPr lang="en-US" dirty="0" smtClean="0"/>
              <a:t>The frequency of the carrier remains constant.</a:t>
            </a:r>
          </a:p>
          <a:p>
            <a:pPr algn="just">
              <a:buFont typeface="Wingdings" pitchFamily="2" charset="2"/>
              <a:buChar char="§"/>
            </a:pPr>
            <a:r>
              <a:rPr lang="en-US" dirty="0" smtClean="0"/>
              <a:t>AM is used in radio and TV broadcasting applications.</a:t>
            </a:r>
          </a:p>
        </p:txBody>
      </p:sp>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0679" y="228600"/>
            <a:ext cx="5517985" cy="646331"/>
          </a:xfrm>
          <a:prstGeom prst="rect">
            <a:avLst/>
          </a:prstGeom>
          <a:noFill/>
        </p:spPr>
        <p:txBody>
          <a:bodyPr wrap="none" rtlCol="0">
            <a:spAutoFit/>
          </a:bodyPr>
          <a:lstStyle/>
          <a:p>
            <a:pPr algn="ctr"/>
            <a:r>
              <a:rPr lang="en-US" sz="3600" b="1" dirty="0" smtClean="0">
                <a:solidFill>
                  <a:srgbClr val="FFC000"/>
                </a:solidFill>
              </a:rPr>
              <a:t>Frequency modulation (FM)</a:t>
            </a:r>
            <a:endParaRPr lang="en-US" sz="3600" b="1" dirty="0">
              <a:solidFill>
                <a:srgbClr val="FFC000"/>
              </a:solidFill>
            </a:endParaRPr>
          </a:p>
        </p:txBody>
      </p:sp>
      <p:sp>
        <p:nvSpPr>
          <p:cNvPr id="5" name="Rectangle 4"/>
          <p:cNvSpPr/>
          <p:nvPr/>
        </p:nvSpPr>
        <p:spPr>
          <a:xfrm>
            <a:off x="533400" y="914400"/>
            <a:ext cx="8001000"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buFont typeface="Wingdings" pitchFamily="2" charset="2"/>
              <a:buChar char="§"/>
            </a:pPr>
            <a:r>
              <a:rPr lang="en-US" dirty="0" smtClean="0"/>
              <a:t>The frequency of the carrier is changed in proportion with the amplitude of the modulating signal.</a:t>
            </a:r>
          </a:p>
          <a:p>
            <a:pPr algn="just">
              <a:buFont typeface="Wingdings" pitchFamily="2" charset="2"/>
              <a:buChar char="§"/>
            </a:pPr>
            <a:r>
              <a:rPr lang="en-US" dirty="0" smtClean="0"/>
              <a:t>The amplitude of the carrier remains constant.</a:t>
            </a:r>
          </a:p>
          <a:p>
            <a:pPr algn="just">
              <a:buFont typeface="Wingdings" pitchFamily="2" charset="2"/>
              <a:buChar char="§"/>
            </a:pPr>
            <a:r>
              <a:rPr lang="en-US" dirty="0" smtClean="0"/>
              <a:t>FM is used for TV, sound, FM radio and police wireless transmission.</a:t>
            </a:r>
          </a:p>
        </p:txBody>
      </p:sp>
      <p:pic>
        <p:nvPicPr>
          <p:cNvPr id="79880" name="Picture 8" descr="Difference between Frequency Modulation and Phase Modulation - Electronics  Post"/>
          <p:cNvPicPr>
            <a:picLocks noChangeAspect="1" noChangeArrowheads="1"/>
          </p:cNvPicPr>
          <p:nvPr/>
        </p:nvPicPr>
        <p:blipFill>
          <a:blip r:embed="rId2" cstate="print"/>
          <a:srcRect b="32143"/>
          <a:stretch>
            <a:fillRect/>
          </a:stretch>
        </p:blipFill>
        <p:spPr bwMode="auto">
          <a:xfrm>
            <a:off x="609600" y="2438400"/>
            <a:ext cx="7830552" cy="3810000"/>
          </a:xfrm>
          <a:prstGeom prst="rect">
            <a:avLst/>
          </a:prstGeom>
          <a:noFill/>
        </p:spPr>
      </p:pic>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0855" y="228600"/>
            <a:ext cx="4697633" cy="646331"/>
          </a:xfrm>
          <a:prstGeom prst="rect">
            <a:avLst/>
          </a:prstGeom>
          <a:noFill/>
        </p:spPr>
        <p:txBody>
          <a:bodyPr wrap="none" rtlCol="0">
            <a:spAutoFit/>
          </a:bodyPr>
          <a:lstStyle/>
          <a:p>
            <a:pPr algn="ctr"/>
            <a:r>
              <a:rPr lang="en-US" sz="3600" b="1" dirty="0" smtClean="0">
                <a:solidFill>
                  <a:srgbClr val="FFC000"/>
                </a:solidFill>
              </a:rPr>
              <a:t>Phase modulation (PM)</a:t>
            </a:r>
            <a:endParaRPr lang="en-US" sz="3600" b="1" dirty="0">
              <a:solidFill>
                <a:srgbClr val="FFC000"/>
              </a:solidFill>
            </a:endParaRPr>
          </a:p>
        </p:txBody>
      </p:sp>
      <p:sp>
        <p:nvSpPr>
          <p:cNvPr id="5" name="Rectangle 4"/>
          <p:cNvSpPr/>
          <p:nvPr/>
        </p:nvSpPr>
        <p:spPr>
          <a:xfrm>
            <a:off x="533400" y="914400"/>
            <a:ext cx="8001000"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buFont typeface="Wingdings" pitchFamily="2" charset="2"/>
              <a:buChar char="§"/>
            </a:pPr>
            <a:r>
              <a:rPr lang="en-US" dirty="0" smtClean="0"/>
              <a:t>The phase shift of the carrier is changed in proportion with the amplitude of the modulating signal.</a:t>
            </a:r>
          </a:p>
          <a:p>
            <a:pPr algn="just">
              <a:buFont typeface="Wingdings" pitchFamily="2" charset="2"/>
              <a:buChar char="§"/>
            </a:pPr>
            <a:r>
              <a:rPr lang="en-US" dirty="0" smtClean="0"/>
              <a:t>The amplitude of the carrier remains constant.</a:t>
            </a:r>
          </a:p>
          <a:p>
            <a:pPr algn="just">
              <a:buFont typeface="Wingdings" pitchFamily="2" charset="2"/>
              <a:buChar char="§"/>
            </a:pPr>
            <a:r>
              <a:rPr lang="en-US" dirty="0" smtClean="0"/>
              <a:t>PM is used for generation of FM.</a:t>
            </a:r>
          </a:p>
          <a:p>
            <a:pPr algn="just">
              <a:buFont typeface="Wingdings" pitchFamily="2" charset="2"/>
              <a:buChar char="§"/>
            </a:pPr>
            <a:r>
              <a:rPr lang="en-US" dirty="0" smtClean="0"/>
              <a:t>FM signal produced from PM signal is very stable.</a:t>
            </a:r>
          </a:p>
          <a:p>
            <a:pPr algn="just">
              <a:buFont typeface="Wingdings" pitchFamily="2" charset="2"/>
              <a:buChar char="§"/>
            </a:pPr>
            <a:r>
              <a:rPr lang="en-US" dirty="0" smtClean="0"/>
              <a:t>The centre frequency called resting frequency is extremely stable.</a:t>
            </a:r>
          </a:p>
        </p:txBody>
      </p:sp>
      <p:pic>
        <p:nvPicPr>
          <p:cNvPr id="80900" name="Picture 4" descr="What is Phase Modulation? Definition, Theory, Mathematical Expression,  Advantages and Disadvantages of Phase Modulation - Electronics Coach"/>
          <p:cNvPicPr>
            <a:picLocks noChangeAspect="1" noChangeArrowheads="1"/>
          </p:cNvPicPr>
          <p:nvPr/>
        </p:nvPicPr>
        <p:blipFill>
          <a:blip r:embed="rId2" cstate="print"/>
          <a:srcRect/>
          <a:stretch>
            <a:fillRect/>
          </a:stretch>
        </p:blipFill>
        <p:spPr bwMode="auto">
          <a:xfrm>
            <a:off x="2209800" y="2667000"/>
            <a:ext cx="5104151" cy="3886200"/>
          </a:xfrm>
          <a:prstGeom prst="rect">
            <a:avLst/>
          </a:prstGeom>
          <a:noFill/>
        </p:spPr>
      </p:pic>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3839" y="228600"/>
            <a:ext cx="4931670" cy="646331"/>
          </a:xfrm>
          <a:prstGeom prst="rect">
            <a:avLst/>
          </a:prstGeom>
          <a:noFill/>
        </p:spPr>
        <p:txBody>
          <a:bodyPr wrap="none" rtlCol="0">
            <a:spAutoFit/>
          </a:bodyPr>
          <a:lstStyle/>
          <a:p>
            <a:pPr algn="ctr"/>
            <a:r>
              <a:rPr lang="en-US" sz="3600" b="1" dirty="0" smtClean="0">
                <a:solidFill>
                  <a:srgbClr val="FFC000"/>
                </a:solidFill>
              </a:rPr>
              <a:t>Pulse analog modulation</a:t>
            </a:r>
            <a:endParaRPr lang="en-US" sz="3600" b="1" dirty="0">
              <a:solidFill>
                <a:srgbClr val="FFC000"/>
              </a:solidFill>
            </a:endParaRPr>
          </a:p>
        </p:txBody>
      </p:sp>
      <p:sp>
        <p:nvSpPr>
          <p:cNvPr id="5" name="Rectangle 4"/>
          <p:cNvSpPr/>
          <p:nvPr/>
        </p:nvSpPr>
        <p:spPr>
          <a:xfrm>
            <a:off x="533400" y="914400"/>
            <a:ext cx="8001000"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buFont typeface="Wingdings" pitchFamily="2" charset="2"/>
              <a:buChar char="§"/>
            </a:pPr>
            <a:r>
              <a:rPr lang="en-US" dirty="0" smtClean="0"/>
              <a:t>The carrier is in the form of pulses instead of being a </a:t>
            </a:r>
            <a:r>
              <a:rPr lang="en-US" dirty="0" err="1" smtClean="0"/>
              <a:t>sinewave</a:t>
            </a:r>
            <a:r>
              <a:rPr lang="en-US" dirty="0" smtClean="0"/>
              <a:t>.</a:t>
            </a:r>
          </a:p>
          <a:p>
            <a:pPr algn="just">
              <a:buFont typeface="Wingdings" pitchFamily="2" charset="2"/>
              <a:buChar char="§"/>
            </a:pPr>
            <a:r>
              <a:rPr lang="en-US" dirty="0" smtClean="0"/>
              <a:t>In PAM, the amplitude of the carrier is varied.</a:t>
            </a:r>
          </a:p>
          <a:p>
            <a:pPr algn="just">
              <a:buFont typeface="Wingdings" pitchFamily="2" charset="2"/>
              <a:buChar char="§"/>
            </a:pPr>
            <a:r>
              <a:rPr lang="en-US" dirty="0" smtClean="0"/>
              <a:t>In PWM, the width of the carrier is varied.</a:t>
            </a:r>
          </a:p>
          <a:p>
            <a:pPr algn="just">
              <a:buFont typeface="Wingdings" pitchFamily="2" charset="2"/>
              <a:buChar char="§"/>
            </a:pPr>
            <a:r>
              <a:rPr lang="en-US" dirty="0" smtClean="0"/>
              <a:t>In PPM, position of the pulses is varied with the amplitude of modulating signal.</a:t>
            </a:r>
          </a:p>
        </p:txBody>
      </p:sp>
      <p:pic>
        <p:nvPicPr>
          <p:cNvPr id="81924" name="Picture 4" descr="https://mapyourtech.com/files/resized/320831/524;339;69ba5e2d816a61bd3d04cf5b1799aa6f94bb18cd.png"/>
          <p:cNvPicPr>
            <a:picLocks noChangeAspect="1" noChangeArrowheads="1"/>
          </p:cNvPicPr>
          <p:nvPr/>
        </p:nvPicPr>
        <p:blipFill>
          <a:blip r:embed="rId2" cstate="print"/>
          <a:srcRect b="24484"/>
          <a:stretch>
            <a:fillRect/>
          </a:stretch>
        </p:blipFill>
        <p:spPr bwMode="auto">
          <a:xfrm>
            <a:off x="685800" y="2133600"/>
            <a:ext cx="7472362" cy="3657600"/>
          </a:xfrm>
          <a:prstGeom prst="rect">
            <a:avLst/>
          </a:prstGeom>
          <a:noFill/>
        </p:spPr>
      </p:pic>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533400"/>
            <a:ext cx="6096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22028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697230"/>
            <a:ext cx="8001000" cy="456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0" y="152400"/>
            <a:ext cx="4733283" cy="523220"/>
          </a:xfrm>
          <a:prstGeom prst="rect">
            <a:avLst/>
          </a:prstGeom>
          <a:noFill/>
        </p:spPr>
        <p:txBody>
          <a:bodyPr wrap="none" rtlCol="0">
            <a:spAutoFit/>
          </a:bodyPr>
          <a:lstStyle/>
          <a:p>
            <a:r>
              <a:rPr lang="en-US" sz="2800" b="1" dirty="0" smtClean="0"/>
              <a:t>Digital Communication System</a:t>
            </a:r>
            <a:endParaRPr lang="en-US" sz="2800" b="1" dirty="0"/>
          </a:p>
        </p:txBody>
      </p:sp>
      <p:sp>
        <p:nvSpPr>
          <p:cNvPr id="3" name="TextBox 2"/>
          <p:cNvSpPr txBox="1"/>
          <p:nvPr/>
        </p:nvSpPr>
        <p:spPr>
          <a:xfrm>
            <a:off x="152400" y="5257800"/>
            <a:ext cx="4179542" cy="369332"/>
          </a:xfrm>
          <a:prstGeom prst="rect">
            <a:avLst/>
          </a:prstGeom>
          <a:noFill/>
        </p:spPr>
        <p:txBody>
          <a:bodyPr wrap="none" rtlCol="0">
            <a:spAutoFit/>
          </a:bodyPr>
          <a:lstStyle/>
          <a:p>
            <a:r>
              <a:rPr lang="en-US" dirty="0" smtClean="0">
                <a:solidFill>
                  <a:srgbClr val="FF0000"/>
                </a:solidFill>
              </a:rPr>
              <a:t>A/D Converter: Analog to Digital Converter</a:t>
            </a:r>
            <a:endParaRPr lang="en-US" dirty="0">
              <a:solidFill>
                <a:srgbClr val="FF0000"/>
              </a:solidFill>
            </a:endParaRPr>
          </a:p>
        </p:txBody>
      </p:sp>
      <p:sp>
        <p:nvSpPr>
          <p:cNvPr id="5" name="TextBox 4"/>
          <p:cNvSpPr txBox="1"/>
          <p:nvPr/>
        </p:nvSpPr>
        <p:spPr>
          <a:xfrm>
            <a:off x="152400" y="5791200"/>
            <a:ext cx="4248471" cy="369332"/>
          </a:xfrm>
          <a:prstGeom prst="rect">
            <a:avLst/>
          </a:prstGeom>
          <a:noFill/>
        </p:spPr>
        <p:txBody>
          <a:bodyPr wrap="none" rtlCol="0">
            <a:spAutoFit/>
          </a:bodyPr>
          <a:lstStyle/>
          <a:p>
            <a:r>
              <a:rPr lang="en-US" dirty="0" smtClean="0">
                <a:solidFill>
                  <a:srgbClr val="FF0000"/>
                </a:solidFill>
              </a:rPr>
              <a:t>D/A Converter: </a:t>
            </a:r>
            <a:r>
              <a:rPr lang="en-US" dirty="0">
                <a:solidFill>
                  <a:srgbClr val="FF0000"/>
                </a:solidFill>
              </a:rPr>
              <a:t>Digital </a:t>
            </a:r>
            <a:r>
              <a:rPr lang="en-US" dirty="0" smtClean="0">
                <a:solidFill>
                  <a:srgbClr val="FF0000"/>
                </a:solidFill>
              </a:rPr>
              <a:t>to Analog Converter</a:t>
            </a:r>
            <a:endParaRPr lang="en-US" dirty="0">
              <a:solidFill>
                <a:srgbClr val="FF0000"/>
              </a:solidFill>
            </a:endParaRPr>
          </a:p>
        </p:txBody>
      </p:sp>
    </p:spTree>
    <p:extLst>
      <p:ext uri="{BB962C8B-B14F-4D97-AF65-F5344CB8AC3E}">
        <p14:creationId xmlns:p14="http://schemas.microsoft.com/office/powerpoint/2010/main" val="18235068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219199"/>
            <a:ext cx="7086600" cy="422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7522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75" y="846138"/>
            <a:ext cx="8729663" cy="516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8657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228600"/>
            <a:ext cx="7972246" cy="584775"/>
          </a:xfrm>
          <a:prstGeom prst="rect">
            <a:avLst/>
          </a:prstGeom>
          <a:noFill/>
        </p:spPr>
        <p:txBody>
          <a:bodyPr wrap="none" rtlCol="0">
            <a:spAutoFit/>
          </a:bodyPr>
          <a:lstStyle/>
          <a:p>
            <a:pPr algn="ctr"/>
            <a:r>
              <a:rPr lang="en-US" sz="3200" b="1" dirty="0" smtClean="0">
                <a:solidFill>
                  <a:srgbClr val="FFC000"/>
                </a:solidFill>
              </a:rPr>
              <a:t>Comparison of Analog and Digital Modulation</a:t>
            </a:r>
            <a:endParaRPr lang="en-US" sz="3200" b="1" dirty="0">
              <a:solidFill>
                <a:srgbClr val="FFC000"/>
              </a:solidFill>
            </a:endParaRPr>
          </a:p>
        </p:txBody>
      </p:sp>
      <p:pic>
        <p:nvPicPr>
          <p:cNvPr id="82946" name="Picture 2" descr="Difference Between Analog And Digital Signal​: Detailed Login Instructions|  LoginNote"/>
          <p:cNvPicPr>
            <a:picLocks noChangeAspect="1" noChangeArrowheads="1"/>
          </p:cNvPicPr>
          <p:nvPr/>
        </p:nvPicPr>
        <p:blipFill>
          <a:blip r:embed="rId2" cstate="print">
            <a:lum bright="-10000" contrast="40000"/>
          </a:blip>
          <a:srcRect/>
          <a:stretch>
            <a:fillRect/>
          </a:stretch>
        </p:blipFill>
        <p:spPr bwMode="auto">
          <a:xfrm>
            <a:off x="1600200" y="838200"/>
            <a:ext cx="6477000" cy="5810251"/>
          </a:xfrm>
          <a:prstGeom prst="rect">
            <a:avLst/>
          </a:prstGeom>
          <a:noFill/>
        </p:spPr>
      </p:pic>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7773" y="228600"/>
            <a:ext cx="6635920" cy="584775"/>
          </a:xfrm>
          <a:prstGeom prst="rect">
            <a:avLst/>
          </a:prstGeom>
          <a:noFill/>
        </p:spPr>
        <p:txBody>
          <a:bodyPr wrap="none" rtlCol="0">
            <a:spAutoFit/>
          </a:bodyPr>
          <a:lstStyle/>
          <a:p>
            <a:pPr algn="ctr"/>
            <a:r>
              <a:rPr lang="en-US" sz="3200" b="1" dirty="0" smtClean="0">
                <a:solidFill>
                  <a:srgbClr val="FFC000"/>
                </a:solidFill>
              </a:rPr>
              <a:t>Limitation of communication systems </a:t>
            </a:r>
            <a:endParaRPr lang="en-US" sz="3200" b="1" dirty="0">
              <a:solidFill>
                <a:srgbClr val="FFC000"/>
              </a:solidFill>
            </a:endParaRPr>
          </a:p>
        </p:txBody>
      </p:sp>
      <p:sp>
        <p:nvSpPr>
          <p:cNvPr id="4" name="TextBox 3"/>
          <p:cNvSpPr txBox="1"/>
          <p:nvPr/>
        </p:nvSpPr>
        <p:spPr>
          <a:xfrm>
            <a:off x="914400" y="1143000"/>
            <a:ext cx="7696200" cy="31393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smtClean="0"/>
              <a:t>Physical limitations:</a:t>
            </a:r>
          </a:p>
          <a:p>
            <a:pPr lvl="2">
              <a:buFont typeface="Wingdings" pitchFamily="2" charset="2"/>
              <a:buChar char="§"/>
            </a:pPr>
            <a:r>
              <a:rPr lang="en-US" dirty="0" smtClean="0"/>
              <a:t>Bandwidth limitations</a:t>
            </a:r>
          </a:p>
          <a:p>
            <a:pPr lvl="3">
              <a:buFont typeface="Wingdings" pitchFamily="2" charset="2"/>
              <a:buChar char="Ø"/>
            </a:pPr>
            <a:r>
              <a:rPr lang="en-US" dirty="0" smtClean="0"/>
              <a:t>Measure of speed</a:t>
            </a:r>
          </a:p>
          <a:p>
            <a:pPr lvl="3">
              <a:buFont typeface="Wingdings" pitchFamily="2" charset="2"/>
              <a:buChar char="Ø"/>
            </a:pPr>
            <a:r>
              <a:rPr lang="en-US" dirty="0" smtClean="0"/>
              <a:t>The system ability to follow signal variations depends on the transmission bandwidth</a:t>
            </a:r>
          </a:p>
          <a:p>
            <a:pPr lvl="3">
              <a:buFont typeface="Wingdings" pitchFamily="2" charset="2"/>
              <a:buChar char="Ø"/>
            </a:pPr>
            <a:r>
              <a:rPr lang="en-US" dirty="0" smtClean="0"/>
              <a:t>Available bandwidth determines the maximum signal speed.</a:t>
            </a:r>
          </a:p>
          <a:p>
            <a:pPr marL="914400" lvl="5">
              <a:buFont typeface="Wingdings" pitchFamily="2" charset="2"/>
              <a:buChar char="§"/>
            </a:pPr>
            <a:r>
              <a:rPr lang="en-US" dirty="0" smtClean="0"/>
              <a:t>Noise limitations</a:t>
            </a:r>
          </a:p>
          <a:p>
            <a:pPr marL="1371600" lvl="6">
              <a:buFont typeface="Wingdings" pitchFamily="2" charset="2"/>
              <a:buChar char="Ø"/>
            </a:pPr>
            <a:r>
              <a:rPr lang="en-US" dirty="0" smtClean="0"/>
              <a:t>Unavoidable </a:t>
            </a:r>
          </a:p>
          <a:p>
            <a:pPr marL="1371600" lvl="6">
              <a:buFont typeface="Wingdings" pitchFamily="2" charset="2"/>
              <a:buChar char="Ø"/>
            </a:pPr>
            <a:r>
              <a:rPr lang="en-US" dirty="0" smtClean="0"/>
              <a:t>The kinetic theory</a:t>
            </a:r>
          </a:p>
          <a:p>
            <a:pPr marL="1371600" lvl="6">
              <a:buFont typeface="Wingdings" pitchFamily="2" charset="2"/>
              <a:buChar char="Ø"/>
            </a:pPr>
            <a:r>
              <a:rPr lang="en-US" dirty="0" smtClean="0"/>
              <a:t>Noise relative to information signal is measured in terms of signal to noise ratio (SNR)</a:t>
            </a:r>
          </a:p>
        </p:txBody>
      </p:sp>
      <p:sp>
        <p:nvSpPr>
          <p:cNvPr id="5" name="TextBox 4"/>
          <p:cNvSpPr txBox="1"/>
          <p:nvPr/>
        </p:nvSpPr>
        <p:spPr>
          <a:xfrm>
            <a:off x="914400" y="4417874"/>
            <a:ext cx="7696200" cy="175432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smtClean="0"/>
              <a:t>Compromise within:</a:t>
            </a:r>
          </a:p>
          <a:p>
            <a:pPr lvl="3">
              <a:buFont typeface="Wingdings" pitchFamily="2" charset="2"/>
              <a:buChar char="Ø"/>
            </a:pPr>
            <a:r>
              <a:rPr lang="en-US" dirty="0" smtClean="0"/>
              <a:t>Transmission time and power</a:t>
            </a:r>
          </a:p>
          <a:p>
            <a:pPr lvl="3">
              <a:buFont typeface="Wingdings" pitchFamily="2" charset="2"/>
              <a:buChar char="Ø"/>
            </a:pPr>
            <a:r>
              <a:rPr lang="en-US" dirty="0" smtClean="0"/>
              <a:t>SNR performance</a:t>
            </a:r>
          </a:p>
          <a:p>
            <a:pPr lvl="3">
              <a:buFont typeface="Wingdings" pitchFamily="2" charset="2"/>
              <a:buChar char="Ø"/>
            </a:pPr>
            <a:r>
              <a:rPr lang="en-US" dirty="0" smtClean="0"/>
              <a:t>Cost of equipments</a:t>
            </a:r>
          </a:p>
          <a:p>
            <a:pPr marL="1371600" lvl="6">
              <a:buFont typeface="Wingdings" pitchFamily="2" charset="2"/>
              <a:buChar char="Ø"/>
            </a:pPr>
            <a:r>
              <a:rPr lang="en-US" dirty="0" smtClean="0"/>
              <a:t>Channel capacity</a:t>
            </a:r>
          </a:p>
          <a:p>
            <a:pPr marL="1371600" lvl="6">
              <a:buFont typeface="Wingdings" pitchFamily="2" charset="2"/>
              <a:buChar char="Ø"/>
            </a:pPr>
            <a:r>
              <a:rPr lang="en-US" dirty="0" smtClean="0"/>
              <a:t>bandwidth</a:t>
            </a:r>
          </a:p>
        </p:txBody>
      </p:sp>
    </p:spTree>
    <p:extLst>
      <p:ext uri="{BB962C8B-B14F-4D97-AF65-F5344CB8AC3E}">
        <p14:creationId xmlns:p14="http://schemas.microsoft.com/office/powerpoint/2010/main" val="2432852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304800"/>
            <a:ext cx="4191000" cy="646331"/>
          </a:xfrm>
          <a:prstGeom prst="rect">
            <a:avLst/>
          </a:prstGeom>
        </p:spPr>
        <p:txBody>
          <a:bodyPr wrap="square">
            <a:spAutoFit/>
          </a:bodyPr>
          <a:lstStyle/>
          <a:p>
            <a:r>
              <a:rPr lang="en-US" sz="3600" b="1" dirty="0">
                <a:solidFill>
                  <a:srgbClr val="FFC000"/>
                </a:solidFill>
              </a:rPr>
              <a:t>Course </a:t>
            </a:r>
            <a:r>
              <a:rPr lang="en-US" sz="3600" b="1" dirty="0" smtClean="0">
                <a:solidFill>
                  <a:srgbClr val="FFC000"/>
                </a:solidFill>
              </a:rPr>
              <a:t>Outcomes </a:t>
            </a:r>
            <a:endParaRPr lang="en-US" sz="3600" b="1" dirty="0">
              <a:solidFill>
                <a:srgbClr val="FFC000"/>
              </a:solidFill>
            </a:endParaRPr>
          </a:p>
        </p:txBody>
      </p:sp>
      <p:sp>
        <p:nvSpPr>
          <p:cNvPr id="57347" name="Rectangle 3"/>
          <p:cNvSpPr>
            <a:spLocks noChangeArrowheads="1"/>
          </p:cNvSpPr>
          <p:nvPr/>
        </p:nvSpPr>
        <p:spPr bwMode="auto">
          <a:xfrm>
            <a:off x="838200" y="990600"/>
            <a:ext cx="7772400" cy="4616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spcAft>
                <a:spcPts val="600"/>
              </a:spcAft>
              <a:buFont typeface="Wingdings" pitchFamily="2" charset="2"/>
              <a:buChar char="§"/>
            </a:pPr>
            <a:r>
              <a:rPr lang="en-US" sz="2400" dirty="0" smtClean="0"/>
              <a:t>Understand basic elements of a communication system</a:t>
            </a:r>
          </a:p>
          <a:p>
            <a:pPr lvl="0" algn="just">
              <a:spcAft>
                <a:spcPts val="600"/>
              </a:spcAft>
              <a:buFont typeface="Wingdings" pitchFamily="2" charset="2"/>
              <a:buChar char="§"/>
            </a:pPr>
            <a:r>
              <a:rPr lang="en-US" sz="2400" dirty="0" smtClean="0"/>
              <a:t>Conduct analysis of baseband signals in time domain and in frequency domain</a:t>
            </a:r>
          </a:p>
          <a:p>
            <a:pPr lvl="0" algn="just">
              <a:spcAft>
                <a:spcPts val="600"/>
              </a:spcAft>
              <a:buFont typeface="Wingdings" pitchFamily="2" charset="2"/>
              <a:buChar char="§"/>
            </a:pPr>
            <a:r>
              <a:rPr lang="en-US" sz="2400" dirty="0" smtClean="0"/>
              <a:t>Demonstrate understanding of various analog and digital modulation and demodulation techniques.</a:t>
            </a:r>
          </a:p>
          <a:p>
            <a:pPr lvl="0" algn="just">
              <a:spcAft>
                <a:spcPts val="600"/>
              </a:spcAft>
              <a:buFont typeface="Wingdings" pitchFamily="2" charset="2"/>
              <a:buChar char="§"/>
            </a:pPr>
            <a:r>
              <a:rPr lang="en-US" sz="2400" dirty="0" smtClean="0"/>
              <a:t>Analyze the performance of modulation and demodulation techniques in various transmission environments</a:t>
            </a:r>
          </a:p>
          <a:p>
            <a:pPr lvl="0" algn="just">
              <a:spcAft>
                <a:spcPts val="600"/>
              </a:spcAft>
              <a:buFont typeface="Wingdings" pitchFamily="2" charset="2"/>
              <a:buChar char="§"/>
            </a:pPr>
            <a:r>
              <a:rPr lang="en-US" sz="2400" dirty="0" smtClean="0"/>
              <a:t>Understand the importance of noise considerations in communication systems.</a:t>
            </a:r>
          </a:p>
          <a:p>
            <a:pPr lvl="0" algn="just">
              <a:spcAft>
                <a:spcPts val="600"/>
              </a:spcAft>
              <a:buFont typeface="Wingdings" pitchFamily="2" charset="2"/>
              <a:buChar char="§"/>
            </a:pPr>
            <a:r>
              <a:rPr lang="en-US" sz="2400" dirty="0" smtClean="0"/>
              <a:t>Baseband and band-pass transmission techniques </a:t>
            </a:r>
          </a:p>
          <a:p>
            <a:pPr lvl="0" algn="just">
              <a:spcAft>
                <a:spcPts val="600"/>
              </a:spcAft>
              <a:buFont typeface="Wingdings" pitchFamily="2" charset="2"/>
              <a:buChar char="§"/>
            </a:pPr>
            <a:r>
              <a:rPr lang="en-US" sz="2400" dirty="0" smtClean="0"/>
              <a:t> Detection &amp; Estimation of signal</a:t>
            </a:r>
            <a:endParaRPr lang="en-US" sz="2400" dirty="0"/>
          </a:p>
        </p:txBody>
      </p:sp>
    </p:spTree>
    <p:extLst>
      <p:ext uri="{BB962C8B-B14F-4D97-AF65-F5344CB8AC3E}">
        <p14:creationId xmlns:p14="http://schemas.microsoft.com/office/powerpoint/2010/main" val="770255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9213" y="1733550"/>
            <a:ext cx="6505575"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228600"/>
            <a:ext cx="8763000" cy="707886"/>
          </a:xfrm>
          <a:prstGeom prst="rect">
            <a:avLst/>
          </a:prstGeom>
        </p:spPr>
        <p:txBody>
          <a:bodyPr wrap="square">
            <a:spAutoFit/>
          </a:bodyPr>
          <a:lstStyle/>
          <a:p>
            <a:pPr algn="just"/>
            <a:r>
              <a:rPr lang="en-US" sz="2000" b="1" dirty="0" smtClean="0"/>
              <a:t>Communication </a:t>
            </a:r>
            <a:r>
              <a:rPr lang="en-US" sz="2000" b="1" dirty="0"/>
              <a:t>E</a:t>
            </a:r>
            <a:r>
              <a:rPr lang="en-US" sz="2000" b="1" dirty="0" smtClean="0"/>
              <a:t>ngineering</a:t>
            </a:r>
            <a:r>
              <a:rPr lang="en-US" sz="2000" dirty="0" smtClean="0"/>
              <a:t> </a:t>
            </a:r>
            <a:r>
              <a:rPr lang="en-US" sz="2000" dirty="0"/>
              <a:t>concerned with the sending and receiving of signals especially by means of electrical </a:t>
            </a:r>
            <a:r>
              <a:rPr lang="en-US" sz="2000" dirty="0" smtClean="0"/>
              <a:t>devices </a:t>
            </a:r>
            <a:r>
              <a:rPr lang="en-US" sz="2000" dirty="0"/>
              <a:t>and electromagnetic waves.</a:t>
            </a:r>
          </a:p>
        </p:txBody>
      </p:sp>
    </p:spTree>
    <p:extLst>
      <p:ext uri="{BB962C8B-B14F-4D97-AF65-F5344CB8AC3E}">
        <p14:creationId xmlns:p14="http://schemas.microsoft.com/office/powerpoint/2010/main" val="2154954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304800"/>
            <a:ext cx="2590800" cy="646331"/>
          </a:xfrm>
          <a:prstGeom prst="rect">
            <a:avLst/>
          </a:prstGeom>
        </p:spPr>
        <p:txBody>
          <a:bodyPr wrap="square">
            <a:spAutoFit/>
          </a:bodyPr>
          <a:lstStyle/>
          <a:p>
            <a:r>
              <a:rPr lang="en-US" sz="3600" b="1" dirty="0" smtClean="0">
                <a:solidFill>
                  <a:srgbClr val="FFC000"/>
                </a:solidFill>
              </a:rPr>
              <a:t>Introduction</a:t>
            </a:r>
            <a:endParaRPr lang="en-US" sz="3600" b="1" dirty="0">
              <a:solidFill>
                <a:srgbClr val="FFC000"/>
              </a:solidFill>
            </a:endParaRPr>
          </a:p>
        </p:txBody>
      </p:sp>
      <p:sp>
        <p:nvSpPr>
          <p:cNvPr id="57347" name="Rectangle 3"/>
          <p:cNvSpPr>
            <a:spLocks noChangeArrowheads="1"/>
          </p:cNvSpPr>
          <p:nvPr/>
        </p:nvSpPr>
        <p:spPr bwMode="auto">
          <a:xfrm>
            <a:off x="838200" y="3068091"/>
            <a:ext cx="7772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spcAft>
                <a:spcPts val="600"/>
              </a:spcAft>
            </a:pPr>
            <a:endParaRPr lang="en-US" sz="2400" dirty="0"/>
          </a:p>
        </p:txBody>
      </p:sp>
      <p:sp>
        <p:nvSpPr>
          <p:cNvPr id="5" name="Rectangle 4"/>
          <p:cNvSpPr/>
          <p:nvPr/>
        </p:nvSpPr>
        <p:spPr>
          <a:xfrm>
            <a:off x="685800" y="914400"/>
            <a:ext cx="7467600" cy="646331"/>
          </a:xfrm>
          <a:prstGeom prst="rect">
            <a:avLst/>
          </a:prstGeom>
        </p:spPr>
        <p:txBody>
          <a:bodyPr wrap="square">
            <a:spAutoFit/>
          </a:bodyPr>
          <a:lstStyle/>
          <a:p>
            <a:pPr algn="ctr"/>
            <a:r>
              <a:rPr lang="en-US" dirty="0" smtClean="0"/>
              <a:t>“Communication is the process of establishing connection or link between two points for information exchange”</a:t>
            </a:r>
            <a:endParaRPr lang="en-US" dirty="0"/>
          </a:p>
        </p:txBody>
      </p:sp>
      <p:sp>
        <p:nvSpPr>
          <p:cNvPr id="6" name="Rectangle 5"/>
          <p:cNvSpPr/>
          <p:nvPr/>
        </p:nvSpPr>
        <p:spPr>
          <a:xfrm>
            <a:off x="685800" y="1905000"/>
            <a:ext cx="7467600" cy="3970318"/>
          </a:xfrm>
          <a:prstGeom prst="rect">
            <a:avLst/>
          </a:prstGeom>
        </p:spPr>
        <p:txBody>
          <a:bodyPr wrap="square">
            <a:spAutoFit/>
          </a:bodyPr>
          <a:lstStyle/>
          <a:p>
            <a:r>
              <a:rPr lang="en-US" dirty="0" smtClean="0"/>
              <a:t>The examples of communication:</a:t>
            </a:r>
          </a:p>
          <a:p>
            <a:pPr marL="3086100" lvl="6" indent="-342900">
              <a:buFont typeface="+mj-lt"/>
              <a:buAutoNum type="arabicPeriod"/>
            </a:pPr>
            <a:r>
              <a:rPr lang="en-US" dirty="0" smtClean="0"/>
              <a:t>Ancient communication</a:t>
            </a:r>
          </a:p>
          <a:p>
            <a:pPr marL="3086100" lvl="6" indent="-342900">
              <a:buFont typeface="+mj-lt"/>
              <a:buAutoNum type="arabicPeriod"/>
            </a:pPr>
            <a:r>
              <a:rPr lang="en-US" dirty="0" smtClean="0"/>
              <a:t>Telegraph </a:t>
            </a:r>
          </a:p>
          <a:p>
            <a:pPr marL="3086100" lvl="6" indent="-342900">
              <a:buFont typeface="+mj-lt"/>
              <a:buAutoNum type="arabicPeriod"/>
            </a:pPr>
            <a:r>
              <a:rPr lang="en-US" dirty="0" smtClean="0"/>
              <a:t>Line telephony</a:t>
            </a:r>
          </a:p>
          <a:p>
            <a:pPr marL="3086100" lvl="6" indent="-342900">
              <a:buFont typeface="+mj-lt"/>
              <a:buAutoNum type="arabicPeriod"/>
            </a:pPr>
            <a:r>
              <a:rPr lang="en-US" dirty="0" smtClean="0"/>
              <a:t>Radio  telephony</a:t>
            </a:r>
          </a:p>
          <a:p>
            <a:pPr marL="3086100" lvl="6" indent="-342900">
              <a:buFont typeface="+mj-lt"/>
              <a:buAutoNum type="arabicPeriod"/>
            </a:pPr>
            <a:r>
              <a:rPr lang="en-US" dirty="0" smtClean="0"/>
              <a:t>Radio telegraph</a:t>
            </a:r>
          </a:p>
          <a:p>
            <a:pPr marL="3086100" lvl="6" indent="-342900">
              <a:buFont typeface="+mj-lt"/>
              <a:buAutoNum type="arabicPeriod"/>
            </a:pPr>
            <a:r>
              <a:rPr lang="en-US" dirty="0" smtClean="0"/>
              <a:t>Point to point communication</a:t>
            </a:r>
          </a:p>
          <a:p>
            <a:pPr marL="3086100" lvl="6" indent="-342900">
              <a:buFont typeface="+mj-lt"/>
              <a:buAutoNum type="arabicPeriod"/>
            </a:pPr>
            <a:r>
              <a:rPr lang="en-US" dirty="0" smtClean="0"/>
              <a:t>Mobile communication</a:t>
            </a:r>
          </a:p>
          <a:p>
            <a:pPr marL="3086100" lvl="6" indent="-342900">
              <a:buFont typeface="+mj-lt"/>
              <a:buAutoNum type="arabicPeriod"/>
            </a:pPr>
            <a:r>
              <a:rPr lang="en-US" dirty="0" smtClean="0"/>
              <a:t>Computer communication</a:t>
            </a:r>
          </a:p>
          <a:p>
            <a:pPr marL="3086100" lvl="6" indent="-342900">
              <a:buFont typeface="+mj-lt"/>
              <a:buAutoNum type="arabicPeriod"/>
            </a:pPr>
            <a:r>
              <a:rPr lang="en-US" dirty="0" smtClean="0"/>
              <a:t>Radar communication</a:t>
            </a:r>
          </a:p>
          <a:p>
            <a:pPr marL="3086100" lvl="6" indent="-342900">
              <a:buFont typeface="+mj-lt"/>
              <a:buAutoNum type="arabicPeriod"/>
            </a:pPr>
            <a:r>
              <a:rPr lang="en-US" dirty="0" smtClean="0"/>
              <a:t>Television broadcasting</a:t>
            </a:r>
          </a:p>
          <a:p>
            <a:pPr marL="3086100" lvl="6" indent="-342900">
              <a:buFont typeface="+mj-lt"/>
              <a:buAutoNum type="arabicPeriod"/>
            </a:pPr>
            <a:r>
              <a:rPr lang="en-US" dirty="0" smtClean="0"/>
              <a:t>Radio telemetry</a:t>
            </a:r>
          </a:p>
          <a:p>
            <a:pPr marL="3086100" lvl="6" indent="-342900">
              <a:buFont typeface="+mj-lt"/>
              <a:buAutoNum type="arabicPeriod"/>
            </a:pPr>
            <a:r>
              <a:rPr lang="en-US" dirty="0" smtClean="0"/>
              <a:t>Radio aids to navigation</a:t>
            </a:r>
          </a:p>
          <a:p>
            <a:pPr marL="3086100" lvl="6" indent="-342900">
              <a:buFont typeface="+mj-lt"/>
              <a:buAutoNum type="arabicPeriod"/>
            </a:pPr>
            <a:r>
              <a:rPr lang="en-US" dirty="0" smtClean="0"/>
              <a:t>Radio aids to aircraft landing</a:t>
            </a:r>
            <a:endParaRPr lang="en-US" dirty="0"/>
          </a:p>
        </p:txBody>
      </p:sp>
    </p:spTree>
    <p:extLst>
      <p:ext uri="{BB962C8B-B14F-4D97-AF65-F5344CB8AC3E}">
        <p14:creationId xmlns:p14="http://schemas.microsoft.com/office/powerpoint/2010/main" val="770255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479321"/>
            <a:ext cx="6627496" cy="646331"/>
          </a:xfrm>
          <a:prstGeom prst="rect">
            <a:avLst/>
          </a:prstGeom>
        </p:spPr>
        <p:txBody>
          <a:bodyPr wrap="square">
            <a:spAutoFit/>
          </a:bodyPr>
          <a:lstStyle/>
          <a:p>
            <a:pPr>
              <a:lnSpc>
                <a:spcPct val="100000"/>
              </a:lnSpc>
              <a:spcBef>
                <a:spcPts val="105"/>
              </a:spcBef>
            </a:pPr>
            <a:r>
              <a:rPr lang="en-US" sz="3600" b="1" dirty="0" smtClean="0">
                <a:solidFill>
                  <a:srgbClr val="FFC000"/>
                </a:solidFill>
                <a:latin typeface="+mn-lt"/>
                <a:ea typeface="+mn-ea"/>
                <a:cs typeface="+mn-cs"/>
              </a:rPr>
              <a:t>Ancient Communications</a:t>
            </a:r>
            <a:endParaRPr lang="en-US" sz="3600" b="1" dirty="0">
              <a:solidFill>
                <a:srgbClr val="FFC000"/>
              </a:solidFill>
              <a:latin typeface="+mn-lt"/>
              <a:ea typeface="+mn-ea"/>
              <a:cs typeface="+mn-cs"/>
            </a:endParaRPr>
          </a:p>
        </p:txBody>
      </p:sp>
      <p:sp>
        <p:nvSpPr>
          <p:cNvPr id="3" name="object 3"/>
          <p:cNvSpPr/>
          <p:nvPr/>
        </p:nvSpPr>
        <p:spPr>
          <a:xfrm>
            <a:off x="628650" y="1905000"/>
            <a:ext cx="1802511" cy="273862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66800" y="5029200"/>
            <a:ext cx="964312"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Hark</a:t>
            </a:r>
            <a:r>
              <a:rPr sz="1800" dirty="0">
                <a:latin typeface="Times New Roman"/>
                <a:cs typeface="Times New Roman"/>
              </a:rPr>
              <a:t>ara</a:t>
            </a:r>
          </a:p>
        </p:txBody>
      </p:sp>
      <p:sp>
        <p:nvSpPr>
          <p:cNvPr id="5" name="object 5"/>
          <p:cNvSpPr/>
          <p:nvPr/>
        </p:nvSpPr>
        <p:spPr>
          <a:xfrm>
            <a:off x="3107816" y="1926335"/>
            <a:ext cx="1797939" cy="273862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3657600" y="5105400"/>
            <a:ext cx="914400"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Pigeons</a:t>
            </a:r>
            <a:endParaRPr sz="1800" dirty="0">
              <a:latin typeface="Times New Roman"/>
              <a:cs typeface="Times New Roman"/>
            </a:endParaRPr>
          </a:p>
        </p:txBody>
      </p:sp>
      <p:sp>
        <p:nvSpPr>
          <p:cNvPr id="7" name="object 7"/>
          <p:cNvSpPr/>
          <p:nvPr/>
        </p:nvSpPr>
        <p:spPr>
          <a:xfrm>
            <a:off x="5582412" y="1926335"/>
            <a:ext cx="3114675" cy="2740152"/>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6629400" y="5105400"/>
            <a:ext cx="1905000"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Fire </a:t>
            </a:r>
            <a:r>
              <a:rPr sz="1800" dirty="0">
                <a:latin typeface="Times New Roman"/>
                <a:cs typeface="Times New Roman"/>
              </a:rPr>
              <a:t>and</a:t>
            </a:r>
            <a:r>
              <a:rPr sz="1800" spc="-65" dirty="0">
                <a:latin typeface="Times New Roman"/>
                <a:cs typeface="Times New Roman"/>
              </a:rPr>
              <a:t> </a:t>
            </a:r>
            <a:r>
              <a:rPr sz="1800" spc="-5" dirty="0">
                <a:latin typeface="Times New Roman"/>
                <a:cs typeface="Times New Roman"/>
              </a:rPr>
              <a:t>Smoke</a:t>
            </a: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09800" y="457200"/>
            <a:ext cx="4343400" cy="567463"/>
          </a:xfrm>
          <a:prstGeom prst="rect">
            <a:avLst/>
          </a:prstGeom>
        </p:spPr>
        <p:txBody>
          <a:bodyPr vert="horz" wrap="square" lIns="0" tIns="13335" rIns="0" bIns="0" rtlCol="0">
            <a:spAutoFit/>
          </a:bodyPr>
          <a:lstStyle/>
          <a:p>
            <a:pPr marL="12700" algn="ctr">
              <a:lnSpc>
                <a:spcPct val="100000"/>
              </a:lnSpc>
              <a:spcBef>
                <a:spcPts val="105"/>
              </a:spcBef>
            </a:pPr>
            <a:r>
              <a:rPr sz="3600" spc="-35" dirty="0">
                <a:solidFill>
                  <a:srgbClr val="FFC000"/>
                </a:solidFill>
                <a:latin typeface="Times New Roman"/>
                <a:cs typeface="Times New Roman"/>
              </a:rPr>
              <a:t>Telegraph</a:t>
            </a:r>
            <a:r>
              <a:rPr sz="3600" spc="-60" dirty="0">
                <a:solidFill>
                  <a:srgbClr val="FFC000"/>
                </a:solidFill>
                <a:latin typeface="Times New Roman"/>
                <a:cs typeface="Times New Roman"/>
              </a:rPr>
              <a:t> </a:t>
            </a:r>
            <a:r>
              <a:rPr sz="3600" dirty="0">
                <a:solidFill>
                  <a:srgbClr val="FFC000"/>
                </a:solidFill>
                <a:latin typeface="Times New Roman"/>
                <a:cs typeface="Times New Roman"/>
              </a:rPr>
              <a:t>(1836)</a:t>
            </a:r>
          </a:p>
        </p:txBody>
      </p:sp>
      <p:sp>
        <p:nvSpPr>
          <p:cNvPr id="3" name="object 3"/>
          <p:cNvSpPr/>
          <p:nvPr/>
        </p:nvSpPr>
        <p:spPr>
          <a:xfrm>
            <a:off x="2209800" y="1676400"/>
            <a:ext cx="4663440" cy="421995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905000" y="1219200"/>
            <a:ext cx="5638800"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Invention </a:t>
            </a:r>
            <a:r>
              <a:rPr sz="1800" spc="-5" dirty="0">
                <a:latin typeface="Times New Roman"/>
                <a:cs typeface="Times New Roman"/>
              </a:rPr>
              <a:t>Of </a:t>
            </a:r>
            <a:r>
              <a:rPr sz="1800" spc="-15" dirty="0">
                <a:latin typeface="Times New Roman"/>
                <a:cs typeface="Times New Roman"/>
              </a:rPr>
              <a:t>Telegraph: </a:t>
            </a:r>
            <a:r>
              <a:rPr sz="1800" spc="-5" dirty="0">
                <a:latin typeface="Times New Roman"/>
                <a:cs typeface="Times New Roman"/>
              </a:rPr>
              <a:t>First </a:t>
            </a:r>
            <a:r>
              <a:rPr sz="1800" spc="-10" dirty="0">
                <a:latin typeface="Times New Roman"/>
                <a:cs typeface="Times New Roman"/>
              </a:rPr>
              <a:t>Wireless</a:t>
            </a:r>
            <a:r>
              <a:rPr sz="1800" spc="-65" dirty="0">
                <a:latin typeface="Times New Roman"/>
                <a:cs typeface="Times New Roman"/>
              </a:rPr>
              <a:t> </a:t>
            </a:r>
            <a:r>
              <a:rPr sz="1800" spc="-5" dirty="0">
                <a:latin typeface="Times New Roman"/>
                <a:cs typeface="Times New Roman"/>
              </a:rPr>
              <a:t>Communication</a:t>
            </a: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4126</TotalTime>
  <Words>2695</Words>
  <Application>Microsoft Office PowerPoint</Application>
  <PresentationFormat>On-screen Show (4:3)</PresentationFormat>
  <Paragraphs>308</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Times New Roman</vt:lpstr>
      <vt:lpstr>Wingdings</vt:lpstr>
      <vt:lpstr>Office Theme</vt:lpstr>
      <vt:lpstr>Course code: ICT 3103 Course Title: Analog and Digital Communication  Semester: V (March-June 2022)  Course Teacher Dr. Monir Morshed Professor, Dept. of ICT  Email:monirmorshed.ict@mbstu.ac.bd </vt:lpstr>
      <vt:lpstr>PowerPoint Presentation</vt:lpstr>
      <vt:lpstr>PowerPoint Presentation</vt:lpstr>
      <vt:lpstr>PowerPoint Presentation</vt:lpstr>
      <vt:lpstr>PowerPoint Presentation</vt:lpstr>
      <vt:lpstr>PowerPoint Presentation</vt:lpstr>
      <vt:lpstr>PowerPoint Presentation</vt:lpstr>
      <vt:lpstr>Ancient Communications</vt:lpstr>
      <vt:lpstr>PowerPoint Presentation</vt:lpstr>
      <vt:lpstr>PowerPoint Presentation</vt:lpstr>
      <vt:lpstr>FM Radio(1933)</vt:lpstr>
      <vt:lpstr>Mobile Phones (1983)</vt:lpstr>
      <vt:lpstr>Contribution of Electronics in  Communication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EEE-315  Communication Engineering-I  Course Teacher Md.Sohel Rana  Lecturer,Dept. of EEE  Email:sohel.eee@diu.edu.bd  Phone:01736723130</dc:title>
  <dc:creator>hp</dc:creator>
  <cp:lastModifiedBy>hp</cp:lastModifiedBy>
  <cp:revision>83</cp:revision>
  <cp:lastPrinted>2022-03-14T05:39:49Z</cp:lastPrinted>
  <dcterms:created xsi:type="dcterms:W3CDTF">2006-08-16T00:00:00Z</dcterms:created>
  <dcterms:modified xsi:type="dcterms:W3CDTF">2022-03-14T06:29:28Z</dcterms:modified>
</cp:coreProperties>
</file>