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99" r:id="rId4"/>
    <p:sldId id="288" r:id="rId5"/>
    <p:sldId id="259" r:id="rId6"/>
    <p:sldId id="262" r:id="rId7"/>
    <p:sldId id="260" r:id="rId8"/>
    <p:sldId id="263" r:id="rId9"/>
    <p:sldId id="266" r:id="rId10"/>
    <p:sldId id="289" r:id="rId11"/>
    <p:sldId id="290" r:id="rId12"/>
    <p:sldId id="272" r:id="rId13"/>
    <p:sldId id="273" r:id="rId14"/>
    <p:sldId id="274" r:id="rId15"/>
    <p:sldId id="275" r:id="rId16"/>
    <p:sldId id="276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7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3BA80-9FC3-4D62-9293-D996411115EC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807FA-2598-4432-8D37-53FE7754E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3163" y="696913"/>
            <a:ext cx="4638675" cy="3479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949" tIns="46474" rIns="92949" bIns="46474"/>
          <a:lstStyle/>
          <a:p>
            <a:r>
              <a:rPr lang="en-US" altLang="en-US"/>
              <a:t>Size of Students in COP3530 is 240, Exams is 3, DOW is 7, and Months is 12. Notice that Days of Week is used as an example of both a data object and of a linear</a:t>
            </a:r>
          </a:p>
          <a:p>
            <a:r>
              <a:rPr lang="en-US" altLang="en-US"/>
              <a:t>list. As a data object, {S, M, T, …} and {M, W, S, …} describe the same data object with 7 allowable instances S, M, T, … As a linear list (S, M, T, …) and (M, W, S, …) are two different instances of a linear list. Linear List itself may be viewed as data object, which is simply the set of all possible linear list instances.</a:t>
            </a:r>
          </a:p>
        </p:txBody>
      </p:sp>
    </p:spTree>
    <p:extLst>
      <p:ext uri="{BB962C8B-B14F-4D97-AF65-F5344CB8AC3E}">
        <p14:creationId xmlns:p14="http://schemas.microsoft.com/office/powerpoint/2010/main" val="258929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6AE6A06-9ECD-41AC-815E-C09EC5155373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5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951ECFD-BF01-4A01-9BCD-46E70454B931}" type="slidenum">
              <a:rPr lang="en-US"/>
              <a:pPr/>
              <a:t>16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56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47224BC-4859-4A36-8DCB-DFBC52A13BB9}" type="slidenum">
              <a:rPr lang="en-US"/>
              <a:pPr/>
              <a:t>17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53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8E741A6-D4DD-42D5-9F9E-E397E942B37F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4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C09B90A-A6A3-45D5-8293-D386BC3CC1DF}" type="slidenum">
              <a:rPr lang="en-US"/>
              <a:pPr/>
              <a:t>19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623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58B46FA-7BB8-47F8-A101-D05136B1B545}" type="slidenum">
              <a:rPr lang="en-US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9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4BB1AEC-F5C7-4EA1-8B22-DA85DC13351F}" type="slidenum">
              <a:rPr lang="en-US"/>
              <a:pPr/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47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F215E28-A137-4A18-99EE-CECED94771D2}" type="slidenum">
              <a:rPr lang="en-US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4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B9D5EDD-363C-4EA8-8B2A-6FF86B002DF4}" type="slidenum">
              <a:rPr lang="en-US"/>
              <a:pPr/>
              <a:t>23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930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114AD8F-68CF-4B18-BAE7-388CA68F945C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36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01CB02D-071E-41AC-B2F5-4074C036F5E8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5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2DBA65E-687E-4D44-B173-A2F2EA9026DB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2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626A347-4F22-477E-A9EB-0D2DFFF4C964}" type="slidenum">
              <a:rPr lang="en-US"/>
              <a:pPr/>
              <a:t>26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496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81BA05B-F329-47E8-89AD-A00FA3DAF776}" type="slidenum">
              <a:rPr lang="en-US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25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E73A4CE-D0C9-4CC9-B70B-654D11B87C57}" type="slidenum">
              <a:rPr lang="en-US"/>
              <a:pPr/>
              <a:t>28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0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08B5FA4-9634-4A4A-85EC-80D4441526AA}" type="slidenum">
              <a:rPr lang="en-US"/>
              <a:pPr/>
              <a:t>29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14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73CD473-88B7-4EB5-AC54-896091964B3A}" type="slidenum">
              <a:rPr lang="en-US"/>
              <a:pPr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CFACBF1-717A-4A1C-8AF8-B660FA32D336}" type="slidenum">
              <a:rPr lang="en-US"/>
              <a:pPr/>
              <a:t>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7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6A89B4D-97AE-4338-BB79-9EDDDADAFE6B}" type="slidenum">
              <a:rPr lang="en-US"/>
              <a:pPr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12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23791C6-9BF4-4187-B903-438D4E70DEB9}" type="slidenum">
              <a:rPr lang="en-US"/>
              <a:pPr/>
              <a:t>11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2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0FC0DB2-ABAD-4775-B354-CDAAD4A0FB68}" type="slidenum">
              <a:rPr lang="en-US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11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65C32AA-5454-4877-9328-AE46DE857430}" type="slidenum">
              <a:rPr lang="en-US"/>
              <a:pPr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51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AC3969F-1D5C-4973-93B5-33781AEFB4EA}" type="slidenum">
              <a:rPr lang="en-US"/>
              <a:pPr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7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F9AA-FA20-403A-97B0-76544076B2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225</a:t>
            </a:r>
            <a:br>
              <a:rPr lang="en-US" dirty="0" smtClean="0"/>
            </a:br>
            <a:r>
              <a:rPr lang="en-US" dirty="0" smtClean="0"/>
              <a:t>Data Structures and Algorithms</a:t>
            </a:r>
            <a:br>
              <a:rPr lang="en-US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Sec- </a:t>
            </a:r>
            <a:r>
              <a:rPr lang="en-US" sz="4000" dirty="0" smtClean="0"/>
              <a:t>5&amp;6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smtClean="0"/>
              <a:t>Spring</a:t>
            </a:r>
            <a:r>
              <a:rPr lang="en-US" b="1" smtClean="0"/>
              <a:t>-2018</a:t>
            </a:r>
            <a:endParaRPr lang="en-US" b="1" dirty="0" smtClean="0"/>
          </a:p>
          <a:p>
            <a:r>
              <a:rPr lang="en-US" b="1" dirty="0" smtClean="0"/>
              <a:t>Instructor : Tamanna Motahar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457200"/>
            <a:ext cx="7391400" cy="7620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Before Inserting </a:t>
            </a:r>
            <a:r>
              <a:rPr lang="en-US" dirty="0" smtClean="0">
                <a:cs typeface="+mj-cs"/>
              </a:rPr>
              <a:t>Henry </a:t>
            </a:r>
            <a:r>
              <a:rPr lang="en-US" dirty="0">
                <a:cs typeface="+mj-cs"/>
              </a:rPr>
              <a:t>into an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Unsorted List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7DE24B7-ECC2-4705-8764-5C0172878925}" type="slidenum">
              <a:rPr lang="en-US" sz="1800"/>
              <a:pPr eaLnBrk="1" hangingPunct="1"/>
              <a:t>10</a:t>
            </a:fld>
            <a:endParaRPr lang="en-US" sz="1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447800"/>
            <a:ext cx="4406900" cy="472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771900" y="1550988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590800" y="2360613"/>
            <a:ext cx="2211388" cy="3278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84450" y="2667000"/>
            <a:ext cx="2224088" cy="2465388"/>
            <a:chOff x="1728" y="2016"/>
            <a:chExt cx="1401" cy="1553"/>
          </a:xfrm>
        </p:grpSpPr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865188" y="1524000"/>
            <a:ext cx="353695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3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5921375" y="1477963"/>
            <a:ext cx="2513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The item will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be placed into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the length location,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and length will be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incremented.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865E778E-1476-43D4-B155-D6435DCE350C}" type="slidenum">
              <a:rPr lang="en-US" sz="1800"/>
              <a:pPr algn="r"/>
              <a:t>10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0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After Inserting </a:t>
            </a:r>
            <a:r>
              <a:rPr lang="en-US" dirty="0">
                <a:cs typeface="+mj-cs"/>
              </a:rPr>
              <a:t>Henry </a:t>
            </a:r>
            <a:r>
              <a:rPr lang="en-US" dirty="0" smtClean="0">
                <a:cs typeface="+mj-cs"/>
              </a:rPr>
              <a:t>into an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Unsorted List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88EEB4F-B529-485F-B360-24C09F5187A5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41500" y="1600200"/>
            <a:ext cx="4406900" cy="449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851400" y="1738313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670300" y="2513013"/>
            <a:ext cx="2211388" cy="3278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63950" y="2868613"/>
            <a:ext cx="2224088" cy="2465387"/>
            <a:chOff x="1728" y="2016"/>
            <a:chExt cx="1401" cy="1553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1944688" y="1676400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            		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5334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6C68598-AEDE-4F73-B4BA-60A60DB3EB74}" type="slidenum">
              <a:rPr lang="en-US" sz="1800"/>
              <a:pPr eaLnBrk="1" hangingPunct="1"/>
              <a:t>12</a:t>
            </a:fld>
            <a:endParaRPr lang="en-US" sz="18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45150" y="12954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0750" y="11430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3930650" y="1420813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2749550" y="2195513"/>
            <a:ext cx="2211388" cy="343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03513"/>
            <a:ext cx="2224088" cy="2465387"/>
            <a:chOff x="1728" y="2016"/>
            <a:chExt cx="1401" cy="1553"/>
          </a:xfrm>
        </p:grpSpPr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3255" name="Oval 13"/>
          <p:cNvSpPr>
            <a:spLocks noChangeArrowheads="1"/>
          </p:cNvSpPr>
          <p:nvPr/>
        </p:nvSpPr>
        <p:spPr bwMode="auto">
          <a:xfrm>
            <a:off x="2749550" y="2197100"/>
            <a:ext cx="2197100" cy="4445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1513" name="Rectangle 14"/>
          <p:cNvSpPr>
            <a:spLocks noChangeArrowheads="1"/>
          </p:cNvSpPr>
          <p:nvPr/>
        </p:nvSpPr>
        <p:spPr bwMode="auto">
          <a:xfrm>
            <a:off x="5699125" y="14716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0   </a:t>
            </a:r>
          </a:p>
        </p:txBody>
      </p:sp>
      <p:sp>
        <p:nvSpPr>
          <p:cNvPr id="21514" name="Rectangle 15"/>
          <p:cNvSpPr>
            <a:spLocks noChangeArrowheads="1"/>
          </p:cNvSpPr>
          <p:nvPr/>
        </p:nvSpPr>
        <p:spPr bwMode="auto">
          <a:xfrm>
            <a:off x="1023938" y="1452563"/>
            <a:ext cx="353695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99413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645150" y="12954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20750" y="12192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306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749550" y="2271713"/>
            <a:ext cx="2211388" cy="33670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16213"/>
            <a:ext cx="2224088" cy="2465387"/>
            <a:chOff x="1728" y="2016"/>
            <a:chExt cx="1401" cy="1553"/>
          </a:xfrm>
        </p:grpSpPr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536" name="Oval 13"/>
          <p:cNvSpPr>
            <a:spLocks noChangeArrowheads="1"/>
          </p:cNvSpPr>
          <p:nvPr/>
        </p:nvSpPr>
        <p:spPr bwMode="auto">
          <a:xfrm>
            <a:off x="2749550" y="27432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1023938" y="1528763"/>
            <a:ext cx="353695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5699125" y="14716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FC7785E-CE27-4AF8-B22A-45DCEDB1A94C}" type="slidenum">
              <a:rPr lang="en-US" sz="1800"/>
              <a:pPr eaLnBrk="1" hangingPunct="1"/>
              <a:t>13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610600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486400" y="14478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1371600"/>
            <a:ext cx="4406900" cy="4648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771900" y="15732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90800" y="2271713"/>
            <a:ext cx="2211388" cy="33670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84450" y="2736850"/>
            <a:ext cx="2224088" cy="2465388"/>
            <a:chOff x="1728" y="2016"/>
            <a:chExt cx="1401" cy="1553"/>
          </a:xfrm>
        </p:grpSpPr>
        <p:sp>
          <p:nvSpPr>
            <p:cNvPr id="23564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7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8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560" name="Oval 13"/>
          <p:cNvSpPr>
            <a:spLocks noChangeArrowheads="1"/>
          </p:cNvSpPr>
          <p:nvPr/>
        </p:nvSpPr>
        <p:spPr bwMode="auto">
          <a:xfrm>
            <a:off x="2590800" y="32766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865188" y="1528763"/>
            <a:ext cx="353695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5540375" y="16240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2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465105C-C8B3-41B7-AEC1-92BECA6D1CD6}" type="slidenum">
              <a:rPr lang="en-US" sz="1800"/>
              <a:pPr eaLnBrk="1" hangingPunct="1"/>
              <a:t>14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4213" cy="9144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Getting Ivan from an Unsorted List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645150" y="1347788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20750" y="1295400"/>
            <a:ext cx="4406900" cy="449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98913" y="1438275"/>
            <a:ext cx="954087" cy="43021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667000" y="2125663"/>
            <a:ext cx="2211388" cy="347662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2667000"/>
            <a:ext cx="2224088" cy="2465388"/>
            <a:chOff x="1728" y="2016"/>
            <a:chExt cx="1401" cy="1553"/>
          </a:xfrm>
        </p:grpSpPr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4584" name="Oval 13"/>
          <p:cNvSpPr>
            <a:spLocks noChangeArrowheads="1"/>
          </p:cNvSpPr>
          <p:nvPr/>
        </p:nvSpPr>
        <p:spPr bwMode="auto">
          <a:xfrm>
            <a:off x="2679700" y="3697288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1111250" y="1382713"/>
            <a:ext cx="353695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5699125" y="1524000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3 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BD87417-6A86-4D82-BE38-48F83E7E73AE}" type="slidenum">
              <a:rPr lang="en-US" sz="1800"/>
              <a:pPr eaLnBrk="1" hangingPunct="1"/>
              <a:t>15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762000"/>
          </a:xfrm>
          <a:extLst/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562600" y="15240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1447800"/>
            <a:ext cx="4406900" cy="457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48100" y="16621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67000" y="2436813"/>
            <a:ext cx="2211388" cy="34305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0650" y="2895600"/>
            <a:ext cx="2224088" cy="2465388"/>
            <a:chOff x="1728" y="2016"/>
            <a:chExt cx="1401" cy="1553"/>
          </a:xfrm>
        </p:grpSpPr>
        <p:sp>
          <p:nvSpPr>
            <p:cNvPr id="25611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2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3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4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5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941388" y="1693863"/>
            <a:ext cx="35369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5616575" y="17002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4 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D2ABE516-6D62-436A-8F01-AC1F757EDA94}" type="slidenum">
              <a:rPr lang="en-US" sz="1800"/>
              <a:pPr eaLnBrk="1" hangingPunct="1"/>
              <a:t>16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91600" cy="6096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Deleting Bradley from an Unsorted List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721350" y="14478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371600"/>
            <a:ext cx="4406900" cy="4635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068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19400" y="2273300"/>
            <a:ext cx="2211388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19400" y="2806700"/>
            <a:ext cx="2224088" cy="2465388"/>
            <a:chOff x="1728" y="2016"/>
            <a:chExt cx="1401" cy="1553"/>
          </a:xfrm>
        </p:grpSpPr>
        <p:sp>
          <p:nvSpPr>
            <p:cNvPr id="27661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2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4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5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656" name="Oval 13"/>
          <p:cNvSpPr>
            <a:spLocks noChangeArrowheads="1"/>
          </p:cNvSpPr>
          <p:nvPr/>
        </p:nvSpPr>
        <p:spPr bwMode="auto">
          <a:xfrm>
            <a:off x="2825750" y="22860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5775325" y="16240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0   </a:t>
            </a:r>
          </a:p>
        </p:txBody>
      </p:sp>
      <p:sp>
        <p:nvSpPr>
          <p:cNvPr id="27658" name="Rectangle 15"/>
          <p:cNvSpPr>
            <a:spLocks noChangeArrowheads="1"/>
          </p:cNvSpPr>
          <p:nvPr/>
        </p:nvSpPr>
        <p:spPr bwMode="auto">
          <a:xfrm>
            <a:off x="1143000" y="15589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5851525" y="3217863"/>
            <a:ext cx="242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Key Bradley has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not been matched.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F3311CA-7822-43F1-9459-98D5BA2EB9A9}" type="slidenum">
              <a:rPr lang="en-US" sz="1800"/>
              <a:pPr eaLnBrk="1" hangingPunct="1"/>
              <a:t>17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08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5334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Deleting Bradley from an Unsorted List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45150" y="16891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76" name="Rectangle 14"/>
          <p:cNvSpPr>
            <a:spLocks noChangeArrowheads="1"/>
          </p:cNvSpPr>
          <p:nvPr/>
        </p:nvSpPr>
        <p:spPr bwMode="auto">
          <a:xfrm>
            <a:off x="5699125" y="1865313"/>
            <a:ext cx="251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</a:t>
            </a:r>
          </a:p>
        </p:txBody>
      </p:sp>
      <p:sp>
        <p:nvSpPr>
          <p:cNvPr id="28677" name="Rectangle 16"/>
          <p:cNvSpPr>
            <a:spLocks noChangeArrowheads="1"/>
          </p:cNvSpPr>
          <p:nvPr/>
        </p:nvSpPr>
        <p:spPr bwMode="auto">
          <a:xfrm>
            <a:off x="5775325" y="3611563"/>
            <a:ext cx="2160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Key Bradley has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been matched.</a:t>
            </a:r>
          </a:p>
        </p:txBody>
      </p:sp>
      <p:sp>
        <p:nvSpPr>
          <p:cNvPr id="28679" name="Rectangle 18"/>
          <p:cNvSpPr>
            <a:spLocks noChangeArrowheads="1"/>
          </p:cNvSpPr>
          <p:nvPr/>
        </p:nvSpPr>
        <p:spPr bwMode="auto">
          <a:xfrm>
            <a:off x="914400" y="1219200"/>
            <a:ext cx="4406900" cy="4635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0" name="Rectangle 19"/>
          <p:cNvSpPr>
            <a:spLocks noChangeArrowheads="1"/>
          </p:cNvSpPr>
          <p:nvPr/>
        </p:nvSpPr>
        <p:spPr bwMode="auto">
          <a:xfrm>
            <a:off x="3930650" y="13446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1" name="Rectangle 20"/>
          <p:cNvSpPr>
            <a:spLocks noChangeArrowheads="1"/>
          </p:cNvSpPr>
          <p:nvPr/>
        </p:nvSpPr>
        <p:spPr bwMode="auto">
          <a:xfrm>
            <a:off x="2743200" y="2120900"/>
            <a:ext cx="2211388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654300"/>
            <a:ext cx="2224088" cy="2465388"/>
            <a:chOff x="1728" y="2016"/>
            <a:chExt cx="1401" cy="1553"/>
          </a:xfrm>
        </p:grpSpPr>
        <p:sp>
          <p:nvSpPr>
            <p:cNvPr id="28685" name="Line 22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83" name="Oval 27"/>
          <p:cNvSpPr>
            <a:spLocks noChangeArrowheads="1"/>
          </p:cNvSpPr>
          <p:nvPr/>
        </p:nvSpPr>
        <p:spPr bwMode="auto">
          <a:xfrm>
            <a:off x="2749550" y="26670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1066800" y="14065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670F64B-E8EC-4DBB-852C-41D4C6811E93}" type="slidenum">
              <a:rPr lang="en-US" sz="1800"/>
              <a:pPr eaLnBrk="1" hangingPunct="1"/>
              <a:t>18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4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86800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Deleting Bradley from an Unsorted List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645150" y="13716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27100" y="12192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306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43200" y="2044700"/>
            <a:ext cx="2211388" cy="36576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03513"/>
            <a:ext cx="2224088" cy="2465387"/>
            <a:chOff x="1728" y="2016"/>
            <a:chExt cx="1401" cy="1553"/>
          </a:xfrm>
        </p:grpSpPr>
        <p:sp>
          <p:nvSpPr>
            <p:cNvPr id="29709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0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1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2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3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704" name="Oval 13"/>
          <p:cNvSpPr>
            <a:spLocks noChangeArrowheads="1"/>
          </p:cNvSpPr>
          <p:nvPr/>
        </p:nvSpPr>
        <p:spPr bwMode="auto">
          <a:xfrm>
            <a:off x="2743200" y="27432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5699125" y="15478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29706" name="Rectangle 15"/>
          <p:cNvSpPr>
            <a:spLocks noChangeArrowheads="1"/>
          </p:cNvSpPr>
          <p:nvPr/>
        </p:nvSpPr>
        <p:spPr bwMode="auto">
          <a:xfrm>
            <a:off x="990600" y="1435100"/>
            <a:ext cx="48006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	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9707" name="Rectangle 16"/>
          <p:cNvSpPr>
            <a:spLocks noChangeArrowheads="1"/>
          </p:cNvSpPr>
          <p:nvPr/>
        </p:nvSpPr>
        <p:spPr bwMode="auto">
          <a:xfrm>
            <a:off x="5775325" y="3294063"/>
            <a:ext cx="29368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Placed copy of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last list element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into the position 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where the key Bradley 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was before.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01FFAFD-1CCB-499B-8A4D-CC76FBB09DC1}" type="slidenum">
              <a:rPr lang="en-US" sz="1800"/>
              <a:pPr eaLnBrk="1" hangingPunct="1"/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52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"/>
            <a:ext cx="6934200" cy="8382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Deleting Bradley from an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Unsorted List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645150" y="16002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20750" y="13716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930650" y="1511300"/>
            <a:ext cx="954088" cy="43021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970213" y="2273300"/>
            <a:ext cx="2211387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7513" y="2806700"/>
            <a:ext cx="2224087" cy="2465388"/>
            <a:chOff x="1728" y="2016"/>
            <a:chExt cx="1401" cy="1553"/>
          </a:xfrm>
        </p:grpSpPr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5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28" name="Oval 13"/>
          <p:cNvSpPr>
            <a:spLocks noChangeArrowheads="1"/>
          </p:cNvSpPr>
          <p:nvPr/>
        </p:nvSpPr>
        <p:spPr bwMode="auto">
          <a:xfrm>
            <a:off x="2984500" y="28194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5699125" y="17764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1263650" y="15589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3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 bwMode="auto">
          <a:xfrm>
            <a:off x="5775325" y="3446463"/>
            <a:ext cx="2697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Decremented length.</a:t>
            </a:r>
            <a:endParaRPr lang="en-US" sz="2000" b="1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6E8E15-DBAA-4951-BA0D-A7E559D53B97}" type="slidenum">
              <a:rPr lang="en-US" sz="1800"/>
              <a:pPr eaLnBrk="1" hangingPunct="1"/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3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28600" y="152400"/>
            <a:ext cx="8674100" cy="61404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730250" y="228600"/>
            <a:ext cx="8305800" cy="6172200"/>
          </a:xfrm>
          <a:extLst/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SPECIFICATION FILE	 ( unsorted.h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#include  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class  UnsortedType</a:t>
            </a:r>
            <a:r>
              <a:rPr lang="en-US" sz="1800" b="1" i="1" smtClean="0">
                <a:solidFill>
                  <a:schemeClr val="folHlink"/>
                </a:solidFill>
                <a:latin typeface="Courier New" pitchFamily="49" charset="0"/>
                <a:ea typeface="ＭＳ Ｐゴシック" pitchFamily="34" charset="-128"/>
              </a:rPr>
              <a:t>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declares a class data type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</a:t>
            </a: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						</a:t>
            </a:r>
            <a:endParaRPr lang="en-US" sz="1800" b="1" i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public :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			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8 public member functions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UnsortedType (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bool	IsFull ( )  const;              </a:t>
            </a:r>
            <a:endParaRPr lang="en-US" sz="1800" b="1" i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	GetLength ( )  const ;  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returns length of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GetItem ( ItemType  item, bool&amp;  found);</a:t>
            </a:r>
            <a:endParaRPr lang="en-US" sz="1800" b="1" i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PutItem ( ItemType  item 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DeleteItem ( ItemType  item 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ResetList 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GetNextItem (); 	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private :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			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3 private data members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 length;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info[MAX_ITEMS];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	currentPos;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};</a:t>
            </a:r>
            <a:endParaRPr lang="en-US" sz="1800" b="1" i="1" smtClean="0">
              <a:solidFill>
                <a:schemeClr val="folHlink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8C9A373-0360-4DF1-8125-0CB21D4F9904}" type="slidenum">
              <a:rPr lang="en-US" sz="1800"/>
              <a:pPr eaLnBrk="1" hangingPunct="1"/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86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7848600" y="571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938E89AF-518C-44E5-BEB2-C348288EC21A}" type="slidenum">
              <a:rPr lang="en-US" sz="1400"/>
              <a:pPr algn="r" eaLnBrk="0" hangingPunct="0"/>
              <a:t>22</a:t>
            </a:fld>
            <a:endParaRPr lang="en-US" sz="140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7350" y="533400"/>
            <a:ext cx="8369300" cy="5638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59775" cy="541020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FILE   ARRAY-BASED LIST  ( unsorted.cpp )</a:t>
            </a:r>
            <a:endParaRPr lang="en-US" sz="1800" b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#include 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UnsortedType::UnsortedType ( )  </a:t>
            </a:r>
            <a:endParaRPr lang="en-US" sz="18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Pre: None.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List is empty.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  = 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 UnsortedType::InsertItem ( ItemType  item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Pre: List has been initialized. List is not full.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item is not in list.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 item is in the list.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info[length] = item;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85D348B-79A8-422D-9C31-F60FA8B46935}" type="slidenum">
              <a:rPr lang="en-US" sz="1800"/>
              <a:pPr eaLnBrk="1" hangingPunct="1"/>
              <a:t>22</a:t>
            </a:fld>
            <a:endParaRPr lang="en-US" sz="18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848600" y="556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FB55AF13-2505-4AA3-B93F-58137B131113}" type="slidenum">
              <a:rPr lang="en-US" sz="1400"/>
              <a:pPr algn="r" eaLnBrk="0" hangingPunct="0"/>
              <a:t>23</a:t>
            </a:fld>
            <a:endParaRPr 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1000" y="533400"/>
            <a:ext cx="8369300" cy="548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663575"/>
            <a:ext cx="7978775" cy="5280025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UnsortedType</a:t>
            </a:r>
            <a:r>
              <a:rPr lang="en-US" sz="2000" b="1" dirty="0">
                <a:latin typeface="Courier New" charset="0"/>
                <a:cs typeface="+mn-cs"/>
              </a:rPr>
              <a:t>::</a:t>
            </a:r>
            <a:r>
              <a:rPr lang="en-US" sz="2000" b="1" dirty="0" err="1">
                <a:latin typeface="Courier New" charset="0"/>
                <a:cs typeface="+mn-cs"/>
              </a:rPr>
              <a:t>GetLength</a:t>
            </a:r>
            <a:r>
              <a:rPr lang="en-US" sz="2000" b="1" dirty="0">
                <a:latin typeface="Courier New" charset="0"/>
                <a:cs typeface="+mn-cs"/>
              </a:rPr>
              <a:t>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Pre: List has been </a:t>
            </a:r>
            <a:r>
              <a:rPr lang="en-US" sz="2000" b="1" i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inititalized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Function value == ( number of elements in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     list ).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return  length;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bool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cs typeface="+mn-cs"/>
              </a:rPr>
              <a:t>UnsortedType</a:t>
            </a:r>
            <a:r>
              <a:rPr lang="en-US" sz="2000" b="1" dirty="0">
                <a:latin typeface="Courier New" charset="0"/>
                <a:cs typeface="+mn-cs"/>
              </a:rPr>
              <a:t>::</a:t>
            </a:r>
            <a:r>
              <a:rPr lang="en-US" sz="2000" b="1" dirty="0" err="1">
                <a:latin typeface="Courier New" charset="0"/>
                <a:cs typeface="+mn-cs"/>
              </a:rPr>
              <a:t>IsFull</a:t>
            </a:r>
            <a:r>
              <a:rPr lang="en-US" sz="2000" b="1" dirty="0">
                <a:latin typeface="Courier New" charset="0"/>
                <a:cs typeface="+mn-cs"/>
              </a:rPr>
              <a:t> 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Pre: List has been initialized.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Function value == ( list is full ).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return ( length == MAX_ITEMS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5B7F10D-0057-461B-8F8C-5F1E73FEDAC6}" type="slidenum">
              <a:rPr lang="en-US" sz="1800"/>
              <a:pPr eaLnBrk="1" hangingPunct="1"/>
              <a:t>23</a:t>
            </a:fld>
            <a:endParaRPr lang="en-US" sz="18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7854950" y="5791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41F1F682-BF48-4D19-8CEC-40C97C610F72}" type="slidenum">
              <a:rPr lang="en-US" sz="1400"/>
              <a:pPr algn="r" eaLnBrk="0" hangingPunct="0"/>
              <a:t>24</a:t>
            </a:fld>
            <a:endParaRPr 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41300" y="152400"/>
            <a:ext cx="8521700" cy="6629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228600"/>
            <a:ext cx="8435975" cy="594360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ItemType  UnsortedType::GetItem ( ItemType  item,  bool&amp; found )  </a:t>
            </a:r>
            <a:endParaRPr lang="en-US" sz="16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Pre: Key member of item is initialized.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If found, item</a:t>
            </a:r>
            <a:r>
              <a:rPr lang="ja-JP" alt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matches an element</a:t>
            </a:r>
            <a:r>
              <a:rPr lang="ja-JP" alt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in the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and a copy of that element is returned;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otherwise, input item is returned.</a:t>
            </a:r>
            <a:endParaRPr lang="en-US" sz="16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bool  moreToSearch;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int   location = 0;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moreToSearch = ( location &lt; length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while ( moreToSearch  &amp;&amp;  !found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{  switch ( item.ComparedTo( info[location] 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  { case  LESS   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     case  GREATER : location++;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moreToSearch = ( location &lt; length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     case  EQUAL   : found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	      	  item = info[ location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return item;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0FAF91A-E5A6-41E3-B9EC-8B8291616A45}" type="slidenum">
              <a:rPr lang="en-US" sz="1800"/>
              <a:pPr eaLnBrk="1" hangingPunct="1"/>
              <a:t>24</a:t>
            </a:fld>
            <a:endParaRPr lang="en-US" sz="18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15950" y="20574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4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4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4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4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4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4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58750" y="609600"/>
            <a:ext cx="8756650" cy="54038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1850"/>
            <a:ext cx="8763000" cy="4975225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UnsortedType::DeleteItem ( ItemType  item ) </a:t>
            </a:r>
            <a:endParaRPr lang="en-US" sz="18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Pre: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has been inititalized.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	 An element in the list has a key that matches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No element in the list has a key that matches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s.</a:t>
            </a:r>
            <a:endParaRPr lang="en-US" altLang="ja-JP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int  location  = 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 while (item.ComparedTo (info [location] )  !=  EQUAL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	location++;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move last element into position where item was located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info [location] = info [length - 1 ]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length--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139F3DE-2CBE-44ED-8777-22AF3BFD193E}" type="slidenum">
              <a:rPr lang="en-US" sz="1800"/>
              <a:pPr eaLnBrk="1" hangingPunct="1"/>
              <a:t>25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82550" y="539750"/>
            <a:ext cx="8832850" cy="55562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9144000" cy="5356225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void </a:t>
            </a:r>
            <a:r>
              <a:rPr lang="en-US" sz="1800" b="1" dirty="0" err="1">
                <a:latin typeface="Courier New" charset="0"/>
                <a:cs typeface="+mn-cs"/>
              </a:rPr>
              <a:t>UnsortedType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ResetList</a:t>
            </a:r>
            <a:r>
              <a:rPr lang="en-US" sz="1800" b="1" dirty="0">
                <a:latin typeface="Courier New" charset="0"/>
                <a:cs typeface="+mn-cs"/>
              </a:rPr>
              <a:t> ( )  </a:t>
            </a:r>
            <a:endParaRPr lang="en-US" sz="18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Pre: List has been </a:t>
            </a:r>
            <a:r>
              <a:rPr lang="en-US" sz="1800" b="1" i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inititalized</a:t>
            </a: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Current position is prior to first element in list.</a:t>
            </a:r>
            <a:endParaRPr lang="en-US" sz="18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  =  -1;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  <a:p>
            <a:pPr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latin typeface="Courier New" charset="0"/>
                <a:cs typeface="+mn-cs"/>
              </a:rPr>
              <a:t>ItemType</a:t>
            </a: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UnsortedType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GetNextItem</a:t>
            </a:r>
            <a:r>
              <a:rPr lang="en-US" sz="1800" b="1" dirty="0">
                <a:latin typeface="Courier New" charset="0"/>
                <a:cs typeface="+mn-cs"/>
              </a:rPr>
              <a:t> ()  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Pre: List has been initialized. Current position is defined.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	 Element at current position is not last in list.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Current position is updated to next position.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item is a copy of element at current position.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++;</a:t>
            </a:r>
          </a:p>
          <a:p>
            <a:pPr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</a:t>
            </a:r>
            <a:r>
              <a:rPr lang="en-US" sz="1800" b="1" smtClean="0">
                <a:latin typeface="Courier New" charset="0"/>
                <a:cs typeface="+mn-cs"/>
              </a:rPr>
              <a:t>return info </a:t>
            </a:r>
            <a:r>
              <a:rPr lang="en-US" sz="1800" b="1" dirty="0">
                <a:latin typeface="Courier New" charset="0"/>
                <a:cs typeface="+mn-cs"/>
              </a:rPr>
              <a:t>[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];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B7D3C8-D423-4963-94DD-6B77A168C8A2}" type="slidenum">
              <a:rPr lang="en-US" sz="1800"/>
              <a:pPr eaLnBrk="1" hangingPunct="1"/>
              <a:t>26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2"/>
          <p:cNvSpPr>
            <a:spLocks noChangeArrowheads="1"/>
          </p:cNvSpPr>
          <p:nvPr/>
        </p:nvSpPr>
        <p:spPr bwMode="auto">
          <a:xfrm>
            <a:off x="3771900" y="2187575"/>
            <a:ext cx="2933700" cy="352107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2171700" y="2444750"/>
            <a:ext cx="2303463" cy="6318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2038350" y="4502150"/>
            <a:ext cx="2303463" cy="62547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2171700" y="3468688"/>
            <a:ext cx="2303463" cy="63976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4560888" y="3260725"/>
            <a:ext cx="1846262" cy="12017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4640263" y="3336925"/>
            <a:ext cx="1479550" cy="9842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Private data</a:t>
            </a:r>
          </a:p>
          <a:p>
            <a:pPr defTabSz="576263" eaLnBrk="0" hangingPunct="0">
              <a:defRPr/>
            </a:pPr>
            <a:endParaRPr lang="en-US" sz="2000" b="1">
              <a:latin typeface="Times New Roman" charset="0"/>
              <a:ea typeface="ＭＳ Ｐゴシック" charset="0"/>
              <a:cs typeface="Arial" charset="0"/>
            </a:endParaRPr>
          </a:p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value  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2505075" y="2584450"/>
            <a:ext cx="16002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ComparedTo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2859088" y="3594100"/>
            <a:ext cx="709612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Print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2574925" y="467518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Initialize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1793875" y="1676400"/>
            <a:ext cx="2370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class </a:t>
            </a:r>
            <a:r>
              <a:rPr lang="en-US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ItemType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467350" y="3816350"/>
            <a:ext cx="749300" cy="4445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5438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ItemType Class Interface Diagram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DD03355-923D-4065-AE66-90EF1FB2AB9F}" type="slidenum">
              <a:rPr lang="en-US" sz="1800"/>
              <a:pPr eaLnBrk="1" hangingPunct="1"/>
              <a:t>27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17500" y="1371600"/>
            <a:ext cx="8445500" cy="4635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1450"/>
            <a:ext cx="8382000" cy="4495800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  SPECIFICATION FILE		(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itemtype.h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)</a:t>
            </a:r>
            <a:endParaRPr lang="en-US" sz="2000" b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  </a:t>
            </a:r>
            <a:r>
              <a:rPr lang="en-US" sz="2000" b="1" dirty="0">
                <a:latin typeface="Courier New" charset="0"/>
                <a:cs typeface="+mn-cs"/>
              </a:rPr>
              <a:t>MAX_ITEM = 5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enum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cs typeface="+mn-cs"/>
              </a:rPr>
              <a:t>RelationType</a:t>
            </a:r>
            <a:r>
              <a:rPr lang="en-US" sz="2000" b="1" dirty="0">
                <a:latin typeface="Courier New" charset="0"/>
                <a:cs typeface="+mn-cs"/>
              </a:rPr>
              <a:t> { LESS, EQUAL, GREATER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class  </a:t>
            </a:r>
            <a:r>
              <a:rPr lang="en-US" sz="2000" b="1" dirty="0" err="1">
                <a:latin typeface="Courier New" charset="0"/>
                <a:cs typeface="+mn-cs"/>
              </a:rPr>
              <a:t>ItemType</a:t>
            </a:r>
            <a:r>
              <a:rPr lang="en-US" sz="2000" b="1" i="1" dirty="0">
                <a:solidFill>
                  <a:schemeClr val="folHlink"/>
                </a:solidFill>
                <a:latin typeface="Courier New" charset="0"/>
                <a:cs typeface="+mn-cs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declares class data type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  <a:r>
              <a:rPr lang="en-US" sz="2000" b="1" dirty="0">
                <a:solidFill>
                  <a:schemeClr val="tx2"/>
                </a:solidFill>
                <a:latin typeface="Courier New" charset="0"/>
                <a:cs typeface="+mn-cs"/>
              </a:rPr>
              <a:t>						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public : 			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3 public member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RelationType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 smtClean="0">
                <a:latin typeface="Courier New" charset="0"/>
                <a:cs typeface="+mn-cs"/>
              </a:rPr>
              <a:t>ComparedTo</a:t>
            </a: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>
                <a:latin typeface="Courier New" charset="0"/>
                <a:cs typeface="+mn-cs"/>
              </a:rPr>
              <a:t>( </a:t>
            </a:r>
            <a:r>
              <a:rPr lang="en-US" sz="2000" b="1" dirty="0" err="1">
                <a:latin typeface="Courier New" charset="0"/>
                <a:cs typeface="+mn-cs"/>
              </a:rPr>
              <a:t>ItemType</a:t>
            </a:r>
            <a:r>
              <a:rPr lang="en-US" sz="2000" b="1" dirty="0">
                <a:latin typeface="Courier New" charset="0"/>
                <a:cs typeface="+mn-cs"/>
              </a:rPr>
              <a:t>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	void	    </a:t>
            </a:r>
            <a:r>
              <a:rPr lang="en-US" sz="2000" b="1" dirty="0" smtClean="0">
                <a:latin typeface="Courier New" charset="0"/>
                <a:cs typeface="+mn-cs"/>
              </a:rPr>
              <a:t>Print </a:t>
            </a:r>
            <a:r>
              <a:rPr lang="en-US" sz="2000" b="1" dirty="0">
                <a:latin typeface="Courier New" charset="0"/>
                <a:cs typeface="+mn-cs"/>
              </a:rPr>
              <a:t>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000" b="1" i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void	    </a:t>
            </a:r>
            <a:r>
              <a:rPr lang="en-US" sz="2000" b="1" dirty="0" smtClean="0">
                <a:latin typeface="Courier New" charset="0"/>
                <a:cs typeface="+mn-cs"/>
              </a:rPr>
              <a:t>Initialize </a:t>
            </a:r>
            <a:r>
              <a:rPr lang="en-US" sz="2000" b="1" dirty="0">
                <a:latin typeface="Courier New" charset="0"/>
                <a:cs typeface="+mn-cs"/>
              </a:rPr>
              <a:t>(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 number ) ;              </a:t>
            </a:r>
            <a:endParaRPr lang="en-US" sz="2000" b="1" i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private :		      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1 private data member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	value ;           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could be any different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                        // type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, including a class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 ;</a:t>
            </a:r>
            <a:r>
              <a:rPr lang="en-US" sz="2000" b="1" i="1" dirty="0">
                <a:solidFill>
                  <a:schemeClr val="folHlink"/>
                </a:solidFill>
                <a:latin typeface="Courier New" charset="0"/>
                <a:cs typeface="+mn-cs"/>
              </a:rPr>
              <a:t>	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946900" cy="563563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Specifying </a:t>
            </a:r>
            <a:r>
              <a:rPr lang="en-US">
                <a:latin typeface="Arial Rounded MT Bold" charset="0"/>
                <a:cs typeface="+mj-cs"/>
              </a:rPr>
              <a:t> class ItemType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EA750FA-679E-40E5-8A9B-2177C3FCF5FB}" type="slidenum">
              <a:rPr lang="en-US" sz="1800"/>
              <a:pPr eaLnBrk="1" hangingPunct="1"/>
              <a:t>28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04800" y="76200"/>
            <a:ext cx="8458200" cy="6629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76200"/>
            <a:ext cx="8466137" cy="59499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FILE		( itemtype.cpp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depends on the  data type of value.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#include  </a:t>
            </a:r>
            <a:r>
              <a:rPr lang="ja-JP" altLang="en-US" sz="2000" b="1" dirty="0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2000" b="1" dirty="0" err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2000" b="1" dirty="0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#include  &lt;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iostream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RelationType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ComparedTo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)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						</a:t>
            </a:r>
            <a:endParaRPr lang="en-US" sz="2000" b="1" i="1" dirty="0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if  ( value  &lt; 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otherItem.value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	  return  LESS;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else  if ( value  &gt;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otherItem.value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	  return  GREATER;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else  return  EQUAL;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void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::Print ( )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endParaRPr lang="en-US" sz="2000" b="1" dirty="0" smtClean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&lt;&lt;  value  &lt;&lt; 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}</a:t>
            </a:r>
            <a:endParaRPr lang="en-US" sz="2000" b="1" i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::Initialize (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number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value  =  number;</a:t>
            </a:r>
            <a:r>
              <a:rPr lang="en-US" sz="2000" b="1" dirty="0" smtClean="0">
                <a:ea typeface="ＭＳ Ｐゴシック" pitchFamily="34" charset="-128"/>
              </a:rPr>
              <a:t>              </a:t>
            </a:r>
            <a:endParaRPr lang="en-US" sz="2000" b="1" i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ea typeface="ＭＳ Ｐゴシック" pitchFamily="34" charset="-128"/>
              </a:rPr>
              <a:t>} </a:t>
            </a:r>
            <a:r>
              <a:rPr lang="en-US" sz="2000" i="1" dirty="0" smtClean="0">
                <a:solidFill>
                  <a:schemeClr val="folHlink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C351A0BF-EE18-49D4-B8E8-94D64595A8C6}" type="slidenum">
              <a:rPr lang="en-US" sz="1800"/>
              <a:pPr eaLnBrk="1" hangingPunct="1"/>
              <a:t>29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 List is a sequential Data Structure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L = (e</a:t>
            </a:r>
            <a:r>
              <a:rPr lang="en-US" altLang="en-US" baseline="-25000" dirty="0">
                <a:solidFill>
                  <a:schemeClr val="accent2"/>
                </a:solidFill>
              </a:rPr>
              <a:t>0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3</a:t>
            </a:r>
            <a:r>
              <a:rPr lang="en-US" altLang="en-US" dirty="0">
                <a:solidFill>
                  <a:schemeClr val="accent2"/>
                </a:solidFill>
              </a:rPr>
              <a:t>, …, e</a:t>
            </a:r>
            <a:r>
              <a:rPr lang="en-US" altLang="en-US" baseline="-25000" dirty="0">
                <a:solidFill>
                  <a:schemeClr val="accent2"/>
                </a:solidFill>
              </a:rPr>
              <a:t>n-1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relationships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0</a:t>
            </a:r>
            <a:r>
              <a:rPr lang="en-US" altLang="en-US" dirty="0"/>
              <a:t> is the </a:t>
            </a:r>
            <a:r>
              <a:rPr lang="en-US" altLang="en-US" dirty="0" err="1"/>
              <a:t>zero’th</a:t>
            </a:r>
            <a:r>
              <a:rPr lang="en-US" altLang="en-US" dirty="0"/>
              <a:t> (or front)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n-1</a:t>
            </a:r>
            <a:r>
              <a:rPr lang="en-US" altLang="en-US" dirty="0"/>
              <a:t> is the last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accent2"/>
                </a:solidFill>
              </a:rPr>
              <a:t>e</a:t>
            </a:r>
            <a:r>
              <a:rPr lang="en-US" altLang="en-US" baseline="-25000" dirty="0" err="1">
                <a:solidFill>
                  <a:schemeClr val="accent2"/>
                </a:solidFill>
              </a:rPr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immediately precedes </a:t>
            </a: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i+1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 UML diagrams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03578B1-BE02-4EDC-9F05-9DECFE621032}" type="slidenum">
              <a:rPr lang="en-US" sz="1800"/>
              <a:pPr eaLnBrk="1" hangingPunct="1"/>
              <a:t>30</a:t>
            </a:fld>
            <a:endParaRPr lang="en-US" sz="180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85813"/>
            <a:ext cx="4495800" cy="5900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Linear List Examples/Instances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Students in </a:t>
            </a:r>
            <a:r>
              <a:rPr lang="en-US" altLang="en-US" sz="2800" dirty="0" smtClean="0"/>
              <a:t>a Course </a:t>
            </a:r>
            <a:r>
              <a:rPr lang="en-US" altLang="en-US" sz="2800" dirty="0"/>
              <a:t>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(Jack, Jill, Abe, Henry, Mary, …, Judy)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Exams </a:t>
            </a:r>
            <a:r>
              <a:rPr lang="en-US" altLang="en-US" sz="2800" dirty="0" smtClean="0"/>
              <a:t>=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(exam1, exam2, exam3)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Days of Week = </a:t>
            </a:r>
            <a:r>
              <a:rPr lang="en-US" altLang="en-US" sz="2800" dirty="0">
                <a:solidFill>
                  <a:schemeClr val="accent2"/>
                </a:solidFill>
              </a:rPr>
              <a:t>(S, M, T, W, </a:t>
            </a:r>
            <a:r>
              <a:rPr lang="en-US" altLang="en-US" sz="2800" dirty="0" err="1">
                <a:solidFill>
                  <a:schemeClr val="accent2"/>
                </a:solidFill>
              </a:rPr>
              <a:t>Th</a:t>
            </a:r>
            <a:r>
              <a:rPr lang="en-US" altLang="en-US" sz="2800" dirty="0">
                <a:solidFill>
                  <a:schemeClr val="accent2"/>
                </a:solidFill>
              </a:rPr>
              <a:t>, F, Sa)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Months = </a:t>
            </a:r>
            <a:r>
              <a:rPr lang="en-US" altLang="en-US" sz="2800" dirty="0">
                <a:solidFill>
                  <a:schemeClr val="accent2"/>
                </a:solidFill>
              </a:rPr>
              <a:t>(Jan, Feb, Mar, Apr, …, Nov, Dec)</a:t>
            </a:r>
          </a:p>
        </p:txBody>
      </p:sp>
    </p:spTree>
    <p:extLst>
      <p:ext uri="{BB962C8B-B14F-4D97-AF65-F5344CB8AC3E}">
        <p14:creationId xmlns:p14="http://schemas.microsoft.com/office/powerpoint/2010/main" val="14385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Definitions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Unsorted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list in which data items are placed in no particular order; 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Sorted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list that is sorted by the value in the key;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There is a semantic relationship among the keys of the items in the list.</a:t>
            </a:r>
          </a:p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 attributes that are used to determine the logical order of the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7620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Sorted and Unsorted Lists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1F1C466-D1B8-41A9-8E3D-4B8FA6CA2042}" type="slidenum">
              <a:rPr lang="en-US" sz="1800"/>
              <a:pPr eaLnBrk="1" hangingPunct="1"/>
              <a:t>6</a:t>
            </a:fld>
            <a:endParaRPr lang="en-US" sz="1800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615950" y="1758950"/>
            <a:ext cx="3568700" cy="41783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883150" y="1765300"/>
            <a:ext cx="3568700" cy="417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822325" y="1935163"/>
            <a:ext cx="3140075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400" b="1" dirty="0">
                <a:solidFill>
                  <a:srgbClr val="990066"/>
                </a:solidFill>
                <a:latin typeface="Arial" charset="0"/>
                <a:ea typeface="ＭＳ Ｐゴシック" charset="0"/>
                <a:cs typeface="Arial" charset="0"/>
              </a:rPr>
              <a:t>UNSORTED LIST</a:t>
            </a:r>
            <a:endParaRPr lang="en-US" sz="2000" b="1" dirty="0">
              <a:solidFill>
                <a:srgbClr val="990066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Elements are placed into the list in </a:t>
            </a: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no particular order.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876800" y="1752600"/>
            <a:ext cx="3581400" cy="41910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</a:t>
            </a:r>
            <a:r>
              <a:rPr lang="en-US" sz="2400" b="1" dirty="0">
                <a:solidFill>
                  <a:srgbClr val="009966"/>
                </a:solidFill>
                <a:latin typeface="Arial" charset="0"/>
                <a:ea typeface="ＭＳ Ｐゴシック" charset="0"/>
                <a:cs typeface="Arial" charset="0"/>
              </a:rPr>
              <a:t>SORTED LIST</a:t>
            </a: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List elements are in an order that is sorted in </a:t>
            </a: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some way</a:t>
            </a:r>
          </a:p>
          <a:p>
            <a:pPr marL="342900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either  numerically,</a:t>
            </a:r>
          </a:p>
          <a:p>
            <a:pPr marL="342900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alphabetically by the elements themselves, or by a component of the element </a:t>
            </a:r>
          </a:p>
          <a:p>
            <a:pPr marL="800100" lvl="1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called a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KEY 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member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609600" y="24384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4876800" y="24384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Operations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creates a new instance (object) of an ADT.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Transformer / Modifier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changes the state of one or more of the data values of an instance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Observer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allows us to observe the state of one or more of the data values of an instance without changing them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allows us to process all the components in a data structure sequentially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162800" cy="8382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ADT Unsorted List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6477000" cy="487680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Transformers</a:t>
            </a:r>
            <a:r>
              <a:rPr lang="en-US" sz="2800" b="1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MakeEmpty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PutItem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DeleteItem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Observers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IsFull</a:t>
            </a:r>
            <a:endParaRPr lang="en-US" sz="2400" b="1" dirty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GetLength</a:t>
            </a:r>
            <a:endParaRPr lang="en-US" sz="2400" b="1" dirty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GetItem</a:t>
            </a:r>
            <a:r>
              <a:rPr lang="en-US" dirty="0"/>
              <a:t> 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800" dirty="0">
                <a:cs typeface="+mn-cs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Iterators </a:t>
            </a:r>
            <a:endParaRPr lang="en-US" sz="2400" b="1" dirty="0">
              <a:solidFill>
                <a:srgbClr val="00B050"/>
              </a:solidFill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ResetList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GetNextItem</a:t>
            </a:r>
            <a:endParaRPr lang="en-US" sz="2400" b="1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CD81E986-D7FA-4A12-9A0C-973F0643A994}" type="slidenum">
              <a:rPr lang="en-US" sz="1800"/>
              <a:pPr eaLnBrk="1" hangingPunct="1"/>
              <a:t>8</a:t>
            </a:fld>
            <a:endParaRPr lang="en-US" sz="1800"/>
          </a:p>
        </p:txBody>
      </p:sp>
      <p:sp>
        <p:nvSpPr>
          <p:cNvPr id="10248" name="AutoShape 4"/>
          <p:cNvSpPr>
            <a:spLocks noChangeArrowheads="1"/>
          </p:cNvSpPr>
          <p:nvPr/>
        </p:nvSpPr>
        <p:spPr bwMode="auto">
          <a:xfrm>
            <a:off x="4730750" y="3206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49" name="AutoShape 5"/>
          <p:cNvSpPr>
            <a:spLocks noChangeArrowheads="1"/>
          </p:cNvSpPr>
          <p:nvPr/>
        </p:nvSpPr>
        <p:spPr bwMode="auto">
          <a:xfrm>
            <a:off x="4730750" y="49593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50" name="AutoShape 6"/>
          <p:cNvSpPr>
            <a:spLocks noChangeArrowheads="1"/>
          </p:cNvSpPr>
          <p:nvPr/>
        </p:nvSpPr>
        <p:spPr bwMode="auto">
          <a:xfrm>
            <a:off x="4730750" y="14541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5775325" y="1935163"/>
            <a:ext cx="1822450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change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observe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8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process 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val 2"/>
          <p:cNvSpPr>
            <a:spLocks noChangeArrowheads="1"/>
          </p:cNvSpPr>
          <p:nvPr/>
        </p:nvSpPr>
        <p:spPr bwMode="auto">
          <a:xfrm>
            <a:off x="2984500" y="1363663"/>
            <a:ext cx="4483100" cy="4711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286625" cy="53975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 Class Interface Diagram</a:t>
            </a:r>
            <a:endParaRPr lang="en-US" dirty="0">
              <a:latin typeface="Arial Rounded MT Bold" charset="0"/>
              <a:cs typeface="+mj-cs"/>
            </a:endParaRPr>
          </a:p>
        </p:txBody>
      </p:sp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868694-9F3F-4B4B-A087-1138CD97B3F4}" type="slidenum">
              <a:rPr lang="en-US" sz="1800"/>
              <a:pPr eaLnBrk="1" hangingPunct="1"/>
              <a:t>9</a:t>
            </a:fld>
            <a:endParaRPr lang="en-US" sz="1800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2070100" y="5478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2475" y="1066800"/>
            <a:ext cx="363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b="1" dirty="0" err="1">
                <a:latin typeface="Arial Rounded MT Bold" charset="0"/>
                <a:ea typeface="ＭＳ Ｐゴシック" charset="0"/>
                <a:cs typeface="Arial" charset="0"/>
              </a:rPr>
              <a:t>UnsortedType</a:t>
            </a:r>
            <a:r>
              <a:rPr lang="en-US" sz="2800" b="1" dirty="0">
                <a:latin typeface="Arial Rounded MT Bold" charset="0"/>
                <a:ea typeface="ＭＳ Ｐゴシック" charset="0"/>
                <a:cs typeface="Arial" charset="0"/>
              </a:rPr>
              <a:t> class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070100" y="38782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070100" y="4411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070100" y="4945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070100" y="3344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070100" y="2278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2070100" y="2811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2070100" y="1744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57475" y="23018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IsFull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428875" y="2835275"/>
            <a:ext cx="141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GetLength 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428875" y="49688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ResetList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428875" y="4435475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DeleteItem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352675" y="39020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PutItem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276475" y="1768475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UnsortedType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276475" y="3368675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GetItem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200275" y="5502275"/>
            <a:ext cx="159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GetNextItem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203700" y="2049463"/>
            <a:ext cx="2425700" cy="3590925"/>
            <a:chOff x="2356" y="1684"/>
            <a:chExt cx="1528" cy="2262"/>
          </a:xfrm>
        </p:grpSpPr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2356" y="1684"/>
              <a:ext cx="1528" cy="210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4" name="Rectangle 23"/>
            <p:cNvSpPr>
              <a:spLocks noChangeArrowheads="1"/>
            </p:cNvSpPr>
            <p:nvPr/>
          </p:nvSpPr>
          <p:spPr bwMode="auto">
            <a:xfrm>
              <a:off x="2390" y="1718"/>
              <a:ext cx="1188" cy="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Private data: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8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length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info </a:t>
              </a:r>
              <a:r>
                <a:rPr lang="en-US" sz="1800" b="1" dirty="0">
                  <a:latin typeface="Times New Roman" charset="0"/>
                  <a:ea typeface="ＭＳ Ｐゴシック" charset="0"/>
                  <a:cs typeface="Arial" charset="0"/>
                </a:rPr>
                <a:t>   </a:t>
              </a: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</a:t>
              </a:r>
              <a:r>
                <a:rPr lang="en-US" sz="1800" b="1" dirty="0">
                  <a:latin typeface="Times New Roman" charset="0"/>
                  <a:ea typeface="ＭＳ Ｐゴシック" charset="0"/>
                  <a:cs typeface="Arial" charset="0"/>
                </a:rPr>
                <a:t>  </a:t>
              </a: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[ 0 ]</a:t>
              </a: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                 [ 1 ]</a:t>
              </a: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                 [ 2 ]</a:t>
              </a:r>
            </a:p>
            <a:p>
              <a:pPr eaLnBrk="0" hangingPunct="0">
                <a:defRPr/>
              </a:pPr>
              <a:endParaRPr lang="en-US" sz="1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6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[MAX_ITEMS-1]</a:t>
              </a:r>
              <a:endParaRPr lang="en-US" sz="14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6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 err="1">
                  <a:latin typeface="Times New Roman" charset="0"/>
                  <a:ea typeface="ＭＳ Ｐゴシック" charset="0"/>
                  <a:cs typeface="Arial" charset="0"/>
                </a:rPr>
                <a:t>currentPos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5" name="Rectangle 24"/>
            <p:cNvSpPr>
              <a:spLocks noChangeArrowheads="1"/>
            </p:cNvSpPr>
            <p:nvPr/>
          </p:nvSpPr>
          <p:spPr bwMode="auto">
            <a:xfrm>
              <a:off x="3508" y="350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6" name="Rectangle 25"/>
            <p:cNvSpPr>
              <a:spLocks noChangeArrowheads="1"/>
            </p:cNvSpPr>
            <p:nvPr/>
          </p:nvSpPr>
          <p:spPr bwMode="auto">
            <a:xfrm>
              <a:off x="3508" y="206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3456" y="2404"/>
              <a:ext cx="384" cy="952"/>
              <a:chOff x="3456" y="2404"/>
              <a:chExt cx="384" cy="952"/>
            </a:xfrm>
          </p:grpSpPr>
          <p:sp>
            <p:nvSpPr>
              <p:cNvPr id="15388" name="Rectangle 26"/>
              <p:cNvSpPr>
                <a:spLocks noChangeArrowheads="1"/>
              </p:cNvSpPr>
              <p:nvPr/>
            </p:nvSpPr>
            <p:spPr bwMode="auto">
              <a:xfrm>
                <a:off x="3463" y="2404"/>
                <a:ext cx="373" cy="9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389" name="Line 27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0" name="Line 28"/>
              <p:cNvSpPr>
                <a:spLocks noChangeShapeType="1"/>
              </p:cNvSpPr>
              <p:nvPr/>
            </p:nvSpPr>
            <p:spPr bwMode="auto">
              <a:xfrm>
                <a:off x="3456" y="278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1" name="Line 29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2" name="Line 30"/>
              <p:cNvSpPr>
                <a:spLocks noChangeShapeType="1"/>
              </p:cNvSpPr>
              <p:nvPr/>
            </p:nvSpPr>
            <p:spPr bwMode="auto">
              <a:xfrm>
                <a:off x="3456" y="31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/>
      <p:bldP spid="15374" grpId="0"/>
      <p:bldP spid="15375" grpId="0"/>
      <p:bldP spid="15376" grpId="0"/>
      <p:bldP spid="15377" grpId="0"/>
      <p:bldP spid="15378" grpId="0"/>
      <p:bldP spid="15380" grpId="0"/>
      <p:bldP spid="153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793</Words>
  <Application>Microsoft Office PowerPoint</Application>
  <PresentationFormat>On-screen Show (4:3)</PresentationFormat>
  <Paragraphs>520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Arial Black</vt:lpstr>
      <vt:lpstr>Arial Rounded MT Bold</vt:lpstr>
      <vt:lpstr>Calibri</vt:lpstr>
      <vt:lpstr>Courier New</vt:lpstr>
      <vt:lpstr>Times New Roman</vt:lpstr>
      <vt:lpstr>Wingdings</vt:lpstr>
      <vt:lpstr>Office Theme</vt:lpstr>
      <vt:lpstr>CSE 225 Data Structures and Algorithms  Sec- 5&amp;6</vt:lpstr>
      <vt:lpstr>Lecture 3</vt:lpstr>
      <vt:lpstr>Lists</vt:lpstr>
      <vt:lpstr>Linear List Examples/Instances</vt:lpstr>
      <vt:lpstr>List Definitions</vt:lpstr>
      <vt:lpstr>Sorted and Unsorted Lists</vt:lpstr>
      <vt:lpstr>ADT Operations</vt:lpstr>
      <vt:lpstr>ADT Unsorted List Operations</vt:lpstr>
      <vt:lpstr> Class Interface Diagram</vt:lpstr>
      <vt:lpstr>Before Inserting Henry into an Unsorted List</vt:lpstr>
      <vt:lpstr>After Inserting Henry into an Unsorted List</vt:lpstr>
      <vt:lpstr>Getting Ivan from an Unsorted List</vt:lpstr>
      <vt:lpstr>Getting Ivan from an Unsorted List</vt:lpstr>
      <vt:lpstr>Getting Ivan from an Unsorted List</vt:lpstr>
      <vt:lpstr>Getting Ivan from an Unsorted List</vt:lpstr>
      <vt:lpstr>Getting Ivan from an Unsorted List</vt:lpstr>
      <vt:lpstr>Deleting Bradley from an Unsorted List</vt:lpstr>
      <vt:lpstr>Deleting Bradley from an Unsorted List</vt:lpstr>
      <vt:lpstr>Deleting Bradley from an Unsorted List</vt:lpstr>
      <vt:lpstr>Deleting Bradley from an Unsorted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ItemType Class Interface Diagram</vt:lpstr>
      <vt:lpstr>Specifying  class ItemType</vt:lpstr>
      <vt:lpstr>PowerPoint Presentation</vt:lpstr>
      <vt:lpstr> UML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225</dc:title>
  <dc:creator>Dell</dc:creator>
  <cp:lastModifiedBy>Tamanna</cp:lastModifiedBy>
  <cp:revision>24</cp:revision>
  <dcterms:created xsi:type="dcterms:W3CDTF">2016-01-25T12:50:37Z</dcterms:created>
  <dcterms:modified xsi:type="dcterms:W3CDTF">2018-02-06T07:11:06Z</dcterms:modified>
</cp:coreProperties>
</file>