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66"/>
  </p:notesMasterIdLst>
  <p:sldIdLst>
    <p:sldId id="393" r:id="rId11"/>
    <p:sldId id="258"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14" r:id="rId33"/>
    <p:sldId id="415" r:id="rId34"/>
    <p:sldId id="416" r:id="rId35"/>
    <p:sldId id="417" r:id="rId36"/>
    <p:sldId id="418" r:id="rId37"/>
    <p:sldId id="419" r:id="rId38"/>
    <p:sldId id="420" r:id="rId39"/>
    <p:sldId id="421" r:id="rId40"/>
    <p:sldId id="422" r:id="rId41"/>
    <p:sldId id="423" r:id="rId42"/>
    <p:sldId id="424" r:id="rId43"/>
    <p:sldId id="425" r:id="rId44"/>
    <p:sldId id="426" r:id="rId45"/>
    <p:sldId id="427" r:id="rId46"/>
    <p:sldId id="429" r:id="rId47"/>
    <p:sldId id="446" r:id="rId48"/>
    <p:sldId id="430" r:id="rId49"/>
    <p:sldId id="431" r:id="rId50"/>
    <p:sldId id="432" r:id="rId51"/>
    <p:sldId id="433" r:id="rId52"/>
    <p:sldId id="434" r:id="rId53"/>
    <p:sldId id="435" r:id="rId54"/>
    <p:sldId id="436" r:id="rId55"/>
    <p:sldId id="437" r:id="rId56"/>
    <p:sldId id="438" r:id="rId57"/>
    <p:sldId id="439" r:id="rId58"/>
    <p:sldId id="440" r:id="rId59"/>
    <p:sldId id="441" r:id="rId60"/>
    <p:sldId id="442" r:id="rId61"/>
    <p:sldId id="443" r:id="rId62"/>
    <p:sldId id="444" r:id="rId63"/>
    <p:sldId id="445" r:id="rId64"/>
    <p:sldId id="298" r:id="rId6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32" autoAdjust="0"/>
    <p:restoredTop sz="94322" autoAdjust="0"/>
  </p:normalViewPr>
  <p:slideViewPr>
    <p:cSldViewPr>
      <p:cViewPr varScale="1">
        <p:scale>
          <a:sx n="104" d="100"/>
          <a:sy n="104" d="100"/>
        </p:scale>
        <p:origin x="2094" y="102"/>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commentAuthors" Target="commentAuthor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3/9/2020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55</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380999"/>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FFD5900F-AA13-417D-AD3D-4C905926EE31}"/>
              </a:ext>
            </a:extLst>
          </p:cNvPr>
          <p:cNvSpPr>
            <a:spLocks noGrp="1"/>
          </p:cNvSpPr>
          <p:nvPr>
            <p:ph sz="quarter" idx="17"/>
          </p:nvPr>
        </p:nvSpPr>
        <p:spPr>
          <a:xfrm>
            <a:off x="304800" y="2286000"/>
            <a:ext cx="8534400" cy="457200"/>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84848AF1-D576-4FBF-A712-1BEB82131A85}"/>
              </a:ext>
            </a:extLst>
          </p:cNvPr>
          <p:cNvSpPr>
            <a:spLocks noGrp="1"/>
          </p:cNvSpPr>
          <p:nvPr>
            <p:ph sz="quarter" idx="18"/>
          </p:nvPr>
        </p:nvSpPr>
        <p:spPr>
          <a:xfrm>
            <a:off x="304800" y="2819400"/>
            <a:ext cx="8534400" cy="457200"/>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676B27F5-3B5F-44A3-B7D9-7B2B6279EB48}"/>
              </a:ext>
            </a:extLst>
          </p:cNvPr>
          <p:cNvSpPr>
            <a:spLocks noGrp="1"/>
          </p:cNvSpPr>
          <p:nvPr>
            <p:ph sz="quarter" idx="19"/>
          </p:nvPr>
        </p:nvSpPr>
        <p:spPr>
          <a:xfrm>
            <a:off x="304800" y="3352800"/>
            <a:ext cx="8534400" cy="457200"/>
          </a:xfrm>
          <a:prstGeom prst="rect">
            <a:avLst/>
          </a:prstGeom>
        </p:spPr>
        <p:txBody>
          <a:bodyPr/>
          <a:lstStyle>
            <a:lvl1pPr marL="0" indent="0">
              <a:buNone/>
              <a:defRPr/>
            </a:lvl1pPr>
          </a:lstStyle>
          <a:p>
            <a:pPr lvl="0"/>
            <a:endParaRPr lang="en-US" dirty="0"/>
          </a:p>
        </p:txBody>
      </p:sp>
      <p:sp>
        <p:nvSpPr>
          <p:cNvPr id="13" name="Content Placeholder 12">
            <a:extLst>
              <a:ext uri="{FF2B5EF4-FFF2-40B4-BE49-F238E27FC236}">
                <a16:creationId xmlns:a16="http://schemas.microsoft.com/office/drawing/2014/main" id="{AADC81E7-C60E-481D-B9D5-72B7F6F78DDF}"/>
              </a:ext>
            </a:extLst>
          </p:cNvPr>
          <p:cNvSpPr>
            <a:spLocks noGrp="1"/>
          </p:cNvSpPr>
          <p:nvPr>
            <p:ph sz="quarter" idx="20"/>
          </p:nvPr>
        </p:nvSpPr>
        <p:spPr>
          <a:xfrm>
            <a:off x="304800" y="3886200"/>
            <a:ext cx="8534400" cy="336550"/>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230C320A-51A3-4C9B-8ABF-11B3737D593B}"/>
              </a:ext>
            </a:extLst>
          </p:cNvPr>
          <p:cNvSpPr>
            <a:spLocks noGrp="1"/>
          </p:cNvSpPr>
          <p:nvPr>
            <p:ph sz="quarter" idx="21"/>
          </p:nvPr>
        </p:nvSpPr>
        <p:spPr>
          <a:xfrm>
            <a:off x="304800" y="4343400"/>
            <a:ext cx="8534400" cy="336550"/>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F9E37B07-0547-4324-8991-4A4CF789436D}"/>
              </a:ext>
            </a:extLst>
          </p:cNvPr>
          <p:cNvSpPr>
            <a:spLocks noGrp="1"/>
          </p:cNvSpPr>
          <p:nvPr>
            <p:ph sz="quarter" idx="22"/>
          </p:nvPr>
        </p:nvSpPr>
        <p:spPr>
          <a:xfrm>
            <a:off x="304800" y="4724400"/>
            <a:ext cx="8534400" cy="457200"/>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1B671F7A-E290-479A-9245-1B0D5F72CCE5}"/>
              </a:ext>
            </a:extLst>
          </p:cNvPr>
          <p:cNvSpPr>
            <a:spLocks noGrp="1"/>
          </p:cNvSpPr>
          <p:nvPr>
            <p:ph sz="quarter" idx="23"/>
          </p:nvPr>
        </p:nvSpPr>
        <p:spPr>
          <a:xfrm>
            <a:off x="304800" y="5257800"/>
            <a:ext cx="8534400" cy="457200"/>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97D65446-BE50-4693-A967-2E866104DFF6}"/>
              </a:ext>
            </a:extLst>
          </p:cNvPr>
          <p:cNvSpPr>
            <a:spLocks noGrp="1"/>
          </p:cNvSpPr>
          <p:nvPr>
            <p:ph sz="quarter" idx="24"/>
          </p:nvPr>
        </p:nvSpPr>
        <p:spPr>
          <a:xfrm>
            <a:off x="304800" y="5822950"/>
            <a:ext cx="8534400" cy="349250"/>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727583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40386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6">
            <a:extLst>
              <a:ext uri="{FF2B5EF4-FFF2-40B4-BE49-F238E27FC236}">
                <a16:creationId xmlns:a16="http://schemas.microsoft.com/office/drawing/2014/main" id="{08AEA028-BD17-4ECF-82B5-ECB2A3466362}"/>
              </a:ext>
            </a:extLst>
          </p:cNvPr>
          <p:cNvSpPr>
            <a:spLocks noGrp="1"/>
          </p:cNvSpPr>
          <p:nvPr>
            <p:ph sz="quarter" idx="17"/>
          </p:nvPr>
        </p:nvSpPr>
        <p:spPr>
          <a:xfrm>
            <a:off x="4419600" y="1828800"/>
            <a:ext cx="4419600" cy="365125"/>
          </a:xfrm>
          <a:prstGeom prst="rect">
            <a:avLst/>
          </a:prstGeom>
        </p:spPr>
        <p:txBody>
          <a:bodyPr/>
          <a:lstStyle>
            <a:lvl1pPr marL="0" indent="0">
              <a:buNone/>
              <a:defRPr/>
            </a:lvl1pPr>
          </a:lstStyle>
          <a:p>
            <a:pPr lvl="0"/>
            <a:endParaRPr lang="en-US" dirty="0"/>
          </a:p>
        </p:txBody>
      </p:sp>
      <p:sp>
        <p:nvSpPr>
          <p:cNvPr id="9" name="Content Placeholder 8">
            <a:extLst>
              <a:ext uri="{FF2B5EF4-FFF2-40B4-BE49-F238E27FC236}">
                <a16:creationId xmlns:a16="http://schemas.microsoft.com/office/drawing/2014/main" id="{D539518F-A4FA-4BE6-9B8E-E6329B43B944}"/>
              </a:ext>
            </a:extLst>
          </p:cNvPr>
          <p:cNvSpPr>
            <a:spLocks noGrp="1"/>
          </p:cNvSpPr>
          <p:nvPr>
            <p:ph sz="quarter" idx="18"/>
          </p:nvPr>
        </p:nvSpPr>
        <p:spPr>
          <a:xfrm>
            <a:off x="304800" y="2225675"/>
            <a:ext cx="4038600" cy="365125"/>
          </a:xfrm>
          <a:prstGeom prst="rect">
            <a:avLst/>
          </a:prstGeom>
        </p:spPr>
        <p:txBody>
          <a:bodyPr/>
          <a:lstStyle>
            <a:lvl1pPr marL="0" indent="0">
              <a:buNone/>
              <a:defRPr/>
            </a:lvl1pPr>
          </a:lstStyle>
          <a:p>
            <a:pPr lvl="0"/>
            <a:endParaRPr lang="en-US" dirty="0"/>
          </a:p>
        </p:txBody>
      </p:sp>
      <p:sp>
        <p:nvSpPr>
          <p:cNvPr id="11" name="Content Placeholder 10">
            <a:extLst>
              <a:ext uri="{FF2B5EF4-FFF2-40B4-BE49-F238E27FC236}">
                <a16:creationId xmlns:a16="http://schemas.microsoft.com/office/drawing/2014/main" id="{ECF92A28-BADD-49BA-AD73-AD609D2F6738}"/>
              </a:ext>
            </a:extLst>
          </p:cNvPr>
          <p:cNvSpPr>
            <a:spLocks noGrp="1"/>
          </p:cNvSpPr>
          <p:nvPr>
            <p:ph sz="quarter" idx="19"/>
          </p:nvPr>
        </p:nvSpPr>
        <p:spPr>
          <a:xfrm>
            <a:off x="4419600" y="2225675"/>
            <a:ext cx="4419600" cy="365125"/>
          </a:xfrm>
          <a:prstGeom prst="rect">
            <a:avLst/>
          </a:prstGeom>
        </p:spPr>
        <p:txBody>
          <a:bodyPr/>
          <a:lstStyle>
            <a:lvl1pPr marL="0" indent="0">
              <a:buNone/>
              <a:defRPr/>
            </a:lvl1pPr>
          </a:lstStyle>
          <a:p>
            <a:pPr lvl="0"/>
            <a:endParaRPr lang="en-US" dirty="0"/>
          </a:p>
        </p:txBody>
      </p:sp>
      <p:sp>
        <p:nvSpPr>
          <p:cNvPr id="15" name="Content Placeholder 14">
            <a:extLst>
              <a:ext uri="{FF2B5EF4-FFF2-40B4-BE49-F238E27FC236}">
                <a16:creationId xmlns:a16="http://schemas.microsoft.com/office/drawing/2014/main" id="{1B664998-83E5-4220-9835-1C5536CF389A}"/>
              </a:ext>
            </a:extLst>
          </p:cNvPr>
          <p:cNvSpPr>
            <a:spLocks noGrp="1"/>
          </p:cNvSpPr>
          <p:nvPr>
            <p:ph sz="quarter" idx="21"/>
          </p:nvPr>
        </p:nvSpPr>
        <p:spPr>
          <a:xfrm>
            <a:off x="304800" y="2667000"/>
            <a:ext cx="4038600" cy="365125"/>
          </a:xfrm>
          <a:prstGeom prst="rect">
            <a:avLst/>
          </a:prstGeom>
        </p:spPr>
        <p:txBody>
          <a:bodyPr/>
          <a:lstStyle>
            <a:lvl1pPr marL="0" indent="0">
              <a:buNone/>
              <a:defRPr/>
            </a:lvl1pPr>
          </a:lstStyle>
          <a:p>
            <a:pPr lvl="0"/>
            <a:endParaRPr lang="en-US" dirty="0"/>
          </a:p>
        </p:txBody>
      </p:sp>
      <p:sp>
        <p:nvSpPr>
          <p:cNvPr id="17" name="Content Placeholder 16">
            <a:extLst>
              <a:ext uri="{FF2B5EF4-FFF2-40B4-BE49-F238E27FC236}">
                <a16:creationId xmlns:a16="http://schemas.microsoft.com/office/drawing/2014/main" id="{064DC7D0-4EEC-48B5-8518-1EA8B867A73B}"/>
              </a:ext>
            </a:extLst>
          </p:cNvPr>
          <p:cNvSpPr>
            <a:spLocks noGrp="1"/>
          </p:cNvSpPr>
          <p:nvPr>
            <p:ph sz="quarter" idx="22"/>
          </p:nvPr>
        </p:nvSpPr>
        <p:spPr>
          <a:xfrm>
            <a:off x="4419600" y="2667000"/>
            <a:ext cx="4419600" cy="365125"/>
          </a:xfrm>
          <a:prstGeom prst="rect">
            <a:avLst/>
          </a:prstGeom>
        </p:spPr>
        <p:txBody>
          <a:bodyPr/>
          <a:lstStyle>
            <a:lvl1pPr marL="0" indent="0">
              <a:buNone/>
              <a:defRPr/>
            </a:lvl1pPr>
          </a:lstStyle>
          <a:p>
            <a:pPr lvl="0"/>
            <a:endParaRPr lang="en-US" dirty="0"/>
          </a:p>
        </p:txBody>
      </p:sp>
      <p:sp>
        <p:nvSpPr>
          <p:cNvPr id="19" name="Content Placeholder 18">
            <a:extLst>
              <a:ext uri="{FF2B5EF4-FFF2-40B4-BE49-F238E27FC236}">
                <a16:creationId xmlns:a16="http://schemas.microsoft.com/office/drawing/2014/main" id="{7B4BDA8F-D4C1-47AA-8C60-0937596C4F76}"/>
              </a:ext>
            </a:extLst>
          </p:cNvPr>
          <p:cNvSpPr>
            <a:spLocks noGrp="1"/>
          </p:cNvSpPr>
          <p:nvPr>
            <p:ph sz="quarter" idx="23"/>
          </p:nvPr>
        </p:nvSpPr>
        <p:spPr>
          <a:xfrm>
            <a:off x="304800" y="3124200"/>
            <a:ext cx="4038600" cy="365125"/>
          </a:xfrm>
          <a:prstGeom prst="rect">
            <a:avLst/>
          </a:prstGeom>
        </p:spPr>
        <p:txBody>
          <a:bodyPr/>
          <a:lstStyle>
            <a:lvl1pPr marL="0" indent="0">
              <a:buNone/>
              <a:defRPr/>
            </a:lvl1pPr>
          </a:lstStyle>
          <a:p>
            <a:pPr lvl="0"/>
            <a:endParaRPr lang="en-US" dirty="0"/>
          </a:p>
        </p:txBody>
      </p:sp>
      <p:sp>
        <p:nvSpPr>
          <p:cNvPr id="21" name="Content Placeholder 20">
            <a:extLst>
              <a:ext uri="{FF2B5EF4-FFF2-40B4-BE49-F238E27FC236}">
                <a16:creationId xmlns:a16="http://schemas.microsoft.com/office/drawing/2014/main" id="{3DA7099D-A1F8-48D8-B397-2BF5A3E8F84D}"/>
              </a:ext>
            </a:extLst>
          </p:cNvPr>
          <p:cNvSpPr>
            <a:spLocks noGrp="1"/>
          </p:cNvSpPr>
          <p:nvPr>
            <p:ph sz="quarter" idx="24"/>
          </p:nvPr>
        </p:nvSpPr>
        <p:spPr>
          <a:xfrm>
            <a:off x="4419600" y="3124200"/>
            <a:ext cx="4419600" cy="365125"/>
          </a:xfrm>
          <a:prstGeom prst="rect">
            <a:avLst/>
          </a:prstGeom>
        </p:spPr>
        <p:txBody>
          <a:bodyPr/>
          <a:lstStyle>
            <a:lvl1pPr marL="0" indent="0">
              <a:buNone/>
              <a:defRPr/>
            </a:lvl1pPr>
          </a:lstStyle>
          <a:p>
            <a:pPr lvl="0"/>
            <a:endParaRPr lang="en-US" dirty="0"/>
          </a:p>
        </p:txBody>
      </p:sp>
      <p:sp>
        <p:nvSpPr>
          <p:cNvPr id="23" name="Content Placeholder 22">
            <a:extLst>
              <a:ext uri="{FF2B5EF4-FFF2-40B4-BE49-F238E27FC236}">
                <a16:creationId xmlns:a16="http://schemas.microsoft.com/office/drawing/2014/main" id="{77261062-0158-40E4-A1CA-B2E0CAB19B2F}"/>
              </a:ext>
            </a:extLst>
          </p:cNvPr>
          <p:cNvSpPr>
            <a:spLocks noGrp="1"/>
          </p:cNvSpPr>
          <p:nvPr>
            <p:ph sz="quarter" idx="25"/>
          </p:nvPr>
        </p:nvSpPr>
        <p:spPr>
          <a:xfrm>
            <a:off x="304800" y="3581400"/>
            <a:ext cx="4038600" cy="365125"/>
          </a:xfrm>
          <a:prstGeom prst="rect">
            <a:avLst/>
          </a:prstGeom>
        </p:spPr>
        <p:txBody>
          <a:bodyPr/>
          <a:lstStyle>
            <a:lvl1pPr marL="0" indent="0">
              <a:buNone/>
              <a:defRPr/>
            </a:lvl1pPr>
          </a:lstStyle>
          <a:p>
            <a:pPr lvl="0"/>
            <a:endParaRPr lang="en-US" dirty="0"/>
          </a:p>
        </p:txBody>
      </p:sp>
      <p:sp>
        <p:nvSpPr>
          <p:cNvPr id="25" name="Content Placeholder 24">
            <a:extLst>
              <a:ext uri="{FF2B5EF4-FFF2-40B4-BE49-F238E27FC236}">
                <a16:creationId xmlns:a16="http://schemas.microsoft.com/office/drawing/2014/main" id="{E47747E0-D00B-41BD-93B5-8BC61DA916F9}"/>
              </a:ext>
            </a:extLst>
          </p:cNvPr>
          <p:cNvSpPr>
            <a:spLocks noGrp="1"/>
          </p:cNvSpPr>
          <p:nvPr>
            <p:ph sz="quarter" idx="26"/>
          </p:nvPr>
        </p:nvSpPr>
        <p:spPr>
          <a:xfrm>
            <a:off x="4419600" y="3581400"/>
            <a:ext cx="4419600" cy="365125"/>
          </a:xfrm>
          <a:prstGeom prst="rect">
            <a:avLst/>
          </a:prstGeom>
        </p:spPr>
        <p:txBody>
          <a:bodyPr/>
          <a:lstStyle>
            <a:lvl1pPr marL="0" indent="0">
              <a:buNone/>
              <a:defRPr/>
            </a:lvl1pPr>
          </a:lstStyle>
          <a:p>
            <a:pPr lvl="0"/>
            <a:endParaRPr lang="en-US" dirty="0"/>
          </a:p>
        </p:txBody>
      </p:sp>
      <p:sp>
        <p:nvSpPr>
          <p:cNvPr id="27" name="Content Placeholder 26">
            <a:extLst>
              <a:ext uri="{FF2B5EF4-FFF2-40B4-BE49-F238E27FC236}">
                <a16:creationId xmlns:a16="http://schemas.microsoft.com/office/drawing/2014/main" id="{87796A9F-9F2E-4385-823C-3D4A62F64819}"/>
              </a:ext>
            </a:extLst>
          </p:cNvPr>
          <p:cNvSpPr>
            <a:spLocks noGrp="1"/>
          </p:cNvSpPr>
          <p:nvPr>
            <p:ph sz="quarter" idx="27"/>
          </p:nvPr>
        </p:nvSpPr>
        <p:spPr>
          <a:xfrm>
            <a:off x="304800" y="4038600"/>
            <a:ext cx="4038600" cy="365125"/>
          </a:xfrm>
          <a:prstGeom prst="rect">
            <a:avLst/>
          </a:prstGeom>
        </p:spPr>
        <p:txBody>
          <a:bodyPr/>
          <a:lstStyle>
            <a:lvl1pPr marL="0" indent="0">
              <a:buNone/>
              <a:defRPr/>
            </a:lvl1pPr>
          </a:lstStyle>
          <a:p>
            <a:pPr lvl="0"/>
            <a:endParaRPr lang="en-US" dirty="0"/>
          </a:p>
        </p:txBody>
      </p:sp>
      <p:sp>
        <p:nvSpPr>
          <p:cNvPr id="29" name="Content Placeholder 28">
            <a:extLst>
              <a:ext uri="{FF2B5EF4-FFF2-40B4-BE49-F238E27FC236}">
                <a16:creationId xmlns:a16="http://schemas.microsoft.com/office/drawing/2014/main" id="{11A73B4E-7DA4-4299-A91F-FF7464B543E5}"/>
              </a:ext>
            </a:extLst>
          </p:cNvPr>
          <p:cNvSpPr>
            <a:spLocks noGrp="1"/>
          </p:cNvSpPr>
          <p:nvPr>
            <p:ph sz="quarter" idx="28"/>
          </p:nvPr>
        </p:nvSpPr>
        <p:spPr>
          <a:xfrm>
            <a:off x="4419600" y="4038600"/>
            <a:ext cx="4419600" cy="365125"/>
          </a:xfrm>
          <a:prstGeom prst="rect">
            <a:avLst/>
          </a:prstGeom>
        </p:spPr>
        <p:txBody>
          <a:bodyPr/>
          <a:lstStyle>
            <a:lvl1pPr marL="0" indent="0">
              <a:buNone/>
              <a:defRPr/>
            </a:lvl1pPr>
          </a:lstStyle>
          <a:p>
            <a:pPr lvl="0"/>
            <a:endParaRPr lang="en-US" dirty="0"/>
          </a:p>
        </p:txBody>
      </p:sp>
      <p:sp>
        <p:nvSpPr>
          <p:cNvPr id="31" name="Content Placeholder 30">
            <a:extLst>
              <a:ext uri="{FF2B5EF4-FFF2-40B4-BE49-F238E27FC236}">
                <a16:creationId xmlns:a16="http://schemas.microsoft.com/office/drawing/2014/main" id="{02C60366-269A-47CE-95CC-AAF3A8431B42}"/>
              </a:ext>
            </a:extLst>
          </p:cNvPr>
          <p:cNvSpPr>
            <a:spLocks noGrp="1"/>
          </p:cNvSpPr>
          <p:nvPr>
            <p:ph sz="quarter" idx="29"/>
          </p:nvPr>
        </p:nvSpPr>
        <p:spPr>
          <a:xfrm>
            <a:off x="304800" y="4495800"/>
            <a:ext cx="4038600" cy="365125"/>
          </a:xfrm>
          <a:prstGeom prst="rect">
            <a:avLst/>
          </a:prstGeom>
        </p:spPr>
        <p:txBody>
          <a:bodyPr/>
          <a:lstStyle>
            <a:lvl1pPr marL="0" indent="0">
              <a:buNone/>
              <a:defRPr/>
            </a:lvl1pPr>
          </a:lstStyle>
          <a:p>
            <a:pPr lvl="0"/>
            <a:endParaRPr lang="en-US" dirty="0"/>
          </a:p>
        </p:txBody>
      </p:sp>
      <p:sp>
        <p:nvSpPr>
          <p:cNvPr id="33" name="Content Placeholder 32">
            <a:extLst>
              <a:ext uri="{FF2B5EF4-FFF2-40B4-BE49-F238E27FC236}">
                <a16:creationId xmlns:a16="http://schemas.microsoft.com/office/drawing/2014/main" id="{8648E9CD-8615-4506-B88C-B7A06C509713}"/>
              </a:ext>
            </a:extLst>
          </p:cNvPr>
          <p:cNvSpPr>
            <a:spLocks noGrp="1"/>
          </p:cNvSpPr>
          <p:nvPr>
            <p:ph sz="quarter" idx="30"/>
          </p:nvPr>
        </p:nvSpPr>
        <p:spPr>
          <a:xfrm>
            <a:off x="4419600" y="4495800"/>
            <a:ext cx="4419600" cy="365125"/>
          </a:xfrm>
          <a:prstGeom prst="rect">
            <a:avLst/>
          </a:prstGeom>
        </p:spPr>
        <p:txBody>
          <a:bodyPr/>
          <a:lstStyle>
            <a:lvl1pPr marL="0" indent="0">
              <a:buNone/>
              <a:defRPr/>
            </a:lvl1pPr>
          </a:lstStyle>
          <a:p>
            <a:pPr lvl="0"/>
            <a:endParaRPr lang="en-US" dirty="0"/>
          </a:p>
        </p:txBody>
      </p:sp>
      <p:sp>
        <p:nvSpPr>
          <p:cNvPr id="35" name="Content Placeholder 34">
            <a:extLst>
              <a:ext uri="{FF2B5EF4-FFF2-40B4-BE49-F238E27FC236}">
                <a16:creationId xmlns:a16="http://schemas.microsoft.com/office/drawing/2014/main" id="{CE2DE845-64F9-47A6-AFDD-342063D5463E}"/>
              </a:ext>
            </a:extLst>
          </p:cNvPr>
          <p:cNvSpPr>
            <a:spLocks noGrp="1"/>
          </p:cNvSpPr>
          <p:nvPr>
            <p:ph sz="quarter" idx="31"/>
          </p:nvPr>
        </p:nvSpPr>
        <p:spPr>
          <a:xfrm>
            <a:off x="304800" y="4953000"/>
            <a:ext cx="4038600" cy="365125"/>
          </a:xfrm>
          <a:prstGeom prst="rect">
            <a:avLst/>
          </a:prstGeom>
        </p:spPr>
        <p:txBody>
          <a:bodyPr/>
          <a:lstStyle>
            <a:lvl1pPr marL="0" indent="0">
              <a:buNone/>
              <a:defRPr/>
            </a:lvl1pPr>
          </a:lstStyle>
          <a:p>
            <a:pPr lvl="0"/>
            <a:endParaRPr lang="en-US" dirty="0"/>
          </a:p>
        </p:txBody>
      </p:sp>
      <p:sp>
        <p:nvSpPr>
          <p:cNvPr id="37" name="Content Placeholder 36">
            <a:extLst>
              <a:ext uri="{FF2B5EF4-FFF2-40B4-BE49-F238E27FC236}">
                <a16:creationId xmlns:a16="http://schemas.microsoft.com/office/drawing/2014/main" id="{3597B8C4-A351-467F-A6DE-DA35689BC9B6}"/>
              </a:ext>
            </a:extLst>
          </p:cNvPr>
          <p:cNvSpPr>
            <a:spLocks noGrp="1"/>
          </p:cNvSpPr>
          <p:nvPr>
            <p:ph sz="quarter" idx="32"/>
          </p:nvPr>
        </p:nvSpPr>
        <p:spPr>
          <a:xfrm>
            <a:off x="4419600" y="4953000"/>
            <a:ext cx="4419600" cy="365125"/>
          </a:xfrm>
          <a:prstGeom prst="rect">
            <a:avLst/>
          </a:prstGeom>
        </p:spPr>
        <p:txBody>
          <a:bodyPr/>
          <a:lstStyle>
            <a:lvl1pPr marL="0" indent="0">
              <a:buNone/>
              <a:defRPr/>
            </a:lvl1pPr>
          </a:lstStyle>
          <a:p>
            <a:pPr lvl="0"/>
            <a:endParaRPr lang="en-US" dirty="0"/>
          </a:p>
        </p:txBody>
      </p:sp>
      <p:sp>
        <p:nvSpPr>
          <p:cNvPr id="39" name="Content Placeholder 38">
            <a:extLst>
              <a:ext uri="{FF2B5EF4-FFF2-40B4-BE49-F238E27FC236}">
                <a16:creationId xmlns:a16="http://schemas.microsoft.com/office/drawing/2014/main" id="{C719C597-84DC-42E6-9578-4E5764A52767}"/>
              </a:ext>
            </a:extLst>
          </p:cNvPr>
          <p:cNvSpPr>
            <a:spLocks noGrp="1"/>
          </p:cNvSpPr>
          <p:nvPr>
            <p:ph sz="quarter" idx="33"/>
          </p:nvPr>
        </p:nvSpPr>
        <p:spPr>
          <a:xfrm>
            <a:off x="304800" y="5410200"/>
            <a:ext cx="4038600" cy="365125"/>
          </a:xfrm>
          <a:prstGeom prst="rect">
            <a:avLst/>
          </a:prstGeom>
        </p:spPr>
        <p:txBody>
          <a:bodyPr/>
          <a:lstStyle>
            <a:lvl1pPr marL="0" indent="0">
              <a:buNone/>
              <a:defRPr/>
            </a:lvl1pPr>
          </a:lstStyle>
          <a:p>
            <a:pPr lvl="0"/>
            <a:endParaRPr lang="en-US" dirty="0"/>
          </a:p>
        </p:txBody>
      </p:sp>
      <p:sp>
        <p:nvSpPr>
          <p:cNvPr id="41" name="Content Placeholder 40">
            <a:extLst>
              <a:ext uri="{FF2B5EF4-FFF2-40B4-BE49-F238E27FC236}">
                <a16:creationId xmlns:a16="http://schemas.microsoft.com/office/drawing/2014/main" id="{602C790C-25A6-4AED-B96A-2273C76B90FF}"/>
              </a:ext>
            </a:extLst>
          </p:cNvPr>
          <p:cNvSpPr>
            <a:spLocks noGrp="1"/>
          </p:cNvSpPr>
          <p:nvPr>
            <p:ph sz="quarter" idx="34"/>
          </p:nvPr>
        </p:nvSpPr>
        <p:spPr>
          <a:xfrm>
            <a:off x="4419600" y="5410200"/>
            <a:ext cx="4419600" cy="365125"/>
          </a:xfrm>
          <a:prstGeom prst="rect">
            <a:avLst/>
          </a:prstGeom>
        </p:spPr>
        <p:txBody>
          <a:bodyPr/>
          <a:lstStyle>
            <a:lvl1pPr marL="0" indent="0">
              <a:buNone/>
              <a:defRPr/>
            </a:lvl1pPr>
          </a:lstStyle>
          <a:p>
            <a:pPr lvl="0"/>
            <a:endParaRPr lang="en-US" dirty="0"/>
          </a:p>
        </p:txBody>
      </p:sp>
      <p:sp>
        <p:nvSpPr>
          <p:cNvPr id="43" name="Content Placeholder 42">
            <a:extLst>
              <a:ext uri="{FF2B5EF4-FFF2-40B4-BE49-F238E27FC236}">
                <a16:creationId xmlns:a16="http://schemas.microsoft.com/office/drawing/2014/main" id="{01ADFC3A-CC86-4C35-AD6C-692CC02FCACF}"/>
              </a:ext>
            </a:extLst>
          </p:cNvPr>
          <p:cNvSpPr>
            <a:spLocks noGrp="1"/>
          </p:cNvSpPr>
          <p:nvPr>
            <p:ph sz="quarter" idx="35"/>
          </p:nvPr>
        </p:nvSpPr>
        <p:spPr>
          <a:xfrm>
            <a:off x="304800" y="5807075"/>
            <a:ext cx="4038600" cy="365125"/>
          </a:xfrm>
          <a:prstGeom prst="rect">
            <a:avLst/>
          </a:prstGeom>
        </p:spPr>
        <p:txBody>
          <a:bodyPr/>
          <a:lstStyle>
            <a:lvl1pPr marL="0" indent="0">
              <a:buNone/>
              <a:defRPr/>
            </a:lvl1pPr>
          </a:lstStyle>
          <a:p>
            <a:pPr lvl="0"/>
            <a:endParaRPr lang="en-US" dirty="0"/>
          </a:p>
        </p:txBody>
      </p:sp>
      <p:sp>
        <p:nvSpPr>
          <p:cNvPr id="45" name="Content Placeholder 44">
            <a:extLst>
              <a:ext uri="{FF2B5EF4-FFF2-40B4-BE49-F238E27FC236}">
                <a16:creationId xmlns:a16="http://schemas.microsoft.com/office/drawing/2014/main" id="{45E8B718-38EC-47F6-87EA-0F0A0846611D}"/>
              </a:ext>
            </a:extLst>
          </p:cNvPr>
          <p:cNvSpPr>
            <a:spLocks noGrp="1"/>
          </p:cNvSpPr>
          <p:nvPr>
            <p:ph sz="quarter" idx="36"/>
          </p:nvPr>
        </p:nvSpPr>
        <p:spPr>
          <a:xfrm>
            <a:off x="4419600" y="5807075"/>
            <a:ext cx="4419600" cy="365125"/>
          </a:xfrm>
          <a:prstGeom prst="rect">
            <a:avLst/>
          </a:prstGeom>
        </p:spPr>
        <p:txBody>
          <a:bodyPr/>
          <a:lstStyle>
            <a:lvl1pPr marL="0" indent="0">
              <a:buNone/>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5276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28800"/>
            <a:ext cx="8534400" cy="914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0998"/>
            <a:ext cx="8534400" cy="507997"/>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831896"/>
            <a:ext cx="8534400" cy="49000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4343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2743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828800"/>
            <a:ext cx="42672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828800"/>
            <a:ext cx="4114800" cy="36512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7">
            <a:extLst>
              <a:ext uri="{FF2B5EF4-FFF2-40B4-BE49-F238E27FC236}">
                <a16:creationId xmlns:a16="http://schemas.microsoft.com/office/drawing/2014/main" id="{D6C02995-1E5E-48F3-90EA-30A67DD6E930}"/>
              </a:ext>
            </a:extLst>
          </p:cNvPr>
          <p:cNvSpPr>
            <a:spLocks noGrp="1"/>
          </p:cNvSpPr>
          <p:nvPr>
            <p:ph sz="quarter" idx="18"/>
          </p:nvPr>
        </p:nvSpPr>
        <p:spPr>
          <a:xfrm>
            <a:off x="304800" y="2228109"/>
            <a:ext cx="4267200" cy="365125"/>
          </a:xfrm>
          <a:prstGeom prst="rect">
            <a:avLst/>
          </a:prstGeom>
        </p:spPr>
        <p:txBody>
          <a:bodyPr/>
          <a:lstStyle>
            <a:lvl1pPr marL="0" indent="0">
              <a:buNone/>
              <a:defRPr/>
            </a:lvl1pPr>
          </a:lstStyle>
          <a:p>
            <a:pPr lvl="0"/>
            <a:endParaRPr lang="en-US" dirty="0"/>
          </a:p>
        </p:txBody>
      </p:sp>
      <p:sp>
        <p:nvSpPr>
          <p:cNvPr id="10" name="Content Placeholder 9">
            <a:extLst>
              <a:ext uri="{FF2B5EF4-FFF2-40B4-BE49-F238E27FC236}">
                <a16:creationId xmlns:a16="http://schemas.microsoft.com/office/drawing/2014/main" id="{A97483CB-9142-40B0-AC19-8745028A19E9}"/>
              </a:ext>
            </a:extLst>
          </p:cNvPr>
          <p:cNvSpPr>
            <a:spLocks noGrp="1"/>
          </p:cNvSpPr>
          <p:nvPr>
            <p:ph sz="quarter" idx="19"/>
          </p:nvPr>
        </p:nvSpPr>
        <p:spPr>
          <a:xfrm>
            <a:off x="4724400" y="2228850"/>
            <a:ext cx="4114800" cy="365125"/>
          </a:xfrm>
          <a:prstGeom prst="rect">
            <a:avLst/>
          </a:prstGeom>
        </p:spPr>
        <p:txBody>
          <a:bodyPr/>
          <a:lstStyle>
            <a:lvl1pPr marL="0" indent="0">
              <a:buNone/>
              <a:defRPr/>
            </a:lvl1pPr>
          </a:lstStyle>
          <a:p>
            <a:pPr lvl="0"/>
            <a:endParaRPr lang="en-US" dirty="0"/>
          </a:p>
        </p:txBody>
      </p:sp>
      <p:sp>
        <p:nvSpPr>
          <p:cNvPr id="12" name="Content Placeholder 11">
            <a:extLst>
              <a:ext uri="{FF2B5EF4-FFF2-40B4-BE49-F238E27FC236}">
                <a16:creationId xmlns:a16="http://schemas.microsoft.com/office/drawing/2014/main" id="{697EDCB5-8A43-4F4F-81C5-8AA3A49E8940}"/>
              </a:ext>
            </a:extLst>
          </p:cNvPr>
          <p:cNvSpPr>
            <a:spLocks noGrp="1"/>
          </p:cNvSpPr>
          <p:nvPr>
            <p:ph sz="quarter" idx="20"/>
          </p:nvPr>
        </p:nvSpPr>
        <p:spPr>
          <a:xfrm>
            <a:off x="304800" y="2667000"/>
            <a:ext cx="4267200" cy="365125"/>
          </a:xfrm>
          <a:prstGeom prst="rect">
            <a:avLst/>
          </a:prstGeom>
        </p:spPr>
        <p:txBody>
          <a:bodyPr/>
          <a:lstStyle>
            <a:lvl1pPr marL="0" indent="0">
              <a:buNone/>
              <a:defRPr/>
            </a:lvl1pPr>
          </a:lstStyle>
          <a:p>
            <a:pPr lvl="0"/>
            <a:endParaRPr lang="en-US" dirty="0"/>
          </a:p>
        </p:txBody>
      </p:sp>
      <p:sp>
        <p:nvSpPr>
          <p:cNvPr id="14" name="Content Placeholder 13">
            <a:extLst>
              <a:ext uri="{FF2B5EF4-FFF2-40B4-BE49-F238E27FC236}">
                <a16:creationId xmlns:a16="http://schemas.microsoft.com/office/drawing/2014/main" id="{7FEA43A7-2626-4401-B078-5122780BC0F8}"/>
              </a:ext>
            </a:extLst>
          </p:cNvPr>
          <p:cNvSpPr>
            <a:spLocks noGrp="1"/>
          </p:cNvSpPr>
          <p:nvPr>
            <p:ph sz="quarter" idx="21"/>
          </p:nvPr>
        </p:nvSpPr>
        <p:spPr>
          <a:xfrm>
            <a:off x="4724400" y="2667000"/>
            <a:ext cx="4114800" cy="365125"/>
          </a:xfrm>
          <a:prstGeom prst="rect">
            <a:avLst/>
          </a:prstGeom>
        </p:spPr>
        <p:txBody>
          <a:bodyPr/>
          <a:lstStyle>
            <a:lvl1pPr marL="0" indent="0">
              <a:buNone/>
              <a:defRPr/>
            </a:lvl1pPr>
          </a:lstStyle>
          <a:p>
            <a:pPr lvl="0"/>
            <a:endParaRPr lang="en-US" dirty="0"/>
          </a:p>
        </p:txBody>
      </p:sp>
      <p:sp>
        <p:nvSpPr>
          <p:cNvPr id="16" name="Content Placeholder 15">
            <a:extLst>
              <a:ext uri="{FF2B5EF4-FFF2-40B4-BE49-F238E27FC236}">
                <a16:creationId xmlns:a16="http://schemas.microsoft.com/office/drawing/2014/main" id="{FEED7A6C-A1D8-4D89-9C0C-B1C824C59692}"/>
              </a:ext>
            </a:extLst>
          </p:cNvPr>
          <p:cNvSpPr>
            <a:spLocks noGrp="1"/>
          </p:cNvSpPr>
          <p:nvPr>
            <p:ph sz="quarter" idx="22"/>
          </p:nvPr>
        </p:nvSpPr>
        <p:spPr>
          <a:xfrm>
            <a:off x="304800" y="3124200"/>
            <a:ext cx="4267200" cy="365125"/>
          </a:xfrm>
          <a:prstGeom prst="rect">
            <a:avLst/>
          </a:prstGeom>
        </p:spPr>
        <p:txBody>
          <a:bodyPr/>
          <a:lstStyle>
            <a:lvl1pPr marL="0" indent="0">
              <a:buNone/>
              <a:defRPr/>
            </a:lvl1pPr>
          </a:lstStyle>
          <a:p>
            <a:pPr lvl="0"/>
            <a:endParaRPr lang="en-US" dirty="0"/>
          </a:p>
        </p:txBody>
      </p:sp>
      <p:sp>
        <p:nvSpPr>
          <p:cNvPr id="18" name="Content Placeholder 17">
            <a:extLst>
              <a:ext uri="{FF2B5EF4-FFF2-40B4-BE49-F238E27FC236}">
                <a16:creationId xmlns:a16="http://schemas.microsoft.com/office/drawing/2014/main" id="{543D2732-3A9F-406C-98CA-6DF1647EC031}"/>
              </a:ext>
            </a:extLst>
          </p:cNvPr>
          <p:cNvSpPr>
            <a:spLocks noGrp="1"/>
          </p:cNvSpPr>
          <p:nvPr>
            <p:ph sz="quarter" idx="23"/>
          </p:nvPr>
        </p:nvSpPr>
        <p:spPr>
          <a:xfrm>
            <a:off x="4724400" y="3124200"/>
            <a:ext cx="4114800" cy="365125"/>
          </a:xfrm>
          <a:prstGeom prst="rect">
            <a:avLst/>
          </a:prstGeom>
        </p:spPr>
        <p:txBody>
          <a:bodyPr/>
          <a:lstStyle>
            <a:lvl1pPr marL="0" indent="0">
              <a:buNone/>
              <a:defRPr/>
            </a:lvl1pPr>
          </a:lstStyle>
          <a:p>
            <a:pPr lvl="0"/>
            <a:endParaRPr lang="en-US" dirty="0"/>
          </a:p>
        </p:txBody>
      </p:sp>
      <p:sp>
        <p:nvSpPr>
          <p:cNvPr id="20" name="Content Placeholder 19">
            <a:extLst>
              <a:ext uri="{FF2B5EF4-FFF2-40B4-BE49-F238E27FC236}">
                <a16:creationId xmlns:a16="http://schemas.microsoft.com/office/drawing/2014/main" id="{F01F2447-776E-45D7-8D0A-E79277C539EF}"/>
              </a:ext>
            </a:extLst>
          </p:cNvPr>
          <p:cNvSpPr>
            <a:spLocks noGrp="1"/>
          </p:cNvSpPr>
          <p:nvPr>
            <p:ph sz="quarter" idx="24"/>
          </p:nvPr>
        </p:nvSpPr>
        <p:spPr>
          <a:xfrm>
            <a:off x="304800" y="3581400"/>
            <a:ext cx="4267200" cy="457200"/>
          </a:xfrm>
          <a:prstGeom prst="rect">
            <a:avLst/>
          </a:prstGeom>
        </p:spPr>
        <p:txBody>
          <a:bodyPr/>
          <a:lstStyle>
            <a:lvl1pPr marL="0" indent="0">
              <a:buNone/>
              <a:defRPr/>
            </a:lvl1pPr>
          </a:lstStyle>
          <a:p>
            <a:pPr lvl="0"/>
            <a:endParaRPr lang="en-US" dirty="0"/>
          </a:p>
        </p:txBody>
      </p:sp>
      <p:sp>
        <p:nvSpPr>
          <p:cNvPr id="22" name="Content Placeholder 21">
            <a:extLst>
              <a:ext uri="{FF2B5EF4-FFF2-40B4-BE49-F238E27FC236}">
                <a16:creationId xmlns:a16="http://schemas.microsoft.com/office/drawing/2014/main" id="{9CA587B7-AF27-4DA0-BF89-AEBB9D0B0C6A}"/>
              </a:ext>
            </a:extLst>
          </p:cNvPr>
          <p:cNvSpPr>
            <a:spLocks noGrp="1"/>
          </p:cNvSpPr>
          <p:nvPr>
            <p:ph sz="quarter" idx="25"/>
          </p:nvPr>
        </p:nvSpPr>
        <p:spPr>
          <a:xfrm>
            <a:off x="4724400" y="3581400"/>
            <a:ext cx="4114800" cy="457200"/>
          </a:xfrm>
          <a:prstGeom prst="rect">
            <a:avLst/>
          </a:prstGeom>
        </p:spPr>
        <p:txBody>
          <a:bodyPr/>
          <a:lstStyle>
            <a:lvl1pPr marL="0" indent="0">
              <a:buNone/>
              <a:defRPr/>
            </a:lvl1pPr>
          </a:lstStyle>
          <a:p>
            <a:pPr lvl="0"/>
            <a:endParaRPr lang="en-US" dirty="0"/>
          </a:p>
        </p:txBody>
      </p:sp>
      <p:sp>
        <p:nvSpPr>
          <p:cNvPr id="24" name="Content Placeholder 23">
            <a:extLst>
              <a:ext uri="{FF2B5EF4-FFF2-40B4-BE49-F238E27FC236}">
                <a16:creationId xmlns:a16="http://schemas.microsoft.com/office/drawing/2014/main" id="{B8C06814-D6BE-49EB-91F9-65609ABBCE93}"/>
              </a:ext>
            </a:extLst>
          </p:cNvPr>
          <p:cNvSpPr>
            <a:spLocks noGrp="1"/>
          </p:cNvSpPr>
          <p:nvPr>
            <p:ph sz="quarter" idx="26"/>
          </p:nvPr>
        </p:nvSpPr>
        <p:spPr>
          <a:xfrm>
            <a:off x="304800" y="4114800"/>
            <a:ext cx="4267200" cy="396875"/>
          </a:xfrm>
          <a:prstGeom prst="rect">
            <a:avLst/>
          </a:prstGeom>
        </p:spPr>
        <p:txBody>
          <a:bodyPr/>
          <a:lstStyle>
            <a:lvl1pPr marL="0" indent="0">
              <a:buNone/>
              <a:defRPr/>
            </a:lvl1pPr>
          </a:lstStyle>
          <a:p>
            <a:pPr lvl="0"/>
            <a:endParaRPr lang="en-US" dirty="0"/>
          </a:p>
        </p:txBody>
      </p:sp>
      <p:sp>
        <p:nvSpPr>
          <p:cNvPr id="26" name="Content Placeholder 25">
            <a:extLst>
              <a:ext uri="{FF2B5EF4-FFF2-40B4-BE49-F238E27FC236}">
                <a16:creationId xmlns:a16="http://schemas.microsoft.com/office/drawing/2014/main" id="{C30DE4D4-57AC-4CD5-B7CD-5EC4216BC72F}"/>
              </a:ext>
            </a:extLst>
          </p:cNvPr>
          <p:cNvSpPr>
            <a:spLocks noGrp="1"/>
          </p:cNvSpPr>
          <p:nvPr>
            <p:ph sz="quarter" idx="27"/>
          </p:nvPr>
        </p:nvSpPr>
        <p:spPr>
          <a:xfrm>
            <a:off x="4724400" y="4114800"/>
            <a:ext cx="4114800" cy="396875"/>
          </a:xfrm>
          <a:prstGeom prst="rect">
            <a:avLst/>
          </a:prstGeom>
        </p:spPr>
        <p:txBody>
          <a:bodyPr/>
          <a:lstStyle>
            <a:lvl1pPr marL="0" indent="0">
              <a:buNone/>
              <a:defRPr/>
            </a:lvl1pPr>
          </a:lstStyle>
          <a:p>
            <a:pPr lvl="0"/>
            <a:endParaRPr lang="en-US" dirty="0"/>
          </a:p>
        </p:txBody>
      </p:sp>
      <p:sp>
        <p:nvSpPr>
          <p:cNvPr id="28" name="Content Placeholder 27">
            <a:extLst>
              <a:ext uri="{FF2B5EF4-FFF2-40B4-BE49-F238E27FC236}">
                <a16:creationId xmlns:a16="http://schemas.microsoft.com/office/drawing/2014/main" id="{E7B81DE7-2CFB-4EF3-B694-A5E0B2622CF2}"/>
              </a:ext>
            </a:extLst>
          </p:cNvPr>
          <p:cNvSpPr>
            <a:spLocks noGrp="1"/>
          </p:cNvSpPr>
          <p:nvPr>
            <p:ph sz="quarter" idx="28"/>
          </p:nvPr>
        </p:nvSpPr>
        <p:spPr>
          <a:xfrm>
            <a:off x="304800" y="4572000"/>
            <a:ext cx="4267200" cy="304800"/>
          </a:xfrm>
          <a:prstGeom prst="rect">
            <a:avLst/>
          </a:prstGeom>
        </p:spPr>
        <p:txBody>
          <a:bodyPr/>
          <a:lstStyle>
            <a:lvl1pPr marL="0" indent="0">
              <a:buNone/>
              <a:defRPr/>
            </a:lvl1pPr>
          </a:lstStyle>
          <a:p>
            <a:pPr lvl="0"/>
            <a:endParaRPr lang="en-US" dirty="0"/>
          </a:p>
        </p:txBody>
      </p:sp>
      <p:sp>
        <p:nvSpPr>
          <p:cNvPr id="30" name="Content Placeholder 29">
            <a:extLst>
              <a:ext uri="{FF2B5EF4-FFF2-40B4-BE49-F238E27FC236}">
                <a16:creationId xmlns:a16="http://schemas.microsoft.com/office/drawing/2014/main" id="{00FAAFD7-3BF8-4817-B2E7-F4BF8BC460E2}"/>
              </a:ext>
            </a:extLst>
          </p:cNvPr>
          <p:cNvSpPr>
            <a:spLocks noGrp="1"/>
          </p:cNvSpPr>
          <p:nvPr>
            <p:ph sz="quarter" idx="29"/>
          </p:nvPr>
        </p:nvSpPr>
        <p:spPr>
          <a:xfrm>
            <a:off x="4724400" y="4572001"/>
            <a:ext cx="4114800" cy="304799"/>
          </a:xfrm>
          <a:prstGeom prst="rect">
            <a:avLst/>
          </a:prstGeom>
        </p:spPr>
        <p:txBody>
          <a:bodyPr/>
          <a:lstStyle>
            <a:lvl1pPr marL="0" indent="0">
              <a:buNone/>
              <a:defRPr/>
            </a:lvl1pPr>
          </a:lstStyle>
          <a:p>
            <a:pPr lvl="0"/>
            <a:endParaRPr lang="en-US" dirty="0"/>
          </a:p>
        </p:txBody>
      </p:sp>
      <p:sp>
        <p:nvSpPr>
          <p:cNvPr id="32" name="Content Placeholder 31">
            <a:extLst>
              <a:ext uri="{FF2B5EF4-FFF2-40B4-BE49-F238E27FC236}">
                <a16:creationId xmlns:a16="http://schemas.microsoft.com/office/drawing/2014/main" id="{E0D49398-7F51-4317-B17A-DBCFC82109F7}"/>
              </a:ext>
            </a:extLst>
          </p:cNvPr>
          <p:cNvSpPr>
            <a:spLocks noGrp="1"/>
          </p:cNvSpPr>
          <p:nvPr>
            <p:ph sz="quarter" idx="30"/>
          </p:nvPr>
        </p:nvSpPr>
        <p:spPr>
          <a:xfrm>
            <a:off x="304800" y="4953001"/>
            <a:ext cx="4267200" cy="381000"/>
          </a:xfrm>
          <a:prstGeom prst="rect">
            <a:avLst/>
          </a:prstGeom>
        </p:spPr>
        <p:txBody>
          <a:bodyPr/>
          <a:lstStyle>
            <a:lvl1pPr marL="0" indent="0">
              <a:buNone/>
              <a:defRPr/>
            </a:lvl1pPr>
          </a:lstStyle>
          <a:p>
            <a:pPr lvl="0"/>
            <a:endParaRPr lang="en-US" dirty="0"/>
          </a:p>
        </p:txBody>
      </p:sp>
      <p:sp>
        <p:nvSpPr>
          <p:cNvPr id="34" name="Content Placeholder 33">
            <a:extLst>
              <a:ext uri="{FF2B5EF4-FFF2-40B4-BE49-F238E27FC236}">
                <a16:creationId xmlns:a16="http://schemas.microsoft.com/office/drawing/2014/main" id="{7F70BB82-7130-4437-91C1-5D4AAC7AA6F0}"/>
              </a:ext>
            </a:extLst>
          </p:cNvPr>
          <p:cNvSpPr>
            <a:spLocks noGrp="1"/>
          </p:cNvSpPr>
          <p:nvPr>
            <p:ph sz="quarter" idx="31"/>
          </p:nvPr>
        </p:nvSpPr>
        <p:spPr>
          <a:xfrm>
            <a:off x="4724400" y="4953000"/>
            <a:ext cx="4114800" cy="381000"/>
          </a:xfrm>
          <a:prstGeom prst="rect">
            <a:avLst/>
          </a:prstGeom>
        </p:spPr>
        <p:txBody>
          <a:bodyPr/>
          <a:lstStyle>
            <a:lvl1pPr marL="0" indent="0">
              <a:buNone/>
              <a:defRPr/>
            </a:lvl1pPr>
          </a:lstStyle>
          <a:p>
            <a:pPr lvl="0"/>
            <a:endParaRPr lang="en-US" dirty="0"/>
          </a:p>
        </p:txBody>
      </p:sp>
      <p:sp>
        <p:nvSpPr>
          <p:cNvPr id="36" name="Content Placeholder 35">
            <a:extLst>
              <a:ext uri="{FF2B5EF4-FFF2-40B4-BE49-F238E27FC236}">
                <a16:creationId xmlns:a16="http://schemas.microsoft.com/office/drawing/2014/main" id="{78B55E74-A183-4F7C-97DC-E41ED4AFE2F0}"/>
              </a:ext>
            </a:extLst>
          </p:cNvPr>
          <p:cNvSpPr>
            <a:spLocks noGrp="1"/>
          </p:cNvSpPr>
          <p:nvPr>
            <p:ph sz="quarter" idx="32"/>
          </p:nvPr>
        </p:nvSpPr>
        <p:spPr>
          <a:xfrm>
            <a:off x="304800" y="5376730"/>
            <a:ext cx="4267200" cy="381000"/>
          </a:xfrm>
          <a:prstGeom prst="rect">
            <a:avLst/>
          </a:prstGeom>
        </p:spPr>
        <p:txBody>
          <a:bodyPr/>
          <a:lstStyle>
            <a:lvl1pPr marL="0" indent="0">
              <a:buNone/>
              <a:defRPr/>
            </a:lvl1pPr>
          </a:lstStyle>
          <a:p>
            <a:pPr lvl="0"/>
            <a:endParaRPr lang="en-US" dirty="0"/>
          </a:p>
        </p:txBody>
      </p:sp>
      <p:sp>
        <p:nvSpPr>
          <p:cNvPr id="38" name="Content Placeholder 37">
            <a:extLst>
              <a:ext uri="{FF2B5EF4-FFF2-40B4-BE49-F238E27FC236}">
                <a16:creationId xmlns:a16="http://schemas.microsoft.com/office/drawing/2014/main" id="{1DFFC32A-D015-4E75-8F48-0680EC4D2EB0}"/>
              </a:ext>
            </a:extLst>
          </p:cNvPr>
          <p:cNvSpPr>
            <a:spLocks noGrp="1"/>
          </p:cNvSpPr>
          <p:nvPr>
            <p:ph sz="quarter" idx="33"/>
          </p:nvPr>
        </p:nvSpPr>
        <p:spPr>
          <a:xfrm>
            <a:off x="4724400" y="5392738"/>
            <a:ext cx="4114800" cy="365125"/>
          </a:xfrm>
          <a:prstGeom prst="rect">
            <a:avLst/>
          </a:prstGeom>
        </p:spPr>
        <p:txBody>
          <a:bodyPr/>
          <a:lstStyle>
            <a:lvl1pPr marL="0" indent="0">
              <a:buNone/>
              <a:defRPr/>
            </a:lvl1pPr>
          </a:lstStyle>
          <a:p>
            <a:pPr lvl="0"/>
            <a:endParaRPr lang="en-US" dirty="0"/>
          </a:p>
        </p:txBody>
      </p:sp>
      <p:sp>
        <p:nvSpPr>
          <p:cNvPr id="40" name="Content Placeholder 39">
            <a:extLst>
              <a:ext uri="{FF2B5EF4-FFF2-40B4-BE49-F238E27FC236}">
                <a16:creationId xmlns:a16="http://schemas.microsoft.com/office/drawing/2014/main" id="{FC4643E0-42A6-49E8-9F03-3C26CB9D6497}"/>
              </a:ext>
            </a:extLst>
          </p:cNvPr>
          <p:cNvSpPr>
            <a:spLocks noGrp="1"/>
          </p:cNvSpPr>
          <p:nvPr>
            <p:ph sz="quarter" idx="34"/>
          </p:nvPr>
        </p:nvSpPr>
        <p:spPr>
          <a:xfrm>
            <a:off x="304800" y="5791200"/>
            <a:ext cx="4267200" cy="365125"/>
          </a:xfrm>
          <a:prstGeom prst="rect">
            <a:avLst/>
          </a:prstGeom>
        </p:spPr>
        <p:txBody>
          <a:bodyPr/>
          <a:lstStyle>
            <a:lvl1pPr marL="0" indent="0">
              <a:buNone/>
              <a:defRPr/>
            </a:lvl1pPr>
          </a:lstStyle>
          <a:p>
            <a:pPr lvl="0"/>
            <a:endParaRPr lang="en-US" dirty="0"/>
          </a:p>
        </p:txBody>
      </p:sp>
      <p:sp>
        <p:nvSpPr>
          <p:cNvPr id="42" name="Content Placeholder 41">
            <a:extLst>
              <a:ext uri="{FF2B5EF4-FFF2-40B4-BE49-F238E27FC236}">
                <a16:creationId xmlns:a16="http://schemas.microsoft.com/office/drawing/2014/main" id="{34298EB3-92EF-4C89-B045-581BE7F6E4C8}"/>
              </a:ext>
            </a:extLst>
          </p:cNvPr>
          <p:cNvSpPr>
            <a:spLocks noGrp="1"/>
          </p:cNvSpPr>
          <p:nvPr>
            <p:ph sz="quarter" idx="35"/>
          </p:nvPr>
        </p:nvSpPr>
        <p:spPr>
          <a:xfrm>
            <a:off x="4724400" y="5791200"/>
            <a:ext cx="4114800" cy="365125"/>
          </a:xfrm>
          <a:prstGeom prst="rect">
            <a:avLst/>
          </a:prstGeom>
        </p:spPr>
        <p:txBody>
          <a:bodyPr/>
          <a:lstStyle>
            <a:lvl1pPr marL="0" indent="0">
              <a:buNone/>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36740793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6.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a:t>Copyright ©2018 John Wiley &amp; Sons, Inc. </a:t>
            </a:r>
            <a:endParaRPr lang="en-US" dirty="0"/>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4" r:id="rId3"/>
    <p:sldLayoutId id="2147483985" r:id="rId4"/>
    <p:sldLayoutId id="2147483980" r:id="rId5"/>
    <p:sldLayoutId id="2147483981" r:id="rId6"/>
    <p:sldLayoutId id="2147483982" r:id="rId7"/>
    <p:sldLayoutId id="2147483983" r:id="rId8"/>
    <p:sldLayoutId id="2147483974" r:id="rId9"/>
    <p:sldLayoutId id="2147483975" r:id="rId10"/>
    <p:sldLayoutId id="2147483986"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solidFill>
                <a:latin typeface="+mn-lt"/>
              </a:defRPr>
            </a:lvl1pPr>
          </a:lstStyle>
          <a:p>
            <a:r>
              <a:rPr lang="en-US"/>
              <a:t>Copyright ©2018 John Wiley &amp; Sons, Inc. </a:t>
            </a:r>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solidFill>
                <a:latin typeface="+mn-lt"/>
              </a:defRPr>
            </a:lvl1pPr>
          </a:lstStyle>
          <a:p>
            <a:fld id="{42181430-7FCB-BA4C-90CE-EB7ACCC9EC50}" type="slidenum">
              <a:rPr lang="en-US" smtClean="0"/>
              <a:pPr/>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0.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2</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The Recording Process</a:t>
            </a:r>
          </a:p>
        </p:txBody>
      </p:sp>
      <p:sp>
        <p:nvSpPr>
          <p:cNvPr id="7" name="Content Placeholder 6"/>
          <p:cNvSpPr>
            <a:spLocks noGrp="1"/>
          </p:cNvSpPr>
          <p:nvPr>
            <p:ph sz="quarter" idx="21"/>
          </p:nvPr>
        </p:nvSpPr>
        <p:spPr>
          <a:xfrm>
            <a:off x="152400" y="57912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E478-B3C6-4B0F-9D00-71D8DB18ECCC}"/>
              </a:ext>
            </a:extLst>
          </p:cNvPr>
          <p:cNvSpPr>
            <a:spLocks noGrp="1"/>
          </p:cNvSpPr>
          <p:nvPr>
            <p:ph type="title"/>
          </p:nvPr>
        </p:nvSpPr>
        <p:spPr/>
        <p:txBody>
          <a:bodyPr>
            <a:normAutofit/>
          </a:bodyPr>
          <a:lstStyle/>
          <a:p>
            <a:r>
              <a:rPr lang="en-US" b="1" dirty="0">
                <a:latin typeface="Calibri" panose="020F0502020204030204" pitchFamily="34" charset="0"/>
                <a:ea typeface="Source Sans Pro" charset="0"/>
                <a:cs typeface="Calibri" panose="020F0502020204030204" pitchFamily="34" charset="0"/>
              </a:rPr>
              <a:t>Summary of Debit / Credit Rules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pic>
        <p:nvPicPr>
          <p:cNvPr id="7" name="Content Placeholder 6" descr="An illustration displays summary of debit credit rules. The illustration is divided into three columns, the first column contains the debit and credit; second contains the balance sheet; and third contains the income statement. The balance sheet is expanded as assets = liabilities plus equity. The income statement is expanded as revenue minus expense. The debit increases assets and expense; and it decreases liabilities, equity, and revenue. The credit decreases assets and expense; and it increases liabilities, equity, and revenue."/>
          <p:cNvPicPr>
            <a:picLocks noGrp="1" noChangeAspect="1"/>
          </p:cNvPicPr>
          <p:nvPr>
            <p:ph sz="quarter" idx="16"/>
          </p:nvPr>
        </p:nvPicPr>
        <p:blipFill>
          <a:blip r:embed="rId2"/>
          <a:stretch>
            <a:fillRect/>
          </a:stretch>
        </p:blipFill>
        <p:spPr>
          <a:xfrm>
            <a:off x="458697" y="1905000"/>
            <a:ext cx="8226606" cy="3276600"/>
          </a:xfrm>
          <a:prstGeom prst="rect">
            <a:avLst/>
          </a:prstGeom>
        </p:spPr>
      </p:pic>
      <p:sp>
        <p:nvSpPr>
          <p:cNvPr id="5" name="Slide Number Placeholder 4">
            <a:extLst>
              <a:ext uri="{FF2B5EF4-FFF2-40B4-BE49-F238E27FC236}">
                <a16:creationId xmlns:a16="http://schemas.microsoft.com/office/drawing/2014/main" id="{91C648A8-D96D-4109-B618-E74ADB271993}"/>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6" name="Footer Placeholder 5">
            <a:extLst>
              <a:ext uri="{FF2B5EF4-FFF2-40B4-BE49-F238E27FC236}">
                <a16:creationId xmlns:a16="http://schemas.microsoft.com/office/drawing/2014/main" id="{EB2FB7EF-7435-428B-A933-9953152ED70B}"/>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44931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A745-7EE0-4183-BA5E-FA060B81AE5E}"/>
              </a:ext>
            </a:extLst>
          </p:cNvPr>
          <p:cNvSpPr>
            <a:spLocks noGrp="1"/>
          </p:cNvSpPr>
          <p:nvPr>
            <p:ph type="title"/>
          </p:nvPr>
        </p:nvSpPr>
        <p:spPr>
          <a:xfrm>
            <a:off x="304800" y="762001"/>
            <a:ext cx="8534400" cy="775662"/>
          </a:xfrm>
        </p:spPr>
        <p:txBody>
          <a:bodyPr/>
          <a:lstStyle/>
          <a:p>
            <a:r>
              <a:rPr lang="en-US" b="1" dirty="0">
                <a:latin typeface="Calibri" panose="020F0502020204030204" pitchFamily="34" charset="0"/>
                <a:ea typeface="Source Sans Pro" charset="0"/>
                <a:cs typeface="Calibri" panose="020F0502020204030204" pitchFamily="34" charset="0"/>
              </a:rPr>
              <a:t>Summary of Debit / Credit Rules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18262E96-125E-407F-8365-8753B32FA7B6}"/>
              </a:ext>
            </a:extLst>
          </p:cNvPr>
          <p:cNvSpPr>
            <a:spLocks noGrp="1"/>
          </p:cNvSpPr>
          <p:nvPr>
            <p:ph sz="quarter" idx="16"/>
          </p:nvPr>
        </p:nvSpPr>
        <p:spPr>
          <a:xfrm>
            <a:off x="304800" y="1828800"/>
            <a:ext cx="8153400" cy="431800"/>
          </a:xfrm>
        </p:spPr>
        <p:txBody>
          <a:bodyPr/>
          <a:lstStyle/>
          <a:p>
            <a:r>
              <a:rPr lang="en-US" dirty="0"/>
              <a:t>Debit/credit rules and effects on each type of account.</a:t>
            </a:r>
            <a:endParaRPr lang="en-US" altLang="en-US" dirty="0"/>
          </a:p>
        </p:txBody>
      </p:sp>
      <p:pic>
        <p:nvPicPr>
          <p:cNvPr id="8" name="Content Placeholder 7" descr="A summary of debit and credit rules. The accounting equation is Assets = Liabilities plus Owner's Equity. Assets and liabilities include T accounts of assets and liabilities. Owner's equity includes four accounts titled, owner's capital, owner's drawing, revenue, and expense. Owner's equity = owner's capital minus owner's drawings plus revenue minus expense. The T account of assets shows increase in debit, and decrease in credit. The T account of liabilities shows decrease in debit, and increase in credit. The T account owner's capital displays decrease in debit, and increase in credit. The owner's drawing displays increase in debit, and decrease in credit. The T account of revenue displays decrease in debit, and increase in credit. The T account of expense displays increase in debit and decrease in credit."/>
          <p:cNvPicPr>
            <a:picLocks noGrp="1" noChangeAspect="1"/>
          </p:cNvPicPr>
          <p:nvPr>
            <p:ph sz="quarter" idx="17"/>
          </p:nvPr>
        </p:nvPicPr>
        <p:blipFill>
          <a:blip r:embed="rId2">
            <a:extLst>
              <a:ext uri="{28A0092B-C50C-407E-A947-70E740481C1C}">
                <a14:useLocalDpi xmlns:a14="http://schemas.microsoft.com/office/drawing/2010/main" val="0"/>
              </a:ext>
            </a:extLst>
          </a:blip>
          <a:stretch>
            <a:fillRect/>
          </a:stretch>
        </p:blipFill>
        <p:spPr>
          <a:xfrm>
            <a:off x="880544" y="2615162"/>
            <a:ext cx="7328048" cy="2321920"/>
          </a:xfrm>
        </p:spPr>
      </p:pic>
      <p:sp>
        <p:nvSpPr>
          <p:cNvPr id="5" name="Content Placeholder 4">
            <a:extLst>
              <a:ext uri="{FF2B5EF4-FFF2-40B4-BE49-F238E27FC236}">
                <a16:creationId xmlns:a16="http://schemas.microsoft.com/office/drawing/2014/main" id="{ECB76CB8-9A06-4B49-BCB4-A6AC9291A648}"/>
              </a:ext>
            </a:extLst>
          </p:cNvPr>
          <p:cNvSpPr>
            <a:spLocks noGrp="1"/>
          </p:cNvSpPr>
          <p:nvPr>
            <p:ph sz="quarter" idx="18"/>
          </p:nvPr>
        </p:nvSpPr>
        <p:spPr>
          <a:xfrm>
            <a:off x="304800" y="5212397"/>
            <a:ext cx="7912010" cy="883603"/>
          </a:xfrm>
        </p:spPr>
        <p:txBody>
          <a:bodyPr/>
          <a:lstStyle/>
          <a:p>
            <a:r>
              <a:rPr lang="en-US" altLang="en-US" dirty="0"/>
              <a:t>Equation must be in balance after every transaction. </a:t>
            </a:r>
            <a:r>
              <a:rPr lang="en-US" altLang="en-US" b="1" dirty="0"/>
              <a:t>Total Debits must equal total Credits</a:t>
            </a:r>
            <a:r>
              <a:rPr lang="en-US" altLang="en-US" dirty="0"/>
              <a:t>.</a:t>
            </a:r>
          </a:p>
        </p:txBody>
      </p:sp>
      <p:sp>
        <p:nvSpPr>
          <p:cNvPr id="6" name="Slide Number Placeholder 5">
            <a:extLst>
              <a:ext uri="{FF2B5EF4-FFF2-40B4-BE49-F238E27FC236}">
                <a16:creationId xmlns:a16="http://schemas.microsoft.com/office/drawing/2014/main" id="{E5948901-F59E-4096-9A25-C15314A7F281}"/>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7" name="Footer Placeholder 6">
            <a:extLst>
              <a:ext uri="{FF2B5EF4-FFF2-40B4-BE49-F238E27FC236}">
                <a16:creationId xmlns:a16="http://schemas.microsoft.com/office/drawing/2014/main" id="{7262974E-1B0A-4CA4-B8AD-4E64D86D51F3}"/>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596011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2B-C619-4D18-99DA-16594C65F601}"/>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(1 of 4)</a:t>
            </a:r>
            <a:endParaRPr lang="en-US" sz="2400" dirty="0"/>
          </a:p>
        </p:txBody>
      </p:sp>
      <p:sp>
        <p:nvSpPr>
          <p:cNvPr id="3" name="Content Placeholder 2">
            <a:extLst>
              <a:ext uri="{FF2B5EF4-FFF2-40B4-BE49-F238E27FC236}">
                <a16:creationId xmlns:a16="http://schemas.microsoft.com/office/drawing/2014/main" id="{A8FA8BB6-9D33-4A69-A04E-FBFED8639287}"/>
              </a:ext>
            </a:extLst>
          </p:cNvPr>
          <p:cNvSpPr>
            <a:spLocks noGrp="1"/>
          </p:cNvSpPr>
          <p:nvPr>
            <p:ph sz="quarter" idx="16"/>
          </p:nvPr>
        </p:nvSpPr>
        <p:spPr>
          <a:xfrm>
            <a:off x="304800" y="1752600"/>
            <a:ext cx="8534400" cy="2819400"/>
          </a:xfrm>
        </p:spPr>
        <p:txBody>
          <a:bodyPr/>
          <a:lstStyle/>
          <a:p>
            <a:pPr marL="0" lvl="1" indent="0">
              <a:buClr>
                <a:schemeClr val="tx1"/>
              </a:buClr>
              <a:buNone/>
            </a:pPr>
            <a:r>
              <a:rPr lang="en-US" altLang="en-US" dirty="0"/>
              <a:t>Debits:</a:t>
            </a:r>
          </a:p>
          <a:p>
            <a:pPr marL="0" lvl="1" indent="0">
              <a:buClr>
                <a:schemeClr val="tx1"/>
              </a:buClr>
              <a:buNone/>
            </a:pPr>
            <a:r>
              <a:rPr lang="en-US" altLang="en-US" dirty="0">
                <a:solidFill>
                  <a:schemeClr val="accent2"/>
                </a:solidFill>
              </a:rPr>
              <a:t>a.</a:t>
            </a:r>
            <a:r>
              <a:rPr lang="en-US" altLang="en-US" dirty="0"/>
              <a:t> increase both assets and liabilities</a:t>
            </a:r>
          </a:p>
          <a:p>
            <a:pPr marL="0" lvl="1" indent="0">
              <a:buClr>
                <a:schemeClr val="tx1"/>
              </a:buClr>
              <a:buNone/>
            </a:pPr>
            <a:r>
              <a:rPr lang="en-US" altLang="en-US" dirty="0">
                <a:solidFill>
                  <a:schemeClr val="accent2"/>
                </a:solidFill>
              </a:rPr>
              <a:t>b. </a:t>
            </a:r>
            <a:r>
              <a:rPr lang="en-US" altLang="en-US" dirty="0"/>
              <a:t>decrease both assets and liabilities</a:t>
            </a:r>
          </a:p>
          <a:p>
            <a:pPr marL="0" lvl="1" indent="0">
              <a:buClr>
                <a:schemeClr val="tx1"/>
              </a:buClr>
              <a:buNone/>
            </a:pPr>
            <a:r>
              <a:rPr lang="en-US" altLang="en-US" dirty="0">
                <a:solidFill>
                  <a:schemeClr val="accent2"/>
                </a:solidFill>
              </a:rPr>
              <a:t>c. </a:t>
            </a:r>
            <a:r>
              <a:rPr lang="en-US" altLang="en-US" dirty="0"/>
              <a:t>increase assets and decrease liabilities</a:t>
            </a:r>
          </a:p>
          <a:p>
            <a:pPr marL="0" lvl="1" indent="0">
              <a:buClr>
                <a:schemeClr val="tx1"/>
              </a:buClr>
              <a:buNone/>
            </a:pPr>
            <a:r>
              <a:rPr lang="en-US" altLang="en-US" dirty="0">
                <a:solidFill>
                  <a:schemeClr val="accent2"/>
                </a:solidFill>
              </a:rPr>
              <a:t>d. </a:t>
            </a:r>
            <a:r>
              <a:rPr lang="en-US" altLang="en-US" dirty="0"/>
              <a:t>decrease assets and increase liabilities</a:t>
            </a:r>
          </a:p>
        </p:txBody>
      </p:sp>
      <p:sp>
        <p:nvSpPr>
          <p:cNvPr id="4" name="Slide Number Placeholder 3">
            <a:extLst>
              <a:ext uri="{FF2B5EF4-FFF2-40B4-BE49-F238E27FC236}">
                <a16:creationId xmlns:a16="http://schemas.microsoft.com/office/drawing/2014/main" id="{EDF8AFA9-5103-4EE3-9231-5964918690DF}"/>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a:extLst>
              <a:ext uri="{FF2B5EF4-FFF2-40B4-BE49-F238E27FC236}">
                <a16:creationId xmlns:a16="http://schemas.microsoft.com/office/drawing/2014/main" id="{544BE942-4580-41F9-B78B-BF41F30AEFD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215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2B-C619-4D18-99DA-16594C65F601}"/>
              </a:ext>
            </a:extLst>
          </p:cNvPr>
          <p:cNvSpPr>
            <a:spLocks noGrp="1"/>
          </p:cNvSpPr>
          <p:nvPr>
            <p:ph type="title"/>
          </p:nvPr>
        </p:nvSpPr>
        <p:spPr>
          <a:xfrm>
            <a:off x="298704" y="762002"/>
            <a:ext cx="8540496" cy="761998"/>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(2 of 4)</a:t>
            </a:r>
            <a:endParaRPr lang="en-US" sz="2400" dirty="0"/>
          </a:p>
        </p:txBody>
      </p:sp>
      <p:sp>
        <p:nvSpPr>
          <p:cNvPr id="3" name="Content Placeholder 2">
            <a:extLst>
              <a:ext uri="{FF2B5EF4-FFF2-40B4-BE49-F238E27FC236}">
                <a16:creationId xmlns:a16="http://schemas.microsoft.com/office/drawing/2014/main" id="{A8FA8BB6-9D33-4A69-A04E-FBFED8639287}"/>
              </a:ext>
            </a:extLst>
          </p:cNvPr>
          <p:cNvSpPr>
            <a:spLocks noGrp="1"/>
          </p:cNvSpPr>
          <p:nvPr>
            <p:ph sz="quarter" idx="15"/>
          </p:nvPr>
        </p:nvSpPr>
        <p:spPr>
          <a:xfrm>
            <a:off x="304800" y="1752600"/>
            <a:ext cx="7543800" cy="2590800"/>
          </a:xfrm>
        </p:spPr>
        <p:txBody>
          <a:bodyPr/>
          <a:lstStyle/>
          <a:p>
            <a:pPr marL="0" lvl="1" indent="0">
              <a:buClr>
                <a:schemeClr val="tx1"/>
              </a:buClr>
              <a:buNone/>
            </a:pPr>
            <a:r>
              <a:rPr lang="en-US" altLang="en-US" dirty="0"/>
              <a:t>Debits:</a:t>
            </a:r>
          </a:p>
          <a:p>
            <a:pPr marL="0" lvl="1" indent="0">
              <a:buClr>
                <a:schemeClr val="tx1"/>
              </a:buClr>
              <a:buNone/>
            </a:pPr>
            <a:r>
              <a:rPr lang="en-US" altLang="en-US" dirty="0">
                <a:solidFill>
                  <a:schemeClr val="accent2"/>
                </a:solidFill>
              </a:rPr>
              <a:t>a.</a:t>
            </a:r>
            <a:r>
              <a:rPr lang="en-US" altLang="en-US" dirty="0"/>
              <a:t> increase both assets and liabilities</a:t>
            </a:r>
          </a:p>
          <a:p>
            <a:pPr marL="0" lvl="1" indent="0">
              <a:buClr>
                <a:schemeClr val="tx1"/>
              </a:buClr>
              <a:buNone/>
            </a:pPr>
            <a:r>
              <a:rPr lang="en-US" altLang="en-US" dirty="0">
                <a:solidFill>
                  <a:schemeClr val="accent2"/>
                </a:solidFill>
              </a:rPr>
              <a:t>b. </a:t>
            </a:r>
            <a:r>
              <a:rPr lang="en-US" altLang="en-US" dirty="0"/>
              <a:t>decrease both assets and liabilities</a:t>
            </a:r>
          </a:p>
          <a:p>
            <a:pPr marL="0" lvl="1" indent="0">
              <a:buClr>
                <a:schemeClr val="tx1"/>
              </a:buClr>
            </a:pPr>
            <a:r>
              <a:rPr lang="en-US" altLang="en-US" dirty="0">
                <a:solidFill>
                  <a:schemeClr val="accent2"/>
                </a:solidFill>
              </a:rPr>
              <a:t>c. </a:t>
            </a:r>
            <a:r>
              <a:rPr lang="en-US" altLang="en-US" dirty="0"/>
              <a:t>Answer:</a:t>
            </a:r>
            <a:r>
              <a:rPr lang="en-US" altLang="en-US" dirty="0">
                <a:solidFill>
                  <a:schemeClr val="accent2"/>
                </a:solidFill>
              </a:rPr>
              <a:t> </a:t>
            </a:r>
            <a:r>
              <a:rPr lang="en-US" altLang="en-US" dirty="0"/>
              <a:t>increase assets and decrease liabilities</a:t>
            </a:r>
          </a:p>
          <a:p>
            <a:pPr marL="0" lvl="1" indent="0">
              <a:buClr>
                <a:schemeClr val="tx1"/>
              </a:buClr>
              <a:buNone/>
            </a:pPr>
            <a:r>
              <a:rPr lang="en-US" altLang="en-US" dirty="0">
                <a:solidFill>
                  <a:schemeClr val="accent2"/>
                </a:solidFill>
              </a:rPr>
              <a:t>d. </a:t>
            </a:r>
            <a:r>
              <a:rPr lang="en-US" altLang="en-US" dirty="0"/>
              <a:t>decrease assets and increase liabilities</a:t>
            </a:r>
          </a:p>
        </p:txBody>
      </p:sp>
      <p:sp>
        <p:nvSpPr>
          <p:cNvPr id="4" name="Slide Number Placeholder 3">
            <a:extLst>
              <a:ext uri="{FF2B5EF4-FFF2-40B4-BE49-F238E27FC236}">
                <a16:creationId xmlns:a16="http://schemas.microsoft.com/office/drawing/2014/main" id="{EDF8AFA9-5103-4EE3-9231-5964918690DF}"/>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a:extLst>
              <a:ext uri="{FF2B5EF4-FFF2-40B4-BE49-F238E27FC236}">
                <a16:creationId xmlns:a16="http://schemas.microsoft.com/office/drawing/2014/main" id="{544BE942-4580-41F9-B78B-BF41F30AEFD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40929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642B-C619-4D18-99DA-16594C65F601}"/>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(3 of 4)</a:t>
            </a:r>
            <a:endParaRPr lang="en-US" sz="2400" dirty="0"/>
          </a:p>
        </p:txBody>
      </p:sp>
      <p:sp>
        <p:nvSpPr>
          <p:cNvPr id="3" name="Content Placeholder 2">
            <a:extLst>
              <a:ext uri="{FF2B5EF4-FFF2-40B4-BE49-F238E27FC236}">
                <a16:creationId xmlns:a16="http://schemas.microsoft.com/office/drawing/2014/main" id="{A8FA8BB6-9D33-4A69-A04E-FBFED8639287}"/>
              </a:ext>
            </a:extLst>
          </p:cNvPr>
          <p:cNvSpPr>
            <a:spLocks noGrp="1"/>
          </p:cNvSpPr>
          <p:nvPr>
            <p:ph sz="quarter" idx="16"/>
          </p:nvPr>
        </p:nvSpPr>
        <p:spPr>
          <a:xfrm>
            <a:off x="304800" y="1752600"/>
            <a:ext cx="7543800" cy="2743200"/>
          </a:xfrm>
        </p:spPr>
        <p:txBody>
          <a:bodyPr/>
          <a:lstStyle/>
          <a:p>
            <a:pPr marL="0" lvl="1" indent="0">
              <a:buClr>
                <a:schemeClr val="tx1"/>
              </a:buClr>
              <a:buNone/>
            </a:pPr>
            <a:r>
              <a:rPr lang="en-US" altLang="en-US" dirty="0"/>
              <a:t>Accounts that normally have debit balances are:</a:t>
            </a:r>
          </a:p>
          <a:p>
            <a:pPr marL="0" lvl="1" indent="0">
              <a:buClr>
                <a:schemeClr val="tx1"/>
              </a:buClr>
              <a:buNone/>
            </a:pPr>
            <a:r>
              <a:rPr lang="en-US" altLang="en-US" dirty="0">
                <a:solidFill>
                  <a:schemeClr val="accent2"/>
                </a:solidFill>
              </a:rPr>
              <a:t>a. </a:t>
            </a:r>
            <a:r>
              <a:rPr lang="en-US" altLang="en-US" dirty="0"/>
              <a:t>assets, expenses, and revenues</a:t>
            </a:r>
          </a:p>
          <a:p>
            <a:pPr marL="0" lvl="1" indent="0">
              <a:buClr>
                <a:schemeClr val="tx1"/>
              </a:buClr>
              <a:buNone/>
            </a:pPr>
            <a:r>
              <a:rPr lang="en-US" altLang="en-US" dirty="0">
                <a:solidFill>
                  <a:schemeClr val="accent2"/>
                </a:solidFill>
              </a:rPr>
              <a:t>b. </a:t>
            </a:r>
            <a:r>
              <a:rPr lang="en-US" altLang="en-US" dirty="0"/>
              <a:t>assets, expenses, and equity</a:t>
            </a:r>
          </a:p>
          <a:p>
            <a:pPr marL="0" lvl="1" indent="0">
              <a:buClr>
                <a:schemeClr val="tx1"/>
              </a:buClr>
              <a:buNone/>
            </a:pPr>
            <a:r>
              <a:rPr lang="en-US" altLang="en-US" dirty="0">
                <a:solidFill>
                  <a:schemeClr val="accent2"/>
                </a:solidFill>
              </a:rPr>
              <a:t>c. </a:t>
            </a:r>
            <a:r>
              <a:rPr lang="en-US" altLang="en-US" dirty="0"/>
              <a:t>assets, liabilities, and owner’s drawing</a:t>
            </a:r>
          </a:p>
          <a:p>
            <a:pPr marL="0" lvl="1" indent="0">
              <a:buClr>
                <a:schemeClr val="tx1"/>
              </a:buClr>
              <a:buNone/>
            </a:pPr>
            <a:r>
              <a:rPr lang="en-US" altLang="en-US" dirty="0">
                <a:solidFill>
                  <a:schemeClr val="accent2"/>
                </a:solidFill>
              </a:rPr>
              <a:t>d. </a:t>
            </a:r>
            <a:r>
              <a:rPr lang="en-US" altLang="en-US" dirty="0"/>
              <a:t>assets, owner’s drawing, and expenses</a:t>
            </a:r>
          </a:p>
        </p:txBody>
      </p:sp>
      <p:sp>
        <p:nvSpPr>
          <p:cNvPr id="4" name="Slide Number Placeholder 3">
            <a:extLst>
              <a:ext uri="{FF2B5EF4-FFF2-40B4-BE49-F238E27FC236}">
                <a16:creationId xmlns:a16="http://schemas.microsoft.com/office/drawing/2014/main" id="{EDF8AFA9-5103-4EE3-9231-5964918690DF}"/>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a:extLst>
              <a:ext uri="{FF2B5EF4-FFF2-40B4-BE49-F238E27FC236}">
                <a16:creationId xmlns:a16="http://schemas.microsoft.com/office/drawing/2014/main" id="{544BE942-4580-41F9-B78B-BF41F30AEFD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998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0A3B-2BAB-484E-885F-2487598BB7A0}"/>
              </a:ext>
            </a:extLst>
          </p:cNvPr>
          <p:cNvSpPr>
            <a:spLocks noGrp="1"/>
          </p:cNvSpPr>
          <p:nvPr>
            <p:ph type="title"/>
          </p:nvPr>
        </p:nvSpPr>
        <p:spPr>
          <a:xfrm>
            <a:off x="298704" y="762002"/>
            <a:ext cx="8540496" cy="806448"/>
          </a:xfrm>
        </p:spPr>
        <p:txBody>
          <a:bodyPr/>
          <a:lstStyle/>
          <a:p>
            <a:r>
              <a:rPr lang="en-US" b="1" dirty="0">
                <a:latin typeface="Calibri" panose="020F0502020204030204" pitchFamily="34" charset="0"/>
                <a:ea typeface="Source Sans Pro" charset="0"/>
                <a:cs typeface="Calibri" panose="020F0502020204030204" pitchFamily="34" charset="0"/>
              </a:rPr>
              <a:t>Debit / Credit Rules</a:t>
            </a:r>
            <a:r>
              <a:rPr lang="en-US" dirty="0">
                <a:latin typeface="Calibri" panose="020F0502020204030204" pitchFamily="34" charset="0"/>
                <a:ea typeface="Source Sans Pro" charset="0"/>
                <a:cs typeface="Calibri" panose="020F0502020204030204" pitchFamily="34" charset="0"/>
              </a:rPr>
              <a:t>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CDE02178-AD46-4E5A-A80B-D5722FAAB968}"/>
              </a:ext>
            </a:extLst>
          </p:cNvPr>
          <p:cNvSpPr>
            <a:spLocks noGrp="1"/>
          </p:cNvSpPr>
          <p:nvPr>
            <p:ph sz="quarter" idx="15"/>
          </p:nvPr>
        </p:nvSpPr>
        <p:spPr>
          <a:xfrm>
            <a:off x="304800" y="1752600"/>
            <a:ext cx="7848600" cy="2743200"/>
          </a:xfrm>
        </p:spPr>
        <p:txBody>
          <a:bodyPr/>
          <a:lstStyle/>
          <a:p>
            <a:pPr marL="0" lvl="1" indent="0">
              <a:buClr>
                <a:schemeClr val="tx1"/>
              </a:buClr>
            </a:pPr>
            <a:r>
              <a:rPr lang="en-US" altLang="en-US" dirty="0"/>
              <a:t>Accounts that normally have debit balances are:</a:t>
            </a:r>
          </a:p>
          <a:p>
            <a:pPr marL="0" lvl="1" indent="0">
              <a:buClr>
                <a:schemeClr val="tx1"/>
              </a:buClr>
            </a:pPr>
            <a:r>
              <a:rPr lang="en-US" altLang="en-US" dirty="0">
                <a:solidFill>
                  <a:schemeClr val="accent2"/>
                </a:solidFill>
              </a:rPr>
              <a:t>a. </a:t>
            </a:r>
            <a:r>
              <a:rPr lang="en-US" altLang="en-US" dirty="0"/>
              <a:t>assets, expenses, and revenues</a:t>
            </a:r>
          </a:p>
          <a:p>
            <a:pPr marL="0" lvl="1" indent="0">
              <a:buClr>
                <a:schemeClr val="tx1"/>
              </a:buClr>
            </a:pPr>
            <a:r>
              <a:rPr lang="en-US" altLang="en-US" dirty="0">
                <a:solidFill>
                  <a:schemeClr val="accent2"/>
                </a:solidFill>
              </a:rPr>
              <a:t>b. </a:t>
            </a:r>
            <a:r>
              <a:rPr lang="en-US" altLang="en-US" dirty="0"/>
              <a:t>assets, expenses, and equity</a:t>
            </a:r>
          </a:p>
          <a:p>
            <a:pPr marL="0" lvl="1" indent="0">
              <a:buClr>
                <a:schemeClr val="tx1"/>
              </a:buClr>
            </a:pPr>
            <a:r>
              <a:rPr lang="en-US" altLang="en-US" dirty="0">
                <a:solidFill>
                  <a:schemeClr val="accent2"/>
                </a:solidFill>
              </a:rPr>
              <a:t>c. </a:t>
            </a:r>
            <a:r>
              <a:rPr lang="en-US" altLang="en-US" dirty="0"/>
              <a:t>assets, liabilities, and owner’s drawing</a:t>
            </a:r>
          </a:p>
          <a:p>
            <a:pPr marL="0" lvl="1" indent="0">
              <a:buClr>
                <a:schemeClr val="tx1"/>
              </a:buClr>
            </a:pPr>
            <a:r>
              <a:rPr lang="en-US" altLang="en-US" dirty="0">
                <a:solidFill>
                  <a:schemeClr val="accent2"/>
                </a:solidFill>
              </a:rPr>
              <a:t>d. </a:t>
            </a:r>
            <a:r>
              <a:rPr lang="en-US" altLang="en-US" dirty="0"/>
              <a:t>Answer:</a:t>
            </a:r>
            <a:r>
              <a:rPr lang="en-US" altLang="en-US" dirty="0">
                <a:solidFill>
                  <a:schemeClr val="accent2"/>
                </a:solidFill>
              </a:rPr>
              <a:t> </a:t>
            </a:r>
            <a:r>
              <a:rPr lang="en-US" altLang="en-US" dirty="0"/>
              <a:t>assets, owner’s drawing, and expenses</a:t>
            </a:r>
          </a:p>
        </p:txBody>
      </p:sp>
      <p:sp>
        <p:nvSpPr>
          <p:cNvPr id="4" name="Slide Number Placeholder 3">
            <a:extLst>
              <a:ext uri="{FF2B5EF4-FFF2-40B4-BE49-F238E27FC236}">
                <a16:creationId xmlns:a16="http://schemas.microsoft.com/office/drawing/2014/main" id="{29A89CF1-C1CF-4ECC-B9AC-0A0ADD86081E}"/>
              </a:ext>
            </a:extLst>
          </p:cNvPr>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a:extLst>
              <a:ext uri="{FF2B5EF4-FFF2-40B4-BE49-F238E27FC236}">
                <a16:creationId xmlns:a16="http://schemas.microsoft.com/office/drawing/2014/main" id="{B2B83151-4CF5-4204-BC51-388A0E69D71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217066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688762"/>
          </a:xfrm>
        </p:spPr>
        <p:txBody>
          <a:bodyPr/>
          <a:lstStyle/>
          <a:p>
            <a:r>
              <a:rPr lang="en-US" b="1" dirty="0">
                <a:ea typeface="Source Sans Pro" charset="0"/>
              </a:rPr>
              <a:t>Do It! 1: </a:t>
            </a:r>
            <a:r>
              <a:rPr lang="en-US" b="1" dirty="0">
                <a:solidFill>
                  <a:srgbClr val="196E78"/>
                </a:solidFill>
                <a:ea typeface="Source Sans Pro" charset="0"/>
              </a:rPr>
              <a:t>Normal Account Balance</a:t>
            </a:r>
            <a:endParaRPr lang="en-US"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600200"/>
            <a:ext cx="8534400" cy="2590800"/>
          </a:xfrm>
        </p:spPr>
        <p:txBody>
          <a:bodyPr/>
          <a:lstStyle/>
          <a:p>
            <a:r>
              <a:rPr lang="en-US" sz="2400" dirty="0"/>
              <a:t>Kate Browne has just rented space in a shopping mall. She will open a hair salon to be called “Hair It Is.” A friend has advised Kate to set up a double-entry set of accounting records in which to record all of her business transactions. </a:t>
            </a:r>
          </a:p>
          <a:p>
            <a:r>
              <a:rPr lang="en-US" sz="2400" dirty="0"/>
              <a:t>Identify the balance sheet accounts that Kate will likely need to record the transactions needed to open her business. Indicate whether the normal balance of each account is a debit or a credit.</a:t>
            </a:r>
            <a:endParaRPr lang="en-US" altLang="en-US" sz="2400" dirty="0"/>
          </a:p>
        </p:txBody>
      </p:sp>
      <p:graphicFrame>
        <p:nvGraphicFramePr>
          <p:cNvPr id="8" name="Content Placeholder 7" descr="Table is accessible to screenreaders">
            <a:extLst>
              <a:ext uri="{FF2B5EF4-FFF2-40B4-BE49-F238E27FC236}">
                <a16:creationId xmlns:a16="http://schemas.microsoft.com/office/drawing/2014/main" id="{5A6D74F5-BEB2-42F9-8340-615C5FBE2515}"/>
              </a:ext>
            </a:extLst>
          </p:cNvPr>
          <p:cNvGraphicFramePr>
            <a:graphicFrameLocks noGrp="1"/>
          </p:cNvGraphicFramePr>
          <p:nvPr>
            <p:ph sz="quarter" idx="17"/>
            <p:extLst>
              <p:ext uri="{D42A27DB-BD31-4B8C-83A1-F6EECF244321}">
                <p14:modId xmlns:p14="http://schemas.microsoft.com/office/powerpoint/2010/main" val="371873065"/>
              </p:ext>
            </p:extLst>
          </p:nvPr>
        </p:nvGraphicFramePr>
        <p:xfrm>
          <a:off x="304800" y="4308687"/>
          <a:ext cx="8534400" cy="1711113"/>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1595458053"/>
                    </a:ext>
                  </a:extLst>
                </a:gridCol>
                <a:gridCol w="3098800">
                  <a:extLst>
                    <a:ext uri="{9D8B030D-6E8A-4147-A177-3AD203B41FA5}">
                      <a16:colId xmlns:a16="http://schemas.microsoft.com/office/drawing/2014/main" val="2654229966"/>
                    </a:ext>
                  </a:extLst>
                </a:gridCol>
                <a:gridCol w="2844800">
                  <a:extLst>
                    <a:ext uri="{9D8B030D-6E8A-4147-A177-3AD203B41FA5}">
                      <a16:colId xmlns:a16="http://schemas.microsoft.com/office/drawing/2014/main" val="163070012"/>
                    </a:ext>
                  </a:extLst>
                </a:gridCol>
              </a:tblGrid>
              <a:tr h="370840">
                <a:tc>
                  <a:txBody>
                    <a:bodyPr/>
                    <a:lstStyle/>
                    <a:p>
                      <a:pPr algn="ctr" fontAlgn="b"/>
                      <a:r>
                        <a:rPr lang="en-US" sz="2200" b="1" u="none" strike="noStrike" dirty="0">
                          <a:solidFill>
                            <a:schemeClr val="tx1"/>
                          </a:solidFill>
                          <a:effectLst/>
                        </a:rPr>
                        <a:t>Assets</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200" b="1" u="none" strike="noStrike" dirty="0">
                          <a:solidFill>
                            <a:schemeClr val="tx1"/>
                          </a:solidFill>
                          <a:effectLst/>
                        </a:rPr>
                        <a:t>Liabilities</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200" b="1" u="none" strike="noStrike" dirty="0">
                          <a:solidFill>
                            <a:schemeClr val="tx1"/>
                          </a:solidFill>
                          <a:effectLst/>
                        </a:rPr>
                        <a:t>Equity</a:t>
                      </a:r>
                      <a:endParaRPr lang="en-US" sz="2200" b="1" i="0" u="none" strike="noStrike" dirty="0">
                        <a:solidFill>
                          <a:schemeClr val="tx1"/>
                        </a:solidFill>
                        <a:effectLst/>
                        <a:latin typeface="Calibri" panose="020F0502020204030204" pitchFamily="34" charset="0"/>
                      </a:endParaRPr>
                    </a:p>
                  </a:txBody>
                  <a:tcPr marL="4233" marR="4233" marT="4233" anchor="b">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46858682"/>
                  </a:ext>
                </a:extLst>
              </a:tr>
              <a:tr h="370840">
                <a:tc>
                  <a:txBody>
                    <a:bodyPr/>
                    <a:lstStyle/>
                    <a:p>
                      <a:pPr algn="ctr" fontAlgn="b"/>
                      <a:r>
                        <a:rPr lang="en-US" sz="2200" u="none" strike="noStrike" dirty="0">
                          <a:effectLst/>
                        </a:rPr>
                        <a:t>Cash (debit)</a:t>
                      </a:r>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u="none" strike="noStrike" dirty="0">
                          <a:effectLst/>
                        </a:rPr>
                        <a:t>Notes payable (credit)</a:t>
                      </a:r>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tc>
                  <a:txBody>
                    <a:bodyPr/>
                    <a:lstStyle/>
                    <a:p>
                      <a:pPr algn="ctr" fontAlgn="b"/>
                      <a:r>
                        <a:rPr lang="en-US" sz="2200" u="none" strike="noStrike" dirty="0">
                          <a:effectLst/>
                        </a:rPr>
                        <a:t>Owner's Capital (credit)</a:t>
                      </a:r>
                      <a:endParaRPr lang="en-US" sz="2200" b="0" i="0" u="none" strike="noStrike" dirty="0">
                        <a:solidFill>
                          <a:srgbClr val="000000"/>
                        </a:solidFill>
                        <a:effectLst/>
                        <a:latin typeface="Calibri" panose="020F0502020204030204" pitchFamily="34" charset="0"/>
                      </a:endParaRPr>
                    </a:p>
                  </a:txBody>
                  <a:tcPr marL="4233" marR="4233" marT="91440" anchor="b">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984217626"/>
                  </a:ext>
                </a:extLst>
              </a:tr>
              <a:tr h="370840">
                <a:tc>
                  <a:txBody>
                    <a:bodyPr/>
                    <a:lstStyle/>
                    <a:p>
                      <a:pPr algn="ctr" fontAlgn="b"/>
                      <a:r>
                        <a:rPr lang="en-US" sz="2200" u="none" strike="noStrike" dirty="0">
                          <a:effectLst/>
                        </a:rPr>
                        <a:t>Supplies (debit)</a:t>
                      </a:r>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pPr algn="ctr" fontAlgn="b"/>
                      <a:r>
                        <a:rPr lang="en-US" sz="2200" u="none" strike="noStrike" dirty="0">
                          <a:effectLst/>
                        </a:rPr>
                        <a:t>Accounts payable (credit)</a:t>
                      </a:r>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endParaRPr lang="en-US" dirty="0"/>
                    </a:p>
                  </a:txBody>
                  <a:tcPr marL="4233" marR="4233" anchor="b">
                    <a:solidFill>
                      <a:schemeClr val="bg2"/>
                    </a:solidFill>
                  </a:tcPr>
                </a:tc>
                <a:extLst>
                  <a:ext uri="{0D108BD9-81ED-4DB2-BD59-A6C34878D82A}">
                    <a16:rowId xmlns:a16="http://schemas.microsoft.com/office/drawing/2014/main" val="3452087163"/>
                  </a:ext>
                </a:extLst>
              </a:tr>
              <a:tr h="370840">
                <a:tc>
                  <a:txBody>
                    <a:bodyPr/>
                    <a:lstStyle/>
                    <a:p>
                      <a:pPr algn="ctr" fontAlgn="b"/>
                      <a:r>
                        <a:rPr lang="en-US" sz="2200" u="none" strike="noStrike" dirty="0">
                          <a:effectLst/>
                        </a:rPr>
                        <a:t>Equipment (debit)</a:t>
                      </a:r>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tc>
                  <a:txBody>
                    <a:bodyPr/>
                    <a:lstStyle/>
                    <a:p>
                      <a:pPr algn="ctr" fontAlgn="b"/>
                      <a:endParaRPr lang="en-US" sz="2200" b="1" i="0" u="none" strike="noStrike" dirty="0">
                        <a:solidFill>
                          <a:srgbClr val="000000"/>
                        </a:solidFill>
                        <a:effectLst/>
                        <a:latin typeface="Calibri" panose="020F0502020204030204" pitchFamily="34" charset="0"/>
                      </a:endParaRPr>
                    </a:p>
                  </a:txBody>
                  <a:tcPr marL="4233" marR="4233" marT="4233" anchor="b">
                    <a:solidFill>
                      <a:schemeClr val="bg2"/>
                    </a:solidFill>
                  </a:tcPr>
                </a:tc>
                <a:tc>
                  <a:txBody>
                    <a:bodyPr/>
                    <a:lstStyle/>
                    <a:p>
                      <a:pPr algn="ctr" fontAlgn="b"/>
                      <a:endParaRPr lang="en-US" sz="2200" b="0" i="0" u="none" strike="noStrike" dirty="0">
                        <a:solidFill>
                          <a:srgbClr val="000000"/>
                        </a:solidFill>
                        <a:effectLst/>
                        <a:latin typeface="Calibri" panose="020F0502020204030204" pitchFamily="34" charset="0"/>
                      </a:endParaRPr>
                    </a:p>
                  </a:txBody>
                  <a:tcPr marL="4233" marR="4233" anchor="b">
                    <a:solidFill>
                      <a:schemeClr val="bg2"/>
                    </a:solidFill>
                  </a:tcPr>
                </a:tc>
                <a:extLst>
                  <a:ext uri="{0D108BD9-81ED-4DB2-BD59-A6C34878D82A}">
                    <a16:rowId xmlns:a16="http://schemas.microsoft.com/office/drawing/2014/main" val="2616524031"/>
                  </a:ext>
                </a:extLst>
              </a:tr>
            </a:tbl>
          </a:graphicData>
        </a:graphic>
      </p:graphicFrame>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8362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F5CC-2850-45EA-AA82-ACE476F5142A}"/>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Journal </a:t>
            </a:r>
            <a:r>
              <a:rPr lang="en-US" sz="2400" dirty="0">
                <a:latin typeface="Calibri" panose="020F0502020204030204" pitchFamily="34" charset="0"/>
                <a:ea typeface="Source Sans Pro" charset="0"/>
                <a:cs typeface="Calibri" panose="020F0502020204030204" pitchFamily="34" charset="0"/>
              </a:rPr>
              <a:t>(1 of 2)</a:t>
            </a:r>
            <a:endParaRPr lang="en-US" sz="2400" dirty="0"/>
          </a:p>
        </p:txBody>
      </p:sp>
      <p:pic>
        <p:nvPicPr>
          <p:cNvPr id="7" name="Content Placeholder 6" descr="A flow chart analyzing business transactions. Step 1: analyze business transactions. Step 2: journalize the transactions. Step 3: post to ledger accounts. Step 4: prepare a trial balance. Step 5: journalize and post adjusting entries. Step 6: adjusted trial balance. Step 7: prepare financial statements. Step 8: journalize and post closing entries. Step 9: prepare a post-closing trial balance. The second step of journalize the transactions is highlighted in the chart.">
            <a:extLst>
              <a:ext uri="{FF2B5EF4-FFF2-40B4-BE49-F238E27FC236}">
                <a16:creationId xmlns:a16="http://schemas.microsoft.com/office/drawing/2014/main" id="{08160007-3EF0-443A-85C0-D1251E5BFCDB}"/>
              </a:ext>
            </a:extLst>
          </p:cNvPr>
          <p:cNvPicPr>
            <a:picLocks noGrp="1" noChangeAspect="1"/>
          </p:cNvPicPr>
          <p:nvPr>
            <p:ph sz="quarter" idx="16"/>
          </p:nvPr>
        </p:nvPicPr>
        <p:blipFill>
          <a:blip r:embed="rId2"/>
          <a:stretch>
            <a:fillRect/>
          </a:stretch>
        </p:blipFill>
        <p:spPr>
          <a:xfrm>
            <a:off x="562709" y="1828800"/>
            <a:ext cx="8018582" cy="2082080"/>
          </a:xfrm>
          <a:prstGeom prst="rect">
            <a:avLst/>
          </a:prstGeom>
        </p:spPr>
      </p:pic>
      <p:sp>
        <p:nvSpPr>
          <p:cNvPr id="4" name="Content Placeholder 3">
            <a:extLst>
              <a:ext uri="{FF2B5EF4-FFF2-40B4-BE49-F238E27FC236}">
                <a16:creationId xmlns:a16="http://schemas.microsoft.com/office/drawing/2014/main" id="{0CE6583B-90A5-4F09-ADAB-046B1A73F9A1}"/>
              </a:ext>
            </a:extLst>
          </p:cNvPr>
          <p:cNvSpPr>
            <a:spLocks noGrp="1"/>
          </p:cNvSpPr>
          <p:nvPr>
            <p:ph sz="quarter" idx="17"/>
          </p:nvPr>
        </p:nvSpPr>
        <p:spPr>
          <a:xfrm>
            <a:off x="304800" y="4114800"/>
            <a:ext cx="7467600" cy="2057400"/>
          </a:xfrm>
        </p:spPr>
        <p:txBody>
          <a:bodyPr/>
          <a:lstStyle/>
          <a:p>
            <a:r>
              <a:rPr lang="en-US" altLang="en-US" b="1" dirty="0">
                <a:solidFill>
                  <a:schemeClr val="accent2"/>
                </a:solidFill>
                <a:latin typeface="Calibri" panose="020F0502020204030204" pitchFamily="34" charset="0"/>
              </a:rPr>
              <a:t>The Recording Process</a:t>
            </a:r>
            <a:endParaRPr lang="en-US" altLang="en-US" dirty="0">
              <a:solidFill>
                <a:schemeClr val="accent2"/>
              </a:solidFill>
              <a:latin typeface="Calibri" panose="020F0502020204030204" pitchFamily="34" charset="0"/>
            </a:endParaRPr>
          </a:p>
          <a:p>
            <a:pPr marL="292608" lvl="1" indent="-292608">
              <a:spcBef>
                <a:spcPts val="1000"/>
              </a:spcBef>
              <a:buClr>
                <a:srgbClr val="A50021"/>
              </a:buClr>
              <a:buSzPct val="100000"/>
            </a:pPr>
            <a:r>
              <a:rPr lang="en-US" altLang="en-US" sz="2800" dirty="0">
                <a:latin typeface="Calibri" panose="020F0502020204030204" pitchFamily="34" charset="0"/>
              </a:rPr>
              <a:t>Analyze transaction</a:t>
            </a:r>
          </a:p>
          <a:p>
            <a:pPr marL="292608" lvl="1" indent="-292608">
              <a:spcBef>
                <a:spcPts val="1000"/>
              </a:spcBef>
              <a:buClr>
                <a:srgbClr val="A50021"/>
              </a:buClr>
              <a:buSzPct val="100000"/>
            </a:pPr>
            <a:r>
              <a:rPr lang="en-US" altLang="en-US" sz="2800" dirty="0">
                <a:latin typeface="Calibri" panose="020F0502020204030204" pitchFamily="34" charset="0"/>
              </a:rPr>
              <a:t>Enter transaction in journal</a:t>
            </a:r>
          </a:p>
          <a:p>
            <a:pPr marL="292608" lvl="1" indent="-292608">
              <a:spcBef>
                <a:spcPts val="1000"/>
              </a:spcBef>
              <a:buClr>
                <a:srgbClr val="A50021"/>
              </a:buClr>
              <a:buSzPct val="100000"/>
            </a:pPr>
            <a:r>
              <a:rPr lang="en-US" altLang="en-US" sz="2800" dirty="0">
                <a:latin typeface="Calibri" panose="020F0502020204030204" pitchFamily="34" charset="0"/>
              </a:rPr>
              <a:t>Transfer journal information to ledger accounts</a:t>
            </a:r>
          </a:p>
        </p:txBody>
      </p:sp>
      <p:sp>
        <p:nvSpPr>
          <p:cNvPr id="5" name="Slide Number Placeholder 4">
            <a:extLst>
              <a:ext uri="{FF2B5EF4-FFF2-40B4-BE49-F238E27FC236}">
                <a16:creationId xmlns:a16="http://schemas.microsoft.com/office/drawing/2014/main" id="{545C065E-A2A6-4D53-B8FF-1EB526142EAC}"/>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6" name="Footer Placeholder 5">
            <a:extLst>
              <a:ext uri="{FF2B5EF4-FFF2-40B4-BE49-F238E27FC236}">
                <a16:creationId xmlns:a16="http://schemas.microsoft.com/office/drawing/2014/main" id="{FA30D6C2-A631-4DC2-95A3-70E78841E32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995112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F614-4149-4039-92D7-55154E33DAA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Journal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05DE4C92-FA4D-45C8-B855-B7869A33CE8E}"/>
              </a:ext>
            </a:extLst>
          </p:cNvPr>
          <p:cNvSpPr>
            <a:spLocks noGrp="1"/>
          </p:cNvSpPr>
          <p:nvPr>
            <p:ph sz="quarter" idx="16"/>
          </p:nvPr>
        </p:nvSpPr>
        <p:spPr>
          <a:xfrm>
            <a:off x="304800" y="1828799"/>
            <a:ext cx="8534400" cy="4267199"/>
          </a:xfrm>
        </p:spPr>
        <p:txBody>
          <a:bodyPr/>
          <a:lstStyle/>
          <a:p>
            <a:pPr marL="292608" lvl="2" indent="-292608">
              <a:spcBef>
                <a:spcPts val="1000"/>
              </a:spcBef>
              <a:buClr>
                <a:srgbClr val="990000"/>
              </a:buClr>
              <a:buSzPct val="100000"/>
            </a:pPr>
            <a:r>
              <a:rPr lang="en-US" altLang="en-US" sz="2800" dirty="0"/>
              <a:t>Book of original entry</a:t>
            </a:r>
          </a:p>
          <a:p>
            <a:pPr marL="292608" lvl="2" indent="-292608">
              <a:spcBef>
                <a:spcPts val="1000"/>
              </a:spcBef>
              <a:buClr>
                <a:srgbClr val="990000"/>
              </a:buClr>
              <a:buSzPct val="100000"/>
            </a:pPr>
            <a:r>
              <a:rPr lang="en-US" altLang="en-US" sz="2800" dirty="0"/>
              <a:t>Transactions recorded in chronological order</a:t>
            </a:r>
          </a:p>
          <a:p>
            <a:pPr marL="292608" lvl="2" indent="-292608">
              <a:spcBef>
                <a:spcPts val="1000"/>
              </a:spcBef>
              <a:buClr>
                <a:srgbClr val="990000"/>
              </a:buClr>
              <a:buSzPct val="100000"/>
            </a:pPr>
            <a:r>
              <a:rPr lang="en-US" altLang="en-US" sz="2800" dirty="0"/>
              <a:t>Contributions to the recording process:</a:t>
            </a:r>
          </a:p>
          <a:p>
            <a:pPr marL="1124712" lvl="1" indent="-402336">
              <a:spcBef>
                <a:spcPts val="1000"/>
              </a:spcBef>
              <a:buClr>
                <a:schemeClr val="accent2"/>
              </a:buClr>
              <a:buFontTx/>
              <a:buAutoNum type="arabicPeriod"/>
            </a:pPr>
            <a:r>
              <a:rPr lang="en-US" altLang="en-US" sz="2800" dirty="0"/>
              <a:t>Discloses in one place the </a:t>
            </a:r>
            <a:r>
              <a:rPr lang="en-US" altLang="en-US" sz="2800" b="1" dirty="0"/>
              <a:t>complete effects of a transaction</a:t>
            </a:r>
            <a:endParaRPr lang="en-US" altLang="en-US" sz="2800" dirty="0"/>
          </a:p>
          <a:p>
            <a:pPr marL="1124712" lvl="1" indent="-402336">
              <a:spcBef>
                <a:spcPts val="1000"/>
              </a:spcBef>
              <a:buClr>
                <a:schemeClr val="accent2"/>
              </a:buClr>
              <a:buFontTx/>
              <a:buAutoNum type="arabicPeriod"/>
            </a:pPr>
            <a:r>
              <a:rPr lang="en-US" altLang="en-US" sz="2800" dirty="0"/>
              <a:t>Provides a </a:t>
            </a:r>
            <a:r>
              <a:rPr lang="en-US" altLang="en-US" sz="2800" b="1" dirty="0"/>
              <a:t>chronological record</a:t>
            </a:r>
            <a:r>
              <a:rPr lang="en-US" altLang="en-US" sz="2800" dirty="0"/>
              <a:t> of transactions</a:t>
            </a:r>
          </a:p>
          <a:p>
            <a:pPr marL="1124712" lvl="1" indent="-402336">
              <a:spcBef>
                <a:spcPts val="1000"/>
              </a:spcBef>
              <a:buClr>
                <a:schemeClr val="accent2"/>
              </a:buClr>
              <a:buFontTx/>
              <a:buAutoNum type="arabicPeriod"/>
            </a:pPr>
            <a:r>
              <a:rPr lang="en-US" altLang="en-US" sz="2800" dirty="0"/>
              <a:t>Helps to</a:t>
            </a:r>
            <a:r>
              <a:rPr lang="en-US" altLang="en-US" sz="2800" b="1" dirty="0"/>
              <a:t> prevent or locate errors</a:t>
            </a:r>
            <a:r>
              <a:rPr lang="en-US" altLang="en-US" sz="2800" dirty="0"/>
              <a:t> because the debit and credit amounts for each entry can be easily compared</a:t>
            </a:r>
          </a:p>
        </p:txBody>
      </p:sp>
      <p:sp>
        <p:nvSpPr>
          <p:cNvPr id="4" name="Slide Number Placeholder 3">
            <a:extLst>
              <a:ext uri="{FF2B5EF4-FFF2-40B4-BE49-F238E27FC236}">
                <a16:creationId xmlns:a16="http://schemas.microsoft.com/office/drawing/2014/main" id="{86F8B5CB-3634-43C7-8261-C54FFDFA344B}"/>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a:extLst>
              <a:ext uri="{FF2B5EF4-FFF2-40B4-BE49-F238E27FC236}">
                <a16:creationId xmlns:a16="http://schemas.microsoft.com/office/drawing/2014/main" id="{D104A751-4850-42F4-A044-B1BC64E66D0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2475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685189"/>
          </a:xfrm>
        </p:spPr>
        <p:txBody>
          <a:bodyPr/>
          <a:lstStyle/>
          <a:p>
            <a:r>
              <a:rPr lang="en-US" b="1" dirty="0">
                <a:latin typeface="Calibri" panose="020F0502020204030204" pitchFamily="34" charset="0"/>
                <a:ea typeface="Source Sans Pro" charset="0"/>
                <a:cs typeface="Calibri" panose="020F0502020204030204" pitchFamily="34" charset="0"/>
              </a:rPr>
              <a:t>Journalizing </a:t>
            </a:r>
            <a:r>
              <a:rPr lang="en-US" sz="2400" dirty="0">
                <a:latin typeface="Calibri" panose="020F0502020204030204" pitchFamily="34" charset="0"/>
                <a:ea typeface="Source Sans Pro" charset="0"/>
                <a:cs typeface="Calibri" panose="020F0502020204030204" pitchFamily="34" charset="0"/>
              </a:rPr>
              <a:t>(1 of 2)</a:t>
            </a:r>
            <a:endParaRPr lang="en-US" sz="2400"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524000"/>
            <a:ext cx="8534400" cy="1524000"/>
          </a:xfrm>
        </p:spPr>
        <p:txBody>
          <a:bodyPr/>
          <a:lstStyle/>
          <a:p>
            <a:r>
              <a:rPr lang="en-US" altLang="en-US" sz="2400" b="1" dirty="0">
                <a:solidFill>
                  <a:schemeClr val="accent4"/>
                </a:solidFill>
              </a:rPr>
              <a:t>Journalizing</a:t>
            </a:r>
            <a:r>
              <a:rPr lang="en-US" altLang="en-US" sz="2400" dirty="0">
                <a:solidFill>
                  <a:srgbClr val="0000CC"/>
                </a:solidFill>
                <a:cs typeface="Arial" charset="0"/>
              </a:rPr>
              <a:t> </a:t>
            </a:r>
            <a:r>
              <a:rPr lang="en-US" altLang="en-US" sz="2400" dirty="0">
                <a:solidFill>
                  <a:schemeClr val="accent4"/>
                </a:solidFill>
                <a:cs typeface="Arial" charset="0"/>
              </a:rPr>
              <a:t>-</a:t>
            </a:r>
            <a:r>
              <a:rPr lang="en-US" altLang="en-US" sz="2400" dirty="0">
                <a:solidFill>
                  <a:srgbClr val="000000"/>
                </a:solidFill>
                <a:cs typeface="Arial" charset="0"/>
              </a:rPr>
              <a:t> Entering transaction data in the journal.</a:t>
            </a:r>
          </a:p>
          <a:p>
            <a:r>
              <a:rPr lang="en-US" altLang="en-US" sz="2400" b="1" dirty="0"/>
              <a:t>Illustration:</a:t>
            </a:r>
            <a:r>
              <a:rPr lang="en-US" altLang="en-US" sz="2400" dirty="0"/>
              <a:t> On September 1, Ray Neal invested $15,000 cash in the business, and Softbyte purchased computer equipment for $7,000 cash.</a:t>
            </a:r>
            <a:endParaRPr lang="en-US" altLang="en-US" sz="2400" dirty="0">
              <a:cs typeface="Arial" charset="0"/>
            </a:endParaRPr>
          </a:p>
        </p:txBody>
      </p:sp>
      <p:graphicFrame>
        <p:nvGraphicFramePr>
          <p:cNvPr id="9" name="Content Placeholder 8" descr="Table is accessible to screenreaders">
            <a:extLst>
              <a:ext uri="{FF2B5EF4-FFF2-40B4-BE49-F238E27FC236}">
                <a16:creationId xmlns:a16="http://schemas.microsoft.com/office/drawing/2014/main" id="{9D76C7F4-80DA-4427-A6AD-A5A6BEAFE575}"/>
              </a:ext>
            </a:extLst>
          </p:cNvPr>
          <p:cNvGraphicFramePr>
            <a:graphicFrameLocks noGrp="1"/>
          </p:cNvGraphicFramePr>
          <p:nvPr>
            <p:ph sz="quarter" idx="17"/>
            <p:extLst>
              <p:ext uri="{D42A27DB-BD31-4B8C-83A1-F6EECF244321}">
                <p14:modId xmlns:p14="http://schemas.microsoft.com/office/powerpoint/2010/main" val="3367662154"/>
              </p:ext>
            </p:extLst>
          </p:nvPr>
        </p:nvGraphicFramePr>
        <p:xfrm>
          <a:off x="685800" y="3124200"/>
          <a:ext cx="7848600" cy="2754267"/>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162818617"/>
                    </a:ext>
                  </a:extLst>
                </a:gridCol>
                <a:gridCol w="4419600">
                  <a:extLst>
                    <a:ext uri="{9D8B030D-6E8A-4147-A177-3AD203B41FA5}">
                      <a16:colId xmlns:a16="http://schemas.microsoft.com/office/drawing/2014/main" val="2369128522"/>
                    </a:ext>
                  </a:extLst>
                </a:gridCol>
                <a:gridCol w="533400">
                  <a:extLst>
                    <a:ext uri="{9D8B030D-6E8A-4147-A177-3AD203B41FA5}">
                      <a16:colId xmlns:a16="http://schemas.microsoft.com/office/drawing/2014/main" val="2534365079"/>
                    </a:ext>
                  </a:extLst>
                </a:gridCol>
                <a:gridCol w="1066800">
                  <a:extLst>
                    <a:ext uri="{9D8B030D-6E8A-4147-A177-3AD203B41FA5}">
                      <a16:colId xmlns:a16="http://schemas.microsoft.com/office/drawing/2014/main" val="432944227"/>
                    </a:ext>
                  </a:extLst>
                </a:gridCol>
                <a:gridCol w="914400">
                  <a:extLst>
                    <a:ext uri="{9D8B030D-6E8A-4147-A177-3AD203B41FA5}">
                      <a16:colId xmlns:a16="http://schemas.microsoft.com/office/drawing/2014/main" val="2868943461"/>
                    </a:ext>
                  </a:extLst>
                </a:gridCol>
              </a:tblGrid>
              <a:tr h="355212">
                <a:tc>
                  <a:txBody>
                    <a:bodyPr/>
                    <a:lstStyle/>
                    <a:p>
                      <a:endParaRPr lang="en-US" sz="1800" dirty="0">
                        <a:solidFill>
                          <a:schemeClr val="tx1"/>
                        </a:solidFill>
                        <a:latin typeface="+mn-lt"/>
                      </a:endParaRPr>
                    </a:p>
                  </a:txBody>
                  <a:tcPr marT="41804" marB="4180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tx1"/>
                          </a:solidFill>
                          <a:effectLst/>
                          <a:latin typeface="+mn-lt"/>
                        </a:rPr>
                        <a:t>General Journal</a:t>
                      </a:r>
                      <a:endParaRPr lang="en-US" sz="1800" b="1" i="0" u="none" strike="noStrike" dirty="0">
                        <a:solidFill>
                          <a:schemeClr val="tx1"/>
                        </a:solidFill>
                        <a:effectLst/>
                        <a:latin typeface="+mn-lt"/>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solidFill>
                        <a:latin typeface="+mn-lt"/>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800" dirty="0">
                        <a:solidFill>
                          <a:schemeClr val="tx1"/>
                        </a:solidFill>
                        <a:latin typeface="+mn-lt"/>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800" b="1" u="none" strike="noStrike" dirty="0">
                          <a:solidFill>
                            <a:schemeClr val="tx1"/>
                          </a:solidFill>
                          <a:effectLst/>
                          <a:latin typeface="+mn-lt"/>
                        </a:rPr>
                        <a:t>J1</a:t>
                      </a:r>
                      <a:endParaRPr lang="en-US" sz="1800" b="1" i="0" u="none" strike="noStrike" dirty="0">
                        <a:solidFill>
                          <a:schemeClr val="tx1"/>
                        </a:solidFill>
                        <a:effectLst/>
                        <a:latin typeface="+mn-lt"/>
                      </a:endParaRPr>
                    </a:p>
                  </a:txBody>
                  <a:tcPr marT="41804" marB="4180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7093332"/>
                  </a:ext>
                </a:extLst>
              </a:tr>
              <a:tr h="327872">
                <a:tc>
                  <a:txBody>
                    <a:bodyPr/>
                    <a:lstStyle/>
                    <a:p>
                      <a:pPr algn="ctr" fontAlgn="b"/>
                      <a:r>
                        <a:rPr lang="en-US" sz="1800" b="1" u="none" strike="noStrike" dirty="0">
                          <a:effectLst/>
                          <a:latin typeface="+mn-lt"/>
                        </a:rPr>
                        <a:t>Date</a:t>
                      </a:r>
                      <a:endParaRPr lang="en-US" sz="1800" b="1" i="0" u="none" strike="noStrike" dirty="0">
                        <a:solidFill>
                          <a:srgbClr val="000000"/>
                        </a:solidFill>
                        <a:effectLst/>
                        <a:latin typeface="+mn-lt"/>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effectLst/>
                          <a:latin typeface="+mn-lt"/>
                        </a:rPr>
                        <a:t>Account Titles and Explanation</a:t>
                      </a:r>
                      <a:endParaRPr lang="en-US" sz="1800" b="1" i="0" u="none" strike="noStrike" dirty="0">
                        <a:solidFill>
                          <a:srgbClr val="000000"/>
                        </a:solidFill>
                        <a:effectLst/>
                        <a:latin typeface="+mn-lt"/>
                      </a:endParaRPr>
                    </a:p>
                  </a:txBody>
                  <a:tcPr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effectLst/>
                          <a:latin typeface="+mn-lt"/>
                        </a:rPr>
                        <a:t>Ref.</a:t>
                      </a:r>
                      <a:endParaRPr lang="en-US" sz="1800" b="1" i="0" u="none" strike="noStrike" dirty="0">
                        <a:solidFill>
                          <a:srgbClr val="000000"/>
                        </a:solidFill>
                        <a:effectLst/>
                        <a:latin typeface="+mn-lt"/>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effectLst/>
                          <a:latin typeface="+mn-lt"/>
                        </a:rPr>
                        <a:t>Debit</a:t>
                      </a:r>
                      <a:endParaRPr lang="en-US" sz="1800" b="1" i="0" u="none" strike="noStrike" dirty="0">
                        <a:solidFill>
                          <a:srgbClr val="000000"/>
                        </a:solidFill>
                        <a:effectLst/>
                        <a:latin typeface="+mn-lt"/>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1800" b="1" u="none" strike="noStrike" dirty="0">
                          <a:effectLst/>
                          <a:latin typeface="+mn-lt"/>
                        </a:rPr>
                        <a:t>Credit</a:t>
                      </a:r>
                      <a:endParaRPr lang="en-US" sz="1800" b="1" i="0" u="none" strike="noStrike" dirty="0">
                        <a:solidFill>
                          <a:srgbClr val="000000"/>
                        </a:solidFill>
                        <a:effectLst/>
                        <a:latin typeface="+mn-lt"/>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33187164"/>
                  </a:ext>
                </a:extLst>
              </a:tr>
              <a:tr h="339074">
                <a:tc>
                  <a:txBody>
                    <a:bodyPr/>
                    <a:lstStyle/>
                    <a:p>
                      <a:pPr algn="ctr" fontAlgn="b"/>
                      <a:r>
                        <a:rPr lang="en-US" sz="1800" b="0" i="0" u="none" strike="noStrike" dirty="0">
                          <a:solidFill>
                            <a:srgbClr val="000000"/>
                          </a:solidFill>
                          <a:effectLst/>
                          <a:latin typeface="+mn-lt"/>
                        </a:rPr>
                        <a:t>2020</a:t>
                      </a:r>
                    </a:p>
                    <a:p>
                      <a:pPr algn="ctr" fontAlgn="b"/>
                      <a:r>
                        <a:rPr lang="en-US" sz="1800" b="0" i="0" u="none" strike="noStrike" dirty="0">
                          <a:solidFill>
                            <a:srgbClr val="000000"/>
                          </a:solidFill>
                          <a:effectLst/>
                          <a:latin typeface="+mn-lt"/>
                        </a:rPr>
                        <a:t>Sept.</a:t>
                      </a:r>
                      <a:r>
                        <a:rPr lang="en-US" sz="1800" b="0" i="0" u="none" strike="noStrike" baseline="0" dirty="0">
                          <a:solidFill>
                            <a:srgbClr val="000000"/>
                          </a:solidFill>
                          <a:effectLst/>
                          <a:latin typeface="+mn-lt"/>
                        </a:rPr>
                        <a:t> 1</a:t>
                      </a:r>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dirty="0">
                          <a:effectLst/>
                          <a:latin typeface="+mn-lt"/>
                        </a:rPr>
                        <a:t>Cash</a:t>
                      </a:r>
                      <a:endParaRPr lang="en-US" sz="1800" b="0" i="0" u="none" strike="noStrike" dirty="0">
                        <a:solidFill>
                          <a:srgbClr val="000000"/>
                        </a:solidFill>
                        <a:effectLst/>
                        <a:latin typeface="+mn-lt"/>
                      </a:endParaRPr>
                    </a:p>
                  </a:txBody>
                  <a:tcPr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latin typeface="+mn-lt"/>
                        </a:rPr>
                        <a:t>15,000</a:t>
                      </a:r>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1534104"/>
                  </a:ext>
                </a:extLst>
              </a:tr>
              <a:tr h="339074">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dirty="0">
                          <a:effectLst/>
                          <a:latin typeface="+mn-lt"/>
                        </a:rPr>
                        <a:t>Owner's Capital</a:t>
                      </a:r>
                    </a:p>
                    <a:p>
                      <a:pPr marL="176213" indent="0" algn="l" fontAlgn="b"/>
                      <a:r>
                        <a:rPr lang="en-US" sz="1800" b="0" i="0" u="none" strike="noStrike" dirty="0">
                          <a:solidFill>
                            <a:srgbClr val="000000"/>
                          </a:solidFill>
                          <a:effectLst/>
                          <a:latin typeface="+mn-lt"/>
                        </a:rPr>
                        <a:t>(Owner’s investment of cash in business)</a:t>
                      </a:r>
                    </a:p>
                  </a:txBody>
                  <a:tcPr marL="365760"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latin typeface="+mn-lt"/>
                        </a:rPr>
                        <a:t>15,000</a:t>
                      </a:r>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66340166"/>
                  </a:ext>
                </a:extLst>
              </a:tr>
              <a:tr h="339074">
                <a:tc>
                  <a:txBody>
                    <a:bodyPr/>
                    <a:lstStyle/>
                    <a:p>
                      <a:pPr algn="ctr" fontAlgn="b"/>
                      <a:r>
                        <a:rPr lang="en-US" sz="1800" b="0" i="0" u="none" strike="noStrike" dirty="0">
                          <a:solidFill>
                            <a:srgbClr val="000000"/>
                          </a:solidFill>
                          <a:effectLst/>
                          <a:latin typeface="+mn-lt"/>
                        </a:rPr>
                        <a:t>        1</a:t>
                      </a: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kern="1200" dirty="0">
                          <a:solidFill>
                            <a:schemeClr val="dk1"/>
                          </a:solidFill>
                          <a:effectLst/>
                          <a:latin typeface="+mn-lt"/>
                          <a:ea typeface="+mn-ea"/>
                          <a:cs typeface="+mn-cs"/>
                        </a:rPr>
                        <a:t>Equipment</a:t>
                      </a:r>
                    </a:p>
                  </a:txBody>
                  <a:tcPr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latin typeface="+mn-lt"/>
                        </a:rPr>
                        <a:t>7,000</a:t>
                      </a:r>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60185512"/>
                  </a:ext>
                </a:extLst>
              </a:tr>
              <a:tr h="339074">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1800" u="none" strike="noStrike" dirty="0">
                          <a:effectLst/>
                          <a:latin typeface="+mn-lt"/>
                        </a:rPr>
                        <a:t>Cash</a:t>
                      </a:r>
                    </a:p>
                    <a:p>
                      <a:pPr marL="0" indent="176213" algn="l" fontAlgn="b"/>
                      <a:r>
                        <a:rPr lang="en-US" sz="1800" b="0" i="0" u="none" strike="noStrike" dirty="0">
                          <a:solidFill>
                            <a:srgbClr val="000000"/>
                          </a:solidFill>
                          <a:effectLst/>
                          <a:latin typeface="+mn-lt"/>
                        </a:rPr>
                        <a:t>(Purchase of equipment for cash)</a:t>
                      </a:r>
                    </a:p>
                  </a:txBody>
                  <a:tcPr marL="365760"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R="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1800" u="none" strike="noStrike" dirty="0">
                          <a:effectLst/>
                          <a:latin typeface="+mn-lt"/>
                        </a:rPr>
                        <a:t>7,000</a:t>
                      </a:r>
                      <a:endParaRPr lang="en-US" sz="1800" b="0" i="0" u="none" strike="noStrike" dirty="0">
                        <a:solidFill>
                          <a:srgbClr val="000000"/>
                        </a:solidFill>
                        <a:effectLst/>
                        <a:latin typeface="+mn-lt"/>
                      </a:endParaRPr>
                    </a:p>
                  </a:txBody>
                  <a:tcPr marL="4233" marT="3871"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0099555"/>
                  </a:ext>
                </a:extLst>
              </a:tr>
            </a:tbl>
          </a:graphicData>
        </a:graphic>
      </p:graphicFrame>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2248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295274" y="777241"/>
            <a:ext cx="8543926" cy="67055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0"/>
          </p:nvPr>
        </p:nvSpPr>
        <p:spPr>
          <a:xfrm>
            <a:off x="304800" y="1752600"/>
            <a:ext cx="8534400" cy="3886200"/>
          </a:xfrm>
        </p:spPr>
        <p:txBody>
          <a:bodyPr/>
          <a:lstStyle/>
          <a:p>
            <a:pPr marL="0" lvl="1" indent="0">
              <a:spcBef>
                <a:spcPts val="1000"/>
              </a:spcBef>
              <a:buNone/>
            </a:pPr>
            <a:r>
              <a:rPr lang="en-US" sz="2800" b="1" dirty="0">
                <a:solidFill>
                  <a:schemeClr val="accent2"/>
                </a:solidFill>
                <a:latin typeface="Calibri" panose="020F0502020204030204" pitchFamily="34" charset="0"/>
              </a:rPr>
              <a:t>Learning Objectives</a:t>
            </a: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1 </a:t>
            </a:r>
            <a:r>
              <a:rPr lang="en-US" sz="2800" dirty="0">
                <a:latin typeface="Calibri" panose="020F0502020204030204" pitchFamily="34" charset="0"/>
              </a:rPr>
              <a:t>Describe how accounts, debits, and credits are used to record business transactions.</a:t>
            </a:r>
          </a:p>
          <a:p>
            <a:pPr marL="738188" lvl="1" indent="-738188">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2 </a:t>
            </a:r>
            <a:r>
              <a:rPr lang="en-US" sz="2800" dirty="0">
                <a:latin typeface="Calibri" panose="020F0502020204030204" pitchFamily="34" charset="0"/>
              </a:rPr>
              <a:t>Indicate how a journal is used in the recording process.</a:t>
            </a:r>
          </a:p>
          <a:p>
            <a:pPr marL="796925" lvl="1" indent="-796925">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3 </a:t>
            </a:r>
            <a:r>
              <a:rPr lang="en-US" sz="2800" dirty="0">
                <a:latin typeface="Calibri" panose="020F0502020204030204" pitchFamily="34" charset="0"/>
              </a:rPr>
              <a:t>Explain how a ledger and posting help in the recording process.</a:t>
            </a:r>
          </a:p>
          <a:p>
            <a:pPr marL="0" lvl="1" indent="0">
              <a:spcBef>
                <a:spcPts val="1000"/>
              </a:spcBef>
              <a:buNone/>
            </a:pPr>
            <a:r>
              <a:rPr lang="en-US" sz="2800"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sz="2800" b="1" dirty="0">
                <a:solidFill>
                  <a:schemeClr val="accent2"/>
                </a:solidFill>
                <a:latin typeface="Calibri" panose="020F0502020204030204" pitchFamily="34" charset="0"/>
              </a:rPr>
              <a:t>O 4 </a:t>
            </a:r>
            <a:r>
              <a:rPr lang="en-US" sz="2800" dirty="0">
                <a:latin typeface="Calibri" panose="020F0502020204030204" pitchFamily="34" charset="0"/>
              </a:rPr>
              <a:t>Prepare a trial balance.</a:t>
            </a:r>
          </a:p>
        </p:txBody>
      </p:sp>
      <p:sp>
        <p:nvSpPr>
          <p:cNvPr id="5" name="Slide Number Placeholder"/>
          <p:cNvSpPr>
            <a:spLocks noGrp="1"/>
          </p:cNvSpPr>
          <p:nvPr>
            <p:ph type="sldNum" sz="quarter" idx="12"/>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0CB6E-394C-453F-A8A5-D9168962FE4B}"/>
              </a:ext>
            </a:extLst>
          </p:cNvPr>
          <p:cNvSpPr>
            <a:spLocks noGrp="1"/>
          </p:cNvSpPr>
          <p:nvPr>
            <p:ph type="title"/>
          </p:nvPr>
        </p:nvSpPr>
        <p:spPr>
          <a:xfrm>
            <a:off x="304800" y="762001"/>
            <a:ext cx="8534400" cy="761389"/>
          </a:xfrm>
        </p:spPr>
        <p:txBody>
          <a:bodyPr/>
          <a:lstStyle/>
          <a:p>
            <a:r>
              <a:rPr lang="en-US" b="1" dirty="0">
                <a:latin typeface="Calibri" panose="020F0502020204030204" pitchFamily="34" charset="0"/>
                <a:ea typeface="Source Sans Pro" charset="0"/>
                <a:cs typeface="Calibri" panose="020F0502020204030204" pitchFamily="34" charset="0"/>
              </a:rPr>
              <a:t>Journalizing </a:t>
            </a:r>
            <a:r>
              <a:rPr lang="en-US" sz="2400" dirty="0">
                <a:latin typeface="Calibri" panose="020F0502020204030204" pitchFamily="34" charset="0"/>
                <a:ea typeface="Source Sans Pro" charset="0"/>
                <a:cs typeface="Calibri" panose="020F0502020204030204" pitchFamily="34" charset="0"/>
              </a:rPr>
              <a:t>(2 of 2)</a:t>
            </a:r>
            <a:endParaRPr lang="en-US" b="1" dirty="0"/>
          </a:p>
        </p:txBody>
      </p:sp>
      <p:sp>
        <p:nvSpPr>
          <p:cNvPr id="3" name="Content Placeholder 2">
            <a:extLst>
              <a:ext uri="{FF2B5EF4-FFF2-40B4-BE49-F238E27FC236}">
                <a16:creationId xmlns:a16="http://schemas.microsoft.com/office/drawing/2014/main" id="{E5714837-BC99-42E1-BC12-A244EA836846}"/>
              </a:ext>
            </a:extLst>
          </p:cNvPr>
          <p:cNvSpPr>
            <a:spLocks noGrp="1"/>
          </p:cNvSpPr>
          <p:nvPr>
            <p:ph sz="quarter" idx="16"/>
          </p:nvPr>
        </p:nvSpPr>
        <p:spPr>
          <a:xfrm>
            <a:off x="304800" y="1676400"/>
            <a:ext cx="8534400" cy="1600200"/>
          </a:xfrm>
        </p:spPr>
        <p:txBody>
          <a:bodyPr/>
          <a:lstStyle/>
          <a:p>
            <a:r>
              <a:rPr lang="en-US" sz="2400" b="1" dirty="0"/>
              <a:t>Simple and Compound Entries</a:t>
            </a:r>
          </a:p>
          <a:p>
            <a:r>
              <a:rPr lang="en-US" altLang="en-US" sz="2400" b="1" dirty="0"/>
              <a:t>Illustration:</a:t>
            </a:r>
            <a:r>
              <a:rPr lang="en-US" altLang="en-US" sz="2400" dirty="0"/>
              <a:t> On </a:t>
            </a:r>
            <a:r>
              <a:rPr lang="en-US" sz="2400" dirty="0"/>
              <a:t>July 1, Butler Company purchases a delivery truck costing $14,000. It pays $8,000 cash now and agrees to pay the remaining $6,000 on account (to be paid later).</a:t>
            </a:r>
            <a:endParaRPr lang="en-US" altLang="en-US" sz="2400" dirty="0"/>
          </a:p>
        </p:txBody>
      </p:sp>
      <p:graphicFrame>
        <p:nvGraphicFramePr>
          <p:cNvPr id="9" name="Content Placeholder 8" descr="Table is accessible to screenreaders">
            <a:extLst>
              <a:ext uri="{FF2B5EF4-FFF2-40B4-BE49-F238E27FC236}">
                <a16:creationId xmlns:a16="http://schemas.microsoft.com/office/drawing/2014/main" id="{9D76C7F4-80DA-4427-A6AD-A5A6BEAFE575}"/>
              </a:ext>
            </a:extLst>
          </p:cNvPr>
          <p:cNvGraphicFramePr>
            <a:graphicFrameLocks noGrp="1"/>
          </p:cNvGraphicFramePr>
          <p:nvPr>
            <p:ph sz="quarter" idx="17"/>
            <p:extLst>
              <p:ext uri="{D42A27DB-BD31-4B8C-83A1-F6EECF244321}">
                <p14:modId xmlns:p14="http://schemas.microsoft.com/office/powerpoint/2010/main" val="1968234561"/>
              </p:ext>
            </p:extLst>
          </p:nvPr>
        </p:nvGraphicFramePr>
        <p:xfrm>
          <a:off x="304800" y="3429000"/>
          <a:ext cx="8382000" cy="269016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162818617"/>
                    </a:ext>
                  </a:extLst>
                </a:gridCol>
                <a:gridCol w="4572000">
                  <a:extLst>
                    <a:ext uri="{9D8B030D-6E8A-4147-A177-3AD203B41FA5}">
                      <a16:colId xmlns:a16="http://schemas.microsoft.com/office/drawing/2014/main" val="2369128522"/>
                    </a:ext>
                  </a:extLst>
                </a:gridCol>
                <a:gridCol w="685800">
                  <a:extLst>
                    <a:ext uri="{9D8B030D-6E8A-4147-A177-3AD203B41FA5}">
                      <a16:colId xmlns:a16="http://schemas.microsoft.com/office/drawing/2014/main" val="2534365079"/>
                    </a:ext>
                  </a:extLst>
                </a:gridCol>
                <a:gridCol w="1066800">
                  <a:extLst>
                    <a:ext uri="{9D8B030D-6E8A-4147-A177-3AD203B41FA5}">
                      <a16:colId xmlns:a16="http://schemas.microsoft.com/office/drawing/2014/main" val="432944227"/>
                    </a:ext>
                  </a:extLst>
                </a:gridCol>
                <a:gridCol w="990600">
                  <a:extLst>
                    <a:ext uri="{9D8B030D-6E8A-4147-A177-3AD203B41FA5}">
                      <a16:colId xmlns:a16="http://schemas.microsoft.com/office/drawing/2014/main" val="2868943461"/>
                    </a:ext>
                  </a:extLst>
                </a:gridCol>
              </a:tblGrid>
              <a:tr h="355212">
                <a:tc>
                  <a:txBody>
                    <a:bodyPr/>
                    <a:lstStyle/>
                    <a:p>
                      <a:endParaRPr lang="en-US" sz="2000" dirty="0">
                        <a:solidFill>
                          <a:schemeClr val="tx1"/>
                        </a:solidFill>
                      </a:endParaRPr>
                    </a:p>
                  </a:txBody>
                  <a:tcPr marT="41804" marB="41804">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General Journal</a:t>
                      </a:r>
                      <a:endParaRPr lang="en-US" sz="2000" b="1" i="0" u="none" strike="noStrike" dirty="0">
                        <a:solidFill>
                          <a:schemeClr val="tx1"/>
                        </a:solidFill>
                        <a:effectLst/>
                        <a:latin typeface="Calibri" panose="020F0502020204030204" pitchFamily="34" charset="0"/>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000" dirty="0">
                        <a:solidFill>
                          <a:schemeClr val="tx1"/>
                        </a:solidFill>
                      </a:endParaRPr>
                    </a:p>
                  </a:txBody>
                  <a:tcPr marT="41804" marB="4180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J1</a:t>
                      </a:r>
                      <a:endParaRPr lang="en-US" sz="2000" b="1" i="0" u="none" strike="noStrike" dirty="0">
                        <a:solidFill>
                          <a:schemeClr val="tx1"/>
                        </a:solidFill>
                        <a:effectLst/>
                        <a:latin typeface="Calibri" panose="020F0502020204030204" pitchFamily="34" charset="0"/>
                      </a:endParaRPr>
                    </a:p>
                  </a:txBody>
                  <a:tcPr marT="41804" marB="41804">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67093332"/>
                  </a:ext>
                </a:extLst>
              </a:tr>
              <a:tr h="327872">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Account Titles and Explanation</a:t>
                      </a:r>
                      <a:endParaRPr lang="en-US" sz="2000" b="1" i="0" u="none" strike="noStrike" dirty="0">
                        <a:solidFill>
                          <a:srgbClr val="000000"/>
                        </a:solidFill>
                        <a:effectLst/>
                        <a:latin typeface="Calibri" panose="020F0502020204030204" pitchFamily="34" charset="0"/>
                      </a:endParaRPr>
                    </a:p>
                  </a:txBody>
                  <a:tcPr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b"/>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83608" marB="418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833187164"/>
                  </a:ext>
                </a:extLst>
              </a:tr>
              <a:tr h="339074">
                <a:tc>
                  <a:txBody>
                    <a:bodyPr/>
                    <a:lstStyle/>
                    <a:p>
                      <a:pPr algn="ctr" fontAlgn="b"/>
                      <a:r>
                        <a:rPr lang="en-US" sz="2000" b="0" i="0" u="none" strike="noStrike" dirty="0">
                          <a:solidFill>
                            <a:srgbClr val="000000"/>
                          </a:solidFill>
                          <a:effectLst/>
                          <a:latin typeface="Calibri" panose="020F0502020204030204" pitchFamily="34" charset="0"/>
                        </a:rPr>
                        <a:t>2020</a:t>
                      </a:r>
                    </a:p>
                    <a:p>
                      <a:pPr algn="ctr" fontAlgn="b"/>
                      <a:r>
                        <a:rPr lang="en-US" sz="2000" b="0" i="0" u="none" strike="noStrike" dirty="0">
                          <a:solidFill>
                            <a:srgbClr val="000000"/>
                          </a:solidFill>
                          <a:effectLst/>
                          <a:latin typeface="Calibri" panose="020F0502020204030204" pitchFamily="34" charset="0"/>
                        </a:rPr>
                        <a:t>July</a:t>
                      </a:r>
                      <a:r>
                        <a:rPr lang="en-US" sz="2000" b="0" i="0" u="none" strike="noStrike" baseline="0" dirty="0">
                          <a:solidFill>
                            <a:srgbClr val="000000"/>
                          </a:solidFill>
                          <a:effectLst/>
                          <a:latin typeface="Calibri" panose="020F0502020204030204" pitchFamily="34" charset="0"/>
                        </a:rPr>
                        <a:t> 1</a:t>
                      </a:r>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r>
                        <a:rPr lang="en-US" sz="2000" u="none" strike="noStrike" kern="1200" dirty="0">
                          <a:solidFill>
                            <a:schemeClr val="dk1"/>
                          </a:solidFill>
                          <a:effectLst/>
                          <a:latin typeface="+mn-lt"/>
                          <a:ea typeface="+mn-ea"/>
                          <a:cs typeface="+mn-cs"/>
                        </a:rPr>
                        <a:t>Equipment</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fontAlgn="b"/>
                      <a:r>
                        <a:rPr lang="en-US" sz="2000" u="none" strike="noStrike" dirty="0">
                          <a:effectLst/>
                        </a:rPr>
                        <a:t>14,000</a:t>
                      </a:r>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51534104"/>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1" algn="l" fontAlgn="b"/>
                      <a:r>
                        <a:rPr lang="en-US" sz="2000" b="0" i="0" u="none" strike="noStrike" dirty="0">
                          <a:solidFill>
                            <a:srgbClr val="000000"/>
                          </a:solidFill>
                          <a:effectLst/>
                          <a:latin typeface="Calibri" panose="020F0502020204030204" pitchFamily="34" charset="0"/>
                        </a:rPr>
                        <a:t>Cash</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2000" u="none" strike="noStrike" kern="1200" dirty="0">
                        <a:solidFill>
                          <a:schemeClr val="dk1"/>
                        </a:solidFill>
                        <a:effectLst/>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lang="en-US" sz="2000" u="none" strike="noStrike" kern="1200" dirty="0">
                          <a:solidFill>
                            <a:schemeClr val="dk1"/>
                          </a:solidFill>
                          <a:effectLst/>
                          <a:latin typeface="+mn-lt"/>
                          <a:ea typeface="+mn-ea"/>
                          <a:cs typeface="+mn-cs"/>
                        </a:rPr>
                        <a:t>8,000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366340166"/>
                  </a:ext>
                </a:extLst>
              </a:tr>
              <a:tr h="339074">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lvl="1" algn="l" fontAlgn="b"/>
                      <a:r>
                        <a:rPr lang="en-US" sz="2000" b="0" i="0" u="none" strike="noStrike" dirty="0">
                          <a:solidFill>
                            <a:srgbClr val="000000"/>
                          </a:solidFill>
                          <a:effectLst/>
                          <a:latin typeface="Calibri" panose="020F0502020204030204" pitchFamily="34" charset="0"/>
                        </a:rPr>
                        <a:t>Accounts</a:t>
                      </a:r>
                      <a:r>
                        <a:rPr lang="en-US" sz="2000" b="0" i="0" u="none" strike="noStrike" baseline="0" dirty="0">
                          <a:solidFill>
                            <a:srgbClr val="000000"/>
                          </a:solidFill>
                          <a:effectLst/>
                          <a:latin typeface="Calibri" panose="020F0502020204030204" pitchFamily="34" charset="0"/>
                        </a:rPr>
                        <a:t> Payable</a:t>
                      </a:r>
                    </a:p>
                    <a:p>
                      <a:pPr marL="738188" lvl="1" indent="0" algn="l" fontAlgn="b"/>
                      <a:r>
                        <a:rPr lang="en-US" sz="2000" b="0" i="0" u="none" strike="noStrike" dirty="0">
                          <a:solidFill>
                            <a:srgbClr val="000000"/>
                          </a:solidFill>
                          <a:effectLst/>
                          <a:latin typeface="Calibri" panose="020F0502020204030204" pitchFamily="34" charset="0"/>
                        </a:rPr>
                        <a:t>(Purchased truck for cash with balance on account)</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sz="2000" u="none" strike="noStrike" kern="1200" dirty="0">
                        <a:solidFill>
                          <a:schemeClr val="dk1"/>
                        </a:solidFill>
                        <a:effectLst/>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r"/>
                      <a:r>
                        <a:rPr lang="en-US" sz="2000" u="none" strike="noStrike" kern="1200" dirty="0">
                          <a:solidFill>
                            <a:schemeClr val="dk1"/>
                          </a:solidFill>
                          <a:effectLst/>
                          <a:latin typeface="+mn-lt"/>
                          <a:ea typeface="+mn-ea"/>
                          <a:cs typeface="+mn-cs"/>
                        </a:rPr>
                        <a:t>6,000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705735092"/>
                  </a:ext>
                </a:extLst>
              </a:tr>
            </a:tbl>
          </a:graphicData>
        </a:graphic>
      </p:graphicFrame>
      <p:sp>
        <p:nvSpPr>
          <p:cNvPr id="6" name="Slide Number Placeholder 5">
            <a:extLst>
              <a:ext uri="{FF2B5EF4-FFF2-40B4-BE49-F238E27FC236}">
                <a16:creationId xmlns:a16="http://schemas.microsoft.com/office/drawing/2014/main" id="{649BB24D-048F-41FF-B6D1-E5D08E733457}"/>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7" name="Footer Placeholder 6">
            <a:extLst>
              <a:ext uri="{FF2B5EF4-FFF2-40B4-BE49-F238E27FC236}">
                <a16:creationId xmlns:a16="http://schemas.microsoft.com/office/drawing/2014/main" id="{5F2520D6-A8BD-475D-BDC6-A069C1FECB1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83790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C16F-8E74-4376-834A-EBDDF919FAD0}"/>
              </a:ext>
            </a:extLst>
          </p:cNvPr>
          <p:cNvSpPr>
            <a:spLocks noGrp="1"/>
          </p:cNvSpPr>
          <p:nvPr>
            <p:ph type="title"/>
          </p:nvPr>
        </p:nvSpPr>
        <p:spPr>
          <a:xfrm>
            <a:off x="304800" y="762001"/>
            <a:ext cx="8534400" cy="761999"/>
          </a:xfrm>
        </p:spPr>
        <p:txBody>
          <a:bodyPr>
            <a:normAutofit fontScale="90000"/>
          </a:bodyPr>
          <a:lstStyle/>
          <a:p>
            <a:r>
              <a:rPr lang="en-US" b="1" dirty="0">
                <a:ea typeface="Source Sans Pro" charset="0"/>
              </a:rPr>
              <a:t>Do It! 2: </a:t>
            </a:r>
            <a:r>
              <a:rPr lang="en-US" b="1" dirty="0">
                <a:solidFill>
                  <a:srgbClr val="196E78"/>
                </a:solidFill>
                <a:ea typeface="Source Sans Pro" charset="0"/>
              </a:rPr>
              <a:t>Recording Business Activities </a:t>
            </a:r>
            <a:r>
              <a:rPr lang="en-US" sz="2700" dirty="0">
                <a:latin typeface="Calibri" panose="020F0502020204030204" pitchFamily="34" charset="0"/>
                <a:ea typeface="Source Sans Pro" charset="0"/>
                <a:cs typeface="Calibri" panose="020F0502020204030204" pitchFamily="34" charset="0"/>
              </a:rPr>
              <a:t>(1 of 2)</a:t>
            </a:r>
            <a:r>
              <a:rPr lang="en-US" sz="2700" b="1" dirty="0">
                <a:solidFill>
                  <a:srgbClr val="196E78"/>
                </a:solidFill>
                <a:ea typeface="Source Sans Pro" charset="0"/>
              </a:rPr>
              <a:t> </a:t>
            </a:r>
            <a:endParaRPr lang="en-US" sz="2700" dirty="0"/>
          </a:p>
        </p:txBody>
      </p:sp>
      <p:sp>
        <p:nvSpPr>
          <p:cNvPr id="3" name="Content Placeholder 2">
            <a:extLst>
              <a:ext uri="{FF2B5EF4-FFF2-40B4-BE49-F238E27FC236}">
                <a16:creationId xmlns:a16="http://schemas.microsoft.com/office/drawing/2014/main" id="{2FA9D137-CC79-4376-8BE5-3D37D4A6C926}"/>
              </a:ext>
            </a:extLst>
          </p:cNvPr>
          <p:cNvSpPr>
            <a:spLocks noGrp="1"/>
          </p:cNvSpPr>
          <p:nvPr>
            <p:ph sz="quarter" idx="16"/>
          </p:nvPr>
        </p:nvSpPr>
        <p:spPr>
          <a:xfrm>
            <a:off x="304800" y="1828799"/>
            <a:ext cx="8763000" cy="3657601"/>
          </a:xfrm>
        </p:spPr>
        <p:txBody>
          <a:bodyPr/>
          <a:lstStyle/>
          <a:p>
            <a:r>
              <a:rPr lang="en-US" dirty="0"/>
              <a:t>Kate Browne engaged in the following activities in establishing her salon, Hair It Is:</a:t>
            </a:r>
          </a:p>
          <a:p>
            <a:pPr marL="402336" indent="-402336">
              <a:buClr>
                <a:schemeClr val="accent2"/>
              </a:buClr>
              <a:buFont typeface="+mj-lt"/>
              <a:buAutoNum type="arabicPeriod"/>
            </a:pPr>
            <a:r>
              <a:rPr lang="en-US" dirty="0"/>
              <a:t>Opened a bank account in the name of Hair It Is and deposited $20,000 of her own money in this account as her initial investment.</a:t>
            </a:r>
          </a:p>
          <a:p>
            <a:pPr marL="402336" indent="-402336">
              <a:buClr>
                <a:schemeClr val="accent2"/>
              </a:buClr>
              <a:buFont typeface="+mj-lt"/>
              <a:buAutoNum type="arabicPeriod"/>
            </a:pPr>
            <a:r>
              <a:rPr lang="en-US" dirty="0"/>
              <a:t>Purchased equipment on account (to be paid in 30 days) for a total cost of $4,800.</a:t>
            </a:r>
          </a:p>
          <a:p>
            <a:pPr marL="402336" indent="-402336">
              <a:buClr>
                <a:schemeClr val="accent2"/>
              </a:buClr>
              <a:buFont typeface="+mj-lt"/>
              <a:buAutoNum type="arabicPeriod"/>
            </a:pPr>
            <a:r>
              <a:rPr lang="en-US" dirty="0"/>
              <a:t>Interviewed three people for the position of hair stylist.</a:t>
            </a:r>
          </a:p>
        </p:txBody>
      </p:sp>
      <p:sp>
        <p:nvSpPr>
          <p:cNvPr id="6" name="Content Placeholder 5"/>
          <p:cNvSpPr>
            <a:spLocks noGrp="1"/>
          </p:cNvSpPr>
          <p:nvPr>
            <p:ph sz="quarter" idx="17"/>
          </p:nvPr>
        </p:nvSpPr>
        <p:spPr>
          <a:xfrm>
            <a:off x="304800" y="5562600"/>
            <a:ext cx="8534400" cy="462123"/>
          </a:xfrm>
        </p:spPr>
        <p:txBody>
          <a:bodyPr/>
          <a:lstStyle/>
          <a:p>
            <a:r>
              <a:rPr lang="en-US" b="1" dirty="0"/>
              <a:t>Prepare the journal entries to record the transactions.</a:t>
            </a:r>
            <a:endParaRPr lang="en-US" altLang="en-US" b="1" dirty="0"/>
          </a:p>
        </p:txBody>
      </p:sp>
      <p:sp>
        <p:nvSpPr>
          <p:cNvPr id="4" name="Slide Number Placeholder 3">
            <a:extLst>
              <a:ext uri="{FF2B5EF4-FFF2-40B4-BE49-F238E27FC236}">
                <a16:creationId xmlns:a16="http://schemas.microsoft.com/office/drawing/2014/main" id="{D15DBA6E-5903-4384-9AA1-02DC8D253945}"/>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5" name="Footer Placeholder 4">
            <a:extLst>
              <a:ext uri="{FF2B5EF4-FFF2-40B4-BE49-F238E27FC236}">
                <a16:creationId xmlns:a16="http://schemas.microsoft.com/office/drawing/2014/main" id="{BD76F709-428C-47D1-B0BE-EB93A6E05FA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93787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22BAF315-ABD3-4E9D-AA8A-7A301CFE6754}"/>
              </a:ext>
            </a:extLst>
          </p:cNvPr>
          <p:cNvSpPr>
            <a:spLocks noGrp="1"/>
          </p:cNvSpPr>
          <p:nvPr>
            <p:ph type="title"/>
          </p:nvPr>
        </p:nvSpPr>
        <p:spPr>
          <a:xfrm>
            <a:off x="304800" y="762001"/>
            <a:ext cx="8534400" cy="685799"/>
          </a:xfrm>
        </p:spPr>
        <p:txBody>
          <a:bodyPr>
            <a:normAutofit fontScale="90000"/>
          </a:bodyPr>
          <a:lstStyle/>
          <a:p>
            <a:r>
              <a:rPr lang="en-US" b="1" dirty="0">
                <a:latin typeface="Calibri" panose="020F0502020204030204" pitchFamily="34" charset="0"/>
                <a:ea typeface="Source Sans Pro" charset="0"/>
              </a:rPr>
              <a:t>Do It! 2: </a:t>
            </a:r>
            <a:r>
              <a:rPr lang="en-US" b="1" dirty="0">
                <a:solidFill>
                  <a:srgbClr val="196E78"/>
                </a:solidFill>
                <a:latin typeface="Calibri" panose="020F0502020204030204" pitchFamily="34" charset="0"/>
                <a:ea typeface="Source Sans Pro" charset="0"/>
              </a:rPr>
              <a:t>Recording Business Activities </a:t>
            </a:r>
            <a:r>
              <a:rPr lang="en-US" sz="2700" b="0" i="0" kern="1200" dirty="0">
                <a:solidFill>
                  <a:schemeClr val="accent1"/>
                </a:solidFill>
                <a:effectLst/>
                <a:latin typeface="Calibri" panose="020F0502020204030204" pitchFamily="34" charset="0"/>
              </a:rPr>
              <a:t>(2 of 2)</a:t>
            </a:r>
            <a:endParaRPr lang="en-US" sz="2700" b="1" dirty="0">
              <a:latin typeface="Calibri" panose="020F0502020204030204" pitchFamily="34" charset="0"/>
            </a:endParaRPr>
          </a:p>
        </p:txBody>
      </p:sp>
      <p:sp>
        <p:nvSpPr>
          <p:cNvPr id="15" name="Content Placeholder 14">
            <a:extLst>
              <a:ext uri="{FF2B5EF4-FFF2-40B4-BE49-F238E27FC236}">
                <a16:creationId xmlns:a16="http://schemas.microsoft.com/office/drawing/2014/main" id="{6D3950C5-142E-4350-B039-2AC0EDF65118}"/>
              </a:ext>
            </a:extLst>
          </p:cNvPr>
          <p:cNvSpPr>
            <a:spLocks noGrp="1"/>
          </p:cNvSpPr>
          <p:nvPr>
            <p:ph sz="quarter" idx="16"/>
          </p:nvPr>
        </p:nvSpPr>
        <p:spPr>
          <a:xfrm>
            <a:off x="304800" y="1524000"/>
            <a:ext cx="8534400" cy="838201"/>
          </a:xfrm>
        </p:spPr>
        <p:txBody>
          <a:bodyPr/>
          <a:lstStyle/>
          <a:p>
            <a:r>
              <a:rPr lang="en-US" sz="2400" b="1" dirty="0">
                <a:latin typeface="Calibri" panose="020F0502020204030204" pitchFamily="34" charset="0"/>
              </a:rPr>
              <a:t>Prepare the journal entries to record the transactions.</a:t>
            </a:r>
          </a:p>
          <a:p>
            <a:pPr marL="402336" indent="-402336">
              <a:buClr>
                <a:schemeClr val="accent2"/>
              </a:buClr>
              <a:buFont typeface="+mj-lt"/>
              <a:buAutoNum type="arabicPeriod"/>
            </a:pPr>
            <a:r>
              <a:rPr lang="en-US" sz="2400" dirty="0">
                <a:latin typeface="Calibri" panose="020F0502020204030204" pitchFamily="34" charset="0"/>
              </a:rPr>
              <a:t>Opened a bank account and deposited $20,000.</a:t>
            </a:r>
          </a:p>
        </p:txBody>
      </p:sp>
      <p:sp>
        <p:nvSpPr>
          <p:cNvPr id="16" name="Content Placeholder 15">
            <a:extLst>
              <a:ext uri="{FF2B5EF4-FFF2-40B4-BE49-F238E27FC236}">
                <a16:creationId xmlns:a16="http://schemas.microsoft.com/office/drawing/2014/main" id="{AB443AB0-1F2C-4C86-85F4-1D361F98F8EF}"/>
              </a:ext>
            </a:extLst>
          </p:cNvPr>
          <p:cNvSpPr>
            <a:spLocks noGrp="1"/>
          </p:cNvSpPr>
          <p:nvPr>
            <p:ph sz="quarter" idx="17"/>
          </p:nvPr>
        </p:nvSpPr>
        <p:spPr>
          <a:xfrm>
            <a:off x="916436" y="2413000"/>
            <a:ext cx="794905" cy="355600"/>
          </a:xfrm>
        </p:spPr>
        <p:txBody>
          <a:bodyPr/>
          <a:lstStyle/>
          <a:p>
            <a:r>
              <a:rPr lang="en-US" sz="2400" dirty="0">
                <a:latin typeface="Calibri" panose="020F0502020204030204" pitchFamily="34" charset="0"/>
              </a:rPr>
              <a:t>Cash</a:t>
            </a:r>
          </a:p>
        </p:txBody>
      </p:sp>
      <p:sp>
        <p:nvSpPr>
          <p:cNvPr id="17" name="Content Placeholder 16">
            <a:extLst>
              <a:ext uri="{FF2B5EF4-FFF2-40B4-BE49-F238E27FC236}">
                <a16:creationId xmlns:a16="http://schemas.microsoft.com/office/drawing/2014/main" id="{5A290AAC-0AFF-4EF7-A025-ADB3169CB92D}"/>
              </a:ext>
            </a:extLst>
          </p:cNvPr>
          <p:cNvSpPr>
            <a:spLocks noGrp="1"/>
          </p:cNvSpPr>
          <p:nvPr>
            <p:ph sz="quarter" idx="18"/>
          </p:nvPr>
        </p:nvSpPr>
        <p:spPr>
          <a:xfrm>
            <a:off x="6515251" y="2413000"/>
            <a:ext cx="1063490" cy="365125"/>
          </a:xfrm>
        </p:spPr>
        <p:txBody>
          <a:bodyPr/>
          <a:lstStyle/>
          <a:p>
            <a:r>
              <a:rPr lang="en-US" sz="2400" dirty="0">
                <a:latin typeface="Calibri" panose="020F0502020204030204" pitchFamily="34" charset="0"/>
              </a:rPr>
              <a:t>20,000</a:t>
            </a:r>
          </a:p>
        </p:txBody>
      </p:sp>
      <p:sp>
        <p:nvSpPr>
          <p:cNvPr id="18" name="Content Placeholder 17">
            <a:extLst>
              <a:ext uri="{FF2B5EF4-FFF2-40B4-BE49-F238E27FC236}">
                <a16:creationId xmlns:a16="http://schemas.microsoft.com/office/drawing/2014/main" id="{02528810-A43E-4ECF-AF1D-CB6DB3AAC851}"/>
              </a:ext>
            </a:extLst>
          </p:cNvPr>
          <p:cNvSpPr>
            <a:spLocks noGrp="1"/>
          </p:cNvSpPr>
          <p:nvPr>
            <p:ph sz="quarter" idx="19"/>
          </p:nvPr>
        </p:nvSpPr>
        <p:spPr>
          <a:xfrm>
            <a:off x="1177941" y="2795813"/>
            <a:ext cx="5943600" cy="679835"/>
          </a:xfrm>
        </p:spPr>
        <p:txBody>
          <a:bodyPr/>
          <a:lstStyle/>
          <a:p>
            <a:r>
              <a:rPr lang="en-US" sz="2400" dirty="0">
                <a:latin typeface="Calibri" panose="020F0502020204030204" pitchFamily="34" charset="0"/>
              </a:rPr>
              <a:t>Owner’s Capital</a:t>
            </a:r>
            <a:br>
              <a:rPr lang="en-US" sz="2400" dirty="0">
                <a:latin typeface="Calibri" panose="020F0502020204030204" pitchFamily="34" charset="0"/>
              </a:rPr>
            </a:br>
            <a:r>
              <a:rPr lang="en-US" sz="2400" dirty="0">
                <a:latin typeface="Calibri" panose="020F0502020204030204" pitchFamily="34" charset="0"/>
              </a:rPr>
              <a:t>    (Owner’s investment of cash in business)</a:t>
            </a:r>
          </a:p>
        </p:txBody>
      </p:sp>
      <p:sp>
        <p:nvSpPr>
          <p:cNvPr id="19" name="Content Placeholder 18">
            <a:extLst>
              <a:ext uri="{FF2B5EF4-FFF2-40B4-BE49-F238E27FC236}">
                <a16:creationId xmlns:a16="http://schemas.microsoft.com/office/drawing/2014/main" id="{CB2089B2-A28E-49E0-B8D3-317E03D2538D}"/>
              </a:ext>
            </a:extLst>
          </p:cNvPr>
          <p:cNvSpPr>
            <a:spLocks noGrp="1"/>
          </p:cNvSpPr>
          <p:nvPr>
            <p:ph sz="quarter" idx="21"/>
          </p:nvPr>
        </p:nvSpPr>
        <p:spPr>
          <a:xfrm>
            <a:off x="7658251" y="2781300"/>
            <a:ext cx="1063490" cy="342900"/>
          </a:xfrm>
        </p:spPr>
        <p:txBody>
          <a:bodyPr/>
          <a:lstStyle/>
          <a:p>
            <a:r>
              <a:rPr lang="en-US" sz="2400" dirty="0">
                <a:latin typeface="Calibri" panose="020F0502020204030204" pitchFamily="34" charset="0"/>
              </a:rPr>
              <a:t>20,000</a:t>
            </a:r>
          </a:p>
        </p:txBody>
      </p:sp>
      <p:sp>
        <p:nvSpPr>
          <p:cNvPr id="20" name="Content Placeholder 19">
            <a:extLst>
              <a:ext uri="{FF2B5EF4-FFF2-40B4-BE49-F238E27FC236}">
                <a16:creationId xmlns:a16="http://schemas.microsoft.com/office/drawing/2014/main" id="{7F70FBA4-2A9A-42E6-96F7-866611662BA8}"/>
              </a:ext>
            </a:extLst>
          </p:cNvPr>
          <p:cNvSpPr>
            <a:spLocks noGrp="1"/>
          </p:cNvSpPr>
          <p:nvPr>
            <p:ph sz="quarter" idx="22"/>
          </p:nvPr>
        </p:nvSpPr>
        <p:spPr>
          <a:xfrm>
            <a:off x="304800" y="3505200"/>
            <a:ext cx="8534400" cy="679836"/>
          </a:xfrm>
        </p:spPr>
        <p:txBody>
          <a:bodyPr/>
          <a:lstStyle/>
          <a:p>
            <a:pPr marL="402336" indent="-402336">
              <a:buClr>
                <a:schemeClr val="accent2"/>
              </a:buClr>
              <a:buFont typeface="+mj-lt"/>
              <a:buAutoNum type="arabicPeriod" startAt="2"/>
            </a:pPr>
            <a:r>
              <a:rPr lang="en-US" sz="2400" dirty="0">
                <a:latin typeface="Calibri" panose="020F0502020204030204" pitchFamily="34" charset="0"/>
              </a:rPr>
              <a:t>Purchased equipment on account (to be paid in 30 days) for a total cost of $4,800.</a:t>
            </a:r>
            <a:endParaRPr lang="en-US" sz="2400" b="1" dirty="0">
              <a:latin typeface="Calibri" panose="020F0502020204030204" pitchFamily="34" charset="0"/>
            </a:endParaRPr>
          </a:p>
        </p:txBody>
      </p:sp>
      <p:sp>
        <p:nvSpPr>
          <p:cNvPr id="21" name="Content Placeholder 20">
            <a:extLst>
              <a:ext uri="{FF2B5EF4-FFF2-40B4-BE49-F238E27FC236}">
                <a16:creationId xmlns:a16="http://schemas.microsoft.com/office/drawing/2014/main" id="{3E4DFE25-0CE0-4845-9934-9F33CEF02EE2}"/>
              </a:ext>
            </a:extLst>
          </p:cNvPr>
          <p:cNvSpPr>
            <a:spLocks noGrp="1"/>
          </p:cNvSpPr>
          <p:nvPr>
            <p:ph sz="quarter" idx="23"/>
          </p:nvPr>
        </p:nvSpPr>
        <p:spPr>
          <a:xfrm>
            <a:off x="914400" y="4267200"/>
            <a:ext cx="1635142" cy="365256"/>
          </a:xfrm>
        </p:spPr>
        <p:txBody>
          <a:bodyPr/>
          <a:lstStyle/>
          <a:p>
            <a:r>
              <a:rPr lang="en-US" sz="2400" dirty="0">
                <a:latin typeface="Calibri" panose="020F0502020204030204" pitchFamily="34" charset="0"/>
              </a:rPr>
              <a:t>Equipment</a:t>
            </a:r>
          </a:p>
        </p:txBody>
      </p:sp>
      <p:sp>
        <p:nvSpPr>
          <p:cNvPr id="22" name="Content Placeholder 21">
            <a:extLst>
              <a:ext uri="{FF2B5EF4-FFF2-40B4-BE49-F238E27FC236}">
                <a16:creationId xmlns:a16="http://schemas.microsoft.com/office/drawing/2014/main" id="{F3DEDE13-4B4A-4CAC-A9A1-4AF4C4BDD85D}"/>
              </a:ext>
            </a:extLst>
          </p:cNvPr>
          <p:cNvSpPr>
            <a:spLocks noGrp="1"/>
          </p:cNvSpPr>
          <p:nvPr>
            <p:ph sz="quarter" idx="24"/>
          </p:nvPr>
        </p:nvSpPr>
        <p:spPr>
          <a:xfrm>
            <a:off x="6546896" y="4270830"/>
            <a:ext cx="879445" cy="361626"/>
          </a:xfrm>
        </p:spPr>
        <p:txBody>
          <a:bodyPr/>
          <a:lstStyle/>
          <a:p>
            <a:r>
              <a:rPr lang="en-US" sz="2400" dirty="0">
                <a:latin typeface="Calibri" panose="020F0502020204030204" pitchFamily="34" charset="0"/>
              </a:rPr>
              <a:t>4,800</a:t>
            </a:r>
          </a:p>
        </p:txBody>
      </p:sp>
      <p:sp>
        <p:nvSpPr>
          <p:cNvPr id="23" name="Content Placeholder 22">
            <a:extLst>
              <a:ext uri="{FF2B5EF4-FFF2-40B4-BE49-F238E27FC236}">
                <a16:creationId xmlns:a16="http://schemas.microsoft.com/office/drawing/2014/main" id="{B7A37F42-2205-47B7-8827-D2BBBE7770A6}"/>
              </a:ext>
            </a:extLst>
          </p:cNvPr>
          <p:cNvSpPr>
            <a:spLocks noGrp="1"/>
          </p:cNvSpPr>
          <p:nvPr>
            <p:ph sz="quarter" idx="25"/>
          </p:nvPr>
        </p:nvSpPr>
        <p:spPr>
          <a:xfrm>
            <a:off x="1177941" y="4711679"/>
            <a:ext cx="5010150" cy="679836"/>
          </a:xfrm>
        </p:spPr>
        <p:txBody>
          <a:bodyPr/>
          <a:lstStyle/>
          <a:p>
            <a:r>
              <a:rPr lang="en-US" sz="2400" dirty="0">
                <a:latin typeface="Calibri" panose="020F0502020204030204" pitchFamily="34" charset="0"/>
              </a:rPr>
              <a:t>Accounts Payable</a:t>
            </a:r>
            <a:br>
              <a:rPr lang="en-US" sz="2400" dirty="0">
                <a:latin typeface="Calibri" panose="020F0502020204030204" pitchFamily="34" charset="0"/>
              </a:rPr>
            </a:br>
            <a:r>
              <a:rPr lang="en-US" sz="2400" dirty="0">
                <a:latin typeface="Calibri" panose="020F0502020204030204" pitchFamily="34" charset="0"/>
              </a:rPr>
              <a:t>    (Purchase of equipment on account)</a:t>
            </a:r>
          </a:p>
        </p:txBody>
      </p:sp>
      <p:sp>
        <p:nvSpPr>
          <p:cNvPr id="24" name="Content Placeholder 23">
            <a:extLst>
              <a:ext uri="{FF2B5EF4-FFF2-40B4-BE49-F238E27FC236}">
                <a16:creationId xmlns:a16="http://schemas.microsoft.com/office/drawing/2014/main" id="{13F9A986-1BB7-454D-85D5-3CCEF1686BC5}"/>
              </a:ext>
            </a:extLst>
          </p:cNvPr>
          <p:cNvSpPr>
            <a:spLocks noGrp="1"/>
          </p:cNvSpPr>
          <p:nvPr>
            <p:ph sz="quarter" idx="26"/>
          </p:nvPr>
        </p:nvSpPr>
        <p:spPr>
          <a:xfrm>
            <a:off x="7807341" y="4692159"/>
            <a:ext cx="961834" cy="415926"/>
          </a:xfrm>
        </p:spPr>
        <p:txBody>
          <a:bodyPr/>
          <a:lstStyle/>
          <a:p>
            <a:r>
              <a:rPr lang="en-US" sz="2400" dirty="0">
                <a:latin typeface="Calibri" panose="020F0502020204030204" pitchFamily="34" charset="0"/>
              </a:rPr>
              <a:t>4,800</a:t>
            </a:r>
          </a:p>
        </p:txBody>
      </p:sp>
      <p:sp>
        <p:nvSpPr>
          <p:cNvPr id="25" name="Content Placeholder 24">
            <a:extLst>
              <a:ext uri="{FF2B5EF4-FFF2-40B4-BE49-F238E27FC236}">
                <a16:creationId xmlns:a16="http://schemas.microsoft.com/office/drawing/2014/main" id="{8E6332F8-186E-4794-9099-F30F3AC93782}"/>
              </a:ext>
            </a:extLst>
          </p:cNvPr>
          <p:cNvSpPr>
            <a:spLocks noGrp="1"/>
          </p:cNvSpPr>
          <p:nvPr>
            <p:ph sz="quarter" idx="27"/>
          </p:nvPr>
        </p:nvSpPr>
        <p:spPr>
          <a:xfrm>
            <a:off x="304800" y="5486400"/>
            <a:ext cx="7620000" cy="365125"/>
          </a:xfrm>
        </p:spPr>
        <p:txBody>
          <a:bodyPr/>
          <a:lstStyle/>
          <a:p>
            <a:pPr marL="402336" indent="-402336">
              <a:buClr>
                <a:schemeClr val="accent2"/>
              </a:buClr>
              <a:buFont typeface="+mj-lt"/>
              <a:buAutoNum type="arabicPeriod" startAt="3"/>
            </a:pPr>
            <a:r>
              <a:rPr lang="en-US" sz="2400" dirty="0">
                <a:latin typeface="Calibri" panose="020F0502020204030204" pitchFamily="34" charset="0"/>
              </a:rPr>
              <a:t>Interviewed three persons for the position of hair stylist.</a:t>
            </a:r>
          </a:p>
        </p:txBody>
      </p:sp>
      <p:sp>
        <p:nvSpPr>
          <p:cNvPr id="26" name="Content Placeholder 25">
            <a:extLst>
              <a:ext uri="{FF2B5EF4-FFF2-40B4-BE49-F238E27FC236}">
                <a16:creationId xmlns:a16="http://schemas.microsoft.com/office/drawing/2014/main" id="{B01F8E74-11D6-4009-AE68-02C392F83E44}"/>
              </a:ext>
            </a:extLst>
          </p:cNvPr>
          <p:cNvSpPr>
            <a:spLocks noGrp="1"/>
          </p:cNvSpPr>
          <p:nvPr>
            <p:ph sz="quarter" idx="28"/>
          </p:nvPr>
        </p:nvSpPr>
        <p:spPr>
          <a:xfrm>
            <a:off x="931882" y="5891068"/>
            <a:ext cx="7332659" cy="357332"/>
          </a:xfrm>
        </p:spPr>
        <p:txBody>
          <a:bodyPr/>
          <a:lstStyle/>
          <a:p>
            <a:r>
              <a:rPr lang="en-US" sz="2400" dirty="0">
                <a:latin typeface="Calibri" panose="020F0502020204030204" pitchFamily="34" charset="0"/>
              </a:rPr>
              <a:t>No entry because no transaction has occurred.</a:t>
            </a:r>
          </a:p>
        </p:txBody>
      </p:sp>
      <p:sp>
        <p:nvSpPr>
          <p:cNvPr id="12" name="Slide Number Placeholder 11">
            <a:extLst>
              <a:ext uri="{FF2B5EF4-FFF2-40B4-BE49-F238E27FC236}">
                <a16:creationId xmlns:a16="http://schemas.microsoft.com/office/drawing/2014/main" id="{87217F58-4974-4A93-A985-E71222DA07C9}"/>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22</a:t>
            </a:fld>
            <a:endParaRPr lang="en-US" dirty="0">
              <a:latin typeface="Calibri" panose="020F0502020204030204" pitchFamily="34" charset="0"/>
            </a:endParaRPr>
          </a:p>
        </p:txBody>
      </p:sp>
      <p:sp>
        <p:nvSpPr>
          <p:cNvPr id="13" name="Footer Placeholder 12">
            <a:extLst>
              <a:ext uri="{FF2B5EF4-FFF2-40B4-BE49-F238E27FC236}">
                <a16:creationId xmlns:a16="http://schemas.microsoft.com/office/drawing/2014/main" id="{530188C7-0BE7-4C73-B7D5-1C0628115E45}"/>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26545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P spid="19" grpId="0" build="p"/>
      <p:bldP spid="20" grpId="0" build="p"/>
      <p:bldP spid="21" grpId="0" build="p"/>
      <p:bldP spid="22" grpId="0" build="p"/>
      <p:bldP spid="23" grpId="0" build="p"/>
      <p:bldP spid="24" grpId="0" build="p"/>
      <p:bldP spid="25" grpId="0" build="p"/>
      <p:bldP spid="2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F5CC-2850-45EA-AA82-ACE476F5142A}"/>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Journal and Posting</a:t>
            </a:r>
            <a:endParaRPr lang="en-US" sz="2400" dirty="0"/>
          </a:p>
        </p:txBody>
      </p:sp>
      <p:pic>
        <p:nvPicPr>
          <p:cNvPr id="9" name="Content Placeholder 8" descr="A flow chart analyzing business transactions. Step 1: analyze business transactions. Step 2: journalize the transactions. Step 3: post to ledger accounts. Step 4: prepare a trial balance. Step 5: journalize and post adjusting entries. Step 6: adjusted trial balance. Step 7: prepare financial statements. Step 8: journalize and post closing entries. Step 9: prepare a post-closing trial balance. The third step of post to ledger accounts is highlighted in the chart.">
            <a:extLst>
              <a:ext uri="{FF2B5EF4-FFF2-40B4-BE49-F238E27FC236}">
                <a16:creationId xmlns:a16="http://schemas.microsoft.com/office/drawing/2014/main" id="{45A95069-B3B1-44B1-9C84-76C4DA6FDB64}"/>
              </a:ext>
            </a:extLst>
          </p:cNvPr>
          <p:cNvPicPr>
            <a:picLocks noGrp="1" noChangeAspect="1"/>
          </p:cNvPicPr>
          <p:nvPr>
            <p:ph sz="quarter" idx="16"/>
          </p:nvPr>
        </p:nvPicPr>
        <p:blipFill>
          <a:blip r:embed="rId2"/>
          <a:stretch>
            <a:fillRect/>
          </a:stretch>
        </p:blipFill>
        <p:spPr>
          <a:xfrm>
            <a:off x="482123" y="1789436"/>
            <a:ext cx="8179754" cy="2123929"/>
          </a:xfrm>
          <a:prstGeom prst="rect">
            <a:avLst/>
          </a:prstGeom>
        </p:spPr>
      </p:pic>
      <p:sp>
        <p:nvSpPr>
          <p:cNvPr id="4" name="Content Placeholder 3">
            <a:extLst>
              <a:ext uri="{FF2B5EF4-FFF2-40B4-BE49-F238E27FC236}">
                <a16:creationId xmlns:a16="http://schemas.microsoft.com/office/drawing/2014/main" id="{0CE6583B-90A5-4F09-ADAB-046B1A73F9A1}"/>
              </a:ext>
            </a:extLst>
          </p:cNvPr>
          <p:cNvSpPr>
            <a:spLocks noGrp="1"/>
          </p:cNvSpPr>
          <p:nvPr>
            <p:ph sz="quarter" idx="17"/>
          </p:nvPr>
        </p:nvSpPr>
        <p:spPr>
          <a:xfrm>
            <a:off x="304800" y="4114800"/>
            <a:ext cx="8534400" cy="2057400"/>
          </a:xfrm>
        </p:spPr>
        <p:txBody>
          <a:bodyPr/>
          <a:lstStyle/>
          <a:p>
            <a:r>
              <a:rPr lang="en-US" altLang="en-US" b="1" dirty="0">
                <a:solidFill>
                  <a:schemeClr val="accent2"/>
                </a:solidFill>
                <a:latin typeface="Calibri" panose="020F0502020204030204" pitchFamily="34" charset="0"/>
              </a:rPr>
              <a:t>The Ledger</a:t>
            </a:r>
            <a:endParaRPr lang="en-US" altLang="en-US" dirty="0">
              <a:solidFill>
                <a:schemeClr val="accent2"/>
              </a:solidFill>
              <a:latin typeface="Calibri" panose="020F0502020204030204" pitchFamily="34" charset="0"/>
            </a:endParaRPr>
          </a:p>
          <a:p>
            <a:pPr marL="292608" lvl="1" indent="-292608">
              <a:spcBef>
                <a:spcPts val="1000"/>
              </a:spcBef>
              <a:buClr>
                <a:srgbClr val="A50021"/>
              </a:buClr>
              <a:buSzPct val="100000"/>
            </a:pPr>
            <a:r>
              <a:rPr lang="en-US" altLang="en-US" sz="2800" dirty="0">
                <a:latin typeface="Calibri" panose="020F0502020204030204" pitchFamily="34" charset="0"/>
              </a:rPr>
              <a:t>Entire group of accounts maintained by a company</a:t>
            </a:r>
          </a:p>
          <a:p>
            <a:pPr marL="292608" lvl="1" indent="-292608">
              <a:spcBef>
                <a:spcPts val="1000"/>
              </a:spcBef>
              <a:buClr>
                <a:srgbClr val="A50021"/>
              </a:buClr>
              <a:buSzPct val="100000"/>
            </a:pPr>
            <a:r>
              <a:rPr lang="en-US" altLang="en-US" sz="2800" dirty="0">
                <a:latin typeface="Calibri" panose="020F0502020204030204" pitchFamily="34" charset="0"/>
              </a:rPr>
              <a:t>Provides the balance in each account</a:t>
            </a:r>
          </a:p>
          <a:p>
            <a:pPr marL="292608" lvl="1" indent="-292608">
              <a:spcBef>
                <a:spcPts val="1000"/>
              </a:spcBef>
              <a:buClr>
                <a:srgbClr val="A50021"/>
              </a:buClr>
              <a:buSzPct val="100000"/>
            </a:pPr>
            <a:r>
              <a:rPr lang="en-US" altLang="en-US" sz="2800" dirty="0">
                <a:latin typeface="Calibri" panose="020F0502020204030204" pitchFamily="34" charset="0"/>
              </a:rPr>
              <a:t>Keeps track of changes in account balances</a:t>
            </a:r>
          </a:p>
        </p:txBody>
      </p:sp>
      <p:sp>
        <p:nvSpPr>
          <p:cNvPr id="5" name="Slide Number Placeholder 4">
            <a:extLst>
              <a:ext uri="{FF2B5EF4-FFF2-40B4-BE49-F238E27FC236}">
                <a16:creationId xmlns:a16="http://schemas.microsoft.com/office/drawing/2014/main" id="{545C065E-A2A6-4D53-B8FF-1EB526142EAC}"/>
              </a:ext>
            </a:extLst>
          </p:cNvPr>
          <p:cNvSpPr>
            <a:spLocks noGrp="1"/>
          </p:cNvSpPr>
          <p:nvPr>
            <p:ph type="sldNum" sz="quarter" idx="10"/>
          </p:nvPr>
        </p:nvSpPr>
        <p:spPr/>
        <p:txBody>
          <a:bodyPr/>
          <a:lstStyle/>
          <a:p>
            <a:fld id="{67B19427-F580-D146-B60E-4CADEE75497F}" type="slidenum">
              <a:rPr lang="en-US" smtClean="0"/>
              <a:pPr/>
              <a:t>23</a:t>
            </a:fld>
            <a:endParaRPr lang="en-US" dirty="0"/>
          </a:p>
        </p:txBody>
      </p:sp>
      <p:sp>
        <p:nvSpPr>
          <p:cNvPr id="6" name="Footer Placeholder 5">
            <a:extLst>
              <a:ext uri="{FF2B5EF4-FFF2-40B4-BE49-F238E27FC236}">
                <a16:creationId xmlns:a16="http://schemas.microsoft.com/office/drawing/2014/main" id="{FA30D6C2-A631-4DC2-95A3-70E78841E32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6982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3B7F-59F8-42A4-9558-381C1D467B81}"/>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Ledger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sp>
        <p:nvSpPr>
          <p:cNvPr id="3" name="Content Placeholder 2">
            <a:extLst>
              <a:ext uri="{FF2B5EF4-FFF2-40B4-BE49-F238E27FC236}">
                <a16:creationId xmlns:a16="http://schemas.microsoft.com/office/drawing/2014/main" id="{A7B28EC8-A9BC-4C2A-8AA6-B47373881A42}"/>
              </a:ext>
            </a:extLst>
          </p:cNvPr>
          <p:cNvSpPr>
            <a:spLocks noGrp="1"/>
          </p:cNvSpPr>
          <p:nvPr>
            <p:ph sz="quarter" idx="16"/>
          </p:nvPr>
        </p:nvSpPr>
        <p:spPr>
          <a:xfrm>
            <a:off x="304800" y="1828800"/>
            <a:ext cx="8534400" cy="825500"/>
          </a:xfrm>
        </p:spPr>
        <p:txBody>
          <a:bodyPr/>
          <a:lstStyle/>
          <a:p>
            <a:r>
              <a:rPr lang="en-US" b="1" dirty="0">
                <a:solidFill>
                  <a:schemeClr val="accent4"/>
                </a:solidFill>
              </a:rPr>
              <a:t>General ledger </a:t>
            </a:r>
            <a:r>
              <a:rPr lang="en-US" dirty="0"/>
              <a:t>contains all asset, liability, and owner’s equity accounts</a:t>
            </a:r>
            <a:endParaRPr lang="en-US" altLang="en-US" dirty="0"/>
          </a:p>
        </p:txBody>
      </p:sp>
      <p:pic>
        <p:nvPicPr>
          <p:cNvPr id="7" name="Content Placeholder 6" descr="An illustration displays a general ledger. It contains three columns titled, asset accounts, liability accounts, and owner's equity accounts. The asset accounts include cash, supplies, equipment, and land. The liability accounts include notes payable, accounts payable, salaries and wages payable, and interest payable. The owner's equity accounts include owner's capital, owner's drawings, service revenue, and salaries and wages expense. ">
            <a:extLst>
              <a:ext uri="{FF2B5EF4-FFF2-40B4-BE49-F238E27FC236}">
                <a16:creationId xmlns:a16="http://schemas.microsoft.com/office/drawing/2014/main" id="{08EBBA41-ADA9-4E75-916F-218FC148B9BE}"/>
              </a:ext>
            </a:extLst>
          </p:cNvPr>
          <p:cNvPicPr>
            <a:picLocks noGrp="1" noChangeAspect="1"/>
          </p:cNvPicPr>
          <p:nvPr>
            <p:ph sz="quarter" idx="17"/>
          </p:nvPr>
        </p:nvPicPr>
        <p:blipFill>
          <a:blip r:embed="rId2"/>
          <a:stretch>
            <a:fillRect/>
          </a:stretch>
        </p:blipFill>
        <p:spPr>
          <a:xfrm>
            <a:off x="927190" y="2819400"/>
            <a:ext cx="7289620" cy="3419358"/>
          </a:xfrm>
          <a:prstGeom prst="rect">
            <a:avLst/>
          </a:prstGeom>
        </p:spPr>
      </p:pic>
      <p:sp>
        <p:nvSpPr>
          <p:cNvPr id="5" name="Slide Number Placeholder 4">
            <a:extLst>
              <a:ext uri="{FF2B5EF4-FFF2-40B4-BE49-F238E27FC236}">
                <a16:creationId xmlns:a16="http://schemas.microsoft.com/office/drawing/2014/main" id="{1AF82FEC-1F07-4A23-8E52-1FFA695B3A56}"/>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6" name="Footer Placeholder 5">
            <a:extLst>
              <a:ext uri="{FF2B5EF4-FFF2-40B4-BE49-F238E27FC236}">
                <a16:creationId xmlns:a16="http://schemas.microsoft.com/office/drawing/2014/main" id="{F214493C-F9FE-4E34-BB10-9C4F8DCF000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3155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2F3ED-1951-4AB2-8444-91C50C780C5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Ledger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A7AFCC02-4F61-4574-9FB0-7680862FDD82}"/>
              </a:ext>
            </a:extLst>
          </p:cNvPr>
          <p:cNvSpPr>
            <a:spLocks noGrp="1"/>
          </p:cNvSpPr>
          <p:nvPr>
            <p:ph sz="quarter" idx="16"/>
          </p:nvPr>
        </p:nvSpPr>
        <p:spPr>
          <a:xfrm>
            <a:off x="304800" y="1828800"/>
            <a:ext cx="4089400" cy="457200"/>
          </a:xfrm>
        </p:spPr>
        <p:txBody>
          <a:bodyPr/>
          <a:lstStyle/>
          <a:p>
            <a:r>
              <a:rPr lang="en-US" altLang="en-US" b="1" dirty="0"/>
              <a:t>Standard Form of Account</a:t>
            </a:r>
          </a:p>
        </p:txBody>
      </p:sp>
      <p:graphicFrame>
        <p:nvGraphicFramePr>
          <p:cNvPr id="8" name="Content Placeholder 7" descr="Table is accessible to screenreaders">
            <a:extLst>
              <a:ext uri="{FF2B5EF4-FFF2-40B4-BE49-F238E27FC236}">
                <a16:creationId xmlns:a16="http://schemas.microsoft.com/office/drawing/2014/main" id="{5B9D7516-EFC8-47E7-BEB4-C0560BA6EBD2}"/>
              </a:ext>
            </a:extLst>
          </p:cNvPr>
          <p:cNvGraphicFramePr>
            <a:graphicFrameLocks noGrp="1"/>
          </p:cNvGraphicFramePr>
          <p:nvPr>
            <p:ph sz="quarter" idx="17"/>
            <p:extLst>
              <p:ext uri="{D42A27DB-BD31-4B8C-83A1-F6EECF244321}">
                <p14:modId xmlns:p14="http://schemas.microsoft.com/office/powerpoint/2010/main" val="297727585"/>
              </p:ext>
            </p:extLst>
          </p:nvPr>
        </p:nvGraphicFramePr>
        <p:xfrm>
          <a:off x="304800" y="2362200"/>
          <a:ext cx="8534400" cy="34340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4059890367"/>
                    </a:ext>
                  </a:extLst>
                </a:gridCol>
                <a:gridCol w="2590800">
                  <a:extLst>
                    <a:ext uri="{9D8B030D-6E8A-4147-A177-3AD203B41FA5}">
                      <a16:colId xmlns:a16="http://schemas.microsoft.com/office/drawing/2014/main" val="2990759911"/>
                    </a:ext>
                  </a:extLst>
                </a:gridCol>
                <a:gridCol w="609600">
                  <a:extLst>
                    <a:ext uri="{9D8B030D-6E8A-4147-A177-3AD203B41FA5}">
                      <a16:colId xmlns:a16="http://schemas.microsoft.com/office/drawing/2014/main" val="1511773774"/>
                    </a:ext>
                  </a:extLst>
                </a:gridCol>
                <a:gridCol w="1117600">
                  <a:extLst>
                    <a:ext uri="{9D8B030D-6E8A-4147-A177-3AD203B41FA5}">
                      <a16:colId xmlns:a16="http://schemas.microsoft.com/office/drawing/2014/main" val="3580129203"/>
                    </a:ext>
                  </a:extLst>
                </a:gridCol>
                <a:gridCol w="1422400">
                  <a:extLst>
                    <a:ext uri="{9D8B030D-6E8A-4147-A177-3AD203B41FA5}">
                      <a16:colId xmlns:a16="http://schemas.microsoft.com/office/drawing/2014/main" val="3078807662"/>
                    </a:ext>
                  </a:extLst>
                </a:gridCol>
                <a:gridCol w="1422400">
                  <a:extLst>
                    <a:ext uri="{9D8B030D-6E8A-4147-A177-3AD203B41FA5}">
                      <a16:colId xmlns:a16="http://schemas.microsoft.com/office/drawing/2014/main" val="68641779"/>
                    </a:ext>
                  </a:extLst>
                </a:gridCol>
              </a:tblGrid>
              <a:tr h="370840">
                <a:tc>
                  <a:txBody>
                    <a:bodyPr/>
                    <a:lstStyle/>
                    <a:p>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Cash</a:t>
                      </a:r>
                      <a:endParaRPr lang="en-US" sz="2000" b="1" i="0" u="none" strike="noStrike" dirty="0">
                        <a:solidFill>
                          <a:schemeClr val="tx1"/>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u="none" strike="noStrike" dirty="0">
                          <a:solidFill>
                            <a:schemeClr val="tx1"/>
                          </a:solidFill>
                          <a:effectLst/>
                        </a:rPr>
                        <a:t>NO. 101</a:t>
                      </a:r>
                      <a:endParaRPr lang="en-US" sz="2000" b="1" i="0" u="none" strike="noStrike" dirty="0">
                        <a:solidFill>
                          <a:schemeClr val="tx1"/>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851856"/>
                  </a:ext>
                </a:extLst>
              </a:tr>
              <a:tr h="370840">
                <a:tc>
                  <a:txBody>
                    <a:bodyPr/>
                    <a:lstStyle/>
                    <a:p>
                      <a:pPr algn="ctr" fontAlgn="b"/>
                      <a:r>
                        <a:rPr lang="en-US" sz="2000" b="1" u="none" strike="noStrike" dirty="0">
                          <a:effectLst/>
                        </a:rPr>
                        <a:t>Date</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Explanation</a:t>
                      </a:r>
                      <a:endParaRPr lang="en-US" sz="2000" b="1" i="0" u="none" strike="noStrike" dirty="0">
                        <a:solidFill>
                          <a:srgbClr val="000000"/>
                        </a:solidFill>
                        <a:effectLst/>
                        <a:latin typeface="Calibri" panose="020F0502020204030204" pitchFamily="34" charset="0"/>
                      </a:endParaRPr>
                    </a:p>
                  </a:txBody>
                  <a:tcPr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Ref.</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u="none" strike="noStrike" dirty="0">
                          <a:effectLst/>
                        </a:rPr>
                        <a:t>Debit</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2000" b="1" u="none" strike="noStrike" dirty="0">
                          <a:effectLst/>
                        </a:rPr>
                        <a:t>Credit</a:t>
                      </a:r>
                      <a:endParaRPr lang="en-US" sz="20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2000" b="1" i="0" u="none" strike="noStrike" dirty="0">
                          <a:solidFill>
                            <a:srgbClr val="000000"/>
                          </a:solidFill>
                          <a:effectLst/>
                          <a:latin typeface="Calibri" panose="020F0502020204030204" pitchFamily="34" charset="0"/>
                        </a:rPr>
                        <a:t>Balance</a:t>
                      </a: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0516005"/>
                  </a:ext>
                </a:extLst>
              </a:tr>
              <a:tr h="370840">
                <a:tc>
                  <a:txBody>
                    <a:bodyPr/>
                    <a:lstStyle/>
                    <a:p>
                      <a:pPr algn="r" fontAlgn="b"/>
                      <a:r>
                        <a:rPr lang="en-US" sz="2000" b="0" i="0" u="none" strike="noStrike" baseline="0" dirty="0">
                          <a:solidFill>
                            <a:srgbClr val="000000"/>
                          </a:solidFill>
                          <a:effectLst/>
                          <a:latin typeface="Calibri" panose="020F0502020204030204" pitchFamily="34" charset="0"/>
                        </a:rPr>
                        <a:t>2020 June 1</a:t>
                      </a:r>
                      <a:endParaRPr lang="en-US" sz="20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25,000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25,000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143071045"/>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2</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8,000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17,000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84527915"/>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3</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4,200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21,200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4010835224"/>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9</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7,500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28,700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587341039"/>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17</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11,700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17,000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23290675"/>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20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250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2000" dirty="0"/>
                        <a:t>16,750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545925444"/>
                  </a:ext>
                </a:extLst>
              </a:tr>
              <a:tr h="370840">
                <a:tc>
                  <a:txBody>
                    <a:bodyPr/>
                    <a:lstStyle/>
                    <a:p>
                      <a:pPr algn="r" fontAlgn="b"/>
                      <a:r>
                        <a:rPr lang="en-US" sz="2000" b="0" i="0" u="none" strike="noStrike" kern="1200" dirty="0">
                          <a:solidFill>
                            <a:srgbClr val="000000"/>
                          </a:solidFill>
                          <a:effectLst/>
                          <a:latin typeface="Calibri" panose="020F0502020204030204" pitchFamily="34" charset="0"/>
                          <a:ea typeface="+mn-ea"/>
                          <a:cs typeface="+mn-cs"/>
                        </a:rPr>
                        <a:t>30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2000" dirty="0"/>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20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000" dirty="0"/>
                        <a:t>7,300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2000" dirty="0"/>
                        <a:t>9,450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4996342"/>
                  </a:ext>
                </a:extLst>
              </a:tr>
            </a:tbl>
          </a:graphicData>
        </a:graphic>
      </p:graphicFrame>
      <p:sp>
        <p:nvSpPr>
          <p:cNvPr id="6" name="Slide Number Placeholder 5">
            <a:extLst>
              <a:ext uri="{FF2B5EF4-FFF2-40B4-BE49-F238E27FC236}">
                <a16:creationId xmlns:a16="http://schemas.microsoft.com/office/drawing/2014/main" id="{5CCD7577-109F-45C7-BA2B-9CF01B2B9E16}"/>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7" name="Footer Placeholder 6">
            <a:extLst>
              <a:ext uri="{FF2B5EF4-FFF2-40B4-BE49-F238E27FC236}">
                <a16:creationId xmlns:a16="http://schemas.microsoft.com/office/drawing/2014/main" id="{AF583777-865D-42AF-A378-EFB23E80C2F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52462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D79FF-63C7-4ED4-B293-31F13E97329A}"/>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Ledger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pic>
        <p:nvPicPr>
          <p:cNvPr id="7" name="Content Placeholder 6" descr="An illustration displays a journal entry. A general journal on the top is numbered J1 on the right title bar. It has five columns titled, date, account titles and explanation, reference, debit, and credit. Row 1: date, 2020 September 1; account titles and explanation, cash; reference, 101; debit, 15,000; credit, blank. Row 2: date, blank; account titles and explanation, owner's capital; reference, 301; debit, blank; credit, 15,000. A general ledger titled cash is numbered No. 101 on the right side of the title bar. It has six columns titled, date, explanation, reference, debit, credit, and balance. Row 1: date, 2020 September 1; explanation, blank; reference, J1; debit, 15,000; credit, blank; balance, 15,000. An illustration of owner's capital is numbered No. 301 on the right side of the title bar. It has six columns titled, date, explanation, reference, debit, credit, and balance. Row: date, 2020 September 1; explanation, blank; reference, J1; debit, blank; credit, 15,000; balance, 15,000.">
            <a:extLst>
              <a:ext uri="{FF2B5EF4-FFF2-40B4-BE49-F238E27FC236}">
                <a16:creationId xmlns:a16="http://schemas.microsoft.com/office/drawing/2014/main" id="{00D86896-3BA7-4BB9-8631-6085817F0F71}"/>
              </a:ext>
            </a:extLst>
          </p:cNvPr>
          <p:cNvPicPr>
            <a:picLocks noGrp="1" noChangeAspect="1"/>
          </p:cNvPicPr>
          <p:nvPr>
            <p:ph sz="quarter" idx="16"/>
          </p:nvPr>
        </p:nvPicPr>
        <p:blipFill>
          <a:blip r:embed="rId2"/>
          <a:stretch>
            <a:fillRect/>
          </a:stretch>
        </p:blipFill>
        <p:spPr>
          <a:xfrm>
            <a:off x="1729361" y="1752600"/>
            <a:ext cx="5685277" cy="4404767"/>
          </a:xfrm>
          <a:prstGeom prst="rect">
            <a:avLst/>
          </a:prstGeom>
        </p:spPr>
      </p:pic>
      <p:sp>
        <p:nvSpPr>
          <p:cNvPr id="5" name="Slide Number Placeholder 4">
            <a:extLst>
              <a:ext uri="{FF2B5EF4-FFF2-40B4-BE49-F238E27FC236}">
                <a16:creationId xmlns:a16="http://schemas.microsoft.com/office/drawing/2014/main" id="{22E2A3DF-77DA-4F60-9F43-C84B8B13CCD7}"/>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6" name="Footer Placeholder 5">
            <a:extLst>
              <a:ext uri="{FF2B5EF4-FFF2-40B4-BE49-F238E27FC236}">
                <a16:creationId xmlns:a16="http://schemas.microsoft.com/office/drawing/2014/main" id="{E071A1E8-F7AB-4249-AD14-6EB367BD7BD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64082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9D36-A3B1-4750-A4F3-A86F0029FA1D}"/>
              </a:ext>
            </a:extLst>
          </p:cNvPr>
          <p:cNvSpPr>
            <a:spLocks noGrp="1"/>
          </p:cNvSpPr>
          <p:nvPr>
            <p:ph type="title"/>
          </p:nvPr>
        </p:nvSpPr>
        <p:spPr>
          <a:xfrm>
            <a:off x="304800" y="762001"/>
            <a:ext cx="8534400" cy="806449"/>
          </a:xfrm>
        </p:spPr>
        <p:txBody>
          <a:bodyPr/>
          <a:lstStyle/>
          <a:p>
            <a:r>
              <a:rPr lang="en-US" b="1" dirty="0">
                <a:latin typeface="Calibri" panose="020F0502020204030204" pitchFamily="34" charset="0"/>
                <a:ea typeface="Source Sans Pro" charset="0"/>
                <a:cs typeface="Calibri" panose="020F0502020204030204" pitchFamily="34" charset="0"/>
              </a:rPr>
              <a:t>Posting </a:t>
            </a:r>
            <a:r>
              <a:rPr lang="en-US" sz="2400" dirty="0">
                <a:latin typeface="Calibri" panose="020F0502020204030204" pitchFamily="34" charset="0"/>
                <a:ea typeface="Source Sans Pro" charset="0"/>
                <a:cs typeface="Calibri" panose="020F0502020204030204" pitchFamily="34" charset="0"/>
              </a:rPr>
              <a:t>(1 of 2)</a:t>
            </a:r>
            <a:endParaRPr lang="en-US" sz="2400" dirty="0">
              <a:latin typeface="Calibri" panose="020F0502020204030204" pitchFamily="34" charset="0"/>
            </a:endParaRPr>
          </a:p>
        </p:txBody>
      </p:sp>
      <p:sp>
        <p:nvSpPr>
          <p:cNvPr id="3" name="Content Placeholder 2">
            <a:extLst>
              <a:ext uri="{FF2B5EF4-FFF2-40B4-BE49-F238E27FC236}">
                <a16:creationId xmlns:a16="http://schemas.microsoft.com/office/drawing/2014/main" id="{90153EBF-109A-4662-811B-32362B56A5E7}"/>
              </a:ext>
            </a:extLst>
          </p:cNvPr>
          <p:cNvSpPr>
            <a:spLocks noGrp="1"/>
          </p:cNvSpPr>
          <p:nvPr>
            <p:ph sz="quarter" idx="16"/>
          </p:nvPr>
        </p:nvSpPr>
        <p:spPr>
          <a:xfrm>
            <a:off x="304800" y="1752600"/>
            <a:ext cx="7543800" cy="2667000"/>
          </a:xfrm>
        </p:spPr>
        <p:txBody>
          <a:bodyPr/>
          <a:lstStyle/>
          <a:p>
            <a:pPr marL="0" lvl="1" indent="0">
              <a:buClr>
                <a:schemeClr val="tx1"/>
              </a:buClr>
              <a:buNone/>
            </a:pPr>
            <a:r>
              <a:rPr lang="en-US" altLang="en-US" dirty="0">
                <a:latin typeface="Calibri" panose="020F0502020204030204" pitchFamily="34" charset="0"/>
              </a:rPr>
              <a:t>Posting:</a:t>
            </a:r>
          </a:p>
          <a:p>
            <a:pPr marL="0" lvl="1" indent="0">
              <a:buClr>
                <a:schemeClr val="tx1"/>
              </a:buClr>
              <a:buNone/>
            </a:pPr>
            <a:r>
              <a:rPr lang="en-US" altLang="en-US" dirty="0">
                <a:solidFill>
                  <a:schemeClr val="accent2"/>
                </a:solidFill>
                <a:latin typeface="Calibri" panose="020F0502020204030204" pitchFamily="34" charset="0"/>
              </a:rPr>
              <a:t>a.</a:t>
            </a:r>
            <a:r>
              <a:rPr lang="en-US" altLang="en-US" dirty="0">
                <a:latin typeface="Calibri" panose="020F0502020204030204" pitchFamily="34" charset="0"/>
              </a:rPr>
              <a:t> normally occurs before journalizing</a:t>
            </a:r>
          </a:p>
          <a:p>
            <a:pPr marL="0" lvl="1" indent="0">
              <a:buClr>
                <a:schemeClr val="tx1"/>
              </a:buClr>
              <a:buNone/>
            </a:pPr>
            <a:r>
              <a:rPr lang="en-US" altLang="en-US" dirty="0">
                <a:solidFill>
                  <a:schemeClr val="accent2"/>
                </a:solidFill>
                <a:latin typeface="Calibri" panose="020F0502020204030204" pitchFamily="34" charset="0"/>
              </a:rPr>
              <a:t>b. </a:t>
            </a:r>
            <a:r>
              <a:rPr lang="en-US" altLang="en-US" dirty="0">
                <a:latin typeface="Calibri" panose="020F0502020204030204" pitchFamily="34" charset="0"/>
              </a:rPr>
              <a:t>transfers ledger transaction data to the journal</a:t>
            </a:r>
          </a:p>
          <a:p>
            <a:pPr marL="0" lvl="1" indent="0">
              <a:buClr>
                <a:schemeClr val="tx1"/>
              </a:buClr>
              <a:buNone/>
            </a:pPr>
            <a:r>
              <a:rPr lang="en-US" altLang="en-US" dirty="0">
                <a:solidFill>
                  <a:schemeClr val="accent2"/>
                </a:solidFill>
                <a:latin typeface="Calibri" panose="020F0502020204030204" pitchFamily="34" charset="0"/>
              </a:rPr>
              <a:t>c. </a:t>
            </a:r>
            <a:r>
              <a:rPr lang="en-US" altLang="en-US" dirty="0">
                <a:latin typeface="Calibri" panose="020F0502020204030204" pitchFamily="34" charset="0"/>
              </a:rPr>
              <a:t>is an optional step in the recording process</a:t>
            </a:r>
          </a:p>
          <a:p>
            <a:pPr marL="0" lvl="1" indent="0">
              <a:buClr>
                <a:schemeClr val="tx1"/>
              </a:buClr>
              <a:buNone/>
            </a:pPr>
            <a:r>
              <a:rPr lang="en-US" altLang="en-US" dirty="0">
                <a:solidFill>
                  <a:schemeClr val="accent2"/>
                </a:solidFill>
                <a:latin typeface="Calibri" panose="020F0502020204030204" pitchFamily="34" charset="0"/>
              </a:rPr>
              <a:t>d. </a:t>
            </a:r>
            <a:r>
              <a:rPr lang="en-US" altLang="en-US" dirty="0">
                <a:latin typeface="Calibri" panose="020F0502020204030204" pitchFamily="34" charset="0"/>
              </a:rPr>
              <a:t>transfers journal entries to ledger accounts</a:t>
            </a:r>
          </a:p>
        </p:txBody>
      </p:sp>
      <p:sp>
        <p:nvSpPr>
          <p:cNvPr id="4" name="Slide Number Placeholder 3">
            <a:extLst>
              <a:ext uri="{FF2B5EF4-FFF2-40B4-BE49-F238E27FC236}">
                <a16:creationId xmlns:a16="http://schemas.microsoft.com/office/drawing/2014/main" id="{D88ED97F-EF43-47F1-B61E-CDA241DDAAB5}"/>
              </a:ext>
            </a:extLst>
          </p:cNvPr>
          <p:cNvSpPr>
            <a:spLocks noGrp="1"/>
          </p:cNvSpPr>
          <p:nvPr>
            <p:ph type="sldNum" sz="quarter" idx="10"/>
          </p:nvPr>
        </p:nvSpPr>
        <p:spPr/>
        <p:txBody>
          <a:bodyPr/>
          <a:lstStyle/>
          <a:p>
            <a:fld id="{67B19427-F580-D146-B60E-4CADEE75497F}" type="slidenum">
              <a:rPr lang="en-US" smtClean="0">
                <a:latin typeface="Calibri" panose="020F0502020204030204" pitchFamily="34" charset="0"/>
              </a:rPr>
              <a:pPr/>
              <a:t>27</a:t>
            </a:fld>
            <a:endParaRPr lang="en-US" dirty="0">
              <a:latin typeface="Calibri" panose="020F0502020204030204" pitchFamily="34" charset="0"/>
            </a:endParaRPr>
          </a:p>
        </p:txBody>
      </p:sp>
      <p:sp>
        <p:nvSpPr>
          <p:cNvPr id="5" name="Footer Placeholder 4">
            <a:extLst>
              <a:ext uri="{FF2B5EF4-FFF2-40B4-BE49-F238E27FC236}">
                <a16:creationId xmlns:a16="http://schemas.microsoft.com/office/drawing/2014/main" id="{A3F28DC9-BC6A-416A-95AF-C9AB8CC4C7E3}"/>
              </a:ext>
            </a:extLst>
          </p:cNvPr>
          <p:cNvSpPr>
            <a:spLocks noGrp="1"/>
          </p:cNvSpPr>
          <p:nvPr>
            <p:ph type="ftr" sz="quarter" idx="11"/>
          </p:nvPr>
        </p:nvSpPr>
        <p:spPr/>
        <p:txBody>
          <a:bodyPr/>
          <a:lstStyle/>
          <a:p>
            <a:r>
              <a:rPr lang="en-US">
                <a:latin typeface="Calibri" panose="020F0502020204030204" pitchFamily="34" charset="0"/>
              </a:rPr>
              <a:t>Copyright ©2018 John Wiley &amp; Sons, Inc. </a:t>
            </a:r>
            <a:endParaRPr lang="en-US" dirty="0">
              <a:latin typeface="Calibri" panose="020F0502020204030204" pitchFamily="34" charset="0"/>
            </a:endParaRPr>
          </a:p>
        </p:txBody>
      </p:sp>
    </p:spTree>
    <p:extLst>
      <p:ext uri="{BB962C8B-B14F-4D97-AF65-F5344CB8AC3E}">
        <p14:creationId xmlns:p14="http://schemas.microsoft.com/office/powerpoint/2010/main" val="3203126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373E-9BF4-4418-92D5-8F76DF59F84A}"/>
              </a:ext>
            </a:extLst>
          </p:cNvPr>
          <p:cNvSpPr>
            <a:spLocks noGrp="1"/>
          </p:cNvSpPr>
          <p:nvPr>
            <p:ph type="title"/>
          </p:nvPr>
        </p:nvSpPr>
        <p:spPr>
          <a:xfrm>
            <a:off x="298704" y="762002"/>
            <a:ext cx="8540496" cy="685798"/>
          </a:xfrm>
        </p:spPr>
        <p:txBody>
          <a:bodyPr/>
          <a:lstStyle/>
          <a:p>
            <a:r>
              <a:rPr lang="en-US" b="1" dirty="0">
                <a:latin typeface="Calibri" panose="020F0502020204030204" pitchFamily="34" charset="0"/>
                <a:ea typeface="Source Sans Pro" charset="0"/>
                <a:cs typeface="Calibri" panose="020F0502020204030204" pitchFamily="34" charset="0"/>
              </a:rPr>
              <a:t>Posting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sp>
        <p:nvSpPr>
          <p:cNvPr id="3" name="Content Placeholder 2">
            <a:extLst>
              <a:ext uri="{FF2B5EF4-FFF2-40B4-BE49-F238E27FC236}">
                <a16:creationId xmlns:a16="http://schemas.microsoft.com/office/drawing/2014/main" id="{795904E6-5587-46CB-B3AE-F09614EE53F2}"/>
              </a:ext>
            </a:extLst>
          </p:cNvPr>
          <p:cNvSpPr>
            <a:spLocks noGrp="1"/>
          </p:cNvSpPr>
          <p:nvPr>
            <p:ph sz="quarter" idx="15"/>
          </p:nvPr>
        </p:nvSpPr>
        <p:spPr>
          <a:xfrm>
            <a:off x="304800" y="1752600"/>
            <a:ext cx="8229600" cy="2667000"/>
          </a:xfrm>
        </p:spPr>
        <p:txBody>
          <a:bodyPr/>
          <a:lstStyle/>
          <a:p>
            <a:pPr marL="0" lvl="1" indent="0">
              <a:buClr>
                <a:schemeClr val="tx1"/>
              </a:buClr>
            </a:pPr>
            <a:r>
              <a:rPr lang="en-US" altLang="en-US" dirty="0"/>
              <a:t>Posting:</a:t>
            </a:r>
          </a:p>
          <a:p>
            <a:pPr marL="0" lvl="1" indent="0">
              <a:buClr>
                <a:schemeClr val="tx1"/>
              </a:buClr>
            </a:pPr>
            <a:r>
              <a:rPr lang="en-US" altLang="en-US" dirty="0">
                <a:solidFill>
                  <a:schemeClr val="accent2"/>
                </a:solidFill>
              </a:rPr>
              <a:t>a.</a:t>
            </a:r>
            <a:r>
              <a:rPr lang="en-US" altLang="en-US" dirty="0"/>
              <a:t> normally occurs before journalizing</a:t>
            </a:r>
          </a:p>
          <a:p>
            <a:pPr marL="0" lvl="1" indent="0">
              <a:buClr>
                <a:schemeClr val="tx1"/>
              </a:buClr>
            </a:pPr>
            <a:r>
              <a:rPr lang="en-US" altLang="en-US" dirty="0">
                <a:solidFill>
                  <a:schemeClr val="accent2"/>
                </a:solidFill>
              </a:rPr>
              <a:t>b. </a:t>
            </a:r>
            <a:r>
              <a:rPr lang="en-US" altLang="en-US" dirty="0"/>
              <a:t>transfers ledger transaction data to the journal</a:t>
            </a:r>
          </a:p>
          <a:p>
            <a:pPr marL="0" lvl="1" indent="0">
              <a:buClr>
                <a:schemeClr val="tx1"/>
              </a:buClr>
            </a:pPr>
            <a:r>
              <a:rPr lang="en-US" altLang="en-US" dirty="0">
                <a:solidFill>
                  <a:schemeClr val="accent2"/>
                </a:solidFill>
              </a:rPr>
              <a:t>c. </a:t>
            </a:r>
            <a:r>
              <a:rPr lang="en-US" altLang="en-US" dirty="0"/>
              <a:t>is an optional step in the recording process</a:t>
            </a:r>
          </a:p>
          <a:p>
            <a:pPr marL="0" lvl="1" indent="0">
              <a:buClr>
                <a:schemeClr val="tx1"/>
              </a:buClr>
            </a:pPr>
            <a:r>
              <a:rPr lang="en-US" altLang="en-US" dirty="0">
                <a:solidFill>
                  <a:schemeClr val="accent2"/>
                </a:solidFill>
              </a:rPr>
              <a:t>d. </a:t>
            </a:r>
            <a:r>
              <a:rPr lang="en-US" altLang="en-US" dirty="0"/>
              <a:t>Answer:</a:t>
            </a:r>
            <a:r>
              <a:rPr lang="en-US" altLang="en-US" dirty="0">
                <a:solidFill>
                  <a:schemeClr val="accent2"/>
                </a:solidFill>
              </a:rPr>
              <a:t> </a:t>
            </a:r>
            <a:r>
              <a:rPr lang="en-US" altLang="en-US" dirty="0"/>
              <a:t>transfers journal entries to ledger accounts</a:t>
            </a:r>
          </a:p>
        </p:txBody>
      </p:sp>
      <p:sp>
        <p:nvSpPr>
          <p:cNvPr id="4" name="Slide Number Placeholder 3">
            <a:extLst>
              <a:ext uri="{FF2B5EF4-FFF2-40B4-BE49-F238E27FC236}">
                <a16:creationId xmlns:a16="http://schemas.microsoft.com/office/drawing/2014/main" id="{33DA9FB9-EE56-4008-89D5-DA5C6CE4ECBA}"/>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4">
            <a:extLst>
              <a:ext uri="{FF2B5EF4-FFF2-40B4-BE49-F238E27FC236}">
                <a16:creationId xmlns:a16="http://schemas.microsoft.com/office/drawing/2014/main" id="{BD26C4C5-A9E9-4D90-9B4A-1A83B698C8E8}"/>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724074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66AD-285B-44A1-A086-51681DB231A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Chart of Accounts</a:t>
            </a:r>
            <a:endParaRPr lang="en-US" dirty="0"/>
          </a:p>
        </p:txBody>
      </p:sp>
      <p:sp>
        <p:nvSpPr>
          <p:cNvPr id="3" name="Content Placeholder 2">
            <a:extLst>
              <a:ext uri="{FF2B5EF4-FFF2-40B4-BE49-F238E27FC236}">
                <a16:creationId xmlns:a16="http://schemas.microsoft.com/office/drawing/2014/main" id="{565A8B59-1340-4EB2-B722-02CA645CB771}"/>
              </a:ext>
            </a:extLst>
          </p:cNvPr>
          <p:cNvSpPr>
            <a:spLocks noGrp="1"/>
          </p:cNvSpPr>
          <p:nvPr>
            <p:ph sz="quarter" idx="16"/>
          </p:nvPr>
        </p:nvSpPr>
        <p:spPr>
          <a:xfrm>
            <a:off x="304800" y="1828800"/>
            <a:ext cx="6153150" cy="419295"/>
          </a:xfrm>
        </p:spPr>
        <p:txBody>
          <a:bodyPr/>
          <a:lstStyle/>
          <a:p>
            <a:r>
              <a:rPr lang="en-US" dirty="0"/>
              <a:t>Accounts in </a:t>
            </a:r>
            <a:r>
              <a:rPr lang="en-US" b="1" dirty="0">
                <a:solidFill>
                  <a:schemeClr val="accent2"/>
                </a:solidFill>
              </a:rPr>
              <a:t>Red</a:t>
            </a:r>
            <a:r>
              <a:rPr lang="en-US" dirty="0"/>
              <a:t> are used in this chapter.</a:t>
            </a:r>
          </a:p>
        </p:txBody>
      </p:sp>
      <p:pic>
        <p:nvPicPr>
          <p:cNvPr id="7" name="Content Placeholder 6" descr="An illustration displays a chart of accounts. It contains five sections titled, assets, liabilities, owner's equity, revenues, and expenses. The assets include the following entries: 101 cash, displayed in red font; 112 accounts receivable; 126 supplies, displayed in red font; 130 prepaid insurance, displayed in red font; 157 equipment, displayed in red font; and 158 accumulated depreciation equipment. Liabilities include the following entries: 200 notes payable, displayed in red font; 201 accounts payable, displayed in red font; 209 unearned service revenue, displayed in red font; 212 salaries and wages payable; and 230 interest payable. Owner's equity contains the following entries: 301 Owner's capital, displayed in red font; 306 Owner's drawings, displayed in red font; and 350 income summary. The revenues include 400 service revenue, displayed in red font. The expenses include the following entries: 631, supplies expense; 711, depreciation expense; 722 insurance expense; 726 salaries and wages expense, displayed in red font; 729 rent expense, displayed in red font; 732 utilities expense, displayed in red font; and 905 interest expense. ">
            <a:extLst>
              <a:ext uri="{FF2B5EF4-FFF2-40B4-BE49-F238E27FC236}">
                <a16:creationId xmlns:a16="http://schemas.microsoft.com/office/drawing/2014/main" id="{AD4BD404-EDF7-4CD4-9831-3099DE51FF09}"/>
              </a:ext>
            </a:extLst>
          </p:cNvPr>
          <p:cNvPicPr>
            <a:picLocks noGrp="1" noChangeAspect="1"/>
          </p:cNvPicPr>
          <p:nvPr>
            <p:ph sz="quarter" idx="17"/>
          </p:nvPr>
        </p:nvPicPr>
        <p:blipFill>
          <a:blip r:embed="rId2"/>
          <a:stretch>
            <a:fillRect/>
          </a:stretch>
        </p:blipFill>
        <p:spPr>
          <a:xfrm>
            <a:off x="1342472" y="2362200"/>
            <a:ext cx="6459057" cy="3880045"/>
          </a:xfrm>
          <a:prstGeom prst="rect">
            <a:avLst/>
          </a:prstGeom>
        </p:spPr>
      </p:pic>
      <p:sp>
        <p:nvSpPr>
          <p:cNvPr id="5" name="Slide Number Placeholder 4">
            <a:extLst>
              <a:ext uri="{FF2B5EF4-FFF2-40B4-BE49-F238E27FC236}">
                <a16:creationId xmlns:a16="http://schemas.microsoft.com/office/drawing/2014/main" id="{83CA3C30-53C4-4CF7-9E97-347074FE8ADE}"/>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6" name="Footer Placeholder 5">
            <a:extLst>
              <a:ext uri="{FF2B5EF4-FFF2-40B4-BE49-F238E27FC236}">
                <a16:creationId xmlns:a16="http://schemas.microsoft.com/office/drawing/2014/main" id="{69BF9ECE-A069-4264-9A63-54D1F275FA0D}"/>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88965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43939-9AC8-4B26-9AE5-BC6A98C0606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(1 of 4)</a:t>
            </a:r>
            <a:endParaRPr lang="en-US" b="1" dirty="0"/>
          </a:p>
        </p:txBody>
      </p:sp>
      <p:sp>
        <p:nvSpPr>
          <p:cNvPr id="3" name="Content Placeholder 2">
            <a:extLst>
              <a:ext uri="{FF2B5EF4-FFF2-40B4-BE49-F238E27FC236}">
                <a16:creationId xmlns:a16="http://schemas.microsoft.com/office/drawing/2014/main" id="{6425FE37-53FC-466A-81B3-F7B2460C6381}"/>
              </a:ext>
            </a:extLst>
          </p:cNvPr>
          <p:cNvSpPr>
            <a:spLocks noGrp="1"/>
          </p:cNvSpPr>
          <p:nvPr>
            <p:ph sz="quarter" idx="16"/>
          </p:nvPr>
        </p:nvSpPr>
        <p:spPr>
          <a:xfrm>
            <a:off x="304800" y="1828800"/>
            <a:ext cx="8534400" cy="2286000"/>
          </a:xfrm>
        </p:spPr>
        <p:txBody>
          <a:bodyPr/>
          <a:lstStyle/>
          <a:p>
            <a:pPr>
              <a:buSzPct val="95000"/>
            </a:pPr>
            <a:r>
              <a:rPr lang="en-US" altLang="en-US" sz="2600" b="1" dirty="0">
                <a:solidFill>
                  <a:schemeClr val="accent2"/>
                </a:solidFill>
                <a:latin typeface="Calibri "/>
              </a:rPr>
              <a:t>The Account</a:t>
            </a:r>
          </a:p>
          <a:p>
            <a:pPr marL="292608" lvl="2" indent="-292608">
              <a:spcBef>
                <a:spcPts val="1000"/>
              </a:spcBef>
              <a:buClr>
                <a:srgbClr val="990000"/>
              </a:buClr>
              <a:buSzPct val="100000"/>
            </a:pPr>
            <a:r>
              <a:rPr lang="en-US" altLang="en-US" sz="2600" dirty="0">
                <a:latin typeface="Calibri "/>
              </a:rPr>
              <a:t>Record of increases and decreases in a specific asset, liability, or owner’s equity item.</a:t>
            </a:r>
          </a:p>
          <a:p>
            <a:pPr marL="292608" lvl="2" indent="-292608">
              <a:spcBef>
                <a:spcPts val="1000"/>
              </a:spcBef>
              <a:buClr>
                <a:srgbClr val="990000"/>
              </a:buClr>
              <a:buSzPct val="100000"/>
            </a:pPr>
            <a:r>
              <a:rPr lang="en-US" altLang="en-US" sz="2600" dirty="0">
                <a:latin typeface="Calibri "/>
              </a:rPr>
              <a:t>Debit = “Left”</a:t>
            </a:r>
          </a:p>
          <a:p>
            <a:pPr marL="292608" lvl="2" indent="-292608">
              <a:spcBef>
                <a:spcPts val="1000"/>
              </a:spcBef>
              <a:buClr>
                <a:srgbClr val="990000"/>
              </a:buClr>
              <a:buSzPct val="100000"/>
            </a:pPr>
            <a:r>
              <a:rPr lang="en-US" altLang="en-US" sz="2600" dirty="0">
                <a:latin typeface="Calibri "/>
              </a:rPr>
              <a:t>Credit = “Right”</a:t>
            </a:r>
          </a:p>
        </p:txBody>
      </p:sp>
      <p:pic>
        <p:nvPicPr>
          <p:cNvPr id="7" name="Content Placeholder 6" descr="An illustration displays a T account that reads, account name on the top with debit on the left side, and credit on the right side.">
            <a:extLst>
              <a:ext uri="{FF2B5EF4-FFF2-40B4-BE49-F238E27FC236}">
                <a16:creationId xmlns:a16="http://schemas.microsoft.com/office/drawing/2014/main" id="{C6256DB8-B6AE-4059-AD22-AC1156EE662E}"/>
              </a:ext>
            </a:extLst>
          </p:cNvPr>
          <p:cNvPicPr>
            <a:picLocks noGrp="1" noChangeAspect="1"/>
          </p:cNvPicPr>
          <p:nvPr>
            <p:ph sz="quarter" idx="17"/>
          </p:nvPr>
        </p:nvPicPr>
        <p:blipFill>
          <a:blip r:embed="rId2"/>
          <a:stretch>
            <a:fillRect/>
          </a:stretch>
        </p:blipFill>
        <p:spPr>
          <a:xfrm>
            <a:off x="1258537" y="4267200"/>
            <a:ext cx="6626927" cy="2024613"/>
          </a:xfrm>
          <a:prstGeom prst="rect">
            <a:avLst/>
          </a:prstGeom>
        </p:spPr>
      </p:pic>
      <p:sp>
        <p:nvSpPr>
          <p:cNvPr id="5" name="Slide Number Placeholder 4">
            <a:extLst>
              <a:ext uri="{FF2B5EF4-FFF2-40B4-BE49-F238E27FC236}">
                <a16:creationId xmlns:a16="http://schemas.microsoft.com/office/drawing/2014/main" id="{216A3B2B-F199-44D6-8181-955BCD65C8E1}"/>
              </a:ext>
            </a:extLst>
          </p:cNvPr>
          <p:cNvSpPr>
            <a:spLocks noGrp="1"/>
          </p:cNvSpPr>
          <p:nvPr>
            <p:ph type="sldNum" sz="quarter" idx="10"/>
          </p:nvPr>
        </p:nvSpPr>
        <p:spPr/>
        <p:txBody>
          <a:bodyPr/>
          <a:lstStyle/>
          <a:p>
            <a:fld id="{67B19427-F580-D146-B60E-4CADEE75497F}" type="slidenum">
              <a:rPr lang="en-US" smtClean="0"/>
              <a:pPr/>
              <a:t>3</a:t>
            </a:fld>
            <a:endParaRPr lang="en-US" dirty="0"/>
          </a:p>
        </p:txBody>
      </p:sp>
      <p:sp>
        <p:nvSpPr>
          <p:cNvPr id="6" name="Footer Placeholder 5">
            <a:extLst>
              <a:ext uri="{FF2B5EF4-FFF2-40B4-BE49-F238E27FC236}">
                <a16:creationId xmlns:a16="http://schemas.microsoft.com/office/drawing/2014/main" id="{B2924C85-4C2E-49A6-B8F0-450F365068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840188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9FF6-8A63-427B-8CD6-F0046D4B90DD}"/>
              </a:ext>
            </a:extLst>
          </p:cNvPr>
          <p:cNvSpPr>
            <a:spLocks noGrp="1"/>
          </p:cNvSpPr>
          <p:nvPr>
            <p:ph type="title"/>
          </p:nvPr>
        </p:nvSpPr>
        <p:spPr>
          <a:xfrm>
            <a:off x="304800" y="762001"/>
            <a:ext cx="8534400" cy="761999"/>
          </a:xfrm>
        </p:spPr>
        <p:txBody>
          <a:bodyPr>
            <a:normAutofit/>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(1 of 10)</a:t>
            </a:r>
            <a:endParaRPr lang="en-US" sz="2400" dirty="0"/>
          </a:p>
        </p:txBody>
      </p:sp>
      <p:sp>
        <p:nvSpPr>
          <p:cNvPr id="3" name="Content Placeholder 2">
            <a:extLst>
              <a:ext uri="{FF2B5EF4-FFF2-40B4-BE49-F238E27FC236}">
                <a16:creationId xmlns:a16="http://schemas.microsoft.com/office/drawing/2014/main" id="{14618AEA-EBE5-458B-B9FF-CC78E7C61144}"/>
              </a:ext>
            </a:extLst>
          </p:cNvPr>
          <p:cNvSpPr>
            <a:spLocks noGrp="1"/>
          </p:cNvSpPr>
          <p:nvPr>
            <p:ph sz="quarter" idx="16"/>
          </p:nvPr>
        </p:nvSpPr>
        <p:spPr>
          <a:xfrm>
            <a:off x="304800" y="1828800"/>
            <a:ext cx="8534400" cy="2971800"/>
          </a:xfrm>
        </p:spPr>
        <p:txBody>
          <a:bodyPr/>
          <a:lstStyle/>
          <a:p>
            <a:r>
              <a:rPr lang="en-US" altLang="en-US" b="1" dirty="0"/>
              <a:t>Follow these steps:</a:t>
            </a:r>
          </a:p>
          <a:p>
            <a:pPr marL="402336" indent="-402336">
              <a:buClr>
                <a:schemeClr val="accent2"/>
              </a:buClr>
              <a:buFont typeface="+mj-lt"/>
              <a:buAutoNum type="arabicPeriod"/>
            </a:pPr>
            <a:r>
              <a:rPr lang="en-US" altLang="en-US" dirty="0"/>
              <a:t>Determine what type of account is involved.</a:t>
            </a:r>
          </a:p>
          <a:p>
            <a:pPr marL="402336" indent="-402336">
              <a:buClr>
                <a:schemeClr val="accent2"/>
              </a:buClr>
              <a:buFont typeface="+mj-lt"/>
              <a:buAutoNum type="arabicPeriod"/>
            </a:pPr>
            <a:r>
              <a:rPr lang="en-US" altLang="en-US" dirty="0"/>
              <a:t>Determine whether the account increased or decreased and by how much.</a:t>
            </a:r>
          </a:p>
          <a:p>
            <a:pPr marL="402336" indent="-402336">
              <a:buClr>
                <a:schemeClr val="accent2"/>
              </a:buClr>
              <a:buFont typeface="+mj-lt"/>
              <a:buAutoNum type="arabicPeriod"/>
            </a:pPr>
            <a:r>
              <a:rPr lang="en-US" altLang="en-US" dirty="0"/>
              <a:t>Translate the increases and decreases into debits and credits.</a:t>
            </a:r>
          </a:p>
        </p:txBody>
      </p:sp>
      <p:sp>
        <p:nvSpPr>
          <p:cNvPr id="4" name="Slide Number Placeholder 3">
            <a:extLst>
              <a:ext uri="{FF2B5EF4-FFF2-40B4-BE49-F238E27FC236}">
                <a16:creationId xmlns:a16="http://schemas.microsoft.com/office/drawing/2014/main" id="{5F90FC57-FF7B-4673-B0C6-9E28F998B7AC}"/>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4">
            <a:extLst>
              <a:ext uri="{FF2B5EF4-FFF2-40B4-BE49-F238E27FC236}">
                <a16:creationId xmlns:a16="http://schemas.microsoft.com/office/drawing/2014/main" id="{1260893B-DFB0-4072-AAD2-9A02DA4ABDC2}"/>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98963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(2 of 10)</a:t>
            </a:r>
            <a:endParaRPr lang="en-US" dirty="0"/>
          </a:p>
        </p:txBody>
      </p:sp>
      <p:pic>
        <p:nvPicPr>
          <p:cNvPr id="8" name="Content Placeholder 7" descr="Illustration shows a transaction that reads, on October 1, C R Byrd invests $10,000 cash in an advertising company called Pioneer advertising. The five steps are Basic Analysis, Equation Analysis, Debit-Credit Analysis, Journal Entry, and Posting. The first step is labeled basic analysis. The asset Cash increases $10,000, owner's equity, specifically Owner's capital, increases $10,000. The equation analysis step displays the transaction in account analysis format which begins with the accounting equation expressed as: Assets = Liabilities plus Owner's Equity. Under the Assets section, Cash is displayed as plus $10,000, and no items are shown under Liabilities. Under the Owner's Equity section, Owner's capital is displayed as $10,000. The debit-credit analysis step indicates: Debits increase assets: debit Cash $10,000; and credits increase owner's equity: credit Owner's capital $10,000. The journal entry is displayed in general journal form. The date is displayed as October 1. The debit part of the transaction is recorded by displaying the title, Cash, adjacent to the date in the next column and its amount of 10,000 in the debit column with reference 101. The second part of the transaction is illustrated by displaying the credit title, Owner's capital, slightly indented on the next line with its 10,000 amount in the credit column with reference 301. Finally, the Posting section shows the journal entry posted to the Cash and Owner's capital t-accounts. The Cash t-account name displays the beginning balance dated October 1 in the amount of 10,000 on the left (debit) side. The Owner's capital t-account name displays a single posting on the right (credit) side dated October 1 with the 10,000 posting amount.">
            <a:extLst>
              <a:ext uri="{FF2B5EF4-FFF2-40B4-BE49-F238E27FC236}">
                <a16:creationId xmlns:a16="http://schemas.microsoft.com/office/drawing/2014/main" id="{1CF6247C-9B93-4A24-A70A-23DF28DB95F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713765" y="1482893"/>
            <a:ext cx="5716470" cy="4788598"/>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81388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09599"/>
          </a:xfrm>
        </p:spPr>
        <p:txBody>
          <a:bodyPr>
            <a:normAutofit fontScale="90000"/>
          </a:bodyPr>
          <a:lstStyle/>
          <a:p>
            <a:r>
              <a:rPr lang="en-US" sz="4400" b="1" dirty="0">
                <a:latin typeface="Calibri" panose="020F0502020204030204" pitchFamily="34" charset="0"/>
                <a:ea typeface="Source Sans Pro" charset="0"/>
                <a:cs typeface="Calibri" panose="020F0502020204030204" pitchFamily="34" charset="0"/>
              </a:rPr>
              <a:t>The Recording Process Illustrated </a:t>
            </a:r>
            <a:r>
              <a:rPr lang="en-US" sz="2700" dirty="0">
                <a:latin typeface="Calibri" panose="020F0502020204030204" pitchFamily="34" charset="0"/>
                <a:ea typeface="Source Sans Pro" charset="0"/>
                <a:cs typeface="Calibri" panose="020F0502020204030204" pitchFamily="34" charset="0"/>
              </a:rPr>
              <a:t>(3 of 10)</a:t>
            </a:r>
            <a:endParaRPr lang="en-US" sz="2700" dirty="0"/>
          </a:p>
        </p:txBody>
      </p:sp>
      <p:pic>
        <p:nvPicPr>
          <p:cNvPr id="9" name="Content Placeholder 8" descr="Illustration shows a transaction that reads, on October 1, Pioneer purchases office equipment costing $5,000 by signing a 3 month, 12%, $5,000 note payable. The five steps are Basic Analysis, Equation Analysis, Debit-Credit Analysis, Journal Entry, and Posting. The first step is labeled basic analysis. The asset Equipment increases $5,000; the liability notes payable increase $5,000. The equation analysis step displays the transaction in account analysis format which begins with the accounting equation expressed as: Assets = Liabilities plus Owner's Equity. Under the Assets section, Equipment is displayed as plus $5,000, under liabilities section notes payable is displayed as plus $5,000; and no items are shown under Owner's equity. The debit-credit analysis step indicates: Debits increase assets: debit equipment $5,000; and credits increase liability: credit notes payable $5,000. The journal entry is displayed in general journal form. The date is displayed as October 1. The debit part of the transaction is recorded by displaying the title, equipment, adjacent to the date in the next column and its amount of 5,000 in the debit column with reference 157. The second part of the transaction is illustrated by displaying the credit title, notes payable, slightly indented on the next line with its 5,000 amount in the credit column with reference 200. Finally, the Posting section shows the journal entry posted to the Equipment and Notes payable t-accounts. The Equipment t-account name displays the beginning balance dated October 1 in the amount of 5,000 on the left (debit) side. The Notes payable t-account name displays a single posting on the right (credit) side dated October 1 with the 5,000 posting amount.">
            <a:extLst>
              <a:ext uri="{FF2B5EF4-FFF2-40B4-BE49-F238E27FC236}">
                <a16:creationId xmlns:a16="http://schemas.microsoft.com/office/drawing/2014/main" id="{D94D4041-3752-4551-9A91-498829AA4959}"/>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406116" y="1635233"/>
            <a:ext cx="6331769" cy="4578135"/>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84027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(4 of 10)</a:t>
            </a:r>
            <a:endParaRPr lang="en-US" dirty="0"/>
          </a:p>
        </p:txBody>
      </p:sp>
      <p:pic>
        <p:nvPicPr>
          <p:cNvPr id="8" name="Content Placeholder 7" descr="Illustration shows a transaction that reads, on October 2, Pioneer receives $1,200 cash for advertising services that are expected to be completed by December 31. The five steps are Basic Analysis, Equation Analysis, Debit-Credit Analysis, Journal Entry, and Posting. The first step is labeled basic analysis. The asset cash increases $10,200; the liability Unearned Revenue increases $1,200. The equation analysis step displays the transaction in account analysis format which begins with the accounting equation expressed as: Assets = Liabilities plus Owner's Equity. Under the Assets section, Cash is displayed as plus $1,200, under liabilities section Unearned Revenue is displayed as plus $1,200; and no items are shown under Owner's equity. The debit-credit analysis step indicates: Debits increase assets: debit Cash $1,200; and credits increase liability: credit Unearned Revenue $1,200. The journal entry is displayed in general journal form. The date is displayed as October 2. The debit part of the transaction is recorded by displaying the title, Cash, adjacent to the date in the next column and its amount of 1,200 in the debit column with reference 101. The second part of the transaction is illustrated by displaying the credit title, Unearned Revenue, slightly indented on the next line with its 1,200 amount in the credit column with reference 209. Finally, the Posting section shows the journal entry posted to the Cash and Unearned Revenue t-accounts. The Cash t-account name displays the beginning balance dated October 1 in the amount of 10,000; and October 2 in the amount 1,200 on the left (debit) side. The Unearned Revenue t-account name displays a single posting on the right (credit) side dated October 2 with the 1,200 posting amount.">
            <a:extLst>
              <a:ext uri="{FF2B5EF4-FFF2-40B4-BE49-F238E27FC236}">
                <a16:creationId xmlns:a16="http://schemas.microsoft.com/office/drawing/2014/main" id="{2E4D76B7-82BD-46CA-9F14-47A06CDB3219}"/>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955566" y="1517290"/>
            <a:ext cx="5232867" cy="4769570"/>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5266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(5 of 10)</a:t>
            </a:r>
            <a:endParaRPr lang="en-US" dirty="0"/>
          </a:p>
        </p:txBody>
      </p:sp>
      <p:pic>
        <p:nvPicPr>
          <p:cNvPr id="9" name="Content Placeholder 8" descr="Illustration shows a transaction that reads, on October 3, Pioneer pays office rent for October in cash of $900. The five steps are Basic Analysis, Equation Analysis, Debit-Credit Analysis, Journal Entry, and Posting. The first step is labeled basic analysis. The expense account Rent Expense increases $900 the asset Cash decreases $900. The equation analysis step displays the transaction in account analysis format which begins with the accounting equation expressed as: Assets = Liabilities plus Owner's Equity. Under the Assets section, Cash is displayed as negative $900, and no items are shown under Liabilities. Under the Owner's Equity section, Rent Expense is displayed as negative $900. The debit-credit analysis step indicates: Debits increase expenses: debit Rent Expense $900; credits decrease assets: credit cash $900. The journal entry is displayed in general journal form. The date is displayed as October 3. The debit part of the transaction is recorded by displaying the title, Rent Expense, adjacent to the date in the next column and its amount of 900 in the debit column with reference 729. The second part of the transaction is illustrated by displaying the credit title, Cash, slightly indented on the next line with its 900 amount in the credit column with reference 101. Finally, the Posting section shows the journal entry posted to the Cash and Rent Expense t-accounts. The Cash t-account name displays the beginning balance dated October 1 in the amount of 10,000; and October 2 in the amount of 1,200 on the left (debit) side. It displays balance dated October 3 in the amount of 900 on the right (credit) side. The Rent Expense t-account name displays a single posting on the left (debit) side dated October 3 with the 900 posting amount.">
            <a:extLst>
              <a:ext uri="{FF2B5EF4-FFF2-40B4-BE49-F238E27FC236}">
                <a16:creationId xmlns:a16="http://schemas.microsoft.com/office/drawing/2014/main" id="{4E0A8D87-108F-4FD8-BA6A-9551B4224972}"/>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477819" y="1626790"/>
            <a:ext cx="6188362" cy="4636006"/>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34</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4664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2"/>
            <a:ext cx="8534400" cy="732826"/>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(6 of 10)</a:t>
            </a:r>
            <a:endParaRPr lang="en-US" dirty="0"/>
          </a:p>
        </p:txBody>
      </p:sp>
      <p:pic>
        <p:nvPicPr>
          <p:cNvPr id="9" name="Content Placeholder 8" descr="Illustration shows a transaction that reads, on October 4, Pioneer pays $600 for a one year insurance policy that will expire next year on September 30. The five steps are Basic Analysis, Equation Analysis, Debit-Credit Analysis, Journal Entry, and Posting. The first step is labeled basic analysis. The asset Prepaid insurance increases $600 the asset Cash decreases $600. The equation analysis step displays the transaction in account analysis format which begins with the accounting equation expressed as: Assets = Liabilities plus Owner's Equity. Under the Assets section, Cash is displayed as negative $600, and prepaid insurance is displayed as 600. Assets is the sum of cash and prepaid insurance. No items are shown under Liabilities, and owner's equity. The debit-credit analysis step indicates: Debits increase assets: debit prepaid insurance $600; credits decrease assets: credit cash $600. The journal entry is displayed in general journal form. The date is displayed as October 4. The debit part of the transaction is recorded by displaying the title, Prepaid insurance, adjacent to the date in the next column and its amount of 600 in the debit column with reference 130. The second part of the transaction is illustrated by displaying the credit title, Cash, slightly indented on the next line with its 600 amount in the credit column with reference 101. Finally, the Posting section shows the journal entry posted to the Cash and Rent Expense t-accounts. The Cash t-account name displays the beginning balance dated October 1 in the amount of 10,000; and October 2 in the amount of 1,200 on the left (debit) side. It displays balance dated October 3 in the amount of 900; and October 4 in the amount of 600 on the right (credit) side. The Prepaid insurance t-account name displays a single posting on the left (debit) side dated October 4 with the 600 posting amount.">
            <a:extLst>
              <a:ext uri="{FF2B5EF4-FFF2-40B4-BE49-F238E27FC236}">
                <a16:creationId xmlns:a16="http://schemas.microsoft.com/office/drawing/2014/main" id="{CCAB8B61-F25E-4FF0-B69C-03247B108E00}"/>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958537" y="1600200"/>
            <a:ext cx="5226926" cy="4650777"/>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121346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(7 of 10)</a:t>
            </a:r>
            <a:endParaRPr lang="en-US" dirty="0"/>
          </a:p>
        </p:txBody>
      </p:sp>
      <p:pic>
        <p:nvPicPr>
          <p:cNvPr id="9" name="Content Placeholder 8" descr="Illustration shows a transaction that reads, on October 5, Pioneer purchases a 3 - month supply of advertising materials on account from Aero Supply for $2,500. The five steps are Basic Analysis, Equation Analysis, Debit-Credit Analysis, Journal Entry, and Posting. The first step is labeled basic analysis. The asset Supplies increase $2,500 and the liabilities Accounts payable decreases $2,500. The equation analysis step displays the transaction in account analysis format which begins with the accounting equation expressed as: Assets = Liabilities plus Owner's Equity. Under the Assets section, Supplies is displayed as $2,500. Under the liabilities section Accounts Payable is displayed as plus2,500. No items are shown under owner's equity. The debit-credit analysis step indicates: Debits increase assets: debit Supplies $2,500; credits decrease liabilities: credit Accounts payable $2,500. The journal entry is displayed in general journal form. The date is displayed as October 5. The debit part of the transaction is recorded by displaying the title, Supplies, adjacent to the date in the next column and its amount of 2,500 in the debit column with reference 126. The second part of the transaction is illustrated by displaying the credit title, Accounts payable, slightly indented on the next line with its 2,500 amount in the credit column with reference 201. Finally, the Posting section shows the journal entry posted to the Supplies and Accounts payable t-accounts. The Supplies t-account name displays the beginning balance dated October 5 in the amount of 2,500 on the left (debit) side. The Accounts payable t-account name displays a single posting on the left (debit) side dated October 5 with the 2,500 posting amount.">
            <a:extLst>
              <a:ext uri="{FF2B5EF4-FFF2-40B4-BE49-F238E27FC236}">
                <a16:creationId xmlns:a16="http://schemas.microsoft.com/office/drawing/2014/main" id="{B6A53C90-C0CB-4F56-872F-B458F42CD26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564049" y="1560657"/>
            <a:ext cx="6015902" cy="4682836"/>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9836770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(8 of 10)</a:t>
            </a:r>
            <a:endParaRPr lang="en-US" dirty="0"/>
          </a:p>
        </p:txBody>
      </p:sp>
      <p:pic>
        <p:nvPicPr>
          <p:cNvPr id="9" name="Content Placeholder 8" descr="Illustration shows a transaction that reads, on October 20, C R Byrd withdraws $500 cash from personal use. The five steps are Basic Analysis, Equation Analysis, Debit-Credit Analysis, Journal Entry, and Posting. The first step is the basic analysis. The owner's equity account Owner's Drawings increases $500; the asset cash decreases $500. The equation analysis step displays the transaction in account analysis format which begins with the accounting equation expressed as: Assets = Liabilities plus Owner's Equity. Under the Assets section, Cash is displayed as negative $500, and no items are shown under Liabilities. Under the Owner's Equity section, Owner's Drawings is displayed as negative $500. The debit-credit analysis step indicates: Debits increase drawings: debit Owner's Drawings $500; credits decrease assets: credit cash $500. The journal entry is displayed in general journal form. The date is displayed as October 20. The debit part of the transaction is recorded by displaying the title, Owner's Drawings, adjacent to the date in the next column and its amount of 500 in the debit column with reference 306. The second part of the transaction is illustrated by displaying the credit title, Cash, slightly indented on the next line with its 500 amount in the credit column with reference 101. Finally, the Posting section shows the journal entry posted to the Cash and Owner's Drawings t-accounts. The Cash t-account name displays the beginning balance dated October 1 in the amount of 10,000; and October 2 in the amount of 1,200 on the left (debit) side. It displays balance dated October 3 in the amount of 900; October 4 in the amount of 600; October 20 in the amount of 500 on the right (credit) side. The Owner's Drawings t-account name displays a single posting on the left (debit) side dated October 20 with the 500 posting amount.">
            <a:extLst>
              <a:ext uri="{FF2B5EF4-FFF2-40B4-BE49-F238E27FC236}">
                <a16:creationId xmlns:a16="http://schemas.microsoft.com/office/drawing/2014/main" id="{FE2DCB68-C4F9-4FD1-86CB-79CC7FD1C3BE}"/>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514533" y="1559163"/>
            <a:ext cx="6134042" cy="4685824"/>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579821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(9 of 10)</a:t>
            </a:r>
            <a:endParaRPr lang="en-US" dirty="0"/>
          </a:p>
        </p:txBody>
      </p:sp>
      <p:pic>
        <p:nvPicPr>
          <p:cNvPr id="9" name="Content Placeholder 8" descr="Illustration shows a transaction that reads, on October 26, Pioneer owes employees salaries of $4,000 and pays them in cash(see October 9 event). The five steps are Basic Analysis, Equation Analysis, Debit-Credit Analysis, Journal Entry, and Posting. The first step is the basic analysis: Expense account Salaries and Wages Expense increases $4,000; the asset cash decreases $4,000. The equation analysis step displays the transaction in account analysis format which begins with the accounting equation expressed as: Assets = Liabilities plus Owner's Equity. Under the Assets section, Cash is displayed as negative $4,000, and no items are shown under Liabilities. Under the Owner's Equity section, Salaries and Wages Expense is displayed as negative $4,000. The debit-credit analysis step indicates: Debits increase expenses: debit Salaries and Wages Expenses $4,000; credits decrease assets: credit cash $4,000. The journal entry is displayed in general journal form. The date is displayed as October 26. The debit part of the transaction is recorded by displaying the title, Salaries and Wages Expenses, adjacent to the date in the next column and its amount of 4,000 in the debit column with reference 726. The second part of the transaction is illustrated by displaying the credit title, Cash, slightly indented on the next line with its 4,000 amount in the credit column with reference 101. Finally, the Posting section shows the journal entry posted to the Cash and Salaries and Wages Expenses t-accounts. The Cash t-account name displays the beginning balance dated October 1 in the amount of 10,000; and October 2 in the amount of 1,200 on the left (debit) side. It displays balance dated October 3 in the amount of 900; October 4 in the amount of 600; October 20 in the amount of 500; and October 26 in the amount of 4,000 on the right (credit) side. The Salaries and Wages Expenses t-account name displays a single posting on the left (debit) side dated October 26 with the 4,000 posting amount.">
            <a:extLst>
              <a:ext uri="{FF2B5EF4-FFF2-40B4-BE49-F238E27FC236}">
                <a16:creationId xmlns:a16="http://schemas.microsoft.com/office/drawing/2014/main" id="{2428A3F6-AC9A-40DC-B2EB-63E2083D38CD}"/>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697191" y="1588517"/>
            <a:ext cx="5749619" cy="4671567"/>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38</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2817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11F9E5-EF67-4F21-B04C-86C15E46692B}"/>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The Recording Process Illustrated </a:t>
            </a:r>
            <a:r>
              <a:rPr lang="en-US" sz="2400" dirty="0">
                <a:latin typeface="Calibri" panose="020F0502020204030204" pitchFamily="34" charset="0"/>
                <a:ea typeface="Source Sans Pro" charset="0"/>
                <a:cs typeface="Calibri" panose="020F0502020204030204" pitchFamily="34" charset="0"/>
              </a:rPr>
              <a:t>(10 of 10)</a:t>
            </a:r>
            <a:endParaRPr lang="en-US" dirty="0"/>
          </a:p>
        </p:txBody>
      </p:sp>
      <p:pic>
        <p:nvPicPr>
          <p:cNvPr id="8" name="Content Placeholder 7" descr="Illustration shows a transaction that reads, on October 31, Pioneer receives $10,000 in cash from Copa company for advertising services performed in October. The five steps are Basic Analysis, Equation Analysis, Debit-Credit Analysis, Journal Entry, and Posting. The first step is the basic analysis: Expense account Salaries and Wages Expense increases $4,000; the asset cash decreases $4,000. The equation analysis step displays the transaction in account analysis format which begins with the accounting equation expressed as: Assets = Liabilities plus Owner's Equity. Under the Assets section, Cash is displayed as plus $10,000, and no items are shown under Liabilities. Under the Owner's Equity section, Service Revenue is displayed as negative $10,000. The debit-credit analysis step indicates: Debits increase assets: debit cash plus $10,000; credits increase revenues: credit Service Revenue $10,000. The journal entry is displayed in general journal form. The date is displayed as October 31. The debit part of the transaction is recorded by displaying the title, Cash, adjacent to the date in the next column and its amount of 10,000 in the debit column with reference 101. The second part of the transaction is illustrated by displaying the credit title, Service Revenue, slightly indented on the next line with its 10,000 amount in the credit column with reference 400. Finally, the Posting section shows the journal entry posted to the Cash and Service Revenue t-accounts. The Cash t-account name displays the beginning balance dated October 1 in the amount of 10,000; October 2 in the amount of 1,200; and October 31 in the amount of 10,000 on the left (debit) side. It displays balance dated October 3 in the amount of 900; October 4 in the amount of 600; October 20 in the amount of 500; and October 31 in the amount of 10,000 on the right (credit) side. The Service Revenue t-account name displays a single posting on the right (credit) side dated October 31 with the 10,000 posting amount.">
            <a:extLst>
              <a:ext uri="{FF2B5EF4-FFF2-40B4-BE49-F238E27FC236}">
                <a16:creationId xmlns:a16="http://schemas.microsoft.com/office/drawing/2014/main" id="{DF5C01A7-B85E-4927-8A69-225DE507FAC9}"/>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801091" y="1600200"/>
            <a:ext cx="5541818" cy="4622382"/>
          </a:xfrm>
        </p:spPr>
      </p:pic>
      <p:sp>
        <p:nvSpPr>
          <p:cNvPr id="4" name="Slide Number Placeholder 3">
            <a:extLst>
              <a:ext uri="{FF2B5EF4-FFF2-40B4-BE49-F238E27FC236}">
                <a16:creationId xmlns:a16="http://schemas.microsoft.com/office/drawing/2014/main" id="{FB5A6029-B947-4A13-8986-163E00B9A47F}"/>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5" name="Footer Placeholder 4">
            <a:extLst>
              <a:ext uri="{FF2B5EF4-FFF2-40B4-BE49-F238E27FC236}">
                <a16:creationId xmlns:a16="http://schemas.microsoft.com/office/drawing/2014/main" id="{C7823EAD-9BC5-41C4-985E-5B777A4CC0BA}"/>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115242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F7E4-EDF8-4AA1-B892-4077F401DBD6}"/>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Debits and Credits </a:t>
            </a:r>
            <a:r>
              <a:rPr lang="en-US" sz="2400" dirty="0">
                <a:latin typeface="Calibri" panose="020F0502020204030204" pitchFamily="34" charset="0"/>
                <a:ea typeface="Source Sans Pro" charset="0"/>
                <a:cs typeface="Calibri" panose="020F0502020204030204" pitchFamily="34" charset="0"/>
              </a:rPr>
              <a:t>(1 of 3)</a:t>
            </a:r>
            <a:endParaRPr lang="en-US" sz="2400" dirty="0"/>
          </a:p>
        </p:txBody>
      </p:sp>
      <p:sp>
        <p:nvSpPr>
          <p:cNvPr id="6" name="Content Placeholder 5">
            <a:extLst>
              <a:ext uri="{FF2B5EF4-FFF2-40B4-BE49-F238E27FC236}">
                <a16:creationId xmlns:a16="http://schemas.microsoft.com/office/drawing/2014/main" id="{CD1591DB-57F7-4002-875E-277E70BE2274}"/>
              </a:ext>
            </a:extLst>
          </p:cNvPr>
          <p:cNvSpPr>
            <a:spLocks noGrp="1"/>
          </p:cNvSpPr>
          <p:nvPr>
            <p:ph sz="quarter" idx="16"/>
          </p:nvPr>
        </p:nvSpPr>
        <p:spPr>
          <a:xfrm>
            <a:off x="304800" y="1828800"/>
            <a:ext cx="8534400" cy="838200"/>
          </a:xfrm>
        </p:spPr>
        <p:txBody>
          <a:bodyPr/>
          <a:lstStyle/>
          <a:p>
            <a:r>
              <a:rPr lang="en-US" altLang="en-US" dirty="0"/>
              <a:t>If the sum of </a:t>
            </a:r>
            <a:r>
              <a:rPr lang="en-US" altLang="en-US" b="1" dirty="0"/>
              <a:t>Debit</a:t>
            </a:r>
            <a:r>
              <a:rPr lang="en-US" altLang="en-US" dirty="0"/>
              <a:t> entries are </a:t>
            </a:r>
            <a:r>
              <a:rPr lang="en-US" altLang="en-US" b="1" dirty="0">
                <a:solidFill>
                  <a:srgbClr val="990000"/>
                </a:solidFill>
              </a:rPr>
              <a:t>greater</a:t>
            </a:r>
            <a:r>
              <a:rPr lang="en-US" altLang="en-US" dirty="0">
                <a:solidFill>
                  <a:srgbClr val="800000"/>
                </a:solidFill>
              </a:rPr>
              <a:t> </a:t>
            </a:r>
            <a:r>
              <a:rPr lang="en-US" altLang="en-US" b="1" dirty="0">
                <a:solidFill>
                  <a:srgbClr val="990000"/>
                </a:solidFill>
              </a:rPr>
              <a:t>than</a:t>
            </a:r>
            <a:r>
              <a:rPr lang="en-US" altLang="en-US" dirty="0"/>
              <a:t> the sum of </a:t>
            </a:r>
            <a:r>
              <a:rPr lang="en-US" altLang="en-US" b="1" dirty="0"/>
              <a:t>Credit</a:t>
            </a:r>
            <a:r>
              <a:rPr lang="en-US" altLang="en-US" dirty="0"/>
              <a:t> entries, the account will have a debit balance.</a:t>
            </a:r>
          </a:p>
        </p:txBody>
      </p:sp>
      <p:pic>
        <p:nvPicPr>
          <p:cNvPr id="8" name="Content Placeholder 7" descr="A diagram shows an example of posting to a t-account. The account name is displayed on top of the T as Account Name. The account displays debit on the left side and credit on the right side. The first transaction displays the amount of $10,000 on the left side. Just below is transaction 3 with 8,000. On the right side is transaction 2 with amount $3,000. The balance of $15,000 in red font is displayed on the left side below transaction 3.">
            <a:extLst>
              <a:ext uri="{FF2B5EF4-FFF2-40B4-BE49-F238E27FC236}">
                <a16:creationId xmlns:a16="http://schemas.microsoft.com/office/drawing/2014/main" id="{F7BF5357-6E1D-4111-99E3-6E9863A225B5}"/>
              </a:ext>
            </a:extLst>
          </p:cNvPr>
          <p:cNvPicPr>
            <a:picLocks noGrp="1" noChangeAspect="1"/>
          </p:cNvPicPr>
          <p:nvPr>
            <p:ph sz="quarter" idx="17"/>
          </p:nvPr>
        </p:nvPicPr>
        <p:blipFill>
          <a:blip r:embed="rId2"/>
          <a:stretch>
            <a:fillRect/>
          </a:stretch>
        </p:blipFill>
        <p:spPr>
          <a:xfrm>
            <a:off x="823452" y="3200400"/>
            <a:ext cx="7510502" cy="2608113"/>
          </a:xfrm>
          <a:prstGeom prst="rect">
            <a:avLst/>
          </a:prstGeom>
        </p:spPr>
      </p:pic>
      <p:sp>
        <p:nvSpPr>
          <p:cNvPr id="4" name="Slide Number Placeholder 3">
            <a:extLst>
              <a:ext uri="{FF2B5EF4-FFF2-40B4-BE49-F238E27FC236}">
                <a16:creationId xmlns:a16="http://schemas.microsoft.com/office/drawing/2014/main" id="{B481B8BF-3B77-48BF-8A55-3B8997793159}"/>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ACA26D19-B104-4627-93B4-52AA6273489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137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A020-7F23-4C3C-8BFD-77715A7C7A46}"/>
              </a:ext>
            </a:extLst>
          </p:cNvPr>
          <p:cNvSpPr>
            <a:spLocks noGrp="1"/>
          </p:cNvSpPr>
          <p:nvPr>
            <p:ph type="title"/>
          </p:nvPr>
        </p:nvSpPr>
        <p:spPr>
          <a:xfrm>
            <a:off x="304800" y="762001"/>
            <a:ext cx="8534400" cy="761999"/>
          </a:xfrm>
        </p:spPr>
        <p:txBody>
          <a:bodyPr>
            <a:normAutofit/>
          </a:bodyPr>
          <a:lstStyle/>
          <a:p>
            <a:r>
              <a:rPr lang="en-US" b="1" dirty="0">
                <a:latin typeface="Calibri" panose="020F0502020204030204" pitchFamily="34" charset="0"/>
                <a:ea typeface="Source Sans Pro" charset="0"/>
                <a:cs typeface="Calibri" panose="020F0502020204030204" pitchFamily="34" charset="0"/>
              </a:rPr>
              <a:t>Journalizing and Posting Summary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graphicFrame>
        <p:nvGraphicFramePr>
          <p:cNvPr id="6" name="Content Placeholder 5" descr="Table is accessible to screenreaders">
            <a:extLst>
              <a:ext uri="{FF2B5EF4-FFF2-40B4-BE49-F238E27FC236}">
                <a16:creationId xmlns:a16="http://schemas.microsoft.com/office/drawing/2014/main" id="{C44D3CD6-B61C-43AE-93C8-803E3C939537}"/>
              </a:ext>
            </a:extLst>
          </p:cNvPr>
          <p:cNvGraphicFramePr>
            <a:graphicFrameLocks noGrp="1"/>
          </p:cNvGraphicFramePr>
          <p:nvPr>
            <p:ph sz="quarter" idx="16"/>
            <p:extLst>
              <p:ext uri="{D42A27DB-BD31-4B8C-83A1-F6EECF244321}">
                <p14:modId xmlns:p14="http://schemas.microsoft.com/office/powerpoint/2010/main" val="1162163193"/>
              </p:ext>
            </p:extLst>
          </p:nvPr>
        </p:nvGraphicFramePr>
        <p:xfrm>
          <a:off x="304800" y="1676400"/>
          <a:ext cx="8534400" cy="4491565"/>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78557849"/>
                    </a:ext>
                  </a:extLst>
                </a:gridCol>
                <a:gridCol w="5105400">
                  <a:extLst>
                    <a:ext uri="{9D8B030D-6E8A-4147-A177-3AD203B41FA5}">
                      <a16:colId xmlns:a16="http://schemas.microsoft.com/office/drawing/2014/main" val="4216296292"/>
                    </a:ext>
                  </a:extLst>
                </a:gridCol>
                <a:gridCol w="685800">
                  <a:extLst>
                    <a:ext uri="{9D8B030D-6E8A-4147-A177-3AD203B41FA5}">
                      <a16:colId xmlns:a16="http://schemas.microsoft.com/office/drawing/2014/main" val="955413643"/>
                    </a:ext>
                  </a:extLst>
                </a:gridCol>
                <a:gridCol w="990600">
                  <a:extLst>
                    <a:ext uri="{9D8B030D-6E8A-4147-A177-3AD203B41FA5}">
                      <a16:colId xmlns:a16="http://schemas.microsoft.com/office/drawing/2014/main" val="1194125682"/>
                    </a:ext>
                  </a:extLst>
                </a:gridCol>
                <a:gridCol w="990600">
                  <a:extLst>
                    <a:ext uri="{9D8B030D-6E8A-4147-A177-3AD203B41FA5}">
                      <a16:colId xmlns:a16="http://schemas.microsoft.com/office/drawing/2014/main" val="2874147452"/>
                    </a:ext>
                  </a:extLst>
                </a:gridCol>
              </a:tblGrid>
              <a:tr h="37084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strike="noStrike" dirty="0">
                          <a:solidFill>
                            <a:schemeClr val="tx1"/>
                          </a:solidFill>
                          <a:effectLst/>
                        </a:rPr>
                        <a:t>General journal</a:t>
                      </a:r>
                      <a:endParaRPr lang="en-US" sz="1600" b="1" i="0" u="none" strike="noStrike" dirty="0">
                        <a:solidFill>
                          <a:schemeClr val="tx1"/>
                        </a:solidFill>
                        <a:effectLst/>
                        <a:latin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mn-lt"/>
                        </a:rPr>
                        <a:t>Page</a:t>
                      </a:r>
                      <a:r>
                        <a:rPr lang="en-US" sz="1600" b="1" i="0" u="none" strike="noStrike" baseline="0" dirty="0">
                          <a:solidFill>
                            <a:schemeClr val="tx1"/>
                          </a:solidFill>
                          <a:effectLst/>
                          <a:latin typeface="+mn-lt"/>
                        </a:rPr>
                        <a:t> J1</a:t>
                      </a:r>
                      <a:endParaRPr lang="en-US" sz="1600" b="1" i="0" u="none" strike="noStrike" dirty="0">
                        <a:solidFill>
                          <a:schemeClr val="tx1"/>
                        </a:solidFill>
                        <a:effectLst/>
                        <a:latin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4842171"/>
                  </a:ext>
                </a:extLst>
              </a:tr>
              <a:tr h="218440">
                <a:tc>
                  <a:txBody>
                    <a:bodyPr/>
                    <a:lstStyle/>
                    <a:p>
                      <a:pPr algn="ctr" fontAlgn="b"/>
                      <a:r>
                        <a:rPr lang="en-US" sz="1600" b="1" u="none" strike="noStrike" dirty="0">
                          <a:effectLst/>
                        </a:rPr>
                        <a:t>Date</a:t>
                      </a:r>
                      <a:endParaRPr lang="en-US" sz="16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effectLst/>
                        </a:rPr>
                        <a:t>Explanation</a:t>
                      </a:r>
                      <a:endParaRPr lang="en-US" sz="1600" b="1" i="0" u="none" strike="noStrike" dirty="0">
                        <a:solidFill>
                          <a:srgbClr val="000000"/>
                        </a:solidFill>
                        <a:effectLst/>
                        <a:latin typeface="Calibri" panose="020F0502020204030204" pitchFamily="34" charset="0"/>
                      </a:endParaRPr>
                    </a:p>
                  </a:txBody>
                  <a:tcPr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effectLst/>
                        </a:rPr>
                        <a:t>Ref.</a:t>
                      </a:r>
                      <a:endParaRPr lang="en-US" sz="16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effectLst/>
                        </a:rPr>
                        <a:t>Debit</a:t>
                      </a:r>
                      <a:endParaRPr lang="en-US" sz="1600" b="1" i="0" u="none" strike="noStrike" dirty="0">
                        <a:solidFill>
                          <a:srgbClr val="000000"/>
                        </a:solidFill>
                        <a:effectLst/>
                        <a:latin typeface="Calibri" panose="020F0502020204030204" pitchFamily="34" charset="0"/>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a:solidFill>
                            <a:srgbClr val="000000"/>
                          </a:solidFill>
                          <a:effectLst/>
                          <a:latin typeface="Calibri" panose="020F0502020204030204" pitchFamily="34" charset="0"/>
                        </a:rPr>
                        <a:t>Credit</a:t>
                      </a: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9428483"/>
                  </a:ext>
                </a:extLst>
              </a:tr>
              <a:tr h="370840">
                <a:tc>
                  <a:txBody>
                    <a:bodyPr/>
                    <a:lstStyle/>
                    <a:p>
                      <a:pPr algn="r" fontAlgn="b"/>
                      <a:r>
                        <a:rPr lang="en-US" sz="1600" b="0" i="0" u="none" strike="noStrike" baseline="0" dirty="0">
                          <a:solidFill>
                            <a:srgbClr val="000000"/>
                          </a:solidFill>
                          <a:effectLst/>
                          <a:latin typeface="Calibri" panose="020F0502020204030204" pitchFamily="34" charset="0"/>
                        </a:rPr>
                        <a:t>2020</a:t>
                      </a:r>
                    </a:p>
                    <a:p>
                      <a:pPr algn="r" fontAlgn="b"/>
                      <a:r>
                        <a:rPr lang="en-US" sz="1600" b="0" i="0" u="none" strike="noStrike" baseline="0" dirty="0">
                          <a:solidFill>
                            <a:srgbClr val="000000"/>
                          </a:solidFill>
                          <a:effectLst/>
                          <a:latin typeface="Calibri" panose="020F0502020204030204" pitchFamily="34" charset="0"/>
                        </a:rPr>
                        <a:t>Oct. 1</a:t>
                      </a:r>
                      <a:endParaRPr lang="en-US" sz="1600" b="0" i="0" u="none" strike="noStrike" dirty="0">
                        <a:solidFill>
                          <a:srgbClr val="000000"/>
                        </a:solidFill>
                        <a:effectLst/>
                        <a:latin typeface="Calibri" panose="020F0502020204030204" pitchFamily="34" charset="0"/>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600" dirty="0"/>
                        <a:t>Cash</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101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10,000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03021409"/>
                  </a:ext>
                </a:extLst>
              </a:tr>
              <a:tr h="370840">
                <a:tc>
                  <a:txBody>
                    <a:bodyPr/>
                    <a:lstStyle/>
                    <a:p>
                      <a:endParaRPr lang="en-US" sz="16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t>Owners’ Capital</a:t>
                      </a:r>
                    </a:p>
                    <a:p>
                      <a:pPr marL="628650" lvl="1" indent="0"/>
                      <a:r>
                        <a:rPr lang="en-US" sz="1600" dirty="0"/>
                        <a:t>(Owner’s investment of cash in business)</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301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10,000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96348142"/>
                  </a:ext>
                </a:extLst>
              </a:tr>
              <a:tr h="370840">
                <a:tc>
                  <a:txBody>
                    <a:bodyPr/>
                    <a:lstStyle/>
                    <a:p>
                      <a:pPr algn="r"/>
                      <a:r>
                        <a:rPr lang="en-US" sz="1600" dirty="0"/>
                        <a:t>1</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kern="1200" dirty="0">
                          <a:solidFill>
                            <a:schemeClr val="dk1"/>
                          </a:solidFill>
                          <a:latin typeface="+mn-lt"/>
                          <a:ea typeface="+mn-ea"/>
                          <a:cs typeface="+mn-cs"/>
                        </a:rPr>
                        <a:t>Equipment</a:t>
                      </a: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Calibri" panose="020F0502020204030204" pitchFamily="34" charset="0"/>
                        </a:rPr>
                        <a:t>157</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5,000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95868298"/>
                  </a:ext>
                </a:extLst>
              </a:tr>
              <a:tr h="370840">
                <a:tc>
                  <a:txBody>
                    <a:bodyPr/>
                    <a:lstStyle/>
                    <a:p>
                      <a:pPr algn="r"/>
                      <a:endParaRPr lang="en-US" sz="16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t>Notes Payable</a:t>
                      </a:r>
                    </a:p>
                    <a:p>
                      <a:pPr marL="628650" lvl="1" indent="0"/>
                      <a:r>
                        <a:rPr lang="en-US" sz="1600" dirty="0"/>
                        <a:t>(Issued 3-month, 12% note for office equipment)</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t>200</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5,000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81838452"/>
                  </a:ext>
                </a:extLst>
              </a:tr>
              <a:tr h="370840">
                <a:tc>
                  <a:txBody>
                    <a:bodyPr/>
                    <a:lstStyle/>
                    <a:p>
                      <a:pPr algn="r"/>
                      <a:r>
                        <a:rPr lang="en-US" sz="1600" dirty="0"/>
                        <a:t>2</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dirty="0"/>
                        <a:t>Cash</a:t>
                      </a: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t>101</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1,200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8332721"/>
                  </a:ext>
                </a:extLst>
              </a:tr>
              <a:tr h="370840">
                <a:tc>
                  <a:txBody>
                    <a:bodyPr/>
                    <a:lstStyle/>
                    <a:p>
                      <a:pPr algn="r"/>
                      <a:endParaRPr lang="en-US" sz="16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t>Unearned Revenue</a:t>
                      </a:r>
                    </a:p>
                    <a:p>
                      <a:pPr marL="628650" lvl="1" indent="0"/>
                      <a:r>
                        <a:rPr lang="en-US" sz="1600" dirty="0"/>
                        <a:t>(Received cash from R. Knox for future services)</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t>209</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1,200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1390292"/>
                  </a:ext>
                </a:extLst>
              </a:tr>
              <a:tr h="370840">
                <a:tc>
                  <a:txBody>
                    <a:bodyPr/>
                    <a:lstStyle/>
                    <a:p>
                      <a:pPr algn="r"/>
                      <a:r>
                        <a:rPr lang="en-US" sz="1600" dirty="0"/>
                        <a:t>3</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dirty="0"/>
                        <a:t>Rent</a:t>
                      </a:r>
                      <a:r>
                        <a:rPr lang="en-US" sz="1600" baseline="0" dirty="0"/>
                        <a:t> Expense</a:t>
                      </a:r>
                      <a:endParaRPr lang="en-US" sz="1600" dirty="0"/>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t>729</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900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44469476"/>
                  </a:ext>
                </a:extLst>
              </a:tr>
              <a:tr h="370840">
                <a:tc>
                  <a:txBody>
                    <a:bodyPr/>
                    <a:lstStyle/>
                    <a:p>
                      <a:pPr algn="r"/>
                      <a:endParaRPr lang="en-US" sz="1600" dirty="0"/>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lvl="1" indent="0"/>
                      <a:r>
                        <a:rPr lang="en-US" sz="1600" dirty="0"/>
                        <a:t>Cash</a:t>
                      </a:r>
                    </a:p>
                    <a:p>
                      <a:pPr marL="628650" lvl="1" indent="0"/>
                      <a:r>
                        <a:rPr lang="en-US" sz="1600" dirty="0"/>
                        <a:t>(Paid cash for October office rent)</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t>101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kern="1200" dirty="0">
                          <a:solidFill>
                            <a:schemeClr val="dk1"/>
                          </a:solidFill>
                          <a:latin typeface="+mn-lt"/>
                          <a:ea typeface="+mn-ea"/>
                          <a:cs typeface="+mn-cs"/>
                        </a:rPr>
                        <a:t>900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9923384"/>
                  </a:ext>
                </a:extLst>
              </a:tr>
            </a:tbl>
          </a:graphicData>
        </a:graphic>
      </p:graphicFrame>
      <p:sp>
        <p:nvSpPr>
          <p:cNvPr id="4" name="Slide Number Placeholder 3">
            <a:extLst>
              <a:ext uri="{FF2B5EF4-FFF2-40B4-BE49-F238E27FC236}">
                <a16:creationId xmlns:a16="http://schemas.microsoft.com/office/drawing/2014/main" id="{E8C0B533-07AA-4D8B-8911-7B5E47D9720B}"/>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5" name="Footer Placeholder 4">
            <a:extLst>
              <a:ext uri="{FF2B5EF4-FFF2-40B4-BE49-F238E27FC236}">
                <a16:creationId xmlns:a16="http://schemas.microsoft.com/office/drawing/2014/main" id="{E75B68BA-CB87-4316-A23C-603BC6E5C79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23531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A020-7F23-4C3C-8BFD-77715A7C7A46}"/>
              </a:ext>
            </a:extLst>
          </p:cNvPr>
          <p:cNvSpPr>
            <a:spLocks noGrp="1"/>
          </p:cNvSpPr>
          <p:nvPr>
            <p:ph type="title"/>
          </p:nvPr>
        </p:nvSpPr>
        <p:spPr>
          <a:xfrm>
            <a:off x="304800" y="554184"/>
            <a:ext cx="8534400" cy="609599"/>
          </a:xfrm>
        </p:spPr>
        <p:txBody>
          <a:bodyPr>
            <a:normAutofit fontScale="90000"/>
          </a:bodyPr>
          <a:lstStyle/>
          <a:p>
            <a:r>
              <a:rPr lang="en-US" b="1" dirty="0">
                <a:latin typeface="Calibri" panose="020F0502020204030204" pitchFamily="34" charset="0"/>
                <a:ea typeface="Source Sans Pro" charset="0"/>
                <a:cs typeface="Calibri" panose="020F0502020204030204" pitchFamily="34" charset="0"/>
              </a:rPr>
              <a:t>Journalizing and Posting Summary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graphicFrame>
        <p:nvGraphicFramePr>
          <p:cNvPr id="6" name="Content Placeholder 5" descr="Table is accessible to screenreaders">
            <a:extLst>
              <a:ext uri="{FF2B5EF4-FFF2-40B4-BE49-F238E27FC236}">
                <a16:creationId xmlns:a16="http://schemas.microsoft.com/office/drawing/2014/main" id="{C44D3CD6-B61C-43AE-93C8-803E3C939537}"/>
              </a:ext>
            </a:extLst>
          </p:cNvPr>
          <p:cNvGraphicFramePr>
            <a:graphicFrameLocks noGrp="1"/>
          </p:cNvGraphicFramePr>
          <p:nvPr>
            <p:ph sz="quarter" idx="16"/>
            <p:extLst>
              <p:ext uri="{D42A27DB-BD31-4B8C-83A1-F6EECF244321}">
                <p14:modId xmlns:p14="http://schemas.microsoft.com/office/powerpoint/2010/main" val="2070772421"/>
              </p:ext>
            </p:extLst>
          </p:nvPr>
        </p:nvGraphicFramePr>
        <p:xfrm>
          <a:off x="381000" y="1200727"/>
          <a:ext cx="8534400" cy="5084817"/>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78557849"/>
                    </a:ext>
                  </a:extLst>
                </a:gridCol>
                <a:gridCol w="5257800">
                  <a:extLst>
                    <a:ext uri="{9D8B030D-6E8A-4147-A177-3AD203B41FA5}">
                      <a16:colId xmlns:a16="http://schemas.microsoft.com/office/drawing/2014/main" val="4216296292"/>
                    </a:ext>
                  </a:extLst>
                </a:gridCol>
                <a:gridCol w="838200">
                  <a:extLst>
                    <a:ext uri="{9D8B030D-6E8A-4147-A177-3AD203B41FA5}">
                      <a16:colId xmlns:a16="http://schemas.microsoft.com/office/drawing/2014/main" val="955413643"/>
                    </a:ext>
                  </a:extLst>
                </a:gridCol>
                <a:gridCol w="838200">
                  <a:extLst>
                    <a:ext uri="{9D8B030D-6E8A-4147-A177-3AD203B41FA5}">
                      <a16:colId xmlns:a16="http://schemas.microsoft.com/office/drawing/2014/main" val="1194125682"/>
                    </a:ext>
                  </a:extLst>
                </a:gridCol>
                <a:gridCol w="838200">
                  <a:extLst>
                    <a:ext uri="{9D8B030D-6E8A-4147-A177-3AD203B41FA5}">
                      <a16:colId xmlns:a16="http://schemas.microsoft.com/office/drawing/2014/main" val="2874147452"/>
                    </a:ext>
                  </a:extLst>
                </a:gridCol>
              </a:tblGrid>
              <a:tr h="0">
                <a:tc>
                  <a:txBody>
                    <a:bodyPr/>
                    <a:lstStyle/>
                    <a:p>
                      <a:endParaRPr lang="en-US" sz="1600" dirty="0">
                        <a:solidFill>
                          <a:schemeClr val="tx1"/>
                        </a:solidFill>
                      </a:endParaRPr>
                    </a:p>
                  </a:txBody>
                  <a:tcPr marT="32273" marB="3227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u="none" strike="noStrike" dirty="0">
                          <a:solidFill>
                            <a:schemeClr val="tx1"/>
                          </a:solidFill>
                          <a:effectLst/>
                        </a:rPr>
                        <a:t>General journal</a:t>
                      </a:r>
                      <a:endParaRPr lang="en-US" sz="1600" b="1" i="0" u="none" strike="noStrike" dirty="0">
                        <a:solidFill>
                          <a:schemeClr val="tx1"/>
                        </a:solidFill>
                        <a:effectLst/>
                        <a:latin typeface="Calibri" panose="020F0502020204030204" pitchFamily="34" charset="0"/>
                      </a:endParaRPr>
                    </a:p>
                  </a:txBody>
                  <a:tcPr marT="32273" marB="322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32273" marB="3227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solidFill>
                          <a:schemeClr val="tx1"/>
                        </a:solidFill>
                      </a:endParaRPr>
                    </a:p>
                  </a:txBody>
                  <a:tcPr marT="32273" marB="3227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tx1"/>
                          </a:solidFill>
                          <a:effectLst/>
                          <a:latin typeface="+mn-lt"/>
                        </a:rPr>
                        <a:t>Page</a:t>
                      </a:r>
                      <a:r>
                        <a:rPr lang="en-US" sz="1600" b="1" i="0" u="none" strike="noStrike" baseline="0" dirty="0">
                          <a:solidFill>
                            <a:schemeClr val="tx1"/>
                          </a:solidFill>
                          <a:effectLst/>
                          <a:latin typeface="+mn-lt"/>
                        </a:rPr>
                        <a:t> J1</a:t>
                      </a:r>
                      <a:endParaRPr lang="en-US" sz="1600" b="1" i="0" u="none" strike="noStrike" dirty="0">
                        <a:solidFill>
                          <a:schemeClr val="tx1"/>
                        </a:solidFill>
                        <a:effectLst/>
                        <a:latin typeface="Calibri" panose="020F0502020204030204" pitchFamily="34" charset="0"/>
                      </a:endParaRPr>
                    </a:p>
                  </a:txBody>
                  <a:tcPr marT="32273" marB="322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4842171"/>
                  </a:ext>
                </a:extLst>
              </a:tr>
              <a:tr h="157593">
                <a:tc>
                  <a:txBody>
                    <a:bodyPr/>
                    <a:lstStyle/>
                    <a:p>
                      <a:pPr algn="ctr" fontAlgn="b"/>
                      <a:r>
                        <a:rPr lang="en-US" sz="1600" b="1" u="none" strike="noStrike" dirty="0">
                          <a:solidFill>
                            <a:schemeClr val="tx1"/>
                          </a:solidFill>
                          <a:effectLst/>
                        </a:rPr>
                        <a:t>Date</a:t>
                      </a:r>
                      <a:endParaRPr lang="en-US" sz="1600" b="1" i="0" u="none" strike="noStrike" dirty="0">
                        <a:solidFill>
                          <a:schemeClr val="tx1"/>
                        </a:solidFill>
                        <a:effectLst/>
                        <a:latin typeface="Calibri" panose="020F0502020204030204" pitchFamily="34" charset="0"/>
                      </a:endParaRP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solidFill>
                            <a:schemeClr val="tx1"/>
                          </a:solidFill>
                          <a:effectLst/>
                        </a:rPr>
                        <a:t>Explanation</a:t>
                      </a:r>
                      <a:endParaRPr lang="en-US" sz="1600" b="1" i="0" u="none" strike="noStrike" dirty="0">
                        <a:solidFill>
                          <a:schemeClr val="tx1"/>
                        </a:solidFill>
                        <a:effectLst/>
                        <a:latin typeface="Calibri" panose="020F0502020204030204" pitchFamily="34" charset="0"/>
                      </a:endParaRPr>
                    </a:p>
                  </a:txBody>
                  <a:tcPr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solidFill>
                            <a:schemeClr val="tx1"/>
                          </a:solidFill>
                          <a:effectLst/>
                        </a:rPr>
                        <a:t>Ref.</a:t>
                      </a:r>
                      <a:endParaRPr lang="en-US" sz="1600" b="1" i="0" u="none" strike="noStrike" dirty="0">
                        <a:solidFill>
                          <a:schemeClr val="tx1"/>
                        </a:solidFill>
                        <a:effectLst/>
                        <a:latin typeface="Calibri" panose="020F0502020204030204" pitchFamily="34" charset="0"/>
                      </a:endParaRP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u="none" strike="noStrike" dirty="0">
                          <a:solidFill>
                            <a:schemeClr val="tx1"/>
                          </a:solidFill>
                          <a:effectLst/>
                        </a:rPr>
                        <a:t>Debit</a:t>
                      </a:r>
                      <a:endParaRPr lang="en-US" sz="1600" b="1" i="0" u="none" strike="noStrike" dirty="0">
                        <a:solidFill>
                          <a:schemeClr val="tx1"/>
                        </a:solidFill>
                        <a:effectLst/>
                        <a:latin typeface="Calibri" panose="020F0502020204030204" pitchFamily="34" charset="0"/>
                      </a:endParaRP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US" sz="1600" b="1" i="0" u="none" strike="noStrike" dirty="0">
                          <a:solidFill>
                            <a:schemeClr val="tx1"/>
                          </a:solidFill>
                          <a:effectLst/>
                          <a:latin typeface="Calibri" panose="020F0502020204030204" pitchFamily="34" charset="0"/>
                        </a:rPr>
                        <a:t>Credit</a:t>
                      </a:r>
                    </a:p>
                  </a:txBody>
                  <a:tcPr marL="4233" marR="4233" marT="64550" marB="32273"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9428483"/>
                  </a:ext>
                </a:extLst>
              </a:tr>
              <a:tr h="310644">
                <a:tc>
                  <a:txBody>
                    <a:bodyPr/>
                    <a:lstStyle/>
                    <a:p>
                      <a:pPr algn="r" fontAlgn="b"/>
                      <a:r>
                        <a:rPr lang="en-US" sz="1600" b="0" i="0" u="none" strike="noStrike" baseline="0" dirty="0">
                          <a:solidFill>
                            <a:schemeClr val="tx1"/>
                          </a:solidFill>
                          <a:effectLst/>
                          <a:latin typeface="Calibri" panose="020F0502020204030204" pitchFamily="34" charset="0"/>
                        </a:rPr>
                        <a:t>2020</a:t>
                      </a:r>
                    </a:p>
                    <a:p>
                      <a:pPr algn="r" fontAlgn="b"/>
                      <a:r>
                        <a:rPr lang="en-US" sz="1600" b="0" i="0" u="none" strike="noStrike" baseline="0" dirty="0">
                          <a:solidFill>
                            <a:schemeClr val="tx1"/>
                          </a:solidFill>
                          <a:effectLst/>
                          <a:latin typeface="Calibri" panose="020F0502020204030204" pitchFamily="34" charset="0"/>
                        </a:rPr>
                        <a:t>Oct. 4</a:t>
                      </a:r>
                      <a:endParaRPr lang="en-US" sz="1600" b="0" i="0" u="none" strike="noStrike" dirty="0">
                        <a:solidFill>
                          <a:schemeClr val="tx1"/>
                        </a:solidFill>
                        <a:effectLst/>
                        <a:latin typeface="Calibri" panose="020F0502020204030204" pitchFamily="34" charset="0"/>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en-US" sz="1600" dirty="0">
                          <a:solidFill>
                            <a:schemeClr val="tx1"/>
                          </a:solidFill>
                        </a:rPr>
                        <a:t>Prepaid Insurance</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130</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600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03021409"/>
                  </a:ext>
                </a:extLst>
              </a:tr>
              <a:tr h="304772">
                <a:tc>
                  <a:txBody>
                    <a:bodyPr/>
                    <a:lstStyle/>
                    <a:p>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Cash</a:t>
                      </a:r>
                    </a:p>
                    <a:p>
                      <a:pPr marL="457200" lvl="1" indent="171450"/>
                      <a:r>
                        <a:rPr lang="en-US" sz="1600" dirty="0">
                          <a:solidFill>
                            <a:schemeClr val="tx1"/>
                          </a:solidFill>
                        </a:rPr>
                        <a:t>(Paid one-year policy; effective date October 1)</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101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600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796348142"/>
                  </a:ext>
                </a:extLst>
              </a:tr>
              <a:tr h="0">
                <a:tc>
                  <a:txBody>
                    <a:bodyPr/>
                    <a:lstStyle/>
                    <a:p>
                      <a:pPr algn="r"/>
                      <a:r>
                        <a:rPr lang="en-US" sz="1600" dirty="0">
                          <a:solidFill>
                            <a:schemeClr val="tx1"/>
                          </a:solidFill>
                        </a:rPr>
                        <a:t>5</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kern="1200" dirty="0">
                          <a:solidFill>
                            <a:schemeClr val="tx1"/>
                          </a:solidFill>
                          <a:latin typeface="+mn-lt"/>
                          <a:ea typeface="+mn-ea"/>
                          <a:cs typeface="+mn-cs"/>
                        </a:rPr>
                        <a:t>Supplies</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600" b="0" i="0" u="none" strike="noStrike" dirty="0">
                          <a:solidFill>
                            <a:schemeClr val="tx1"/>
                          </a:solidFill>
                          <a:effectLst/>
                          <a:latin typeface="Calibri" panose="020F0502020204030204" pitchFamily="34" charset="0"/>
                        </a:rPr>
                        <a:t>126</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2,500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95868298"/>
                  </a:ext>
                </a:extLst>
              </a:tr>
              <a:tr h="304772">
                <a:tc>
                  <a:txBody>
                    <a:bodyPr/>
                    <a:lstStyle/>
                    <a:p>
                      <a:pPr algn="r"/>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Accounts Payable</a:t>
                      </a:r>
                    </a:p>
                    <a:p>
                      <a:pPr marL="457200" lvl="1" indent="171450"/>
                      <a:r>
                        <a:rPr lang="en-US" sz="1600" dirty="0">
                          <a:solidFill>
                            <a:schemeClr val="tx1"/>
                          </a:solidFill>
                        </a:rPr>
                        <a:t>(Purchased supplies on account from Aero Supply)</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201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2,500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81838452"/>
                  </a:ext>
                </a:extLst>
              </a:tr>
              <a:tr h="0">
                <a:tc>
                  <a:txBody>
                    <a:bodyPr/>
                    <a:lstStyle/>
                    <a:p>
                      <a:pPr algn="r"/>
                      <a:r>
                        <a:rPr lang="en-US" sz="1600" dirty="0">
                          <a:solidFill>
                            <a:schemeClr val="tx1"/>
                          </a:solidFill>
                        </a:rPr>
                        <a:t>20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dirty="0">
                          <a:solidFill>
                            <a:schemeClr val="tx1"/>
                          </a:solidFill>
                        </a:rPr>
                        <a:t>Owner’s Drawings</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306</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500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28332721"/>
                  </a:ext>
                </a:extLst>
              </a:tr>
              <a:tr h="304772">
                <a:tc>
                  <a:txBody>
                    <a:bodyPr/>
                    <a:lstStyle/>
                    <a:p>
                      <a:pPr algn="r"/>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Cash</a:t>
                      </a:r>
                    </a:p>
                    <a:p>
                      <a:pPr marL="457200" lvl="1" indent="171450"/>
                      <a:r>
                        <a:rPr lang="en-US" sz="1600" dirty="0">
                          <a:solidFill>
                            <a:schemeClr val="tx1"/>
                          </a:solidFill>
                        </a:rPr>
                        <a:t>(Withdrew cash for personal use)</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101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500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1390292"/>
                  </a:ext>
                </a:extLst>
              </a:tr>
              <a:tr h="0">
                <a:tc>
                  <a:txBody>
                    <a:bodyPr/>
                    <a:lstStyle/>
                    <a:p>
                      <a:pPr algn="r"/>
                      <a:r>
                        <a:rPr lang="en-US" sz="1600" dirty="0">
                          <a:solidFill>
                            <a:schemeClr val="tx1"/>
                          </a:solidFill>
                        </a:rPr>
                        <a:t>26</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indent="0"/>
                      <a:r>
                        <a:rPr lang="en-US" sz="1600" dirty="0">
                          <a:solidFill>
                            <a:schemeClr val="tx1"/>
                          </a:solidFill>
                        </a:rPr>
                        <a:t>Salaries and Wages Expense</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726</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4,000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44469476"/>
                  </a:ext>
                </a:extLst>
              </a:tr>
              <a:tr h="304772">
                <a:tc>
                  <a:txBody>
                    <a:bodyPr/>
                    <a:lstStyle/>
                    <a:p>
                      <a:pPr algn="r"/>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Cash</a:t>
                      </a:r>
                    </a:p>
                    <a:p>
                      <a:pPr marL="457200" lvl="1" indent="171450"/>
                      <a:r>
                        <a:rPr lang="en-US" sz="1600" dirty="0">
                          <a:solidFill>
                            <a:schemeClr val="tx1"/>
                          </a:solidFill>
                        </a:rPr>
                        <a:t>(Paid salaries to date)</a:t>
                      </a: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101</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4,000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949923384"/>
                  </a:ext>
                </a:extLst>
              </a:tr>
              <a:tr h="0">
                <a:tc>
                  <a:txBody>
                    <a:bodyPr/>
                    <a:lstStyle/>
                    <a:p>
                      <a:pPr algn="r"/>
                      <a:r>
                        <a:rPr lang="en-US" sz="1600" dirty="0">
                          <a:solidFill>
                            <a:schemeClr val="tx1"/>
                          </a:solidFill>
                        </a:rPr>
                        <a:t>31</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lvl="1" indent="0"/>
                      <a:r>
                        <a:rPr lang="en-US" sz="1600" dirty="0">
                          <a:solidFill>
                            <a:schemeClr val="tx1"/>
                          </a:solidFill>
                        </a:rPr>
                        <a:t>Cash</a:t>
                      </a:r>
                    </a:p>
                  </a:txBody>
                  <a:tcPr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600" dirty="0">
                          <a:solidFill>
                            <a:schemeClr val="tx1"/>
                          </a:solidFill>
                        </a:rPr>
                        <a:t>101</a:t>
                      </a:r>
                    </a:p>
                  </a:txBody>
                  <a:tcPr marL="4233" marR="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10,000</a:t>
                      </a: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12909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04880769"/>
                  </a:ext>
                </a:extLst>
              </a:tr>
              <a:tr h="304772">
                <a:tc>
                  <a:txBody>
                    <a:bodyPr/>
                    <a:lstStyle/>
                    <a:p>
                      <a:pPr algn="r"/>
                      <a:endParaRPr lang="en-US" sz="1600" dirty="0">
                        <a:solidFill>
                          <a:schemeClr val="tx1"/>
                        </a:solidFill>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lvl="1" indent="0"/>
                      <a:r>
                        <a:rPr lang="en-US" sz="1600" dirty="0">
                          <a:solidFill>
                            <a:schemeClr val="tx1"/>
                          </a:solidFill>
                        </a:rPr>
                        <a:t>Service</a:t>
                      </a:r>
                      <a:r>
                        <a:rPr lang="en-US" sz="1600" baseline="0" dirty="0">
                          <a:solidFill>
                            <a:schemeClr val="tx1"/>
                          </a:solidFill>
                        </a:rPr>
                        <a:t> Revenue</a:t>
                      </a:r>
                    </a:p>
                    <a:p>
                      <a:pPr marL="457200" lvl="1" indent="171450"/>
                      <a:r>
                        <a:rPr lang="en-US" sz="1600" b="0" i="0" u="none" strike="noStrike" kern="1200" baseline="0" dirty="0">
                          <a:solidFill>
                            <a:schemeClr val="dk1"/>
                          </a:solidFill>
                          <a:latin typeface="+mn-lt"/>
                          <a:ea typeface="+mn-ea"/>
                          <a:cs typeface="+mn-cs"/>
                        </a:rPr>
                        <a:t>(Received cash for services performed)</a:t>
                      </a:r>
                      <a:endParaRPr lang="en-US" sz="1600" dirty="0">
                        <a:solidFill>
                          <a:schemeClr val="tx1"/>
                        </a:solidFill>
                      </a:endParaRPr>
                    </a:p>
                  </a:txBody>
                  <a:tcPr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dirty="0">
                          <a:solidFill>
                            <a:schemeClr val="tx1"/>
                          </a:solidFill>
                        </a:rPr>
                        <a:t>400</a:t>
                      </a:r>
                    </a:p>
                  </a:txBody>
                  <a:tcPr marL="4233" marR="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endParaRPr lang="en-US" sz="1600" kern="1200" dirty="0">
                        <a:solidFill>
                          <a:schemeClr val="tx1"/>
                        </a:solidFill>
                        <a:latin typeface="+mn-lt"/>
                        <a:ea typeface="+mn-ea"/>
                        <a:cs typeface="+mn-cs"/>
                      </a:endParaRP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600" kern="1200" dirty="0">
                          <a:solidFill>
                            <a:schemeClr val="tx1"/>
                          </a:solidFill>
                          <a:latin typeface="+mn-lt"/>
                          <a:ea typeface="+mn-ea"/>
                          <a:cs typeface="+mn-cs"/>
                        </a:rPr>
                        <a:t>10,000</a:t>
                      </a:r>
                    </a:p>
                  </a:txBody>
                  <a:tcPr marL="4233" marT="299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06043417"/>
                  </a:ext>
                </a:extLst>
              </a:tr>
            </a:tbl>
          </a:graphicData>
        </a:graphic>
      </p:graphicFrame>
      <p:sp>
        <p:nvSpPr>
          <p:cNvPr id="4" name="Slide Number Placeholder 3">
            <a:extLst>
              <a:ext uri="{FF2B5EF4-FFF2-40B4-BE49-F238E27FC236}">
                <a16:creationId xmlns:a16="http://schemas.microsoft.com/office/drawing/2014/main" id="{E8C0B533-07AA-4D8B-8911-7B5E47D9720B}"/>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5" name="Footer Placeholder 4">
            <a:extLst>
              <a:ext uri="{FF2B5EF4-FFF2-40B4-BE49-F238E27FC236}">
                <a16:creationId xmlns:a16="http://schemas.microsoft.com/office/drawing/2014/main" id="{E75B68BA-CB87-4316-A23C-603BC6E5C790}"/>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92558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9E63-55FF-42AC-B27A-ECD5C04C8037}"/>
              </a:ext>
            </a:extLst>
          </p:cNvPr>
          <p:cNvSpPr>
            <a:spLocks noGrp="1"/>
          </p:cNvSpPr>
          <p:nvPr>
            <p:ph type="title"/>
          </p:nvPr>
        </p:nvSpPr>
        <p:spPr>
          <a:xfrm>
            <a:off x="304800" y="762001"/>
            <a:ext cx="8534400" cy="739266"/>
          </a:xfrm>
        </p:spPr>
        <p:txBody>
          <a:bodyPr>
            <a:normAutofit/>
          </a:bodyPr>
          <a:lstStyle/>
          <a:p>
            <a:r>
              <a:rPr lang="en-US" b="1" dirty="0">
                <a:latin typeface="Calibri" panose="020F0502020204030204" pitchFamily="34" charset="0"/>
                <a:ea typeface="Source Sans Pro" charset="0"/>
                <a:cs typeface="Calibri" panose="020F0502020204030204" pitchFamily="34" charset="0"/>
              </a:rPr>
              <a:t>Journalizing and Posting Summary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pic>
        <p:nvPicPr>
          <p:cNvPr id="7" name="Content Placeholder 6" descr="An illustration displays a general ledger. It has two columns. The first column contains five general ledgers titled, cash, supplies, prepaid insurance, equipment, and notes payable. The second column contains seven general ledgers titled, accounts payable, service revenue, owner's capital, owner's drawings, service revenue, salaries and wages expense, and rent expense. Each general ledger contains six columns titled, date, explanation, reference, debit, credit, and balance. Explanation is left blank for all ledgers. The content of the general ledger titled cash numbered 101 is as follows: Row 1: Date, 2020 October 1. Reference, J1. Debit, 10,000. Credit, blank. Balance, 10,000. Row 2: Date, October 2. Reference, J1. Debit, 1,200. Credit, blank, Balance, 11,200. Row 3: Date, October 3. Reference, J1. Debit, blank. Credit, 900. Balance, 10,300. Row 4: Date, October 4. Reference, J1. Debit, blank. Credit, 600. Balance, 9,700. Row 5: Date, October 20. Reference, J1. Debit, blank. Credit, 500. Balance, 9,200. Row 6: Date, October 26. Reference, J1. Debit, blank. Credit, 4,000. Balance, 5,200. Row 7: Date, October 31. Reference, J1. Debit, 10,000. Credit, blank. Balance, 15,200, displayed in red font. The content of the general ledger titled supplies numbered 126 is as follows: Row 1: Date, 2020 October 5. Reference, J1. Debit, 2,500. Credit, blank. Balance, 2,500 displayed in red font. The content of the general ledger titled prepaid insurance numbered 130 is as follows: Row 1: Date, 2020 October 4. Reference, J1. Debit, 600. Credit, blank. Balance, 600, displayed in red font. The content of the general ledger titled equipment numbered 157 is as follows: Row 1: Date, 2020 October 1. Reference, J1. Debit, 5,000. Credit, blank. Balance, 5,000 displayed in red font. The content of the general ledger titled notes payable numbered 200 is as follows: Row 1: Date, 2020 October 1. Reference, J1. Debit, blank. Credit, 5,000. Balance, 5,000 displayed in red font. The content of general ledger titled accounts payable numbered 201 is as follows: Row 1: Date, 2020 October 5. Reference, J1. Debit, blank. Credit, 2,500. Balance, 2,500 displayed in red font. The content of the general ledger titled service revenue numbered 209 is as follows: Row 1: Date, 2020 October 2. Reference, J1. Debit, blank. Credit, 1,200. Balance, 1,200 displayed in red font. The content of general ledger titled owner's capital numbered 301 is as follows: Row 1: Date, 2020 October 1. Reference, J1. Debit, blank. Credit, 10,000. Balance, 10,000 displayed in red font. The content of the general ledger titled owner's drawings numbered 306 is as follows: Row 1: Date, 2020 October 20. Reference, J1. Debit, 500. Credit, blank. Balance, 500, displayed in red font. The content of the general ledger titled service revenue numbered 400 is as follows: Row 1: Date, 2020 October 31. Reference, J1. Debit, blank. Credit, 10,000. Balance, 10,000 displayed in red font. The content of general ledger titled salaries and wages expense numbered 726 is as follows: Row 1: Date, 2020 October 26. Reference, J1. Debit, 4,000. Credit, blank. Balance, 4,000 displayed in red font. The content of the general ledger titled rent expense numbered 729 is as follows: Row 1: Date, 2020 October 3. Reference, J1. Debit, 900. Credit, blank. Balance, 900, displayed in red font. ">
            <a:extLst>
              <a:ext uri="{FF2B5EF4-FFF2-40B4-BE49-F238E27FC236}">
                <a16:creationId xmlns:a16="http://schemas.microsoft.com/office/drawing/2014/main" id="{EA6ABF03-4328-46A9-B293-C073AF8DD4AE}"/>
              </a:ext>
            </a:extLst>
          </p:cNvPr>
          <p:cNvPicPr>
            <a:picLocks noGrp="1" noChangeAspect="1"/>
          </p:cNvPicPr>
          <p:nvPr>
            <p:ph sz="quarter" idx="16"/>
          </p:nvPr>
        </p:nvPicPr>
        <p:blipFill>
          <a:blip r:embed="rId2"/>
          <a:stretch>
            <a:fillRect/>
          </a:stretch>
        </p:blipFill>
        <p:spPr>
          <a:xfrm>
            <a:off x="1687782" y="1604355"/>
            <a:ext cx="5768437" cy="4648907"/>
          </a:xfrm>
          <a:prstGeom prst="rect">
            <a:avLst/>
          </a:prstGeom>
        </p:spPr>
      </p:pic>
      <p:sp>
        <p:nvSpPr>
          <p:cNvPr id="5" name="Slide Number Placeholder 4">
            <a:extLst>
              <a:ext uri="{FF2B5EF4-FFF2-40B4-BE49-F238E27FC236}">
                <a16:creationId xmlns:a16="http://schemas.microsoft.com/office/drawing/2014/main" id="{1B572DBA-F752-4C89-946A-E6F5982EA971}"/>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6" name="Footer Placeholder 5">
            <a:extLst>
              <a:ext uri="{FF2B5EF4-FFF2-40B4-BE49-F238E27FC236}">
                <a16:creationId xmlns:a16="http://schemas.microsoft.com/office/drawing/2014/main" id="{CF68635A-9318-463E-BA5F-4A4DCC120ED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917948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16A6-8D13-4E98-B99C-470A925F7666}"/>
              </a:ext>
            </a:extLst>
          </p:cNvPr>
          <p:cNvSpPr>
            <a:spLocks noGrp="1"/>
          </p:cNvSpPr>
          <p:nvPr>
            <p:ph type="title"/>
          </p:nvPr>
        </p:nvSpPr>
        <p:spPr/>
        <p:txBody>
          <a:bodyPr/>
          <a:lstStyle/>
          <a:p>
            <a:r>
              <a:rPr lang="en-US" b="1" dirty="0">
                <a:ea typeface="Source Sans Pro" charset="0"/>
              </a:rPr>
              <a:t>Do It! 3: </a:t>
            </a:r>
            <a:r>
              <a:rPr lang="en-US" b="1" dirty="0">
                <a:solidFill>
                  <a:srgbClr val="196E78"/>
                </a:solidFill>
                <a:ea typeface="Source Sans Pro" charset="0"/>
              </a:rPr>
              <a:t>Posting </a:t>
            </a:r>
            <a:r>
              <a:rPr lang="en-US" sz="2400" dirty="0">
                <a:latin typeface="Calibri" panose="020F0502020204030204" pitchFamily="34" charset="0"/>
                <a:ea typeface="Source Sans Pro" charset="0"/>
                <a:cs typeface="Calibri" panose="020F0502020204030204" pitchFamily="34" charset="0"/>
              </a:rPr>
              <a:t>(1 of 2)</a:t>
            </a:r>
            <a:endParaRPr lang="en-US" dirty="0"/>
          </a:p>
        </p:txBody>
      </p:sp>
      <p:sp>
        <p:nvSpPr>
          <p:cNvPr id="3" name="Content Placeholder 2">
            <a:extLst>
              <a:ext uri="{FF2B5EF4-FFF2-40B4-BE49-F238E27FC236}">
                <a16:creationId xmlns:a16="http://schemas.microsoft.com/office/drawing/2014/main" id="{A0B553F5-7663-4A21-9B2E-151668095FAD}"/>
              </a:ext>
            </a:extLst>
          </p:cNvPr>
          <p:cNvSpPr>
            <a:spLocks noGrp="1"/>
          </p:cNvSpPr>
          <p:nvPr>
            <p:ph sz="quarter" idx="16"/>
          </p:nvPr>
        </p:nvSpPr>
        <p:spPr>
          <a:xfrm>
            <a:off x="304800" y="1568450"/>
            <a:ext cx="8534400" cy="625475"/>
          </a:xfrm>
        </p:spPr>
        <p:txBody>
          <a:bodyPr/>
          <a:lstStyle/>
          <a:p>
            <a:r>
              <a:rPr lang="en-US" sz="2200" dirty="0"/>
              <a:t>Kate Browne recorded the following transactions in a general journal during the month of March.</a:t>
            </a:r>
          </a:p>
        </p:txBody>
      </p:sp>
      <p:sp>
        <p:nvSpPr>
          <p:cNvPr id="4" name="Content Placeholder 3">
            <a:extLst>
              <a:ext uri="{FF2B5EF4-FFF2-40B4-BE49-F238E27FC236}">
                <a16:creationId xmlns:a16="http://schemas.microsoft.com/office/drawing/2014/main" id="{19D808F8-BEE2-4399-B249-4595580FEC5A}"/>
              </a:ext>
            </a:extLst>
          </p:cNvPr>
          <p:cNvSpPr>
            <a:spLocks noGrp="1"/>
          </p:cNvSpPr>
          <p:nvPr>
            <p:ph sz="quarter" idx="17"/>
          </p:nvPr>
        </p:nvSpPr>
        <p:spPr>
          <a:xfrm>
            <a:off x="713088" y="2317684"/>
            <a:ext cx="1191912" cy="301756"/>
          </a:xfrm>
        </p:spPr>
        <p:txBody>
          <a:bodyPr/>
          <a:lstStyle/>
          <a:p>
            <a:r>
              <a:rPr lang="en-US" sz="2200" dirty="0"/>
              <a:t>Mar. 4 </a:t>
            </a:r>
          </a:p>
        </p:txBody>
      </p:sp>
      <p:sp>
        <p:nvSpPr>
          <p:cNvPr id="5" name="Content Placeholder 4">
            <a:extLst>
              <a:ext uri="{FF2B5EF4-FFF2-40B4-BE49-F238E27FC236}">
                <a16:creationId xmlns:a16="http://schemas.microsoft.com/office/drawing/2014/main" id="{BD060A35-AD46-4EA0-931A-FECFA37D32C8}"/>
              </a:ext>
            </a:extLst>
          </p:cNvPr>
          <p:cNvSpPr>
            <a:spLocks noGrp="1"/>
          </p:cNvSpPr>
          <p:nvPr>
            <p:ph sz="quarter" idx="18"/>
          </p:nvPr>
        </p:nvSpPr>
        <p:spPr>
          <a:xfrm>
            <a:off x="1927634" y="2344056"/>
            <a:ext cx="744429" cy="322944"/>
          </a:xfrm>
        </p:spPr>
        <p:txBody>
          <a:bodyPr/>
          <a:lstStyle/>
          <a:p>
            <a:r>
              <a:rPr lang="en-US" sz="2200" dirty="0"/>
              <a:t>Cash </a:t>
            </a:r>
          </a:p>
        </p:txBody>
      </p:sp>
      <p:sp>
        <p:nvSpPr>
          <p:cNvPr id="6" name="Content Placeholder 5">
            <a:extLst>
              <a:ext uri="{FF2B5EF4-FFF2-40B4-BE49-F238E27FC236}">
                <a16:creationId xmlns:a16="http://schemas.microsoft.com/office/drawing/2014/main" id="{4EDF97B5-2687-44DA-B9EB-A25166678002}"/>
              </a:ext>
            </a:extLst>
          </p:cNvPr>
          <p:cNvSpPr>
            <a:spLocks noGrp="1"/>
          </p:cNvSpPr>
          <p:nvPr>
            <p:ph sz="quarter" idx="19"/>
          </p:nvPr>
        </p:nvSpPr>
        <p:spPr>
          <a:xfrm>
            <a:off x="5581499" y="2362200"/>
            <a:ext cx="895501" cy="342900"/>
          </a:xfrm>
        </p:spPr>
        <p:txBody>
          <a:bodyPr/>
          <a:lstStyle/>
          <a:p>
            <a:r>
              <a:rPr lang="en-US" sz="2200" dirty="0"/>
              <a:t>2,280</a:t>
            </a:r>
          </a:p>
        </p:txBody>
      </p:sp>
      <p:sp>
        <p:nvSpPr>
          <p:cNvPr id="7" name="Content Placeholder 6">
            <a:extLst>
              <a:ext uri="{FF2B5EF4-FFF2-40B4-BE49-F238E27FC236}">
                <a16:creationId xmlns:a16="http://schemas.microsoft.com/office/drawing/2014/main" id="{BAE0793D-3F11-43A7-8B2C-7CC5F71D1A6B}"/>
              </a:ext>
            </a:extLst>
          </p:cNvPr>
          <p:cNvSpPr>
            <a:spLocks noGrp="1"/>
          </p:cNvSpPr>
          <p:nvPr>
            <p:ph sz="quarter" idx="20"/>
          </p:nvPr>
        </p:nvSpPr>
        <p:spPr>
          <a:xfrm>
            <a:off x="2163277" y="2679245"/>
            <a:ext cx="2103923" cy="317955"/>
          </a:xfrm>
        </p:spPr>
        <p:txBody>
          <a:bodyPr/>
          <a:lstStyle/>
          <a:p>
            <a:r>
              <a:rPr lang="en-US" sz="2200" dirty="0"/>
              <a:t>Service Revenue</a:t>
            </a:r>
          </a:p>
        </p:txBody>
      </p:sp>
      <p:sp>
        <p:nvSpPr>
          <p:cNvPr id="8" name="Content Placeholder 7">
            <a:extLst>
              <a:ext uri="{FF2B5EF4-FFF2-40B4-BE49-F238E27FC236}">
                <a16:creationId xmlns:a16="http://schemas.microsoft.com/office/drawing/2014/main" id="{573D8F1F-0EB9-4F1E-9936-76F84EC9378E}"/>
              </a:ext>
            </a:extLst>
          </p:cNvPr>
          <p:cNvSpPr>
            <a:spLocks noGrp="1"/>
          </p:cNvSpPr>
          <p:nvPr>
            <p:ph sz="quarter" idx="21"/>
          </p:nvPr>
        </p:nvSpPr>
        <p:spPr>
          <a:xfrm>
            <a:off x="7015950" y="2667000"/>
            <a:ext cx="870752" cy="365125"/>
          </a:xfrm>
        </p:spPr>
        <p:txBody>
          <a:bodyPr/>
          <a:lstStyle/>
          <a:p>
            <a:r>
              <a:rPr lang="en-US" sz="2200" dirty="0"/>
              <a:t>2,280</a:t>
            </a:r>
          </a:p>
        </p:txBody>
      </p:sp>
      <p:sp>
        <p:nvSpPr>
          <p:cNvPr id="9" name="Content Placeholder 8">
            <a:extLst>
              <a:ext uri="{FF2B5EF4-FFF2-40B4-BE49-F238E27FC236}">
                <a16:creationId xmlns:a16="http://schemas.microsoft.com/office/drawing/2014/main" id="{DEBD77EE-7379-42F1-BB11-5084342C3B85}"/>
              </a:ext>
            </a:extLst>
          </p:cNvPr>
          <p:cNvSpPr>
            <a:spLocks noGrp="1"/>
          </p:cNvSpPr>
          <p:nvPr>
            <p:ph sz="quarter" idx="22"/>
          </p:nvPr>
        </p:nvSpPr>
        <p:spPr>
          <a:xfrm>
            <a:off x="1170288" y="3172690"/>
            <a:ext cx="524208" cy="365125"/>
          </a:xfrm>
        </p:spPr>
        <p:txBody>
          <a:bodyPr/>
          <a:lstStyle/>
          <a:p>
            <a:r>
              <a:rPr lang="en-US" sz="2200" dirty="0"/>
              <a:t>15</a:t>
            </a:r>
          </a:p>
        </p:txBody>
      </p:sp>
      <p:sp>
        <p:nvSpPr>
          <p:cNvPr id="10" name="Content Placeholder 9">
            <a:extLst>
              <a:ext uri="{FF2B5EF4-FFF2-40B4-BE49-F238E27FC236}">
                <a16:creationId xmlns:a16="http://schemas.microsoft.com/office/drawing/2014/main" id="{11F21F2A-EAB6-4F03-A869-887148325BF5}"/>
              </a:ext>
            </a:extLst>
          </p:cNvPr>
          <p:cNvSpPr>
            <a:spLocks noGrp="1"/>
          </p:cNvSpPr>
          <p:nvPr>
            <p:ph sz="quarter" idx="23"/>
          </p:nvPr>
        </p:nvSpPr>
        <p:spPr>
          <a:xfrm>
            <a:off x="1919515" y="3172690"/>
            <a:ext cx="3490686" cy="365125"/>
          </a:xfrm>
        </p:spPr>
        <p:txBody>
          <a:bodyPr/>
          <a:lstStyle/>
          <a:p>
            <a:r>
              <a:rPr lang="en-US" sz="2200" dirty="0"/>
              <a:t>Salaries and Wages Expense</a:t>
            </a:r>
          </a:p>
        </p:txBody>
      </p:sp>
      <p:sp>
        <p:nvSpPr>
          <p:cNvPr id="11" name="Content Placeholder 10">
            <a:extLst>
              <a:ext uri="{FF2B5EF4-FFF2-40B4-BE49-F238E27FC236}">
                <a16:creationId xmlns:a16="http://schemas.microsoft.com/office/drawing/2014/main" id="{D4A61769-C786-47E1-B2F6-1F05D2ADBAF9}"/>
              </a:ext>
            </a:extLst>
          </p:cNvPr>
          <p:cNvSpPr>
            <a:spLocks noGrp="1"/>
          </p:cNvSpPr>
          <p:nvPr>
            <p:ph sz="quarter" idx="24"/>
          </p:nvPr>
        </p:nvSpPr>
        <p:spPr>
          <a:xfrm>
            <a:off x="5791200" y="3172690"/>
            <a:ext cx="767493" cy="307110"/>
          </a:xfrm>
        </p:spPr>
        <p:txBody>
          <a:bodyPr/>
          <a:lstStyle/>
          <a:p>
            <a:r>
              <a:rPr lang="en-US" sz="2200" dirty="0"/>
              <a:t>400</a:t>
            </a:r>
          </a:p>
        </p:txBody>
      </p:sp>
      <p:sp>
        <p:nvSpPr>
          <p:cNvPr id="12" name="Content Placeholder 11">
            <a:extLst>
              <a:ext uri="{FF2B5EF4-FFF2-40B4-BE49-F238E27FC236}">
                <a16:creationId xmlns:a16="http://schemas.microsoft.com/office/drawing/2014/main" id="{8A6149B8-7524-4C60-94B5-9F8AD95B14B8}"/>
              </a:ext>
            </a:extLst>
          </p:cNvPr>
          <p:cNvSpPr>
            <a:spLocks noGrp="1"/>
          </p:cNvSpPr>
          <p:nvPr>
            <p:ph sz="quarter" idx="25"/>
          </p:nvPr>
        </p:nvSpPr>
        <p:spPr>
          <a:xfrm>
            <a:off x="2163277" y="3505200"/>
            <a:ext cx="960923" cy="312274"/>
          </a:xfrm>
        </p:spPr>
        <p:txBody>
          <a:bodyPr/>
          <a:lstStyle/>
          <a:p>
            <a:r>
              <a:rPr lang="en-US" sz="2200" dirty="0"/>
              <a:t>Cash</a:t>
            </a:r>
          </a:p>
        </p:txBody>
      </p:sp>
      <p:sp>
        <p:nvSpPr>
          <p:cNvPr id="13" name="Content Placeholder 12">
            <a:extLst>
              <a:ext uri="{FF2B5EF4-FFF2-40B4-BE49-F238E27FC236}">
                <a16:creationId xmlns:a16="http://schemas.microsoft.com/office/drawing/2014/main" id="{F18B9599-1419-4918-B5E7-3DFACA1865DF}"/>
              </a:ext>
            </a:extLst>
          </p:cNvPr>
          <p:cNvSpPr>
            <a:spLocks noGrp="1"/>
          </p:cNvSpPr>
          <p:nvPr>
            <p:ph sz="quarter" idx="26"/>
          </p:nvPr>
        </p:nvSpPr>
        <p:spPr>
          <a:xfrm>
            <a:off x="7239001" y="3505200"/>
            <a:ext cx="647700" cy="355600"/>
          </a:xfrm>
        </p:spPr>
        <p:txBody>
          <a:bodyPr/>
          <a:lstStyle/>
          <a:p>
            <a:r>
              <a:rPr lang="en-US" sz="2200" dirty="0"/>
              <a:t>400</a:t>
            </a:r>
          </a:p>
        </p:txBody>
      </p:sp>
      <p:sp>
        <p:nvSpPr>
          <p:cNvPr id="14" name="Content Placeholder 13">
            <a:extLst>
              <a:ext uri="{FF2B5EF4-FFF2-40B4-BE49-F238E27FC236}">
                <a16:creationId xmlns:a16="http://schemas.microsoft.com/office/drawing/2014/main" id="{8B3F170A-5DF9-42AB-9C2F-FE4A2613065C}"/>
              </a:ext>
            </a:extLst>
          </p:cNvPr>
          <p:cNvSpPr>
            <a:spLocks noGrp="1"/>
          </p:cNvSpPr>
          <p:nvPr>
            <p:ph sz="quarter" idx="27"/>
          </p:nvPr>
        </p:nvSpPr>
        <p:spPr>
          <a:xfrm>
            <a:off x="1170288" y="3962400"/>
            <a:ext cx="505487" cy="360795"/>
          </a:xfrm>
        </p:spPr>
        <p:txBody>
          <a:bodyPr/>
          <a:lstStyle/>
          <a:p>
            <a:r>
              <a:rPr lang="en-US" sz="2200" dirty="0"/>
              <a:t>19</a:t>
            </a:r>
          </a:p>
        </p:txBody>
      </p:sp>
      <p:sp>
        <p:nvSpPr>
          <p:cNvPr id="15" name="Content Placeholder 14">
            <a:extLst>
              <a:ext uri="{FF2B5EF4-FFF2-40B4-BE49-F238E27FC236}">
                <a16:creationId xmlns:a16="http://schemas.microsoft.com/office/drawing/2014/main" id="{4C8EE6B6-A57D-461E-9886-31D2CD179564}"/>
              </a:ext>
            </a:extLst>
          </p:cNvPr>
          <p:cNvSpPr>
            <a:spLocks noGrp="1"/>
          </p:cNvSpPr>
          <p:nvPr>
            <p:ph sz="quarter" idx="28"/>
          </p:nvPr>
        </p:nvSpPr>
        <p:spPr>
          <a:xfrm>
            <a:off x="1915884" y="3971222"/>
            <a:ext cx="2408723" cy="334078"/>
          </a:xfrm>
        </p:spPr>
        <p:txBody>
          <a:bodyPr/>
          <a:lstStyle/>
          <a:p>
            <a:r>
              <a:rPr lang="en-US" sz="2200" dirty="0"/>
              <a:t>Utilities Expense</a:t>
            </a:r>
          </a:p>
        </p:txBody>
      </p:sp>
      <p:sp>
        <p:nvSpPr>
          <p:cNvPr id="16" name="Content Placeholder 15">
            <a:extLst>
              <a:ext uri="{FF2B5EF4-FFF2-40B4-BE49-F238E27FC236}">
                <a16:creationId xmlns:a16="http://schemas.microsoft.com/office/drawing/2014/main" id="{ADD6D920-90C0-4A30-AAF7-E67E39FA0874}"/>
              </a:ext>
            </a:extLst>
          </p:cNvPr>
          <p:cNvSpPr>
            <a:spLocks noGrp="1"/>
          </p:cNvSpPr>
          <p:nvPr>
            <p:ph sz="quarter" idx="29"/>
          </p:nvPr>
        </p:nvSpPr>
        <p:spPr>
          <a:xfrm>
            <a:off x="5986027" y="3980545"/>
            <a:ext cx="505487" cy="362855"/>
          </a:xfrm>
        </p:spPr>
        <p:txBody>
          <a:bodyPr/>
          <a:lstStyle/>
          <a:p>
            <a:r>
              <a:rPr lang="en-US" sz="2200" dirty="0"/>
              <a:t>92</a:t>
            </a:r>
          </a:p>
        </p:txBody>
      </p:sp>
      <p:sp>
        <p:nvSpPr>
          <p:cNvPr id="17" name="Content Placeholder 16">
            <a:extLst>
              <a:ext uri="{FF2B5EF4-FFF2-40B4-BE49-F238E27FC236}">
                <a16:creationId xmlns:a16="http://schemas.microsoft.com/office/drawing/2014/main" id="{142E06A5-0101-48DF-B90D-47B1568D3E40}"/>
              </a:ext>
            </a:extLst>
          </p:cNvPr>
          <p:cNvSpPr>
            <a:spLocks noGrp="1"/>
          </p:cNvSpPr>
          <p:nvPr>
            <p:ph sz="quarter" idx="30"/>
          </p:nvPr>
        </p:nvSpPr>
        <p:spPr>
          <a:xfrm>
            <a:off x="2163277" y="4343400"/>
            <a:ext cx="989951" cy="314876"/>
          </a:xfrm>
        </p:spPr>
        <p:txBody>
          <a:bodyPr/>
          <a:lstStyle/>
          <a:p>
            <a:r>
              <a:rPr lang="en-US" sz="2200" dirty="0"/>
              <a:t>Cash</a:t>
            </a:r>
          </a:p>
        </p:txBody>
      </p:sp>
      <p:sp>
        <p:nvSpPr>
          <p:cNvPr id="18" name="Content Placeholder 17">
            <a:extLst>
              <a:ext uri="{FF2B5EF4-FFF2-40B4-BE49-F238E27FC236}">
                <a16:creationId xmlns:a16="http://schemas.microsoft.com/office/drawing/2014/main" id="{FD24A7D7-E501-4C6E-A56B-A2459865FC6B}"/>
              </a:ext>
            </a:extLst>
          </p:cNvPr>
          <p:cNvSpPr>
            <a:spLocks noGrp="1"/>
          </p:cNvSpPr>
          <p:nvPr>
            <p:ph sz="quarter" idx="31"/>
          </p:nvPr>
        </p:nvSpPr>
        <p:spPr>
          <a:xfrm>
            <a:off x="7391400" y="4343400"/>
            <a:ext cx="505487" cy="381000"/>
          </a:xfrm>
        </p:spPr>
        <p:txBody>
          <a:bodyPr/>
          <a:lstStyle/>
          <a:p>
            <a:r>
              <a:rPr lang="en-US" sz="2200" dirty="0"/>
              <a:t>92</a:t>
            </a:r>
          </a:p>
        </p:txBody>
      </p:sp>
      <p:pic>
        <p:nvPicPr>
          <p:cNvPr id="25" name="Content Placeholder 24" descr="A diagram shows an example of posting to a t-account labeled cash. The debit side shows a balance of 600 on March 3, 2,280 on March 4. The credit side shows 400 on March 15, 92 on March 19. The account shows an ending balance of 2,388 on March 31 on the debit side.">
            <a:extLst>
              <a:ext uri="{FF2B5EF4-FFF2-40B4-BE49-F238E27FC236}">
                <a16:creationId xmlns:a16="http://schemas.microsoft.com/office/drawing/2014/main" id="{71AFC46A-866D-4890-B7B5-23537E8FF59C}"/>
              </a:ext>
            </a:extLst>
          </p:cNvPr>
          <p:cNvPicPr>
            <a:picLocks noGrp="1" noChangeAspect="1"/>
          </p:cNvPicPr>
          <p:nvPr>
            <p:ph sz="quarter" idx="32"/>
          </p:nvPr>
        </p:nvPicPr>
        <p:blipFill>
          <a:blip r:embed="rId2"/>
          <a:stretch>
            <a:fillRect/>
          </a:stretch>
        </p:blipFill>
        <p:spPr>
          <a:xfrm>
            <a:off x="2672063" y="4783383"/>
            <a:ext cx="3788989" cy="1560172"/>
          </a:xfrm>
          <a:prstGeom prst="rect">
            <a:avLst/>
          </a:prstGeom>
        </p:spPr>
      </p:pic>
      <p:sp>
        <p:nvSpPr>
          <p:cNvPr id="23" name="Slide Number Placeholder 22">
            <a:extLst>
              <a:ext uri="{FF2B5EF4-FFF2-40B4-BE49-F238E27FC236}">
                <a16:creationId xmlns:a16="http://schemas.microsoft.com/office/drawing/2014/main" id="{A25D3F1C-1236-42DD-BC51-5437C53FADEA}"/>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24" name="Footer Placeholder 23">
            <a:extLst>
              <a:ext uri="{FF2B5EF4-FFF2-40B4-BE49-F238E27FC236}">
                <a16:creationId xmlns:a16="http://schemas.microsoft.com/office/drawing/2014/main" id="{5A61C4CC-EC10-4E1A-A6FC-CB112F54A78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2630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0A082-00A3-443F-8EFE-5E6C89BB72B2}"/>
              </a:ext>
            </a:extLst>
          </p:cNvPr>
          <p:cNvSpPr>
            <a:spLocks noGrp="1"/>
          </p:cNvSpPr>
          <p:nvPr>
            <p:ph type="title"/>
          </p:nvPr>
        </p:nvSpPr>
        <p:spPr>
          <a:xfrm>
            <a:off x="304800" y="762001"/>
            <a:ext cx="8534400" cy="791754"/>
          </a:xfrm>
        </p:spPr>
        <p:txBody>
          <a:bodyPr/>
          <a:lstStyle/>
          <a:p>
            <a:r>
              <a:rPr lang="en-US" b="1" dirty="0">
                <a:ea typeface="Source Sans Pro" charset="0"/>
              </a:rPr>
              <a:t>Do It! 3: </a:t>
            </a:r>
            <a:r>
              <a:rPr lang="en-US" b="1" dirty="0">
                <a:solidFill>
                  <a:srgbClr val="196E78"/>
                </a:solidFill>
                <a:ea typeface="Source Sans Pro" charset="0"/>
              </a:rPr>
              <a:t>Posting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7" name="Content Placeholder 6" descr="An illustration displays a trial balance. The illustration has a three-line heading with the name of the company, Pioneer Advertising; type of statement, trial balance; and the date, October 31, 2020. The statement is divided into three columns, the first contains the parameters, the second and third contain the debit and credit respectively. Cash, debit, $15,200. Supplies, debit, 2,500. Prepaid insurance, debit, 600. Equipment, debit, 5,000. Notes payable, credit, $5,000. Accounts payable, credit, 2,500. Unearned revenue, credit, 1,200. Owner's capital, credit, 10,000. Owner's drawings, debit, 500. Service revenue, credit, 10,000. Salaries and Wages Expense, debit, 4,000. Rent expense, debit, 900. The total debits and credits are displayed in red font as $28,700, and $28,700 respectively.">
            <a:extLst>
              <a:ext uri="{FF2B5EF4-FFF2-40B4-BE49-F238E27FC236}">
                <a16:creationId xmlns:a16="http://schemas.microsoft.com/office/drawing/2014/main" id="{AE06D34B-CE01-4697-B29D-D074089346FE}"/>
              </a:ext>
            </a:extLst>
          </p:cNvPr>
          <p:cNvPicPr>
            <a:picLocks noGrp="1" noChangeAspect="1"/>
          </p:cNvPicPr>
          <p:nvPr>
            <p:ph sz="quarter" idx="16"/>
          </p:nvPr>
        </p:nvPicPr>
        <p:blipFill>
          <a:blip r:embed="rId2"/>
          <a:stretch>
            <a:fillRect/>
          </a:stretch>
        </p:blipFill>
        <p:spPr>
          <a:xfrm>
            <a:off x="2055752" y="1676400"/>
            <a:ext cx="5032494" cy="4557305"/>
          </a:xfrm>
          <a:prstGeom prst="rect">
            <a:avLst/>
          </a:prstGeom>
        </p:spPr>
      </p:pic>
      <p:sp>
        <p:nvSpPr>
          <p:cNvPr id="5" name="Slide Number Placeholder 4">
            <a:extLst>
              <a:ext uri="{FF2B5EF4-FFF2-40B4-BE49-F238E27FC236}">
                <a16:creationId xmlns:a16="http://schemas.microsoft.com/office/drawing/2014/main" id="{C9710151-74C9-41EE-A155-8E7035FEA9A9}"/>
              </a:ext>
            </a:extLst>
          </p:cNvPr>
          <p:cNvSpPr>
            <a:spLocks noGrp="1"/>
          </p:cNvSpPr>
          <p:nvPr>
            <p:ph type="sldNum" sz="quarter" idx="10"/>
          </p:nvPr>
        </p:nvSpPr>
        <p:spPr/>
        <p:txBody>
          <a:bodyPr/>
          <a:lstStyle/>
          <a:p>
            <a:fld id="{67B19427-F580-D146-B60E-4CADEE75497F}" type="slidenum">
              <a:rPr lang="en-US" smtClean="0"/>
              <a:pPr/>
              <a:t>44</a:t>
            </a:fld>
            <a:endParaRPr lang="en-US" dirty="0"/>
          </a:p>
        </p:txBody>
      </p:sp>
      <p:sp>
        <p:nvSpPr>
          <p:cNvPr id="6" name="Footer Placeholder 5">
            <a:extLst>
              <a:ext uri="{FF2B5EF4-FFF2-40B4-BE49-F238E27FC236}">
                <a16:creationId xmlns:a16="http://schemas.microsoft.com/office/drawing/2014/main" id="{34478CAA-44FB-4E99-93FA-2487061ADA7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54903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A4D9-9BA7-4EE2-978C-B3F68BA2963D}"/>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Limitation of a Trial Balance</a:t>
            </a:r>
            <a:endParaRPr lang="en-US" dirty="0"/>
          </a:p>
        </p:txBody>
      </p:sp>
      <p:sp>
        <p:nvSpPr>
          <p:cNvPr id="3" name="Content Placeholder 2">
            <a:extLst>
              <a:ext uri="{FF2B5EF4-FFF2-40B4-BE49-F238E27FC236}">
                <a16:creationId xmlns:a16="http://schemas.microsoft.com/office/drawing/2014/main" id="{17025796-C319-4106-A04E-E71CF8B17A19}"/>
              </a:ext>
            </a:extLst>
          </p:cNvPr>
          <p:cNvSpPr>
            <a:spLocks noGrp="1"/>
          </p:cNvSpPr>
          <p:nvPr>
            <p:ph sz="quarter" idx="16"/>
          </p:nvPr>
        </p:nvSpPr>
        <p:spPr>
          <a:xfrm>
            <a:off x="304800" y="1828800"/>
            <a:ext cx="8382000" cy="3657600"/>
          </a:xfrm>
        </p:spPr>
        <p:txBody>
          <a:bodyPr/>
          <a:lstStyle/>
          <a:p>
            <a:pPr>
              <a:buSzPct val="80000"/>
            </a:pPr>
            <a:r>
              <a:rPr lang="en-US" altLang="en-US" dirty="0">
                <a:latin typeface="Calibri" panose="020F0502020204030204" pitchFamily="34" charset="0"/>
              </a:rPr>
              <a:t>Trial balance may balance even when: </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A transaction is not journalized. </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A correct journal entry is not posted.</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A journal entry is posted twice.</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Incorrect accounts are used in journalizing or posting. </a:t>
            </a:r>
          </a:p>
          <a:p>
            <a:pPr marL="402336" lvl="1" indent="-402336">
              <a:spcBef>
                <a:spcPts val="1000"/>
              </a:spcBef>
              <a:buClr>
                <a:schemeClr val="accent2"/>
              </a:buClr>
              <a:buFontTx/>
              <a:buAutoNum type="arabicPeriod"/>
            </a:pPr>
            <a:r>
              <a:rPr lang="en-US" altLang="en-US" sz="2800" dirty="0">
                <a:latin typeface="Calibri" panose="020F0502020204030204" pitchFamily="34" charset="0"/>
              </a:rPr>
              <a:t>Offsetting errors are made in recording the amount of a transaction.</a:t>
            </a:r>
            <a:endParaRPr lang="en-US" dirty="0">
              <a:latin typeface="Calibri" panose="020F0502020204030204" pitchFamily="34" charset="0"/>
            </a:endParaRPr>
          </a:p>
        </p:txBody>
      </p:sp>
      <p:sp>
        <p:nvSpPr>
          <p:cNvPr id="4" name="Slide Number Placeholder 3">
            <a:extLst>
              <a:ext uri="{FF2B5EF4-FFF2-40B4-BE49-F238E27FC236}">
                <a16:creationId xmlns:a16="http://schemas.microsoft.com/office/drawing/2014/main" id="{551AD0A8-E426-418A-A19C-0269802C5247}"/>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5" name="Footer Placeholder 4">
            <a:extLst>
              <a:ext uri="{FF2B5EF4-FFF2-40B4-BE49-F238E27FC236}">
                <a16:creationId xmlns:a16="http://schemas.microsoft.com/office/drawing/2014/main" id="{71D7DA67-6FF0-4A10-B105-BD2C475C81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81560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A4D9-9BA7-4EE2-978C-B3F68BA2963D}"/>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(1 of 4)</a:t>
            </a:r>
            <a:endParaRPr lang="en-US" dirty="0"/>
          </a:p>
        </p:txBody>
      </p:sp>
      <p:sp>
        <p:nvSpPr>
          <p:cNvPr id="3" name="Content Placeholder 2">
            <a:extLst>
              <a:ext uri="{FF2B5EF4-FFF2-40B4-BE49-F238E27FC236}">
                <a16:creationId xmlns:a16="http://schemas.microsoft.com/office/drawing/2014/main" id="{17025796-C319-4106-A04E-E71CF8B17A19}"/>
              </a:ext>
            </a:extLst>
          </p:cNvPr>
          <p:cNvSpPr>
            <a:spLocks noGrp="1"/>
          </p:cNvSpPr>
          <p:nvPr>
            <p:ph sz="quarter" idx="16"/>
          </p:nvPr>
        </p:nvSpPr>
        <p:spPr>
          <a:xfrm>
            <a:off x="304800" y="1828800"/>
            <a:ext cx="8534400" cy="2743200"/>
          </a:xfrm>
        </p:spPr>
        <p:txBody>
          <a:bodyPr/>
          <a:lstStyle/>
          <a:p>
            <a:r>
              <a:rPr lang="en-US" b="1" dirty="0">
                <a:solidFill>
                  <a:schemeClr val="accent2"/>
                </a:solidFill>
                <a:ea typeface="Source Sans Pro" charset="0"/>
                <a:cs typeface="Calibri" panose="020F0502020204030204" pitchFamily="34" charset="0"/>
              </a:rPr>
              <a:t>Locating Errors</a:t>
            </a:r>
            <a:endParaRPr lang="en-US" dirty="0">
              <a:solidFill>
                <a:schemeClr val="accent2"/>
              </a:solidFill>
            </a:endParaRPr>
          </a:p>
          <a:p>
            <a:r>
              <a:rPr lang="en-US" dirty="0"/>
              <a:t>Errors in a trial balance generally result from </a:t>
            </a:r>
          </a:p>
          <a:p>
            <a:pPr marL="292608" indent="-292608">
              <a:buClr>
                <a:srgbClr val="990000"/>
              </a:buClr>
              <a:buFont typeface="Arial" panose="020B0604020202020204" pitchFamily="34" charset="0"/>
              <a:buChar char="•"/>
            </a:pPr>
            <a:r>
              <a:rPr lang="en-US" dirty="0"/>
              <a:t>mathematical mistakes, </a:t>
            </a:r>
          </a:p>
          <a:p>
            <a:pPr marL="292608" indent="-292608">
              <a:buClr>
                <a:srgbClr val="990000"/>
              </a:buClr>
              <a:buFont typeface="Arial" panose="020B0604020202020204" pitchFamily="34" charset="0"/>
              <a:buChar char="•"/>
            </a:pPr>
            <a:r>
              <a:rPr lang="en-US" dirty="0"/>
              <a:t>incorrect postings,</a:t>
            </a:r>
          </a:p>
          <a:p>
            <a:pPr marL="292608" indent="-292608">
              <a:buClr>
                <a:srgbClr val="990000"/>
              </a:buClr>
              <a:buFont typeface="Arial" panose="020B0604020202020204" pitchFamily="34" charset="0"/>
              <a:buChar char="•"/>
            </a:pPr>
            <a:r>
              <a:rPr lang="en-US" dirty="0"/>
              <a:t>or simply transcribing data incorrectly.</a:t>
            </a:r>
          </a:p>
        </p:txBody>
      </p:sp>
      <p:sp>
        <p:nvSpPr>
          <p:cNvPr id="4" name="Slide Number Placeholder 3">
            <a:extLst>
              <a:ext uri="{FF2B5EF4-FFF2-40B4-BE49-F238E27FC236}">
                <a16:creationId xmlns:a16="http://schemas.microsoft.com/office/drawing/2014/main" id="{551AD0A8-E426-418A-A19C-0269802C5247}"/>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5" name="Footer Placeholder 4">
            <a:extLst>
              <a:ext uri="{FF2B5EF4-FFF2-40B4-BE49-F238E27FC236}">
                <a16:creationId xmlns:a16="http://schemas.microsoft.com/office/drawing/2014/main" id="{71D7DA67-6FF0-4A10-B105-BD2C475C81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4850932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A4D9-9BA7-4EE2-978C-B3F68BA2963D}"/>
              </a:ext>
            </a:extLst>
          </p:cNvPr>
          <p:cNvSpPr>
            <a:spLocks noGrp="1"/>
          </p:cNvSpPr>
          <p:nvPr>
            <p:ph type="title"/>
          </p:nvPr>
        </p:nvSpPr>
        <p:spPr>
          <a:xfrm>
            <a:off x="304800" y="762001"/>
            <a:ext cx="8534400" cy="730249"/>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(2 of 4)</a:t>
            </a:r>
            <a:endParaRPr lang="en-US" dirty="0"/>
          </a:p>
        </p:txBody>
      </p:sp>
      <p:sp>
        <p:nvSpPr>
          <p:cNvPr id="3" name="Content Placeholder 2">
            <a:extLst>
              <a:ext uri="{FF2B5EF4-FFF2-40B4-BE49-F238E27FC236}">
                <a16:creationId xmlns:a16="http://schemas.microsoft.com/office/drawing/2014/main" id="{17025796-C319-4106-A04E-E71CF8B17A19}"/>
              </a:ext>
            </a:extLst>
          </p:cNvPr>
          <p:cNvSpPr>
            <a:spLocks noGrp="1"/>
          </p:cNvSpPr>
          <p:nvPr>
            <p:ph sz="quarter" idx="16"/>
          </p:nvPr>
        </p:nvSpPr>
        <p:spPr>
          <a:xfrm>
            <a:off x="304800" y="1828799"/>
            <a:ext cx="8534400" cy="2556741"/>
          </a:xfrm>
        </p:spPr>
        <p:txBody>
          <a:bodyPr/>
          <a:lstStyle/>
          <a:p>
            <a:r>
              <a:rPr lang="en-US" sz="2600" b="1" dirty="0">
                <a:solidFill>
                  <a:schemeClr val="accent2"/>
                </a:solidFill>
                <a:latin typeface="Calibri" panose="020F0502020204030204" pitchFamily="34" charset="0"/>
                <a:ea typeface="Source Sans Pro" charset="0"/>
                <a:cs typeface="Calibri" panose="020F0502020204030204" pitchFamily="34" charset="0"/>
              </a:rPr>
              <a:t>Dollar Signs</a:t>
            </a:r>
            <a:endParaRPr lang="en-US" sz="2600" dirty="0">
              <a:solidFill>
                <a:schemeClr val="accent2"/>
              </a:solidFill>
            </a:endParaRPr>
          </a:p>
          <a:p>
            <a:pPr marL="292608" indent="-292608">
              <a:buClr>
                <a:srgbClr val="990000"/>
              </a:buClr>
              <a:buFont typeface="Arial" panose="020B0604020202020204" pitchFamily="34" charset="0"/>
              <a:buChar char="•"/>
            </a:pPr>
            <a:r>
              <a:rPr lang="en-US" sz="2600" dirty="0"/>
              <a:t>Do not appear in journals or ledgers </a:t>
            </a:r>
          </a:p>
          <a:p>
            <a:pPr marL="292608" indent="-292608">
              <a:buClr>
                <a:srgbClr val="990000"/>
              </a:buClr>
              <a:buFont typeface="Arial" panose="020B0604020202020204" pitchFamily="34" charset="0"/>
              <a:buChar char="•"/>
            </a:pPr>
            <a:r>
              <a:rPr lang="en-US" sz="2600" dirty="0"/>
              <a:t>Typically used only in the trial balance and the financial statements </a:t>
            </a:r>
          </a:p>
          <a:p>
            <a:pPr marL="292608" indent="-292608">
              <a:buClr>
                <a:srgbClr val="990000"/>
              </a:buClr>
              <a:buFont typeface="Arial" panose="020B0604020202020204" pitchFamily="34" charset="0"/>
              <a:buChar char="•"/>
            </a:pPr>
            <a:r>
              <a:rPr lang="en-US" sz="2600" dirty="0"/>
              <a:t>Shown only for first item in the column and for the total of that column</a:t>
            </a:r>
          </a:p>
        </p:txBody>
      </p:sp>
      <p:sp>
        <p:nvSpPr>
          <p:cNvPr id="6" name="Content Placeholder 5"/>
          <p:cNvSpPr>
            <a:spLocks noGrp="1"/>
          </p:cNvSpPr>
          <p:nvPr>
            <p:ph sz="quarter" idx="17"/>
          </p:nvPr>
        </p:nvSpPr>
        <p:spPr>
          <a:xfrm>
            <a:off x="304800" y="4493491"/>
            <a:ext cx="8534400" cy="1754909"/>
          </a:xfrm>
        </p:spPr>
        <p:txBody>
          <a:bodyPr/>
          <a:lstStyle/>
          <a:p>
            <a:pPr>
              <a:buClr>
                <a:srgbClr val="990000"/>
              </a:buClr>
            </a:pPr>
            <a:r>
              <a:rPr lang="en-US" sz="2600" b="1" dirty="0">
                <a:solidFill>
                  <a:schemeClr val="accent2"/>
                </a:solidFill>
                <a:latin typeface="Calibri" panose="020F0502020204030204" pitchFamily="34" charset="0"/>
                <a:ea typeface="Source Sans Pro" charset="0"/>
                <a:cs typeface="Calibri" panose="020F0502020204030204" pitchFamily="34" charset="0"/>
              </a:rPr>
              <a:t>Underlining</a:t>
            </a:r>
          </a:p>
          <a:p>
            <a:pPr marL="292608" indent="-292608">
              <a:buClr>
                <a:srgbClr val="990000"/>
              </a:buClr>
              <a:buFont typeface="Arial" panose="020B0604020202020204" pitchFamily="34" charset="0"/>
              <a:buChar char="•"/>
            </a:pPr>
            <a:r>
              <a:rPr lang="en-US" sz="2600" dirty="0"/>
              <a:t>Single line is placed under column of figures to be added or subtracted</a:t>
            </a:r>
          </a:p>
          <a:p>
            <a:pPr marL="292608" indent="-292608">
              <a:buClr>
                <a:srgbClr val="990000"/>
              </a:buClr>
              <a:buFont typeface="Arial" panose="020B0604020202020204" pitchFamily="34" charset="0"/>
              <a:buChar char="•"/>
            </a:pPr>
            <a:r>
              <a:rPr lang="en-US" sz="2600" dirty="0"/>
              <a:t>Totals are double-underlined</a:t>
            </a:r>
            <a:endParaRPr lang="en-US" altLang="en-US" sz="2600" dirty="0"/>
          </a:p>
        </p:txBody>
      </p:sp>
      <p:sp>
        <p:nvSpPr>
          <p:cNvPr id="4" name="Slide Number Placeholder 3">
            <a:extLst>
              <a:ext uri="{FF2B5EF4-FFF2-40B4-BE49-F238E27FC236}">
                <a16:creationId xmlns:a16="http://schemas.microsoft.com/office/drawing/2014/main" id="{551AD0A8-E426-418A-A19C-0269802C5247}"/>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5" name="Footer Placeholder 4">
            <a:extLst>
              <a:ext uri="{FF2B5EF4-FFF2-40B4-BE49-F238E27FC236}">
                <a16:creationId xmlns:a16="http://schemas.microsoft.com/office/drawing/2014/main" id="{71D7DA67-6FF0-4A10-B105-BD2C475C81C4}"/>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3720573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AA50-ABC2-4CE8-B29F-6A580F0C9400}"/>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sp>
        <p:nvSpPr>
          <p:cNvPr id="3" name="Content Placeholder 2">
            <a:extLst>
              <a:ext uri="{FF2B5EF4-FFF2-40B4-BE49-F238E27FC236}">
                <a16:creationId xmlns:a16="http://schemas.microsoft.com/office/drawing/2014/main" id="{867FE51A-3EB0-40E0-9AD0-8C8C72B4FF2E}"/>
              </a:ext>
            </a:extLst>
          </p:cNvPr>
          <p:cNvSpPr>
            <a:spLocks noGrp="1"/>
          </p:cNvSpPr>
          <p:nvPr>
            <p:ph sz="quarter" idx="16"/>
          </p:nvPr>
        </p:nvSpPr>
        <p:spPr>
          <a:xfrm>
            <a:off x="304800" y="1752600"/>
            <a:ext cx="8534400" cy="4191000"/>
          </a:xfrm>
        </p:spPr>
        <p:txBody>
          <a:bodyPr/>
          <a:lstStyle/>
          <a:p>
            <a:pPr marL="0" lvl="1" indent="0">
              <a:buClr>
                <a:schemeClr val="tx1"/>
              </a:buClr>
              <a:buNone/>
            </a:pPr>
            <a:r>
              <a:rPr lang="en-US" altLang="en-US" dirty="0"/>
              <a:t>A trial balance will not balance if:</a:t>
            </a:r>
          </a:p>
          <a:p>
            <a:pPr marL="0" lvl="1" indent="0">
              <a:buClr>
                <a:schemeClr val="tx1"/>
              </a:buClr>
              <a:buNone/>
            </a:pPr>
            <a:r>
              <a:rPr lang="en-US" altLang="en-US" dirty="0">
                <a:solidFill>
                  <a:schemeClr val="accent2"/>
                </a:solidFill>
              </a:rPr>
              <a:t>a.</a:t>
            </a:r>
            <a:r>
              <a:rPr lang="en-US" altLang="en-US" dirty="0"/>
              <a:t> a correct journal entry is posted twice.</a:t>
            </a:r>
          </a:p>
          <a:p>
            <a:pPr marL="346075" lvl="1" indent="-346075">
              <a:buClr>
                <a:schemeClr val="tx1"/>
              </a:buClr>
              <a:buNone/>
            </a:pPr>
            <a:r>
              <a:rPr lang="en-US" altLang="en-US" dirty="0">
                <a:solidFill>
                  <a:schemeClr val="accent2"/>
                </a:solidFill>
              </a:rPr>
              <a:t>b. </a:t>
            </a:r>
            <a:r>
              <a:rPr lang="en-US" altLang="en-US" dirty="0"/>
              <a:t>the purchase of supplies on account is debited to Supplies and credited to Cash.</a:t>
            </a:r>
          </a:p>
          <a:p>
            <a:pPr marL="346075" lvl="1" indent="-346075">
              <a:buClr>
                <a:schemeClr val="tx1"/>
              </a:buClr>
              <a:buNone/>
            </a:pPr>
            <a:r>
              <a:rPr lang="en-US" altLang="en-US" dirty="0">
                <a:solidFill>
                  <a:schemeClr val="accent2"/>
                </a:solidFill>
              </a:rPr>
              <a:t>c. </a:t>
            </a:r>
            <a:r>
              <a:rPr lang="en-US" altLang="en-US" dirty="0"/>
              <a:t>a $100 cash drawing by the owner is debited to Owner’s Drawing for $1,000 and credited to Cash for $100. </a:t>
            </a:r>
          </a:p>
          <a:p>
            <a:pPr marL="346075" lvl="1" indent="-346075">
              <a:buClr>
                <a:schemeClr val="tx1"/>
              </a:buClr>
              <a:buNone/>
            </a:pPr>
            <a:r>
              <a:rPr lang="en-US" altLang="en-US" dirty="0">
                <a:solidFill>
                  <a:schemeClr val="accent2"/>
                </a:solidFill>
              </a:rPr>
              <a:t>d. </a:t>
            </a:r>
            <a:r>
              <a:rPr lang="en-US" altLang="en-US" dirty="0"/>
              <a:t>a $450 payment on account is debited to Accounts Payable for $45 and credited to Cash for $45.</a:t>
            </a:r>
          </a:p>
        </p:txBody>
      </p:sp>
      <p:sp>
        <p:nvSpPr>
          <p:cNvPr id="4" name="Slide Number Placeholder 3">
            <a:extLst>
              <a:ext uri="{FF2B5EF4-FFF2-40B4-BE49-F238E27FC236}">
                <a16:creationId xmlns:a16="http://schemas.microsoft.com/office/drawing/2014/main" id="{0438975E-19BF-4C02-B1EE-41F7C8D5B5C6}"/>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5" name="Footer Placeholder 4">
            <a:extLst>
              <a:ext uri="{FF2B5EF4-FFF2-40B4-BE49-F238E27FC236}">
                <a16:creationId xmlns:a16="http://schemas.microsoft.com/office/drawing/2014/main" id="{6AA2D1E7-613D-4100-B585-8BB4BBD4843C}"/>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9068517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7F7E-BD22-4BEC-8845-244244D05D71}"/>
              </a:ext>
            </a:extLst>
          </p:cNvPr>
          <p:cNvSpPr>
            <a:spLocks noGrp="1"/>
          </p:cNvSpPr>
          <p:nvPr>
            <p:ph type="title"/>
          </p:nvPr>
        </p:nvSpPr>
        <p:spPr>
          <a:xfrm>
            <a:off x="298704" y="762002"/>
            <a:ext cx="8540496" cy="806448"/>
          </a:xfrm>
        </p:spPr>
        <p:txBody>
          <a:bodyPr/>
          <a:lstStyle/>
          <a:p>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sp>
        <p:nvSpPr>
          <p:cNvPr id="3" name="Content Placeholder 2">
            <a:extLst>
              <a:ext uri="{FF2B5EF4-FFF2-40B4-BE49-F238E27FC236}">
                <a16:creationId xmlns:a16="http://schemas.microsoft.com/office/drawing/2014/main" id="{2644840A-8AAA-489A-AA25-0F1C7D490D3B}"/>
              </a:ext>
            </a:extLst>
          </p:cNvPr>
          <p:cNvSpPr>
            <a:spLocks noGrp="1"/>
          </p:cNvSpPr>
          <p:nvPr>
            <p:ph sz="quarter" idx="15"/>
          </p:nvPr>
        </p:nvSpPr>
        <p:spPr>
          <a:xfrm>
            <a:off x="304800" y="1752600"/>
            <a:ext cx="8534400" cy="4267200"/>
          </a:xfrm>
        </p:spPr>
        <p:txBody>
          <a:bodyPr/>
          <a:lstStyle/>
          <a:p>
            <a:pPr marL="0" lvl="1" indent="0">
              <a:buClr>
                <a:schemeClr val="tx1"/>
              </a:buClr>
            </a:pPr>
            <a:r>
              <a:rPr lang="en-US" altLang="en-US" dirty="0"/>
              <a:t>A trial balance will not balance if:</a:t>
            </a:r>
          </a:p>
          <a:p>
            <a:pPr marL="0" lvl="1" indent="0">
              <a:buClr>
                <a:schemeClr val="tx1"/>
              </a:buClr>
            </a:pPr>
            <a:r>
              <a:rPr lang="en-US" altLang="en-US" dirty="0">
                <a:solidFill>
                  <a:schemeClr val="accent2"/>
                </a:solidFill>
              </a:rPr>
              <a:t>a.</a:t>
            </a:r>
            <a:r>
              <a:rPr lang="en-US" altLang="en-US" dirty="0"/>
              <a:t> a correct journal entry is posted twice.</a:t>
            </a:r>
          </a:p>
          <a:p>
            <a:pPr marL="346075" lvl="1" indent="-346075">
              <a:buClr>
                <a:schemeClr val="tx1"/>
              </a:buClr>
            </a:pPr>
            <a:r>
              <a:rPr lang="en-US" altLang="en-US" dirty="0">
                <a:solidFill>
                  <a:schemeClr val="accent2"/>
                </a:solidFill>
              </a:rPr>
              <a:t>b. </a:t>
            </a:r>
            <a:r>
              <a:rPr lang="en-US" altLang="en-US" dirty="0"/>
              <a:t>the purchase of supplies on account is debited to Supplies and credited to Cash.</a:t>
            </a:r>
          </a:p>
          <a:p>
            <a:pPr marL="346075" lvl="1" indent="-346075">
              <a:buClr>
                <a:schemeClr val="tx1"/>
              </a:buClr>
            </a:pPr>
            <a:r>
              <a:rPr lang="en-US" altLang="en-US" dirty="0">
                <a:solidFill>
                  <a:schemeClr val="accent2"/>
                </a:solidFill>
              </a:rPr>
              <a:t>c. </a:t>
            </a:r>
            <a:r>
              <a:rPr lang="en-US" altLang="en-US" dirty="0"/>
              <a:t>Answer:</a:t>
            </a:r>
            <a:r>
              <a:rPr lang="en-US" altLang="en-US" dirty="0">
                <a:solidFill>
                  <a:schemeClr val="accent2"/>
                </a:solidFill>
              </a:rPr>
              <a:t> </a:t>
            </a:r>
            <a:r>
              <a:rPr lang="en-US" altLang="en-US" dirty="0"/>
              <a:t>a $100 cash drawing by the owner is debited to Owner’s Drawing for $1,000 and credited to Cash for $100. </a:t>
            </a:r>
          </a:p>
          <a:p>
            <a:pPr marL="346075" lvl="1" indent="-346075">
              <a:buClr>
                <a:schemeClr val="tx1"/>
              </a:buClr>
            </a:pPr>
            <a:r>
              <a:rPr lang="en-US" altLang="en-US" dirty="0">
                <a:solidFill>
                  <a:schemeClr val="accent2"/>
                </a:solidFill>
              </a:rPr>
              <a:t>d. </a:t>
            </a:r>
            <a:r>
              <a:rPr lang="en-US" altLang="en-US" dirty="0"/>
              <a:t>a $450 payment on account is debited to Accounts Payable for $45 and credited to Cash for $45.</a:t>
            </a:r>
          </a:p>
        </p:txBody>
      </p:sp>
      <p:sp>
        <p:nvSpPr>
          <p:cNvPr id="4" name="Slide Number Placeholder 3">
            <a:extLst>
              <a:ext uri="{FF2B5EF4-FFF2-40B4-BE49-F238E27FC236}">
                <a16:creationId xmlns:a16="http://schemas.microsoft.com/office/drawing/2014/main" id="{E36C7538-673B-4D1C-AEE6-14197F9C4574}"/>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5" name="Footer Placeholder 4">
            <a:extLst>
              <a:ext uri="{FF2B5EF4-FFF2-40B4-BE49-F238E27FC236}">
                <a16:creationId xmlns:a16="http://schemas.microsoft.com/office/drawing/2014/main" id="{7DB7E485-E71D-444B-AAA6-C7B365F556B9}"/>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2829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F7E4-EDF8-4AA1-B892-4077F401DBD6}"/>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Debits and Credits </a:t>
            </a:r>
            <a:r>
              <a:rPr lang="en-US" sz="2400" dirty="0">
                <a:latin typeface="Calibri" panose="020F0502020204030204" pitchFamily="34" charset="0"/>
                <a:ea typeface="Source Sans Pro" charset="0"/>
                <a:cs typeface="Calibri" panose="020F0502020204030204" pitchFamily="34" charset="0"/>
              </a:rPr>
              <a:t>(2 of 3)</a:t>
            </a:r>
            <a:endParaRPr lang="en-US" b="1" dirty="0"/>
          </a:p>
        </p:txBody>
      </p:sp>
      <p:sp>
        <p:nvSpPr>
          <p:cNvPr id="6" name="Content Placeholder 5">
            <a:extLst>
              <a:ext uri="{FF2B5EF4-FFF2-40B4-BE49-F238E27FC236}">
                <a16:creationId xmlns:a16="http://schemas.microsoft.com/office/drawing/2014/main" id="{CD1591DB-57F7-4002-875E-277E70BE2274}"/>
              </a:ext>
            </a:extLst>
          </p:cNvPr>
          <p:cNvSpPr>
            <a:spLocks noGrp="1"/>
          </p:cNvSpPr>
          <p:nvPr>
            <p:ph sz="quarter" idx="16"/>
          </p:nvPr>
        </p:nvSpPr>
        <p:spPr>
          <a:xfrm>
            <a:off x="304800" y="1828800"/>
            <a:ext cx="8534400" cy="838200"/>
          </a:xfrm>
        </p:spPr>
        <p:txBody>
          <a:bodyPr/>
          <a:lstStyle/>
          <a:p>
            <a:pPr>
              <a:buSzPct val="80000"/>
            </a:pPr>
            <a:r>
              <a:rPr lang="en-US" altLang="en-US" dirty="0"/>
              <a:t>If the sum of </a:t>
            </a:r>
            <a:r>
              <a:rPr lang="en-US" altLang="en-US" b="1" dirty="0"/>
              <a:t>Credit</a:t>
            </a:r>
            <a:r>
              <a:rPr lang="en-US" altLang="en-US" dirty="0"/>
              <a:t> entries are </a:t>
            </a:r>
            <a:r>
              <a:rPr lang="en-US" altLang="en-US" b="1" dirty="0">
                <a:solidFill>
                  <a:schemeClr val="accent2"/>
                </a:solidFill>
              </a:rPr>
              <a:t>greater</a:t>
            </a:r>
            <a:r>
              <a:rPr lang="en-US" altLang="en-US" dirty="0">
                <a:solidFill>
                  <a:schemeClr val="accent2"/>
                </a:solidFill>
              </a:rPr>
              <a:t> </a:t>
            </a:r>
            <a:r>
              <a:rPr lang="en-US" altLang="en-US" b="1" dirty="0">
                <a:solidFill>
                  <a:schemeClr val="accent2"/>
                </a:solidFill>
              </a:rPr>
              <a:t>than</a:t>
            </a:r>
            <a:r>
              <a:rPr lang="en-US" altLang="en-US" dirty="0">
                <a:solidFill>
                  <a:schemeClr val="accent2"/>
                </a:solidFill>
              </a:rPr>
              <a:t> </a:t>
            </a:r>
            <a:r>
              <a:rPr lang="en-US" altLang="en-US" dirty="0"/>
              <a:t>the sum of </a:t>
            </a:r>
            <a:r>
              <a:rPr lang="en-US" altLang="en-US" b="1" dirty="0"/>
              <a:t>Debit</a:t>
            </a:r>
            <a:r>
              <a:rPr lang="en-US" altLang="en-US" dirty="0"/>
              <a:t> entries, the account will have a credit balance.</a:t>
            </a:r>
          </a:p>
        </p:txBody>
      </p:sp>
      <p:pic>
        <p:nvPicPr>
          <p:cNvPr id="9" name="Content Placeholder 8" descr="A diagram shows an example of posting to a t-account. The account name is displayed on top of the T as Account Name. The account displays debit on the left side and credit on the right side. The left side shows Transaction 1 with an amount of $10,000. On the right side, transaction 2 displays amount $3,000. Just below, transaction 3 is displayed as 8,000. The balance of $1,000 in red font is displayed on the right side below transaction 3.">
            <a:extLst>
              <a:ext uri="{FF2B5EF4-FFF2-40B4-BE49-F238E27FC236}">
                <a16:creationId xmlns:a16="http://schemas.microsoft.com/office/drawing/2014/main" id="{8881A554-11D9-40B3-A527-BBBF96E6F585}"/>
              </a:ext>
            </a:extLst>
          </p:cNvPr>
          <p:cNvPicPr>
            <a:picLocks noGrp="1" noChangeAspect="1"/>
          </p:cNvPicPr>
          <p:nvPr>
            <p:ph sz="quarter" idx="17"/>
          </p:nvPr>
        </p:nvPicPr>
        <p:blipFill>
          <a:blip r:embed="rId2"/>
          <a:stretch>
            <a:fillRect/>
          </a:stretch>
        </p:blipFill>
        <p:spPr>
          <a:xfrm>
            <a:off x="822960" y="3200400"/>
            <a:ext cx="7504534" cy="2606040"/>
          </a:xfrm>
          <a:prstGeom prst="rect">
            <a:avLst/>
          </a:prstGeom>
        </p:spPr>
      </p:pic>
      <p:sp>
        <p:nvSpPr>
          <p:cNvPr id="4" name="Slide Number Placeholder 3">
            <a:extLst>
              <a:ext uri="{FF2B5EF4-FFF2-40B4-BE49-F238E27FC236}">
                <a16:creationId xmlns:a16="http://schemas.microsoft.com/office/drawing/2014/main" id="{B481B8BF-3B77-48BF-8A55-3B8997793159}"/>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ACA26D19-B104-4627-93B4-52AA62734895}"/>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07448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6EAF-A333-4F79-9517-EC83ED2C76FA}"/>
              </a:ext>
            </a:extLst>
          </p:cNvPr>
          <p:cNvSpPr>
            <a:spLocks noGrp="1"/>
          </p:cNvSpPr>
          <p:nvPr>
            <p:ph type="title"/>
          </p:nvPr>
        </p:nvSpPr>
        <p:spPr>
          <a:xfrm>
            <a:off x="304800" y="762001"/>
            <a:ext cx="8534400" cy="685799"/>
          </a:xfrm>
        </p:spPr>
        <p:txBody>
          <a:bodyPr/>
          <a:lstStyle/>
          <a:p>
            <a:r>
              <a:rPr lang="en-US" b="1" dirty="0">
                <a:ea typeface="Source Sans Pro" charset="0"/>
              </a:rPr>
              <a:t>Do It! 4: </a:t>
            </a:r>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(1 of 2)</a:t>
            </a:r>
            <a:endParaRPr lang="en-US" dirty="0"/>
          </a:p>
        </p:txBody>
      </p:sp>
      <p:sp>
        <p:nvSpPr>
          <p:cNvPr id="3" name="Content Placeholder 2">
            <a:extLst>
              <a:ext uri="{FF2B5EF4-FFF2-40B4-BE49-F238E27FC236}">
                <a16:creationId xmlns:a16="http://schemas.microsoft.com/office/drawing/2014/main" id="{51155445-B696-4E38-8321-A077424CC7BF}"/>
              </a:ext>
            </a:extLst>
          </p:cNvPr>
          <p:cNvSpPr>
            <a:spLocks noGrp="1"/>
          </p:cNvSpPr>
          <p:nvPr>
            <p:ph sz="quarter" idx="16"/>
          </p:nvPr>
        </p:nvSpPr>
        <p:spPr>
          <a:xfrm>
            <a:off x="304800" y="1714500"/>
            <a:ext cx="8534400" cy="723900"/>
          </a:xfrm>
        </p:spPr>
        <p:txBody>
          <a:bodyPr/>
          <a:lstStyle/>
          <a:p>
            <a:r>
              <a:rPr lang="en-US" sz="2400" dirty="0">
                <a:solidFill>
                  <a:schemeClr val="dk1"/>
                </a:solidFill>
              </a:rPr>
              <a:t>The following accounts come from the ledger of SnowGo Company at December 31, 2020.</a:t>
            </a:r>
            <a:endParaRPr lang="en-US" sz="2400" dirty="0">
              <a:solidFill>
                <a:srgbClr val="000000"/>
              </a:solidFill>
              <a:latin typeface="Calibri" panose="020F0502020204030204" pitchFamily="34" charset="0"/>
            </a:endParaRPr>
          </a:p>
        </p:txBody>
      </p:sp>
      <p:graphicFrame>
        <p:nvGraphicFramePr>
          <p:cNvPr id="8" name="Content Placeholder 7" descr="Table is accessible to screenreaders">
            <a:extLst>
              <a:ext uri="{FF2B5EF4-FFF2-40B4-BE49-F238E27FC236}">
                <a16:creationId xmlns:a16="http://schemas.microsoft.com/office/drawing/2014/main" id="{E07BCD69-4943-4753-B050-8D20F9A8F3C7}"/>
              </a:ext>
            </a:extLst>
          </p:cNvPr>
          <p:cNvGraphicFramePr>
            <a:graphicFrameLocks noGrp="1"/>
          </p:cNvGraphicFramePr>
          <p:nvPr>
            <p:ph sz="quarter" idx="17"/>
            <p:extLst>
              <p:ext uri="{D42A27DB-BD31-4B8C-83A1-F6EECF244321}">
                <p14:modId xmlns:p14="http://schemas.microsoft.com/office/powerpoint/2010/main" val="2077785796"/>
              </p:ext>
            </p:extLst>
          </p:nvPr>
        </p:nvGraphicFramePr>
        <p:xfrm>
          <a:off x="381000" y="2489200"/>
          <a:ext cx="8534400" cy="3308207"/>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515894066"/>
                    </a:ext>
                  </a:extLst>
                </a:gridCol>
                <a:gridCol w="2514600">
                  <a:extLst>
                    <a:ext uri="{9D8B030D-6E8A-4147-A177-3AD203B41FA5}">
                      <a16:colId xmlns:a16="http://schemas.microsoft.com/office/drawing/2014/main" val="2851625429"/>
                    </a:ext>
                  </a:extLst>
                </a:gridCol>
                <a:gridCol w="1066800">
                  <a:extLst>
                    <a:ext uri="{9D8B030D-6E8A-4147-A177-3AD203B41FA5}">
                      <a16:colId xmlns:a16="http://schemas.microsoft.com/office/drawing/2014/main" val="3737640220"/>
                    </a:ext>
                  </a:extLst>
                </a:gridCol>
                <a:gridCol w="609600">
                  <a:extLst>
                    <a:ext uri="{9D8B030D-6E8A-4147-A177-3AD203B41FA5}">
                      <a16:colId xmlns:a16="http://schemas.microsoft.com/office/drawing/2014/main" val="2243309917"/>
                    </a:ext>
                  </a:extLst>
                </a:gridCol>
                <a:gridCol w="2667000">
                  <a:extLst>
                    <a:ext uri="{9D8B030D-6E8A-4147-A177-3AD203B41FA5}">
                      <a16:colId xmlns:a16="http://schemas.microsoft.com/office/drawing/2014/main" val="293377758"/>
                    </a:ext>
                  </a:extLst>
                </a:gridCol>
                <a:gridCol w="1066800">
                  <a:extLst>
                    <a:ext uri="{9D8B030D-6E8A-4147-A177-3AD203B41FA5}">
                      <a16:colId xmlns:a16="http://schemas.microsoft.com/office/drawing/2014/main" val="2325107950"/>
                    </a:ext>
                  </a:extLst>
                </a:gridCol>
              </a:tblGrid>
              <a:tr h="421617">
                <a:tc>
                  <a:txBody>
                    <a:bodyPr/>
                    <a:lstStyle/>
                    <a:p>
                      <a:pPr algn="ctr" fontAlgn="b"/>
                      <a:r>
                        <a:rPr lang="en-US" sz="2000" b="0" u="none" strike="noStrike" dirty="0">
                          <a:solidFill>
                            <a:schemeClr val="tx1"/>
                          </a:solidFill>
                          <a:effectLst/>
                        </a:rPr>
                        <a:t>157</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Equipment</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$88,000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301</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Owner’s Capital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$20,000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124073056"/>
                  </a:ext>
                </a:extLst>
              </a:tr>
              <a:tr h="693202">
                <a:tc>
                  <a:txBody>
                    <a:bodyPr/>
                    <a:lstStyle/>
                    <a:p>
                      <a:pPr algn="ctr" fontAlgn="b"/>
                      <a:r>
                        <a:rPr lang="en-US" sz="2000" b="0" u="none" strike="noStrike" dirty="0">
                          <a:solidFill>
                            <a:schemeClr val="tx1"/>
                          </a:solidFill>
                          <a:effectLst/>
                        </a:rPr>
                        <a:t>306</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Owner’s Drawings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8,000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212</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Salaries and Wages </a:t>
                      </a:r>
                    </a:p>
                    <a:p>
                      <a:pPr algn="l" fontAlgn="b"/>
                      <a:r>
                        <a:rPr lang="en-US" sz="2000" b="0" u="none" strike="noStrike" dirty="0">
                          <a:solidFill>
                            <a:schemeClr val="tx1"/>
                          </a:solidFill>
                          <a:effectLst/>
                        </a:rPr>
                        <a:t>Payable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2,000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715908676"/>
                  </a:ext>
                </a:extLst>
              </a:tr>
              <a:tr h="693202">
                <a:tc>
                  <a:txBody>
                    <a:bodyPr/>
                    <a:lstStyle/>
                    <a:p>
                      <a:pPr algn="ctr" fontAlgn="b"/>
                      <a:r>
                        <a:rPr lang="en-US" sz="2000" b="0" u="none" strike="noStrike" dirty="0">
                          <a:solidFill>
                            <a:schemeClr val="tx1"/>
                          </a:solidFill>
                          <a:effectLst/>
                        </a:rPr>
                        <a:t>201</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Accounts Payable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22,000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200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Notes Payable </a:t>
                      </a:r>
                    </a:p>
                    <a:p>
                      <a:pPr algn="l" fontAlgn="b"/>
                      <a:r>
                        <a:rPr lang="en-US" sz="2000" b="0" u="none" strike="noStrike" dirty="0">
                          <a:solidFill>
                            <a:schemeClr val="tx1"/>
                          </a:solidFill>
                          <a:effectLst/>
                        </a:rPr>
                        <a:t>(due in 3 months)</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19,000</a:t>
                      </a:r>
                      <a:endParaRPr lang="en-US" sz="2000" b="0" i="0" u="none" strike="noStrike" dirty="0">
                        <a:solidFill>
                          <a:schemeClr val="tx1"/>
                        </a:solidFill>
                        <a:effectLst/>
                        <a:latin typeface="Calibri" panose="020F0502020204030204" pitchFamily="34" charset="0"/>
                      </a:endParaRPr>
                    </a:p>
                  </a:txBody>
                  <a:tcPr marT="44819" marB="44819" anchor="b">
                    <a:solidFill>
                      <a:schemeClr val="bg2"/>
                    </a:solidFill>
                  </a:tcPr>
                </a:tc>
                <a:extLst>
                  <a:ext uri="{0D108BD9-81ED-4DB2-BD59-A6C34878D82A}">
                    <a16:rowId xmlns:a16="http://schemas.microsoft.com/office/drawing/2014/main" val="1437567654"/>
                  </a:ext>
                </a:extLst>
              </a:tr>
              <a:tr h="693202">
                <a:tc>
                  <a:txBody>
                    <a:bodyPr/>
                    <a:lstStyle/>
                    <a:p>
                      <a:pPr algn="ctr" fontAlgn="b"/>
                      <a:r>
                        <a:rPr lang="en-US" sz="2000" b="0" u="none" strike="noStrike" dirty="0">
                          <a:solidFill>
                            <a:schemeClr val="tx1"/>
                          </a:solidFill>
                          <a:effectLst/>
                        </a:rPr>
                        <a:t>726</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Salaries and</a:t>
                      </a:r>
                      <a:r>
                        <a:rPr lang="en-US" sz="2000" b="0" u="none" strike="noStrike" baseline="0" dirty="0">
                          <a:solidFill>
                            <a:schemeClr val="tx1"/>
                          </a:solidFill>
                          <a:effectLst/>
                        </a:rPr>
                        <a:t> </a:t>
                      </a:r>
                      <a:r>
                        <a:rPr lang="en-US" sz="2000" b="0" u="none" strike="noStrike" dirty="0">
                          <a:solidFill>
                            <a:schemeClr val="tx1"/>
                          </a:solidFill>
                          <a:effectLst/>
                        </a:rPr>
                        <a:t>Wages </a:t>
                      </a:r>
                    </a:p>
                    <a:p>
                      <a:pPr algn="l" fontAlgn="b"/>
                      <a:r>
                        <a:rPr lang="en-US" sz="2000" b="0" u="none" strike="noStrike" dirty="0">
                          <a:solidFill>
                            <a:schemeClr val="tx1"/>
                          </a:solidFill>
                          <a:effectLst/>
                        </a:rPr>
                        <a:t>Expense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42,000</a:t>
                      </a:r>
                      <a:endParaRPr lang="en-US" sz="2000" b="0" i="0" u="none" strike="noStrike" dirty="0">
                        <a:solidFill>
                          <a:schemeClr val="tx1"/>
                        </a:solidFill>
                        <a:effectLst/>
                        <a:latin typeface="Calibri" panose="020F0502020204030204" pitchFamily="34" charset="0"/>
                      </a:endParaRPr>
                    </a:p>
                  </a:txBody>
                  <a:tcPr marT="44819" marB="44819" anchor="b">
                    <a:solidFill>
                      <a:schemeClr val="bg2"/>
                    </a:solidFill>
                  </a:tcPr>
                </a:tc>
                <a:tc>
                  <a:txBody>
                    <a:bodyPr/>
                    <a:lstStyle/>
                    <a:p>
                      <a:pPr algn="ctr" fontAlgn="b"/>
                      <a:r>
                        <a:rPr lang="en-US" sz="2000" b="0" u="none" strike="noStrike" dirty="0">
                          <a:solidFill>
                            <a:schemeClr val="tx1"/>
                          </a:solidFill>
                          <a:effectLst/>
                        </a:rPr>
                        <a:t>732</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Utilities Expense</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3,000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1640909055"/>
                  </a:ext>
                </a:extLst>
              </a:tr>
              <a:tr h="391420">
                <a:tc>
                  <a:txBody>
                    <a:bodyPr/>
                    <a:lstStyle/>
                    <a:p>
                      <a:pPr algn="ctr" fontAlgn="b"/>
                      <a:r>
                        <a:rPr lang="en-US" sz="2000" b="0" u="none" strike="noStrike" dirty="0">
                          <a:solidFill>
                            <a:schemeClr val="tx1"/>
                          </a:solidFill>
                          <a:effectLst/>
                        </a:rPr>
                        <a:t>112</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Accounts Receivable</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4,000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130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Prepaid Insurance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6,000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2024746284"/>
                  </a:ext>
                </a:extLst>
              </a:tr>
              <a:tr h="391420">
                <a:tc>
                  <a:txBody>
                    <a:bodyPr/>
                    <a:lstStyle/>
                    <a:p>
                      <a:pPr algn="ctr" fontAlgn="b"/>
                      <a:r>
                        <a:rPr lang="en-US" sz="2000" b="0" u="none" strike="noStrike" dirty="0">
                          <a:solidFill>
                            <a:schemeClr val="tx1"/>
                          </a:solidFill>
                          <a:effectLst/>
                        </a:rPr>
                        <a:t>400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Service Revenue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95,000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ctr" fontAlgn="b"/>
                      <a:r>
                        <a:rPr lang="en-US" sz="2000" b="0" u="none" strike="noStrike" dirty="0">
                          <a:solidFill>
                            <a:schemeClr val="tx1"/>
                          </a:solidFill>
                          <a:effectLst/>
                        </a:rPr>
                        <a:t>101</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l" fontAlgn="b"/>
                      <a:r>
                        <a:rPr lang="en-US" sz="2000" b="0" u="none" strike="noStrike" dirty="0">
                          <a:solidFill>
                            <a:schemeClr val="tx1"/>
                          </a:solidFill>
                          <a:effectLst/>
                        </a:rPr>
                        <a:t>Cash </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tc>
                  <a:txBody>
                    <a:bodyPr/>
                    <a:lstStyle/>
                    <a:p>
                      <a:pPr algn="r" fontAlgn="b"/>
                      <a:r>
                        <a:rPr lang="en-US" sz="2000" b="0" u="none" strike="noStrike" dirty="0">
                          <a:solidFill>
                            <a:schemeClr val="tx1"/>
                          </a:solidFill>
                          <a:effectLst/>
                        </a:rPr>
                        <a:t>7,000</a:t>
                      </a:r>
                      <a:endParaRPr lang="en-US" sz="2000" b="0" i="0" u="none" strike="noStrike" dirty="0">
                        <a:solidFill>
                          <a:schemeClr val="tx1"/>
                        </a:solidFill>
                        <a:effectLst/>
                        <a:latin typeface="Calibri" panose="020F0502020204030204" pitchFamily="34" charset="0"/>
                      </a:endParaRPr>
                    </a:p>
                  </a:txBody>
                  <a:tcPr marT="44819" marB="44819">
                    <a:solidFill>
                      <a:schemeClr val="bg2"/>
                    </a:solidFill>
                  </a:tcPr>
                </a:tc>
                <a:extLst>
                  <a:ext uri="{0D108BD9-81ED-4DB2-BD59-A6C34878D82A}">
                    <a16:rowId xmlns:a16="http://schemas.microsoft.com/office/drawing/2014/main" val="3248898222"/>
                  </a:ext>
                </a:extLst>
              </a:tr>
            </a:tbl>
          </a:graphicData>
        </a:graphic>
      </p:graphicFrame>
      <p:sp>
        <p:nvSpPr>
          <p:cNvPr id="5" name="Content Placeholder 4">
            <a:extLst>
              <a:ext uri="{FF2B5EF4-FFF2-40B4-BE49-F238E27FC236}">
                <a16:creationId xmlns:a16="http://schemas.microsoft.com/office/drawing/2014/main" id="{537B191E-B288-4306-8832-D8668A031950}"/>
              </a:ext>
            </a:extLst>
          </p:cNvPr>
          <p:cNvSpPr>
            <a:spLocks noGrp="1"/>
          </p:cNvSpPr>
          <p:nvPr>
            <p:ph sz="quarter" idx="18"/>
          </p:nvPr>
        </p:nvSpPr>
        <p:spPr>
          <a:xfrm>
            <a:off x="313267" y="5860750"/>
            <a:ext cx="4792133" cy="381920"/>
          </a:xfrm>
        </p:spPr>
        <p:txBody>
          <a:bodyPr/>
          <a:lstStyle/>
          <a:p>
            <a:r>
              <a:rPr lang="en-US" sz="2400" dirty="0"/>
              <a:t>Prepare a trial balance in good form.</a:t>
            </a:r>
          </a:p>
        </p:txBody>
      </p:sp>
      <p:sp>
        <p:nvSpPr>
          <p:cNvPr id="6" name="Slide Number Placeholder 5">
            <a:extLst>
              <a:ext uri="{FF2B5EF4-FFF2-40B4-BE49-F238E27FC236}">
                <a16:creationId xmlns:a16="http://schemas.microsoft.com/office/drawing/2014/main" id="{D2D265B3-E588-4458-A6C3-7F900C6FBA23}"/>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7" name="Footer Placeholder 6">
            <a:extLst>
              <a:ext uri="{FF2B5EF4-FFF2-40B4-BE49-F238E27FC236}">
                <a16:creationId xmlns:a16="http://schemas.microsoft.com/office/drawing/2014/main" id="{DDF7F60E-5471-4006-B21E-36076B91708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5285002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CE1C-E9BE-44EC-AA1F-07790B0E4C8D}"/>
              </a:ext>
            </a:extLst>
          </p:cNvPr>
          <p:cNvSpPr>
            <a:spLocks noGrp="1"/>
          </p:cNvSpPr>
          <p:nvPr>
            <p:ph type="title"/>
          </p:nvPr>
        </p:nvSpPr>
        <p:spPr>
          <a:xfrm>
            <a:off x="304800" y="762001"/>
            <a:ext cx="8534400" cy="685799"/>
          </a:xfrm>
        </p:spPr>
        <p:txBody>
          <a:bodyPr/>
          <a:lstStyle/>
          <a:p>
            <a:r>
              <a:rPr lang="en-US" b="1" dirty="0">
                <a:ea typeface="Source Sans Pro" charset="0"/>
              </a:rPr>
              <a:t>Do It! 4: </a:t>
            </a:r>
            <a:r>
              <a:rPr lang="en-US" b="1" dirty="0">
                <a:latin typeface="Calibri" panose="020F0502020204030204" pitchFamily="34" charset="0"/>
                <a:ea typeface="Source Sans Pro" charset="0"/>
                <a:cs typeface="Calibri" panose="020F0502020204030204" pitchFamily="34" charset="0"/>
              </a:rPr>
              <a:t>Trial Balance</a:t>
            </a:r>
            <a:r>
              <a:rPr lang="en-US" b="1" dirty="0">
                <a:solidFill>
                  <a:srgbClr val="196E78"/>
                </a:solidFill>
                <a:ea typeface="Source Sans Pro" charset="0"/>
              </a:rPr>
              <a:t> </a:t>
            </a:r>
            <a:r>
              <a:rPr lang="en-US" sz="2400" dirty="0">
                <a:latin typeface="Calibri" panose="020F0502020204030204" pitchFamily="34" charset="0"/>
                <a:ea typeface="Source Sans Pro" charset="0"/>
                <a:cs typeface="Calibri" panose="020F0502020204030204" pitchFamily="34" charset="0"/>
              </a:rPr>
              <a:t>(2 of 2)</a:t>
            </a:r>
            <a:endParaRPr lang="en-US" dirty="0"/>
          </a:p>
        </p:txBody>
      </p:sp>
      <p:pic>
        <p:nvPicPr>
          <p:cNvPr id="7" name="Content Placeholder 6" descr="An illustration displays a trial balance. The illustration has a three-line heading with the name of the company, SnowGo Company; type of statement, trial balance; and the date, December 31, 2020. The statement is divided into three columns, the first contains the parameters, the second and third contain the debit and credit respectively. Cash, debit, $7,000. Accounts receivable, debit, 4,000. Prepaid insurance, debit, 6000. Equipment, debit, 88,000. Notes payable, credit, $19,000. Accounts payable, credit, 22,000. Salaries and wages payable, credit, 2,000. Owner's capital, credit, 20,000. Owner's drawings, debit, 8,000. Service revenue, credit, 95,000. Utilities Expense, debit, 3,000. Salaries and wages expense, debit, 42,000. The total debits and credits are displayed in red font as $158,000, and $158,000 respectively.">
            <a:extLst>
              <a:ext uri="{FF2B5EF4-FFF2-40B4-BE49-F238E27FC236}">
                <a16:creationId xmlns:a16="http://schemas.microsoft.com/office/drawing/2014/main" id="{CF96734D-F36C-460F-8B05-F99E7E2C7C78}"/>
              </a:ext>
            </a:extLst>
          </p:cNvPr>
          <p:cNvPicPr>
            <a:picLocks noGrp="1" noChangeAspect="1"/>
          </p:cNvPicPr>
          <p:nvPr>
            <p:ph sz="quarter" idx="16"/>
          </p:nvPr>
        </p:nvPicPr>
        <p:blipFill>
          <a:blip r:embed="rId2"/>
          <a:stretch>
            <a:fillRect/>
          </a:stretch>
        </p:blipFill>
        <p:spPr>
          <a:xfrm>
            <a:off x="1951662" y="1739887"/>
            <a:ext cx="5240674" cy="4557306"/>
          </a:xfrm>
          <a:prstGeom prst="rect">
            <a:avLst/>
          </a:prstGeom>
        </p:spPr>
      </p:pic>
      <p:sp>
        <p:nvSpPr>
          <p:cNvPr id="5" name="Slide Number Placeholder 4">
            <a:extLst>
              <a:ext uri="{FF2B5EF4-FFF2-40B4-BE49-F238E27FC236}">
                <a16:creationId xmlns:a16="http://schemas.microsoft.com/office/drawing/2014/main" id="{A08AE6E9-0490-4E24-B971-0C5CB97D84C5}"/>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6" name="Footer Placeholder 5">
            <a:extLst>
              <a:ext uri="{FF2B5EF4-FFF2-40B4-BE49-F238E27FC236}">
                <a16:creationId xmlns:a16="http://schemas.microsoft.com/office/drawing/2014/main" id="{5D1F616A-D450-4CFA-A82C-2A431AA9D2BE}"/>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67046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086A-51D6-4C0B-994E-19ABC46DE68C}"/>
              </a:ext>
            </a:extLst>
          </p:cNvPr>
          <p:cNvSpPr>
            <a:spLocks noGrp="1"/>
          </p:cNvSpPr>
          <p:nvPr>
            <p:ph type="title"/>
          </p:nvPr>
        </p:nvSpPr>
        <p:spPr>
          <a:xfrm>
            <a:off x="304800" y="761999"/>
            <a:ext cx="8534400" cy="685801"/>
          </a:xfrm>
        </p:spPr>
        <p:txBody>
          <a:bodyPr>
            <a:normAutofit/>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(1 of 3)</a:t>
            </a:r>
            <a:endParaRPr lang="en-US" dirty="0"/>
          </a:p>
        </p:txBody>
      </p:sp>
      <p:sp>
        <p:nvSpPr>
          <p:cNvPr id="3" name="Content Placeholder 2">
            <a:extLst>
              <a:ext uri="{FF2B5EF4-FFF2-40B4-BE49-F238E27FC236}">
                <a16:creationId xmlns:a16="http://schemas.microsoft.com/office/drawing/2014/main" id="{DFF58FFB-FF13-42EB-8912-FBEC6E762F1C}"/>
              </a:ext>
            </a:extLst>
          </p:cNvPr>
          <p:cNvSpPr>
            <a:spLocks noGrp="1"/>
          </p:cNvSpPr>
          <p:nvPr>
            <p:ph sz="quarter" idx="16"/>
          </p:nvPr>
        </p:nvSpPr>
        <p:spPr>
          <a:xfrm>
            <a:off x="304800" y="1752600"/>
            <a:ext cx="8534400" cy="4267200"/>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endParaRPr>
          </a:p>
          <a:p>
            <a:pPr marL="292608" indent="-292608">
              <a:buClr>
                <a:schemeClr val="accent2"/>
              </a:buClr>
              <a:buFont typeface="Arial" panose="020B0604020202020204" pitchFamily="34" charset="0"/>
              <a:buChar char="•"/>
            </a:pPr>
            <a:r>
              <a:rPr lang="en-US" sz="2200" dirty="0"/>
              <a:t>Transaction analysis is the same under I</a:t>
            </a:r>
            <a:r>
              <a:rPr lang="en-US" sz="100" dirty="0"/>
              <a:t> </a:t>
            </a:r>
            <a:r>
              <a:rPr lang="en-US" sz="2200" dirty="0"/>
              <a:t>F</a:t>
            </a:r>
            <a:r>
              <a:rPr lang="en-US" sz="100" dirty="0"/>
              <a:t> </a:t>
            </a:r>
            <a:r>
              <a:rPr lang="en-US" sz="2200" dirty="0"/>
              <a:t>R</a:t>
            </a:r>
            <a:r>
              <a:rPr lang="en-US" sz="100" dirty="0"/>
              <a:t> </a:t>
            </a:r>
            <a:r>
              <a:rPr lang="en-US" sz="2200" dirty="0"/>
              <a:t>S and G</a:t>
            </a:r>
            <a:r>
              <a:rPr lang="en-US" sz="100" dirty="0"/>
              <a:t> </a:t>
            </a:r>
            <a:r>
              <a:rPr lang="en-US" sz="2200" dirty="0"/>
              <a:t>A</a:t>
            </a:r>
            <a:r>
              <a:rPr lang="en-US" sz="100" dirty="0"/>
              <a:t> </a:t>
            </a:r>
            <a:r>
              <a:rPr lang="en-US" sz="2200" dirty="0"/>
              <a:t>A</a:t>
            </a:r>
            <a:r>
              <a:rPr lang="en-US" sz="100" dirty="0"/>
              <a:t> </a:t>
            </a:r>
            <a:r>
              <a:rPr lang="en-US" sz="2200" dirty="0"/>
              <a:t>P.</a:t>
            </a:r>
          </a:p>
          <a:p>
            <a:pPr marL="292608" indent="-292608">
              <a:buClr>
                <a:schemeClr val="accent2"/>
              </a:buClr>
              <a:buFont typeface="Arial" panose="020B0604020202020204" pitchFamily="34" charset="0"/>
              <a:buChar char="•"/>
            </a:pPr>
            <a:r>
              <a:rPr lang="en-US" sz="2200" dirty="0"/>
              <a:t>Both the I</a:t>
            </a:r>
            <a:r>
              <a:rPr lang="en-US" sz="100" dirty="0"/>
              <a:t> </a:t>
            </a:r>
            <a:r>
              <a:rPr lang="en-US" sz="2200" dirty="0"/>
              <a:t>A</a:t>
            </a:r>
            <a:r>
              <a:rPr lang="en-US" sz="100" dirty="0"/>
              <a:t> </a:t>
            </a:r>
            <a:r>
              <a:rPr lang="en-US" sz="2200" dirty="0"/>
              <a:t>S</a:t>
            </a:r>
            <a:r>
              <a:rPr lang="en-US" sz="100" dirty="0"/>
              <a:t> </a:t>
            </a:r>
            <a:r>
              <a:rPr lang="en-US" sz="2200" dirty="0"/>
              <a:t>B and the F</a:t>
            </a:r>
            <a:r>
              <a:rPr lang="en-US" sz="100" dirty="0"/>
              <a:t> </a:t>
            </a:r>
            <a:r>
              <a:rPr lang="en-US" sz="2200" dirty="0"/>
              <a:t>A</a:t>
            </a:r>
            <a:r>
              <a:rPr lang="en-US" sz="100" dirty="0"/>
              <a:t> </a:t>
            </a:r>
            <a:r>
              <a:rPr lang="en-US" sz="2200" dirty="0"/>
              <a:t>S</a:t>
            </a:r>
            <a:r>
              <a:rPr lang="en-US" sz="100" dirty="0"/>
              <a:t> </a:t>
            </a:r>
            <a:r>
              <a:rPr lang="en-US" sz="2200" dirty="0"/>
              <a:t>B go beyond the basic definitions provided in the textbook for the key elements of financial statements, that is assets, liabilities, equity, revenue, and expenses. The implications of the expanded definitions are discussed in more advanced accounting courses.</a:t>
            </a:r>
          </a:p>
          <a:p>
            <a:pPr marL="292608" indent="-292608">
              <a:buClr>
                <a:schemeClr val="accent2"/>
              </a:buClr>
              <a:buFont typeface="Arial" panose="020B0604020202020204" pitchFamily="34" charset="0"/>
              <a:buChar char="•"/>
            </a:pPr>
            <a:r>
              <a:rPr lang="en-US" sz="2200" dirty="0"/>
              <a:t>As shown in the textbook, dollar signs are typically used only in the trial balance and the financial statements. The same practice is followed under I</a:t>
            </a:r>
            <a:r>
              <a:rPr lang="en-US" sz="100" dirty="0"/>
              <a:t> </a:t>
            </a:r>
            <a:r>
              <a:rPr lang="en-US" sz="2200" dirty="0"/>
              <a:t>F</a:t>
            </a:r>
            <a:r>
              <a:rPr lang="en-US" sz="100" dirty="0"/>
              <a:t> </a:t>
            </a:r>
            <a:r>
              <a:rPr lang="en-US" sz="2200" dirty="0"/>
              <a:t>R</a:t>
            </a:r>
            <a:r>
              <a:rPr lang="en-US" sz="100" dirty="0"/>
              <a:t> </a:t>
            </a:r>
            <a:r>
              <a:rPr lang="en-US" sz="2200" dirty="0"/>
              <a:t>S, using the currency of the country where the reporting company is headquartered.</a:t>
            </a:r>
          </a:p>
        </p:txBody>
      </p:sp>
      <p:sp>
        <p:nvSpPr>
          <p:cNvPr id="4" name="Slide Number Placeholder 3">
            <a:extLst>
              <a:ext uri="{FF2B5EF4-FFF2-40B4-BE49-F238E27FC236}">
                <a16:creationId xmlns:a16="http://schemas.microsoft.com/office/drawing/2014/main" id="{DB268D69-71C6-4BF7-B62B-774CE9598B21}"/>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5" name="Footer Placeholder 4">
            <a:extLst>
              <a:ext uri="{FF2B5EF4-FFF2-40B4-BE49-F238E27FC236}">
                <a16:creationId xmlns:a16="http://schemas.microsoft.com/office/drawing/2014/main" id="{07349946-ED1E-41FA-A821-2DBD785A50D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533951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086A-51D6-4C0B-994E-19ABC46DE68C}"/>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(2 of 3)</a:t>
            </a:r>
            <a:endParaRPr lang="en-US" dirty="0"/>
          </a:p>
        </p:txBody>
      </p:sp>
      <p:sp>
        <p:nvSpPr>
          <p:cNvPr id="3" name="Content Placeholder 2">
            <a:extLst>
              <a:ext uri="{FF2B5EF4-FFF2-40B4-BE49-F238E27FC236}">
                <a16:creationId xmlns:a16="http://schemas.microsoft.com/office/drawing/2014/main" id="{DFF58FFB-FF13-42EB-8912-FBEC6E762F1C}"/>
              </a:ext>
            </a:extLst>
          </p:cNvPr>
          <p:cNvSpPr>
            <a:spLocks noGrp="1"/>
          </p:cNvSpPr>
          <p:nvPr>
            <p:ph sz="quarter" idx="16"/>
          </p:nvPr>
        </p:nvSpPr>
        <p:spPr>
          <a:xfrm>
            <a:off x="304800" y="1752600"/>
            <a:ext cx="8534400" cy="1479757"/>
          </a:xfrm>
        </p:spPr>
        <p:txBody>
          <a:bodyPr/>
          <a:lstStyle/>
          <a:p>
            <a:r>
              <a:rPr lang="en-US" sz="2200" b="1" dirty="0">
                <a:solidFill>
                  <a:srgbClr val="196E78"/>
                </a:solidFill>
                <a:latin typeface="Calibri" panose="020F0502020204030204" pitchFamily="34" charset="0"/>
                <a:ea typeface="Source Sans Pro" charset="0"/>
                <a:cs typeface="Calibri" panose="020F0502020204030204" pitchFamily="34" charset="0"/>
              </a:rPr>
              <a:t>Key Points</a:t>
            </a:r>
          </a:p>
          <a:p>
            <a:r>
              <a:rPr lang="en-US" sz="2200" b="1" dirty="0">
                <a:solidFill>
                  <a:schemeClr val="accent2"/>
                </a:solidFill>
                <a:latin typeface="Calibri" panose="020F0502020204030204" pitchFamily="34" charset="0"/>
                <a:cs typeface="Calibri" panose="020F0502020204030204" pitchFamily="34" charset="0"/>
              </a:rPr>
              <a:t>Similarities</a:t>
            </a:r>
            <a:endParaRPr lang="en-US" sz="2200" dirty="0">
              <a:solidFill>
                <a:schemeClr val="accent2"/>
              </a:solidFill>
            </a:endParaRPr>
          </a:p>
          <a:p>
            <a:pPr marL="292608" indent="-292608">
              <a:buClr>
                <a:schemeClr val="accent2"/>
              </a:buClr>
              <a:buFont typeface="Arial" panose="020B0604020202020204" pitchFamily="34" charset="0"/>
              <a:buChar char="•"/>
            </a:pPr>
            <a:r>
              <a:rPr lang="en-US" sz="2200" dirty="0"/>
              <a:t>A trial balance under I</a:t>
            </a:r>
            <a:r>
              <a:rPr lang="en-US" sz="100" dirty="0"/>
              <a:t> </a:t>
            </a:r>
            <a:r>
              <a:rPr lang="en-US" sz="2200" dirty="0"/>
              <a:t>F</a:t>
            </a:r>
            <a:r>
              <a:rPr lang="en-US" sz="100" dirty="0"/>
              <a:t> </a:t>
            </a:r>
            <a:r>
              <a:rPr lang="en-US" sz="2200" dirty="0"/>
              <a:t>R</a:t>
            </a:r>
            <a:r>
              <a:rPr lang="en-US" sz="100" dirty="0"/>
              <a:t> </a:t>
            </a:r>
            <a:r>
              <a:rPr lang="en-US" sz="2200" dirty="0"/>
              <a:t>S follows the same format as shown in the textbook.</a:t>
            </a:r>
          </a:p>
        </p:txBody>
      </p:sp>
      <p:sp>
        <p:nvSpPr>
          <p:cNvPr id="6" name="Content Placeholder 5"/>
          <p:cNvSpPr>
            <a:spLocks noGrp="1"/>
          </p:cNvSpPr>
          <p:nvPr>
            <p:ph sz="quarter" idx="17"/>
          </p:nvPr>
        </p:nvSpPr>
        <p:spPr>
          <a:xfrm>
            <a:off x="304800" y="3314701"/>
            <a:ext cx="8534400" cy="2883107"/>
          </a:xfrm>
        </p:spPr>
        <p:txBody>
          <a:bodyPr/>
          <a:lstStyle/>
          <a:p>
            <a:r>
              <a:rPr lang="en-US" sz="2200" b="1" dirty="0">
                <a:solidFill>
                  <a:schemeClr val="accent2"/>
                </a:solidFill>
                <a:latin typeface="Calibri" panose="020F0502020204030204" pitchFamily="34" charset="0"/>
                <a:cs typeface="Calibri" panose="020F0502020204030204" pitchFamily="34" charset="0"/>
              </a:rPr>
              <a:t>Differences</a:t>
            </a:r>
          </a:p>
          <a:p>
            <a:pPr marL="292608" indent="-292608">
              <a:buClr>
                <a:schemeClr val="accent2"/>
              </a:buClr>
              <a:buFont typeface="Arial" panose="020B0604020202020204" pitchFamily="34" charset="0"/>
              <a:buChar char="•"/>
            </a:pPr>
            <a:r>
              <a:rPr lang="en-US" sz="2200" dirty="0"/>
              <a:t>I</a:t>
            </a:r>
            <a:r>
              <a:rPr lang="en-US" sz="100" dirty="0"/>
              <a:t> </a:t>
            </a:r>
            <a:r>
              <a:rPr lang="en-US" sz="2200" dirty="0"/>
              <a:t>F</a:t>
            </a:r>
            <a:r>
              <a:rPr lang="en-US" sz="100" dirty="0"/>
              <a:t> </a:t>
            </a:r>
            <a:r>
              <a:rPr lang="en-US" sz="2200" dirty="0"/>
              <a:t>R</a:t>
            </a:r>
            <a:r>
              <a:rPr lang="en-US" sz="100" dirty="0"/>
              <a:t> </a:t>
            </a:r>
            <a:r>
              <a:rPr lang="en-US" sz="2200" dirty="0"/>
              <a:t>S relies less on historical cost and more on fair value than do F</a:t>
            </a:r>
            <a:r>
              <a:rPr lang="en-US" sz="100" dirty="0"/>
              <a:t> </a:t>
            </a:r>
            <a:r>
              <a:rPr lang="en-US" sz="2200" dirty="0"/>
              <a:t>A</a:t>
            </a:r>
            <a:r>
              <a:rPr lang="en-US" sz="100" dirty="0"/>
              <a:t> </a:t>
            </a:r>
            <a:r>
              <a:rPr lang="en-US" sz="2200" dirty="0"/>
              <a:t>S</a:t>
            </a:r>
            <a:r>
              <a:rPr lang="en-US" sz="100" dirty="0"/>
              <a:t> </a:t>
            </a:r>
            <a:r>
              <a:rPr lang="en-US" sz="2200" dirty="0"/>
              <a:t>B standards.</a:t>
            </a:r>
          </a:p>
          <a:p>
            <a:pPr marL="292608" indent="-292608">
              <a:buClr>
                <a:schemeClr val="accent2"/>
              </a:buClr>
              <a:buFont typeface="Arial" panose="020B0604020202020204" pitchFamily="34" charset="0"/>
              <a:buChar char="•"/>
            </a:pPr>
            <a:r>
              <a:rPr lang="en-US" sz="2200" dirty="0"/>
              <a:t>Internal controls are a system of checks and balances designed to prevent and detect fraud and errors.</a:t>
            </a:r>
          </a:p>
          <a:p>
            <a:pPr marL="292608" indent="-292608">
              <a:buClr>
                <a:schemeClr val="accent2"/>
              </a:buClr>
              <a:buFont typeface="Arial" panose="020B0604020202020204" pitchFamily="34" charset="0"/>
              <a:buChar char="•"/>
            </a:pPr>
            <a:r>
              <a:rPr lang="en-US" sz="2200" dirty="0"/>
              <a:t>While most public U.S. companies have these systems in place, many non-U.S. companies have never completely documented the controls nor had an independent auditor attest to their effectiveness.</a:t>
            </a:r>
            <a:endParaRPr lang="en-US" altLang="en-US" sz="2200" dirty="0"/>
          </a:p>
        </p:txBody>
      </p:sp>
      <p:sp>
        <p:nvSpPr>
          <p:cNvPr id="4" name="Slide Number Placeholder 3">
            <a:extLst>
              <a:ext uri="{FF2B5EF4-FFF2-40B4-BE49-F238E27FC236}">
                <a16:creationId xmlns:a16="http://schemas.microsoft.com/office/drawing/2014/main" id="{DB268D69-71C6-4BF7-B62B-774CE9598B21}"/>
              </a:ext>
            </a:extLst>
          </p:cNvPr>
          <p:cNvSpPr>
            <a:spLocks noGrp="1"/>
          </p:cNvSpPr>
          <p:nvPr>
            <p:ph type="sldNum" sz="quarter" idx="10"/>
          </p:nvPr>
        </p:nvSpPr>
        <p:spPr/>
        <p:txBody>
          <a:bodyPr/>
          <a:lstStyle/>
          <a:p>
            <a:fld id="{67B19427-F580-D146-B60E-4CADEE75497F}" type="slidenum">
              <a:rPr lang="en-US" smtClean="0"/>
              <a:pPr/>
              <a:t>53</a:t>
            </a:fld>
            <a:endParaRPr lang="en-US" dirty="0"/>
          </a:p>
        </p:txBody>
      </p:sp>
      <p:sp>
        <p:nvSpPr>
          <p:cNvPr id="5" name="Footer Placeholder 4">
            <a:extLst>
              <a:ext uri="{FF2B5EF4-FFF2-40B4-BE49-F238E27FC236}">
                <a16:creationId xmlns:a16="http://schemas.microsoft.com/office/drawing/2014/main" id="{07349946-ED1E-41FA-A821-2DBD785A50D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4012956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D086A-51D6-4C0B-994E-19ABC46DE68C}"/>
              </a:ext>
            </a:extLst>
          </p:cNvPr>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A Look at I</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F</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R</a:t>
            </a:r>
            <a:r>
              <a:rPr lang="en-US" sz="100" b="1" dirty="0">
                <a:latin typeface="Calibri" panose="020F0502020204030204" pitchFamily="34" charset="0"/>
                <a:ea typeface="Source Sans Pro" charset="0"/>
                <a:cs typeface="Calibri" panose="020F0502020204030204" pitchFamily="34" charset="0"/>
              </a:rPr>
              <a:t> </a:t>
            </a:r>
            <a:r>
              <a:rPr lang="en-US" b="1" dirty="0">
                <a:latin typeface="Calibri" panose="020F0502020204030204" pitchFamily="34" charset="0"/>
                <a:ea typeface="Source Sans Pro" charset="0"/>
                <a:cs typeface="Calibri" panose="020F0502020204030204" pitchFamily="34" charset="0"/>
              </a:rPr>
              <a:t>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DFF58FFB-FF13-42EB-8912-FBEC6E762F1C}"/>
              </a:ext>
            </a:extLst>
          </p:cNvPr>
          <p:cNvSpPr>
            <a:spLocks noGrp="1"/>
          </p:cNvSpPr>
          <p:nvPr>
            <p:ph sz="quarter" idx="16"/>
          </p:nvPr>
        </p:nvSpPr>
        <p:spPr>
          <a:xfrm>
            <a:off x="304800" y="1828800"/>
            <a:ext cx="8534400" cy="2286000"/>
          </a:xfrm>
        </p:spPr>
        <p:txBody>
          <a:bodyPr/>
          <a:lstStyle/>
          <a:p>
            <a:r>
              <a:rPr lang="en-US" b="1" dirty="0">
                <a:solidFill>
                  <a:srgbClr val="196E78"/>
                </a:solidFill>
                <a:latin typeface="Calibri" panose="020F0502020204030204" pitchFamily="34" charset="0"/>
                <a:ea typeface="Source Sans Pro" charset="0"/>
                <a:cs typeface="Calibri" panose="020F0502020204030204" pitchFamily="34" charset="0"/>
              </a:rPr>
              <a:t>Looking to the Future</a:t>
            </a:r>
          </a:p>
          <a:p>
            <a:r>
              <a:rPr lang="en-US" sz="2200" dirty="0"/>
              <a:t>The basic recording process shown in this textbook is followed by companies across the globe. It is unlikely to change in the future. The definitional structure of assets, liabilities, equity, revenues, and expenses may change over time as the I</a:t>
            </a:r>
            <a:r>
              <a:rPr lang="en-US" sz="100" dirty="0"/>
              <a:t> </a:t>
            </a:r>
            <a:r>
              <a:rPr lang="en-US" sz="2200" dirty="0"/>
              <a:t>A</a:t>
            </a:r>
            <a:r>
              <a:rPr lang="en-US" sz="100" dirty="0"/>
              <a:t> </a:t>
            </a:r>
            <a:r>
              <a:rPr lang="en-US" sz="2200" dirty="0"/>
              <a:t>S</a:t>
            </a:r>
            <a:r>
              <a:rPr lang="en-US" sz="100" dirty="0"/>
              <a:t> </a:t>
            </a:r>
            <a:r>
              <a:rPr lang="en-US" sz="2200" dirty="0"/>
              <a:t>B and F</a:t>
            </a:r>
            <a:r>
              <a:rPr lang="en-US" sz="100" dirty="0"/>
              <a:t> </a:t>
            </a:r>
            <a:r>
              <a:rPr lang="en-US" sz="2200" dirty="0"/>
              <a:t>A</a:t>
            </a:r>
            <a:r>
              <a:rPr lang="en-US" sz="100" dirty="0"/>
              <a:t> </a:t>
            </a:r>
            <a:r>
              <a:rPr lang="en-US" sz="2200" dirty="0"/>
              <a:t>S</a:t>
            </a:r>
            <a:r>
              <a:rPr lang="en-US" sz="100" dirty="0"/>
              <a:t> </a:t>
            </a:r>
            <a:r>
              <a:rPr lang="en-US" sz="2200" dirty="0"/>
              <a:t>B evaluate their overall conceptual framework for establishing accounting standards.</a:t>
            </a:r>
          </a:p>
        </p:txBody>
      </p:sp>
      <p:sp>
        <p:nvSpPr>
          <p:cNvPr id="4" name="Slide Number Placeholder 3">
            <a:extLst>
              <a:ext uri="{FF2B5EF4-FFF2-40B4-BE49-F238E27FC236}">
                <a16:creationId xmlns:a16="http://schemas.microsoft.com/office/drawing/2014/main" id="{DB268D69-71C6-4BF7-B62B-774CE9598B21}"/>
              </a:ext>
            </a:extLst>
          </p:cNvPr>
          <p:cNvSpPr>
            <a:spLocks noGrp="1"/>
          </p:cNvSpPr>
          <p:nvPr>
            <p:ph type="sldNum" sz="quarter" idx="10"/>
          </p:nvPr>
        </p:nvSpPr>
        <p:spPr/>
        <p:txBody>
          <a:bodyPr/>
          <a:lstStyle/>
          <a:p>
            <a:fld id="{67B19427-F580-D146-B60E-4CADEE75497F}" type="slidenum">
              <a:rPr lang="en-US" smtClean="0"/>
              <a:pPr/>
              <a:t>54</a:t>
            </a:fld>
            <a:endParaRPr lang="en-US" dirty="0"/>
          </a:p>
        </p:txBody>
      </p:sp>
      <p:sp>
        <p:nvSpPr>
          <p:cNvPr id="5" name="Footer Placeholder 4">
            <a:extLst>
              <a:ext uri="{FF2B5EF4-FFF2-40B4-BE49-F238E27FC236}">
                <a16:creationId xmlns:a16="http://schemas.microsoft.com/office/drawing/2014/main" id="{07349946-ED1E-41FA-A821-2DBD785A50D7}"/>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74327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t>Copyright</a:t>
            </a:r>
          </a:p>
        </p:txBody>
      </p:sp>
      <p:sp>
        <p:nvSpPr>
          <p:cNvPr id="3" name="Content Placeholder 2"/>
          <p:cNvSpPr>
            <a:spLocks noGrp="1"/>
          </p:cNvSpPr>
          <p:nvPr>
            <p:ph sz="quarter" idx="16"/>
          </p:nvPr>
        </p:nvSpPr>
        <p:spPr>
          <a:xfrm>
            <a:off x="304800" y="1752600"/>
            <a:ext cx="8534400" cy="3657600"/>
          </a:xfrm>
        </p:spPr>
        <p:txBody>
          <a:bodyPr/>
          <a:lstStyle/>
          <a:p>
            <a:r>
              <a:rPr lang="en-US" sz="2400" b="1" dirty="0"/>
              <a:t>Copyright © 2018 John Wiley &amp; Sons, Inc.</a:t>
            </a:r>
          </a:p>
          <a:p>
            <a:pPr>
              <a:lnSpc>
                <a:spcPct val="150000"/>
              </a:lnSpc>
            </a:pPr>
            <a:r>
              <a:rPr lang="en-US" sz="1800" dirty="0"/>
              <a:t>All rights reserved. Reproduction or translation of this work beyond that permitted in Section 117 of the 19</a:t>
            </a:r>
            <a:r>
              <a:rPr lang="en-US" sz="100" dirty="0"/>
              <a:t> </a:t>
            </a:r>
            <a:r>
              <a:rPr lang="en-US" sz="1800" dirty="0"/>
              <a:t>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3364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496C-A0C5-4B48-A578-35EA096226F7}"/>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Debits and Credits </a:t>
            </a:r>
            <a:r>
              <a:rPr lang="en-US" sz="2400" dirty="0">
                <a:latin typeface="Calibri" panose="020F0502020204030204" pitchFamily="34" charset="0"/>
                <a:ea typeface="Source Sans Pro" charset="0"/>
                <a:cs typeface="Calibri" panose="020F0502020204030204" pitchFamily="34" charset="0"/>
              </a:rPr>
              <a:t>(3 of 3)</a:t>
            </a:r>
            <a:endParaRPr lang="en-US" dirty="0"/>
          </a:p>
        </p:txBody>
      </p:sp>
      <p:sp>
        <p:nvSpPr>
          <p:cNvPr id="3" name="Content Placeholder 2">
            <a:extLst>
              <a:ext uri="{FF2B5EF4-FFF2-40B4-BE49-F238E27FC236}">
                <a16:creationId xmlns:a16="http://schemas.microsoft.com/office/drawing/2014/main" id="{DD63C178-B83F-4DFF-A93F-A95AD4B40262}"/>
              </a:ext>
            </a:extLst>
          </p:cNvPr>
          <p:cNvSpPr>
            <a:spLocks noGrp="1"/>
          </p:cNvSpPr>
          <p:nvPr>
            <p:ph sz="quarter" idx="16"/>
          </p:nvPr>
        </p:nvSpPr>
        <p:spPr>
          <a:xfrm>
            <a:off x="304800" y="1828800"/>
            <a:ext cx="8534400" cy="3429000"/>
          </a:xfrm>
        </p:spPr>
        <p:txBody>
          <a:bodyPr/>
          <a:lstStyle/>
          <a:p>
            <a:pPr>
              <a:buSzPct val="95000"/>
            </a:pPr>
            <a:r>
              <a:rPr lang="en-US" b="1" dirty="0">
                <a:latin typeface="Calibri" panose="020F0502020204030204" pitchFamily="34" charset="0"/>
              </a:rPr>
              <a:t>Debit and Credit Procedure</a:t>
            </a:r>
            <a:endParaRPr lang="en-US" altLang="en-US" b="1" dirty="0">
              <a:latin typeface="Calibri" panose="020F0502020204030204" pitchFamily="34" charset="0"/>
            </a:endParaRPr>
          </a:p>
          <a:p>
            <a:pPr>
              <a:buSzPct val="95000"/>
            </a:pPr>
            <a:r>
              <a:rPr lang="en-US" altLang="en-US" b="1" dirty="0">
                <a:solidFill>
                  <a:schemeClr val="accent4"/>
                </a:solidFill>
                <a:latin typeface="Calibri" panose="020F0502020204030204" pitchFamily="34" charset="0"/>
              </a:rPr>
              <a:t>Double-entry system</a:t>
            </a:r>
          </a:p>
          <a:p>
            <a:pPr marL="292608" lvl="2" indent="-292608">
              <a:spcBef>
                <a:spcPts val="1000"/>
              </a:spcBef>
              <a:buClr>
                <a:srgbClr val="990000"/>
              </a:buClr>
              <a:buSzPct val="100000"/>
            </a:pPr>
            <a:r>
              <a:rPr lang="en-US" altLang="en-US" sz="2800" dirty="0">
                <a:latin typeface="Calibri" panose="020F0502020204030204" pitchFamily="34" charset="0"/>
              </a:rPr>
              <a:t>Each transaction must affect two or more accounts to keep basic accounting equation in balance</a:t>
            </a:r>
          </a:p>
          <a:p>
            <a:pPr marL="292608" lvl="2" indent="-292608">
              <a:spcBef>
                <a:spcPts val="1000"/>
              </a:spcBef>
              <a:buClr>
                <a:srgbClr val="990000"/>
              </a:buClr>
              <a:buSzPct val="100000"/>
            </a:pPr>
            <a:r>
              <a:rPr lang="en-US" altLang="en-US" sz="2800" dirty="0">
                <a:latin typeface="Calibri" panose="020F0502020204030204" pitchFamily="34" charset="0"/>
              </a:rPr>
              <a:t>Recording done by debiting at least one account and crediting at least one other account</a:t>
            </a:r>
          </a:p>
          <a:p>
            <a:pPr marL="292608" lvl="2" indent="-292608">
              <a:spcBef>
                <a:spcPts val="1000"/>
              </a:spcBef>
              <a:buClr>
                <a:srgbClr val="990000"/>
              </a:buClr>
              <a:buSzPct val="100000"/>
            </a:pPr>
            <a:r>
              <a:rPr lang="en-US" altLang="en-US" sz="2800" b="1" dirty="0">
                <a:latin typeface="Calibri" panose="020F0502020204030204" pitchFamily="34" charset="0"/>
              </a:rPr>
              <a:t>DEBITS must equal CREDITS</a:t>
            </a:r>
          </a:p>
        </p:txBody>
      </p:sp>
      <p:sp>
        <p:nvSpPr>
          <p:cNvPr id="4" name="Slide Number Placeholder 3">
            <a:extLst>
              <a:ext uri="{FF2B5EF4-FFF2-40B4-BE49-F238E27FC236}">
                <a16:creationId xmlns:a16="http://schemas.microsoft.com/office/drawing/2014/main" id="{25E477ED-EF47-4200-87F8-DCDFF339AA0C}"/>
              </a:ext>
            </a:extLst>
          </p:cNvPr>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00633583-8607-485C-8EBD-5B6CA7840676}"/>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35544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F9-D6BA-429B-9C2D-BE6742F3F699}"/>
              </a:ext>
            </a:extLst>
          </p:cNvPr>
          <p:cNvSpPr>
            <a:spLocks noGrp="1"/>
          </p:cNvSpPr>
          <p:nvPr>
            <p:ph type="title"/>
          </p:nvPr>
        </p:nvSpPr>
        <p:spPr>
          <a:xfrm>
            <a:off x="304800" y="762001"/>
            <a:ext cx="8534400" cy="771524"/>
          </a:xfrm>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(2 of 4)</a:t>
            </a:r>
            <a:endParaRPr lang="en-US" sz="2400" dirty="0"/>
          </a:p>
        </p:txBody>
      </p:sp>
      <p:pic>
        <p:nvPicPr>
          <p:cNvPr id="9" name="Content Placeholder 8" descr="A diagram shows a t-account indicating the debit and credit effects on assets. A blue arrow pointing upward on the left of the t-account implies that debits increase assets. A red arrow pointing downward on the right indicates that credits reduce assets. The account balance is displayed as normal balance, and appears on the left side. ">
            <a:extLst>
              <a:ext uri="{FF2B5EF4-FFF2-40B4-BE49-F238E27FC236}">
                <a16:creationId xmlns:a16="http://schemas.microsoft.com/office/drawing/2014/main" id="{69F5C5BA-1E9F-4CC2-B957-2739428615FA}"/>
              </a:ext>
            </a:extLst>
          </p:cNvPr>
          <p:cNvPicPr>
            <a:picLocks noGrp="1" noChangeAspect="1"/>
          </p:cNvPicPr>
          <p:nvPr>
            <p:ph sz="quarter" idx="16"/>
          </p:nvPr>
        </p:nvPicPr>
        <p:blipFill>
          <a:blip r:embed="rId2"/>
          <a:stretch>
            <a:fillRect/>
          </a:stretch>
        </p:blipFill>
        <p:spPr>
          <a:xfrm>
            <a:off x="518000" y="1905000"/>
            <a:ext cx="3688400" cy="2426418"/>
          </a:xfrm>
          <a:prstGeom prst="rect">
            <a:avLst/>
          </a:prstGeom>
        </p:spPr>
      </p:pic>
      <p:pic>
        <p:nvPicPr>
          <p:cNvPr id="10" name="Content Placeholder 9" descr="A diagram shows a t-account indicating the debit and credit effects on liabilities. A red arrow pointing downward on the left of the t-account implies that debits reduce liabilities. A blue arrow pointing upward on the right indicates that credits increase liabilities. The account balance is displayed as normal balance, and appears on the right side. ">
            <a:extLst>
              <a:ext uri="{FF2B5EF4-FFF2-40B4-BE49-F238E27FC236}">
                <a16:creationId xmlns:a16="http://schemas.microsoft.com/office/drawing/2014/main" id="{E22ED3DD-7AB7-4E46-92A7-87331FE75343}"/>
              </a:ext>
            </a:extLst>
          </p:cNvPr>
          <p:cNvPicPr>
            <a:picLocks noGrp="1" noChangeAspect="1"/>
          </p:cNvPicPr>
          <p:nvPr>
            <p:ph sz="quarter" idx="17"/>
          </p:nvPr>
        </p:nvPicPr>
        <p:blipFill>
          <a:blip r:embed="rId3"/>
          <a:stretch>
            <a:fillRect/>
          </a:stretch>
        </p:blipFill>
        <p:spPr>
          <a:xfrm>
            <a:off x="4937600" y="1905000"/>
            <a:ext cx="3688400" cy="2426418"/>
          </a:xfrm>
          <a:prstGeom prst="rect">
            <a:avLst/>
          </a:prstGeom>
        </p:spPr>
      </p:pic>
      <p:sp>
        <p:nvSpPr>
          <p:cNvPr id="5" name="Content Placeholder 4">
            <a:extLst>
              <a:ext uri="{FF2B5EF4-FFF2-40B4-BE49-F238E27FC236}">
                <a16:creationId xmlns:a16="http://schemas.microsoft.com/office/drawing/2014/main" id="{0008F924-AEE3-4ABB-8780-5333D23FDEB9}"/>
              </a:ext>
            </a:extLst>
          </p:cNvPr>
          <p:cNvSpPr>
            <a:spLocks noGrp="1"/>
          </p:cNvSpPr>
          <p:nvPr>
            <p:ph sz="quarter" idx="18"/>
          </p:nvPr>
        </p:nvSpPr>
        <p:spPr>
          <a:xfrm>
            <a:off x="304800" y="4495800"/>
            <a:ext cx="8382000" cy="1489075"/>
          </a:xfrm>
        </p:spPr>
        <p:txBody>
          <a:bodyPr/>
          <a:lstStyle/>
          <a:p>
            <a:pPr marL="292608" lvl="2" indent="-292608">
              <a:spcBef>
                <a:spcPts val="1000"/>
              </a:spcBef>
              <a:buClr>
                <a:srgbClr val="990000"/>
              </a:buClr>
              <a:buSzPct val="100000"/>
            </a:pPr>
            <a:r>
              <a:rPr lang="en-US" altLang="en-US" sz="2800" b="1" dirty="0"/>
              <a:t>Asset</a:t>
            </a:r>
            <a:r>
              <a:rPr lang="en-US" altLang="en-US" sz="2800" dirty="0"/>
              <a:t> – accounts normally show debit balances</a:t>
            </a:r>
          </a:p>
          <a:p>
            <a:pPr marL="292608" lvl="2" indent="-292608">
              <a:spcBef>
                <a:spcPts val="1000"/>
              </a:spcBef>
              <a:buClr>
                <a:srgbClr val="990000"/>
              </a:buClr>
              <a:buSzPct val="100000"/>
            </a:pPr>
            <a:r>
              <a:rPr lang="en-US" altLang="en-US" sz="2800" b="1" dirty="0"/>
              <a:t>Liabilities</a:t>
            </a:r>
            <a:r>
              <a:rPr lang="en-US" altLang="en-US" sz="2800" dirty="0"/>
              <a:t> – accounts normally show credit balances</a:t>
            </a:r>
          </a:p>
          <a:p>
            <a:pPr marL="292608" lvl="2" indent="-292608">
              <a:spcBef>
                <a:spcPts val="1000"/>
              </a:spcBef>
              <a:buClr>
                <a:srgbClr val="990000"/>
              </a:buClr>
              <a:buSzPct val="100000"/>
            </a:pPr>
            <a:r>
              <a:rPr lang="en-US" altLang="en-US" sz="2800" b="1" dirty="0"/>
              <a:t>Normal</a:t>
            </a:r>
            <a:r>
              <a:rPr lang="en-US" altLang="en-US" sz="2800" dirty="0"/>
              <a:t> </a:t>
            </a:r>
            <a:r>
              <a:rPr lang="en-US" altLang="en-US" sz="2800" b="1" dirty="0"/>
              <a:t>balance</a:t>
            </a:r>
            <a:r>
              <a:rPr lang="en-US" altLang="en-US" sz="2800" dirty="0"/>
              <a:t> is on the increase side</a:t>
            </a:r>
          </a:p>
        </p:txBody>
      </p:sp>
      <p:sp>
        <p:nvSpPr>
          <p:cNvPr id="6" name="Slide Number Placeholder 5">
            <a:extLst>
              <a:ext uri="{FF2B5EF4-FFF2-40B4-BE49-F238E27FC236}">
                <a16:creationId xmlns:a16="http://schemas.microsoft.com/office/drawing/2014/main" id="{90FFA7CD-D7B2-4348-AD1E-E368B4685416}"/>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7" name="Footer Placeholder 6">
            <a:extLst>
              <a:ext uri="{FF2B5EF4-FFF2-40B4-BE49-F238E27FC236}">
                <a16:creationId xmlns:a16="http://schemas.microsoft.com/office/drawing/2014/main" id="{C9C8A2BF-F693-49EB-9901-56D65CE4D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148221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F9-D6BA-429B-9C2D-BE6742F3F699}"/>
              </a:ext>
            </a:extLst>
          </p:cNvPr>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(3 of 4)</a:t>
            </a:r>
            <a:endParaRPr lang="en-US" dirty="0"/>
          </a:p>
        </p:txBody>
      </p:sp>
      <p:pic>
        <p:nvPicPr>
          <p:cNvPr id="12" name="Content Placeholder 11" descr="A diagram shows a t-account indicating the debit and credit effects on owner's drawings. A blue arrow pointing upward on the left of the t-account implies that debits increase owner's drawings. A red arrow pointing downward on the right indicates that credits reduce owner's drawings. The account balance is displayed as normal balance, and appears on the left side. ">
            <a:extLst>
              <a:ext uri="{FF2B5EF4-FFF2-40B4-BE49-F238E27FC236}">
                <a16:creationId xmlns:a16="http://schemas.microsoft.com/office/drawing/2014/main" id="{9B85335E-9942-49E4-BD05-D4690FF379E6}"/>
              </a:ext>
            </a:extLst>
          </p:cNvPr>
          <p:cNvPicPr>
            <a:picLocks noGrp="1" noChangeAspect="1"/>
          </p:cNvPicPr>
          <p:nvPr>
            <p:ph sz="quarter" idx="16"/>
          </p:nvPr>
        </p:nvPicPr>
        <p:blipFill>
          <a:blip r:embed="rId2"/>
          <a:stretch>
            <a:fillRect/>
          </a:stretch>
        </p:blipFill>
        <p:spPr>
          <a:xfrm>
            <a:off x="518000" y="1905000"/>
            <a:ext cx="3688400" cy="2426418"/>
          </a:xfrm>
          <a:prstGeom prst="rect">
            <a:avLst/>
          </a:prstGeom>
        </p:spPr>
      </p:pic>
      <p:pic>
        <p:nvPicPr>
          <p:cNvPr id="13" name="Content Placeholder 12" descr="A diagram shows a t-account indicating the debit and credit effects on owner's capital. A red arrow pointing downward on the left of the t-account implies that debits reduce owner's capital. A blue arrow pointing upward on the right indicates that credits increase owner's capital. The account balance is displayed as normal balance, and appears on the right side. ">
            <a:extLst>
              <a:ext uri="{FF2B5EF4-FFF2-40B4-BE49-F238E27FC236}">
                <a16:creationId xmlns:a16="http://schemas.microsoft.com/office/drawing/2014/main" id="{995DB23A-CEA8-4EF0-8765-B7F55C0FAF36}"/>
              </a:ext>
            </a:extLst>
          </p:cNvPr>
          <p:cNvPicPr>
            <a:picLocks noGrp="1" noChangeAspect="1"/>
          </p:cNvPicPr>
          <p:nvPr>
            <p:ph sz="quarter" idx="17"/>
          </p:nvPr>
        </p:nvPicPr>
        <p:blipFill>
          <a:blip r:embed="rId3"/>
          <a:stretch>
            <a:fillRect/>
          </a:stretch>
        </p:blipFill>
        <p:spPr>
          <a:xfrm>
            <a:off x="4937600" y="1858296"/>
            <a:ext cx="3688400" cy="2505673"/>
          </a:xfrm>
          <a:prstGeom prst="rect">
            <a:avLst/>
          </a:prstGeom>
        </p:spPr>
      </p:pic>
      <p:sp>
        <p:nvSpPr>
          <p:cNvPr id="5" name="Content Placeholder 4">
            <a:extLst>
              <a:ext uri="{FF2B5EF4-FFF2-40B4-BE49-F238E27FC236}">
                <a16:creationId xmlns:a16="http://schemas.microsoft.com/office/drawing/2014/main" id="{0008F924-AEE3-4ABB-8780-5333D23FDEB9}"/>
              </a:ext>
            </a:extLst>
          </p:cNvPr>
          <p:cNvSpPr>
            <a:spLocks noGrp="1"/>
          </p:cNvSpPr>
          <p:nvPr>
            <p:ph sz="quarter" idx="18"/>
          </p:nvPr>
        </p:nvSpPr>
        <p:spPr>
          <a:xfrm>
            <a:off x="304800" y="4496518"/>
            <a:ext cx="8534400" cy="1729658"/>
          </a:xfrm>
        </p:spPr>
        <p:txBody>
          <a:bodyPr/>
          <a:lstStyle/>
          <a:p>
            <a:pPr marL="292608" lvl="2" indent="-292608">
              <a:spcBef>
                <a:spcPts val="1000"/>
              </a:spcBef>
              <a:buClr>
                <a:srgbClr val="990000"/>
              </a:buClr>
              <a:buSzPct val="100000"/>
            </a:pPr>
            <a:r>
              <a:rPr lang="en-US" altLang="en-US" sz="2800" b="1" dirty="0"/>
              <a:t>Owner’s investments </a:t>
            </a:r>
            <a:r>
              <a:rPr lang="en-US" altLang="en-US" sz="2800" dirty="0"/>
              <a:t>and </a:t>
            </a:r>
            <a:r>
              <a:rPr lang="en-US" altLang="en-US" sz="2800" b="1" dirty="0"/>
              <a:t>revenues</a:t>
            </a:r>
            <a:r>
              <a:rPr lang="en-US" altLang="en-US" sz="2800" dirty="0"/>
              <a:t> increase owner’s equity (credit)</a:t>
            </a:r>
          </a:p>
          <a:p>
            <a:pPr marL="292608" lvl="2" indent="-292608">
              <a:spcBef>
                <a:spcPts val="1000"/>
              </a:spcBef>
              <a:buClr>
                <a:srgbClr val="990000"/>
              </a:buClr>
              <a:buSzPct val="100000"/>
            </a:pPr>
            <a:r>
              <a:rPr lang="en-US" altLang="en-US" sz="2800" b="1" dirty="0"/>
              <a:t>Owner’s</a:t>
            </a:r>
            <a:r>
              <a:rPr lang="en-US" altLang="en-US" sz="2800" dirty="0"/>
              <a:t> </a:t>
            </a:r>
            <a:r>
              <a:rPr lang="en-US" altLang="en-US" sz="2800" b="1" dirty="0"/>
              <a:t>drawings</a:t>
            </a:r>
            <a:r>
              <a:rPr lang="en-US" altLang="en-US" sz="2800" dirty="0"/>
              <a:t> and </a:t>
            </a:r>
            <a:r>
              <a:rPr lang="en-US" altLang="en-US" sz="2800" b="1" dirty="0"/>
              <a:t>expenses</a:t>
            </a:r>
            <a:r>
              <a:rPr lang="en-US" altLang="en-US" sz="2800" dirty="0"/>
              <a:t> decrease owner’s equity (debit)</a:t>
            </a:r>
          </a:p>
        </p:txBody>
      </p:sp>
      <p:sp>
        <p:nvSpPr>
          <p:cNvPr id="6" name="Slide Number Placeholder 5">
            <a:extLst>
              <a:ext uri="{FF2B5EF4-FFF2-40B4-BE49-F238E27FC236}">
                <a16:creationId xmlns:a16="http://schemas.microsoft.com/office/drawing/2014/main" id="{90FFA7CD-D7B2-4348-AD1E-E368B4685416}"/>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7" name="Footer Placeholder 6">
            <a:extLst>
              <a:ext uri="{FF2B5EF4-FFF2-40B4-BE49-F238E27FC236}">
                <a16:creationId xmlns:a16="http://schemas.microsoft.com/office/drawing/2014/main" id="{C9C8A2BF-F693-49EB-9901-56D65CE4D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33664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6DF9-D6BA-429B-9C2D-BE6742F3F699}"/>
              </a:ext>
            </a:extLst>
          </p:cNvPr>
          <p:cNvSpPr>
            <a:spLocks noGrp="1"/>
          </p:cNvSpPr>
          <p:nvPr>
            <p:ph type="title"/>
          </p:nvPr>
        </p:nvSpPr>
        <p:spPr/>
        <p:txBody>
          <a:bodyPr/>
          <a:lstStyle/>
          <a:p>
            <a:r>
              <a:rPr lang="en-US" b="1" dirty="0">
                <a:latin typeface="Calibri" panose="020F0502020204030204" pitchFamily="34" charset="0"/>
                <a:ea typeface="Source Sans Pro" charset="0"/>
                <a:cs typeface="Calibri" panose="020F0502020204030204" pitchFamily="34" charset="0"/>
              </a:rPr>
              <a:t>Accounts, Debits, and Credits </a:t>
            </a:r>
            <a:r>
              <a:rPr lang="en-US" sz="2400" dirty="0">
                <a:latin typeface="Calibri" panose="020F0502020204030204" pitchFamily="34" charset="0"/>
                <a:ea typeface="Source Sans Pro" charset="0"/>
                <a:cs typeface="Calibri" panose="020F0502020204030204" pitchFamily="34" charset="0"/>
              </a:rPr>
              <a:t>(4 of 4)</a:t>
            </a:r>
            <a:endParaRPr lang="en-US" dirty="0"/>
          </a:p>
        </p:txBody>
      </p:sp>
      <p:pic>
        <p:nvPicPr>
          <p:cNvPr id="8" name="Content Placeholder 7" descr="A diagram shows a t-account indicating the debit and credit effects on expenses. A blue arrow pointing upward on the left of the t-account implies that debits increase expenses. A red arrow pointing downward on the right indicates that credits reduce expenses. The account balance is displayed as normal balance, and appears on the left side. ">
            <a:extLst>
              <a:ext uri="{FF2B5EF4-FFF2-40B4-BE49-F238E27FC236}">
                <a16:creationId xmlns:a16="http://schemas.microsoft.com/office/drawing/2014/main" id="{3A488DB7-0B2B-458A-8B75-B2B4418296BD}"/>
              </a:ext>
            </a:extLst>
          </p:cNvPr>
          <p:cNvPicPr>
            <a:picLocks noGrp="1" noChangeAspect="1"/>
          </p:cNvPicPr>
          <p:nvPr>
            <p:ph sz="quarter" idx="16"/>
          </p:nvPr>
        </p:nvPicPr>
        <p:blipFill>
          <a:blip r:embed="rId2"/>
          <a:stretch>
            <a:fillRect/>
          </a:stretch>
        </p:blipFill>
        <p:spPr>
          <a:xfrm>
            <a:off x="518000" y="1905000"/>
            <a:ext cx="3688400" cy="2426418"/>
          </a:xfrm>
          <a:prstGeom prst="rect">
            <a:avLst/>
          </a:prstGeom>
        </p:spPr>
      </p:pic>
      <p:pic>
        <p:nvPicPr>
          <p:cNvPr id="11" name="Content Placeholder 10" descr="A diagram shows a t-account indicating the debit and credit effects on revenues. A red arrow pointing downward on the left of the t-account implies that debits reduce revenues. A blue arrow pointing upward on the right indicates that credits increase revenues. The account balance is displayed as normal balance, and appears on the credit on the right side. ">
            <a:extLst>
              <a:ext uri="{FF2B5EF4-FFF2-40B4-BE49-F238E27FC236}">
                <a16:creationId xmlns:a16="http://schemas.microsoft.com/office/drawing/2014/main" id="{4D880A51-1AEF-488A-97E2-6394364151E3}"/>
              </a:ext>
            </a:extLst>
          </p:cNvPr>
          <p:cNvPicPr>
            <a:picLocks noGrp="1" noChangeAspect="1"/>
          </p:cNvPicPr>
          <p:nvPr>
            <p:ph sz="quarter" idx="17"/>
          </p:nvPr>
        </p:nvPicPr>
        <p:blipFill>
          <a:blip r:embed="rId3"/>
          <a:stretch>
            <a:fillRect/>
          </a:stretch>
        </p:blipFill>
        <p:spPr>
          <a:xfrm>
            <a:off x="4937600" y="1905000"/>
            <a:ext cx="3688400" cy="2426418"/>
          </a:xfrm>
          <a:prstGeom prst="rect">
            <a:avLst/>
          </a:prstGeom>
        </p:spPr>
      </p:pic>
      <p:sp>
        <p:nvSpPr>
          <p:cNvPr id="5" name="Content Placeholder 4">
            <a:extLst>
              <a:ext uri="{FF2B5EF4-FFF2-40B4-BE49-F238E27FC236}">
                <a16:creationId xmlns:a16="http://schemas.microsoft.com/office/drawing/2014/main" id="{0008F924-AEE3-4ABB-8780-5333D23FDEB9}"/>
              </a:ext>
            </a:extLst>
          </p:cNvPr>
          <p:cNvSpPr>
            <a:spLocks noGrp="1"/>
          </p:cNvSpPr>
          <p:nvPr>
            <p:ph sz="quarter" idx="18"/>
          </p:nvPr>
        </p:nvSpPr>
        <p:spPr>
          <a:xfrm>
            <a:off x="304800" y="4430613"/>
            <a:ext cx="8534400" cy="1836068"/>
          </a:xfrm>
        </p:spPr>
        <p:txBody>
          <a:bodyPr/>
          <a:lstStyle/>
          <a:p>
            <a:pPr marL="292608" lvl="2" indent="-292608">
              <a:spcBef>
                <a:spcPts val="1000"/>
              </a:spcBef>
              <a:buClr>
                <a:srgbClr val="990000"/>
              </a:buClr>
              <a:buSzPct val="100000"/>
            </a:pPr>
            <a:r>
              <a:rPr lang="en-US" altLang="en-US" sz="2800" dirty="0"/>
              <a:t>Earning </a:t>
            </a:r>
            <a:r>
              <a:rPr lang="en-US" altLang="en-US" sz="2800" b="1" dirty="0"/>
              <a:t>revenues</a:t>
            </a:r>
            <a:r>
              <a:rPr lang="en-US" altLang="en-US" sz="2800" dirty="0"/>
              <a:t> is to benefit owner(s)</a:t>
            </a:r>
          </a:p>
          <a:p>
            <a:pPr marL="292608" lvl="2" indent="-292608">
              <a:spcBef>
                <a:spcPts val="1000"/>
              </a:spcBef>
              <a:buClr>
                <a:srgbClr val="990000"/>
              </a:buClr>
              <a:buSzPct val="100000"/>
            </a:pPr>
            <a:r>
              <a:rPr lang="en-US" altLang="en-US" sz="2800" dirty="0"/>
              <a:t>Effect of debits and credits on revenue accounts is the </a:t>
            </a:r>
            <a:r>
              <a:rPr lang="en-US" altLang="en-US" sz="2800" b="1" dirty="0"/>
              <a:t>same as </a:t>
            </a:r>
            <a:r>
              <a:rPr lang="en-US" altLang="en-US" sz="2800" dirty="0"/>
              <a:t>effect on Owner’s Capital</a:t>
            </a:r>
          </a:p>
          <a:p>
            <a:pPr marL="292608" lvl="2" indent="-292608">
              <a:spcBef>
                <a:spcPts val="1000"/>
              </a:spcBef>
              <a:buClr>
                <a:srgbClr val="990000"/>
              </a:buClr>
              <a:buSzPct val="100000"/>
            </a:pPr>
            <a:r>
              <a:rPr lang="en-US" altLang="en-US" sz="2800" b="1" dirty="0"/>
              <a:t>Expenses</a:t>
            </a:r>
            <a:r>
              <a:rPr lang="en-US" altLang="en-US" sz="2800" dirty="0"/>
              <a:t> have opposite effect</a:t>
            </a:r>
          </a:p>
        </p:txBody>
      </p:sp>
      <p:sp>
        <p:nvSpPr>
          <p:cNvPr id="6" name="Slide Number Placeholder 5">
            <a:extLst>
              <a:ext uri="{FF2B5EF4-FFF2-40B4-BE49-F238E27FC236}">
                <a16:creationId xmlns:a16="http://schemas.microsoft.com/office/drawing/2014/main" id="{90FFA7CD-D7B2-4348-AD1E-E368B4685416}"/>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7" name="Footer Placeholder 6">
            <a:extLst>
              <a:ext uri="{FF2B5EF4-FFF2-40B4-BE49-F238E27FC236}">
                <a16:creationId xmlns:a16="http://schemas.microsoft.com/office/drawing/2014/main" id="{C9C8A2BF-F693-49EB-9901-56D65CE4D381}"/>
              </a:ext>
            </a:extLst>
          </p:cNvPr>
          <p:cNvSpPr>
            <a:spLocks noGrp="1"/>
          </p:cNvSpPr>
          <p:nvPr>
            <p:ph type="ftr" sz="quarter" idx="11"/>
          </p:nvPr>
        </p:nvSpPr>
        <p:spPr/>
        <p:txBody>
          <a:bodyPr/>
          <a:lstStyle/>
          <a:p>
            <a:r>
              <a:rPr lang="en-US"/>
              <a:t>Copyright ©2018 John Wiley &amp; Sons, Inc. </a:t>
            </a:r>
            <a:endParaRPr lang="en-US" dirty="0"/>
          </a:p>
        </p:txBody>
      </p:sp>
    </p:spTree>
    <p:extLst>
      <p:ext uri="{BB962C8B-B14F-4D97-AF65-F5344CB8AC3E}">
        <p14:creationId xmlns:p14="http://schemas.microsoft.com/office/powerpoint/2010/main" val="2731830358"/>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78D6520EA68A49865606D3C9534DA1" ma:contentTypeVersion="13" ma:contentTypeDescription="Create a new document." ma:contentTypeScope="" ma:versionID="70035eb3428c3adc80d38ad743135323">
  <xsd:schema xmlns:xsd="http://www.w3.org/2001/XMLSchema" xmlns:xs="http://www.w3.org/2001/XMLSchema" xmlns:p="http://schemas.microsoft.com/office/2006/metadata/properties" xmlns:ns2="991c6ba3-1c6f-40a9-b60d-1b3170aa9e50" xmlns:ns3="7a71b9a5-dc42-4723-8d0f-e8d6ba5fbeb6" targetNamespace="http://schemas.microsoft.com/office/2006/metadata/properties" ma:root="true" ma:fieldsID="bd7354960e2e8c08eb9a78d1f0de2318" ns2:_="" ns3:_="">
    <xsd:import namespace="991c6ba3-1c6f-40a9-b60d-1b3170aa9e50"/>
    <xsd:import namespace="7a71b9a5-dc42-4723-8d0f-e8d6ba5fbeb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Fil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1c6ba3-1c6f-40a9-b60d-1b3170aa9e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Files" ma:index="20" nillable="true" ma:displayName="Files" ma:format="Dropdown" ma:internalName="Files"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a71b9a5-dc42-4723-8d0f-e8d6ba5fbeb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iles xmlns="991c6ba3-1c6f-40a9-b60d-1b3170aa9e5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2C547-0245-47EF-BE9B-026E2E38CA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1c6ba3-1c6f-40a9-b60d-1b3170aa9e50"/>
    <ds:schemaRef ds:uri="7a71b9a5-dc42-4723-8d0f-e8d6ba5fbe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C71EB-81EB-430C-AADD-7391148CA650}">
  <ds:schemaRefs>
    <ds:schemaRef ds:uri="http://purl.org/dc/terms/"/>
    <ds:schemaRef ds:uri="http://schemas.microsoft.com/office/2006/documentManagement/types"/>
    <ds:schemaRef ds:uri="http://purl.org/dc/elements/1.1/"/>
    <ds:schemaRef ds:uri="http://purl.org/dc/dcmitype/"/>
    <ds:schemaRef ds:uri="2e108766-8a5d-4dd6-bf2d-0e83b2e3ea10"/>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991c6ba3-1c6f-40a9-b60d-1b3170aa9e50"/>
  </ds:schemaRefs>
</ds:datastoreItem>
</file>

<file path=customXml/itemProps3.xml><?xml version="1.0" encoding="utf-8"?>
<ds:datastoreItem xmlns:ds="http://schemas.openxmlformats.org/officeDocument/2006/customXml" ds:itemID="{288F1D47-4251-47E8-ACDB-2528FF86B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15979</TotalTime>
  <Words>3164</Words>
  <Application>Microsoft Office PowerPoint</Application>
  <PresentationFormat>On-screen Show (4:3)</PresentationFormat>
  <Paragraphs>533</Paragraphs>
  <Slides>55</Slides>
  <Notes>1</Notes>
  <HiddenSlides>0</HiddenSlides>
  <MMClips>0</MMClips>
  <ScaleCrop>false</ScaleCrop>
  <HeadingPairs>
    <vt:vector size="6" baseType="variant">
      <vt:variant>
        <vt:lpstr>Fonts Used</vt:lpstr>
      </vt:variant>
      <vt:variant>
        <vt:i4>6</vt:i4>
      </vt:variant>
      <vt:variant>
        <vt:lpstr>Theme</vt:lpstr>
      </vt:variant>
      <vt:variant>
        <vt:i4>7</vt:i4>
      </vt:variant>
      <vt:variant>
        <vt:lpstr>Slide Titles</vt:lpstr>
      </vt:variant>
      <vt:variant>
        <vt:i4>55</vt:i4>
      </vt:variant>
    </vt:vector>
  </HeadingPairs>
  <TitlesOfParts>
    <vt:vector size="68" baseType="lpstr">
      <vt:lpstr>Arial</vt:lpstr>
      <vt:lpstr>Calibri</vt:lpstr>
      <vt:lpstr>Calibri </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Accounting Principles</vt:lpstr>
      <vt:lpstr>Chapter Outline</vt:lpstr>
      <vt:lpstr>Accounts, Debits, and Credits (1 of 4)</vt:lpstr>
      <vt:lpstr>Debits and Credits (1 of 3)</vt:lpstr>
      <vt:lpstr>Debits and Credits (2 of 3)</vt:lpstr>
      <vt:lpstr>Debits and Credits (3 of 3)</vt:lpstr>
      <vt:lpstr>Accounts, Debits, and Credits (2 of 4)</vt:lpstr>
      <vt:lpstr>Accounts, Debits, and Credits (3 of 4)</vt:lpstr>
      <vt:lpstr>Accounts, Debits, and Credits (4 of 4)</vt:lpstr>
      <vt:lpstr>Summary of Debit / Credit Rules (1 of 2)</vt:lpstr>
      <vt:lpstr>Summary of Debit / Credit Rules (2 of 2)</vt:lpstr>
      <vt:lpstr>Debit / Credit Rules (1 of 4)</vt:lpstr>
      <vt:lpstr>Debit / Credit Rules (2 of 4)</vt:lpstr>
      <vt:lpstr>Debit / Credit Rules (3 of 4)</vt:lpstr>
      <vt:lpstr>Debit / Credit Rules (4 of 4)</vt:lpstr>
      <vt:lpstr>Do It! 1: Normal Account Balance</vt:lpstr>
      <vt:lpstr>The Journal (1 of 2)</vt:lpstr>
      <vt:lpstr>The Journal (2 of 2)</vt:lpstr>
      <vt:lpstr>Journalizing (1 of 2)</vt:lpstr>
      <vt:lpstr>Journalizing (2 of 2)</vt:lpstr>
      <vt:lpstr>Do It! 2: Recording Business Activities (1 of 2) </vt:lpstr>
      <vt:lpstr>Do It! 2: Recording Business Activities (2 of 2)</vt:lpstr>
      <vt:lpstr>The Journal and Posting</vt:lpstr>
      <vt:lpstr>The Ledger (1 of 3)</vt:lpstr>
      <vt:lpstr>The Ledger (2 of 3)</vt:lpstr>
      <vt:lpstr>The Ledger (3 of 3)</vt:lpstr>
      <vt:lpstr>Posting (1 of 2)</vt:lpstr>
      <vt:lpstr>Posting (2 of 2)</vt:lpstr>
      <vt:lpstr>Chart of Accounts</vt:lpstr>
      <vt:lpstr>The Recording Process Illustrated (1 of 10)</vt:lpstr>
      <vt:lpstr>The Recording Process Illustrated (2 of 10)</vt:lpstr>
      <vt:lpstr>The Recording Process Illustrated (3 of 10)</vt:lpstr>
      <vt:lpstr>The Recording Process Illustrated (4 of 10)</vt:lpstr>
      <vt:lpstr>The Recording Process Illustrated (5 of 10)</vt:lpstr>
      <vt:lpstr>The Recording Process Illustrated (6 of 10)</vt:lpstr>
      <vt:lpstr>The Recording Process Illustrated (7 of 10)</vt:lpstr>
      <vt:lpstr>The Recording Process Illustrated (8 of 10)</vt:lpstr>
      <vt:lpstr>The Recording Process Illustrated (9 of 10)</vt:lpstr>
      <vt:lpstr>The Recording Process Illustrated (10 of 10)</vt:lpstr>
      <vt:lpstr>Journalizing and Posting Summary (1 of 3)</vt:lpstr>
      <vt:lpstr>Journalizing and Posting Summary (2 of 3)</vt:lpstr>
      <vt:lpstr>Journalizing and Posting Summary (3 of 3)</vt:lpstr>
      <vt:lpstr>Do It! 3: Posting (1 of 2)</vt:lpstr>
      <vt:lpstr>Do It! 3: Posting (2 of 2)</vt:lpstr>
      <vt:lpstr>Limitation of a Trial Balance</vt:lpstr>
      <vt:lpstr>Trial Balance (1 of 4)</vt:lpstr>
      <vt:lpstr>Trial Balance (2 of 4)</vt:lpstr>
      <vt:lpstr>Trial Balance (3 of 4)</vt:lpstr>
      <vt:lpstr>Trial Balance (4 of 4)</vt:lpstr>
      <vt:lpstr>Do It! 4: Trial Balance (1 of 2)</vt:lpstr>
      <vt:lpstr>Do It! 4: Trial Balance (2 of 2)</vt:lpstr>
      <vt:lpstr>A Look at I F R S (1 of 3)</vt:lpstr>
      <vt:lpstr>A Look at I F R S (2 of 3)</vt:lpstr>
      <vt:lpstr>A Look at I F R S (3 of 3)</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R, Nithiyanandhan</cp:lastModifiedBy>
  <cp:revision>1364</cp:revision>
  <cp:lastPrinted>2017-04-26T13:25:47Z</cp:lastPrinted>
  <dcterms:created xsi:type="dcterms:W3CDTF">2017-04-21T14:49:46Z</dcterms:created>
  <dcterms:modified xsi:type="dcterms:W3CDTF">2020-03-09T02:52:42Z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0x0101004078D6520EA68A49865606D3C9534DA1</vt:lpwstr>
  </property>
</Properties>
</file>