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90"/>
  </p:notesMasterIdLst>
  <p:sldIdLst>
    <p:sldId id="393" r:id="rId11"/>
    <p:sldId id="258" r:id="rId12"/>
    <p:sldId id="395" r:id="rId13"/>
    <p:sldId id="396" r:id="rId14"/>
    <p:sldId id="397" r:id="rId15"/>
    <p:sldId id="398" r:id="rId16"/>
    <p:sldId id="399" r:id="rId17"/>
    <p:sldId id="400" r:id="rId18"/>
    <p:sldId id="401" r:id="rId19"/>
    <p:sldId id="402" r:id="rId20"/>
    <p:sldId id="470" r:id="rId21"/>
    <p:sldId id="471" r:id="rId22"/>
    <p:sldId id="405" r:id="rId23"/>
    <p:sldId id="406" r:id="rId24"/>
    <p:sldId id="407" r:id="rId25"/>
    <p:sldId id="408" r:id="rId26"/>
    <p:sldId id="410" r:id="rId27"/>
    <p:sldId id="411" r:id="rId28"/>
    <p:sldId id="412" r:id="rId29"/>
    <p:sldId id="362" r:id="rId30"/>
    <p:sldId id="388"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72" r:id="rId44"/>
    <p:sldId id="426" r:id="rId45"/>
    <p:sldId id="427" r:id="rId46"/>
    <p:sldId id="428" r:id="rId47"/>
    <p:sldId id="429" r:id="rId48"/>
    <p:sldId id="430" r:id="rId49"/>
    <p:sldId id="473" r:id="rId50"/>
    <p:sldId id="432" r:id="rId51"/>
    <p:sldId id="433" r:id="rId52"/>
    <p:sldId id="474" r:id="rId53"/>
    <p:sldId id="434" r:id="rId54"/>
    <p:sldId id="435" r:id="rId55"/>
    <p:sldId id="436" r:id="rId56"/>
    <p:sldId id="437" r:id="rId57"/>
    <p:sldId id="438" r:id="rId58"/>
    <p:sldId id="439" r:id="rId59"/>
    <p:sldId id="440" r:id="rId60"/>
    <p:sldId id="469" r:id="rId61"/>
    <p:sldId id="442" r:id="rId62"/>
    <p:sldId id="443" r:id="rId63"/>
    <p:sldId id="444" r:id="rId64"/>
    <p:sldId id="445" r:id="rId65"/>
    <p:sldId id="446" r:id="rId66"/>
    <p:sldId id="447" r:id="rId67"/>
    <p:sldId id="448" r:id="rId68"/>
    <p:sldId id="449" r:id="rId69"/>
    <p:sldId id="450" r:id="rId70"/>
    <p:sldId id="451" r:id="rId71"/>
    <p:sldId id="452" r:id="rId72"/>
    <p:sldId id="453" r:id="rId73"/>
    <p:sldId id="454" r:id="rId74"/>
    <p:sldId id="455" r:id="rId75"/>
    <p:sldId id="456" r:id="rId76"/>
    <p:sldId id="457" r:id="rId77"/>
    <p:sldId id="458" r:id="rId78"/>
    <p:sldId id="459" r:id="rId79"/>
    <p:sldId id="460" r:id="rId80"/>
    <p:sldId id="461" r:id="rId81"/>
    <p:sldId id="462" r:id="rId82"/>
    <p:sldId id="463" r:id="rId83"/>
    <p:sldId id="464" r:id="rId84"/>
    <p:sldId id="465" r:id="rId85"/>
    <p:sldId id="466" r:id="rId86"/>
    <p:sldId id="467" r:id="rId87"/>
    <p:sldId id="468" r:id="rId88"/>
    <p:sldId id="298" r:id="rId8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92" userDrawn="1">
          <p15:clr>
            <a:srgbClr val="A4A3A4"/>
          </p15:clr>
        </p15:guide>
        <p15:guide id="3" pos="5568" userDrawn="1">
          <p15:clr>
            <a:srgbClr val="A4A3A4"/>
          </p15:clr>
        </p15:guide>
        <p15:guide id="4" orient="horz" pos="1104" userDrawn="1">
          <p15:clr>
            <a:srgbClr val="A4A3A4"/>
          </p15:clr>
        </p15:guide>
        <p15:guide id="8" orient="horz" pos="3984" userDrawn="1">
          <p15:clr>
            <a:srgbClr val="A4A3A4"/>
          </p15:clr>
        </p15:guide>
        <p15:guide id="9" orient="horz" pos="240" userDrawn="1">
          <p15:clr>
            <a:srgbClr val="A4A3A4"/>
          </p15:clr>
        </p15:guide>
        <p15:guide id="10" pos="5472" userDrawn="1">
          <p15:clr>
            <a:srgbClr val="A4A3A4"/>
          </p15:clr>
        </p15:guide>
        <p15:guide id="11" pos="4560" userDrawn="1">
          <p15:clr>
            <a:srgbClr val="A4A3A4"/>
          </p15:clr>
        </p15:guide>
        <p15:guide id="12" pos="1392" userDrawn="1">
          <p15:clr>
            <a:srgbClr val="A4A3A4"/>
          </p15:clr>
        </p15:guide>
        <p15:guide id="13" orient="horz" pos="139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3850" autoAdjust="0"/>
  </p:normalViewPr>
  <p:slideViewPr>
    <p:cSldViewPr>
      <p:cViewPr varScale="1">
        <p:scale>
          <a:sx n="63" d="100"/>
          <a:sy n="63" d="100"/>
        </p:scale>
        <p:origin x="1400" y="56"/>
      </p:cViewPr>
      <p:guideLst>
        <p:guide pos="192"/>
        <p:guide pos="5568"/>
        <p:guide orient="horz" pos="1104"/>
        <p:guide orient="horz" pos="3984"/>
        <p:guide orient="horz" pos="240"/>
        <p:guide pos="5472"/>
        <p:guide pos="4560"/>
        <p:guide pos="1392"/>
        <p:guide orient="horz" pos="1392"/>
      </p:guideLst>
    </p:cSldViewPr>
  </p:slideViewPr>
  <p:outlineViewPr>
    <p:cViewPr>
      <p:scale>
        <a:sx n="33" d="100"/>
        <a:sy n="33" d="100"/>
      </p:scale>
      <p:origin x="0" y="-21653"/>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84" Type="http://schemas.openxmlformats.org/officeDocument/2006/relationships/slide" Target="slides/slide74.xml"/><Relationship Id="rId89" Type="http://schemas.openxmlformats.org/officeDocument/2006/relationships/slide" Target="slides/slide79.xml"/><Relationship Id="rId16" Type="http://schemas.openxmlformats.org/officeDocument/2006/relationships/slide" Target="slides/slide6.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5" Type="http://schemas.openxmlformats.org/officeDocument/2006/relationships/slideMaster" Target="slideMasters/slideMaster2.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8" Type="http://schemas.openxmlformats.org/officeDocument/2006/relationships/slideMaster" Target="slideMasters/slideMaster5.xml"/><Relationship Id="rId51" Type="http://schemas.openxmlformats.org/officeDocument/2006/relationships/slide" Target="slides/slide41.xml"/><Relationship Id="rId72" Type="http://schemas.openxmlformats.org/officeDocument/2006/relationships/slide" Target="slides/slide62.xml"/><Relationship Id="rId80" Type="http://schemas.openxmlformats.org/officeDocument/2006/relationships/slide" Target="slides/slide70.xml"/><Relationship Id="rId85" Type="http://schemas.openxmlformats.org/officeDocument/2006/relationships/slide" Target="slides/slide75.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slide" Target="slides/slide65.xml"/><Relationship Id="rId83" Type="http://schemas.openxmlformats.org/officeDocument/2006/relationships/slide" Target="slides/slide73.xml"/><Relationship Id="rId88" Type="http://schemas.openxmlformats.org/officeDocument/2006/relationships/slide" Target="slides/slide78.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slide" Target="slides/slide68.xml"/><Relationship Id="rId81" Type="http://schemas.openxmlformats.org/officeDocument/2006/relationships/slide" Target="slides/slide71.xml"/><Relationship Id="rId86" Type="http://schemas.openxmlformats.org/officeDocument/2006/relationships/slide" Target="slides/slide76.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7" Type="http://schemas.openxmlformats.org/officeDocument/2006/relationships/slideMaster" Target="slideMasters/slideMaster4.xml"/><Relationship Id="rId71" Type="http://schemas.openxmlformats.org/officeDocument/2006/relationships/slide" Target="slides/slide61.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11-Nov-21</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54194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79</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914400"/>
          </a:xfrm>
          <a:prstGeom prst="rect">
            <a:avLst/>
          </a:prstGeom>
        </p:spPr>
        <p:txBody>
          <a:bodyPr/>
          <a:lstStyle>
            <a:lvl1pPr marL="0" indent="0">
              <a:buNone/>
              <a:defRPr sz="2600" b="0" i="0" baseline="0">
                <a:latin typeface="Calibri" panose="020F0502020204030204" pitchFamily="34"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990600"/>
          </a:xfrm>
          <a:prstGeom prst="rect">
            <a:avLst/>
          </a:prstGeom>
        </p:spPr>
        <p:txBody>
          <a:bodyPr/>
          <a:lstStyle>
            <a:lvl1pPr marL="0" indent="0">
              <a:buNone/>
              <a:defRPr sz="2600" b="0" i="0" baseline="0">
                <a:latin typeface="Calibri" panose="020F0502020204030204" pitchFamily="34"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 y="2918345"/>
            <a:ext cx="4114800" cy="1120255"/>
          </a:xfrm>
          <a:prstGeom prst="rect">
            <a:avLst/>
          </a:prstGeom>
        </p:spPr>
        <p:txBody>
          <a:bodyPr/>
          <a:lstStyle>
            <a:lvl1pPr marL="0" indent="0">
              <a:buNone/>
              <a:defRPr sz="2600" b="0" i="0" baseline="0">
                <a:latin typeface="Calibri" panose="020F0502020204030204" pitchFamily="34"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51FEAA41-A5BC-4E32-B920-51DF9D693409}"/>
              </a:ext>
            </a:extLst>
          </p:cNvPr>
          <p:cNvSpPr>
            <a:spLocks noGrp="1"/>
          </p:cNvSpPr>
          <p:nvPr>
            <p:ph sz="quarter" idx="19"/>
          </p:nvPr>
        </p:nvSpPr>
        <p:spPr>
          <a:xfrm>
            <a:off x="4724400" y="2917825"/>
            <a:ext cx="4114800" cy="1152525"/>
          </a:xfrm>
          <a:prstGeom prst="rect">
            <a:avLst/>
          </a:prstGeom>
        </p:spPr>
        <p:txBody>
          <a:bodyPr/>
          <a:lstStyle>
            <a:lvl1pPr marL="0" indent="0">
              <a:buNone/>
              <a:defRPr sz="2600" baseline="0">
                <a:latin typeface="Calibri" panose="020F0502020204030204" pitchFamily="34" charset="0"/>
              </a:defRPr>
            </a:lvl1pPr>
          </a:lstStyle>
          <a:p>
            <a:pPr lvl="0"/>
            <a:endParaRPr lang="en-US" dirty="0"/>
          </a:p>
        </p:txBody>
      </p:sp>
      <p:sp>
        <p:nvSpPr>
          <p:cNvPr id="11" name="Content Placeholder 10">
            <a:extLst>
              <a:ext uri="{FF2B5EF4-FFF2-40B4-BE49-F238E27FC236}">
                <a16:creationId xmlns:a16="http://schemas.microsoft.com/office/drawing/2014/main" id="{2A3E0FA6-4C6D-4A31-880E-641C71D12BEE}"/>
              </a:ext>
            </a:extLst>
          </p:cNvPr>
          <p:cNvSpPr>
            <a:spLocks noGrp="1"/>
          </p:cNvSpPr>
          <p:nvPr>
            <p:ph sz="quarter" idx="20"/>
          </p:nvPr>
        </p:nvSpPr>
        <p:spPr>
          <a:xfrm>
            <a:off x="304800" y="4191000"/>
            <a:ext cx="4114800" cy="1174750"/>
          </a:xfrm>
          <a:prstGeom prst="rect">
            <a:avLst/>
          </a:prstGeom>
        </p:spPr>
        <p:txBody>
          <a:bodyPr/>
          <a:lstStyle>
            <a:lvl1pPr marL="0" indent="0">
              <a:buNone/>
              <a:defRPr sz="2600" baseline="0">
                <a:latin typeface="Calibri" panose="020F0502020204030204" pitchFamily="34" charset="0"/>
              </a:defRPr>
            </a:lvl1pPr>
          </a:lstStyle>
          <a:p>
            <a:pPr lvl="0"/>
            <a:endParaRPr lang="en-US" dirty="0"/>
          </a:p>
        </p:txBody>
      </p:sp>
      <p:sp>
        <p:nvSpPr>
          <p:cNvPr id="13" name="Content Placeholder 12">
            <a:extLst>
              <a:ext uri="{FF2B5EF4-FFF2-40B4-BE49-F238E27FC236}">
                <a16:creationId xmlns:a16="http://schemas.microsoft.com/office/drawing/2014/main" id="{EFBE7233-B2B2-4887-BD47-A806A3D3F600}"/>
              </a:ext>
            </a:extLst>
          </p:cNvPr>
          <p:cNvSpPr>
            <a:spLocks noGrp="1"/>
          </p:cNvSpPr>
          <p:nvPr>
            <p:ph sz="quarter" idx="21"/>
          </p:nvPr>
        </p:nvSpPr>
        <p:spPr>
          <a:xfrm>
            <a:off x="4724400" y="4191000"/>
            <a:ext cx="4114800" cy="1295400"/>
          </a:xfrm>
          <a:prstGeom prst="rect">
            <a:avLst/>
          </a:prstGeom>
        </p:spPr>
        <p:txBody>
          <a:bodyPr/>
          <a:lstStyle>
            <a:lvl1pPr marL="0" indent="0">
              <a:buNone/>
              <a:defRPr sz="2600" baseline="0">
                <a:latin typeface="Calibri" panose="020F0502020204030204" pitchFamily="34"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990302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1"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3774677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4127426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6.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Source Sans Pro" charset="0"/>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7" r:id="rId11"/>
    <p:sldLayoutId id="2147483986" r:id="rId12"/>
    <p:sldLayoutId id="2147483988" r:id="rId13"/>
    <p:sldLayoutId id="2147483989" r:id="rId1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5</a:t>
            </a:r>
          </a:p>
        </p:txBody>
      </p:sp>
      <p:sp>
        <p:nvSpPr>
          <p:cNvPr id="6" name="CT"/>
          <p:cNvSpPr>
            <a:spLocks noGrp="1"/>
          </p:cNvSpPr>
          <p:nvPr>
            <p:ph sz="quarter" idx="20"/>
          </p:nvPr>
        </p:nvSpPr>
        <p:spPr>
          <a:xfrm>
            <a:off x="152400" y="4856282"/>
            <a:ext cx="8839200" cy="645414"/>
          </a:xfrm>
        </p:spPr>
        <p:txBody>
          <a:bodyPr/>
          <a:lstStyle/>
          <a:p>
            <a:pPr>
              <a:spcBef>
                <a:spcPts val="0"/>
              </a:spcBef>
            </a:pPr>
            <a:r>
              <a:rPr lang="en-US" sz="4000" dirty="0"/>
              <a:t>Accounting for Merchandising Operations</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6AD-8D94-40CE-8D5A-CE6E810F7972}"/>
              </a:ext>
            </a:extLst>
          </p:cNvPr>
          <p:cNvSpPr>
            <a:spLocks noGrp="1"/>
          </p:cNvSpPr>
          <p:nvPr>
            <p:ph type="title"/>
          </p:nvPr>
        </p:nvSpPr>
        <p:spPr>
          <a:xfrm>
            <a:off x="304800" y="762001"/>
            <a:ext cx="8534400" cy="761999"/>
          </a:xfrm>
        </p:spPr>
        <p:txBody>
          <a:bodyPr/>
          <a:lstStyle/>
          <a:p>
            <a:r>
              <a:rPr lang="en-US" dirty="0"/>
              <a:t>Flow of Costs </a:t>
            </a:r>
            <a:r>
              <a:rPr lang="en-US" sz="2400" b="0" dirty="0"/>
              <a:t>(4 of 4)</a:t>
            </a:r>
            <a:endParaRPr lang="en-US" b="1" dirty="0"/>
          </a:p>
        </p:txBody>
      </p:sp>
      <p:sp>
        <p:nvSpPr>
          <p:cNvPr id="3" name="Content Placeholder 2">
            <a:extLst>
              <a:ext uri="{FF2B5EF4-FFF2-40B4-BE49-F238E27FC236}">
                <a16:creationId xmlns:a16="http://schemas.microsoft.com/office/drawing/2014/main" id="{6E73933D-8045-4739-9344-815FB781944A}"/>
              </a:ext>
            </a:extLst>
          </p:cNvPr>
          <p:cNvSpPr>
            <a:spLocks noGrp="1"/>
          </p:cNvSpPr>
          <p:nvPr>
            <p:ph sz="quarter" idx="16"/>
          </p:nvPr>
        </p:nvSpPr>
        <p:spPr>
          <a:xfrm>
            <a:off x="304800" y="1828800"/>
            <a:ext cx="8534400" cy="2667000"/>
          </a:xfrm>
        </p:spPr>
        <p:txBody>
          <a:bodyPr/>
          <a:lstStyle/>
          <a:p>
            <a:pPr marL="0" lvl="2" indent="0">
              <a:spcBef>
                <a:spcPts val="1000"/>
              </a:spcBef>
              <a:buClr>
                <a:srgbClr val="990000"/>
              </a:buClr>
              <a:buSzPct val="100000"/>
              <a:buNone/>
            </a:pPr>
            <a:r>
              <a:rPr lang="en-US" altLang="en-US" sz="2600" b="1" dirty="0"/>
              <a:t>Advantages of the Perpetual System</a:t>
            </a:r>
          </a:p>
          <a:p>
            <a:pPr marL="292608" lvl="2" indent="-292608" algn="just">
              <a:spcBef>
                <a:spcPts val="1000"/>
              </a:spcBef>
              <a:buClr>
                <a:srgbClr val="990000"/>
              </a:buClr>
              <a:buSzPct val="100000"/>
            </a:pPr>
            <a:r>
              <a:rPr lang="en-US" altLang="en-US" sz="2600" dirty="0"/>
              <a:t>Traditionally used for merchandise with high unit values</a:t>
            </a:r>
          </a:p>
          <a:p>
            <a:pPr marL="292608" lvl="2" indent="-292608" algn="just">
              <a:spcBef>
                <a:spcPts val="1000"/>
              </a:spcBef>
              <a:buClr>
                <a:srgbClr val="990000"/>
              </a:buClr>
              <a:buSzPct val="100000"/>
            </a:pPr>
            <a:r>
              <a:rPr lang="en-US" altLang="en-US" sz="2600" dirty="0"/>
              <a:t>Shows quantity and cost of inventory that should be on hand at any time</a:t>
            </a:r>
          </a:p>
          <a:p>
            <a:pPr marL="292608" lvl="2" indent="-292608" algn="just">
              <a:spcBef>
                <a:spcPts val="1000"/>
              </a:spcBef>
              <a:buClr>
                <a:srgbClr val="990000"/>
              </a:buClr>
              <a:buSzPct val="100000"/>
            </a:pPr>
            <a:r>
              <a:rPr lang="en-US" altLang="en-US" sz="2600" dirty="0"/>
              <a:t>Provides better control over inventories than a periodic system</a:t>
            </a:r>
            <a:endParaRPr lang="en-US" sz="2600" dirty="0"/>
          </a:p>
        </p:txBody>
      </p:sp>
      <p:sp>
        <p:nvSpPr>
          <p:cNvPr id="4" name="Slide Number Placeholder 3">
            <a:extLst>
              <a:ext uri="{FF2B5EF4-FFF2-40B4-BE49-F238E27FC236}">
                <a16:creationId xmlns:a16="http://schemas.microsoft.com/office/drawing/2014/main" id="{FB29CFEA-9242-4B9D-9A9F-941A339AEFB2}"/>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F6E02586-55C0-421E-99E7-271AC773213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8585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0"/>
            <a:ext cx="8534400" cy="1015999"/>
          </a:xfrm>
        </p:spPr>
        <p:txBody>
          <a:bodyPr>
            <a:normAutofit fontScale="90000"/>
          </a:bodyPr>
          <a:lstStyle/>
          <a:p>
            <a:r>
              <a:rPr lang="en-US" b="1" dirty="0">
                <a:latin typeface="Calibri" panose="020F0502020204030204" pitchFamily="34" charset="0"/>
                <a:ea typeface="Source Sans Pro" charset="0"/>
              </a:rPr>
              <a:t>Do It! 1: </a:t>
            </a:r>
            <a:r>
              <a:rPr lang="en-US" b="1" dirty="0">
                <a:solidFill>
                  <a:srgbClr val="196E78"/>
                </a:solidFill>
                <a:latin typeface="Calibri" panose="020F0502020204030204" pitchFamily="34" charset="0"/>
                <a:ea typeface="Source Sans Pro" charset="0"/>
              </a:rPr>
              <a:t>Merchandising Operations and Inventory Systems </a:t>
            </a:r>
            <a:r>
              <a:rPr lang="en-US" sz="2700" b="0" dirty="0">
                <a:solidFill>
                  <a:srgbClr val="196E78"/>
                </a:solidFill>
                <a:latin typeface="Calibri" panose="020F0502020204030204" pitchFamily="34" charset="0"/>
                <a:ea typeface="Source Sans Pro" charset="0"/>
              </a:rPr>
              <a:t>(1 of 2)</a:t>
            </a:r>
            <a:endParaRPr lang="en-US" sz="2700" b="0" dirty="0">
              <a:latin typeface="Calibri" panose="020F0502020204030204" pitchFamily="34" charset="0"/>
            </a:endParaRPr>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048000"/>
          </a:xfrm>
        </p:spPr>
        <p:txBody>
          <a:bodyPr/>
          <a:lstStyle/>
          <a:p>
            <a:r>
              <a:rPr lang="en-US" sz="2000" dirty="0">
                <a:latin typeface="Calibri" panose="020F0502020204030204" pitchFamily="34" charset="0"/>
              </a:rPr>
              <a:t>Indicate whether the following statements are </a:t>
            </a:r>
            <a:r>
              <a:rPr lang="en-US" sz="2000" b="1" dirty="0">
                <a:latin typeface="Calibri" panose="020F0502020204030204" pitchFamily="34" charset="0"/>
              </a:rPr>
              <a:t>true</a:t>
            </a:r>
            <a:r>
              <a:rPr lang="en-US" sz="2000" dirty="0">
                <a:latin typeface="Calibri" panose="020F0502020204030204" pitchFamily="34" charset="0"/>
              </a:rPr>
              <a:t> or </a:t>
            </a:r>
            <a:r>
              <a:rPr lang="en-US" sz="2000" b="1" dirty="0">
                <a:latin typeface="Calibri" panose="020F0502020204030204" pitchFamily="34" charset="0"/>
              </a:rPr>
              <a:t>false</a:t>
            </a:r>
            <a:r>
              <a:rPr lang="en-US" sz="2000" dirty="0">
                <a:latin typeface="Calibri" panose="020F0502020204030204" pitchFamily="34" charset="0"/>
              </a:rPr>
              <a:t>. If </a:t>
            </a:r>
            <a:r>
              <a:rPr lang="en-US" sz="2000" b="1" dirty="0">
                <a:latin typeface="Calibri" panose="020F0502020204030204" pitchFamily="34" charset="0"/>
              </a:rPr>
              <a:t>false</a:t>
            </a:r>
            <a:r>
              <a:rPr lang="en-US" sz="2000" dirty="0">
                <a:latin typeface="Calibri" panose="020F0502020204030204" pitchFamily="34" charset="0"/>
              </a:rPr>
              <a:t>, indicate how to correct the statement.</a:t>
            </a:r>
          </a:p>
          <a:p>
            <a:pPr marL="402336" indent="-402336">
              <a:buClr>
                <a:schemeClr val="accent2"/>
              </a:buClr>
              <a:buFont typeface="+mj-lt"/>
              <a:buAutoNum type="arabicPeriod"/>
            </a:pPr>
            <a:r>
              <a:rPr lang="en-US" sz="2000" dirty="0">
                <a:latin typeface="Calibri" panose="020F0502020204030204" pitchFamily="34" charset="0"/>
              </a:rPr>
              <a:t>The primary source of revenue for a merchandising company results from performing services for customers.</a:t>
            </a:r>
          </a:p>
          <a:p>
            <a:pPr marL="402336" indent="-402336">
              <a:buClr>
                <a:schemeClr val="accent2"/>
              </a:buClr>
              <a:buFont typeface="+mj-lt"/>
              <a:buAutoNum type="arabicPeriod"/>
            </a:pPr>
            <a:r>
              <a:rPr lang="en-US" sz="2000" dirty="0">
                <a:latin typeface="Calibri" panose="020F0502020204030204" pitchFamily="34" charset="0"/>
              </a:rPr>
              <a:t>The operating cycle of a service company is usually shorter than that of a merchandising company.</a:t>
            </a:r>
          </a:p>
          <a:p>
            <a:pPr marL="402336" indent="-402336">
              <a:buClr>
                <a:schemeClr val="accent2"/>
              </a:buClr>
              <a:buFont typeface="+mj-lt"/>
              <a:buAutoNum type="arabicPeriod"/>
            </a:pPr>
            <a:r>
              <a:rPr lang="en-US" sz="2000" dirty="0">
                <a:latin typeface="Calibri" panose="020F0502020204030204" pitchFamily="34" charset="0"/>
              </a:rPr>
              <a:t>Sales revenue less cost of goods sold equals gross profit.</a:t>
            </a:r>
          </a:p>
          <a:p>
            <a:pPr marL="402336" indent="-402336">
              <a:buClr>
                <a:schemeClr val="accent2"/>
              </a:buClr>
              <a:buFont typeface="+mj-lt"/>
              <a:buAutoNum type="arabicPeriod"/>
            </a:pPr>
            <a:r>
              <a:rPr lang="en-US" sz="2000" dirty="0">
                <a:latin typeface="Calibri" panose="020F0502020204030204" pitchFamily="34" charset="0"/>
              </a:rPr>
              <a:t>Ending inventory plus the cost of goods purchased equals cost of goods available for sale.</a:t>
            </a: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953000"/>
            <a:ext cx="1143000" cy="381000"/>
          </a:xfrm>
        </p:spPr>
        <p:txBody>
          <a:bodyPr/>
          <a:lstStyle/>
          <a:p>
            <a:r>
              <a:rPr lang="en-US" altLang="en-US" sz="2000" b="1" dirty="0">
                <a:solidFill>
                  <a:srgbClr val="800000"/>
                </a:solidFill>
                <a:latin typeface="Calibri" panose="020F0502020204030204" pitchFamily="34" charset="0"/>
              </a:rPr>
              <a:t>Solution:</a:t>
            </a:r>
            <a:endParaRPr lang="en-US" sz="2000" dirty="0">
              <a:latin typeface="Calibri" panose="020F0502020204030204" pitchFamily="34" charset="0"/>
            </a:endParaRPr>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49400" y="4953000"/>
            <a:ext cx="641350" cy="427037"/>
          </a:xfrm>
        </p:spPr>
        <p:txBody>
          <a:bodyPr/>
          <a:lstStyle/>
          <a:p>
            <a:r>
              <a:rPr lang="en-US" altLang="en-US" sz="1800" b="1" dirty="0"/>
              <a:t>1. </a:t>
            </a:r>
            <a:endParaRPr lang="en-US" sz="18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49400" y="5856288"/>
            <a:ext cx="914400" cy="365124"/>
          </a:xfrm>
        </p:spPr>
        <p:txBody>
          <a:bodyPr/>
          <a:lstStyle/>
          <a:p>
            <a:r>
              <a:rPr lang="en-US" sz="1800" b="1" dirty="0">
                <a:latin typeface="Calibri" panose="020F0502020204030204" pitchFamily="34" charset="0"/>
              </a:rPr>
              <a:t>2.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276850" y="4954589"/>
            <a:ext cx="1676400" cy="365123"/>
          </a:xfrm>
        </p:spPr>
        <p:txBody>
          <a:bodyPr/>
          <a:lstStyle/>
          <a:p>
            <a:r>
              <a:rPr lang="en-US" altLang="en-US" sz="1800" b="1" dirty="0">
                <a:latin typeface="Calibri" panose="020F0502020204030204" pitchFamily="34" charset="0"/>
              </a:rPr>
              <a:t>3. </a:t>
            </a:r>
            <a:endParaRPr lang="en-US" sz="1800" b="1" dirty="0">
              <a:latin typeface="Calibri" panose="020F0502020204030204" pitchFamily="34" charset="0"/>
            </a:endParaRPr>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276850" y="5380037"/>
            <a:ext cx="3479800" cy="854075"/>
          </a:xfrm>
        </p:spPr>
        <p:txBody>
          <a:bodyPr/>
          <a:lstStyle/>
          <a:p>
            <a:r>
              <a:rPr lang="en-US" sz="1800" b="1" dirty="0"/>
              <a:t>4.</a:t>
            </a:r>
            <a:r>
              <a:rPr lang="en-IN" sz="1800" dirty="0"/>
              <a:t> </a:t>
            </a:r>
            <a:endParaRPr lang="en-US" sz="1800" b="1"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11</a:t>
            </a:fld>
            <a:endParaRPr lang="en-US" dirty="0">
              <a:latin typeface="Calibri" panose="020F0502020204030204" pitchFamily="34" charset="0"/>
            </a:endParaRPr>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latin typeface="Calibri" panose="020F0502020204030204" pitchFamily="34" charset="0"/>
              </a:rPr>
              <a:t>Copyright ©2018 John Wiley &amp; Sons, Inc. </a:t>
            </a:r>
          </a:p>
        </p:txBody>
      </p:sp>
    </p:spTree>
    <p:extLst>
      <p:ext uri="{BB962C8B-B14F-4D97-AF65-F5344CB8AC3E}">
        <p14:creationId xmlns:p14="http://schemas.microsoft.com/office/powerpoint/2010/main" val="383486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D42D-CB24-4CC4-BA32-62B10E9D8B8A}"/>
              </a:ext>
            </a:extLst>
          </p:cNvPr>
          <p:cNvSpPr>
            <a:spLocks noGrp="1"/>
          </p:cNvSpPr>
          <p:nvPr>
            <p:ph type="title"/>
          </p:nvPr>
        </p:nvSpPr>
        <p:spPr>
          <a:xfrm>
            <a:off x="304800" y="762000"/>
            <a:ext cx="8534400" cy="1015999"/>
          </a:xfrm>
        </p:spPr>
        <p:txBody>
          <a:bodyPr>
            <a:normAutofit fontScale="90000"/>
          </a:bodyPr>
          <a:lstStyle/>
          <a:p>
            <a:r>
              <a:rPr lang="en-US" b="1" dirty="0">
                <a:latin typeface="Calibri" panose="020F0502020204030204" pitchFamily="34" charset="0"/>
                <a:ea typeface="Source Sans Pro" charset="0"/>
              </a:rPr>
              <a:t>Do It! 1: </a:t>
            </a:r>
            <a:r>
              <a:rPr lang="en-US" b="1" dirty="0">
                <a:solidFill>
                  <a:srgbClr val="196E78"/>
                </a:solidFill>
                <a:latin typeface="Calibri" panose="020F0502020204030204" pitchFamily="34" charset="0"/>
                <a:ea typeface="Source Sans Pro" charset="0"/>
              </a:rPr>
              <a:t>Merchandising Operations and Inventory Systems </a:t>
            </a:r>
            <a:r>
              <a:rPr lang="en-US" sz="2700" b="0" dirty="0">
                <a:solidFill>
                  <a:srgbClr val="196E78"/>
                </a:solidFill>
                <a:latin typeface="Calibri" panose="020F0502020204030204" pitchFamily="34" charset="0"/>
                <a:ea typeface="Source Sans Pro" charset="0"/>
              </a:rPr>
              <a:t>(2 of 2)</a:t>
            </a:r>
            <a:endParaRPr lang="en-US" sz="2700" b="0" dirty="0">
              <a:latin typeface="Calibri" panose="020F0502020204030204" pitchFamily="34" charset="0"/>
            </a:endParaRPr>
          </a:p>
        </p:txBody>
      </p:sp>
      <p:sp>
        <p:nvSpPr>
          <p:cNvPr id="3" name="Content Placeholder 2">
            <a:extLst>
              <a:ext uri="{FF2B5EF4-FFF2-40B4-BE49-F238E27FC236}">
                <a16:creationId xmlns:a16="http://schemas.microsoft.com/office/drawing/2014/main" id="{A8038711-5FF5-4A2C-A6C7-1B308F930650}"/>
              </a:ext>
            </a:extLst>
          </p:cNvPr>
          <p:cNvSpPr>
            <a:spLocks noGrp="1"/>
          </p:cNvSpPr>
          <p:nvPr>
            <p:ph sz="quarter" idx="16"/>
          </p:nvPr>
        </p:nvSpPr>
        <p:spPr>
          <a:xfrm>
            <a:off x="304800" y="1828800"/>
            <a:ext cx="8534400" cy="3048000"/>
          </a:xfrm>
        </p:spPr>
        <p:txBody>
          <a:bodyPr/>
          <a:lstStyle/>
          <a:p>
            <a:r>
              <a:rPr lang="en-US" sz="2000" dirty="0">
                <a:latin typeface="Calibri" panose="020F0502020204030204" pitchFamily="34" charset="0"/>
              </a:rPr>
              <a:t>Indicate whether the following statements are </a:t>
            </a:r>
            <a:r>
              <a:rPr lang="en-US" sz="2000" b="1" dirty="0">
                <a:latin typeface="Calibri" panose="020F0502020204030204" pitchFamily="34" charset="0"/>
              </a:rPr>
              <a:t>true</a:t>
            </a:r>
            <a:r>
              <a:rPr lang="en-US" sz="2000" dirty="0">
                <a:latin typeface="Calibri" panose="020F0502020204030204" pitchFamily="34" charset="0"/>
              </a:rPr>
              <a:t> or </a:t>
            </a:r>
            <a:r>
              <a:rPr lang="en-US" sz="2000" b="1" dirty="0">
                <a:latin typeface="Calibri" panose="020F0502020204030204" pitchFamily="34" charset="0"/>
              </a:rPr>
              <a:t>false</a:t>
            </a:r>
            <a:r>
              <a:rPr lang="en-US" sz="2000" dirty="0">
                <a:latin typeface="Calibri" panose="020F0502020204030204" pitchFamily="34" charset="0"/>
              </a:rPr>
              <a:t>. If </a:t>
            </a:r>
            <a:r>
              <a:rPr lang="en-US" sz="2000" b="1" dirty="0">
                <a:latin typeface="Calibri" panose="020F0502020204030204" pitchFamily="34" charset="0"/>
              </a:rPr>
              <a:t>false</a:t>
            </a:r>
            <a:r>
              <a:rPr lang="en-US" sz="2000" dirty="0">
                <a:latin typeface="Calibri" panose="020F0502020204030204" pitchFamily="34" charset="0"/>
              </a:rPr>
              <a:t>, indicate how to correct the statement.</a:t>
            </a:r>
          </a:p>
          <a:p>
            <a:pPr marL="402336" indent="-402336">
              <a:buClr>
                <a:schemeClr val="accent2"/>
              </a:buClr>
              <a:buFont typeface="+mj-lt"/>
              <a:buAutoNum type="arabicPeriod"/>
            </a:pPr>
            <a:r>
              <a:rPr lang="en-US" sz="2000" dirty="0">
                <a:latin typeface="Calibri" panose="020F0502020204030204" pitchFamily="34" charset="0"/>
              </a:rPr>
              <a:t>The primary source of revenue for a merchandising company results from performing services for customers.</a:t>
            </a:r>
          </a:p>
          <a:p>
            <a:pPr marL="402336" indent="-402336">
              <a:buClr>
                <a:schemeClr val="accent2"/>
              </a:buClr>
              <a:buFont typeface="+mj-lt"/>
              <a:buAutoNum type="arabicPeriod"/>
            </a:pPr>
            <a:r>
              <a:rPr lang="en-US" sz="2000" dirty="0">
                <a:latin typeface="Calibri" panose="020F0502020204030204" pitchFamily="34" charset="0"/>
              </a:rPr>
              <a:t>The operating cycle of a service company is usually shorter than that of a merchandising company.</a:t>
            </a:r>
          </a:p>
          <a:p>
            <a:pPr marL="402336" indent="-402336">
              <a:buClr>
                <a:schemeClr val="accent2"/>
              </a:buClr>
              <a:buFont typeface="+mj-lt"/>
              <a:buAutoNum type="arabicPeriod"/>
            </a:pPr>
            <a:r>
              <a:rPr lang="en-US" sz="2000" dirty="0">
                <a:latin typeface="Calibri" panose="020F0502020204030204" pitchFamily="34" charset="0"/>
              </a:rPr>
              <a:t>Sales revenue less cost of goods sold equals gross profit.</a:t>
            </a:r>
          </a:p>
          <a:p>
            <a:pPr marL="402336" indent="-402336">
              <a:buClr>
                <a:schemeClr val="accent2"/>
              </a:buClr>
              <a:buFont typeface="+mj-lt"/>
              <a:buAutoNum type="arabicPeriod"/>
            </a:pPr>
            <a:r>
              <a:rPr lang="en-US" sz="2000" dirty="0">
                <a:latin typeface="Calibri" panose="020F0502020204030204" pitchFamily="34" charset="0"/>
              </a:rPr>
              <a:t>Ending inventory plus the cost of goods purchased equals cost of goods available for sale.</a:t>
            </a:r>
          </a:p>
        </p:txBody>
      </p:sp>
      <p:sp>
        <p:nvSpPr>
          <p:cNvPr id="4" name="Content Placeholder 3">
            <a:extLst>
              <a:ext uri="{FF2B5EF4-FFF2-40B4-BE49-F238E27FC236}">
                <a16:creationId xmlns:a16="http://schemas.microsoft.com/office/drawing/2014/main" id="{1B877561-8D95-4886-AA33-0C5E0E472C9F}"/>
              </a:ext>
            </a:extLst>
          </p:cNvPr>
          <p:cNvSpPr>
            <a:spLocks noGrp="1"/>
          </p:cNvSpPr>
          <p:nvPr>
            <p:ph sz="quarter" idx="17"/>
          </p:nvPr>
        </p:nvSpPr>
        <p:spPr>
          <a:xfrm>
            <a:off x="304800" y="4953000"/>
            <a:ext cx="1143000" cy="381000"/>
          </a:xfrm>
        </p:spPr>
        <p:txBody>
          <a:bodyPr/>
          <a:lstStyle/>
          <a:p>
            <a:r>
              <a:rPr lang="en-US" altLang="en-US" sz="2000" b="1" dirty="0">
                <a:solidFill>
                  <a:srgbClr val="800000"/>
                </a:solidFill>
                <a:latin typeface="Calibri" panose="020F0502020204030204" pitchFamily="34" charset="0"/>
              </a:rPr>
              <a:t>Solution:</a:t>
            </a:r>
            <a:endParaRPr lang="en-US" sz="2000" dirty="0">
              <a:latin typeface="Calibri" panose="020F0502020204030204" pitchFamily="34" charset="0"/>
            </a:endParaRPr>
          </a:p>
        </p:txBody>
      </p:sp>
      <p:sp>
        <p:nvSpPr>
          <p:cNvPr id="5" name="Content Placeholder 4">
            <a:extLst>
              <a:ext uri="{FF2B5EF4-FFF2-40B4-BE49-F238E27FC236}">
                <a16:creationId xmlns:a16="http://schemas.microsoft.com/office/drawing/2014/main" id="{41069E57-5A5A-4FAC-A224-F7701D0DD4ED}"/>
              </a:ext>
            </a:extLst>
          </p:cNvPr>
          <p:cNvSpPr>
            <a:spLocks noGrp="1"/>
          </p:cNvSpPr>
          <p:nvPr>
            <p:ph sz="quarter" idx="18"/>
          </p:nvPr>
        </p:nvSpPr>
        <p:spPr>
          <a:xfrm>
            <a:off x="1549400" y="4953000"/>
            <a:ext cx="3479800" cy="854075"/>
          </a:xfrm>
        </p:spPr>
        <p:txBody>
          <a:bodyPr/>
          <a:lstStyle/>
          <a:p>
            <a:r>
              <a:rPr lang="en-US" altLang="en-US" sz="1800" b="1" dirty="0"/>
              <a:t>1. </a:t>
            </a:r>
            <a:r>
              <a:rPr lang="en-IN" sz="1800" b="1" dirty="0"/>
              <a:t>False. </a:t>
            </a:r>
            <a:r>
              <a:rPr lang="en-IN" sz="1800" dirty="0"/>
              <a:t>The primary source for a service company results from performing services for customers.</a:t>
            </a:r>
            <a:endParaRPr lang="en-US" sz="1800" b="1" dirty="0"/>
          </a:p>
        </p:txBody>
      </p:sp>
      <p:sp>
        <p:nvSpPr>
          <p:cNvPr id="6" name="Content Placeholder 5">
            <a:extLst>
              <a:ext uri="{FF2B5EF4-FFF2-40B4-BE49-F238E27FC236}">
                <a16:creationId xmlns:a16="http://schemas.microsoft.com/office/drawing/2014/main" id="{24F229E6-C24F-428B-9373-64181AA83DF3}"/>
              </a:ext>
            </a:extLst>
          </p:cNvPr>
          <p:cNvSpPr>
            <a:spLocks noGrp="1"/>
          </p:cNvSpPr>
          <p:nvPr>
            <p:ph sz="quarter" idx="19"/>
          </p:nvPr>
        </p:nvSpPr>
        <p:spPr>
          <a:xfrm>
            <a:off x="1549400" y="5856288"/>
            <a:ext cx="914400" cy="365124"/>
          </a:xfrm>
        </p:spPr>
        <p:txBody>
          <a:bodyPr/>
          <a:lstStyle/>
          <a:p>
            <a:r>
              <a:rPr lang="en-US" sz="1800" b="1" dirty="0">
                <a:latin typeface="Calibri" panose="020F0502020204030204" pitchFamily="34" charset="0"/>
              </a:rPr>
              <a:t>2. True </a:t>
            </a:r>
          </a:p>
        </p:txBody>
      </p:sp>
      <p:sp>
        <p:nvSpPr>
          <p:cNvPr id="7" name="Content Placeholder 6">
            <a:extLst>
              <a:ext uri="{FF2B5EF4-FFF2-40B4-BE49-F238E27FC236}">
                <a16:creationId xmlns:a16="http://schemas.microsoft.com/office/drawing/2014/main" id="{C42A40C6-9ED8-4533-A4E5-DC3FF8B436F9}"/>
              </a:ext>
            </a:extLst>
          </p:cNvPr>
          <p:cNvSpPr>
            <a:spLocks noGrp="1"/>
          </p:cNvSpPr>
          <p:nvPr>
            <p:ph sz="quarter" idx="21"/>
          </p:nvPr>
        </p:nvSpPr>
        <p:spPr>
          <a:xfrm>
            <a:off x="5276850" y="4954589"/>
            <a:ext cx="1676400" cy="365123"/>
          </a:xfrm>
        </p:spPr>
        <p:txBody>
          <a:bodyPr/>
          <a:lstStyle/>
          <a:p>
            <a:r>
              <a:rPr lang="en-US" altLang="en-US" sz="1800" b="1" dirty="0">
                <a:latin typeface="Calibri" panose="020F0502020204030204" pitchFamily="34" charset="0"/>
              </a:rPr>
              <a:t>3. True</a:t>
            </a:r>
            <a:endParaRPr lang="en-US" sz="1800" b="1" dirty="0">
              <a:latin typeface="Calibri" panose="020F0502020204030204" pitchFamily="34" charset="0"/>
            </a:endParaRPr>
          </a:p>
        </p:txBody>
      </p:sp>
      <p:sp>
        <p:nvSpPr>
          <p:cNvPr id="8" name="Content Placeholder 7">
            <a:extLst>
              <a:ext uri="{FF2B5EF4-FFF2-40B4-BE49-F238E27FC236}">
                <a16:creationId xmlns:a16="http://schemas.microsoft.com/office/drawing/2014/main" id="{62D3DB7A-0442-4FDA-89A6-4E3D161EA217}"/>
              </a:ext>
            </a:extLst>
          </p:cNvPr>
          <p:cNvSpPr>
            <a:spLocks noGrp="1"/>
          </p:cNvSpPr>
          <p:nvPr>
            <p:ph sz="quarter" idx="22"/>
          </p:nvPr>
        </p:nvSpPr>
        <p:spPr>
          <a:xfrm>
            <a:off x="5276850" y="5380037"/>
            <a:ext cx="3479800" cy="854075"/>
          </a:xfrm>
        </p:spPr>
        <p:txBody>
          <a:bodyPr/>
          <a:lstStyle/>
          <a:p>
            <a:r>
              <a:rPr lang="en-US" sz="1800" b="1" dirty="0"/>
              <a:t>4.</a:t>
            </a:r>
            <a:r>
              <a:rPr lang="en-IN" sz="1800" dirty="0"/>
              <a:t> </a:t>
            </a:r>
            <a:r>
              <a:rPr lang="en-IN" sz="1800" b="1" dirty="0"/>
              <a:t>False.</a:t>
            </a:r>
            <a:r>
              <a:rPr lang="en-IN" sz="1800" dirty="0"/>
              <a:t> Beginning inventory plus the cost of goods purchased equals cost of goods available for sale.</a:t>
            </a:r>
            <a:endParaRPr lang="en-US" sz="1800" b="1" dirty="0"/>
          </a:p>
        </p:txBody>
      </p:sp>
      <p:sp>
        <p:nvSpPr>
          <p:cNvPr id="23" name="Slide Number Placeholder 22">
            <a:extLst>
              <a:ext uri="{FF2B5EF4-FFF2-40B4-BE49-F238E27FC236}">
                <a16:creationId xmlns:a16="http://schemas.microsoft.com/office/drawing/2014/main" id="{6EE6A733-4A3F-4896-84D0-0C14B085C6ED}"/>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12</a:t>
            </a:fld>
            <a:endParaRPr lang="en-US" dirty="0">
              <a:latin typeface="Calibri" panose="020F0502020204030204" pitchFamily="34" charset="0"/>
            </a:endParaRPr>
          </a:p>
        </p:txBody>
      </p:sp>
      <p:sp>
        <p:nvSpPr>
          <p:cNvPr id="24" name="Footer Placeholder 23">
            <a:extLst>
              <a:ext uri="{FF2B5EF4-FFF2-40B4-BE49-F238E27FC236}">
                <a16:creationId xmlns:a16="http://schemas.microsoft.com/office/drawing/2014/main" id="{01E8F17F-BE92-401A-9FE1-A18C0A646541}"/>
              </a:ext>
            </a:extLst>
          </p:cNvPr>
          <p:cNvSpPr>
            <a:spLocks noGrp="1"/>
          </p:cNvSpPr>
          <p:nvPr>
            <p:ph type="ftr" sz="quarter" idx="11"/>
          </p:nvPr>
        </p:nvSpPr>
        <p:spPr/>
        <p:txBody>
          <a:bodyPr/>
          <a:lstStyle/>
          <a:p>
            <a:r>
              <a:rPr lang="en-US" dirty="0">
                <a:latin typeface="Calibri" panose="020F0502020204030204" pitchFamily="34" charset="0"/>
              </a:rPr>
              <a:t>Copyright ©2018 John Wiley &amp; Sons, Inc. </a:t>
            </a:r>
          </a:p>
        </p:txBody>
      </p:sp>
    </p:spTree>
    <p:extLst>
      <p:ext uri="{BB962C8B-B14F-4D97-AF65-F5344CB8AC3E}">
        <p14:creationId xmlns:p14="http://schemas.microsoft.com/office/powerpoint/2010/main" val="163130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6AD-8D94-40CE-8D5A-CE6E810F7972}"/>
              </a:ext>
            </a:extLst>
          </p:cNvPr>
          <p:cNvSpPr>
            <a:spLocks noGrp="1"/>
          </p:cNvSpPr>
          <p:nvPr>
            <p:ph type="title"/>
          </p:nvPr>
        </p:nvSpPr>
        <p:spPr>
          <a:xfrm>
            <a:off x="304800" y="762001"/>
            <a:ext cx="8534400" cy="838199"/>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Recording Purchases Perpetual </a:t>
            </a:r>
            <a:r>
              <a:rPr lang="en-US" dirty="0">
                <a:latin typeface="Calibri" panose="020F0502020204030204" pitchFamily="34" charset="0"/>
                <a:ea typeface="Source Sans Pro" charset="0"/>
                <a:cs typeface="Calibri" panose="020F0502020204030204" pitchFamily="34" charset="0"/>
              </a:rPr>
              <a:t>System </a:t>
            </a:r>
            <a:r>
              <a:rPr lang="en-US" sz="2700" b="0" dirty="0">
                <a:latin typeface="Calibri" panose="020F0502020204030204" pitchFamily="34" charset="0"/>
                <a:ea typeface="Source Sans Pro" charset="0"/>
                <a:cs typeface="Calibri" panose="020F0502020204030204" pitchFamily="34" charset="0"/>
              </a:rPr>
              <a:t>(1 of 3)</a:t>
            </a:r>
            <a:endParaRPr lang="en-US" sz="2700" b="0" dirty="0"/>
          </a:p>
        </p:txBody>
      </p:sp>
      <p:sp>
        <p:nvSpPr>
          <p:cNvPr id="3" name="Content Placeholder 2">
            <a:extLst>
              <a:ext uri="{FF2B5EF4-FFF2-40B4-BE49-F238E27FC236}">
                <a16:creationId xmlns:a16="http://schemas.microsoft.com/office/drawing/2014/main" id="{6E73933D-8045-4739-9344-815FB781944A}"/>
              </a:ext>
            </a:extLst>
          </p:cNvPr>
          <p:cNvSpPr>
            <a:spLocks noGrp="1"/>
          </p:cNvSpPr>
          <p:nvPr>
            <p:ph sz="quarter" idx="16"/>
          </p:nvPr>
        </p:nvSpPr>
        <p:spPr>
          <a:xfrm>
            <a:off x="304800" y="1828800"/>
            <a:ext cx="8534400" cy="1524000"/>
          </a:xfrm>
        </p:spPr>
        <p:txBody>
          <a:bodyPr/>
          <a:lstStyle/>
          <a:p>
            <a:pPr marL="292608" lvl="2" indent="-292608">
              <a:spcBef>
                <a:spcPts val="1000"/>
              </a:spcBef>
              <a:buClr>
                <a:srgbClr val="990000"/>
              </a:buClr>
              <a:buSzPct val="100000"/>
            </a:pPr>
            <a:r>
              <a:rPr lang="en-US" altLang="en-US" sz="2600" dirty="0"/>
              <a:t>Made using </a:t>
            </a:r>
            <a:r>
              <a:rPr lang="en-US" altLang="en-US" sz="2600" b="1" dirty="0"/>
              <a:t>cash or credit </a:t>
            </a:r>
            <a:r>
              <a:rPr lang="en-US" altLang="en-US" sz="2600" dirty="0"/>
              <a:t>(on account)</a:t>
            </a:r>
          </a:p>
          <a:p>
            <a:pPr marL="292608" lvl="2" indent="-292608">
              <a:spcBef>
                <a:spcPts val="1000"/>
              </a:spcBef>
              <a:buClr>
                <a:srgbClr val="990000"/>
              </a:buClr>
              <a:buSzPct val="100000"/>
            </a:pPr>
            <a:r>
              <a:rPr lang="en-US" altLang="en-US" sz="2600" dirty="0"/>
              <a:t>Normally </a:t>
            </a:r>
            <a:r>
              <a:rPr lang="en-US" altLang="en-US" sz="2600" b="1" dirty="0"/>
              <a:t>record when </a:t>
            </a:r>
            <a:r>
              <a:rPr lang="en-US" altLang="en-US" sz="2600" dirty="0"/>
              <a:t>goods are received from seller</a:t>
            </a:r>
          </a:p>
          <a:p>
            <a:pPr marL="292608" lvl="2" indent="-292608">
              <a:spcBef>
                <a:spcPts val="1000"/>
              </a:spcBef>
              <a:buClr>
                <a:srgbClr val="990000"/>
              </a:buClr>
              <a:buSzPct val="100000"/>
            </a:pPr>
            <a:r>
              <a:rPr lang="en-US" altLang="en-US" sz="2600" b="1" dirty="0">
                <a:solidFill>
                  <a:schemeClr val="accent4"/>
                </a:solidFill>
              </a:rPr>
              <a:t>Purchase invoice </a:t>
            </a:r>
            <a:r>
              <a:rPr lang="en-US" altLang="en-US" sz="2600" dirty="0"/>
              <a:t>should support each credit purchase</a:t>
            </a:r>
            <a:endParaRPr lang="en-US" sz="2600" dirty="0"/>
          </a:p>
        </p:txBody>
      </p:sp>
      <p:sp>
        <p:nvSpPr>
          <p:cNvPr id="4" name="Slide Number Placeholder 3">
            <a:extLst>
              <a:ext uri="{FF2B5EF4-FFF2-40B4-BE49-F238E27FC236}">
                <a16:creationId xmlns:a16="http://schemas.microsoft.com/office/drawing/2014/main" id="{FB29CFEA-9242-4B9D-9A9F-941A339AEFB2}"/>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F6E02586-55C0-421E-99E7-271AC773213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1776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333F-9FDD-4CCC-9E25-D1BE224DFE0E}"/>
              </a:ext>
            </a:extLst>
          </p:cNvPr>
          <p:cNvSpPr>
            <a:spLocks noGrp="1"/>
          </p:cNvSpPr>
          <p:nvPr>
            <p:ph type="title"/>
          </p:nvPr>
        </p:nvSpPr>
        <p:spPr>
          <a:xfrm>
            <a:off x="304800" y="762001"/>
            <a:ext cx="8534400" cy="685799"/>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Recording Purchases Perpetual System </a:t>
            </a:r>
            <a:r>
              <a:rPr lang="en-US" sz="2700" b="0" dirty="0">
                <a:latin typeface="Calibri" panose="020F0502020204030204" pitchFamily="34" charset="0"/>
                <a:ea typeface="Source Sans Pro" charset="0"/>
                <a:cs typeface="Calibri" panose="020F0502020204030204" pitchFamily="34" charset="0"/>
              </a:rPr>
              <a:t>(2 of 3)</a:t>
            </a:r>
            <a:endParaRPr lang="en-US" b="1" dirty="0"/>
          </a:p>
        </p:txBody>
      </p:sp>
      <p:sp>
        <p:nvSpPr>
          <p:cNvPr id="3" name="Content Placeholder 2">
            <a:extLst>
              <a:ext uri="{FF2B5EF4-FFF2-40B4-BE49-F238E27FC236}">
                <a16:creationId xmlns:a16="http://schemas.microsoft.com/office/drawing/2014/main" id="{3A054AF5-A53E-4374-9315-0CE25CDF1B80}"/>
              </a:ext>
            </a:extLst>
          </p:cNvPr>
          <p:cNvSpPr>
            <a:spLocks noGrp="1"/>
          </p:cNvSpPr>
          <p:nvPr>
            <p:ph sz="quarter" idx="16"/>
          </p:nvPr>
        </p:nvSpPr>
        <p:spPr>
          <a:xfrm>
            <a:off x="304800" y="1828800"/>
            <a:ext cx="2514600" cy="1752600"/>
          </a:xfrm>
        </p:spPr>
        <p:txBody>
          <a:bodyPr/>
          <a:lstStyle/>
          <a:p>
            <a:r>
              <a:rPr lang="en-US" altLang="en-US" b="1" dirty="0">
                <a:solidFill>
                  <a:schemeClr val="accent4"/>
                </a:solidFill>
              </a:rPr>
              <a:t>Purchase invoice </a:t>
            </a:r>
            <a:r>
              <a:rPr lang="en-US" altLang="en-US" dirty="0"/>
              <a:t>should support each credit purchase</a:t>
            </a:r>
            <a:endParaRPr lang="en-US" dirty="0"/>
          </a:p>
        </p:txBody>
      </p:sp>
      <p:pic>
        <p:nvPicPr>
          <p:cNvPr id="7" name="Content Placeholder 6" descr="An invoice of PW Audio Supply, Incorporated shows a purchase of two products. The invoice number is provided at the top-right corner as 731. The three-line heading displays the name of the company, PW Audio Supply; followed by the address of the firm in 2 lines as, 27 Circle Drive; Harding, Michigan 48281. The first section provides details of the buyer, including the firm name, Sauk Stereo; attention of, James Hoover, Purchasing agent; and address, 125 Main street; city, Chelsea; state, Illinois; and zip, 60915. The second section is a table, the top of which displays the date, 4 May 2020; salesperson, Malone; terms, 2 over 10, n over 30; and F O B shipping point. The table has 5 columns with the following headings: catalog number, description, quantity, price, and amount. The details of the two products are entered as follows: Row 1: Catalog number, X572Y9820. Description, Printed circuit board prototype. Quantity, 1. Price, 2,300. Amount, $2,300. Row 2: Catalog number, A2547Z45. Description, production model circuits. Quantity, 5. Price, 300. Amount, 1,500. The total is calculated at the end of the table and displayed at the bottom right corner inside a box as $3,800. A note at the bottom of the page reads, important, all returns must be made within 10 days.">
            <a:extLst>
              <a:ext uri="{FF2B5EF4-FFF2-40B4-BE49-F238E27FC236}">
                <a16:creationId xmlns:a16="http://schemas.microsoft.com/office/drawing/2014/main" id="{47E2FFAC-05BB-4FAB-A18E-63C903D763C6}"/>
              </a:ext>
            </a:extLst>
          </p:cNvPr>
          <p:cNvPicPr>
            <a:picLocks noGrp="1" noChangeAspect="1"/>
          </p:cNvPicPr>
          <p:nvPr>
            <p:ph sz="quarter" idx="17"/>
          </p:nvPr>
        </p:nvPicPr>
        <p:blipFill>
          <a:blip r:embed="rId2"/>
          <a:stretch>
            <a:fillRect/>
          </a:stretch>
        </p:blipFill>
        <p:spPr>
          <a:xfrm>
            <a:off x="3691465" y="1578553"/>
            <a:ext cx="4485221" cy="4691494"/>
          </a:xfrm>
          <a:prstGeom prst="rect">
            <a:avLst/>
          </a:prstGeom>
        </p:spPr>
      </p:pic>
      <p:sp>
        <p:nvSpPr>
          <p:cNvPr id="5" name="Slide Number Placeholder 4">
            <a:extLst>
              <a:ext uri="{FF2B5EF4-FFF2-40B4-BE49-F238E27FC236}">
                <a16:creationId xmlns:a16="http://schemas.microsoft.com/office/drawing/2014/main" id="{8DB59ACE-59F9-4DB0-B6DF-471F3AFD89B6}"/>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6" name="Footer Placeholder 5">
            <a:extLst>
              <a:ext uri="{FF2B5EF4-FFF2-40B4-BE49-F238E27FC236}">
                <a16:creationId xmlns:a16="http://schemas.microsoft.com/office/drawing/2014/main" id="{43C16E07-B777-4E33-923D-DC001915E8D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8837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B21C-1E9A-4497-9F9E-8FE81A197701}"/>
              </a:ext>
            </a:extLst>
          </p:cNvPr>
          <p:cNvSpPr>
            <a:spLocks noGrp="1"/>
          </p:cNvSpPr>
          <p:nvPr>
            <p:ph type="title"/>
          </p:nvPr>
        </p:nvSpPr>
        <p:spPr>
          <a:xfrm>
            <a:off x="304800" y="762001"/>
            <a:ext cx="8534400" cy="692282"/>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Recording Purchases Perpetual System </a:t>
            </a:r>
            <a:r>
              <a:rPr lang="en-US" sz="2700" b="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B6E78FFA-8552-4A0D-A87C-641CB2728C5D}"/>
              </a:ext>
            </a:extLst>
          </p:cNvPr>
          <p:cNvSpPr>
            <a:spLocks noGrp="1"/>
          </p:cNvSpPr>
          <p:nvPr>
            <p:ph sz="quarter" idx="16"/>
          </p:nvPr>
        </p:nvSpPr>
        <p:spPr>
          <a:xfrm>
            <a:off x="304800" y="1828801"/>
            <a:ext cx="4343400" cy="2438399"/>
          </a:xfrm>
        </p:spPr>
        <p:txBody>
          <a:bodyPr/>
          <a:lstStyle/>
          <a:p>
            <a:r>
              <a:rPr lang="en-US" altLang="en-US" sz="2400" b="1" dirty="0"/>
              <a:t>Illustration: </a:t>
            </a:r>
            <a:r>
              <a:rPr lang="en-US" altLang="en-US" sz="2400" dirty="0"/>
              <a:t>Sauk Stereo (the buyer) uses as a purchase invoice the sales invoice prepared by PW Audio Supply (the seller). </a:t>
            </a:r>
            <a:r>
              <a:rPr lang="en-US" altLang="en-US" sz="2400" b="1" dirty="0"/>
              <a:t>Prepare the journal entry</a:t>
            </a:r>
            <a:r>
              <a:rPr lang="en-US" altLang="en-US" sz="2400" dirty="0"/>
              <a:t> for Sauk Stereo for the invoice from PW Audio Supply.</a:t>
            </a:r>
            <a:endParaRPr lang="en-US" sz="2400" dirty="0"/>
          </a:p>
        </p:txBody>
      </p:sp>
      <p:pic>
        <p:nvPicPr>
          <p:cNvPr id="25" name="Content Placeholder 24" descr="An invoice of PW Audio Supply, Incorporated shows a purchase of two products. The invoice number is provided at the top-right corner as 731. The three-line heading displays the name of the company, PW Audio Supply; followed by the address of the firm in 2 lines as, 27 Circle Drive; Harding, Michigan 48281. The first section provides details of the buyer, including the firm name, Sauk Stereo; attention of, James Hoover, Purchasing agent; and address, 125 Main street; city, Chelsea; state, Illinois; and zip, 60915. The second section is a table, the top of which displays the date, 4 May 2020; salesperson, Malone; terms, 2 over 10, n over 30; and F O B shipping point. The table has 5 columns with the following headings: catalog number, description, quantity, price, and amount. The details of the two products are entered as follows: Row 1: Catalog number, X572Y9820. Description, Printed circuit board prototype. Quantity, 1. Price, 2,300. Amount, $2,300. Row 2: Catalog number, A2547Z45. Description, production model circuits. Quantity, 5. Price, 300. Amount, 1,500. The total is calculated at the end of the table and displayed at the bottom right corner inside a box as $3,800. A note at the bottom of the page reads, important, all returns must be made within 10 days.">
            <a:extLst>
              <a:ext uri="{FF2B5EF4-FFF2-40B4-BE49-F238E27FC236}">
                <a16:creationId xmlns:a16="http://schemas.microsoft.com/office/drawing/2014/main" id="{73A7078A-A1CB-47BF-BC20-92BB1E22F56F}"/>
              </a:ext>
            </a:extLst>
          </p:cNvPr>
          <p:cNvPicPr>
            <a:picLocks noGrp="1" noChangeAspect="1"/>
          </p:cNvPicPr>
          <p:nvPr>
            <p:ph sz="quarter" idx="17"/>
          </p:nvPr>
        </p:nvPicPr>
        <p:blipFill>
          <a:blip r:embed="rId2"/>
          <a:stretch>
            <a:fillRect/>
          </a:stretch>
        </p:blipFill>
        <p:spPr>
          <a:xfrm>
            <a:off x="4648201" y="1587130"/>
            <a:ext cx="4191000" cy="3222996"/>
          </a:xfrm>
          <a:prstGeom prst="rect">
            <a:avLst/>
          </a:prstGeom>
        </p:spPr>
      </p:pic>
      <p:sp>
        <p:nvSpPr>
          <p:cNvPr id="5" name="Content Placeholder 4">
            <a:extLst>
              <a:ext uri="{FF2B5EF4-FFF2-40B4-BE49-F238E27FC236}">
                <a16:creationId xmlns:a16="http://schemas.microsoft.com/office/drawing/2014/main" id="{E43BBC13-622A-4086-9B92-050F4CD50CC0}"/>
              </a:ext>
            </a:extLst>
          </p:cNvPr>
          <p:cNvSpPr>
            <a:spLocks noGrp="1"/>
          </p:cNvSpPr>
          <p:nvPr>
            <p:ph sz="quarter" idx="18"/>
          </p:nvPr>
        </p:nvSpPr>
        <p:spPr>
          <a:xfrm>
            <a:off x="381000" y="4876800"/>
            <a:ext cx="1054100" cy="457571"/>
          </a:xfrm>
        </p:spPr>
        <p:txBody>
          <a:bodyPr/>
          <a:lstStyle/>
          <a:p>
            <a:r>
              <a:rPr lang="en-US" sz="2400" dirty="0"/>
              <a:t>May 4</a:t>
            </a:r>
          </a:p>
        </p:txBody>
      </p:sp>
      <p:sp>
        <p:nvSpPr>
          <p:cNvPr id="6" name="Content Placeholder 5">
            <a:extLst>
              <a:ext uri="{FF2B5EF4-FFF2-40B4-BE49-F238E27FC236}">
                <a16:creationId xmlns:a16="http://schemas.microsoft.com/office/drawing/2014/main" id="{E9654813-BA25-4220-BD1E-0FBFB7044222}"/>
              </a:ext>
            </a:extLst>
          </p:cNvPr>
          <p:cNvSpPr>
            <a:spLocks noGrp="1"/>
          </p:cNvSpPr>
          <p:nvPr>
            <p:ph sz="quarter" idx="19"/>
          </p:nvPr>
        </p:nvSpPr>
        <p:spPr>
          <a:xfrm>
            <a:off x="1747860" y="4880346"/>
            <a:ext cx="1569392" cy="365125"/>
          </a:xfrm>
        </p:spPr>
        <p:txBody>
          <a:bodyPr/>
          <a:lstStyle/>
          <a:p>
            <a:r>
              <a:rPr lang="en-US" sz="2400" dirty="0"/>
              <a:t>Inventory</a:t>
            </a:r>
          </a:p>
        </p:txBody>
      </p:sp>
      <p:sp>
        <p:nvSpPr>
          <p:cNvPr id="7" name="Content Placeholder 6">
            <a:extLst>
              <a:ext uri="{FF2B5EF4-FFF2-40B4-BE49-F238E27FC236}">
                <a16:creationId xmlns:a16="http://schemas.microsoft.com/office/drawing/2014/main" id="{10CAA2A7-4302-48AE-B3EF-9BE971F90634}"/>
              </a:ext>
            </a:extLst>
          </p:cNvPr>
          <p:cNvSpPr>
            <a:spLocks noGrp="1"/>
          </p:cNvSpPr>
          <p:nvPr>
            <p:ph sz="quarter" idx="20"/>
          </p:nvPr>
        </p:nvSpPr>
        <p:spPr>
          <a:xfrm>
            <a:off x="6129180" y="4889871"/>
            <a:ext cx="881220" cy="381000"/>
          </a:xfrm>
        </p:spPr>
        <p:txBody>
          <a:bodyPr/>
          <a:lstStyle/>
          <a:p>
            <a:r>
              <a:rPr lang="en-US" sz="2400" dirty="0"/>
              <a:t>3,800</a:t>
            </a:r>
          </a:p>
        </p:txBody>
      </p:sp>
      <p:sp>
        <p:nvSpPr>
          <p:cNvPr id="8" name="Content Placeholder 7">
            <a:extLst>
              <a:ext uri="{FF2B5EF4-FFF2-40B4-BE49-F238E27FC236}">
                <a16:creationId xmlns:a16="http://schemas.microsoft.com/office/drawing/2014/main" id="{40D9065D-A9F9-4F39-91DB-89162A9B8CDE}"/>
              </a:ext>
            </a:extLst>
          </p:cNvPr>
          <p:cNvSpPr>
            <a:spLocks noGrp="1"/>
          </p:cNvSpPr>
          <p:nvPr>
            <p:ph sz="quarter" idx="21"/>
          </p:nvPr>
        </p:nvSpPr>
        <p:spPr>
          <a:xfrm>
            <a:off x="2095500" y="5294683"/>
            <a:ext cx="3957480" cy="953717"/>
          </a:xfrm>
        </p:spPr>
        <p:txBody>
          <a:bodyPr/>
          <a:lstStyle/>
          <a:p>
            <a:r>
              <a:rPr lang="en-US" sz="2400" dirty="0"/>
              <a:t>Accounts Payable</a:t>
            </a:r>
          </a:p>
          <a:p>
            <a:pPr marL="357188">
              <a:spcBef>
                <a:spcPts val="600"/>
              </a:spcBef>
            </a:pPr>
            <a:r>
              <a:rPr lang="en-IN" sz="2000" dirty="0"/>
              <a:t>(To record goods purchased on account from P</a:t>
            </a:r>
            <a:r>
              <a:rPr lang="en-IN" sz="100" dirty="0"/>
              <a:t> </a:t>
            </a:r>
            <a:r>
              <a:rPr lang="en-IN" sz="2000" dirty="0"/>
              <a:t>W Audio Supply)</a:t>
            </a:r>
            <a:endParaRPr lang="en-US" sz="2000" dirty="0"/>
          </a:p>
        </p:txBody>
      </p:sp>
      <p:sp>
        <p:nvSpPr>
          <p:cNvPr id="9" name="Content Placeholder 8">
            <a:extLst>
              <a:ext uri="{FF2B5EF4-FFF2-40B4-BE49-F238E27FC236}">
                <a16:creationId xmlns:a16="http://schemas.microsoft.com/office/drawing/2014/main" id="{11D4524A-4E7F-4655-9011-C583E331AA8C}"/>
              </a:ext>
            </a:extLst>
          </p:cNvPr>
          <p:cNvSpPr>
            <a:spLocks noGrp="1"/>
          </p:cNvSpPr>
          <p:nvPr>
            <p:ph sz="quarter" idx="22"/>
          </p:nvPr>
        </p:nvSpPr>
        <p:spPr>
          <a:xfrm>
            <a:off x="7570839" y="5351596"/>
            <a:ext cx="963561" cy="365125"/>
          </a:xfrm>
        </p:spPr>
        <p:txBody>
          <a:bodyPr/>
          <a:lstStyle/>
          <a:p>
            <a:r>
              <a:rPr lang="en-US" sz="2400" dirty="0"/>
              <a:t>3,800</a:t>
            </a:r>
          </a:p>
        </p:txBody>
      </p:sp>
      <p:sp>
        <p:nvSpPr>
          <p:cNvPr id="23" name="Slide Number Placeholder 22">
            <a:extLst>
              <a:ext uri="{FF2B5EF4-FFF2-40B4-BE49-F238E27FC236}">
                <a16:creationId xmlns:a16="http://schemas.microsoft.com/office/drawing/2014/main" id="{EDCE738E-7C11-4C9C-ADD2-E1AB59F9D324}"/>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24" name="Footer Placeholder 23">
            <a:extLst>
              <a:ext uri="{FF2B5EF4-FFF2-40B4-BE49-F238E27FC236}">
                <a16:creationId xmlns:a16="http://schemas.microsoft.com/office/drawing/2014/main" id="{3F57D4B7-44A4-4244-80D6-873C5A963C2C}"/>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2800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uiExpand="1"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59BC-8858-46A3-88FA-9E0D72DF8FCE}"/>
              </a:ext>
            </a:extLst>
          </p:cNvPr>
          <p:cNvSpPr>
            <a:spLocks noGrp="1"/>
          </p:cNvSpPr>
          <p:nvPr>
            <p:ph type="title"/>
          </p:nvPr>
        </p:nvSpPr>
        <p:spPr>
          <a:xfrm>
            <a:off x="304800" y="762001"/>
            <a:ext cx="8534400" cy="761999"/>
          </a:xfrm>
        </p:spPr>
        <p:txBody>
          <a:bodyPr/>
          <a:lstStyle/>
          <a:p>
            <a:r>
              <a:rPr lang="en-US" dirty="0">
                <a:ea typeface="Source Sans Pro" charset="0"/>
                <a:cs typeface="Calibri" panose="020F0502020204030204" pitchFamily="34" charset="0"/>
              </a:rPr>
              <a:t>Freight Costs </a:t>
            </a:r>
            <a:r>
              <a:rPr lang="en-US" sz="2400" b="0" dirty="0">
                <a:ea typeface="Source Sans Pro" charset="0"/>
                <a:cs typeface="Calibri" panose="020F0502020204030204" pitchFamily="34" charset="0"/>
              </a:rPr>
              <a:t>(1 of 2)</a:t>
            </a:r>
            <a:endParaRPr lang="en-US" sz="2400" b="0" dirty="0"/>
          </a:p>
        </p:txBody>
      </p:sp>
      <p:pic>
        <p:nvPicPr>
          <p:cNvPr id="7" name="Content Placeholder 6" descr="At the F O B shipping point, the buyer pays freight costs. Ownership passes to the buyer from the seller when goods are handed over from the seller to the public carrier company. The carrier delivers the goods to the seller. At the F O B destination, the seller pays freight costs. A public carrier company transports the goods from the seller to the buyer. Ownership passes to the buyer when the carrier hands over the goods.">
            <a:extLst>
              <a:ext uri="{FF2B5EF4-FFF2-40B4-BE49-F238E27FC236}">
                <a16:creationId xmlns:a16="http://schemas.microsoft.com/office/drawing/2014/main" id="{2A56A883-F3F0-41D3-89F4-083D4EE872A1}"/>
              </a:ext>
            </a:extLst>
          </p:cNvPr>
          <p:cNvPicPr>
            <a:picLocks noGrp="1" noChangeAspect="1"/>
          </p:cNvPicPr>
          <p:nvPr>
            <p:ph sz="quarter" idx="16"/>
          </p:nvPr>
        </p:nvPicPr>
        <p:blipFill>
          <a:blip r:embed="rId2"/>
          <a:stretch>
            <a:fillRect/>
          </a:stretch>
        </p:blipFill>
        <p:spPr>
          <a:xfrm>
            <a:off x="587494" y="1765300"/>
            <a:ext cx="7969013" cy="3861274"/>
          </a:xfrm>
          <a:prstGeom prst="rect">
            <a:avLst/>
          </a:prstGeom>
        </p:spPr>
      </p:pic>
      <p:sp>
        <p:nvSpPr>
          <p:cNvPr id="4" name="Content Placeholder 3">
            <a:extLst>
              <a:ext uri="{FF2B5EF4-FFF2-40B4-BE49-F238E27FC236}">
                <a16:creationId xmlns:a16="http://schemas.microsoft.com/office/drawing/2014/main" id="{88D9DA60-4749-4D96-B62D-BC17D1F0D92E}"/>
              </a:ext>
            </a:extLst>
          </p:cNvPr>
          <p:cNvSpPr>
            <a:spLocks noGrp="1"/>
          </p:cNvSpPr>
          <p:nvPr>
            <p:ph sz="quarter" idx="17"/>
          </p:nvPr>
        </p:nvSpPr>
        <p:spPr>
          <a:xfrm>
            <a:off x="304800" y="5801518"/>
            <a:ext cx="7924800" cy="401639"/>
          </a:xfrm>
        </p:spPr>
        <p:txBody>
          <a:bodyPr/>
          <a:lstStyle/>
          <a:p>
            <a:r>
              <a:rPr lang="en-US" altLang="en-US" sz="2400" dirty="0"/>
              <a:t>Freight costs incurred by the seller are an </a:t>
            </a:r>
            <a:r>
              <a:rPr lang="en-US" altLang="en-US" sz="2400" b="1" dirty="0"/>
              <a:t>operating expense</a:t>
            </a:r>
            <a:r>
              <a:rPr lang="en-US" altLang="en-US" sz="2400" dirty="0"/>
              <a:t>.</a:t>
            </a:r>
            <a:endParaRPr lang="en-US" sz="2400" dirty="0"/>
          </a:p>
        </p:txBody>
      </p:sp>
      <p:sp>
        <p:nvSpPr>
          <p:cNvPr id="5" name="Slide Number Placeholder 4">
            <a:extLst>
              <a:ext uri="{FF2B5EF4-FFF2-40B4-BE49-F238E27FC236}">
                <a16:creationId xmlns:a16="http://schemas.microsoft.com/office/drawing/2014/main" id="{96572DA8-2040-4166-A8FE-45A070E4C79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6" name="Footer Placeholder 5">
            <a:extLst>
              <a:ext uri="{FF2B5EF4-FFF2-40B4-BE49-F238E27FC236}">
                <a16:creationId xmlns:a16="http://schemas.microsoft.com/office/drawing/2014/main" id="{9B1E2D57-C8AD-49BB-882A-DE450580188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6785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10D5-9CA9-4A1F-BC75-69AC09F0BC70}"/>
              </a:ext>
            </a:extLst>
          </p:cNvPr>
          <p:cNvSpPr>
            <a:spLocks noGrp="1"/>
          </p:cNvSpPr>
          <p:nvPr>
            <p:ph type="title"/>
          </p:nvPr>
        </p:nvSpPr>
        <p:spPr>
          <a:xfrm>
            <a:off x="304800" y="762001"/>
            <a:ext cx="8534400" cy="804429"/>
          </a:xfrm>
        </p:spPr>
        <p:txBody>
          <a:bodyPr/>
          <a:lstStyle/>
          <a:p>
            <a:r>
              <a:rPr lang="en-US" dirty="0">
                <a:latin typeface="Calibri" panose="020F0502020204030204" pitchFamily="34" charset="0"/>
                <a:ea typeface="Source Sans Pro" charset="0"/>
                <a:cs typeface="Calibri" panose="020F0502020204030204" pitchFamily="34" charset="0"/>
              </a:rPr>
              <a:t>Freight Costs </a:t>
            </a:r>
            <a:r>
              <a:rPr lang="en-US" sz="2400" b="0" dirty="0">
                <a:latin typeface="Calibri" panose="020F0502020204030204" pitchFamily="34" charset="0"/>
                <a:ea typeface="Source Sans Pro" charset="0"/>
                <a:cs typeface="Calibri" panose="020F0502020204030204" pitchFamily="34" charset="0"/>
              </a:rPr>
              <a:t>(2 of 2)</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C7E6E33A-4E20-4087-826E-8E490AB084F7}"/>
              </a:ext>
            </a:extLst>
          </p:cNvPr>
          <p:cNvSpPr>
            <a:spLocks noGrp="1"/>
          </p:cNvSpPr>
          <p:nvPr>
            <p:ph sz="quarter" idx="16"/>
          </p:nvPr>
        </p:nvSpPr>
        <p:spPr>
          <a:xfrm>
            <a:off x="304800" y="1752600"/>
            <a:ext cx="8534400" cy="748869"/>
          </a:xfrm>
        </p:spPr>
        <p:txBody>
          <a:bodyPr/>
          <a:lstStyle/>
          <a:p>
            <a:r>
              <a:rPr lang="en-US" altLang="en-US" sz="2400" b="1" dirty="0">
                <a:latin typeface="Calibri" panose="020F0502020204030204" pitchFamily="34" charset="0"/>
              </a:rPr>
              <a:t>Illustration: </a:t>
            </a:r>
            <a:r>
              <a:rPr lang="en-US" sz="2400" dirty="0">
                <a:latin typeface="Calibri" panose="020F0502020204030204" pitchFamily="34" charset="0"/>
              </a:rPr>
              <a:t>If </a:t>
            </a:r>
            <a:r>
              <a:rPr lang="en-US" sz="2400" b="1" dirty="0">
                <a:latin typeface="Calibri" panose="020F0502020204030204" pitchFamily="34" charset="0"/>
              </a:rPr>
              <a:t>Sauk Stereo (the buyer) pays </a:t>
            </a:r>
            <a:r>
              <a:rPr lang="en-US" sz="2400" dirty="0">
                <a:latin typeface="Calibri" panose="020F0502020204030204" pitchFamily="34" charset="0"/>
              </a:rPr>
              <a:t>Public Carrier Co. $150 for </a:t>
            </a:r>
            <a:r>
              <a:rPr lang="en-US" sz="2400" b="1" dirty="0">
                <a:latin typeface="Calibri" panose="020F0502020204030204" pitchFamily="34" charset="0"/>
              </a:rPr>
              <a:t>freight charges </a:t>
            </a:r>
            <a:r>
              <a:rPr lang="en-US" sz="2400" dirty="0">
                <a:latin typeface="Calibri" panose="020F0502020204030204" pitchFamily="34" charset="0"/>
              </a:rPr>
              <a:t>on May 6, the entry on Sauk Stereo’s books is:</a:t>
            </a:r>
          </a:p>
        </p:txBody>
      </p:sp>
      <p:sp>
        <p:nvSpPr>
          <p:cNvPr id="4" name="Content Placeholder 3">
            <a:extLst>
              <a:ext uri="{FF2B5EF4-FFF2-40B4-BE49-F238E27FC236}">
                <a16:creationId xmlns:a16="http://schemas.microsoft.com/office/drawing/2014/main" id="{A1A88B73-68A8-4BFE-850E-90918DDE589A}"/>
              </a:ext>
            </a:extLst>
          </p:cNvPr>
          <p:cNvSpPr>
            <a:spLocks noGrp="1"/>
          </p:cNvSpPr>
          <p:nvPr>
            <p:ph sz="quarter" idx="17"/>
          </p:nvPr>
        </p:nvSpPr>
        <p:spPr>
          <a:xfrm>
            <a:off x="304800" y="2606675"/>
            <a:ext cx="990600" cy="403225"/>
          </a:xfrm>
        </p:spPr>
        <p:txBody>
          <a:bodyPr/>
          <a:lstStyle/>
          <a:p>
            <a:r>
              <a:rPr lang="en-US" sz="2400" dirty="0">
                <a:latin typeface="Calibri" panose="020F0502020204030204" pitchFamily="34" charset="0"/>
              </a:rPr>
              <a:t>May 6</a:t>
            </a:r>
          </a:p>
        </p:txBody>
      </p:sp>
      <p:sp>
        <p:nvSpPr>
          <p:cNvPr id="5" name="Content Placeholder 4">
            <a:extLst>
              <a:ext uri="{FF2B5EF4-FFF2-40B4-BE49-F238E27FC236}">
                <a16:creationId xmlns:a16="http://schemas.microsoft.com/office/drawing/2014/main" id="{E23C4C37-D033-4DE8-BA77-029AFC849777}"/>
              </a:ext>
            </a:extLst>
          </p:cNvPr>
          <p:cNvSpPr>
            <a:spLocks noGrp="1"/>
          </p:cNvSpPr>
          <p:nvPr>
            <p:ph sz="quarter" idx="18"/>
          </p:nvPr>
        </p:nvSpPr>
        <p:spPr>
          <a:xfrm>
            <a:off x="1690255" y="2604655"/>
            <a:ext cx="1524000" cy="392545"/>
          </a:xfrm>
        </p:spPr>
        <p:txBody>
          <a:bodyPr/>
          <a:lstStyle/>
          <a:p>
            <a:r>
              <a:rPr lang="en-US" sz="2400" dirty="0">
                <a:latin typeface="Calibri" panose="020F0502020204030204" pitchFamily="34" charset="0"/>
              </a:rPr>
              <a:t>Inventory</a:t>
            </a:r>
          </a:p>
        </p:txBody>
      </p:sp>
      <p:sp>
        <p:nvSpPr>
          <p:cNvPr id="6" name="Content Placeholder 5">
            <a:extLst>
              <a:ext uri="{FF2B5EF4-FFF2-40B4-BE49-F238E27FC236}">
                <a16:creationId xmlns:a16="http://schemas.microsoft.com/office/drawing/2014/main" id="{ADB083CF-DB6B-4AB7-B923-01C3C66FD66F}"/>
              </a:ext>
            </a:extLst>
          </p:cNvPr>
          <p:cNvSpPr>
            <a:spLocks noGrp="1"/>
          </p:cNvSpPr>
          <p:nvPr>
            <p:ph sz="quarter" idx="19"/>
          </p:nvPr>
        </p:nvSpPr>
        <p:spPr>
          <a:xfrm>
            <a:off x="6567055" y="2604655"/>
            <a:ext cx="685800" cy="365125"/>
          </a:xfrm>
        </p:spPr>
        <p:txBody>
          <a:bodyPr/>
          <a:lstStyle/>
          <a:p>
            <a:r>
              <a:rPr lang="en-US" sz="2400" dirty="0">
                <a:latin typeface="Calibri" panose="020F0502020204030204" pitchFamily="34" charset="0"/>
              </a:rPr>
              <a:t>150</a:t>
            </a:r>
          </a:p>
        </p:txBody>
      </p:sp>
      <p:sp>
        <p:nvSpPr>
          <p:cNvPr id="7" name="Content Placeholder 6">
            <a:extLst>
              <a:ext uri="{FF2B5EF4-FFF2-40B4-BE49-F238E27FC236}">
                <a16:creationId xmlns:a16="http://schemas.microsoft.com/office/drawing/2014/main" id="{A7A44BA3-7831-41E4-B60B-94F29A907642}"/>
              </a:ext>
            </a:extLst>
          </p:cNvPr>
          <p:cNvSpPr>
            <a:spLocks noGrp="1"/>
          </p:cNvSpPr>
          <p:nvPr>
            <p:ph sz="quarter" idx="21"/>
          </p:nvPr>
        </p:nvSpPr>
        <p:spPr>
          <a:xfrm>
            <a:off x="1981200" y="2987675"/>
            <a:ext cx="800100" cy="365125"/>
          </a:xfrm>
        </p:spPr>
        <p:txBody>
          <a:bodyPr/>
          <a:lstStyle/>
          <a:p>
            <a:r>
              <a:rPr lang="en-US" sz="2400" dirty="0">
                <a:latin typeface="Calibri" panose="020F0502020204030204" pitchFamily="34" charset="0"/>
              </a:rPr>
              <a:t>Cash</a:t>
            </a:r>
          </a:p>
        </p:txBody>
      </p:sp>
      <p:sp>
        <p:nvSpPr>
          <p:cNvPr id="8" name="Content Placeholder 7">
            <a:extLst>
              <a:ext uri="{FF2B5EF4-FFF2-40B4-BE49-F238E27FC236}">
                <a16:creationId xmlns:a16="http://schemas.microsoft.com/office/drawing/2014/main" id="{04EE699E-D648-4756-B2D5-736B819E5976}"/>
              </a:ext>
            </a:extLst>
          </p:cNvPr>
          <p:cNvSpPr>
            <a:spLocks noGrp="1"/>
          </p:cNvSpPr>
          <p:nvPr>
            <p:ph sz="quarter" idx="22"/>
          </p:nvPr>
        </p:nvSpPr>
        <p:spPr>
          <a:xfrm>
            <a:off x="7707455" y="2987675"/>
            <a:ext cx="740352" cy="365125"/>
          </a:xfrm>
        </p:spPr>
        <p:txBody>
          <a:bodyPr/>
          <a:lstStyle/>
          <a:p>
            <a:r>
              <a:rPr lang="en-US" sz="2400" dirty="0">
                <a:latin typeface="Calibri" panose="020F0502020204030204" pitchFamily="34" charset="0"/>
              </a:rPr>
              <a:t>150</a:t>
            </a:r>
          </a:p>
        </p:txBody>
      </p:sp>
      <p:sp>
        <p:nvSpPr>
          <p:cNvPr id="9" name="Content Placeholder 8">
            <a:extLst>
              <a:ext uri="{FF2B5EF4-FFF2-40B4-BE49-F238E27FC236}">
                <a16:creationId xmlns:a16="http://schemas.microsoft.com/office/drawing/2014/main" id="{A1286B41-984F-4006-A7E7-901095055A85}"/>
              </a:ext>
            </a:extLst>
          </p:cNvPr>
          <p:cNvSpPr>
            <a:spLocks noGrp="1"/>
          </p:cNvSpPr>
          <p:nvPr>
            <p:ph sz="quarter" idx="23"/>
          </p:nvPr>
        </p:nvSpPr>
        <p:spPr>
          <a:xfrm>
            <a:off x="332508" y="3733800"/>
            <a:ext cx="8506691" cy="1050925"/>
          </a:xfrm>
        </p:spPr>
        <p:txBody>
          <a:bodyPr/>
          <a:lstStyle/>
          <a:p>
            <a:r>
              <a:rPr lang="en-US" sz="2400" dirty="0">
                <a:latin typeface="Calibri" panose="020F0502020204030204" pitchFamily="34" charset="0"/>
              </a:rPr>
              <a:t>If the freight terms on the invoice in Illustration 5.6 had required </a:t>
            </a:r>
            <a:r>
              <a:rPr lang="en-US" sz="2400" b="1" dirty="0">
                <a:latin typeface="Calibri" panose="020F0502020204030204" pitchFamily="34" charset="0"/>
              </a:rPr>
              <a:t>PW Audio Supply (the seller) to pay the freight charges</a:t>
            </a:r>
            <a:r>
              <a:rPr lang="en-US" sz="2400" dirty="0">
                <a:latin typeface="Calibri" panose="020F0502020204030204" pitchFamily="34" charset="0"/>
              </a:rPr>
              <a:t>, the entry by PW Audio Supply would be:</a:t>
            </a:r>
          </a:p>
        </p:txBody>
      </p:sp>
      <p:sp>
        <p:nvSpPr>
          <p:cNvPr id="10" name="Content Placeholder 9">
            <a:extLst>
              <a:ext uri="{FF2B5EF4-FFF2-40B4-BE49-F238E27FC236}">
                <a16:creationId xmlns:a16="http://schemas.microsoft.com/office/drawing/2014/main" id="{B9FE75A1-C5C8-4F28-B4AE-81E2CE0E4687}"/>
              </a:ext>
            </a:extLst>
          </p:cNvPr>
          <p:cNvSpPr>
            <a:spLocks noGrp="1"/>
          </p:cNvSpPr>
          <p:nvPr>
            <p:ph sz="quarter" idx="24"/>
          </p:nvPr>
        </p:nvSpPr>
        <p:spPr>
          <a:xfrm>
            <a:off x="304800" y="4966855"/>
            <a:ext cx="990600" cy="417945"/>
          </a:xfrm>
        </p:spPr>
        <p:txBody>
          <a:bodyPr/>
          <a:lstStyle/>
          <a:p>
            <a:r>
              <a:rPr lang="en-US" sz="2400" dirty="0">
                <a:latin typeface="Calibri" panose="020F0502020204030204" pitchFamily="34" charset="0"/>
              </a:rPr>
              <a:t>May 4</a:t>
            </a:r>
          </a:p>
        </p:txBody>
      </p:sp>
      <p:sp>
        <p:nvSpPr>
          <p:cNvPr id="11" name="Content Placeholder 10">
            <a:extLst>
              <a:ext uri="{FF2B5EF4-FFF2-40B4-BE49-F238E27FC236}">
                <a16:creationId xmlns:a16="http://schemas.microsoft.com/office/drawing/2014/main" id="{A8AD2CDF-A98C-43C9-A834-E1A2C8354F21}"/>
              </a:ext>
            </a:extLst>
          </p:cNvPr>
          <p:cNvSpPr>
            <a:spLocks noGrp="1"/>
          </p:cNvSpPr>
          <p:nvPr>
            <p:ph sz="quarter" idx="25"/>
          </p:nvPr>
        </p:nvSpPr>
        <p:spPr>
          <a:xfrm>
            <a:off x="1690255" y="4968875"/>
            <a:ext cx="4038600" cy="377825"/>
          </a:xfrm>
        </p:spPr>
        <p:txBody>
          <a:bodyPr/>
          <a:lstStyle/>
          <a:p>
            <a:r>
              <a:rPr lang="en-US" sz="2400" dirty="0">
                <a:latin typeface="Calibri" panose="020F0502020204030204" pitchFamily="34" charset="0"/>
              </a:rPr>
              <a:t>Freight-Out (Delivery Expense)</a:t>
            </a:r>
          </a:p>
        </p:txBody>
      </p:sp>
      <p:sp>
        <p:nvSpPr>
          <p:cNvPr id="12" name="Content Placeholder 11">
            <a:extLst>
              <a:ext uri="{FF2B5EF4-FFF2-40B4-BE49-F238E27FC236}">
                <a16:creationId xmlns:a16="http://schemas.microsoft.com/office/drawing/2014/main" id="{5ADAC048-5364-4E44-B0F4-A59B01607E5E}"/>
              </a:ext>
            </a:extLst>
          </p:cNvPr>
          <p:cNvSpPr>
            <a:spLocks noGrp="1"/>
          </p:cNvSpPr>
          <p:nvPr>
            <p:ph sz="quarter" idx="26"/>
          </p:nvPr>
        </p:nvSpPr>
        <p:spPr>
          <a:xfrm>
            <a:off x="6781800" y="4968875"/>
            <a:ext cx="807028" cy="365125"/>
          </a:xfrm>
        </p:spPr>
        <p:txBody>
          <a:bodyPr/>
          <a:lstStyle/>
          <a:p>
            <a:r>
              <a:rPr lang="en-US" sz="2400" dirty="0">
                <a:latin typeface="Calibri" panose="020F0502020204030204" pitchFamily="34" charset="0"/>
              </a:rPr>
              <a:t>150</a:t>
            </a:r>
          </a:p>
        </p:txBody>
      </p:sp>
      <p:sp>
        <p:nvSpPr>
          <p:cNvPr id="13" name="Content Placeholder 12">
            <a:extLst>
              <a:ext uri="{FF2B5EF4-FFF2-40B4-BE49-F238E27FC236}">
                <a16:creationId xmlns:a16="http://schemas.microsoft.com/office/drawing/2014/main" id="{1076F2E7-7936-4F05-866F-BAA446556C81}"/>
              </a:ext>
            </a:extLst>
          </p:cNvPr>
          <p:cNvSpPr>
            <a:spLocks noGrp="1"/>
          </p:cNvSpPr>
          <p:nvPr>
            <p:ph sz="quarter" idx="27"/>
          </p:nvPr>
        </p:nvSpPr>
        <p:spPr>
          <a:xfrm>
            <a:off x="1981200" y="5398655"/>
            <a:ext cx="800100" cy="392545"/>
          </a:xfrm>
        </p:spPr>
        <p:txBody>
          <a:bodyPr/>
          <a:lstStyle/>
          <a:p>
            <a:r>
              <a:rPr lang="en-US" sz="2400" dirty="0">
                <a:latin typeface="Calibri" panose="020F0502020204030204" pitchFamily="34" charset="0"/>
              </a:rPr>
              <a:t>Cash</a:t>
            </a:r>
          </a:p>
        </p:txBody>
      </p:sp>
      <p:sp>
        <p:nvSpPr>
          <p:cNvPr id="14" name="Content Placeholder 13">
            <a:extLst>
              <a:ext uri="{FF2B5EF4-FFF2-40B4-BE49-F238E27FC236}">
                <a16:creationId xmlns:a16="http://schemas.microsoft.com/office/drawing/2014/main" id="{87105EC0-85CE-41F7-B762-888C34A6518D}"/>
              </a:ext>
            </a:extLst>
          </p:cNvPr>
          <p:cNvSpPr>
            <a:spLocks noGrp="1"/>
          </p:cNvSpPr>
          <p:nvPr>
            <p:ph sz="quarter" idx="28"/>
          </p:nvPr>
        </p:nvSpPr>
        <p:spPr>
          <a:xfrm>
            <a:off x="7781057" y="5410201"/>
            <a:ext cx="666750" cy="380999"/>
          </a:xfrm>
        </p:spPr>
        <p:txBody>
          <a:bodyPr/>
          <a:lstStyle/>
          <a:p>
            <a:r>
              <a:rPr lang="en-US" sz="2400" dirty="0">
                <a:latin typeface="Calibri" panose="020F0502020204030204" pitchFamily="34" charset="0"/>
              </a:rPr>
              <a:t>150</a:t>
            </a:r>
          </a:p>
        </p:txBody>
      </p:sp>
      <p:sp>
        <p:nvSpPr>
          <p:cNvPr id="23" name="Slide Number Placeholder 22">
            <a:extLst>
              <a:ext uri="{FF2B5EF4-FFF2-40B4-BE49-F238E27FC236}">
                <a16:creationId xmlns:a16="http://schemas.microsoft.com/office/drawing/2014/main" id="{55C92F1D-F5D8-4CFF-AFB7-B718A1DB2F52}"/>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17</a:t>
            </a:fld>
            <a:endParaRPr lang="en-US" dirty="0">
              <a:latin typeface="Calibri" panose="020F0502020204030204" pitchFamily="34" charset="0"/>
            </a:endParaRPr>
          </a:p>
        </p:txBody>
      </p:sp>
      <p:sp>
        <p:nvSpPr>
          <p:cNvPr id="24" name="Footer Placeholder 23">
            <a:extLst>
              <a:ext uri="{FF2B5EF4-FFF2-40B4-BE49-F238E27FC236}">
                <a16:creationId xmlns:a16="http://schemas.microsoft.com/office/drawing/2014/main" id="{8A31C047-4481-4F49-8DE0-CF4EA2F6A18A}"/>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52358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P spid="11" grpId="0" build="p"/>
      <p:bldP spid="12" grpId="0" build="p"/>
      <p:bldP spid="13"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8169-C696-4C04-A86F-D09688BD6C73}"/>
              </a:ext>
            </a:extLst>
          </p:cNvPr>
          <p:cNvSpPr>
            <a:spLocks noGrp="1"/>
          </p:cNvSpPr>
          <p:nvPr>
            <p:ph type="title"/>
          </p:nvPr>
        </p:nvSpPr>
        <p:spPr>
          <a:xfrm>
            <a:off x="304800" y="762001"/>
            <a:ext cx="8534400" cy="761999"/>
          </a:xfrm>
        </p:spPr>
        <p:txBody>
          <a:bodyPr>
            <a:normAutofit/>
          </a:bodyPr>
          <a:lstStyle/>
          <a:p>
            <a:r>
              <a:rPr lang="en-US" dirty="0">
                <a:latin typeface="Calibri" panose="020F0502020204030204" pitchFamily="34" charset="0"/>
                <a:ea typeface="Source Sans Pro" charset="0"/>
                <a:cs typeface="Calibri" panose="020F0502020204030204" pitchFamily="34" charset="0"/>
              </a:rPr>
              <a:t>Purchase Returns and Allowances </a:t>
            </a:r>
            <a:r>
              <a:rPr lang="en-US" sz="2400" b="0" dirty="0">
                <a:latin typeface="Calibri" panose="020F0502020204030204" pitchFamily="34" charset="0"/>
                <a:ea typeface="Source Sans Pro" charset="0"/>
                <a:cs typeface="Calibri" panose="020F0502020204030204" pitchFamily="34" charset="0"/>
              </a:rPr>
              <a:t>(1 of 4)</a:t>
            </a:r>
            <a:endParaRPr lang="en-US" sz="2400" b="0" dirty="0"/>
          </a:p>
        </p:txBody>
      </p:sp>
      <p:sp>
        <p:nvSpPr>
          <p:cNvPr id="3" name="Content Placeholder 2">
            <a:extLst>
              <a:ext uri="{FF2B5EF4-FFF2-40B4-BE49-F238E27FC236}">
                <a16:creationId xmlns:a16="http://schemas.microsoft.com/office/drawing/2014/main" id="{C2F3B682-CCD9-4FC7-8C10-9DE3CEAD6BBD}"/>
              </a:ext>
            </a:extLst>
          </p:cNvPr>
          <p:cNvSpPr>
            <a:spLocks noGrp="1"/>
          </p:cNvSpPr>
          <p:nvPr>
            <p:ph sz="quarter" idx="16"/>
          </p:nvPr>
        </p:nvSpPr>
        <p:spPr>
          <a:xfrm>
            <a:off x="304800" y="1828800"/>
            <a:ext cx="8394700" cy="1218142"/>
          </a:xfrm>
        </p:spPr>
        <p:txBody>
          <a:bodyPr/>
          <a:lstStyle/>
          <a:p>
            <a:pPr algn="just"/>
            <a:r>
              <a:rPr lang="en-US" altLang="en-US" b="1" dirty="0"/>
              <a:t>Purchaser may be dissatisfied</a:t>
            </a:r>
            <a:r>
              <a:rPr lang="en-US" altLang="en-US" dirty="0"/>
              <a:t> because goods are damaged or defective, of inferior quality, or do not meet purchaser’s specifications.</a:t>
            </a:r>
            <a:endParaRPr lang="en-US" dirty="0"/>
          </a:p>
        </p:txBody>
      </p:sp>
      <p:sp>
        <p:nvSpPr>
          <p:cNvPr id="4" name="Content Placeholder 3">
            <a:extLst>
              <a:ext uri="{FF2B5EF4-FFF2-40B4-BE49-F238E27FC236}">
                <a16:creationId xmlns:a16="http://schemas.microsoft.com/office/drawing/2014/main" id="{C4098171-8BAE-4B0B-A894-2B245EDA9BD9}"/>
              </a:ext>
            </a:extLst>
          </p:cNvPr>
          <p:cNvSpPr>
            <a:spLocks noGrp="1"/>
          </p:cNvSpPr>
          <p:nvPr>
            <p:ph sz="quarter" idx="17"/>
          </p:nvPr>
        </p:nvSpPr>
        <p:spPr>
          <a:xfrm>
            <a:off x="304800" y="3276600"/>
            <a:ext cx="4267200" cy="2590800"/>
          </a:xfrm>
        </p:spPr>
        <p:txBody>
          <a:bodyPr/>
          <a:lstStyle/>
          <a:p>
            <a:pPr fontAlgn="b"/>
            <a:r>
              <a:rPr lang="en-US" b="1" dirty="0"/>
              <a:t>Purchase Return</a:t>
            </a:r>
            <a:endParaRPr lang="en-US" dirty="0"/>
          </a:p>
          <a:p>
            <a:pPr marL="291600" indent="-291600" fontAlgn="t">
              <a:buFont typeface="Arial" panose="020B0604020202020204" pitchFamily="34" charset="0"/>
              <a:buChar char="•"/>
            </a:pPr>
            <a:r>
              <a:rPr lang="en-US" dirty="0"/>
              <a:t>Purchaser may return goods to seller for credit if sale was made on credit, or for a cash refund if purchase was for cash.</a:t>
            </a:r>
          </a:p>
        </p:txBody>
      </p:sp>
      <p:sp>
        <p:nvSpPr>
          <p:cNvPr id="5" name="Content Placeholder 4">
            <a:extLst>
              <a:ext uri="{FF2B5EF4-FFF2-40B4-BE49-F238E27FC236}">
                <a16:creationId xmlns:a16="http://schemas.microsoft.com/office/drawing/2014/main" id="{A1714F87-15C3-423B-AA68-676309F97BF3}"/>
              </a:ext>
            </a:extLst>
          </p:cNvPr>
          <p:cNvSpPr>
            <a:spLocks noGrp="1"/>
          </p:cNvSpPr>
          <p:nvPr>
            <p:ph sz="quarter" idx="18"/>
          </p:nvPr>
        </p:nvSpPr>
        <p:spPr>
          <a:xfrm>
            <a:off x="4876799" y="3276600"/>
            <a:ext cx="3733801" cy="2514600"/>
          </a:xfrm>
        </p:spPr>
        <p:txBody>
          <a:bodyPr/>
          <a:lstStyle/>
          <a:p>
            <a:pPr fontAlgn="b"/>
            <a:r>
              <a:rPr lang="en-US" b="1" dirty="0"/>
              <a:t>Purchase Allowance</a:t>
            </a:r>
            <a:endParaRPr lang="en-US" dirty="0"/>
          </a:p>
          <a:p>
            <a:pPr marL="291600" indent="-291600" fontAlgn="t">
              <a:buFont typeface="Arial" panose="020B0604020202020204" pitchFamily="34" charset="0"/>
              <a:buChar char="•"/>
            </a:pPr>
            <a:r>
              <a:rPr lang="en-US" dirty="0"/>
              <a:t>Purchaser may choose to keep merchandise if seller will grant an allowance (deduction) from purchase price.</a:t>
            </a:r>
          </a:p>
        </p:txBody>
      </p:sp>
      <p:sp>
        <p:nvSpPr>
          <p:cNvPr id="6" name="Slide Number Placeholder 5">
            <a:extLst>
              <a:ext uri="{FF2B5EF4-FFF2-40B4-BE49-F238E27FC236}">
                <a16:creationId xmlns:a16="http://schemas.microsoft.com/office/drawing/2014/main" id="{87865923-7C97-4A0A-9892-36030B77A8B6}"/>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7" name="Footer Placeholder 6">
            <a:extLst>
              <a:ext uri="{FF2B5EF4-FFF2-40B4-BE49-F238E27FC236}">
                <a16:creationId xmlns:a16="http://schemas.microsoft.com/office/drawing/2014/main" id="{D98A7760-A843-4683-B0CB-5AC27C7D8BF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80274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078C-6E8D-4170-9AA6-7D8BB9DCC351}"/>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Purchase Returns and Allowances </a:t>
            </a:r>
            <a:r>
              <a:rPr lang="en-US" sz="2400" b="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E1C3E8F1-4E2F-45C8-82D0-BE2F65CF4F40}"/>
              </a:ext>
            </a:extLst>
          </p:cNvPr>
          <p:cNvSpPr>
            <a:spLocks noGrp="1"/>
          </p:cNvSpPr>
          <p:nvPr>
            <p:ph sz="quarter" idx="16"/>
          </p:nvPr>
        </p:nvSpPr>
        <p:spPr>
          <a:xfrm>
            <a:off x="304800" y="1830998"/>
            <a:ext cx="8534400" cy="822242"/>
          </a:xfrm>
        </p:spPr>
        <p:txBody>
          <a:bodyPr/>
          <a:lstStyle/>
          <a:p>
            <a:r>
              <a:rPr lang="en-US" altLang="en-US" sz="2600" b="1" dirty="0"/>
              <a:t>Illustration: </a:t>
            </a:r>
            <a:r>
              <a:rPr lang="en-US" sz="2600" dirty="0"/>
              <a:t>Assume that Sauk Stereo returned goods costing $300 to PW Audio Supply on May 8.</a:t>
            </a:r>
          </a:p>
        </p:txBody>
      </p:sp>
      <p:sp>
        <p:nvSpPr>
          <p:cNvPr id="4" name="Content Placeholder 3">
            <a:extLst>
              <a:ext uri="{FF2B5EF4-FFF2-40B4-BE49-F238E27FC236}">
                <a16:creationId xmlns:a16="http://schemas.microsoft.com/office/drawing/2014/main" id="{CBF1293A-70B6-4780-B490-F008B57009E0}"/>
              </a:ext>
            </a:extLst>
          </p:cNvPr>
          <p:cNvSpPr>
            <a:spLocks noGrp="1"/>
          </p:cNvSpPr>
          <p:nvPr>
            <p:ph sz="quarter" idx="17"/>
          </p:nvPr>
        </p:nvSpPr>
        <p:spPr>
          <a:xfrm>
            <a:off x="304800" y="2783313"/>
            <a:ext cx="1016000" cy="442487"/>
          </a:xfrm>
        </p:spPr>
        <p:txBody>
          <a:bodyPr/>
          <a:lstStyle/>
          <a:p>
            <a:r>
              <a:rPr lang="en-US" sz="2600" dirty="0"/>
              <a:t>May 8</a:t>
            </a:r>
          </a:p>
        </p:txBody>
      </p:sp>
      <p:sp>
        <p:nvSpPr>
          <p:cNvPr id="5" name="Content Placeholder 4">
            <a:extLst>
              <a:ext uri="{FF2B5EF4-FFF2-40B4-BE49-F238E27FC236}">
                <a16:creationId xmlns:a16="http://schemas.microsoft.com/office/drawing/2014/main" id="{3EB1A169-420F-4FE8-91EB-D7EF1B82A96A}"/>
              </a:ext>
            </a:extLst>
          </p:cNvPr>
          <p:cNvSpPr>
            <a:spLocks noGrp="1"/>
          </p:cNvSpPr>
          <p:nvPr>
            <p:ph sz="quarter" idx="18"/>
          </p:nvPr>
        </p:nvSpPr>
        <p:spPr>
          <a:xfrm>
            <a:off x="1456267" y="2783313"/>
            <a:ext cx="2582333" cy="417087"/>
          </a:xfrm>
        </p:spPr>
        <p:txBody>
          <a:bodyPr/>
          <a:lstStyle/>
          <a:p>
            <a:r>
              <a:rPr lang="en-US" sz="2600" dirty="0"/>
              <a:t>Accounts Payable</a:t>
            </a:r>
          </a:p>
        </p:txBody>
      </p:sp>
      <p:sp>
        <p:nvSpPr>
          <p:cNvPr id="6" name="Content Placeholder 5">
            <a:extLst>
              <a:ext uri="{FF2B5EF4-FFF2-40B4-BE49-F238E27FC236}">
                <a16:creationId xmlns:a16="http://schemas.microsoft.com/office/drawing/2014/main" id="{14DBB388-E4A8-42DB-AF01-D18782F64E00}"/>
              </a:ext>
            </a:extLst>
          </p:cNvPr>
          <p:cNvSpPr>
            <a:spLocks noGrp="1"/>
          </p:cNvSpPr>
          <p:nvPr>
            <p:ph sz="quarter" idx="19"/>
          </p:nvPr>
        </p:nvSpPr>
        <p:spPr>
          <a:xfrm>
            <a:off x="6553200" y="2784765"/>
            <a:ext cx="685800" cy="417087"/>
          </a:xfrm>
        </p:spPr>
        <p:txBody>
          <a:bodyPr/>
          <a:lstStyle/>
          <a:p>
            <a:r>
              <a:rPr lang="en-US" sz="2600" dirty="0"/>
              <a:t>300</a:t>
            </a:r>
          </a:p>
        </p:txBody>
      </p:sp>
      <p:sp>
        <p:nvSpPr>
          <p:cNvPr id="7" name="Content Placeholder 6">
            <a:extLst>
              <a:ext uri="{FF2B5EF4-FFF2-40B4-BE49-F238E27FC236}">
                <a16:creationId xmlns:a16="http://schemas.microsoft.com/office/drawing/2014/main" id="{69250B3D-BEA8-4AA9-96A3-2693467B6CC2}"/>
              </a:ext>
            </a:extLst>
          </p:cNvPr>
          <p:cNvSpPr>
            <a:spLocks noGrp="1"/>
          </p:cNvSpPr>
          <p:nvPr>
            <p:ph sz="quarter" idx="20"/>
          </p:nvPr>
        </p:nvSpPr>
        <p:spPr>
          <a:xfrm>
            <a:off x="1895061" y="3276589"/>
            <a:ext cx="4429539" cy="1219212"/>
          </a:xfrm>
        </p:spPr>
        <p:txBody>
          <a:bodyPr/>
          <a:lstStyle/>
          <a:p>
            <a:r>
              <a:rPr lang="en-US" sz="2600" dirty="0"/>
              <a:t>Inventory</a:t>
            </a:r>
          </a:p>
          <a:p>
            <a:pPr marL="357188"/>
            <a:r>
              <a:rPr lang="en-IN" sz="2200" dirty="0"/>
              <a:t>(To record return of goods purchased from P</a:t>
            </a:r>
            <a:r>
              <a:rPr lang="en-IN" sz="100" dirty="0"/>
              <a:t> </a:t>
            </a:r>
            <a:r>
              <a:rPr lang="en-IN" sz="2200" dirty="0"/>
              <a:t>W Audio Supply)</a:t>
            </a:r>
            <a:endParaRPr lang="en-US" sz="2200" dirty="0"/>
          </a:p>
        </p:txBody>
      </p:sp>
      <p:sp>
        <p:nvSpPr>
          <p:cNvPr id="8" name="Content Placeholder 7">
            <a:extLst>
              <a:ext uri="{FF2B5EF4-FFF2-40B4-BE49-F238E27FC236}">
                <a16:creationId xmlns:a16="http://schemas.microsoft.com/office/drawing/2014/main" id="{42C68442-A077-4E0A-B03B-28B0A0A643C3}"/>
              </a:ext>
            </a:extLst>
          </p:cNvPr>
          <p:cNvSpPr>
            <a:spLocks noGrp="1"/>
          </p:cNvSpPr>
          <p:nvPr>
            <p:ph sz="quarter" idx="21"/>
          </p:nvPr>
        </p:nvSpPr>
        <p:spPr>
          <a:xfrm>
            <a:off x="7848600" y="3276588"/>
            <a:ext cx="753533" cy="389466"/>
          </a:xfrm>
        </p:spPr>
        <p:txBody>
          <a:bodyPr/>
          <a:lstStyle/>
          <a:p>
            <a:r>
              <a:rPr lang="en-US" sz="2600" dirty="0"/>
              <a:t>300</a:t>
            </a:r>
          </a:p>
        </p:txBody>
      </p:sp>
      <p:sp>
        <p:nvSpPr>
          <p:cNvPr id="10" name="Slide Number Placeholder 9">
            <a:extLst>
              <a:ext uri="{FF2B5EF4-FFF2-40B4-BE49-F238E27FC236}">
                <a16:creationId xmlns:a16="http://schemas.microsoft.com/office/drawing/2014/main" id="{1CC0AAF4-6E54-40A0-B894-9EBEBAE2A4AB}"/>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11" name="Footer Placeholder 10">
            <a:extLst>
              <a:ext uri="{FF2B5EF4-FFF2-40B4-BE49-F238E27FC236}">
                <a16:creationId xmlns:a16="http://schemas.microsoft.com/office/drawing/2014/main" id="{4F9439CB-5362-4E36-84B8-56086496C0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2681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uiExpand="1" build="p"/>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295274" y="777241"/>
            <a:ext cx="8543926" cy="768095"/>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3962400"/>
          </a:xfrm>
        </p:spPr>
        <p:txBody>
          <a:bodyPr/>
          <a:lstStyle/>
          <a:p>
            <a:pPr marL="0" lvl="1" indent="0">
              <a:spcBef>
                <a:spcPts val="1000"/>
              </a:spcBef>
              <a:buNone/>
            </a:pPr>
            <a:r>
              <a:rPr lang="en-US" sz="2600" b="1" dirty="0">
                <a:solidFill>
                  <a:schemeClr val="accent2"/>
                </a:solidFill>
                <a:latin typeface="Calibri" panose="020F0502020204030204" pitchFamily="34" charset="0"/>
              </a:rPr>
              <a:t>Learning Objectives</a:t>
            </a:r>
          </a:p>
          <a:p>
            <a:pPr marL="692150" indent="-692150" algn="just">
              <a:buNone/>
            </a:pPr>
            <a:r>
              <a:rPr lang="en-US" sz="26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600" b="1" dirty="0">
                <a:solidFill>
                  <a:schemeClr val="accent2"/>
                </a:solidFill>
                <a:latin typeface="Calibri" panose="020F0502020204030204" pitchFamily="34" charset="0"/>
              </a:rPr>
              <a:t>O 1</a:t>
            </a:r>
            <a:r>
              <a:rPr lang="en-US" sz="2600" dirty="0">
                <a:solidFill>
                  <a:schemeClr val="accent2"/>
                </a:solidFill>
                <a:latin typeface="Calibri" panose="020F0502020204030204" pitchFamily="34" charset="0"/>
              </a:rPr>
              <a:t> </a:t>
            </a:r>
            <a:r>
              <a:rPr lang="en-US" sz="2600" dirty="0">
                <a:latin typeface="Calibri" panose="020F0502020204030204" pitchFamily="34" charset="0"/>
              </a:rPr>
              <a:t>Describe merchandising operations and inventory systems.</a:t>
            </a:r>
          </a:p>
          <a:p>
            <a:pPr marL="692150" indent="-692150" algn="just">
              <a:buNone/>
              <a:tabLst>
                <a:tab pos="720725" algn="l"/>
              </a:tabLst>
            </a:pPr>
            <a:r>
              <a:rPr lang="en-US" sz="26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600" b="1" dirty="0">
                <a:solidFill>
                  <a:schemeClr val="accent2"/>
                </a:solidFill>
                <a:latin typeface="Calibri" panose="020F0502020204030204" pitchFamily="34" charset="0"/>
              </a:rPr>
              <a:t>O 2</a:t>
            </a:r>
            <a:r>
              <a:rPr lang="en-US" sz="2600" dirty="0">
                <a:solidFill>
                  <a:schemeClr val="accent2"/>
                </a:solidFill>
                <a:latin typeface="Calibri" panose="020F0502020204030204" pitchFamily="34" charset="0"/>
              </a:rPr>
              <a:t> </a:t>
            </a:r>
            <a:r>
              <a:rPr lang="en-US" sz="2600" dirty="0">
                <a:latin typeface="Calibri" panose="020F0502020204030204" pitchFamily="34" charset="0"/>
              </a:rPr>
              <a:t>Record purchases under a perpetual inventory system.</a:t>
            </a:r>
          </a:p>
          <a:p>
            <a:pPr marL="692150" indent="-692150" algn="just">
              <a:buNone/>
              <a:tabLst>
                <a:tab pos="720725" algn="l"/>
              </a:tabLst>
            </a:pPr>
            <a:r>
              <a:rPr lang="en-US" sz="26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600" b="1" dirty="0">
                <a:solidFill>
                  <a:schemeClr val="accent2"/>
                </a:solidFill>
                <a:latin typeface="Calibri" panose="020F0502020204030204" pitchFamily="34" charset="0"/>
              </a:rPr>
              <a:t>O 3 </a:t>
            </a:r>
            <a:r>
              <a:rPr lang="en-US" sz="2600" dirty="0">
                <a:latin typeface="Calibri" panose="020F0502020204030204" pitchFamily="34" charset="0"/>
              </a:rPr>
              <a:t>Record sales under a perpetual inventory system.</a:t>
            </a:r>
          </a:p>
          <a:p>
            <a:pPr marL="692150" indent="-692150" algn="just">
              <a:buNone/>
            </a:pPr>
            <a:r>
              <a:rPr lang="en-US" sz="26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600" b="1" dirty="0">
                <a:solidFill>
                  <a:schemeClr val="accent2"/>
                </a:solidFill>
                <a:latin typeface="Calibri" panose="020F0502020204030204" pitchFamily="34" charset="0"/>
              </a:rPr>
              <a:t>O 4 </a:t>
            </a:r>
            <a:r>
              <a:rPr lang="en-US" sz="2600" dirty="0">
                <a:latin typeface="Calibri" panose="020F0502020204030204" pitchFamily="34" charset="0"/>
              </a:rPr>
              <a:t>Apply the steps in the accounting cycle to a merchandising company.</a:t>
            </a:r>
          </a:p>
          <a:p>
            <a:pPr marL="692150" indent="-692150" algn="just">
              <a:buNone/>
            </a:pPr>
            <a:r>
              <a:rPr lang="en-US" sz="26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600" b="1" dirty="0">
                <a:solidFill>
                  <a:schemeClr val="accent2"/>
                </a:solidFill>
                <a:latin typeface="Calibri" panose="020F0502020204030204" pitchFamily="34" charset="0"/>
              </a:rPr>
              <a:t>O 5 </a:t>
            </a:r>
            <a:r>
              <a:rPr lang="en-US" sz="2600" dirty="0">
                <a:latin typeface="Calibri" panose="020F0502020204030204" pitchFamily="34" charset="0"/>
              </a:rPr>
              <a:t>Prepare a multiple-step income statement and a comprehensive income statement.</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36599"/>
          </a:xfrm>
        </p:spPr>
        <p:txBody>
          <a:bodyPr/>
          <a:lstStyle/>
          <a:p>
            <a:r>
              <a:rPr lang="en-US" b="1" dirty="0">
                <a:latin typeface="Calibri" panose="020F0502020204030204" pitchFamily="34" charset="0"/>
                <a:ea typeface="Source Sans Pro" charset="0"/>
                <a:cs typeface="Calibri" panose="020F0502020204030204" pitchFamily="34" charset="0"/>
              </a:rPr>
              <a:t>Purchase Returns and Allowances </a:t>
            </a:r>
            <a:r>
              <a:rPr lang="en-US" sz="2400" dirty="0">
                <a:latin typeface="Calibri" panose="020F0502020204030204" pitchFamily="34" charset="0"/>
                <a:ea typeface="Source Sans Pro" charset="0"/>
                <a:cs typeface="Calibri" panose="020F0502020204030204" pitchFamily="34" charset="0"/>
              </a:rPr>
              <a:t>(3 of 4)</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2895600"/>
          </a:xfrm>
        </p:spPr>
        <p:txBody>
          <a:bodyPr/>
          <a:lstStyle/>
          <a:p>
            <a:pPr marL="0" lvl="1" indent="0">
              <a:buClr>
                <a:schemeClr val="tx1"/>
              </a:buClr>
              <a:buNone/>
            </a:pPr>
            <a:r>
              <a:rPr lang="en-US" altLang="en-US" sz="2600" dirty="0">
                <a:latin typeface="Calibri" panose="020F0502020204030204" pitchFamily="34" charset="0"/>
                <a:cs typeface="Times New Roman" pitchFamily="18" charset="0"/>
              </a:rPr>
              <a:t>In a perpetual inventory system, a return of defective merchandise by a purchaser is recorded by crediting:</a:t>
            </a:r>
            <a:endParaRPr lang="en-US" altLang="en-US" sz="2600" dirty="0">
              <a:latin typeface="Calibri" panose="020F0502020204030204" pitchFamily="34" charset="0"/>
            </a:endParaRPr>
          </a:p>
          <a:p>
            <a:pPr marL="0" lvl="1" indent="0">
              <a:buNone/>
            </a:pPr>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cs typeface="Times New Roman" pitchFamily="18" charset="0"/>
              </a:rPr>
              <a:t>purchases</a:t>
            </a:r>
            <a:endParaRPr lang="en-US" altLang="en-US" sz="2600" dirty="0">
              <a:latin typeface="Calibri" panose="020F0502020204030204" pitchFamily="34" charset="0"/>
            </a:endParaRPr>
          </a:p>
          <a:p>
            <a:pPr marL="0" lvl="1" indent="0">
              <a:buNone/>
            </a:pPr>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cs typeface="Times New Roman" pitchFamily="18" charset="0"/>
              </a:rPr>
              <a:t>purchase returns</a:t>
            </a:r>
          </a:p>
          <a:p>
            <a:pPr marL="0" lvl="1" indent="0">
              <a:buNone/>
            </a:pPr>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cs typeface="Times New Roman" pitchFamily="18" charset="0"/>
              </a:rPr>
              <a:t>purchase allowance</a:t>
            </a:r>
            <a:endParaRPr lang="en-US" altLang="en-US" sz="2600" dirty="0">
              <a:latin typeface="Calibri" panose="020F0502020204030204" pitchFamily="34" charset="0"/>
            </a:endParaRPr>
          </a:p>
          <a:p>
            <a:pPr marL="0" lvl="1" indent="0">
              <a:buNone/>
            </a:pPr>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cs typeface="Times New Roman" pitchFamily="18" charset="0"/>
              </a:rPr>
              <a:t>inventory</a:t>
            </a:r>
            <a:endParaRPr lang="en-US" altLang="en-US" sz="260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20</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79243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Purchase Returns and Allowances </a:t>
            </a:r>
            <a:r>
              <a:rPr lang="en-US" sz="2400" dirty="0">
                <a:latin typeface="Calibri" panose="020F0502020204030204" pitchFamily="34" charset="0"/>
                <a:ea typeface="Source Sans Pro" charset="0"/>
                <a:cs typeface="Calibri" panose="020F0502020204030204" pitchFamily="34" charset="0"/>
              </a:rPr>
              <a:t>(4 of 4)</a:t>
            </a:r>
            <a:endParaRPr lang="en-IN" dirty="0">
              <a:latin typeface="Calibri" panose="020F0502020204030204" pitchFamily="34" charset="0"/>
            </a:endParaRPr>
          </a:p>
        </p:txBody>
      </p:sp>
      <p:sp>
        <p:nvSpPr>
          <p:cNvPr id="3" name="Content Placeholder 2"/>
          <p:cNvSpPr>
            <a:spLocks noGrp="1"/>
          </p:cNvSpPr>
          <p:nvPr>
            <p:ph sz="quarter" idx="15"/>
          </p:nvPr>
        </p:nvSpPr>
        <p:spPr>
          <a:xfrm>
            <a:off x="304800" y="1752600"/>
            <a:ext cx="8534400" cy="2895600"/>
          </a:xfrm>
        </p:spPr>
        <p:txBody>
          <a:bodyPr/>
          <a:lstStyle/>
          <a:p>
            <a:pPr marL="0" lvl="1" indent="0">
              <a:buClr>
                <a:schemeClr val="tx1"/>
              </a:buClr>
            </a:pPr>
            <a:r>
              <a:rPr lang="en-US" altLang="en-US" sz="2600" dirty="0">
                <a:latin typeface="Calibri" panose="020F0502020204030204" pitchFamily="34" charset="0"/>
                <a:cs typeface="Times New Roman" pitchFamily="18" charset="0"/>
              </a:rPr>
              <a:t>In a perpetual inventory system, a return of defective merchandise by a purchaser is recorded by crediting:</a:t>
            </a:r>
            <a:endParaRPr lang="en-US" altLang="en-US" sz="2600" dirty="0">
              <a:latin typeface="Calibri" panose="020F0502020204030204" pitchFamily="34" charset="0"/>
            </a:endParaRPr>
          </a:p>
          <a:p>
            <a:pPr marL="0" lvl="1" indent="0"/>
            <a:r>
              <a:rPr lang="en-US" altLang="en-US" sz="2600" dirty="0">
                <a:solidFill>
                  <a:schemeClr val="accent2"/>
                </a:solidFill>
                <a:latin typeface="Calibri" panose="020F0502020204030204" pitchFamily="34" charset="0"/>
              </a:rPr>
              <a:t>a. </a:t>
            </a:r>
            <a:r>
              <a:rPr lang="en-US" altLang="en-US" sz="2600" dirty="0">
                <a:cs typeface="Times New Roman" pitchFamily="18" charset="0"/>
              </a:rPr>
              <a:t>purchases</a:t>
            </a:r>
            <a:endParaRPr lang="en-US" altLang="en-US" sz="2600" dirty="0">
              <a:latin typeface="Calibri" panose="020F0502020204030204" pitchFamily="34" charset="0"/>
            </a:endParaRPr>
          </a:p>
          <a:p>
            <a:pPr marL="0" lvl="1" indent="0"/>
            <a:r>
              <a:rPr lang="en-US" altLang="en-US" sz="2600" dirty="0">
                <a:solidFill>
                  <a:schemeClr val="accent2"/>
                </a:solidFill>
                <a:latin typeface="Calibri" panose="020F0502020204030204" pitchFamily="34" charset="0"/>
              </a:rPr>
              <a:t>b. </a:t>
            </a:r>
            <a:r>
              <a:rPr lang="en-US" altLang="en-US" sz="2600" dirty="0">
                <a:cs typeface="Times New Roman" pitchFamily="18" charset="0"/>
              </a:rPr>
              <a:t>purchase returns</a:t>
            </a:r>
          </a:p>
          <a:p>
            <a:pPr marL="0" lvl="1" indent="0"/>
            <a:r>
              <a:rPr lang="en-US" altLang="en-US" sz="2600" dirty="0">
                <a:solidFill>
                  <a:schemeClr val="accent2"/>
                </a:solidFill>
                <a:latin typeface="Calibri" panose="020F0502020204030204" pitchFamily="34" charset="0"/>
              </a:rPr>
              <a:t>c. </a:t>
            </a:r>
            <a:r>
              <a:rPr lang="en-US" altLang="en-US" sz="2600" dirty="0">
                <a:cs typeface="Times New Roman" pitchFamily="18" charset="0"/>
              </a:rPr>
              <a:t>purchase allowance</a:t>
            </a:r>
            <a:endParaRPr lang="en-US" altLang="en-US" sz="2600" dirty="0">
              <a:latin typeface="Calibri" panose="020F0502020204030204" pitchFamily="34" charset="0"/>
            </a:endParaRPr>
          </a:p>
          <a:p>
            <a:pPr marL="0" lvl="1" indent="0"/>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Answer:</a:t>
            </a:r>
            <a:r>
              <a:rPr lang="en-US" altLang="en-US" sz="2600" dirty="0">
                <a:solidFill>
                  <a:schemeClr val="accent2"/>
                </a:solidFill>
                <a:latin typeface="Calibri" panose="020F0502020204030204" pitchFamily="34" charset="0"/>
              </a:rPr>
              <a:t> </a:t>
            </a:r>
            <a:r>
              <a:rPr lang="en-US" altLang="en-US" sz="2600" dirty="0">
                <a:latin typeface="Calibri" panose="020F0502020204030204" pitchFamily="34" charset="0"/>
                <a:cs typeface="Times New Roman" pitchFamily="18" charset="0"/>
              </a:rPr>
              <a:t>i</a:t>
            </a:r>
            <a:r>
              <a:rPr lang="en-US" altLang="en-US" sz="2600" dirty="0">
                <a:cs typeface="Times New Roman" pitchFamily="18" charset="0"/>
              </a:rPr>
              <a:t>nventory</a:t>
            </a:r>
            <a:endParaRPr lang="en-US" altLang="en-US" sz="2600"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21</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0908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B020-0A07-489B-955B-D2D4173AB7AC}"/>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Purchase Discounts </a:t>
            </a:r>
            <a:r>
              <a:rPr lang="en-US" sz="2400" b="0" dirty="0">
                <a:latin typeface="Calibri" panose="020F0502020204030204" pitchFamily="34" charset="0"/>
                <a:ea typeface="Source Sans Pro" charset="0"/>
                <a:cs typeface="Calibri" panose="020F0502020204030204" pitchFamily="34" charset="0"/>
              </a:rPr>
              <a:t>(1 of 5)</a:t>
            </a:r>
            <a:endParaRPr lang="en-US" sz="2400" b="0" dirty="0"/>
          </a:p>
        </p:txBody>
      </p:sp>
      <p:sp>
        <p:nvSpPr>
          <p:cNvPr id="3" name="Content Placeholder 2">
            <a:extLst>
              <a:ext uri="{FF2B5EF4-FFF2-40B4-BE49-F238E27FC236}">
                <a16:creationId xmlns:a16="http://schemas.microsoft.com/office/drawing/2014/main" id="{0472C55E-F45C-4C58-82A9-5683DD4F9625}"/>
              </a:ext>
            </a:extLst>
          </p:cNvPr>
          <p:cNvSpPr>
            <a:spLocks noGrp="1"/>
          </p:cNvSpPr>
          <p:nvPr>
            <p:ph sz="quarter" idx="16"/>
          </p:nvPr>
        </p:nvSpPr>
        <p:spPr>
          <a:xfrm>
            <a:off x="304800" y="1828800"/>
            <a:ext cx="8534400" cy="2971800"/>
          </a:xfrm>
        </p:spPr>
        <p:txBody>
          <a:bodyPr/>
          <a:lstStyle/>
          <a:p>
            <a:pPr marL="0" lvl="2" indent="0">
              <a:spcBef>
                <a:spcPts val="1000"/>
              </a:spcBef>
              <a:buClr>
                <a:srgbClr val="990000"/>
              </a:buClr>
              <a:buSzPct val="100000"/>
              <a:buNone/>
            </a:pPr>
            <a:r>
              <a:rPr lang="en-US" altLang="en-US" sz="2800" b="1" dirty="0"/>
              <a:t>Credit terms</a:t>
            </a:r>
            <a:r>
              <a:rPr lang="en-US" altLang="en-US" sz="2800" dirty="0"/>
              <a:t> may permit buyer to claim a cash discount for prompt payment. Example: </a:t>
            </a:r>
            <a:r>
              <a:rPr lang="en-US" altLang="en-US" sz="2800" b="1" dirty="0"/>
              <a:t>Credit terms 2/10, n/30</a:t>
            </a:r>
            <a:r>
              <a:rPr lang="en-US" altLang="en-US" sz="2800" dirty="0"/>
              <a:t>.</a:t>
            </a:r>
          </a:p>
          <a:p>
            <a:pPr marL="0" lvl="2" indent="0">
              <a:spcBef>
                <a:spcPts val="1000"/>
              </a:spcBef>
              <a:buClr>
                <a:srgbClr val="990000"/>
              </a:buClr>
              <a:buSzPct val="100000"/>
              <a:buNone/>
            </a:pPr>
            <a:r>
              <a:rPr lang="en-US" altLang="en-US" sz="2800" b="1" dirty="0"/>
              <a:t>Advantages:</a:t>
            </a:r>
          </a:p>
          <a:p>
            <a:pPr marL="292608" lvl="2" indent="-292608">
              <a:spcBef>
                <a:spcPts val="1000"/>
              </a:spcBef>
              <a:buClr>
                <a:srgbClr val="990000"/>
              </a:buClr>
              <a:buSzPct val="100000"/>
            </a:pPr>
            <a:r>
              <a:rPr lang="en-US" altLang="en-US" sz="2800" dirty="0"/>
              <a:t>Purchaser saves money, and</a:t>
            </a:r>
          </a:p>
          <a:p>
            <a:pPr marL="292608" lvl="2" indent="-292608">
              <a:spcBef>
                <a:spcPts val="1000"/>
              </a:spcBef>
              <a:buClr>
                <a:srgbClr val="990000"/>
              </a:buClr>
              <a:buSzPct val="100000"/>
            </a:pPr>
            <a:r>
              <a:rPr lang="en-US" altLang="en-US" sz="2800" dirty="0"/>
              <a:t>Seller shortens operating cycle by converting accounts receivable into cash earlier</a:t>
            </a:r>
            <a:endParaRPr lang="en-US" dirty="0"/>
          </a:p>
        </p:txBody>
      </p:sp>
      <p:sp>
        <p:nvSpPr>
          <p:cNvPr id="4" name="Slide Number Placeholder 3">
            <a:extLst>
              <a:ext uri="{FF2B5EF4-FFF2-40B4-BE49-F238E27FC236}">
                <a16:creationId xmlns:a16="http://schemas.microsoft.com/office/drawing/2014/main" id="{14C80DD3-F548-49DF-BB05-51F87D86987A}"/>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id="{84E6BC6D-22C7-4F68-BD70-0B3768B1EFB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0911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C011-D278-449D-BED2-0AA1D48AB789}"/>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Purchase Discounts </a:t>
            </a:r>
            <a:r>
              <a:rPr lang="en-US" sz="2400" b="0" dirty="0">
                <a:latin typeface="Calibri" panose="020F0502020204030204" pitchFamily="34" charset="0"/>
                <a:ea typeface="Source Sans Pro" charset="0"/>
                <a:cs typeface="Calibri" panose="020F0502020204030204" pitchFamily="34" charset="0"/>
              </a:rPr>
              <a:t>(2 of 5)</a:t>
            </a:r>
            <a:endParaRPr lang="en-US" dirty="0"/>
          </a:p>
        </p:txBody>
      </p:sp>
      <p:sp>
        <p:nvSpPr>
          <p:cNvPr id="3" name="Content Placeholder 2">
            <a:extLst>
              <a:ext uri="{FF2B5EF4-FFF2-40B4-BE49-F238E27FC236}">
                <a16:creationId xmlns:a16="http://schemas.microsoft.com/office/drawing/2014/main" id="{9E1F4665-699D-4772-9493-2B3FD0941972}"/>
              </a:ext>
            </a:extLst>
          </p:cNvPr>
          <p:cNvSpPr>
            <a:spLocks noGrp="1"/>
          </p:cNvSpPr>
          <p:nvPr>
            <p:ph sz="quarter" idx="16"/>
          </p:nvPr>
        </p:nvSpPr>
        <p:spPr>
          <a:xfrm>
            <a:off x="304800" y="2327565"/>
            <a:ext cx="2438400" cy="2396835"/>
          </a:xfrm>
        </p:spPr>
        <p:txBody>
          <a:bodyPr/>
          <a:lstStyle/>
          <a:p>
            <a:pPr fontAlgn="b"/>
            <a:r>
              <a:rPr lang="en-US" sz="2600" b="1" dirty="0"/>
              <a:t>2/10, n/30</a:t>
            </a:r>
            <a:endParaRPr lang="en-US" sz="2600" dirty="0"/>
          </a:p>
          <a:p>
            <a:pPr fontAlgn="t"/>
            <a:r>
              <a:rPr lang="en-US" sz="2600" dirty="0"/>
              <a:t>2% discount if paid within 10 days, otherwise net amount due within 30 days.</a:t>
            </a:r>
          </a:p>
        </p:txBody>
      </p:sp>
      <p:sp>
        <p:nvSpPr>
          <p:cNvPr id="4" name="Content Placeholder 3">
            <a:extLst>
              <a:ext uri="{FF2B5EF4-FFF2-40B4-BE49-F238E27FC236}">
                <a16:creationId xmlns:a16="http://schemas.microsoft.com/office/drawing/2014/main" id="{A49EF8A9-B325-445C-A7FC-6CA4431B9330}"/>
              </a:ext>
            </a:extLst>
          </p:cNvPr>
          <p:cNvSpPr>
            <a:spLocks noGrp="1"/>
          </p:cNvSpPr>
          <p:nvPr>
            <p:ph sz="quarter" idx="17"/>
          </p:nvPr>
        </p:nvSpPr>
        <p:spPr>
          <a:xfrm>
            <a:off x="3028950" y="2327565"/>
            <a:ext cx="2381250" cy="2015835"/>
          </a:xfrm>
        </p:spPr>
        <p:txBody>
          <a:bodyPr/>
          <a:lstStyle/>
          <a:p>
            <a:pPr fontAlgn="b"/>
            <a:r>
              <a:rPr lang="en-US" sz="2600" b="1" dirty="0"/>
              <a:t>1/10 EOM</a:t>
            </a:r>
            <a:endParaRPr lang="en-US" sz="2600" dirty="0"/>
          </a:p>
          <a:p>
            <a:pPr fontAlgn="t"/>
            <a:r>
              <a:rPr lang="en-US" sz="2600" dirty="0"/>
              <a:t>1% discount if paid within first 10 days of next month</a:t>
            </a:r>
          </a:p>
        </p:txBody>
      </p:sp>
      <p:sp>
        <p:nvSpPr>
          <p:cNvPr id="5" name="Content Placeholder 4">
            <a:extLst>
              <a:ext uri="{FF2B5EF4-FFF2-40B4-BE49-F238E27FC236}">
                <a16:creationId xmlns:a16="http://schemas.microsoft.com/office/drawing/2014/main" id="{47EBF90B-56B6-481B-818B-58766915EDFE}"/>
              </a:ext>
            </a:extLst>
          </p:cNvPr>
          <p:cNvSpPr>
            <a:spLocks noGrp="1"/>
          </p:cNvSpPr>
          <p:nvPr>
            <p:ph sz="quarter" idx="18"/>
          </p:nvPr>
        </p:nvSpPr>
        <p:spPr>
          <a:xfrm>
            <a:off x="5848349" y="2327565"/>
            <a:ext cx="2686051" cy="2015835"/>
          </a:xfrm>
        </p:spPr>
        <p:txBody>
          <a:bodyPr/>
          <a:lstStyle/>
          <a:p>
            <a:pPr fontAlgn="b"/>
            <a:r>
              <a:rPr lang="en-US" sz="2600" b="1" dirty="0"/>
              <a:t>n/10 E</a:t>
            </a:r>
            <a:r>
              <a:rPr lang="en-US" sz="100" b="1" dirty="0"/>
              <a:t> </a:t>
            </a:r>
            <a:r>
              <a:rPr lang="en-US" sz="2600" b="1" dirty="0"/>
              <a:t>O</a:t>
            </a:r>
            <a:r>
              <a:rPr lang="en-US" sz="100" b="1" dirty="0"/>
              <a:t> </a:t>
            </a:r>
            <a:r>
              <a:rPr lang="en-US" sz="2600" b="1" dirty="0"/>
              <a:t>M</a:t>
            </a:r>
            <a:endParaRPr lang="en-US" sz="2600" dirty="0"/>
          </a:p>
          <a:p>
            <a:pPr fontAlgn="t"/>
            <a:r>
              <a:rPr lang="en-US" sz="2600" dirty="0"/>
              <a:t>Net amount due within the first 10 days of the next month</a:t>
            </a:r>
          </a:p>
        </p:txBody>
      </p:sp>
      <p:sp>
        <p:nvSpPr>
          <p:cNvPr id="6" name="Slide Number Placeholder 5">
            <a:extLst>
              <a:ext uri="{FF2B5EF4-FFF2-40B4-BE49-F238E27FC236}">
                <a16:creationId xmlns:a16="http://schemas.microsoft.com/office/drawing/2014/main" id="{587F37F9-115D-4616-A806-A4F63EEB9330}"/>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7" name="Footer Placeholder 6">
            <a:extLst>
              <a:ext uri="{FF2B5EF4-FFF2-40B4-BE49-F238E27FC236}">
                <a16:creationId xmlns:a16="http://schemas.microsoft.com/office/drawing/2014/main" id="{C4513845-CA7C-4747-A4F7-E2A05AD1911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1879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187E-C3BB-4B67-A738-4DC0B61E5E8C}"/>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Purchase Discounts </a:t>
            </a:r>
            <a:r>
              <a:rPr lang="en-US" sz="2400" b="0" dirty="0">
                <a:latin typeface="Calibri" panose="020F0502020204030204" pitchFamily="34" charset="0"/>
                <a:ea typeface="Source Sans Pro" charset="0"/>
                <a:cs typeface="Calibri" panose="020F0502020204030204" pitchFamily="34" charset="0"/>
              </a:rPr>
              <a:t>(3 of 5)</a:t>
            </a:r>
            <a:endParaRPr lang="en-US" dirty="0"/>
          </a:p>
        </p:txBody>
      </p:sp>
      <p:sp>
        <p:nvSpPr>
          <p:cNvPr id="3" name="Content Placeholder 2">
            <a:extLst>
              <a:ext uri="{FF2B5EF4-FFF2-40B4-BE49-F238E27FC236}">
                <a16:creationId xmlns:a16="http://schemas.microsoft.com/office/drawing/2014/main" id="{36D81BDB-A678-4635-B4AA-49B891CE4A00}"/>
              </a:ext>
            </a:extLst>
          </p:cNvPr>
          <p:cNvSpPr>
            <a:spLocks noGrp="1"/>
          </p:cNvSpPr>
          <p:nvPr>
            <p:ph sz="quarter" idx="16"/>
          </p:nvPr>
        </p:nvSpPr>
        <p:spPr>
          <a:xfrm>
            <a:off x="304800" y="1828800"/>
            <a:ext cx="8534400" cy="1701056"/>
          </a:xfrm>
        </p:spPr>
        <p:txBody>
          <a:bodyPr/>
          <a:lstStyle/>
          <a:p>
            <a:pPr algn="just"/>
            <a:r>
              <a:rPr lang="en-US" altLang="en-US" sz="2400" b="1" dirty="0"/>
              <a:t>Illustration: </a:t>
            </a:r>
            <a:r>
              <a:rPr lang="en-US" sz="2400" dirty="0"/>
              <a:t>Assume </a:t>
            </a:r>
            <a:r>
              <a:rPr lang="en-US" altLang="en-US" sz="2400" dirty="0"/>
              <a:t>Sauk Stereo pays the balance due of $3,500 (gross invoice price of $3,800 less purchase returns and allowances of $300) on May 14, the last day of the discount period. Prepare the journal entry Sauk Stereo makes on May 14 to record the payment.</a:t>
            </a:r>
            <a:endParaRPr lang="en-US" sz="2400" dirty="0"/>
          </a:p>
        </p:txBody>
      </p:sp>
      <p:sp>
        <p:nvSpPr>
          <p:cNvPr id="4" name="Content Placeholder 3">
            <a:extLst>
              <a:ext uri="{FF2B5EF4-FFF2-40B4-BE49-F238E27FC236}">
                <a16:creationId xmlns:a16="http://schemas.microsoft.com/office/drawing/2014/main" id="{D074536D-F73B-49B6-B122-9B2375844E3B}"/>
              </a:ext>
            </a:extLst>
          </p:cNvPr>
          <p:cNvSpPr>
            <a:spLocks noGrp="1"/>
          </p:cNvSpPr>
          <p:nvPr>
            <p:ph sz="quarter" idx="17"/>
          </p:nvPr>
        </p:nvSpPr>
        <p:spPr>
          <a:xfrm>
            <a:off x="332509" y="3726706"/>
            <a:ext cx="1143000" cy="412750"/>
          </a:xfrm>
        </p:spPr>
        <p:txBody>
          <a:bodyPr/>
          <a:lstStyle/>
          <a:p>
            <a:r>
              <a:rPr lang="en-US" sz="2400" dirty="0"/>
              <a:t>May 14</a:t>
            </a:r>
            <a:endParaRPr lang="en-US" sz="2400" dirty="0">
              <a:latin typeface="Calibri" panose="020F0502020204030204" pitchFamily="34" charset="0"/>
            </a:endParaRPr>
          </a:p>
        </p:txBody>
      </p:sp>
      <p:sp>
        <p:nvSpPr>
          <p:cNvPr id="5" name="Content Placeholder 4">
            <a:extLst>
              <a:ext uri="{FF2B5EF4-FFF2-40B4-BE49-F238E27FC236}">
                <a16:creationId xmlns:a16="http://schemas.microsoft.com/office/drawing/2014/main" id="{C1E790AC-E8E2-4FF9-8A89-8DBEB41E4C68}"/>
              </a:ext>
            </a:extLst>
          </p:cNvPr>
          <p:cNvSpPr>
            <a:spLocks noGrp="1"/>
          </p:cNvSpPr>
          <p:nvPr>
            <p:ph sz="quarter" idx="18"/>
          </p:nvPr>
        </p:nvSpPr>
        <p:spPr>
          <a:xfrm>
            <a:off x="1627909" y="3737840"/>
            <a:ext cx="2362200" cy="402360"/>
          </a:xfrm>
        </p:spPr>
        <p:txBody>
          <a:bodyPr/>
          <a:lstStyle/>
          <a:p>
            <a:r>
              <a:rPr lang="en-US" sz="2400" dirty="0"/>
              <a:t>Accounts Payable</a:t>
            </a:r>
            <a:endParaRPr lang="en-US" sz="2400" dirty="0">
              <a:latin typeface="Calibri" panose="020F0502020204030204" pitchFamily="34" charset="0"/>
            </a:endParaRPr>
          </a:p>
        </p:txBody>
      </p:sp>
      <p:sp>
        <p:nvSpPr>
          <p:cNvPr id="6" name="Content Placeholder 5">
            <a:extLst>
              <a:ext uri="{FF2B5EF4-FFF2-40B4-BE49-F238E27FC236}">
                <a16:creationId xmlns:a16="http://schemas.microsoft.com/office/drawing/2014/main" id="{90C760AB-402C-4E89-9BF1-84BDE7646352}"/>
              </a:ext>
            </a:extLst>
          </p:cNvPr>
          <p:cNvSpPr>
            <a:spLocks noGrp="1"/>
          </p:cNvSpPr>
          <p:nvPr>
            <p:ph sz="quarter" idx="19"/>
          </p:nvPr>
        </p:nvSpPr>
        <p:spPr>
          <a:xfrm>
            <a:off x="5562600" y="3726706"/>
            <a:ext cx="990600" cy="375394"/>
          </a:xfrm>
        </p:spPr>
        <p:txBody>
          <a:bodyPr/>
          <a:lstStyle/>
          <a:p>
            <a:r>
              <a:rPr lang="en-US" sz="2400" dirty="0"/>
              <a:t>3,500</a:t>
            </a:r>
            <a:endParaRPr lang="en-US" sz="2400" dirty="0">
              <a:latin typeface="Calibri" panose="020F0502020204030204" pitchFamily="34" charset="0"/>
            </a:endParaRPr>
          </a:p>
        </p:txBody>
      </p:sp>
      <p:sp>
        <p:nvSpPr>
          <p:cNvPr id="7" name="Content Placeholder 6">
            <a:extLst>
              <a:ext uri="{FF2B5EF4-FFF2-40B4-BE49-F238E27FC236}">
                <a16:creationId xmlns:a16="http://schemas.microsoft.com/office/drawing/2014/main" id="{552A6AC0-F58D-4699-AF47-853F5A98CD7D}"/>
              </a:ext>
            </a:extLst>
          </p:cNvPr>
          <p:cNvSpPr>
            <a:spLocks noGrp="1"/>
          </p:cNvSpPr>
          <p:nvPr>
            <p:ph sz="quarter" idx="20"/>
          </p:nvPr>
        </p:nvSpPr>
        <p:spPr>
          <a:xfrm>
            <a:off x="1967948" y="4114800"/>
            <a:ext cx="838200" cy="381000"/>
          </a:xfrm>
        </p:spPr>
        <p:txBody>
          <a:bodyPr/>
          <a:lstStyle/>
          <a:p>
            <a:r>
              <a:rPr lang="en-US" sz="2400" dirty="0"/>
              <a:t>Cash</a:t>
            </a:r>
            <a:endParaRPr lang="en-US" sz="2400" dirty="0">
              <a:latin typeface="Calibri" panose="020F0502020204030204" pitchFamily="34" charset="0"/>
            </a:endParaRPr>
          </a:p>
        </p:txBody>
      </p:sp>
      <p:sp>
        <p:nvSpPr>
          <p:cNvPr id="8" name="Content Placeholder 7">
            <a:extLst>
              <a:ext uri="{FF2B5EF4-FFF2-40B4-BE49-F238E27FC236}">
                <a16:creationId xmlns:a16="http://schemas.microsoft.com/office/drawing/2014/main" id="{E396284B-ED40-43E4-8ED8-6CC301E8975B}"/>
              </a:ext>
            </a:extLst>
          </p:cNvPr>
          <p:cNvSpPr>
            <a:spLocks noGrp="1"/>
          </p:cNvSpPr>
          <p:nvPr>
            <p:ph sz="quarter" idx="21"/>
          </p:nvPr>
        </p:nvSpPr>
        <p:spPr>
          <a:xfrm>
            <a:off x="7315200" y="4114800"/>
            <a:ext cx="961002" cy="381000"/>
          </a:xfrm>
        </p:spPr>
        <p:txBody>
          <a:bodyPr/>
          <a:lstStyle/>
          <a:p>
            <a:r>
              <a:rPr lang="en-US" sz="2400" dirty="0"/>
              <a:t>3,430</a:t>
            </a:r>
            <a:endParaRPr lang="en-US" sz="2400" dirty="0">
              <a:latin typeface="Calibri" panose="020F0502020204030204" pitchFamily="34" charset="0"/>
            </a:endParaRPr>
          </a:p>
        </p:txBody>
      </p:sp>
      <p:sp>
        <p:nvSpPr>
          <p:cNvPr id="9" name="Content Placeholder 8">
            <a:extLst>
              <a:ext uri="{FF2B5EF4-FFF2-40B4-BE49-F238E27FC236}">
                <a16:creationId xmlns:a16="http://schemas.microsoft.com/office/drawing/2014/main" id="{A8FD1988-D706-42A2-AC53-0E4F7B3B22A6}"/>
              </a:ext>
            </a:extLst>
          </p:cNvPr>
          <p:cNvSpPr>
            <a:spLocks noGrp="1"/>
          </p:cNvSpPr>
          <p:nvPr>
            <p:ph sz="quarter" idx="22"/>
          </p:nvPr>
        </p:nvSpPr>
        <p:spPr>
          <a:xfrm>
            <a:off x="1981200" y="4527550"/>
            <a:ext cx="1524000" cy="425450"/>
          </a:xfrm>
        </p:spPr>
        <p:txBody>
          <a:bodyPr/>
          <a:lstStyle/>
          <a:p>
            <a:r>
              <a:rPr lang="en-US" sz="2400" dirty="0"/>
              <a:t>Inventory</a:t>
            </a:r>
            <a:endParaRPr lang="en-US" sz="2400" dirty="0">
              <a:latin typeface="Calibri" panose="020F0502020204030204" pitchFamily="34" charset="0"/>
            </a:endParaRPr>
          </a:p>
        </p:txBody>
      </p:sp>
      <p:sp>
        <p:nvSpPr>
          <p:cNvPr id="10" name="Content Placeholder 9">
            <a:extLst>
              <a:ext uri="{FF2B5EF4-FFF2-40B4-BE49-F238E27FC236}">
                <a16:creationId xmlns:a16="http://schemas.microsoft.com/office/drawing/2014/main" id="{D9FF179C-9411-4254-9D45-85C5AA612259}"/>
              </a:ext>
            </a:extLst>
          </p:cNvPr>
          <p:cNvSpPr>
            <a:spLocks noGrp="1"/>
          </p:cNvSpPr>
          <p:nvPr>
            <p:ph sz="quarter" idx="23"/>
          </p:nvPr>
        </p:nvSpPr>
        <p:spPr>
          <a:xfrm>
            <a:off x="7772400" y="4533900"/>
            <a:ext cx="503802" cy="412750"/>
          </a:xfrm>
        </p:spPr>
        <p:txBody>
          <a:bodyPr/>
          <a:lstStyle/>
          <a:p>
            <a:r>
              <a:rPr lang="en-US" sz="2400" dirty="0">
                <a:latin typeface="Calibri" panose="020F0502020204030204" pitchFamily="34" charset="0"/>
              </a:rPr>
              <a:t>70</a:t>
            </a:r>
          </a:p>
        </p:txBody>
      </p:sp>
      <p:sp>
        <p:nvSpPr>
          <p:cNvPr id="11" name="Content Placeholder 10">
            <a:extLst>
              <a:ext uri="{FF2B5EF4-FFF2-40B4-BE49-F238E27FC236}">
                <a16:creationId xmlns:a16="http://schemas.microsoft.com/office/drawing/2014/main" id="{502F9735-AE4D-4375-B979-19E294EE8839}"/>
              </a:ext>
            </a:extLst>
          </p:cNvPr>
          <p:cNvSpPr>
            <a:spLocks noGrp="1"/>
          </p:cNvSpPr>
          <p:nvPr>
            <p:ph sz="quarter" idx="24"/>
          </p:nvPr>
        </p:nvSpPr>
        <p:spPr>
          <a:xfrm>
            <a:off x="2209800" y="4933582"/>
            <a:ext cx="5638800" cy="933818"/>
          </a:xfrm>
        </p:spPr>
        <p:txBody>
          <a:bodyPr/>
          <a:lstStyle/>
          <a:p>
            <a:r>
              <a:rPr lang="en-US" altLang="en-US" sz="2400" dirty="0">
                <a:latin typeface="Calibri" panose="020F0502020204030204" pitchFamily="34" charset="0"/>
                <a:cs typeface="Arial" charset="0"/>
              </a:rPr>
              <a:t>(Discount = $3,500 × 2% = </a:t>
            </a:r>
            <a:r>
              <a:rPr lang="en-US" altLang="en-US" sz="2400" b="1" dirty="0">
                <a:latin typeface="Calibri" panose="020F0502020204030204" pitchFamily="34" charset="0"/>
                <a:cs typeface="Arial" charset="0"/>
              </a:rPr>
              <a:t>$70</a:t>
            </a:r>
            <a:r>
              <a:rPr lang="en-US" altLang="en-US" sz="2400" dirty="0">
                <a:latin typeface="Calibri" panose="020F0502020204030204" pitchFamily="34" charset="0"/>
                <a:cs typeface="Arial" charset="0"/>
              </a:rPr>
              <a:t>)</a:t>
            </a:r>
          </a:p>
          <a:p>
            <a:r>
              <a:rPr lang="en-IN" sz="2400" dirty="0"/>
              <a:t>(To record payment within discount period)</a:t>
            </a:r>
            <a:endParaRPr lang="en-US" altLang="en-US" sz="2000" dirty="0">
              <a:latin typeface="Calibri" panose="020F0502020204030204" pitchFamily="34" charset="0"/>
              <a:cs typeface="Arial" charset="0"/>
            </a:endParaRPr>
          </a:p>
        </p:txBody>
      </p:sp>
      <p:sp>
        <p:nvSpPr>
          <p:cNvPr id="12" name="Slide Number Placeholder 11">
            <a:extLst>
              <a:ext uri="{FF2B5EF4-FFF2-40B4-BE49-F238E27FC236}">
                <a16:creationId xmlns:a16="http://schemas.microsoft.com/office/drawing/2014/main" id="{E238A53E-2A94-4BDD-872E-220080DF287A}"/>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13" name="Footer Placeholder 12">
            <a:extLst>
              <a:ext uri="{FF2B5EF4-FFF2-40B4-BE49-F238E27FC236}">
                <a16:creationId xmlns:a16="http://schemas.microsoft.com/office/drawing/2014/main" id="{2F15F25F-0927-415A-B894-8B5C6DCB492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4970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078C-6E8D-4170-9AA6-7D8BB9DCC351}"/>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Purchase Discounts </a:t>
            </a:r>
            <a:r>
              <a:rPr lang="en-US" sz="2400" b="0" dirty="0">
                <a:latin typeface="Calibri" panose="020F0502020204030204" pitchFamily="34" charset="0"/>
                <a:ea typeface="Source Sans Pro" charset="0"/>
                <a:cs typeface="Calibri" panose="020F0502020204030204" pitchFamily="34" charset="0"/>
              </a:rPr>
              <a:t>(4 of 5)</a:t>
            </a:r>
            <a:endParaRPr lang="en-US" dirty="0"/>
          </a:p>
        </p:txBody>
      </p:sp>
      <p:sp>
        <p:nvSpPr>
          <p:cNvPr id="3" name="Content Placeholder 2">
            <a:extLst>
              <a:ext uri="{FF2B5EF4-FFF2-40B4-BE49-F238E27FC236}">
                <a16:creationId xmlns:a16="http://schemas.microsoft.com/office/drawing/2014/main" id="{E1C3E8F1-4E2F-45C8-82D0-BE2F65CF4F40}"/>
              </a:ext>
            </a:extLst>
          </p:cNvPr>
          <p:cNvSpPr>
            <a:spLocks noGrp="1"/>
          </p:cNvSpPr>
          <p:nvPr>
            <p:ph sz="quarter" idx="16"/>
          </p:nvPr>
        </p:nvSpPr>
        <p:spPr>
          <a:xfrm>
            <a:off x="304800" y="1830998"/>
            <a:ext cx="8534400" cy="810602"/>
          </a:xfrm>
        </p:spPr>
        <p:txBody>
          <a:bodyPr/>
          <a:lstStyle/>
          <a:p>
            <a:r>
              <a:rPr lang="en-US" altLang="en-US" sz="2400" b="1" dirty="0"/>
              <a:t>Illustration: </a:t>
            </a:r>
            <a:r>
              <a:rPr lang="en-US" altLang="en-US" sz="2400" dirty="0"/>
              <a:t>If Sauk Stereo failed to take the discount, and instead made full payment of $3,500 on June 3, the journal entry would be:</a:t>
            </a:r>
            <a:endParaRPr lang="en-US" sz="2600" dirty="0"/>
          </a:p>
        </p:txBody>
      </p:sp>
      <p:sp>
        <p:nvSpPr>
          <p:cNvPr id="4" name="Content Placeholder 3">
            <a:extLst>
              <a:ext uri="{FF2B5EF4-FFF2-40B4-BE49-F238E27FC236}">
                <a16:creationId xmlns:a16="http://schemas.microsoft.com/office/drawing/2014/main" id="{CBF1293A-70B6-4780-B490-F008B57009E0}"/>
              </a:ext>
            </a:extLst>
          </p:cNvPr>
          <p:cNvSpPr>
            <a:spLocks noGrp="1"/>
          </p:cNvSpPr>
          <p:nvPr>
            <p:ph sz="quarter" idx="17"/>
          </p:nvPr>
        </p:nvSpPr>
        <p:spPr>
          <a:xfrm>
            <a:off x="304800" y="2783313"/>
            <a:ext cx="990600" cy="417087"/>
          </a:xfrm>
        </p:spPr>
        <p:txBody>
          <a:bodyPr/>
          <a:lstStyle/>
          <a:p>
            <a:r>
              <a:rPr lang="en-US" sz="2400" dirty="0"/>
              <a:t>June 3</a:t>
            </a:r>
            <a:endParaRPr lang="en-US" sz="2600" dirty="0"/>
          </a:p>
        </p:txBody>
      </p:sp>
      <p:sp>
        <p:nvSpPr>
          <p:cNvPr id="5" name="Content Placeholder 4">
            <a:extLst>
              <a:ext uri="{FF2B5EF4-FFF2-40B4-BE49-F238E27FC236}">
                <a16:creationId xmlns:a16="http://schemas.microsoft.com/office/drawing/2014/main" id="{3EB1A169-420F-4FE8-91EB-D7EF1B82A96A}"/>
              </a:ext>
            </a:extLst>
          </p:cNvPr>
          <p:cNvSpPr>
            <a:spLocks noGrp="1"/>
          </p:cNvSpPr>
          <p:nvPr>
            <p:ph sz="quarter" idx="18"/>
          </p:nvPr>
        </p:nvSpPr>
        <p:spPr>
          <a:xfrm>
            <a:off x="1456267" y="2783313"/>
            <a:ext cx="2429933" cy="417087"/>
          </a:xfrm>
        </p:spPr>
        <p:txBody>
          <a:bodyPr/>
          <a:lstStyle/>
          <a:p>
            <a:r>
              <a:rPr lang="en-US" sz="2400" dirty="0"/>
              <a:t>Accounts Payable</a:t>
            </a:r>
            <a:endParaRPr lang="en-US" sz="2600" dirty="0"/>
          </a:p>
        </p:txBody>
      </p:sp>
      <p:sp>
        <p:nvSpPr>
          <p:cNvPr id="6" name="Content Placeholder 5">
            <a:extLst>
              <a:ext uri="{FF2B5EF4-FFF2-40B4-BE49-F238E27FC236}">
                <a16:creationId xmlns:a16="http://schemas.microsoft.com/office/drawing/2014/main" id="{14DBB388-E4A8-42DB-AF01-D18782F64E00}"/>
              </a:ext>
            </a:extLst>
          </p:cNvPr>
          <p:cNvSpPr>
            <a:spLocks noGrp="1"/>
          </p:cNvSpPr>
          <p:nvPr>
            <p:ph sz="quarter" idx="19"/>
          </p:nvPr>
        </p:nvSpPr>
        <p:spPr>
          <a:xfrm>
            <a:off x="6629399" y="2784765"/>
            <a:ext cx="914401" cy="390235"/>
          </a:xfrm>
        </p:spPr>
        <p:txBody>
          <a:bodyPr/>
          <a:lstStyle/>
          <a:p>
            <a:r>
              <a:rPr lang="en-US" sz="2400" dirty="0"/>
              <a:t>3,500</a:t>
            </a:r>
            <a:endParaRPr lang="en-US" sz="2600" dirty="0"/>
          </a:p>
        </p:txBody>
      </p:sp>
      <p:sp>
        <p:nvSpPr>
          <p:cNvPr id="7" name="Content Placeholder 6">
            <a:extLst>
              <a:ext uri="{FF2B5EF4-FFF2-40B4-BE49-F238E27FC236}">
                <a16:creationId xmlns:a16="http://schemas.microsoft.com/office/drawing/2014/main" id="{69250B3D-BEA8-4AA9-96A3-2693467B6CC2}"/>
              </a:ext>
            </a:extLst>
          </p:cNvPr>
          <p:cNvSpPr>
            <a:spLocks noGrp="1"/>
          </p:cNvSpPr>
          <p:nvPr>
            <p:ph sz="quarter" idx="20"/>
          </p:nvPr>
        </p:nvSpPr>
        <p:spPr>
          <a:xfrm>
            <a:off x="2133601" y="3200400"/>
            <a:ext cx="812799" cy="417087"/>
          </a:xfrm>
        </p:spPr>
        <p:txBody>
          <a:bodyPr/>
          <a:lstStyle/>
          <a:p>
            <a:r>
              <a:rPr lang="en-US" sz="2400" dirty="0"/>
              <a:t>Cash</a:t>
            </a:r>
            <a:endParaRPr lang="en-US" sz="2600" dirty="0"/>
          </a:p>
        </p:txBody>
      </p:sp>
      <p:sp>
        <p:nvSpPr>
          <p:cNvPr id="8" name="Content Placeholder 7">
            <a:extLst>
              <a:ext uri="{FF2B5EF4-FFF2-40B4-BE49-F238E27FC236}">
                <a16:creationId xmlns:a16="http://schemas.microsoft.com/office/drawing/2014/main" id="{42C68442-A077-4E0A-B03B-28B0A0A643C3}"/>
              </a:ext>
            </a:extLst>
          </p:cNvPr>
          <p:cNvSpPr>
            <a:spLocks noGrp="1"/>
          </p:cNvSpPr>
          <p:nvPr>
            <p:ph sz="quarter" idx="21"/>
          </p:nvPr>
        </p:nvSpPr>
        <p:spPr>
          <a:xfrm>
            <a:off x="7857067" y="3200400"/>
            <a:ext cx="880533" cy="389466"/>
          </a:xfrm>
        </p:spPr>
        <p:txBody>
          <a:bodyPr/>
          <a:lstStyle/>
          <a:p>
            <a:r>
              <a:rPr lang="en-US" sz="2400" dirty="0"/>
              <a:t>3,500</a:t>
            </a:r>
            <a:endParaRPr lang="en-US" sz="2600" dirty="0"/>
          </a:p>
        </p:txBody>
      </p:sp>
      <p:sp>
        <p:nvSpPr>
          <p:cNvPr id="10" name="Slide Number Placeholder 9">
            <a:extLst>
              <a:ext uri="{FF2B5EF4-FFF2-40B4-BE49-F238E27FC236}">
                <a16:creationId xmlns:a16="http://schemas.microsoft.com/office/drawing/2014/main" id="{1CC0AAF4-6E54-40A0-B894-9EBEBAE2A4AB}"/>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11" name="Footer Placeholder 10">
            <a:extLst>
              <a:ext uri="{FF2B5EF4-FFF2-40B4-BE49-F238E27FC236}">
                <a16:creationId xmlns:a16="http://schemas.microsoft.com/office/drawing/2014/main" id="{4F9439CB-5362-4E36-84B8-56086496C0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760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0C5B-E753-40E4-8D95-C01F288B0E7F}"/>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Purchase Discounts </a:t>
            </a:r>
            <a:r>
              <a:rPr lang="en-US" sz="2400" b="0" dirty="0">
                <a:latin typeface="Calibri" panose="020F0502020204030204" pitchFamily="34" charset="0"/>
                <a:ea typeface="Source Sans Pro" charset="0"/>
                <a:cs typeface="Calibri" panose="020F0502020204030204" pitchFamily="34" charset="0"/>
              </a:rPr>
              <a:t>(5 of 5)</a:t>
            </a:r>
            <a:endParaRPr lang="en-US" dirty="0"/>
          </a:p>
        </p:txBody>
      </p:sp>
      <p:sp>
        <p:nvSpPr>
          <p:cNvPr id="3" name="Content Placeholder 2">
            <a:extLst>
              <a:ext uri="{FF2B5EF4-FFF2-40B4-BE49-F238E27FC236}">
                <a16:creationId xmlns:a16="http://schemas.microsoft.com/office/drawing/2014/main" id="{C1CBC495-F309-4645-A9A7-095000EC286F}"/>
              </a:ext>
            </a:extLst>
          </p:cNvPr>
          <p:cNvSpPr>
            <a:spLocks noGrp="1"/>
          </p:cNvSpPr>
          <p:nvPr>
            <p:ph sz="quarter" idx="16"/>
          </p:nvPr>
        </p:nvSpPr>
        <p:spPr>
          <a:xfrm>
            <a:off x="304800" y="1828800"/>
            <a:ext cx="5943600" cy="431800"/>
          </a:xfrm>
        </p:spPr>
        <p:txBody>
          <a:bodyPr/>
          <a:lstStyle/>
          <a:p>
            <a:r>
              <a:rPr lang="en-US" altLang="en-US" sz="2600" b="1" dirty="0"/>
              <a:t>Should discounts be taken when offered?</a:t>
            </a:r>
            <a:endParaRPr lang="en-US" sz="2600" dirty="0"/>
          </a:p>
        </p:txBody>
      </p:sp>
      <p:graphicFrame>
        <p:nvGraphicFramePr>
          <p:cNvPr id="10" name="Content Placeholder 9" descr="Table is accessible to screenreaders">
            <a:extLst>
              <a:ext uri="{FF2B5EF4-FFF2-40B4-BE49-F238E27FC236}">
                <a16:creationId xmlns:a16="http://schemas.microsoft.com/office/drawing/2014/main" id="{612D5070-80F5-4DC2-80AD-0F2AB53D13FE}"/>
              </a:ext>
            </a:extLst>
          </p:cNvPr>
          <p:cNvGraphicFramePr>
            <a:graphicFrameLocks noGrp="1"/>
          </p:cNvGraphicFramePr>
          <p:nvPr>
            <p:ph sz="quarter" idx="17"/>
            <p:extLst>
              <p:ext uri="{D42A27DB-BD31-4B8C-83A1-F6EECF244321}">
                <p14:modId xmlns:p14="http://schemas.microsoft.com/office/powerpoint/2010/main" val="1720752195"/>
              </p:ext>
            </p:extLst>
          </p:nvPr>
        </p:nvGraphicFramePr>
        <p:xfrm>
          <a:off x="1066800" y="2428562"/>
          <a:ext cx="6294967" cy="1371600"/>
        </p:xfrm>
        <a:graphic>
          <a:graphicData uri="http://schemas.openxmlformats.org/drawingml/2006/table">
            <a:tbl>
              <a:tblPr firstRow="1" bandRow="1">
                <a:tableStyleId>{5C22544A-7EE6-4342-B048-85BDC9FD1C3A}</a:tableStyleId>
              </a:tblPr>
              <a:tblGrid>
                <a:gridCol w="4915248">
                  <a:extLst>
                    <a:ext uri="{9D8B030D-6E8A-4147-A177-3AD203B41FA5}">
                      <a16:colId xmlns:a16="http://schemas.microsoft.com/office/drawing/2014/main" val="1362582218"/>
                    </a:ext>
                  </a:extLst>
                </a:gridCol>
                <a:gridCol w="1379719">
                  <a:extLst>
                    <a:ext uri="{9D8B030D-6E8A-4147-A177-3AD203B41FA5}">
                      <a16:colId xmlns:a16="http://schemas.microsoft.com/office/drawing/2014/main" val="2679427946"/>
                    </a:ext>
                  </a:extLst>
                </a:gridCol>
              </a:tblGrid>
              <a:tr h="232229">
                <a:tc>
                  <a:txBody>
                    <a:bodyPr/>
                    <a:lstStyle/>
                    <a:p>
                      <a:r>
                        <a:rPr lang="en-US" sz="2400" b="0" baseline="0" dirty="0">
                          <a:solidFill>
                            <a:schemeClr val="tx1"/>
                          </a:solidFill>
                          <a:latin typeface="Calibri" panose="020F0502020204030204" pitchFamily="34" charset="0"/>
                        </a:rPr>
                        <a:t>Discount of 2% on $3,500</a:t>
                      </a:r>
                    </a:p>
                  </a:txBody>
                  <a:tcPr>
                    <a:solidFill>
                      <a:schemeClr val="bg1"/>
                    </a:solidFill>
                  </a:tcPr>
                </a:tc>
                <a:tc>
                  <a:txBody>
                    <a:bodyPr/>
                    <a:lstStyle/>
                    <a:p>
                      <a:pPr algn="r"/>
                      <a:r>
                        <a:rPr lang="en-US" sz="2400" b="0" baseline="0" dirty="0">
                          <a:solidFill>
                            <a:schemeClr val="tx1"/>
                          </a:solidFill>
                          <a:latin typeface="Calibri" panose="020F0502020204030204" pitchFamily="34" charset="0"/>
                        </a:rPr>
                        <a:t>$70.00</a:t>
                      </a:r>
                    </a:p>
                  </a:txBody>
                  <a:tcPr>
                    <a:solidFill>
                      <a:schemeClr val="bg1"/>
                    </a:solidFill>
                  </a:tcPr>
                </a:tc>
                <a:extLst>
                  <a:ext uri="{0D108BD9-81ED-4DB2-BD59-A6C34878D82A}">
                    <a16:rowId xmlns:a16="http://schemas.microsoft.com/office/drawing/2014/main" val="1472750824"/>
                  </a:ext>
                </a:extLst>
              </a:tr>
              <a:tr h="232229">
                <a:tc>
                  <a:txBody>
                    <a:bodyPr/>
                    <a:lstStyle/>
                    <a:p>
                      <a:r>
                        <a:rPr lang="en-US" sz="2400" baseline="0" dirty="0">
                          <a:latin typeface="Calibri" panose="020F0502020204030204" pitchFamily="34" charset="0"/>
                        </a:rPr>
                        <a:t>$3,500 loan at 10% for 20 days</a:t>
                      </a:r>
                    </a:p>
                  </a:txBody>
                  <a:tcPr>
                    <a:solidFill>
                      <a:schemeClr val="bg1"/>
                    </a:solidFill>
                  </a:tcPr>
                </a:tc>
                <a:tc>
                  <a:txBody>
                    <a:bodyPr/>
                    <a:lstStyle/>
                    <a:p>
                      <a:pPr algn="r"/>
                      <a:r>
                        <a:rPr lang="en-US" sz="2400" baseline="0" dirty="0">
                          <a:latin typeface="Calibri" panose="020F0502020204030204" pitchFamily="34" charset="0"/>
                        </a:rPr>
                        <a:t>19.18</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8327732"/>
                  </a:ext>
                </a:extLst>
              </a:tr>
              <a:tr h="304494">
                <a:tc>
                  <a:txBody>
                    <a:bodyPr/>
                    <a:lstStyle/>
                    <a:p>
                      <a:r>
                        <a:rPr lang="en-US" sz="2400" baseline="0" dirty="0">
                          <a:latin typeface="Calibri" panose="020F0502020204030204" pitchFamily="34" charset="0"/>
                        </a:rPr>
                        <a:t>Savings by taking the discount</a:t>
                      </a:r>
                    </a:p>
                  </a:txBody>
                  <a:tcPr>
                    <a:solidFill>
                      <a:schemeClr val="bg1"/>
                    </a:solidFill>
                  </a:tcPr>
                </a:tc>
                <a:tc>
                  <a:txBody>
                    <a:bodyPr/>
                    <a:lstStyle/>
                    <a:p>
                      <a:pPr algn="r"/>
                      <a:r>
                        <a:rPr lang="en-US" sz="2400" b="1" baseline="0" dirty="0">
                          <a:solidFill>
                            <a:srgbClr val="990000"/>
                          </a:solidFill>
                          <a:latin typeface="Calibri" panose="020F0502020204030204" pitchFamily="34" charset="0"/>
                        </a:rPr>
                        <a:t>$50.82</a:t>
                      </a:r>
                      <a:endParaRPr lang="en-US" sz="2400" baseline="0" dirty="0">
                        <a:latin typeface="Calibri" panose="020F050202020403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3889370"/>
                  </a:ext>
                </a:extLst>
              </a:tr>
            </a:tbl>
          </a:graphicData>
        </a:graphic>
      </p:graphicFrame>
      <p:sp>
        <p:nvSpPr>
          <p:cNvPr id="5" name="Content Placeholder 4">
            <a:extLst>
              <a:ext uri="{FF2B5EF4-FFF2-40B4-BE49-F238E27FC236}">
                <a16:creationId xmlns:a16="http://schemas.microsoft.com/office/drawing/2014/main" id="{0ACB373F-EC2D-499D-A3BE-FE644FCE57D2}"/>
              </a:ext>
            </a:extLst>
          </p:cNvPr>
          <p:cNvSpPr>
            <a:spLocks noGrp="1"/>
          </p:cNvSpPr>
          <p:nvPr>
            <p:ph sz="quarter" idx="18"/>
          </p:nvPr>
        </p:nvSpPr>
        <p:spPr>
          <a:xfrm>
            <a:off x="313267" y="4419601"/>
            <a:ext cx="7916334" cy="990600"/>
          </a:xfrm>
        </p:spPr>
        <p:txBody>
          <a:bodyPr/>
          <a:lstStyle/>
          <a:p>
            <a:pPr marL="1341438" indent="-1341438">
              <a:lnSpc>
                <a:spcPct val="100000"/>
              </a:lnSpc>
              <a:spcBef>
                <a:spcPts val="3600"/>
              </a:spcBef>
            </a:pPr>
            <a:r>
              <a:rPr lang="en-US" altLang="en-US" sz="2600" b="1" dirty="0"/>
              <a:t>Example:</a:t>
            </a:r>
            <a:r>
              <a:rPr lang="en-US" altLang="en-US" sz="2600" dirty="0"/>
              <a:t> 2% for the use of $3,500 for 20 days = Annual rate of 36.5% </a:t>
            </a:r>
            <a:r>
              <a:rPr lang="en-IN" sz="2600" dirty="0"/>
              <a:t>(2% × 365/20)</a:t>
            </a:r>
            <a:endParaRPr lang="en-US" altLang="en-US" sz="2600" dirty="0"/>
          </a:p>
        </p:txBody>
      </p:sp>
      <p:sp>
        <p:nvSpPr>
          <p:cNvPr id="8" name="Slide Number Placeholder 7">
            <a:extLst>
              <a:ext uri="{FF2B5EF4-FFF2-40B4-BE49-F238E27FC236}">
                <a16:creationId xmlns:a16="http://schemas.microsoft.com/office/drawing/2014/main" id="{F1D949B7-FF97-4949-8395-ECB3E443197C}"/>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9" name="Footer Placeholder 8">
            <a:extLst>
              <a:ext uri="{FF2B5EF4-FFF2-40B4-BE49-F238E27FC236}">
                <a16:creationId xmlns:a16="http://schemas.microsoft.com/office/drawing/2014/main" id="{E649042D-889E-4CD4-B47F-8D3DDF95F48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45757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B6D5-C18D-4297-A1A8-6ED77B16A1F2}"/>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Summary of Purchasing Transactions</a:t>
            </a:r>
            <a:endParaRPr lang="en-US" dirty="0"/>
          </a:p>
        </p:txBody>
      </p:sp>
      <p:pic>
        <p:nvPicPr>
          <p:cNvPr id="7" name="Content Placeholder 6" descr="Diagram that shows an example of posting to a t-account. The account name is displayed on top of the T as Inventory. The left or debit side shows two amounts. The first transaction is the purchase dated May 4 in the amount of $3,800. Just below is a transaction dated 6 with a posting of 150 for freight-in. On the right side, the first transaction is posted on the eighth for purchase return, in the amount of $300. The second entry for purchase discount is entered on fourteenth with the amount 70. The balance is displayed on the left side as $3,580.">
            <a:extLst>
              <a:ext uri="{FF2B5EF4-FFF2-40B4-BE49-F238E27FC236}">
                <a16:creationId xmlns:a16="http://schemas.microsoft.com/office/drawing/2014/main" id="{A17F621D-8BB5-486E-8E83-BC2E6E1F3363}"/>
              </a:ext>
            </a:extLst>
          </p:cNvPr>
          <p:cNvPicPr>
            <a:picLocks noGrp="1" noChangeAspect="1"/>
          </p:cNvPicPr>
          <p:nvPr>
            <p:ph sz="quarter" idx="16"/>
          </p:nvPr>
        </p:nvPicPr>
        <p:blipFill>
          <a:blip r:embed="rId2"/>
          <a:stretch>
            <a:fillRect/>
          </a:stretch>
        </p:blipFill>
        <p:spPr>
          <a:xfrm>
            <a:off x="304800" y="2294831"/>
            <a:ext cx="8534400" cy="2268337"/>
          </a:xfrm>
          <a:prstGeom prst="rect">
            <a:avLst/>
          </a:prstGeom>
        </p:spPr>
      </p:pic>
      <p:sp>
        <p:nvSpPr>
          <p:cNvPr id="5" name="Slide Number Placeholder 4">
            <a:extLst>
              <a:ext uri="{FF2B5EF4-FFF2-40B4-BE49-F238E27FC236}">
                <a16:creationId xmlns:a16="http://schemas.microsoft.com/office/drawing/2014/main" id="{8098ED2A-80AC-47BC-B0EB-8CAAF8168BEA}"/>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6" name="Footer Placeholder 5">
            <a:extLst>
              <a:ext uri="{FF2B5EF4-FFF2-40B4-BE49-F238E27FC236}">
                <a16:creationId xmlns:a16="http://schemas.microsoft.com/office/drawing/2014/main" id="{E2BD2150-2C5D-40CB-9954-7DC0C4E050D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41617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p:txBody>
          <a:bodyPr/>
          <a:lstStyle/>
          <a:p>
            <a:r>
              <a:rPr lang="en-US" dirty="0">
                <a:ea typeface="Source Sans Pro" charset="0"/>
              </a:rPr>
              <a:t>Do It! 2: </a:t>
            </a:r>
            <a:r>
              <a:rPr lang="en-US" dirty="0">
                <a:solidFill>
                  <a:srgbClr val="196E78"/>
                </a:solidFill>
                <a:ea typeface="Source Sans Pro" charset="0"/>
              </a:rPr>
              <a:t>Purchase Transactions</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8534400" cy="2025649"/>
          </a:xfrm>
        </p:spPr>
        <p:txBody>
          <a:bodyPr/>
          <a:lstStyle/>
          <a:p>
            <a:pPr algn="just"/>
            <a:r>
              <a:rPr lang="en-US" sz="2400" dirty="0"/>
              <a:t>On September 5, De La Hoya Company buys merchandise on account from Junot Diaz Company. The purchase price of the goods paid by De La Hoya is $1,500, and the cost to Diaz Company was $800. On September 8, De La Hoya returns defective goods with a selling price of $200. Record the transactions on the books of De La Hoya Company.</a:t>
            </a:r>
            <a:endParaRPr lang="en-US" sz="2200" b="1" dirty="0">
              <a:solidFill>
                <a:srgbClr val="FF0000"/>
              </a:solidFill>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970769"/>
            <a:ext cx="1066800" cy="430645"/>
          </a:xfrm>
        </p:spPr>
        <p:txBody>
          <a:bodyPr/>
          <a:lstStyle/>
          <a:p>
            <a:r>
              <a:rPr lang="en-US" sz="2400" dirty="0"/>
              <a:t>Sept. 5</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7" y="3970769"/>
            <a:ext cx="1440873" cy="365125"/>
          </a:xfrm>
        </p:spPr>
        <p:txBody>
          <a:bodyPr/>
          <a:lstStyle/>
          <a:p>
            <a:r>
              <a:rPr lang="en-US" sz="2400" dirty="0"/>
              <a:t>Inventory</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479905" y="3962400"/>
            <a:ext cx="904568" cy="365125"/>
          </a:xfrm>
        </p:spPr>
        <p:txBody>
          <a:bodyPr/>
          <a:lstStyle/>
          <a:p>
            <a:r>
              <a:rPr lang="en-US" sz="2400" dirty="0"/>
              <a:t>1,500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828800" y="4337915"/>
            <a:ext cx="4619319" cy="691286"/>
          </a:xfrm>
        </p:spPr>
        <p:txBody>
          <a:bodyPr/>
          <a:lstStyle/>
          <a:p>
            <a:r>
              <a:rPr lang="en-US" sz="2400" dirty="0"/>
              <a:t>Accounts Payable</a:t>
            </a:r>
          </a:p>
          <a:p>
            <a:pPr>
              <a:spcBef>
                <a:spcPts val="0"/>
              </a:spcBef>
            </a:pPr>
            <a:r>
              <a:rPr lang="en-IN" sz="2000" dirty="0"/>
              <a:t>    (To record goods purchased on account)</a:t>
            </a:r>
            <a:endParaRPr lang="en-US" sz="20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750175" y="4336515"/>
            <a:ext cx="936625" cy="365125"/>
          </a:xfrm>
        </p:spPr>
        <p:txBody>
          <a:bodyPr/>
          <a:lstStyle/>
          <a:p>
            <a:r>
              <a:rPr lang="en-US" sz="2400" dirty="0"/>
              <a:t>1,500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990441" y="5187082"/>
            <a:ext cx="354655" cy="375517"/>
          </a:xfrm>
        </p:spPr>
        <p:txBody>
          <a:bodyPr/>
          <a:lstStyle/>
          <a:p>
            <a:r>
              <a:rPr lang="en-US" sz="2400" dirty="0">
                <a:latin typeface="Calibri" panose="020F0502020204030204" pitchFamily="34" charset="0"/>
              </a:rPr>
              <a:t>8</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607127" y="5183917"/>
            <a:ext cx="2355273" cy="365125"/>
          </a:xfrm>
        </p:spPr>
        <p:txBody>
          <a:bodyPr/>
          <a:lstStyle/>
          <a:p>
            <a:r>
              <a:rPr lang="en-US" sz="2400" dirty="0"/>
              <a:t>Accounts Payable</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698673" y="5181600"/>
            <a:ext cx="692727" cy="365125"/>
          </a:xfrm>
        </p:spPr>
        <p:txBody>
          <a:bodyPr/>
          <a:lstStyle/>
          <a:p>
            <a:r>
              <a:rPr lang="en-US" sz="2400" dirty="0"/>
              <a:t>200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1828800" y="5562599"/>
            <a:ext cx="4422504" cy="630961"/>
          </a:xfrm>
        </p:spPr>
        <p:txBody>
          <a:bodyPr/>
          <a:lstStyle/>
          <a:p>
            <a:r>
              <a:rPr lang="en-US" sz="2400" dirty="0"/>
              <a:t>Inventory</a:t>
            </a:r>
          </a:p>
          <a:p>
            <a:pPr marL="179388">
              <a:spcBef>
                <a:spcPts val="0"/>
              </a:spcBef>
            </a:pPr>
            <a:r>
              <a:rPr lang="en-IN" sz="2000" dirty="0"/>
              <a:t>(To record return of defective goods)</a:t>
            </a:r>
            <a:endParaRPr lang="en-US" sz="18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7950200" y="5564619"/>
            <a:ext cx="676984" cy="365125"/>
          </a:xfrm>
        </p:spPr>
        <p:txBody>
          <a:bodyPr/>
          <a:lstStyle/>
          <a:p>
            <a:r>
              <a:rPr lang="en-US" sz="2400" dirty="0">
                <a:latin typeface="Calibri" panose="020F0502020204030204" pitchFamily="34" charset="0"/>
              </a:rPr>
              <a:t>200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01618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23">
                                            <p:txEl>
                                              <p:pRg st="1" end="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P spid="21" grpId="0" build="p"/>
      <p:bldP spid="22" grpId="0" build="p"/>
      <p:bldP spid="23" grpId="0" uiExpand="1" build="p"/>
      <p:bldP spid="2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6CB-AF9B-4946-A8B5-3D94E320A57A}"/>
              </a:ext>
            </a:extLst>
          </p:cNvPr>
          <p:cNvSpPr>
            <a:spLocks noGrp="1"/>
          </p:cNvSpPr>
          <p:nvPr>
            <p:ph type="title"/>
          </p:nvPr>
        </p:nvSpPr>
        <p:spPr>
          <a:xfrm>
            <a:off x="304800" y="762001"/>
            <a:ext cx="8534400" cy="761999"/>
          </a:xfrm>
        </p:spPr>
        <p:txBody>
          <a:bodyPr>
            <a:normAutofit/>
          </a:bodyPr>
          <a:lstStyle/>
          <a:p>
            <a:r>
              <a:rPr lang="en-US" dirty="0">
                <a:latin typeface="Calibri" panose="020F0502020204030204" pitchFamily="34" charset="0"/>
                <a:ea typeface="Source Sans Pro" charset="0"/>
                <a:cs typeface="Calibri" panose="020F0502020204030204" pitchFamily="34" charset="0"/>
              </a:rPr>
              <a:t>Recording Sales Perpetual System </a:t>
            </a:r>
            <a:r>
              <a:rPr lang="en-US" sz="2400" b="0" dirty="0">
                <a:latin typeface="Calibri" panose="020F0502020204030204" pitchFamily="34" charset="0"/>
                <a:ea typeface="Source Sans Pro" charset="0"/>
                <a:cs typeface="Calibri" panose="020F0502020204030204" pitchFamily="34" charset="0"/>
              </a:rPr>
              <a:t>(1 of 3)</a:t>
            </a:r>
            <a:endParaRPr lang="en-US" sz="2400" b="0" dirty="0"/>
          </a:p>
        </p:txBody>
      </p:sp>
      <p:sp>
        <p:nvSpPr>
          <p:cNvPr id="3" name="Content Placeholder 2">
            <a:extLst>
              <a:ext uri="{FF2B5EF4-FFF2-40B4-BE49-F238E27FC236}">
                <a16:creationId xmlns:a16="http://schemas.microsoft.com/office/drawing/2014/main" id="{3A6ED9BC-3A64-4540-964A-5BBEE095E33D}"/>
              </a:ext>
            </a:extLst>
          </p:cNvPr>
          <p:cNvSpPr>
            <a:spLocks noGrp="1"/>
          </p:cNvSpPr>
          <p:nvPr>
            <p:ph sz="quarter" idx="16"/>
          </p:nvPr>
        </p:nvSpPr>
        <p:spPr>
          <a:xfrm>
            <a:off x="304800" y="1828800"/>
            <a:ext cx="8534400" cy="2895600"/>
          </a:xfrm>
        </p:spPr>
        <p:txBody>
          <a:bodyPr/>
          <a:lstStyle/>
          <a:p>
            <a:pPr marL="292608" lvl="2" indent="-292608">
              <a:spcBef>
                <a:spcPts val="1000"/>
              </a:spcBef>
              <a:buClr>
                <a:srgbClr val="990000"/>
              </a:buClr>
              <a:buSzPct val="100000"/>
            </a:pPr>
            <a:r>
              <a:rPr lang="en-US" altLang="en-US" sz="2800" dirty="0"/>
              <a:t>Made using cash or credit (on account)</a:t>
            </a:r>
          </a:p>
          <a:p>
            <a:pPr marL="292608" lvl="2" indent="-292608">
              <a:spcBef>
                <a:spcPts val="1000"/>
              </a:spcBef>
              <a:buClr>
                <a:srgbClr val="990000"/>
              </a:buClr>
              <a:buSzPct val="100000"/>
            </a:pPr>
            <a:r>
              <a:rPr lang="en-US" altLang="en-US" sz="2800" dirty="0"/>
              <a:t>Sales revenue, like service revenue, is recorded when performance obligation is satisfied</a:t>
            </a:r>
          </a:p>
          <a:p>
            <a:pPr marL="292608" lvl="2" indent="-292608">
              <a:spcBef>
                <a:spcPts val="1000"/>
              </a:spcBef>
              <a:buClr>
                <a:srgbClr val="990000"/>
              </a:buClr>
              <a:buSzPct val="100000"/>
            </a:pPr>
            <a:r>
              <a:rPr lang="en-US" altLang="en-US" sz="2800" dirty="0"/>
              <a:t>Performance obligation is satisfied when goods are transferred from seller to buyer</a:t>
            </a:r>
          </a:p>
          <a:p>
            <a:pPr marL="292608" lvl="2" indent="-292608">
              <a:spcBef>
                <a:spcPts val="1000"/>
              </a:spcBef>
              <a:buClr>
                <a:srgbClr val="990000"/>
              </a:buClr>
              <a:buSzPct val="100000"/>
            </a:pPr>
            <a:r>
              <a:rPr lang="en-US" altLang="en-US" sz="2800" dirty="0"/>
              <a:t>Sales invoice should support each credit sale</a:t>
            </a:r>
            <a:endParaRPr lang="en-US" dirty="0"/>
          </a:p>
        </p:txBody>
      </p:sp>
      <p:sp>
        <p:nvSpPr>
          <p:cNvPr id="4" name="Slide Number Placeholder 3">
            <a:extLst>
              <a:ext uri="{FF2B5EF4-FFF2-40B4-BE49-F238E27FC236}">
                <a16:creationId xmlns:a16="http://schemas.microsoft.com/office/drawing/2014/main" id="{048FAD78-CBA0-453E-8571-2FC54D88DD6A}"/>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a:extLst>
              <a:ext uri="{FF2B5EF4-FFF2-40B4-BE49-F238E27FC236}">
                <a16:creationId xmlns:a16="http://schemas.microsoft.com/office/drawing/2014/main" id="{A860E9F0-C042-4C72-8938-4CFB46B894A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6708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507-839C-4C7C-97DD-7530D54D800B}"/>
              </a:ext>
            </a:extLst>
          </p:cNvPr>
          <p:cNvSpPr>
            <a:spLocks noGrp="1"/>
          </p:cNvSpPr>
          <p:nvPr>
            <p:ph type="title"/>
          </p:nvPr>
        </p:nvSpPr>
        <p:spPr/>
        <p:txBody>
          <a:bodyPr>
            <a:normAutofit fontScale="90000"/>
          </a:bodyPr>
          <a:lstStyle/>
          <a:p>
            <a:r>
              <a:rPr lang="en-US" b="1" dirty="0">
                <a:latin typeface="Calibri" panose="020F0502020204030204" pitchFamily="34" charset="0"/>
              </a:rPr>
              <a:t>Merchandising Operations and Inventory Systems</a:t>
            </a:r>
          </a:p>
        </p:txBody>
      </p:sp>
      <p:sp>
        <p:nvSpPr>
          <p:cNvPr id="9" name="Content Placeholder 8">
            <a:extLst>
              <a:ext uri="{FF2B5EF4-FFF2-40B4-BE49-F238E27FC236}">
                <a16:creationId xmlns:a16="http://schemas.microsoft.com/office/drawing/2014/main" id="{51513D2C-91A2-4BD2-89D3-5D5FD012CAC4}"/>
              </a:ext>
            </a:extLst>
          </p:cNvPr>
          <p:cNvSpPr>
            <a:spLocks noGrp="1"/>
          </p:cNvSpPr>
          <p:nvPr>
            <p:ph sz="quarter" idx="16"/>
          </p:nvPr>
        </p:nvSpPr>
        <p:spPr>
          <a:xfrm>
            <a:off x="304800" y="2057400"/>
            <a:ext cx="8534400" cy="4191000"/>
          </a:xfrm>
        </p:spPr>
        <p:txBody>
          <a:bodyPr/>
          <a:lstStyle/>
          <a:p>
            <a:pPr marL="291600" indent="-291600" algn="just">
              <a:buClr>
                <a:schemeClr val="accent2"/>
              </a:buClr>
              <a:buFont typeface="Arial" panose="020B0604020202020204" pitchFamily="34" charset="0"/>
              <a:buChar char="•"/>
            </a:pPr>
            <a:r>
              <a:rPr lang="en-IN" sz="2600" dirty="0">
                <a:latin typeface="Calibri" panose="020F0502020204030204" pitchFamily="34" charset="0"/>
              </a:rPr>
              <a:t>Merchandising companies that sell directly to consumers are called </a:t>
            </a:r>
            <a:r>
              <a:rPr lang="en-IN" sz="2600" b="1" dirty="0">
                <a:latin typeface="Calibri" panose="020F0502020204030204" pitchFamily="34" charset="0"/>
              </a:rPr>
              <a:t>retailers</a:t>
            </a:r>
            <a:r>
              <a:rPr lang="en-IN" sz="2600" dirty="0">
                <a:latin typeface="Calibri" panose="020F0502020204030204" pitchFamily="34" charset="0"/>
              </a:rPr>
              <a:t>.</a:t>
            </a:r>
          </a:p>
          <a:p>
            <a:pPr marL="291600" indent="-291600" algn="just">
              <a:buClr>
                <a:schemeClr val="accent2"/>
              </a:buClr>
              <a:buFont typeface="Arial" panose="020B0604020202020204" pitchFamily="34" charset="0"/>
              <a:buChar char="•"/>
            </a:pPr>
            <a:r>
              <a:rPr lang="en-IN" sz="2600" dirty="0">
                <a:latin typeface="Calibri" panose="020F0502020204030204" pitchFamily="34" charset="0"/>
              </a:rPr>
              <a:t>Merchandising companies that sell to retailers are known as </a:t>
            </a:r>
            <a:r>
              <a:rPr lang="en-IN" sz="2600" b="1" dirty="0">
                <a:latin typeface="Calibri" panose="020F0502020204030204" pitchFamily="34" charset="0"/>
              </a:rPr>
              <a:t>wholesalers</a:t>
            </a:r>
            <a:r>
              <a:rPr lang="en-IN" sz="2600" dirty="0">
                <a:latin typeface="Calibri" panose="020F0502020204030204" pitchFamily="34" charset="0"/>
              </a:rPr>
              <a:t>.</a:t>
            </a:r>
            <a:endParaRPr lang="en-US" sz="2600" dirty="0">
              <a:latin typeface="Calibri" panose="020F0502020204030204" pitchFamily="34" charset="0"/>
            </a:endParaRPr>
          </a:p>
          <a:p>
            <a:pPr marL="291600" indent="-291600" algn="just">
              <a:buClr>
                <a:schemeClr val="accent2"/>
              </a:buClr>
              <a:buFont typeface="Arial" panose="020B0604020202020204" pitchFamily="34" charset="0"/>
              <a:buChar char="•"/>
            </a:pPr>
            <a:r>
              <a:rPr lang="en-US" sz="2600" dirty="0">
                <a:latin typeface="Calibri" panose="020F0502020204030204" pitchFamily="34" charset="0"/>
              </a:rPr>
              <a:t>The primary source of revenues is referred to as </a:t>
            </a:r>
            <a:r>
              <a:rPr lang="en-US" sz="2600" b="1" dirty="0">
                <a:solidFill>
                  <a:schemeClr val="accent4"/>
                </a:solidFill>
                <a:latin typeface="Calibri" panose="020F0502020204030204" pitchFamily="34" charset="0"/>
              </a:rPr>
              <a:t>sales revenue</a:t>
            </a:r>
            <a:r>
              <a:rPr lang="en-US" sz="2600" dirty="0">
                <a:solidFill>
                  <a:schemeClr val="accent4"/>
                </a:solidFill>
                <a:latin typeface="Calibri" panose="020F0502020204030204" pitchFamily="34" charset="0"/>
              </a:rPr>
              <a:t> </a:t>
            </a:r>
            <a:r>
              <a:rPr lang="en-US" sz="2600" dirty="0">
                <a:latin typeface="Calibri" panose="020F0502020204030204" pitchFamily="34" charset="0"/>
              </a:rPr>
              <a:t>or </a:t>
            </a:r>
            <a:r>
              <a:rPr lang="en-US" sz="2600" b="1" dirty="0">
                <a:solidFill>
                  <a:schemeClr val="accent4"/>
                </a:solidFill>
                <a:latin typeface="Calibri" panose="020F0502020204030204" pitchFamily="34" charset="0"/>
              </a:rPr>
              <a:t>sales</a:t>
            </a:r>
            <a:r>
              <a:rPr lang="en-US" sz="2600" b="1" dirty="0">
                <a:latin typeface="Calibri" panose="020F0502020204030204" pitchFamily="34" charset="0"/>
              </a:rPr>
              <a:t>.</a:t>
            </a:r>
          </a:p>
        </p:txBody>
      </p:sp>
      <p:sp>
        <p:nvSpPr>
          <p:cNvPr id="23" name="Slide Number Placeholder 22">
            <a:extLst>
              <a:ext uri="{FF2B5EF4-FFF2-40B4-BE49-F238E27FC236}">
                <a16:creationId xmlns:a16="http://schemas.microsoft.com/office/drawing/2014/main" id="{09727295-E42C-47C7-A822-5EF9E539FE62}"/>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a:t>
            </a:fld>
            <a:endParaRPr lang="en-US" dirty="0">
              <a:latin typeface="Calibri" panose="020F0502020204030204" pitchFamily="34" charset="0"/>
            </a:endParaRPr>
          </a:p>
        </p:txBody>
      </p:sp>
      <p:sp>
        <p:nvSpPr>
          <p:cNvPr id="24" name="Footer Placeholder 23">
            <a:extLst>
              <a:ext uri="{FF2B5EF4-FFF2-40B4-BE49-F238E27FC236}">
                <a16:creationId xmlns:a16="http://schemas.microsoft.com/office/drawing/2014/main" id="{8854B646-AFF9-4B56-8FD0-B14E1BDDEDDF}"/>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4106342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AF76-0FC4-4C20-8ECB-D95CDE331E44}"/>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Recording Sales Perpetual System </a:t>
            </a:r>
            <a:r>
              <a:rPr lang="en-US" sz="2400" b="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323C8880-2BDF-4A19-9BBD-573DADBE4325}"/>
              </a:ext>
            </a:extLst>
          </p:cNvPr>
          <p:cNvSpPr>
            <a:spLocks noGrp="1"/>
          </p:cNvSpPr>
          <p:nvPr>
            <p:ph sz="quarter" idx="16"/>
          </p:nvPr>
        </p:nvSpPr>
        <p:spPr>
          <a:xfrm>
            <a:off x="304800" y="1828800"/>
            <a:ext cx="4953000" cy="457200"/>
          </a:xfrm>
        </p:spPr>
        <p:txBody>
          <a:bodyPr/>
          <a:lstStyle/>
          <a:p>
            <a:r>
              <a:rPr lang="en-US" altLang="en-US" b="1" dirty="0"/>
              <a:t>Journal Entries to Record a Sale</a:t>
            </a:r>
            <a:endParaRPr lang="en-US" dirty="0"/>
          </a:p>
        </p:txBody>
      </p:sp>
      <p:pic>
        <p:nvPicPr>
          <p:cNvPr id="7" name="Content Placeholder 6" descr="An illustration displays the recording sales perpetual system. The first transaction reads, cash or accounts receivable of XXX in the first numeric column; and sales revenue of XXX in the second numeric column which together form the selling price. The second transaction displays cost of goods sold as XXX in the first numeric column; and inventory as XXX in the second numeric column which together form the cost. ">
            <a:extLst>
              <a:ext uri="{FF2B5EF4-FFF2-40B4-BE49-F238E27FC236}">
                <a16:creationId xmlns:a16="http://schemas.microsoft.com/office/drawing/2014/main" id="{32CD07AF-3142-433D-A649-78F7B93D16D3}"/>
              </a:ext>
            </a:extLst>
          </p:cNvPr>
          <p:cNvPicPr>
            <a:picLocks noGrp="1" noChangeAspect="1"/>
          </p:cNvPicPr>
          <p:nvPr>
            <p:ph sz="quarter" idx="17"/>
          </p:nvPr>
        </p:nvPicPr>
        <p:blipFill>
          <a:blip r:embed="rId2"/>
          <a:stretch>
            <a:fillRect/>
          </a:stretch>
        </p:blipFill>
        <p:spPr>
          <a:xfrm>
            <a:off x="304800" y="2819400"/>
            <a:ext cx="8534400" cy="2742568"/>
          </a:xfrm>
          <a:prstGeom prst="rect">
            <a:avLst/>
          </a:prstGeom>
        </p:spPr>
      </p:pic>
      <p:sp>
        <p:nvSpPr>
          <p:cNvPr id="5" name="Slide Number Placeholder 4">
            <a:extLst>
              <a:ext uri="{FF2B5EF4-FFF2-40B4-BE49-F238E27FC236}">
                <a16:creationId xmlns:a16="http://schemas.microsoft.com/office/drawing/2014/main" id="{36FBA575-825E-4D83-8083-69F8B26EBB5A}"/>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6" name="Footer Placeholder 5">
            <a:extLst>
              <a:ext uri="{FF2B5EF4-FFF2-40B4-BE49-F238E27FC236}">
                <a16:creationId xmlns:a16="http://schemas.microsoft.com/office/drawing/2014/main" id="{CECCA0D6-606B-404D-A176-11FAB8EC051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465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863891"/>
          </a:xfrm>
        </p:spPr>
        <p:txBody>
          <a:bodyPr/>
          <a:lstStyle/>
          <a:p>
            <a:r>
              <a:rPr lang="en-US" dirty="0">
                <a:latin typeface="Calibri" panose="020F0502020204030204" pitchFamily="34" charset="0"/>
                <a:ea typeface="Source Sans Pro" charset="0"/>
                <a:cs typeface="Calibri" panose="020F0502020204030204" pitchFamily="34" charset="0"/>
              </a:rPr>
              <a:t>Recording Sales Perpetual System </a:t>
            </a:r>
            <a:r>
              <a:rPr lang="en-US" sz="2400" b="0" dirty="0">
                <a:latin typeface="Calibri" panose="020F0502020204030204" pitchFamily="34" charset="0"/>
                <a:ea typeface="Source Sans Pro" charset="0"/>
                <a:cs typeface="Calibri" panose="020F0502020204030204" pitchFamily="34" charset="0"/>
              </a:rPr>
              <a:t>(3 of 3)</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8534400" cy="1100861"/>
          </a:xfrm>
        </p:spPr>
        <p:txBody>
          <a:bodyPr/>
          <a:lstStyle/>
          <a:p>
            <a:pPr algn="just"/>
            <a:r>
              <a:rPr lang="en-US" altLang="en-US" sz="2400" b="1" dirty="0"/>
              <a:t>Illustration: </a:t>
            </a:r>
            <a:r>
              <a:rPr lang="en-US" sz="2400" dirty="0"/>
              <a:t>PW Audio Supply records its May 4 sale of $3,800 to Sauk Stereo (Illustration 5.6) as follows (assume merchandise cost PW Audio Supply $2,400).</a:t>
            </a:r>
            <a:endParaRPr lang="en-US" sz="2200" b="1" dirty="0">
              <a:solidFill>
                <a:srgbClr val="FF0000"/>
              </a:solidFill>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132569"/>
            <a:ext cx="990600" cy="398031"/>
          </a:xfrm>
        </p:spPr>
        <p:txBody>
          <a:bodyPr/>
          <a:lstStyle/>
          <a:p>
            <a:r>
              <a:rPr lang="en-US" sz="2400" dirty="0"/>
              <a:t>May 4</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7" y="3132569"/>
            <a:ext cx="2812474" cy="365125"/>
          </a:xfrm>
        </p:spPr>
        <p:txBody>
          <a:bodyPr/>
          <a:lstStyle/>
          <a:p>
            <a:r>
              <a:rPr lang="en-US" sz="2400" dirty="0"/>
              <a:t>Accounts Receivable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239489" y="3124200"/>
            <a:ext cx="980768" cy="365125"/>
          </a:xfrm>
        </p:spPr>
        <p:txBody>
          <a:bodyPr/>
          <a:lstStyle/>
          <a:p>
            <a:r>
              <a:rPr lang="en-US" sz="2400" dirty="0"/>
              <a:t>3,800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10081" y="3517036"/>
            <a:ext cx="3781119" cy="1020332"/>
          </a:xfrm>
        </p:spPr>
        <p:txBody>
          <a:bodyPr/>
          <a:lstStyle/>
          <a:p>
            <a:r>
              <a:rPr lang="en-US" sz="2400" dirty="0"/>
              <a:t>Sales Revenue</a:t>
            </a:r>
          </a:p>
          <a:p>
            <a:pPr marL="268288">
              <a:spcBef>
                <a:spcPts val="600"/>
              </a:spcBef>
            </a:pPr>
            <a:r>
              <a:rPr lang="en-IN" sz="2000" dirty="0"/>
              <a:t>(To record credit sale to Sauk Stereo per invoice #731)</a:t>
            </a:r>
            <a:endParaRPr lang="en-US" sz="20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782232" y="3505200"/>
            <a:ext cx="980768" cy="365125"/>
          </a:xfrm>
        </p:spPr>
        <p:txBody>
          <a:bodyPr/>
          <a:lstStyle/>
          <a:p>
            <a:r>
              <a:rPr lang="en-US" sz="2400" dirty="0"/>
              <a:t>3,800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940745" y="4729882"/>
            <a:ext cx="354655" cy="368303"/>
          </a:xfrm>
        </p:spPr>
        <p:txBody>
          <a:bodyPr/>
          <a:lstStyle/>
          <a:p>
            <a:r>
              <a:rPr lang="en-US" sz="2200" dirty="0">
                <a:latin typeface="Calibri" panose="020F0502020204030204" pitchFamily="34" charset="0"/>
              </a:rPr>
              <a:t>4</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607127" y="4726717"/>
            <a:ext cx="2561918" cy="365125"/>
          </a:xfrm>
        </p:spPr>
        <p:txBody>
          <a:bodyPr/>
          <a:lstStyle/>
          <a:p>
            <a:r>
              <a:rPr lang="en-US" sz="2400" dirty="0"/>
              <a:t>Cost of Goods Sold</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239489" y="4726716"/>
            <a:ext cx="980768" cy="365125"/>
          </a:xfrm>
        </p:spPr>
        <p:txBody>
          <a:bodyPr/>
          <a:lstStyle/>
          <a:p>
            <a:r>
              <a:rPr lang="en-US" sz="2400" dirty="0"/>
              <a:t>2,400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2057400" y="5105400"/>
            <a:ext cx="4057650" cy="1020332"/>
          </a:xfrm>
        </p:spPr>
        <p:txBody>
          <a:bodyPr/>
          <a:lstStyle/>
          <a:p>
            <a:r>
              <a:rPr lang="en-US" sz="2400" dirty="0"/>
              <a:t>Inventory</a:t>
            </a:r>
          </a:p>
          <a:p>
            <a:pPr marL="179388">
              <a:spcBef>
                <a:spcPts val="600"/>
              </a:spcBef>
            </a:pPr>
            <a:r>
              <a:rPr lang="en-IN" sz="2000" dirty="0"/>
              <a:t>(To record cost of merchandise sold on invoice #731 to Sauk Stereo)</a:t>
            </a:r>
            <a:endParaRPr lang="en-US" sz="20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7782232" y="5098467"/>
            <a:ext cx="877009" cy="365125"/>
          </a:xfrm>
        </p:spPr>
        <p:txBody>
          <a:bodyPr/>
          <a:lstStyle/>
          <a:p>
            <a:r>
              <a:rPr lang="en-US" sz="2400" dirty="0"/>
              <a:t>2,400</a:t>
            </a:r>
            <a:endParaRPr lang="en-US" sz="24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4162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P spid="21" grpId="0" build="p"/>
      <p:bldP spid="22" grpId="0" build="p"/>
      <p:bldP spid="23" grpId="0" uiExpand="1" build="p"/>
      <p:bldP spid="2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16CB-AF9B-4946-A8B5-3D94E320A57A}"/>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Sales Returns and Allowances </a:t>
            </a:r>
            <a:r>
              <a:rPr lang="en-US" sz="2400" b="0" dirty="0">
                <a:latin typeface="Calibri" panose="020F0502020204030204" pitchFamily="34" charset="0"/>
                <a:ea typeface="Source Sans Pro" charset="0"/>
                <a:cs typeface="Calibri" panose="020F0502020204030204" pitchFamily="34" charset="0"/>
              </a:rPr>
              <a:t>(1 of 5)</a:t>
            </a:r>
            <a:endParaRPr lang="en-US" sz="2400" b="0" dirty="0"/>
          </a:p>
        </p:txBody>
      </p:sp>
      <p:sp>
        <p:nvSpPr>
          <p:cNvPr id="3" name="Content Placeholder 2">
            <a:extLst>
              <a:ext uri="{FF2B5EF4-FFF2-40B4-BE49-F238E27FC236}">
                <a16:creationId xmlns:a16="http://schemas.microsoft.com/office/drawing/2014/main" id="{3A6ED9BC-3A64-4540-964A-5BBEE095E33D}"/>
              </a:ext>
            </a:extLst>
          </p:cNvPr>
          <p:cNvSpPr>
            <a:spLocks noGrp="1"/>
          </p:cNvSpPr>
          <p:nvPr>
            <p:ph sz="quarter" idx="16"/>
          </p:nvPr>
        </p:nvSpPr>
        <p:spPr>
          <a:xfrm>
            <a:off x="304800" y="1828800"/>
            <a:ext cx="8305800" cy="2895600"/>
          </a:xfrm>
        </p:spPr>
        <p:txBody>
          <a:bodyPr/>
          <a:lstStyle/>
          <a:p>
            <a:pPr marL="292608" lvl="2" indent="-292608">
              <a:spcBef>
                <a:spcPts val="1000"/>
              </a:spcBef>
              <a:buClr>
                <a:srgbClr val="990000"/>
              </a:buClr>
              <a:buSzPct val="100000"/>
            </a:pPr>
            <a:r>
              <a:rPr lang="en-US" altLang="en-US" sz="2600" b="1" dirty="0">
                <a:latin typeface="Calibri" panose="020F0502020204030204" pitchFamily="34" charset="0"/>
              </a:rPr>
              <a:t>“Flip side”</a:t>
            </a:r>
            <a:r>
              <a:rPr lang="en-US" altLang="en-US" sz="2600" dirty="0">
                <a:latin typeface="Calibri" panose="020F0502020204030204" pitchFamily="34" charset="0"/>
              </a:rPr>
              <a:t> of purchase returns and allowances</a:t>
            </a:r>
          </a:p>
          <a:p>
            <a:pPr marL="292608" lvl="2" indent="-292608">
              <a:spcBef>
                <a:spcPts val="1000"/>
              </a:spcBef>
              <a:buClr>
                <a:srgbClr val="990000"/>
              </a:buClr>
              <a:buSzPct val="100000"/>
            </a:pPr>
            <a:r>
              <a:rPr lang="en-US" altLang="en-US" sz="2600" b="1" dirty="0">
                <a:latin typeface="Calibri" panose="020F0502020204030204" pitchFamily="34" charset="0"/>
              </a:rPr>
              <a:t>Contra-revenue account</a:t>
            </a:r>
            <a:r>
              <a:rPr lang="en-US" altLang="en-US" sz="2600" dirty="0">
                <a:latin typeface="Calibri" panose="020F0502020204030204" pitchFamily="34" charset="0"/>
              </a:rPr>
              <a:t> to Sales Revenue (debit)</a:t>
            </a:r>
          </a:p>
          <a:p>
            <a:pPr marL="292608" lvl="2" indent="-292608">
              <a:spcBef>
                <a:spcPts val="1000"/>
              </a:spcBef>
              <a:buClr>
                <a:srgbClr val="990000"/>
              </a:buClr>
              <a:buSzPct val="100000"/>
            </a:pPr>
            <a:r>
              <a:rPr lang="en-US" altLang="en-US" sz="2600" b="1" dirty="0">
                <a:latin typeface="Calibri" panose="020F0502020204030204" pitchFamily="34" charset="0"/>
              </a:rPr>
              <a:t>Sales not reduced</a:t>
            </a:r>
            <a:r>
              <a:rPr lang="en-US" altLang="en-US" sz="2600" dirty="0">
                <a:latin typeface="Calibri" panose="020F0502020204030204" pitchFamily="34" charset="0"/>
              </a:rPr>
              <a:t> (debited) because:</a:t>
            </a:r>
          </a:p>
          <a:p>
            <a:pPr marL="621792" lvl="3" indent="-320040">
              <a:buClr>
                <a:srgbClr val="990000"/>
              </a:buClr>
              <a:buSzPct val="80000"/>
              <a:buFont typeface="Courier New" panose="02070309020205020404" pitchFamily="49" charset="0"/>
              <a:buChar char="o"/>
            </a:pPr>
            <a:r>
              <a:rPr lang="en-US" altLang="en-US" sz="2400" dirty="0">
                <a:latin typeface="Calibri" panose="020F0502020204030204" pitchFamily="34" charset="0"/>
              </a:rPr>
              <a:t>Would obscure importance of sales returns and allowances as a percentage of sales</a:t>
            </a:r>
          </a:p>
          <a:p>
            <a:pPr marL="621792" lvl="3" indent="-320040">
              <a:buClr>
                <a:srgbClr val="990000"/>
              </a:buClr>
              <a:buSzPct val="80000"/>
              <a:buFont typeface="Courier New" panose="02070309020205020404" pitchFamily="49" charset="0"/>
              <a:buChar char="o"/>
            </a:pPr>
            <a:r>
              <a:rPr lang="en-US" altLang="en-US" sz="2400" dirty="0">
                <a:latin typeface="Calibri" panose="020F0502020204030204" pitchFamily="34" charset="0"/>
              </a:rPr>
              <a:t>Could distort comparisons </a:t>
            </a:r>
            <a:r>
              <a:rPr lang="en-IN" sz="2400" dirty="0">
                <a:latin typeface="Calibri" panose="020F0502020204030204" pitchFamily="34" charset="0"/>
              </a:rPr>
              <a:t>between total sales in different accounting periods.</a:t>
            </a:r>
            <a:endParaRPr lang="en-US" sz="24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48FAD78-CBA0-453E-8571-2FC54D88DD6A}"/>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A860E9F0-C042-4C72-8938-4CFB46B894A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91427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Sales Returns and Allowances </a:t>
            </a:r>
            <a:r>
              <a:rPr lang="en-US" sz="2400" b="0" dirty="0">
                <a:latin typeface="Calibri" panose="020F0502020204030204" pitchFamily="34" charset="0"/>
                <a:ea typeface="Source Sans Pro" charset="0"/>
                <a:cs typeface="Calibri" panose="020F0502020204030204" pitchFamily="34" charset="0"/>
              </a:rPr>
              <a:t>(2 of 5)</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8534400" cy="1100861"/>
          </a:xfrm>
        </p:spPr>
        <p:txBody>
          <a:bodyPr/>
          <a:lstStyle/>
          <a:p>
            <a:r>
              <a:rPr lang="en-US" altLang="en-US" sz="2400" b="1" dirty="0"/>
              <a:t>Illustration: </a:t>
            </a:r>
            <a:r>
              <a:rPr lang="en-US" altLang="en-US" sz="2400" dirty="0"/>
              <a:t>Prepare the entry PW Audio Supply would make to record the credit for returned goods that had a $300 selling price (assume a $140 cost). Assume the </a:t>
            </a:r>
            <a:r>
              <a:rPr lang="en-US" altLang="en-US" sz="2400" b="1" dirty="0"/>
              <a:t>goods were not defective</a:t>
            </a:r>
            <a:r>
              <a:rPr lang="en-US" altLang="en-US" sz="2400" dirty="0"/>
              <a:t>.</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132569"/>
            <a:ext cx="990600" cy="398031"/>
          </a:xfrm>
        </p:spPr>
        <p:txBody>
          <a:bodyPr/>
          <a:lstStyle/>
          <a:p>
            <a:r>
              <a:rPr lang="en-US" sz="2400" dirty="0"/>
              <a:t>May 8</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132569"/>
            <a:ext cx="3879274" cy="365125"/>
          </a:xfrm>
        </p:spPr>
        <p:txBody>
          <a:bodyPr/>
          <a:lstStyle/>
          <a:p>
            <a:r>
              <a:rPr lang="en-US" sz="2400" dirty="0"/>
              <a:t>Sales Returns and Allowances</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105832" y="3124200"/>
            <a:ext cx="675968" cy="365125"/>
          </a:xfrm>
        </p:spPr>
        <p:txBody>
          <a:bodyPr/>
          <a:lstStyle/>
          <a:p>
            <a:r>
              <a:rPr lang="en-US" sz="2400" dirty="0"/>
              <a:t>300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10082" y="3589769"/>
            <a:ext cx="3933518" cy="998106"/>
          </a:xfrm>
        </p:spPr>
        <p:txBody>
          <a:bodyPr/>
          <a:lstStyle/>
          <a:p>
            <a:r>
              <a:rPr lang="en-US" sz="2400" dirty="0"/>
              <a:t>Accounts Receivable</a:t>
            </a:r>
          </a:p>
          <a:p>
            <a:pPr marL="357188">
              <a:spcBef>
                <a:spcPts val="600"/>
              </a:spcBef>
            </a:pPr>
            <a:r>
              <a:rPr lang="en-IN" sz="2000" dirty="0"/>
              <a:t>(To record credit granted to Sauk Stereo for returned goods)</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648575" y="3577934"/>
            <a:ext cx="657225" cy="365125"/>
          </a:xfrm>
        </p:spPr>
        <p:txBody>
          <a:bodyPr/>
          <a:lstStyle/>
          <a:p>
            <a:r>
              <a:rPr lang="en-US" sz="2400" dirty="0"/>
              <a:t>300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940745" y="4745757"/>
            <a:ext cx="354655" cy="393703"/>
          </a:xfrm>
        </p:spPr>
        <p:txBody>
          <a:bodyPr/>
          <a:lstStyle/>
          <a:p>
            <a:r>
              <a:rPr lang="en-US" sz="2400" dirty="0">
                <a:latin typeface="Calibri" panose="020F0502020204030204" pitchFamily="34" charset="0"/>
              </a:rPr>
              <a:t>8</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607127" y="4742592"/>
            <a:ext cx="1421823" cy="365125"/>
          </a:xfrm>
        </p:spPr>
        <p:txBody>
          <a:bodyPr/>
          <a:lstStyle/>
          <a:p>
            <a:r>
              <a:rPr lang="en-US" sz="2400" dirty="0"/>
              <a:t>Inventory</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121977" y="4738893"/>
            <a:ext cx="671945" cy="365125"/>
          </a:xfrm>
        </p:spPr>
        <p:txBody>
          <a:bodyPr/>
          <a:lstStyle/>
          <a:p>
            <a:r>
              <a:rPr lang="en-US" sz="2400" dirty="0"/>
              <a:t>140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2057400" y="5195455"/>
            <a:ext cx="4048432" cy="900544"/>
          </a:xfrm>
        </p:spPr>
        <p:txBody>
          <a:bodyPr/>
          <a:lstStyle/>
          <a:p>
            <a:r>
              <a:rPr lang="en-US" sz="2400" dirty="0"/>
              <a:t>Cost of Goods Sold</a:t>
            </a:r>
          </a:p>
          <a:p>
            <a:pPr marL="268288"/>
            <a:r>
              <a:rPr lang="en-IN" sz="2000" dirty="0"/>
              <a:t>(To record cost of goods returned)</a:t>
            </a:r>
            <a:endParaRPr lang="en-US" sz="18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7648575" y="5197475"/>
            <a:ext cx="657225" cy="365125"/>
          </a:xfrm>
        </p:spPr>
        <p:txBody>
          <a:bodyPr/>
          <a:lstStyle/>
          <a:p>
            <a:r>
              <a:rPr lang="en-US" sz="2400" dirty="0"/>
              <a:t>140</a:t>
            </a:r>
            <a:endParaRPr lang="en-US" sz="24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9796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P spid="21" grpId="0" build="p"/>
      <p:bldP spid="22" grpId="0" build="p"/>
      <p:bldP spid="23" grpId="0" uiExpand="1" build="p"/>
      <p:bldP spid="2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Sales Returns and Allowances </a:t>
            </a:r>
            <a:r>
              <a:rPr lang="en-US" sz="2400" b="0" dirty="0">
                <a:latin typeface="Calibri" panose="020F0502020204030204" pitchFamily="34" charset="0"/>
                <a:ea typeface="Source Sans Pro" charset="0"/>
                <a:cs typeface="Calibri" panose="020F0502020204030204" pitchFamily="34" charset="0"/>
              </a:rPr>
              <a:t>(3 of 5)</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8534400" cy="834157"/>
          </a:xfrm>
        </p:spPr>
        <p:txBody>
          <a:bodyPr/>
          <a:lstStyle/>
          <a:p>
            <a:r>
              <a:rPr lang="en-US" altLang="en-US" sz="2400" b="1" dirty="0"/>
              <a:t>Illustration: </a:t>
            </a:r>
            <a:r>
              <a:rPr lang="en-US" altLang="en-US" sz="2400" dirty="0"/>
              <a:t>Assume the returned goods </a:t>
            </a:r>
            <a:r>
              <a:rPr lang="en-US" altLang="en-US" sz="2400" b="1" dirty="0"/>
              <a:t>were defective </a:t>
            </a:r>
            <a:r>
              <a:rPr lang="en-US" altLang="en-US" sz="2400" dirty="0"/>
              <a:t>and had a scrap value of $50, P</a:t>
            </a:r>
            <a:r>
              <a:rPr lang="en-US" altLang="en-US" sz="100" dirty="0"/>
              <a:t> </a:t>
            </a:r>
            <a:r>
              <a:rPr lang="en-US" altLang="en-US" sz="2400" dirty="0"/>
              <a:t>W Audio would make the following entries.</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132569"/>
            <a:ext cx="990600" cy="398031"/>
          </a:xfrm>
        </p:spPr>
        <p:txBody>
          <a:bodyPr/>
          <a:lstStyle/>
          <a:p>
            <a:r>
              <a:rPr lang="en-US" sz="2400" dirty="0"/>
              <a:t>May 8</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132569"/>
            <a:ext cx="3879274" cy="365125"/>
          </a:xfrm>
        </p:spPr>
        <p:txBody>
          <a:bodyPr/>
          <a:lstStyle/>
          <a:p>
            <a:r>
              <a:rPr lang="en-US" sz="2400" dirty="0"/>
              <a:t>Sales Returns and Allowances</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105832" y="3124200"/>
            <a:ext cx="675968" cy="365125"/>
          </a:xfrm>
        </p:spPr>
        <p:txBody>
          <a:bodyPr/>
          <a:lstStyle/>
          <a:p>
            <a:r>
              <a:rPr lang="en-US" sz="2400" dirty="0"/>
              <a:t>300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10082" y="3589769"/>
            <a:ext cx="3933518" cy="998106"/>
          </a:xfrm>
        </p:spPr>
        <p:txBody>
          <a:bodyPr/>
          <a:lstStyle/>
          <a:p>
            <a:r>
              <a:rPr lang="en-US" sz="2400" dirty="0"/>
              <a:t>Accounts Receivable</a:t>
            </a:r>
          </a:p>
          <a:p>
            <a:pPr marL="357188">
              <a:spcBef>
                <a:spcPts val="600"/>
              </a:spcBef>
            </a:pPr>
            <a:r>
              <a:rPr lang="en-IN" sz="2000" dirty="0"/>
              <a:t>(To record credit granted to Sauk Stereo for returned goods)</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648575" y="3577934"/>
            <a:ext cx="657225" cy="365125"/>
          </a:xfrm>
        </p:spPr>
        <p:txBody>
          <a:bodyPr/>
          <a:lstStyle/>
          <a:p>
            <a:r>
              <a:rPr lang="en-US" sz="2400" dirty="0"/>
              <a:t>300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940745" y="4745757"/>
            <a:ext cx="354655" cy="393703"/>
          </a:xfrm>
        </p:spPr>
        <p:txBody>
          <a:bodyPr/>
          <a:lstStyle/>
          <a:p>
            <a:r>
              <a:rPr lang="en-US" sz="2400" dirty="0">
                <a:latin typeface="Calibri" panose="020F0502020204030204" pitchFamily="34" charset="0"/>
              </a:rPr>
              <a:t>8</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607127" y="4742592"/>
            <a:ext cx="1421823" cy="365125"/>
          </a:xfrm>
        </p:spPr>
        <p:txBody>
          <a:bodyPr/>
          <a:lstStyle/>
          <a:p>
            <a:r>
              <a:rPr lang="en-US" sz="2400" dirty="0"/>
              <a:t>Inventory</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248400" y="4737203"/>
            <a:ext cx="533400" cy="339045"/>
          </a:xfrm>
        </p:spPr>
        <p:txBody>
          <a:bodyPr/>
          <a:lstStyle/>
          <a:p>
            <a:r>
              <a:rPr lang="en-US" sz="2400" dirty="0"/>
              <a:t>50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2057400" y="5195454"/>
            <a:ext cx="4048432" cy="1052945"/>
          </a:xfrm>
        </p:spPr>
        <p:txBody>
          <a:bodyPr/>
          <a:lstStyle/>
          <a:p>
            <a:r>
              <a:rPr lang="en-US" sz="2400" dirty="0"/>
              <a:t>Cost of Goods Sold</a:t>
            </a:r>
          </a:p>
          <a:p>
            <a:pPr marL="268288"/>
            <a:r>
              <a:rPr lang="en-IN" sz="2000" dirty="0"/>
              <a:t>(To record fair value of goods returned)</a:t>
            </a:r>
            <a:endParaRPr lang="en-US" sz="18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7772400" y="5197475"/>
            <a:ext cx="533400" cy="332507"/>
          </a:xfrm>
        </p:spPr>
        <p:txBody>
          <a:bodyPr/>
          <a:lstStyle/>
          <a:p>
            <a:r>
              <a:rPr lang="en-US" sz="2400" dirty="0"/>
              <a:t>50</a:t>
            </a:r>
            <a:endParaRPr lang="en-US" sz="24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7807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P spid="21" grpId="0" build="p"/>
      <p:bldP spid="22" grpId="0" build="p"/>
      <p:bldP spid="23" grpId="0" uiExpand="1" build="p"/>
      <p:bldP spid="2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Sales Returns and Allowances </a:t>
            </a:r>
            <a:r>
              <a:rPr lang="en-US" sz="2400" dirty="0">
                <a:latin typeface="Calibri" panose="020F0502020204030204" pitchFamily="34" charset="0"/>
                <a:ea typeface="Source Sans Pro" charset="0"/>
                <a:cs typeface="Calibri" panose="020F0502020204030204" pitchFamily="34" charset="0"/>
              </a:rPr>
              <a:t>(4 of 5)</a:t>
            </a:r>
            <a:endParaRPr lang="en-IN"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2895600"/>
          </a:xfrm>
        </p:spPr>
        <p:txBody>
          <a:bodyPr/>
          <a:lstStyle/>
          <a:p>
            <a:pPr marL="0" lvl="1" indent="0">
              <a:buClr>
                <a:schemeClr val="tx1"/>
              </a:buClr>
              <a:buNone/>
            </a:pPr>
            <a:r>
              <a:rPr lang="en-US" altLang="en-US" sz="2600" dirty="0">
                <a:latin typeface="Calibri" panose="020F0502020204030204" pitchFamily="34" charset="0"/>
                <a:cs typeface="Times New Roman" pitchFamily="18" charset="0"/>
              </a:rPr>
              <a:t>The cost of goods sold is determined and recorded each time a sale occurs in:</a:t>
            </a:r>
            <a:endParaRPr lang="en-US" altLang="en-US" sz="2600" dirty="0">
              <a:latin typeface="Calibri" panose="020F0502020204030204" pitchFamily="34" charset="0"/>
            </a:endParaRPr>
          </a:p>
          <a:p>
            <a:pPr marL="0" lvl="1" indent="0">
              <a:buNone/>
            </a:pPr>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periodic inventory system only.</a:t>
            </a:r>
          </a:p>
          <a:p>
            <a:pPr marL="0" lvl="1" indent="0">
              <a:buNone/>
            </a:pPr>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a perpetual inventory system only.</a:t>
            </a:r>
            <a:endParaRPr lang="en-US" altLang="en-US" sz="2600" dirty="0">
              <a:latin typeface="Calibri" panose="020F0502020204030204" pitchFamily="34" charset="0"/>
              <a:cs typeface="Times New Roman" pitchFamily="18" charset="0"/>
            </a:endParaRPr>
          </a:p>
          <a:p>
            <a:pPr marL="0" lvl="1" indent="0">
              <a:buNone/>
            </a:pPr>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both a periodic and perpetual inventory system.</a:t>
            </a:r>
          </a:p>
          <a:p>
            <a:pPr marL="0" lvl="1" indent="0">
              <a:buNone/>
            </a:pPr>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neither a periodic nor perpetual inventory system.</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35</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38204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2"/>
            <a:ext cx="8540496" cy="685798"/>
          </a:xfrm>
        </p:spPr>
        <p:txBody>
          <a:bodyPr/>
          <a:lstStyle/>
          <a:p>
            <a:r>
              <a:rPr lang="en-US" b="1" dirty="0">
                <a:latin typeface="Calibri" panose="020F0502020204030204" pitchFamily="34" charset="0"/>
                <a:ea typeface="Source Sans Pro" charset="0"/>
                <a:cs typeface="Calibri" panose="020F0502020204030204" pitchFamily="34" charset="0"/>
              </a:rPr>
              <a:t>Sales Returns and Allowances </a:t>
            </a:r>
            <a:r>
              <a:rPr lang="en-US" sz="2400" dirty="0">
                <a:latin typeface="Calibri" panose="020F0502020204030204" pitchFamily="34" charset="0"/>
                <a:ea typeface="Source Sans Pro" charset="0"/>
                <a:cs typeface="Calibri" panose="020F0502020204030204" pitchFamily="34" charset="0"/>
              </a:rPr>
              <a:t>(5 of 5)</a:t>
            </a:r>
            <a:endParaRPr lang="en-IN" dirty="0">
              <a:latin typeface="Calibri" panose="020F0502020204030204" pitchFamily="34" charset="0"/>
            </a:endParaRPr>
          </a:p>
        </p:txBody>
      </p:sp>
      <p:sp>
        <p:nvSpPr>
          <p:cNvPr id="3" name="Content Placeholder 2"/>
          <p:cNvSpPr>
            <a:spLocks noGrp="1"/>
          </p:cNvSpPr>
          <p:nvPr>
            <p:ph sz="quarter" idx="15"/>
          </p:nvPr>
        </p:nvSpPr>
        <p:spPr>
          <a:xfrm>
            <a:off x="304800" y="1752600"/>
            <a:ext cx="8534400" cy="2895600"/>
          </a:xfrm>
        </p:spPr>
        <p:txBody>
          <a:bodyPr/>
          <a:lstStyle/>
          <a:p>
            <a:pPr marL="0" lvl="1" indent="0">
              <a:buClr>
                <a:schemeClr val="tx1"/>
              </a:buClr>
            </a:pPr>
            <a:r>
              <a:rPr lang="en-US" altLang="en-US" sz="2600" dirty="0">
                <a:latin typeface="Calibri" panose="020F0502020204030204" pitchFamily="34" charset="0"/>
                <a:cs typeface="Times New Roman" pitchFamily="18" charset="0"/>
              </a:rPr>
              <a:t>The cost of goods sold is determined and recorded each time a sale occurs in:</a:t>
            </a:r>
            <a:endParaRPr lang="en-US" altLang="en-US" sz="2600" dirty="0">
              <a:latin typeface="Calibri" panose="020F0502020204030204" pitchFamily="34" charset="0"/>
            </a:endParaRPr>
          </a:p>
          <a:p>
            <a:pPr marL="0" lvl="1" indent="0"/>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periodic inventory system only.</a:t>
            </a:r>
          </a:p>
          <a:p>
            <a:pPr marL="0" lvl="1" indent="0"/>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Answer:</a:t>
            </a:r>
            <a:r>
              <a:rPr lang="en-US" altLang="en-US" sz="2600" dirty="0">
                <a:solidFill>
                  <a:schemeClr val="accent2"/>
                </a:solidFill>
                <a:latin typeface="Calibri" panose="020F0502020204030204" pitchFamily="34" charset="0"/>
              </a:rPr>
              <a:t> </a:t>
            </a:r>
            <a:r>
              <a:rPr lang="en-US" altLang="en-US" sz="2600" dirty="0">
                <a:latin typeface="Calibri" panose="020F0502020204030204" pitchFamily="34" charset="0"/>
              </a:rPr>
              <a:t>a perpetual inventory system only.</a:t>
            </a:r>
            <a:endParaRPr lang="en-US" altLang="en-US" sz="2600" dirty="0">
              <a:latin typeface="Calibri" panose="020F0502020204030204" pitchFamily="34" charset="0"/>
              <a:cs typeface="Times New Roman" pitchFamily="18" charset="0"/>
            </a:endParaRPr>
          </a:p>
          <a:p>
            <a:pPr marL="0" lvl="1" indent="0"/>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both a periodic and perpetual inventory system.</a:t>
            </a:r>
          </a:p>
          <a:p>
            <a:pPr marL="0" lvl="1" indent="0"/>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neither a periodic nor perpetual inventory system.</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36</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400462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D116-5DA7-4FDA-BE22-CA6494D6B3F8}"/>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Sales Discounts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sp>
        <p:nvSpPr>
          <p:cNvPr id="3" name="Content Placeholder 2">
            <a:extLst>
              <a:ext uri="{FF2B5EF4-FFF2-40B4-BE49-F238E27FC236}">
                <a16:creationId xmlns:a16="http://schemas.microsoft.com/office/drawing/2014/main" id="{C092944F-A8F6-47ED-A0E7-2249021DD566}"/>
              </a:ext>
            </a:extLst>
          </p:cNvPr>
          <p:cNvSpPr>
            <a:spLocks noGrp="1"/>
          </p:cNvSpPr>
          <p:nvPr>
            <p:ph sz="quarter" idx="16"/>
          </p:nvPr>
        </p:nvSpPr>
        <p:spPr>
          <a:xfrm>
            <a:off x="304800" y="1828800"/>
            <a:ext cx="8001000" cy="1371600"/>
          </a:xfrm>
        </p:spPr>
        <p:txBody>
          <a:bodyPr/>
          <a:lstStyle/>
          <a:p>
            <a:pPr marL="292608" lvl="2" indent="-292608">
              <a:spcBef>
                <a:spcPts val="1000"/>
              </a:spcBef>
              <a:buClr>
                <a:srgbClr val="990000"/>
              </a:buClr>
              <a:buSzPct val="100000"/>
            </a:pPr>
            <a:r>
              <a:rPr lang="en-US" altLang="en-US" sz="2800" dirty="0"/>
              <a:t>Offered to customers to </a:t>
            </a:r>
            <a:r>
              <a:rPr lang="en-US" altLang="en-US" sz="2800" b="1" dirty="0"/>
              <a:t>promote prompt payment </a:t>
            </a:r>
            <a:r>
              <a:rPr lang="en-US" altLang="en-US" sz="2800" dirty="0"/>
              <a:t>of balance due</a:t>
            </a:r>
          </a:p>
          <a:p>
            <a:pPr marL="292608" lvl="2" indent="-292608">
              <a:spcBef>
                <a:spcPts val="1000"/>
              </a:spcBef>
              <a:buClr>
                <a:srgbClr val="990000"/>
              </a:buClr>
              <a:buSzPct val="100000"/>
            </a:pPr>
            <a:r>
              <a:rPr lang="en-US" altLang="en-US" sz="2800" b="1" dirty="0"/>
              <a:t>Contra-revenue account</a:t>
            </a:r>
            <a:r>
              <a:rPr lang="en-US" altLang="en-US" sz="2800" dirty="0"/>
              <a:t> (debit) to Sales Revenue</a:t>
            </a:r>
            <a:endParaRPr lang="en-US" dirty="0"/>
          </a:p>
        </p:txBody>
      </p:sp>
      <p:pic>
        <p:nvPicPr>
          <p:cNvPr id="7" name="Content Placeholder 6" descr="An illustration displays a contra-revenue account. The illustration displays three t accounts titled, sales revenue, sales returns and allowances, and sales discounts. The t account of sales revenue displays 3,800 on the right side. The t account of the sales returns and allowance displays 300 on the left side. The t account of the sales discounts displays 70 on the left side. The t accounts points to the net sales of $3,430 with arrows. ">
            <a:extLst>
              <a:ext uri="{FF2B5EF4-FFF2-40B4-BE49-F238E27FC236}">
                <a16:creationId xmlns:a16="http://schemas.microsoft.com/office/drawing/2014/main" id="{553D583B-AEE4-4926-BD27-5A2A254D3B92}"/>
              </a:ext>
            </a:extLst>
          </p:cNvPr>
          <p:cNvPicPr>
            <a:picLocks noGrp="1" noChangeAspect="1"/>
          </p:cNvPicPr>
          <p:nvPr>
            <p:ph sz="quarter" idx="17"/>
          </p:nvPr>
        </p:nvPicPr>
        <p:blipFill>
          <a:blip r:embed="rId2"/>
          <a:stretch>
            <a:fillRect/>
          </a:stretch>
        </p:blipFill>
        <p:spPr>
          <a:xfrm>
            <a:off x="1024581" y="3505200"/>
            <a:ext cx="7094837" cy="2667000"/>
          </a:xfrm>
          <a:prstGeom prst="rect">
            <a:avLst/>
          </a:prstGeom>
        </p:spPr>
      </p:pic>
      <p:sp>
        <p:nvSpPr>
          <p:cNvPr id="5" name="Slide Number Placeholder 4">
            <a:extLst>
              <a:ext uri="{FF2B5EF4-FFF2-40B4-BE49-F238E27FC236}">
                <a16:creationId xmlns:a16="http://schemas.microsoft.com/office/drawing/2014/main" id="{667FCD5F-B14D-4433-9EA7-8B533E8A118D}"/>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6" name="Footer Placeholder 5">
            <a:extLst>
              <a:ext uri="{FF2B5EF4-FFF2-40B4-BE49-F238E27FC236}">
                <a16:creationId xmlns:a16="http://schemas.microsoft.com/office/drawing/2014/main" id="{9EA03CAB-9CE5-45A0-A490-01BDF1AFE6B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68216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0"/>
            <a:ext cx="8534400" cy="822325"/>
          </a:xfrm>
        </p:spPr>
        <p:txBody>
          <a:bodyPr/>
          <a:lstStyle/>
          <a:p>
            <a:r>
              <a:rPr lang="en-US" dirty="0">
                <a:latin typeface="Calibri" panose="020F0502020204030204" pitchFamily="34" charset="0"/>
                <a:ea typeface="Source Sans Pro" charset="0"/>
                <a:cs typeface="Calibri" panose="020F0502020204030204" pitchFamily="34" charset="0"/>
              </a:rPr>
              <a:t>Sales Discounts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1714499"/>
          </a:xfrm>
        </p:spPr>
        <p:txBody>
          <a:bodyPr/>
          <a:lstStyle/>
          <a:p>
            <a:pPr algn="just"/>
            <a:r>
              <a:rPr lang="en-US" altLang="en-US" sz="2400" b="1" dirty="0">
                <a:latin typeface="Calibri" panose="020F0502020204030204" pitchFamily="34" charset="0"/>
              </a:rPr>
              <a:t>Illustration: </a:t>
            </a:r>
            <a:r>
              <a:rPr lang="en-US" altLang="en-US" sz="2400" dirty="0">
                <a:latin typeface="Calibri" panose="020F0502020204030204" pitchFamily="34" charset="0"/>
              </a:rPr>
              <a:t>Assume Sauk Stereo pays the balance due of $3,500 (gross invoice price of $3,800 less purchase returns and allowances of $300) on May 14, the last day of the discount period. Prepare the journal entry PW Audio Supply makes to record the receipt on May 14.</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838200" y="3698009"/>
            <a:ext cx="838200" cy="365125"/>
          </a:xfrm>
        </p:spPr>
        <p:txBody>
          <a:bodyPr/>
          <a:lstStyle/>
          <a:p>
            <a:r>
              <a:rPr lang="en-US" sz="2400" dirty="0">
                <a:latin typeface="Calibri" panose="020F0502020204030204" pitchFamily="34" charset="0"/>
              </a:rPr>
              <a:t>Cash</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6088178" y="3699165"/>
            <a:ext cx="934922" cy="365125"/>
          </a:xfrm>
        </p:spPr>
        <p:txBody>
          <a:bodyPr/>
          <a:lstStyle/>
          <a:p>
            <a:r>
              <a:rPr lang="en-US" sz="2400" dirty="0">
                <a:latin typeface="Calibri" panose="020F0502020204030204" pitchFamily="34" charset="0"/>
              </a:rPr>
              <a:t>3,430</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852055" y="4060389"/>
            <a:ext cx="2199968" cy="365125"/>
          </a:xfrm>
        </p:spPr>
        <p:txBody>
          <a:bodyPr/>
          <a:lstStyle/>
          <a:p>
            <a:r>
              <a:rPr lang="en-US" sz="2400" dirty="0">
                <a:latin typeface="Calibri" panose="020F0502020204030204" pitchFamily="34" charset="0"/>
              </a:rPr>
              <a:t>Sales Discounts</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6466554" y="4038600"/>
            <a:ext cx="504518" cy="365125"/>
          </a:xfrm>
        </p:spPr>
        <p:txBody>
          <a:bodyPr/>
          <a:lstStyle/>
          <a:p>
            <a:r>
              <a:rPr lang="en-US" sz="2400" dirty="0">
                <a:latin typeface="Calibri" panose="020F0502020204030204" pitchFamily="34" charset="0"/>
              </a:rPr>
              <a:t>70</a:t>
            </a:r>
            <a:endParaRPr lang="en-US" sz="22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1305232" y="4419599"/>
            <a:ext cx="4562168" cy="987425"/>
          </a:xfrm>
        </p:spPr>
        <p:txBody>
          <a:bodyPr/>
          <a:lstStyle/>
          <a:p>
            <a:r>
              <a:rPr lang="en-US" sz="2400" dirty="0">
                <a:latin typeface="Calibri" panose="020F0502020204030204" pitchFamily="34" charset="0"/>
              </a:rPr>
              <a:t>Accounts Receivable</a:t>
            </a:r>
          </a:p>
          <a:p>
            <a:pPr marL="357188">
              <a:spcBef>
                <a:spcPts val="600"/>
              </a:spcBef>
            </a:pPr>
            <a:r>
              <a:rPr lang="en-IN" sz="2000" dirty="0"/>
              <a:t>(To record collection within 2/10, n/30 discount period from Sauk Stereo)</a:t>
            </a:r>
            <a:endParaRPr lang="en-US" sz="18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7695697" y="4459641"/>
            <a:ext cx="914903" cy="388584"/>
          </a:xfrm>
        </p:spPr>
        <p:txBody>
          <a:bodyPr/>
          <a:lstStyle/>
          <a:p>
            <a:r>
              <a:rPr lang="en-US" sz="2400" dirty="0">
                <a:latin typeface="Calibri" panose="020F0502020204030204" pitchFamily="34" charset="0"/>
              </a:rPr>
              <a:t>3,500</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685800" y="5562600"/>
            <a:ext cx="3086100" cy="428625"/>
          </a:xfrm>
        </p:spPr>
        <p:txBody>
          <a:bodyPr/>
          <a:lstStyle/>
          <a:p>
            <a:r>
              <a:rPr lang="en-US" altLang="en-US" sz="2400" dirty="0">
                <a:latin typeface="Calibri" panose="020F0502020204030204" pitchFamily="34" charset="0"/>
              </a:rPr>
              <a:t>[($3,800 − $300) × 2%]</a:t>
            </a:r>
            <a:endParaRPr lang="en-US" sz="22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4566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uiExpand="1" build="p"/>
      <p:bldP spid="20" grpId="0" build="p"/>
      <p:bldP spid="2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85799"/>
          </a:xfrm>
        </p:spPr>
        <p:txBody>
          <a:bodyPr/>
          <a:lstStyle/>
          <a:p>
            <a:r>
              <a:rPr lang="en-US" dirty="0">
                <a:ea typeface="Source Sans Pro" charset="0"/>
              </a:rPr>
              <a:t>Do It! 3: </a:t>
            </a:r>
            <a:r>
              <a:rPr lang="en-US" dirty="0">
                <a:solidFill>
                  <a:srgbClr val="196E78"/>
                </a:solidFill>
                <a:ea typeface="Source Sans Pro" charset="0"/>
              </a:rPr>
              <a:t>Sales Transactions </a:t>
            </a:r>
            <a:r>
              <a:rPr lang="en-US" sz="2400" b="0" dirty="0">
                <a:solidFill>
                  <a:srgbClr val="196E78"/>
                </a:solidFill>
                <a:ea typeface="Source Sans Pro" charset="0"/>
              </a:rPr>
              <a:t>(1 of 2)</a:t>
            </a:r>
            <a:endParaRPr lang="en-US" sz="2400" b="0"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2006592"/>
          </a:xfrm>
        </p:spPr>
        <p:txBody>
          <a:bodyPr/>
          <a:lstStyle/>
          <a:p>
            <a:pPr algn="just"/>
            <a:r>
              <a:rPr lang="en-US" sz="2400" dirty="0"/>
              <a:t>On September 5, De La Hoya Company buys merchandise on account from Junot Diaz Company. The selling price of the goods is $1,500, and the cost to Diaz Company was $800. On September 8, De La Hoya returns defective goods with a selling price of $200 and a fair value of $30. Record the transactions on the books of Junot Diaz Company.</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915930"/>
            <a:ext cx="1066800" cy="389370"/>
          </a:xfrm>
        </p:spPr>
        <p:txBody>
          <a:bodyPr/>
          <a:lstStyle/>
          <a:p>
            <a:r>
              <a:rPr lang="en-US" sz="2400" dirty="0">
                <a:latin typeface="Calibri" panose="020F0502020204030204" pitchFamily="34" charset="0"/>
              </a:rPr>
              <a:t>Sept. 5</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524000" y="3915930"/>
            <a:ext cx="2812474" cy="365125"/>
          </a:xfrm>
        </p:spPr>
        <p:txBody>
          <a:bodyPr/>
          <a:lstStyle/>
          <a:p>
            <a:r>
              <a:rPr lang="en-US" sz="2400" dirty="0">
                <a:latin typeface="Calibri" panose="020F0502020204030204" pitchFamily="34" charset="0"/>
              </a:rPr>
              <a:t>Accounts Receivable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486832" y="3907561"/>
            <a:ext cx="980768" cy="365125"/>
          </a:xfrm>
        </p:spPr>
        <p:txBody>
          <a:bodyPr/>
          <a:lstStyle/>
          <a:p>
            <a:r>
              <a:rPr lang="en-US" sz="2400" dirty="0">
                <a:latin typeface="Calibri" panose="020F0502020204030204" pitchFamily="34" charset="0"/>
              </a:rPr>
              <a:t>1,500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926956" y="4346561"/>
            <a:ext cx="3704918" cy="702517"/>
          </a:xfrm>
        </p:spPr>
        <p:txBody>
          <a:bodyPr/>
          <a:lstStyle/>
          <a:p>
            <a:r>
              <a:rPr lang="en-US" sz="2400" dirty="0">
                <a:latin typeface="Calibri" panose="020F0502020204030204" pitchFamily="34" charset="0"/>
              </a:rPr>
              <a:t>Sales Revenue</a:t>
            </a:r>
          </a:p>
          <a:p>
            <a:pPr marL="268288">
              <a:spcBef>
                <a:spcPts val="300"/>
              </a:spcBef>
            </a:pPr>
            <a:r>
              <a:rPr lang="en-IN" sz="2000" dirty="0"/>
              <a:t>(To record credit sale)</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858432" y="4334727"/>
            <a:ext cx="980768" cy="365125"/>
          </a:xfrm>
        </p:spPr>
        <p:txBody>
          <a:bodyPr/>
          <a:lstStyle/>
          <a:p>
            <a:r>
              <a:rPr lang="en-US" sz="2400" dirty="0">
                <a:latin typeface="Calibri" panose="020F0502020204030204" pitchFamily="34" charset="0"/>
              </a:rPr>
              <a:t>1,500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1016945" y="5110883"/>
            <a:ext cx="354655" cy="410442"/>
          </a:xfrm>
        </p:spPr>
        <p:txBody>
          <a:bodyPr/>
          <a:lstStyle/>
          <a:p>
            <a:r>
              <a:rPr lang="en-US" sz="2400" dirty="0">
                <a:latin typeface="Calibri" panose="020F0502020204030204" pitchFamily="34" charset="0"/>
              </a:rPr>
              <a:t>5</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524000" y="5107717"/>
            <a:ext cx="2660073" cy="365125"/>
          </a:xfrm>
        </p:spPr>
        <p:txBody>
          <a:bodyPr/>
          <a:lstStyle/>
          <a:p>
            <a:r>
              <a:rPr lang="en-US" sz="2400" dirty="0">
                <a:latin typeface="Calibri" panose="020F0502020204030204" pitchFamily="34" charset="0"/>
              </a:rPr>
              <a:t>Cost of Goods Sold</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705600" y="5105400"/>
            <a:ext cx="685800" cy="365125"/>
          </a:xfrm>
        </p:spPr>
        <p:txBody>
          <a:bodyPr/>
          <a:lstStyle/>
          <a:p>
            <a:r>
              <a:rPr lang="en-US" sz="2400" dirty="0">
                <a:latin typeface="Calibri" panose="020F0502020204030204" pitchFamily="34" charset="0"/>
              </a:rPr>
              <a:t>800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1974274" y="5484380"/>
            <a:ext cx="4655126" cy="702517"/>
          </a:xfrm>
        </p:spPr>
        <p:txBody>
          <a:bodyPr/>
          <a:lstStyle/>
          <a:p>
            <a:r>
              <a:rPr lang="en-US" sz="2400" dirty="0">
                <a:latin typeface="Calibri" panose="020F0502020204030204" pitchFamily="34" charset="0"/>
              </a:rPr>
              <a:t>Inventory</a:t>
            </a:r>
          </a:p>
          <a:p>
            <a:pPr marL="179388">
              <a:spcBef>
                <a:spcPts val="300"/>
              </a:spcBef>
            </a:pPr>
            <a:r>
              <a:rPr lang="en-IN" sz="2000" dirty="0"/>
              <a:t>(To record cost of goods sold on account)</a:t>
            </a:r>
            <a:endParaRPr lang="en-US" sz="18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8115300" y="5484380"/>
            <a:ext cx="685800" cy="365125"/>
          </a:xfrm>
        </p:spPr>
        <p:txBody>
          <a:bodyPr/>
          <a:lstStyle/>
          <a:p>
            <a:r>
              <a:rPr lang="en-US" sz="2400" dirty="0">
                <a:latin typeface="Calibri" panose="020F0502020204030204" pitchFamily="34" charset="0"/>
              </a:rPr>
              <a:t>800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0734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P spid="21" grpId="0" build="p"/>
      <p:bldP spid="22" grpId="0" build="p"/>
      <p:bldP spid="23" grpId="0" uiExpand="1" build="p"/>
      <p:bldP spid="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D9B9-CCED-457E-96BC-AF7942A5BEC9}"/>
              </a:ext>
            </a:extLst>
          </p:cNvPr>
          <p:cNvSpPr>
            <a:spLocks noGrp="1"/>
          </p:cNvSpPr>
          <p:nvPr>
            <p:ph type="title"/>
          </p:nvPr>
        </p:nvSpPr>
        <p:spPr>
          <a:xfrm>
            <a:off x="304800" y="762001"/>
            <a:ext cx="8534400" cy="761999"/>
          </a:xfrm>
        </p:spPr>
        <p:txBody>
          <a:bodyPr/>
          <a:lstStyle/>
          <a:p>
            <a:r>
              <a:rPr lang="en-US" b="1" dirty="0"/>
              <a:t>Merchandising Operations</a:t>
            </a:r>
          </a:p>
        </p:txBody>
      </p:sp>
      <p:sp>
        <p:nvSpPr>
          <p:cNvPr id="3" name="Content Placeholder 2">
            <a:extLst>
              <a:ext uri="{FF2B5EF4-FFF2-40B4-BE49-F238E27FC236}">
                <a16:creationId xmlns:a16="http://schemas.microsoft.com/office/drawing/2014/main" id="{23151993-2B14-4D35-88D9-291E262720E3}"/>
              </a:ext>
            </a:extLst>
          </p:cNvPr>
          <p:cNvSpPr>
            <a:spLocks noGrp="1"/>
          </p:cNvSpPr>
          <p:nvPr>
            <p:ph sz="quarter" idx="16"/>
          </p:nvPr>
        </p:nvSpPr>
        <p:spPr>
          <a:xfrm>
            <a:off x="304800" y="1828800"/>
            <a:ext cx="3276600" cy="397588"/>
          </a:xfrm>
        </p:spPr>
        <p:txBody>
          <a:bodyPr/>
          <a:lstStyle/>
          <a:p>
            <a:r>
              <a:rPr lang="en-US" sz="2600" b="1" dirty="0"/>
              <a:t>Income Measurement</a:t>
            </a:r>
          </a:p>
        </p:txBody>
      </p:sp>
      <p:pic>
        <p:nvPicPr>
          <p:cNvPr id="9" name="Content Placeholder 8" descr="The equation illustrates income measurement. Sales revenue minus cost of goods sold = gross profit minus operating expenses = net income or loss. Cost of goods sold and gross profit are not used in service business.">
            <a:extLst>
              <a:ext uri="{FF2B5EF4-FFF2-40B4-BE49-F238E27FC236}">
                <a16:creationId xmlns:a16="http://schemas.microsoft.com/office/drawing/2014/main" id="{841C85C3-B969-47B6-9E60-527E968DE0EF}"/>
              </a:ext>
            </a:extLst>
          </p:cNvPr>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914400" y="2438400"/>
            <a:ext cx="7222976" cy="2951406"/>
          </a:xfrm>
        </p:spPr>
      </p:pic>
      <p:sp>
        <p:nvSpPr>
          <p:cNvPr id="5" name="Content Placeholder 4">
            <a:extLst>
              <a:ext uri="{FF2B5EF4-FFF2-40B4-BE49-F238E27FC236}">
                <a16:creationId xmlns:a16="http://schemas.microsoft.com/office/drawing/2014/main" id="{9A137779-2FB1-41E2-8EB9-12AA301A5FBF}"/>
              </a:ext>
            </a:extLst>
          </p:cNvPr>
          <p:cNvSpPr>
            <a:spLocks noGrp="1"/>
          </p:cNvSpPr>
          <p:nvPr>
            <p:ph sz="quarter" idx="18"/>
          </p:nvPr>
        </p:nvSpPr>
        <p:spPr>
          <a:xfrm>
            <a:off x="304800" y="5499652"/>
            <a:ext cx="8534400" cy="728632"/>
          </a:xfrm>
        </p:spPr>
        <p:txBody>
          <a:bodyPr/>
          <a:lstStyle/>
          <a:p>
            <a:r>
              <a:rPr lang="en-US" sz="2600" b="1" dirty="0">
                <a:solidFill>
                  <a:schemeClr val="accent4"/>
                </a:solidFill>
              </a:rPr>
              <a:t>Cost of goods sold</a:t>
            </a:r>
            <a:r>
              <a:rPr lang="en-US" sz="2600" dirty="0">
                <a:solidFill>
                  <a:schemeClr val="accent4"/>
                </a:solidFill>
              </a:rPr>
              <a:t> </a:t>
            </a:r>
            <a:r>
              <a:rPr lang="en-US" sz="2600" dirty="0"/>
              <a:t>is the total cost of merchandise sold during the period.</a:t>
            </a:r>
          </a:p>
        </p:txBody>
      </p:sp>
      <p:sp>
        <p:nvSpPr>
          <p:cNvPr id="6" name="Slide Number Placeholder 5">
            <a:extLst>
              <a:ext uri="{FF2B5EF4-FFF2-40B4-BE49-F238E27FC236}">
                <a16:creationId xmlns:a16="http://schemas.microsoft.com/office/drawing/2014/main" id="{79D35FA0-EBA6-4F69-99A9-AE9821E4555F}"/>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7" name="Footer Placeholder 6">
            <a:extLst>
              <a:ext uri="{FF2B5EF4-FFF2-40B4-BE49-F238E27FC236}">
                <a16:creationId xmlns:a16="http://schemas.microsoft.com/office/drawing/2014/main" id="{0BEE3F7A-7791-4453-8514-D40B8BD1EEE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686338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85799"/>
          </a:xfrm>
        </p:spPr>
        <p:txBody>
          <a:bodyPr/>
          <a:lstStyle/>
          <a:p>
            <a:r>
              <a:rPr lang="en-US" dirty="0">
                <a:ea typeface="Source Sans Pro" charset="0"/>
              </a:rPr>
              <a:t>Do It! 3: </a:t>
            </a:r>
            <a:r>
              <a:rPr lang="en-US" dirty="0">
                <a:solidFill>
                  <a:srgbClr val="196E78"/>
                </a:solidFill>
                <a:ea typeface="Source Sans Pro" charset="0"/>
              </a:rPr>
              <a:t>Sales Transactions </a:t>
            </a:r>
            <a:r>
              <a:rPr lang="en-US" sz="2400" b="0" dirty="0">
                <a:solidFill>
                  <a:srgbClr val="196E78"/>
                </a:solidFill>
                <a:ea typeface="Source Sans Pro" charset="0"/>
              </a:rPr>
              <a:t>(2 of 2)</a:t>
            </a:r>
            <a:endParaRPr lang="en-US" sz="2400" b="0"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2006592"/>
          </a:xfrm>
        </p:spPr>
        <p:txBody>
          <a:bodyPr/>
          <a:lstStyle/>
          <a:p>
            <a:pPr algn="just"/>
            <a:r>
              <a:rPr lang="en-US" sz="2400" dirty="0"/>
              <a:t>On September 5, De La Hoya Company buys merchandise on account from Junot Diaz Company. The selling price of the goods is $1,500, and the cost to Diaz Company was $800. On September 8, De La Hoya returns defective goods with a selling price of $200 and a fair value of $30. Record the transactions on the books of Junot Diaz Company.</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915930"/>
            <a:ext cx="1066800" cy="389370"/>
          </a:xfrm>
        </p:spPr>
        <p:txBody>
          <a:bodyPr/>
          <a:lstStyle/>
          <a:p>
            <a:r>
              <a:rPr lang="en-US" sz="2400" dirty="0">
                <a:latin typeface="Calibri" panose="020F0502020204030204" pitchFamily="34" charset="0"/>
              </a:rPr>
              <a:t>Sept. 8</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524000" y="3915930"/>
            <a:ext cx="3886200" cy="371992"/>
          </a:xfrm>
        </p:spPr>
        <p:txBody>
          <a:bodyPr/>
          <a:lstStyle/>
          <a:p>
            <a:r>
              <a:rPr lang="en-US" sz="2400" dirty="0"/>
              <a:t>Sales Returns and Allowances</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810682" y="3907561"/>
            <a:ext cx="656918" cy="397739"/>
          </a:xfrm>
        </p:spPr>
        <p:txBody>
          <a:bodyPr/>
          <a:lstStyle/>
          <a:p>
            <a:r>
              <a:rPr lang="en-US" sz="2400" dirty="0">
                <a:latin typeface="Calibri" panose="020F0502020204030204" pitchFamily="34" charset="0"/>
              </a:rPr>
              <a:t>200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926956" y="4279034"/>
            <a:ext cx="4530994" cy="911239"/>
          </a:xfrm>
        </p:spPr>
        <p:txBody>
          <a:bodyPr/>
          <a:lstStyle/>
          <a:p>
            <a:r>
              <a:rPr lang="en-US" sz="2400" dirty="0"/>
              <a:t>Accounts Receivable</a:t>
            </a:r>
            <a:endParaRPr lang="en-US" sz="2200" dirty="0">
              <a:latin typeface="Calibri" panose="020F0502020204030204" pitchFamily="34" charset="0"/>
            </a:endParaRPr>
          </a:p>
          <a:p>
            <a:pPr marL="268288">
              <a:spcBef>
                <a:spcPts val="300"/>
              </a:spcBef>
            </a:pPr>
            <a:r>
              <a:rPr lang="en-IN" sz="2000" dirty="0"/>
              <a:t>(To record credit granted for receipt of returned goods)</a:t>
            </a:r>
            <a:endParaRPr lang="en-US" sz="14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8182282" y="4267200"/>
            <a:ext cx="656918" cy="365125"/>
          </a:xfrm>
        </p:spPr>
        <p:txBody>
          <a:bodyPr/>
          <a:lstStyle/>
          <a:p>
            <a:r>
              <a:rPr lang="en-US" sz="2400" dirty="0">
                <a:latin typeface="Calibri" panose="020F0502020204030204" pitchFamily="34" charset="0"/>
              </a:rPr>
              <a:t>200</a:t>
            </a:r>
            <a:endParaRPr lang="en-US" sz="2200" dirty="0">
              <a:latin typeface="Calibri" panose="020F0502020204030204" pitchFamily="34" charset="0"/>
            </a:endParaRP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1016945" y="5228358"/>
            <a:ext cx="354655" cy="410442"/>
          </a:xfrm>
        </p:spPr>
        <p:txBody>
          <a:bodyPr/>
          <a:lstStyle/>
          <a:p>
            <a:r>
              <a:rPr lang="en-US" sz="2400" dirty="0">
                <a:latin typeface="Calibri" panose="020F0502020204030204" pitchFamily="34" charset="0"/>
              </a:rPr>
              <a:t>8</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1524000" y="5225192"/>
            <a:ext cx="2660073" cy="365125"/>
          </a:xfrm>
        </p:spPr>
        <p:txBody>
          <a:bodyPr/>
          <a:lstStyle/>
          <a:p>
            <a:r>
              <a:rPr lang="en-US" sz="2400" dirty="0"/>
              <a:t>Inventory</a:t>
            </a:r>
            <a:endParaRPr lang="en-US" sz="2200" dirty="0">
              <a:latin typeface="Calibri" panose="020F0502020204030204" pitchFamily="34" charset="0"/>
            </a:endParaRP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6934200" y="5222875"/>
            <a:ext cx="533400" cy="410442"/>
          </a:xfrm>
        </p:spPr>
        <p:txBody>
          <a:bodyPr/>
          <a:lstStyle/>
          <a:p>
            <a:r>
              <a:rPr lang="en-US" sz="2400" dirty="0">
                <a:latin typeface="Calibri" panose="020F0502020204030204" pitchFamily="34" charset="0"/>
              </a:rPr>
              <a:t>30</a:t>
            </a:r>
            <a:endParaRPr lang="en-US" sz="2200" dirty="0">
              <a:latin typeface="Calibri" panose="020F0502020204030204" pitchFamily="34" charset="0"/>
            </a:endParaRP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1974274" y="5560580"/>
            <a:ext cx="4655126" cy="702517"/>
          </a:xfrm>
        </p:spPr>
        <p:txBody>
          <a:bodyPr/>
          <a:lstStyle/>
          <a:p>
            <a:r>
              <a:rPr lang="en-US" sz="2400" dirty="0"/>
              <a:t>Cost of Goods Sold</a:t>
            </a:r>
            <a:endParaRPr lang="en-US" sz="2200" dirty="0">
              <a:latin typeface="Calibri" panose="020F0502020204030204" pitchFamily="34" charset="0"/>
            </a:endParaRPr>
          </a:p>
          <a:p>
            <a:pPr marL="179388">
              <a:spcBef>
                <a:spcPts val="300"/>
              </a:spcBef>
            </a:pPr>
            <a:r>
              <a:rPr lang="en-IN" sz="2000" dirty="0"/>
              <a:t>(To record fair value of goods returned)</a:t>
            </a:r>
            <a:endParaRPr lang="en-US" sz="1400" dirty="0">
              <a:latin typeface="Calibri" panose="020F0502020204030204" pitchFamily="34" charset="0"/>
            </a:endParaRP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8305800" y="5560580"/>
            <a:ext cx="495300" cy="325863"/>
          </a:xfrm>
        </p:spPr>
        <p:txBody>
          <a:bodyPr/>
          <a:lstStyle/>
          <a:p>
            <a:r>
              <a:rPr lang="en-US" sz="2400" dirty="0">
                <a:latin typeface="Calibri" panose="020F0502020204030204" pitchFamily="34" charset="0"/>
              </a:rPr>
              <a:t>30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3947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build="p"/>
      <p:bldP spid="20" grpId="0" build="p"/>
      <p:bldP spid="21" grpId="0" build="p"/>
      <p:bldP spid="22" grpId="0" build="p"/>
      <p:bldP spid="23" grpId="0" build="p"/>
      <p:bldP spid="2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BE9F-9F23-41F7-BD61-42A5CB693D0A}"/>
              </a:ext>
            </a:extLst>
          </p:cNvPr>
          <p:cNvSpPr>
            <a:spLocks noGrp="1"/>
          </p:cNvSpPr>
          <p:nvPr>
            <p:ph type="title"/>
          </p:nvPr>
        </p:nvSpPr>
        <p:spPr>
          <a:xfrm>
            <a:off x="304800" y="762000"/>
            <a:ext cx="8534400" cy="1021079"/>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The Accounting Cycle for a Merchandising Company</a:t>
            </a:r>
            <a:endParaRPr lang="en-US" dirty="0"/>
          </a:p>
        </p:txBody>
      </p:sp>
      <p:sp>
        <p:nvSpPr>
          <p:cNvPr id="3" name="Content Placeholder 2">
            <a:extLst>
              <a:ext uri="{FF2B5EF4-FFF2-40B4-BE49-F238E27FC236}">
                <a16:creationId xmlns:a16="http://schemas.microsoft.com/office/drawing/2014/main" id="{AA21669E-296A-4FAF-8352-C46FDBF465F4}"/>
              </a:ext>
            </a:extLst>
          </p:cNvPr>
          <p:cNvSpPr>
            <a:spLocks noGrp="1"/>
          </p:cNvSpPr>
          <p:nvPr>
            <p:ph sz="quarter" idx="16"/>
          </p:nvPr>
        </p:nvSpPr>
        <p:spPr>
          <a:xfrm>
            <a:off x="304800" y="1828800"/>
            <a:ext cx="8534400" cy="2514600"/>
          </a:xfrm>
        </p:spPr>
        <p:txBody>
          <a:bodyPr/>
          <a:lstStyle/>
          <a:p>
            <a:pPr marL="0" lvl="2" indent="0">
              <a:spcBef>
                <a:spcPts val="1000"/>
              </a:spcBef>
              <a:buClr>
                <a:srgbClr val="990000"/>
              </a:buClr>
              <a:buSzPct val="100000"/>
              <a:buNone/>
            </a:pPr>
            <a:r>
              <a:rPr lang="en-US" altLang="en-US" sz="2800" b="1" dirty="0">
                <a:solidFill>
                  <a:srgbClr val="990000"/>
                </a:solidFill>
              </a:rPr>
              <a:t>Adjusting Entries</a:t>
            </a:r>
            <a:endParaRPr lang="en-US" altLang="en-US" sz="2800" dirty="0">
              <a:solidFill>
                <a:srgbClr val="990000"/>
              </a:solidFill>
            </a:endParaRPr>
          </a:p>
          <a:p>
            <a:pPr marL="292608" lvl="2" indent="-292608">
              <a:spcBef>
                <a:spcPts val="1000"/>
              </a:spcBef>
              <a:buClr>
                <a:srgbClr val="990000"/>
              </a:buClr>
              <a:buSzPct val="100000"/>
            </a:pPr>
            <a:r>
              <a:rPr lang="en-US" altLang="en-US" sz="2800" dirty="0"/>
              <a:t>Generally same as a service company</a:t>
            </a:r>
          </a:p>
          <a:p>
            <a:pPr marL="292608" lvl="2" indent="-292608">
              <a:spcBef>
                <a:spcPts val="1000"/>
              </a:spcBef>
              <a:buClr>
                <a:srgbClr val="990000"/>
              </a:buClr>
              <a:buSzPct val="100000"/>
            </a:pPr>
            <a:r>
              <a:rPr lang="en-US" altLang="en-US" sz="2800" dirty="0"/>
              <a:t>One additional adjustment to make records agree with actual inventory on hand</a:t>
            </a:r>
          </a:p>
          <a:p>
            <a:pPr marL="292608" lvl="2" indent="-292608">
              <a:spcBef>
                <a:spcPts val="1000"/>
              </a:spcBef>
              <a:buClr>
                <a:srgbClr val="990000"/>
              </a:buClr>
              <a:buSzPct val="100000"/>
            </a:pPr>
            <a:r>
              <a:rPr lang="en-US" altLang="en-US" sz="2800" dirty="0"/>
              <a:t>Involves adjusting Inventory and Cost of Goods Sold</a:t>
            </a:r>
            <a:endParaRPr lang="en-US" sz="2800" dirty="0"/>
          </a:p>
        </p:txBody>
      </p:sp>
      <p:sp>
        <p:nvSpPr>
          <p:cNvPr id="4" name="Slide Number Placeholder 3">
            <a:extLst>
              <a:ext uri="{FF2B5EF4-FFF2-40B4-BE49-F238E27FC236}">
                <a16:creationId xmlns:a16="http://schemas.microsoft.com/office/drawing/2014/main" id="{110CF429-58B0-4BA7-AF12-4296B537C63F}"/>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50A28B59-18C4-4968-B961-D286298CE1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92681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078C-6E8D-4170-9AA6-7D8BB9DCC351}"/>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Adjusting Entries</a:t>
            </a:r>
            <a:endParaRPr lang="en-US" dirty="0"/>
          </a:p>
        </p:txBody>
      </p:sp>
      <p:sp>
        <p:nvSpPr>
          <p:cNvPr id="3" name="Content Placeholder 2">
            <a:extLst>
              <a:ext uri="{FF2B5EF4-FFF2-40B4-BE49-F238E27FC236}">
                <a16:creationId xmlns:a16="http://schemas.microsoft.com/office/drawing/2014/main" id="{E1C3E8F1-4E2F-45C8-82D0-BE2F65CF4F40}"/>
              </a:ext>
            </a:extLst>
          </p:cNvPr>
          <p:cNvSpPr>
            <a:spLocks noGrp="1"/>
          </p:cNvSpPr>
          <p:nvPr>
            <p:ph sz="quarter" idx="16"/>
          </p:nvPr>
        </p:nvSpPr>
        <p:spPr>
          <a:xfrm>
            <a:off x="304800" y="1830998"/>
            <a:ext cx="8534400" cy="1682668"/>
          </a:xfrm>
        </p:spPr>
        <p:txBody>
          <a:bodyPr/>
          <a:lstStyle/>
          <a:p>
            <a:pPr algn="just"/>
            <a:r>
              <a:rPr lang="en-US" altLang="en-US" sz="2400" b="1" dirty="0"/>
              <a:t>Illustration: </a:t>
            </a:r>
            <a:r>
              <a:rPr lang="en-US" sz="2400" dirty="0"/>
              <a:t>Suppose that PW Audio Supply has an unadjusted balance of $40,500 in Inventory. Through a physical count, PW Audio Supply determines that its actual merchandise inventory at December 31 is $40,000. The company would make an adjusting entry as follows.</a:t>
            </a:r>
            <a:endParaRPr lang="en-US" sz="2600" dirty="0"/>
          </a:p>
        </p:txBody>
      </p:sp>
      <p:sp>
        <p:nvSpPr>
          <p:cNvPr id="4" name="Content Placeholder 3">
            <a:extLst>
              <a:ext uri="{FF2B5EF4-FFF2-40B4-BE49-F238E27FC236}">
                <a16:creationId xmlns:a16="http://schemas.microsoft.com/office/drawing/2014/main" id="{CBF1293A-70B6-4780-B490-F008B57009E0}"/>
              </a:ext>
            </a:extLst>
          </p:cNvPr>
          <p:cNvSpPr>
            <a:spLocks noGrp="1"/>
          </p:cNvSpPr>
          <p:nvPr>
            <p:ph sz="quarter" idx="17"/>
          </p:nvPr>
        </p:nvSpPr>
        <p:spPr>
          <a:xfrm>
            <a:off x="1143000" y="3737518"/>
            <a:ext cx="2514600" cy="379170"/>
          </a:xfrm>
        </p:spPr>
        <p:txBody>
          <a:bodyPr/>
          <a:lstStyle/>
          <a:p>
            <a:r>
              <a:rPr lang="en-US" sz="2400" dirty="0"/>
              <a:t>Cost of Goods Sold</a:t>
            </a:r>
            <a:endParaRPr lang="en-US" sz="2600" dirty="0"/>
          </a:p>
        </p:txBody>
      </p:sp>
      <p:sp>
        <p:nvSpPr>
          <p:cNvPr id="5" name="Content Placeholder 4">
            <a:extLst>
              <a:ext uri="{FF2B5EF4-FFF2-40B4-BE49-F238E27FC236}">
                <a16:creationId xmlns:a16="http://schemas.microsoft.com/office/drawing/2014/main" id="{3EB1A169-420F-4FE8-91EB-D7EF1B82A96A}"/>
              </a:ext>
            </a:extLst>
          </p:cNvPr>
          <p:cNvSpPr>
            <a:spLocks noGrp="1"/>
          </p:cNvSpPr>
          <p:nvPr>
            <p:ph sz="quarter" idx="18"/>
          </p:nvPr>
        </p:nvSpPr>
        <p:spPr>
          <a:xfrm>
            <a:off x="6477000" y="3737518"/>
            <a:ext cx="677333" cy="379170"/>
          </a:xfrm>
        </p:spPr>
        <p:txBody>
          <a:bodyPr/>
          <a:lstStyle/>
          <a:p>
            <a:r>
              <a:rPr lang="en-US" sz="2400" dirty="0"/>
              <a:t>500</a:t>
            </a:r>
            <a:endParaRPr lang="en-US" sz="2600" dirty="0"/>
          </a:p>
        </p:txBody>
      </p:sp>
      <p:sp>
        <p:nvSpPr>
          <p:cNvPr id="6" name="Content Placeholder 5">
            <a:extLst>
              <a:ext uri="{FF2B5EF4-FFF2-40B4-BE49-F238E27FC236}">
                <a16:creationId xmlns:a16="http://schemas.microsoft.com/office/drawing/2014/main" id="{14DBB388-E4A8-42DB-AF01-D18782F64E00}"/>
              </a:ext>
            </a:extLst>
          </p:cNvPr>
          <p:cNvSpPr>
            <a:spLocks noGrp="1"/>
          </p:cNvSpPr>
          <p:nvPr>
            <p:ph sz="quarter" idx="19"/>
          </p:nvPr>
        </p:nvSpPr>
        <p:spPr>
          <a:xfrm>
            <a:off x="1715632" y="4191000"/>
            <a:ext cx="4399418" cy="838200"/>
          </a:xfrm>
        </p:spPr>
        <p:txBody>
          <a:bodyPr/>
          <a:lstStyle/>
          <a:p>
            <a:r>
              <a:rPr lang="en-US" sz="2400" dirty="0"/>
              <a:t>Inventory ($40,500 − $40,000)</a:t>
            </a:r>
          </a:p>
          <a:p>
            <a:pPr marL="268288"/>
            <a:r>
              <a:rPr lang="en-IN" sz="2000" dirty="0"/>
              <a:t>(To adjust inventory to physical count)</a:t>
            </a:r>
            <a:endParaRPr lang="en-US" sz="2000" dirty="0"/>
          </a:p>
        </p:txBody>
      </p:sp>
      <p:sp>
        <p:nvSpPr>
          <p:cNvPr id="7" name="Content Placeholder 6">
            <a:extLst>
              <a:ext uri="{FF2B5EF4-FFF2-40B4-BE49-F238E27FC236}">
                <a16:creationId xmlns:a16="http://schemas.microsoft.com/office/drawing/2014/main" id="{69250B3D-BEA8-4AA9-96A3-2693467B6CC2}"/>
              </a:ext>
            </a:extLst>
          </p:cNvPr>
          <p:cNvSpPr>
            <a:spLocks noGrp="1"/>
          </p:cNvSpPr>
          <p:nvPr>
            <p:ph sz="quarter" idx="20"/>
          </p:nvPr>
        </p:nvSpPr>
        <p:spPr>
          <a:xfrm>
            <a:off x="7628467" y="4191000"/>
            <a:ext cx="677333" cy="348690"/>
          </a:xfrm>
        </p:spPr>
        <p:txBody>
          <a:bodyPr/>
          <a:lstStyle/>
          <a:p>
            <a:r>
              <a:rPr lang="en-US" sz="2400" dirty="0"/>
              <a:t>500</a:t>
            </a:r>
            <a:endParaRPr lang="en-US" sz="2600" dirty="0"/>
          </a:p>
        </p:txBody>
      </p:sp>
      <p:sp>
        <p:nvSpPr>
          <p:cNvPr id="10" name="Slide Number Placeholder 9">
            <a:extLst>
              <a:ext uri="{FF2B5EF4-FFF2-40B4-BE49-F238E27FC236}">
                <a16:creationId xmlns:a16="http://schemas.microsoft.com/office/drawing/2014/main" id="{1CC0AAF4-6E54-40A0-B894-9EBEBAE2A4AB}"/>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11" name="Footer Placeholder 10">
            <a:extLst>
              <a:ext uri="{FF2B5EF4-FFF2-40B4-BE49-F238E27FC236}">
                <a16:creationId xmlns:a16="http://schemas.microsoft.com/office/drawing/2014/main" id="{4F9439CB-5362-4E36-84B8-56086496C0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509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uiExpand="1" build="p"/>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F6D5-A5BE-420E-B989-6B0C090D1B6E}"/>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Closing Entries </a:t>
            </a:r>
            <a:r>
              <a:rPr lang="en-US" sz="2400" b="0" dirty="0">
                <a:latin typeface="Calibri" panose="020F0502020204030204" pitchFamily="34" charset="0"/>
                <a:ea typeface="Source Sans Pro" charset="0"/>
                <a:cs typeface="Calibri" panose="020F0502020204030204" pitchFamily="34" charset="0"/>
              </a:rPr>
              <a:t>(1 of 3)</a:t>
            </a:r>
            <a:endParaRPr lang="en-IN" dirty="0"/>
          </a:p>
        </p:txBody>
      </p:sp>
      <p:sp>
        <p:nvSpPr>
          <p:cNvPr id="3" name="Content Placeholder 2">
            <a:extLst>
              <a:ext uri="{FF2B5EF4-FFF2-40B4-BE49-F238E27FC236}">
                <a16:creationId xmlns:a16="http://schemas.microsoft.com/office/drawing/2014/main" id="{29998F73-D67D-4858-B30E-2435377F7971}"/>
              </a:ext>
            </a:extLst>
          </p:cNvPr>
          <p:cNvSpPr>
            <a:spLocks noGrp="1"/>
          </p:cNvSpPr>
          <p:nvPr>
            <p:ph sz="quarter" idx="16"/>
          </p:nvPr>
        </p:nvSpPr>
        <p:spPr/>
        <p:txBody>
          <a:bodyPr/>
          <a:lstStyle/>
          <a:p>
            <a:r>
              <a:rPr lang="en-IN" dirty="0"/>
              <a:t>Closing entries include:</a:t>
            </a:r>
          </a:p>
          <a:p>
            <a:pPr marL="291600" indent="-291600" algn="just">
              <a:buFont typeface="Arial" panose="020B0604020202020204" pitchFamily="34" charset="0"/>
              <a:buChar char="•"/>
            </a:pPr>
            <a:r>
              <a:rPr lang="en-IN" dirty="0"/>
              <a:t>Closing income statement accounts with credit balances</a:t>
            </a:r>
          </a:p>
          <a:p>
            <a:pPr marL="291600" indent="-291600" algn="just">
              <a:buFont typeface="Arial" panose="020B0604020202020204" pitchFamily="34" charset="0"/>
              <a:buChar char="•"/>
            </a:pPr>
            <a:r>
              <a:rPr lang="en-IN" dirty="0"/>
              <a:t>Closing income statement accounts with debit balances</a:t>
            </a:r>
          </a:p>
          <a:p>
            <a:pPr marL="291600" indent="-291600" algn="just">
              <a:buFont typeface="Arial" panose="020B0604020202020204" pitchFamily="34" charset="0"/>
              <a:buChar char="•"/>
            </a:pPr>
            <a:r>
              <a:rPr lang="en-IN" dirty="0"/>
              <a:t>Closing net income or net loss to capital</a:t>
            </a:r>
          </a:p>
          <a:p>
            <a:pPr marL="291600" indent="-291600" algn="just">
              <a:buFont typeface="Arial" panose="020B0604020202020204" pitchFamily="34" charset="0"/>
              <a:buChar char="•"/>
            </a:pPr>
            <a:r>
              <a:rPr lang="en-IN" dirty="0"/>
              <a:t>Closing drawings to capital</a:t>
            </a:r>
          </a:p>
        </p:txBody>
      </p:sp>
      <p:sp>
        <p:nvSpPr>
          <p:cNvPr id="4" name="Slide Number Placeholder 3">
            <a:extLst>
              <a:ext uri="{FF2B5EF4-FFF2-40B4-BE49-F238E27FC236}">
                <a16:creationId xmlns:a16="http://schemas.microsoft.com/office/drawing/2014/main" id="{768A3B10-5E4B-452A-A6CC-7B7D6807BCD0}"/>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5" name="Footer Placeholder 4">
            <a:extLst>
              <a:ext uri="{FF2B5EF4-FFF2-40B4-BE49-F238E27FC236}">
                <a16:creationId xmlns:a16="http://schemas.microsoft.com/office/drawing/2014/main" id="{A19A4C3C-66F3-4BF8-BA2F-D7014739525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5371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7AB0-4C44-4241-B58B-33555BBA1BD3}"/>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Closing Entries </a:t>
            </a:r>
            <a:r>
              <a:rPr lang="en-US" sz="2400" b="0" dirty="0">
                <a:latin typeface="Calibri" panose="020F0502020204030204" pitchFamily="34" charset="0"/>
                <a:ea typeface="Source Sans Pro" charset="0"/>
                <a:cs typeface="Calibri" panose="020F0502020204030204" pitchFamily="34" charset="0"/>
              </a:rPr>
              <a:t>(2 of 3)</a:t>
            </a:r>
            <a:endParaRPr lang="en-US" sz="2400" b="0" dirty="0"/>
          </a:p>
        </p:txBody>
      </p:sp>
      <p:graphicFrame>
        <p:nvGraphicFramePr>
          <p:cNvPr id="6" name="Content Placeholder 5" descr="Table is accessible to screenreaders">
            <a:extLst>
              <a:ext uri="{FF2B5EF4-FFF2-40B4-BE49-F238E27FC236}">
                <a16:creationId xmlns:a16="http://schemas.microsoft.com/office/drawing/2014/main" id="{CA8DCAF7-4B1C-4427-9DC9-6447EB6D3654}"/>
              </a:ext>
            </a:extLst>
          </p:cNvPr>
          <p:cNvGraphicFramePr>
            <a:graphicFrameLocks noGrp="1"/>
          </p:cNvGraphicFramePr>
          <p:nvPr>
            <p:ph sz="quarter" idx="16"/>
            <p:extLst>
              <p:ext uri="{D42A27DB-BD31-4B8C-83A1-F6EECF244321}">
                <p14:modId xmlns:p14="http://schemas.microsoft.com/office/powerpoint/2010/main" val="3520578557"/>
              </p:ext>
            </p:extLst>
          </p:nvPr>
        </p:nvGraphicFramePr>
        <p:xfrm>
          <a:off x="304800" y="1600200"/>
          <a:ext cx="8534400" cy="4714236"/>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591863487"/>
                    </a:ext>
                  </a:extLst>
                </a:gridCol>
                <a:gridCol w="5257800">
                  <a:extLst>
                    <a:ext uri="{9D8B030D-6E8A-4147-A177-3AD203B41FA5}">
                      <a16:colId xmlns:a16="http://schemas.microsoft.com/office/drawing/2014/main" val="3557176737"/>
                    </a:ext>
                  </a:extLst>
                </a:gridCol>
                <a:gridCol w="1066800">
                  <a:extLst>
                    <a:ext uri="{9D8B030D-6E8A-4147-A177-3AD203B41FA5}">
                      <a16:colId xmlns:a16="http://schemas.microsoft.com/office/drawing/2014/main" val="4284937631"/>
                    </a:ext>
                  </a:extLst>
                </a:gridCol>
                <a:gridCol w="1143000">
                  <a:extLst>
                    <a:ext uri="{9D8B030D-6E8A-4147-A177-3AD203B41FA5}">
                      <a16:colId xmlns:a16="http://schemas.microsoft.com/office/drawing/2014/main" val="4219107959"/>
                    </a:ext>
                  </a:extLst>
                </a:gridCol>
              </a:tblGrid>
              <a:tr h="342900">
                <a:tc>
                  <a:txBody>
                    <a:bodyPr/>
                    <a:lstStyle/>
                    <a:p>
                      <a:pPr algn="l" fontAlgn="b"/>
                      <a:r>
                        <a:rPr lang="en-US" sz="1800" b="0" i="0" u="none" strike="noStrike" baseline="0" dirty="0">
                          <a:solidFill>
                            <a:srgbClr val="000000"/>
                          </a:solidFill>
                          <a:effectLst/>
                          <a:latin typeface="+mn-lt"/>
                        </a:rPr>
                        <a:t>Dec. 31</a:t>
                      </a:r>
                      <a:endParaRPr lang="en-US" sz="1800" b="0" i="0" u="none" strike="noStrike" dirty="0">
                        <a:solidFill>
                          <a:srgbClr val="000000"/>
                        </a:solidFill>
                        <a:effectLst/>
                        <a:latin typeface="+mn-lt"/>
                      </a:endParaRPr>
                    </a:p>
                  </a:txBody>
                  <a:tcPr marL="45720" marT="9144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800" b="0" dirty="0">
                          <a:solidFill>
                            <a:schemeClr val="tx1"/>
                          </a:solidFill>
                          <a:latin typeface="+mn-lt"/>
                        </a:rPr>
                        <a:t>Service Revenue</a:t>
                      </a:r>
                    </a:p>
                  </a:txBody>
                  <a:tcPr marR="4233" marT="9144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800" b="0" kern="1200" dirty="0">
                          <a:solidFill>
                            <a:schemeClr val="dk1"/>
                          </a:solidFill>
                          <a:latin typeface="+mn-lt"/>
                          <a:ea typeface="+mn-ea"/>
                          <a:cs typeface="+mn-cs"/>
                        </a:rPr>
                        <a:t>480,000</a:t>
                      </a:r>
                    </a:p>
                  </a:txBody>
                  <a:tcPr marL="4233" marT="9144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kern="1200" dirty="0">
                        <a:solidFill>
                          <a:schemeClr val="dk1"/>
                        </a:solidFill>
                        <a:latin typeface="+mn-lt"/>
                        <a:ea typeface="+mn-ea"/>
                        <a:cs typeface="+mn-cs"/>
                      </a:endParaRPr>
                    </a:p>
                  </a:txBody>
                  <a:tcPr marL="4233" marT="9144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91980085"/>
                  </a:ext>
                </a:extLst>
              </a:tr>
              <a:tr h="261144">
                <a:tc>
                  <a:txBody>
                    <a:bodyPr/>
                    <a:lstStyle/>
                    <a:p>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marL="457200" lvl="1" indent="0"/>
                      <a:r>
                        <a:rPr lang="en-US" sz="1800" dirty="0">
                          <a:latin typeface="+mn-lt"/>
                        </a:rPr>
                        <a:t>Income Summary</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r"/>
                      <a:r>
                        <a:rPr lang="en-US" sz="1800" kern="1200" dirty="0">
                          <a:solidFill>
                            <a:schemeClr val="dk1"/>
                          </a:solidFill>
                          <a:latin typeface="+mn-lt"/>
                          <a:ea typeface="+mn-ea"/>
                          <a:cs typeface="+mn-cs"/>
                        </a:rPr>
                        <a:t>480,000</a:t>
                      </a:r>
                    </a:p>
                  </a:txBody>
                  <a:tcPr marL="4233" marT="4233"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4218163017"/>
                  </a:ext>
                </a:extLst>
              </a:tr>
              <a:tr h="518319">
                <a:tc>
                  <a:txBody>
                    <a:bodyPr/>
                    <a:lstStyle/>
                    <a:p>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625475" indent="0"/>
                      <a:r>
                        <a:rPr lang="en-IN" sz="1800" b="1" i="0" u="none" strike="noStrike" kern="1200" baseline="0" dirty="0">
                          <a:solidFill>
                            <a:schemeClr val="accent2"/>
                          </a:solidFill>
                          <a:latin typeface="+mn-lt"/>
                          <a:ea typeface="+mn-ea"/>
                          <a:cs typeface="+mn-cs"/>
                        </a:rPr>
                        <a:t>(To close income statement accounts</a:t>
                      </a:r>
                    </a:p>
                    <a:p>
                      <a:pPr marL="625475" indent="0"/>
                      <a:r>
                        <a:rPr lang="en-IN" sz="1800" b="1" i="0" u="none" strike="noStrike" kern="1200" baseline="0" dirty="0">
                          <a:solidFill>
                            <a:schemeClr val="accent2"/>
                          </a:solidFill>
                          <a:latin typeface="+mn-lt"/>
                          <a:ea typeface="+mn-ea"/>
                          <a:cs typeface="+mn-cs"/>
                        </a:rPr>
                        <a:t>with credit balances)</a:t>
                      </a:r>
                      <a:endParaRPr lang="en-US" sz="4400" b="1" dirty="0">
                        <a:solidFill>
                          <a:schemeClr val="accent2"/>
                        </a:solidFill>
                        <a:latin typeface="+mn-lt"/>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762229828"/>
                  </a:ext>
                </a:extLst>
              </a:tr>
              <a:tr h="428625">
                <a:tc>
                  <a:txBody>
                    <a:bodyPr/>
                    <a:lstStyle/>
                    <a:p>
                      <a:pPr algn="r"/>
                      <a:r>
                        <a:rPr lang="en-US" sz="1800" dirty="0">
                          <a:latin typeface="+mn-lt"/>
                        </a:rPr>
                        <a:t>31</a:t>
                      </a:r>
                    </a:p>
                  </a:txBody>
                  <a:tcPr marR="137160" marT="182880" marB="0" anchor="b">
                    <a:lnR w="12700" cap="flat" cmpd="sng" algn="ctr">
                      <a:solidFill>
                        <a:schemeClr val="tx1"/>
                      </a:solidFill>
                      <a:prstDash val="solid"/>
                      <a:round/>
                      <a:headEnd type="none" w="med" len="med"/>
                      <a:tailEnd type="none" w="med" len="med"/>
                    </a:lnR>
                    <a:solidFill>
                      <a:schemeClr val="bg1"/>
                    </a:solidFill>
                  </a:tcPr>
                </a:tc>
                <a:tc>
                  <a:txBody>
                    <a:bodyPr/>
                    <a:lstStyle/>
                    <a:p>
                      <a:pPr marL="0" indent="0"/>
                      <a:r>
                        <a:rPr lang="en-US" sz="1800" kern="1200" dirty="0">
                          <a:solidFill>
                            <a:schemeClr val="dk1"/>
                          </a:solidFill>
                          <a:latin typeface="+mn-lt"/>
                          <a:ea typeface="+mn-ea"/>
                          <a:cs typeface="+mn-cs"/>
                        </a:rPr>
                        <a:t>Income</a:t>
                      </a:r>
                      <a:r>
                        <a:rPr lang="en-US" sz="1800" kern="1200" baseline="0" dirty="0">
                          <a:solidFill>
                            <a:schemeClr val="dk1"/>
                          </a:solidFill>
                          <a:latin typeface="+mn-lt"/>
                          <a:ea typeface="+mn-ea"/>
                          <a:cs typeface="+mn-cs"/>
                        </a:rPr>
                        <a:t> Summary</a:t>
                      </a:r>
                      <a:endParaRPr lang="en-US" sz="1800" kern="1200" dirty="0">
                        <a:solidFill>
                          <a:schemeClr val="dk1"/>
                        </a:solidFill>
                        <a:latin typeface="+mn-lt"/>
                        <a:ea typeface="+mn-ea"/>
                        <a:cs typeface="+mn-cs"/>
                      </a:endParaRP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450,000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335764192"/>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457200" lvl="1" indent="0"/>
                      <a:r>
                        <a:rPr lang="en-US" sz="1800" kern="1200" dirty="0">
                          <a:solidFill>
                            <a:schemeClr val="dk1"/>
                          </a:solidFill>
                          <a:latin typeface="+mn-lt"/>
                          <a:ea typeface="+mn-ea"/>
                          <a:cs typeface="+mn-cs"/>
                        </a:rPr>
                        <a:t>Sales Returns and Allowances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12,000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54840661"/>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Sales Discounts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8,000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19671947"/>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Cost of</a:t>
                      </a:r>
                      <a:r>
                        <a:rPr lang="en-US" sz="1800" kern="1200" baseline="0" dirty="0">
                          <a:solidFill>
                            <a:schemeClr val="dk1"/>
                          </a:solidFill>
                          <a:latin typeface="+mn-lt"/>
                          <a:ea typeface="+mn-ea"/>
                          <a:cs typeface="+mn-cs"/>
                        </a:rPr>
                        <a:t> Goods Sold</a:t>
                      </a:r>
                      <a:endParaRPr lang="en-US" sz="1800" kern="1200" dirty="0">
                        <a:solidFill>
                          <a:schemeClr val="dk1"/>
                        </a:solidFill>
                        <a:latin typeface="+mn-lt"/>
                        <a:ea typeface="+mn-ea"/>
                        <a:cs typeface="+mn-cs"/>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316,000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269942051"/>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Salaries and Wages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64,000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464472068"/>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Freight-Out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7,000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64968604"/>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Advertising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16,000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332445362"/>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Utilities</a:t>
                      </a:r>
                      <a:r>
                        <a:rPr lang="en-US" sz="1800" kern="1200" baseline="0" dirty="0">
                          <a:solidFill>
                            <a:schemeClr val="dk1"/>
                          </a:solidFill>
                          <a:latin typeface="+mn-lt"/>
                          <a:ea typeface="+mn-ea"/>
                          <a:cs typeface="+mn-cs"/>
                        </a:rPr>
                        <a:t> Expense</a:t>
                      </a:r>
                      <a:endParaRPr lang="en-US" sz="1800" kern="1200" dirty="0">
                        <a:solidFill>
                          <a:schemeClr val="dk1"/>
                        </a:solidFill>
                        <a:latin typeface="+mn-lt"/>
                        <a:ea typeface="+mn-ea"/>
                        <a:cs typeface="+mn-cs"/>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17,000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74709886"/>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Depreciation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8,000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111082567"/>
                  </a:ext>
                </a:extLst>
              </a:tr>
              <a:tr h="261144">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lvl="1"/>
                      <a:r>
                        <a:rPr lang="en-US" sz="1800" kern="1200" dirty="0">
                          <a:solidFill>
                            <a:schemeClr val="dk1"/>
                          </a:solidFill>
                          <a:latin typeface="+mn-lt"/>
                          <a:ea typeface="+mn-ea"/>
                          <a:cs typeface="+mn-cs"/>
                        </a:rPr>
                        <a:t>Insurance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mn-lt"/>
                          <a:ea typeface="+mn-ea"/>
                          <a:cs typeface="+mn-cs"/>
                        </a:rPr>
                        <a:t>2,000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067661046"/>
                  </a:ext>
                </a:extLst>
              </a:tr>
              <a:tr h="518319">
                <a:tc>
                  <a:txBody>
                    <a:bodyPr/>
                    <a:lstStyle/>
                    <a:p>
                      <a:pPr algn="r"/>
                      <a:endParaRPr lang="en-US" sz="1800" dirty="0">
                        <a:latin typeface="+mn-lt"/>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625475" indent="0"/>
                      <a:r>
                        <a:rPr lang="en-IN" sz="1800" b="1" i="0" u="none" strike="noStrike" kern="1200" baseline="0" dirty="0">
                          <a:solidFill>
                            <a:schemeClr val="accent2"/>
                          </a:solidFill>
                          <a:latin typeface="+mn-lt"/>
                          <a:ea typeface="+mn-ea"/>
                          <a:cs typeface="+mn-cs"/>
                        </a:rPr>
                        <a:t>(To close income statement accounts</a:t>
                      </a:r>
                    </a:p>
                    <a:p>
                      <a:pPr marL="625475" indent="0"/>
                      <a:r>
                        <a:rPr lang="en-IN" sz="1800" b="1" i="0" u="none" strike="noStrike" kern="1200" baseline="0" dirty="0">
                          <a:solidFill>
                            <a:schemeClr val="accent2"/>
                          </a:solidFill>
                          <a:latin typeface="+mn-lt"/>
                          <a:ea typeface="+mn-ea"/>
                          <a:cs typeface="+mn-cs"/>
                        </a:rPr>
                        <a:t>with debit balances)</a:t>
                      </a:r>
                      <a:endParaRPr lang="en-US" sz="4400" b="1" kern="1200" dirty="0">
                        <a:solidFill>
                          <a:schemeClr val="accent2"/>
                        </a:solidFill>
                        <a:latin typeface="+mn-lt"/>
                        <a:ea typeface="+mn-ea"/>
                        <a:cs typeface="+mn-cs"/>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125356307"/>
                  </a:ext>
                </a:extLst>
              </a:tr>
            </a:tbl>
          </a:graphicData>
        </a:graphic>
      </p:graphicFrame>
      <p:sp>
        <p:nvSpPr>
          <p:cNvPr id="4" name="Slide Number Placeholder 3">
            <a:extLst>
              <a:ext uri="{FF2B5EF4-FFF2-40B4-BE49-F238E27FC236}">
                <a16:creationId xmlns:a16="http://schemas.microsoft.com/office/drawing/2014/main" id="{FC05B262-C43B-4300-AF99-B7C7F21BAC8A}"/>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4">
            <a:extLst>
              <a:ext uri="{FF2B5EF4-FFF2-40B4-BE49-F238E27FC236}">
                <a16:creationId xmlns:a16="http://schemas.microsoft.com/office/drawing/2014/main" id="{9140A6AE-67ED-4096-A214-540AEDFE498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09368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7AB0-4C44-4241-B58B-33555BBA1BD3}"/>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Closing Entries </a:t>
            </a:r>
            <a:r>
              <a:rPr lang="en-US" sz="2400" b="0" dirty="0">
                <a:latin typeface="Calibri" panose="020F0502020204030204" pitchFamily="34" charset="0"/>
                <a:ea typeface="Source Sans Pro" charset="0"/>
                <a:cs typeface="Calibri" panose="020F0502020204030204" pitchFamily="34" charset="0"/>
              </a:rPr>
              <a:t>(3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A8DCAF7-4B1C-4427-9DC9-6447EB6D3654}"/>
              </a:ext>
            </a:extLst>
          </p:cNvPr>
          <p:cNvGraphicFramePr>
            <a:graphicFrameLocks noGrp="1"/>
          </p:cNvGraphicFramePr>
          <p:nvPr>
            <p:ph sz="quarter" idx="16"/>
            <p:extLst>
              <p:ext uri="{D42A27DB-BD31-4B8C-83A1-F6EECF244321}">
                <p14:modId xmlns:p14="http://schemas.microsoft.com/office/powerpoint/2010/main" val="3394033557"/>
              </p:ext>
            </p:extLst>
          </p:nvPr>
        </p:nvGraphicFramePr>
        <p:xfrm>
          <a:off x="304800" y="1600200"/>
          <a:ext cx="8534400" cy="2054608"/>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591863487"/>
                    </a:ext>
                  </a:extLst>
                </a:gridCol>
                <a:gridCol w="5257800">
                  <a:extLst>
                    <a:ext uri="{9D8B030D-6E8A-4147-A177-3AD203B41FA5}">
                      <a16:colId xmlns:a16="http://schemas.microsoft.com/office/drawing/2014/main" val="3557176737"/>
                    </a:ext>
                  </a:extLst>
                </a:gridCol>
                <a:gridCol w="1066800">
                  <a:extLst>
                    <a:ext uri="{9D8B030D-6E8A-4147-A177-3AD203B41FA5}">
                      <a16:colId xmlns:a16="http://schemas.microsoft.com/office/drawing/2014/main" val="4284937631"/>
                    </a:ext>
                  </a:extLst>
                </a:gridCol>
                <a:gridCol w="1143000">
                  <a:extLst>
                    <a:ext uri="{9D8B030D-6E8A-4147-A177-3AD203B41FA5}">
                      <a16:colId xmlns:a16="http://schemas.microsoft.com/office/drawing/2014/main" val="4219107959"/>
                    </a:ext>
                  </a:extLst>
                </a:gridCol>
              </a:tblGrid>
              <a:tr h="381000">
                <a:tc>
                  <a:txBody>
                    <a:bodyPr/>
                    <a:lstStyle/>
                    <a:p>
                      <a:pPr algn="l" fontAlgn="b"/>
                      <a:r>
                        <a:rPr lang="en-US" sz="1800" b="0" i="0" u="none" strike="noStrike" baseline="0" dirty="0">
                          <a:solidFill>
                            <a:srgbClr val="000000"/>
                          </a:solidFill>
                          <a:effectLst/>
                          <a:latin typeface="Calibri" panose="020F0502020204030204" pitchFamily="34" charset="0"/>
                        </a:rPr>
                        <a:t>Dec. 31</a:t>
                      </a:r>
                      <a:endParaRPr lang="en-US" sz="1800" b="0" i="0" u="none" strike="noStrike" dirty="0">
                        <a:solidFill>
                          <a:srgbClr val="000000"/>
                        </a:solidFill>
                        <a:effectLst/>
                        <a:latin typeface="Calibri" panose="020F0502020204030204" pitchFamily="34" charset="0"/>
                      </a:endParaRPr>
                    </a:p>
                  </a:txBody>
                  <a:tcPr marL="46800"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800" b="0" dirty="0">
                          <a:solidFill>
                            <a:schemeClr val="tx1"/>
                          </a:solidFill>
                          <a:latin typeface="Calibri" panose="020F0502020204030204" pitchFamily="34" charset="0"/>
                        </a:rPr>
                        <a:t>Income Summary</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800" b="0" kern="1200" dirty="0">
                          <a:solidFill>
                            <a:schemeClr val="dk1"/>
                          </a:solidFill>
                          <a:latin typeface="Calibri" panose="020F0502020204030204" pitchFamily="34" charset="0"/>
                          <a:ea typeface="+mn-ea"/>
                          <a:cs typeface="+mn-cs"/>
                        </a:rPr>
                        <a:t>30,000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91980085"/>
                  </a:ext>
                </a:extLst>
              </a:tr>
              <a:tr h="304102">
                <a:tc>
                  <a:txBody>
                    <a:bodyPr/>
                    <a:lstStyle/>
                    <a:p>
                      <a:endParaRPr lang="en-US" sz="1800" dirty="0">
                        <a:latin typeface="Calibri" panose="020F0502020204030204" pitchFamily="34" charset="0"/>
                      </a:endParaRPr>
                    </a:p>
                  </a:txBody>
                  <a:tcPr marL="4233" marT="4233"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marL="457200" lvl="1" indent="0"/>
                      <a:r>
                        <a:rPr lang="en-US" sz="1800" dirty="0">
                          <a:latin typeface="Calibri" panose="020F0502020204030204" pitchFamily="34" charset="0"/>
                        </a:rPr>
                        <a:t>Owner’s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r"/>
                      <a:r>
                        <a:rPr lang="en-US" sz="1800" kern="1200" dirty="0">
                          <a:solidFill>
                            <a:schemeClr val="dk1"/>
                          </a:solidFill>
                          <a:latin typeface="Calibri" panose="020F0502020204030204" pitchFamily="34" charset="0"/>
                          <a:ea typeface="+mn-ea"/>
                          <a:cs typeface="+mn-cs"/>
                        </a:rPr>
                        <a:t>30,000</a:t>
                      </a:r>
                    </a:p>
                  </a:txBody>
                  <a:tcPr marL="4233" marT="4233"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4218163017"/>
                  </a:ext>
                </a:extLst>
              </a:tr>
              <a:tr h="304102">
                <a:tc>
                  <a:txBody>
                    <a:bodyPr/>
                    <a:lstStyle/>
                    <a:p>
                      <a:endParaRPr lang="en-US" sz="1800" dirty="0">
                        <a:latin typeface="Calibri" panose="020F0502020204030204" pitchFamily="34" charset="0"/>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457200" lvl="2" indent="0"/>
                      <a:r>
                        <a:rPr lang="en-US" sz="1800" b="1" dirty="0">
                          <a:solidFill>
                            <a:srgbClr val="990000"/>
                          </a:solidFill>
                          <a:latin typeface="Calibri" panose="020F0502020204030204" pitchFamily="34" charset="0"/>
                        </a:rPr>
                        <a:t>(To close net income to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2762229828"/>
                  </a:ext>
                </a:extLst>
              </a:tr>
              <a:tr h="431413">
                <a:tc>
                  <a:txBody>
                    <a:bodyPr/>
                    <a:lstStyle/>
                    <a:p>
                      <a:pPr algn="r"/>
                      <a:r>
                        <a:rPr lang="en-US" sz="1800" dirty="0">
                          <a:latin typeface="Calibri" panose="020F0502020204030204" pitchFamily="34" charset="0"/>
                        </a:rPr>
                        <a:t>31</a:t>
                      </a:r>
                    </a:p>
                  </a:txBody>
                  <a:tcPr marL="4233" marR="137160" marT="182880" marB="0" anchor="b">
                    <a:lnR w="12700" cap="flat" cmpd="sng" algn="ctr">
                      <a:solidFill>
                        <a:schemeClr val="tx1"/>
                      </a:solidFill>
                      <a:prstDash val="solid"/>
                      <a:round/>
                      <a:headEnd type="none" w="med" len="med"/>
                      <a:tailEnd type="none" w="med" len="med"/>
                    </a:lnR>
                    <a:solidFill>
                      <a:schemeClr val="bg1"/>
                    </a:solidFill>
                  </a:tcPr>
                </a:tc>
                <a:tc>
                  <a:txBody>
                    <a:bodyPr/>
                    <a:lstStyle/>
                    <a:p>
                      <a:pPr marL="0" indent="0"/>
                      <a:r>
                        <a:rPr lang="en-US" sz="1800" kern="1200" dirty="0">
                          <a:solidFill>
                            <a:schemeClr val="dk1"/>
                          </a:solidFill>
                          <a:latin typeface="Calibri" panose="020F0502020204030204" pitchFamily="34" charset="0"/>
                          <a:ea typeface="+mn-ea"/>
                          <a:cs typeface="+mn-cs"/>
                        </a:rPr>
                        <a:t>Owner’s</a:t>
                      </a:r>
                      <a:r>
                        <a:rPr lang="en-US" sz="1800" kern="1200" baseline="0" dirty="0">
                          <a:solidFill>
                            <a:schemeClr val="dk1"/>
                          </a:solidFill>
                          <a:latin typeface="Calibri" panose="020F0502020204030204" pitchFamily="34" charset="0"/>
                          <a:ea typeface="+mn-ea"/>
                          <a:cs typeface="+mn-cs"/>
                        </a:rPr>
                        <a:t> Capital</a:t>
                      </a:r>
                      <a:endParaRPr lang="en-US" sz="1800" kern="1200" dirty="0">
                        <a:solidFill>
                          <a:schemeClr val="dk1"/>
                        </a:solidFill>
                        <a:latin typeface="Calibri" panose="020F0502020204030204" pitchFamily="34" charset="0"/>
                        <a:ea typeface="+mn-ea"/>
                        <a:cs typeface="+mn-cs"/>
                      </a:endParaRP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Calibri" panose="020F0502020204030204" pitchFamily="34" charset="0"/>
                          <a:ea typeface="+mn-ea"/>
                          <a:cs typeface="+mn-cs"/>
                        </a:rPr>
                        <a:t>15,000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18288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335764192"/>
                  </a:ext>
                </a:extLst>
              </a:tr>
              <a:tr h="304102">
                <a:tc>
                  <a:txBody>
                    <a:bodyPr/>
                    <a:lstStyle/>
                    <a:p>
                      <a:pPr algn="r"/>
                      <a:endParaRPr lang="en-US" sz="1800" dirty="0">
                        <a:latin typeface="Calibri" panose="020F0502020204030204" pitchFamily="34" charset="0"/>
                      </a:endParaRPr>
                    </a:p>
                  </a:txBody>
                  <a:tcPr marL="4233" marT="4233" marB="0" anchor="b">
                    <a:lnR w="12700" cap="flat" cmpd="sng" algn="ctr">
                      <a:solidFill>
                        <a:schemeClr val="tx1"/>
                      </a:solidFill>
                      <a:prstDash val="solid"/>
                      <a:round/>
                      <a:headEnd type="none" w="med" len="med"/>
                      <a:tailEnd type="none" w="med" len="med"/>
                    </a:lnR>
                    <a:solidFill>
                      <a:schemeClr val="bg1"/>
                    </a:solidFill>
                  </a:tcPr>
                </a:tc>
                <a:tc>
                  <a:txBody>
                    <a:bodyPr/>
                    <a:lstStyle/>
                    <a:p>
                      <a:pPr marL="457200" lvl="1" indent="0"/>
                      <a:r>
                        <a:rPr lang="en-US" sz="1800" kern="1200" dirty="0">
                          <a:solidFill>
                            <a:schemeClr val="dk1"/>
                          </a:solidFill>
                          <a:latin typeface="Calibri" panose="020F0502020204030204" pitchFamily="34" charset="0"/>
                          <a:ea typeface="+mn-ea"/>
                          <a:cs typeface="+mn-cs"/>
                        </a:rPr>
                        <a:t>Owner’s Drawings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r"/>
                      <a:r>
                        <a:rPr lang="en-US" sz="1800" kern="1200" dirty="0">
                          <a:solidFill>
                            <a:schemeClr val="dk1"/>
                          </a:solidFill>
                          <a:latin typeface="Calibri" panose="020F0502020204030204" pitchFamily="34" charset="0"/>
                          <a:ea typeface="+mn-ea"/>
                          <a:cs typeface="+mn-cs"/>
                        </a:rPr>
                        <a:t>15,000</a:t>
                      </a:r>
                    </a:p>
                  </a:txBody>
                  <a:tcPr marL="4233" marT="4233"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3854840661"/>
                  </a:ext>
                </a:extLst>
              </a:tr>
              <a:tr h="304102">
                <a:tc>
                  <a:txBody>
                    <a:bodyPr/>
                    <a:lstStyle/>
                    <a:p>
                      <a:pPr algn="r"/>
                      <a:endParaRPr lang="en-US" sz="1800" dirty="0">
                        <a:latin typeface="Calibri" panose="020F0502020204030204" pitchFamily="34" charset="0"/>
                      </a:endParaRPr>
                    </a:p>
                  </a:txBody>
                  <a:tcPr marL="4233" marT="4233" marB="0" anchor="b">
                    <a:lnR w="12700" cap="flat" cmpd="sng" algn="ctr">
                      <a:solidFill>
                        <a:schemeClr val="tx1"/>
                      </a:solidFill>
                      <a:prstDash val="solid"/>
                      <a:round/>
                      <a:headEnd type="none" w="med" len="med"/>
                      <a:tailEnd type="none" w="med" len="med"/>
                    </a:lnR>
                    <a:lnB w="12700" cmpd="sng">
                      <a:noFill/>
                    </a:lnB>
                    <a:solidFill>
                      <a:schemeClr val="bg1"/>
                    </a:solidFill>
                  </a:tcPr>
                </a:tc>
                <a:tc>
                  <a:txBody>
                    <a:bodyPr/>
                    <a:lstStyle/>
                    <a:p>
                      <a:pPr marL="685800" lvl="2" indent="0"/>
                      <a:r>
                        <a:rPr lang="en-US" sz="1800" b="1" kern="1200" dirty="0">
                          <a:solidFill>
                            <a:srgbClr val="990000"/>
                          </a:solidFill>
                          <a:latin typeface="Calibri" panose="020F0502020204030204" pitchFamily="34" charset="0"/>
                          <a:ea typeface="+mn-ea"/>
                          <a:cs typeface="+mn-cs"/>
                        </a:rPr>
                        <a:t>(To close drawings to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mpd="sng">
                      <a:noFill/>
                    </a:lnB>
                    <a:solidFill>
                      <a:schemeClr val="bg1"/>
                    </a:solidFill>
                  </a:tcPr>
                </a:tc>
                <a:tc>
                  <a:txBody>
                    <a:bodyPr/>
                    <a:lstStyle/>
                    <a:p>
                      <a:pPr algn="r"/>
                      <a:endParaRPr lang="en-US" sz="1800" kern="1200" dirty="0">
                        <a:solidFill>
                          <a:schemeClr val="dk1"/>
                        </a:solidFill>
                        <a:latin typeface="Calibri" panose="020F0502020204030204" pitchFamily="34" charset="0"/>
                        <a:ea typeface="+mn-ea"/>
                        <a:cs typeface="+mn-cs"/>
                      </a:endParaRPr>
                    </a:p>
                  </a:txBody>
                  <a:tcPr marL="4233" marT="4233" marB="0" anchor="b">
                    <a:lnL w="12700" cap="flat" cmpd="sng" algn="ctr">
                      <a:solidFill>
                        <a:schemeClr val="tx1"/>
                      </a:solidFill>
                      <a:prstDash val="solid"/>
                      <a:round/>
                      <a:headEnd type="none" w="med" len="med"/>
                      <a:tailEnd type="none" w="med" len="med"/>
                    </a:lnL>
                    <a:lnB w="12700" cmpd="sng">
                      <a:noFill/>
                    </a:lnB>
                    <a:solidFill>
                      <a:schemeClr val="bg1"/>
                    </a:solidFill>
                  </a:tcPr>
                </a:tc>
                <a:extLst>
                  <a:ext uri="{0D108BD9-81ED-4DB2-BD59-A6C34878D82A}">
                    <a16:rowId xmlns:a16="http://schemas.microsoft.com/office/drawing/2014/main" val="3819671947"/>
                  </a:ext>
                </a:extLst>
              </a:tr>
            </a:tbl>
          </a:graphicData>
        </a:graphic>
      </p:graphicFrame>
      <p:sp>
        <p:nvSpPr>
          <p:cNvPr id="4" name="Slide Number Placeholder 3">
            <a:extLst>
              <a:ext uri="{FF2B5EF4-FFF2-40B4-BE49-F238E27FC236}">
                <a16:creationId xmlns:a16="http://schemas.microsoft.com/office/drawing/2014/main" id="{FC05B262-C43B-4300-AF99-B7C7F21BAC8A}"/>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a:extLst>
              <a:ext uri="{FF2B5EF4-FFF2-40B4-BE49-F238E27FC236}">
                <a16:creationId xmlns:a16="http://schemas.microsoft.com/office/drawing/2014/main" id="{9140A6AE-67ED-4096-A214-540AEDFE498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90155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711199"/>
          </a:xfrm>
        </p:spPr>
        <p:txBody>
          <a:bodyPr/>
          <a:lstStyle/>
          <a:p>
            <a:r>
              <a:rPr lang="en-US" dirty="0">
                <a:ea typeface="Source Sans Pro" charset="0"/>
              </a:rPr>
              <a:t>Do It! 4: </a:t>
            </a:r>
            <a:r>
              <a:rPr lang="en-US" dirty="0">
                <a:solidFill>
                  <a:srgbClr val="196E78"/>
                </a:solidFill>
                <a:ea typeface="Source Sans Pro" charset="0"/>
              </a:rPr>
              <a:t>Sales Transactions </a:t>
            </a:r>
            <a:r>
              <a:rPr lang="en-US" sz="2400" b="0" dirty="0">
                <a:solidFill>
                  <a:srgbClr val="196E78"/>
                </a:solidFill>
                <a:ea typeface="Source Sans Pro" charset="0"/>
              </a:rPr>
              <a:t>(1 of 2)</a:t>
            </a:r>
            <a:endParaRPr lang="en-US" sz="2400" b="0"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2071254"/>
          </a:xfrm>
        </p:spPr>
        <p:txBody>
          <a:bodyPr/>
          <a:lstStyle/>
          <a:p>
            <a:pPr algn="just"/>
            <a:r>
              <a:rPr lang="en-US" sz="2400" dirty="0"/>
              <a:t>The trial balance of Celine’s Sports Wear Shop at December 31 shows Inventory $25,000, Sales Revenue $162,400, Sales Returns and Allowances $4,800, Sales Discounts $3,600, Cost of Goods Sold $110,000, Rent Revenue $6,000, Freight-Out $1,800, Rent Expense $8,800, and Salaries and Wages Expense $22,000. Prepare the closing entries for the above accounts.</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4068330"/>
            <a:ext cx="1143000" cy="389370"/>
          </a:xfrm>
        </p:spPr>
        <p:txBody>
          <a:bodyPr/>
          <a:lstStyle/>
          <a:p>
            <a:r>
              <a:rPr lang="en-US" sz="2400" dirty="0"/>
              <a:t>Dec. 31</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4068330"/>
            <a:ext cx="1974274" cy="365125"/>
          </a:xfrm>
        </p:spPr>
        <p:txBody>
          <a:bodyPr/>
          <a:lstStyle/>
          <a:p>
            <a:r>
              <a:rPr lang="en-US" sz="2400" dirty="0"/>
              <a:t>Sales Revenue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5943600" y="4073676"/>
            <a:ext cx="1209368" cy="365125"/>
          </a:xfrm>
        </p:spPr>
        <p:txBody>
          <a:bodyPr/>
          <a:lstStyle/>
          <a:p>
            <a:r>
              <a:rPr lang="en-US" sz="2400" dirty="0"/>
              <a:t>162,400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600200" y="4498182"/>
            <a:ext cx="1905000" cy="365125"/>
          </a:xfrm>
        </p:spPr>
        <p:txBody>
          <a:bodyPr/>
          <a:lstStyle/>
          <a:p>
            <a:r>
              <a:rPr lang="en-US" sz="2400" dirty="0"/>
              <a:t>Rent Revenue</a:t>
            </a:r>
            <a:endParaRPr lang="en-US" sz="22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6246253" y="4419600"/>
            <a:ext cx="906715" cy="401638"/>
          </a:xfrm>
        </p:spPr>
        <p:txBody>
          <a:bodyPr/>
          <a:lstStyle/>
          <a:p>
            <a:pPr>
              <a:lnSpc>
                <a:spcPct val="100000"/>
              </a:lnSpc>
              <a:spcBef>
                <a:spcPts val="600"/>
              </a:spcBef>
              <a:tabLst>
                <a:tab pos="1371600" algn="l"/>
                <a:tab pos="1828800" algn="l"/>
                <a:tab pos="6459538" algn="r"/>
                <a:tab pos="7942263" algn="r"/>
              </a:tabLst>
            </a:pPr>
            <a:r>
              <a:rPr lang="en-US" sz="2400" dirty="0"/>
              <a:t>6,000</a:t>
            </a: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2209800" y="4876800"/>
            <a:ext cx="3352800" cy="1049698"/>
          </a:xfrm>
        </p:spPr>
        <p:txBody>
          <a:bodyPr/>
          <a:lstStyle/>
          <a:p>
            <a:r>
              <a:rPr lang="en-US" sz="2400" dirty="0"/>
              <a:t>Income Summary</a:t>
            </a:r>
          </a:p>
          <a:p>
            <a:pPr marL="268288">
              <a:spcBef>
                <a:spcPts val="600"/>
              </a:spcBef>
            </a:pPr>
            <a:r>
              <a:rPr lang="en-IN" sz="2000" dirty="0"/>
              <a:t>(To close accounts with credit balances)</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7445163" y="4876800"/>
            <a:ext cx="1216491" cy="365125"/>
          </a:xfrm>
        </p:spPr>
        <p:txBody>
          <a:bodyPr/>
          <a:lstStyle/>
          <a:p>
            <a:r>
              <a:rPr lang="en-US" sz="2400" dirty="0"/>
              <a:t>168,400</a:t>
            </a:r>
            <a:endParaRPr lang="en-US" sz="22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7696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build="p"/>
      <p:bldP spid="20" grpId="0" uiExpand="1" build="p"/>
      <p:bldP spid="2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89339"/>
          </a:xfrm>
        </p:spPr>
        <p:txBody>
          <a:bodyPr/>
          <a:lstStyle/>
          <a:p>
            <a:r>
              <a:rPr lang="en-US" dirty="0">
                <a:ea typeface="Source Sans Pro" charset="0"/>
              </a:rPr>
              <a:t>Do It! 4: </a:t>
            </a:r>
            <a:r>
              <a:rPr lang="en-US" dirty="0">
                <a:solidFill>
                  <a:srgbClr val="196E78"/>
                </a:solidFill>
                <a:ea typeface="Source Sans Pro" charset="0"/>
              </a:rPr>
              <a:t>Sales Transactions </a:t>
            </a:r>
            <a:r>
              <a:rPr lang="en-US" sz="2400" b="0" dirty="0">
                <a:solidFill>
                  <a:srgbClr val="196E78"/>
                </a:solidFill>
                <a:ea typeface="Source Sans Pro" charset="0"/>
              </a:rPr>
              <a:t>(2 of 2)</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1563623"/>
          </a:xfrm>
        </p:spPr>
        <p:txBody>
          <a:bodyPr/>
          <a:lstStyle/>
          <a:p>
            <a:pPr algn="just"/>
            <a:r>
              <a:rPr lang="en-US" sz="2200" dirty="0">
                <a:latin typeface="Calibri" panose="020F0502020204030204" pitchFamily="34" charset="0"/>
              </a:rPr>
              <a:t>The trial balance at December 31 shows Inventory $25,000, Sales Revenue $162,400, Sales Returns and Allowances $4,800, Sales Discounts $3,600, Cost of Goods Sold $110,000, Rent Revenue $6,000, Freight-Out $1,800, Rent Expense $8,800, and Salaries and Wages Expense $22,000. Prepare the closing entries for the above accounts.</a:t>
            </a: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458730"/>
            <a:ext cx="1048512" cy="365125"/>
          </a:xfrm>
        </p:spPr>
        <p:txBody>
          <a:bodyPr/>
          <a:lstStyle/>
          <a:p>
            <a:r>
              <a:rPr lang="en-US" sz="2200" dirty="0">
                <a:latin typeface="Calibri" panose="020F0502020204030204" pitchFamily="34" charset="0"/>
              </a:rPr>
              <a:t>Dec. 31</a:t>
            </a: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579416" y="3458730"/>
            <a:ext cx="2306784" cy="365125"/>
          </a:xfrm>
        </p:spPr>
        <p:txBody>
          <a:bodyPr/>
          <a:lstStyle/>
          <a:p>
            <a:r>
              <a:rPr lang="en-US" sz="2200" dirty="0">
                <a:latin typeface="Calibri" panose="020F0502020204030204" pitchFamily="34" charset="0"/>
              </a:rPr>
              <a:t>Income Summary</a:t>
            </a: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5943600" y="3429000"/>
            <a:ext cx="1159375" cy="365125"/>
          </a:xfrm>
        </p:spPr>
        <p:txBody>
          <a:bodyPr/>
          <a:lstStyle/>
          <a:p>
            <a:r>
              <a:rPr lang="en-US" sz="2200" dirty="0">
                <a:latin typeface="Calibri" panose="020F0502020204030204" pitchFamily="34" charset="0"/>
              </a:rPr>
              <a:t>151,000</a:t>
            </a: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905000" y="3784310"/>
            <a:ext cx="2362200" cy="365125"/>
          </a:xfrm>
        </p:spPr>
        <p:txBody>
          <a:bodyPr/>
          <a:lstStyle/>
          <a:p>
            <a:r>
              <a:rPr lang="en-US" sz="2200" dirty="0">
                <a:latin typeface="Calibri" panose="020F0502020204030204" pitchFamily="34" charset="0"/>
              </a:rPr>
              <a:t>Cost of Goods Sold</a:t>
            </a: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381627" y="3733800"/>
            <a:ext cx="1152774" cy="401638"/>
          </a:xfrm>
        </p:spPr>
        <p:txBody>
          <a:bodyPr/>
          <a:lstStyle/>
          <a:p>
            <a:pPr>
              <a:lnSpc>
                <a:spcPct val="100000"/>
              </a:lnSpc>
              <a:spcBef>
                <a:spcPts val="600"/>
              </a:spcBef>
              <a:tabLst>
                <a:tab pos="1371600" algn="l"/>
                <a:tab pos="1828800" algn="l"/>
                <a:tab pos="6459538" algn="r"/>
                <a:tab pos="7942263" algn="r"/>
              </a:tabLst>
            </a:pPr>
            <a:r>
              <a:rPr lang="en-US" sz="2200" dirty="0">
                <a:latin typeface="Calibri" panose="020F0502020204030204" pitchFamily="34" charset="0"/>
              </a:rPr>
              <a:t>110,000</a:t>
            </a: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1906880" y="4128493"/>
            <a:ext cx="3619203" cy="331606"/>
          </a:xfrm>
        </p:spPr>
        <p:txBody>
          <a:bodyPr/>
          <a:lstStyle/>
          <a:p>
            <a:r>
              <a:rPr lang="en-US" sz="2200" dirty="0">
                <a:latin typeface="Calibri" panose="020F0502020204030204" pitchFamily="34" charset="0"/>
              </a:rPr>
              <a:t>Sales Returns and Allowances</a:t>
            </a: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7665833" y="4114800"/>
            <a:ext cx="913968" cy="327270"/>
          </a:xfrm>
        </p:spPr>
        <p:txBody>
          <a:bodyPr/>
          <a:lstStyle/>
          <a:p>
            <a:r>
              <a:rPr lang="en-US" sz="2200" dirty="0">
                <a:latin typeface="Calibri" panose="020F0502020204030204" pitchFamily="34" charset="0"/>
              </a:rPr>
              <a:t>4,800</a:t>
            </a:r>
          </a:p>
        </p:txBody>
      </p:sp>
      <p:sp>
        <p:nvSpPr>
          <p:cNvPr id="22" name="Content Placeholder 21">
            <a:extLst>
              <a:ext uri="{FF2B5EF4-FFF2-40B4-BE49-F238E27FC236}">
                <a16:creationId xmlns:a16="http://schemas.microsoft.com/office/drawing/2014/main" id="{3E378B34-37B2-4789-ACBA-1845140765BE}"/>
              </a:ext>
            </a:extLst>
          </p:cNvPr>
          <p:cNvSpPr>
            <a:spLocks noGrp="1"/>
          </p:cNvSpPr>
          <p:nvPr>
            <p:ph sz="quarter" idx="25"/>
          </p:nvPr>
        </p:nvSpPr>
        <p:spPr>
          <a:xfrm>
            <a:off x="1905001" y="4516580"/>
            <a:ext cx="1981200" cy="341932"/>
          </a:xfrm>
        </p:spPr>
        <p:txBody>
          <a:bodyPr/>
          <a:lstStyle/>
          <a:p>
            <a:r>
              <a:rPr lang="en-US" sz="2200" dirty="0">
                <a:latin typeface="Calibri" panose="020F0502020204030204" pitchFamily="34" charset="0"/>
              </a:rPr>
              <a:t>Sales Discounts</a:t>
            </a:r>
          </a:p>
        </p:txBody>
      </p:sp>
      <p:sp>
        <p:nvSpPr>
          <p:cNvPr id="23" name="Content Placeholder 22">
            <a:extLst>
              <a:ext uri="{FF2B5EF4-FFF2-40B4-BE49-F238E27FC236}">
                <a16:creationId xmlns:a16="http://schemas.microsoft.com/office/drawing/2014/main" id="{B8AE1E82-0578-4287-B149-357A25A50C3E}"/>
              </a:ext>
            </a:extLst>
          </p:cNvPr>
          <p:cNvSpPr>
            <a:spLocks noGrp="1"/>
          </p:cNvSpPr>
          <p:nvPr>
            <p:ph sz="quarter" idx="26"/>
          </p:nvPr>
        </p:nvSpPr>
        <p:spPr>
          <a:xfrm>
            <a:off x="7636464" y="4495800"/>
            <a:ext cx="897936" cy="326136"/>
          </a:xfrm>
        </p:spPr>
        <p:txBody>
          <a:bodyPr/>
          <a:lstStyle/>
          <a:p>
            <a:r>
              <a:rPr lang="en-US" sz="2200" dirty="0">
                <a:latin typeface="Calibri" panose="020F0502020204030204" pitchFamily="34" charset="0"/>
              </a:rPr>
              <a:t>3,600</a:t>
            </a:r>
          </a:p>
        </p:txBody>
      </p:sp>
      <p:sp>
        <p:nvSpPr>
          <p:cNvPr id="24" name="Content Placeholder 23">
            <a:extLst>
              <a:ext uri="{FF2B5EF4-FFF2-40B4-BE49-F238E27FC236}">
                <a16:creationId xmlns:a16="http://schemas.microsoft.com/office/drawing/2014/main" id="{8F38B3DD-0D9A-4F79-9AF4-523850FE20C2}"/>
              </a:ext>
            </a:extLst>
          </p:cNvPr>
          <p:cNvSpPr>
            <a:spLocks noGrp="1"/>
          </p:cNvSpPr>
          <p:nvPr>
            <p:ph sz="quarter" idx="27"/>
          </p:nvPr>
        </p:nvSpPr>
        <p:spPr>
          <a:xfrm>
            <a:off x="1905000" y="4897585"/>
            <a:ext cx="1600200" cy="365125"/>
          </a:xfrm>
        </p:spPr>
        <p:txBody>
          <a:bodyPr/>
          <a:lstStyle/>
          <a:p>
            <a:r>
              <a:rPr lang="en-US" sz="2200" dirty="0">
                <a:latin typeface="Calibri" panose="020F0502020204030204" pitchFamily="34" charset="0"/>
              </a:rPr>
              <a:t>Freight-Out</a:t>
            </a:r>
          </a:p>
        </p:txBody>
      </p:sp>
      <p:sp>
        <p:nvSpPr>
          <p:cNvPr id="25" name="Content Placeholder 24">
            <a:extLst>
              <a:ext uri="{FF2B5EF4-FFF2-40B4-BE49-F238E27FC236}">
                <a16:creationId xmlns:a16="http://schemas.microsoft.com/office/drawing/2014/main" id="{8682C679-F0A6-4D71-BA2C-B05F0B5C2302}"/>
              </a:ext>
            </a:extLst>
          </p:cNvPr>
          <p:cNvSpPr>
            <a:spLocks noGrp="1"/>
          </p:cNvSpPr>
          <p:nvPr>
            <p:ph sz="quarter" idx="28"/>
          </p:nvPr>
        </p:nvSpPr>
        <p:spPr>
          <a:xfrm>
            <a:off x="7636464" y="4876800"/>
            <a:ext cx="959501" cy="338328"/>
          </a:xfrm>
        </p:spPr>
        <p:txBody>
          <a:bodyPr/>
          <a:lstStyle/>
          <a:p>
            <a:r>
              <a:rPr lang="en-US" sz="2200" dirty="0">
                <a:latin typeface="Calibri" panose="020F0502020204030204" pitchFamily="34" charset="0"/>
              </a:rPr>
              <a:t>1,800</a:t>
            </a:r>
          </a:p>
        </p:txBody>
      </p:sp>
      <p:sp>
        <p:nvSpPr>
          <p:cNvPr id="26" name="Content Placeholder 25">
            <a:extLst>
              <a:ext uri="{FF2B5EF4-FFF2-40B4-BE49-F238E27FC236}">
                <a16:creationId xmlns:a16="http://schemas.microsoft.com/office/drawing/2014/main" id="{DEECA1A5-C4D9-4B3F-840A-03E2DCF02ADA}"/>
              </a:ext>
            </a:extLst>
          </p:cNvPr>
          <p:cNvSpPr>
            <a:spLocks noGrp="1"/>
          </p:cNvSpPr>
          <p:nvPr>
            <p:ph sz="quarter" idx="29"/>
          </p:nvPr>
        </p:nvSpPr>
        <p:spPr>
          <a:xfrm>
            <a:off x="1905000" y="5259385"/>
            <a:ext cx="1752600" cy="365125"/>
          </a:xfrm>
        </p:spPr>
        <p:txBody>
          <a:bodyPr/>
          <a:lstStyle/>
          <a:p>
            <a:r>
              <a:rPr lang="en-US" sz="2200" dirty="0">
                <a:latin typeface="Calibri" panose="020F0502020204030204" pitchFamily="34" charset="0"/>
              </a:rPr>
              <a:t>Rent Expense</a:t>
            </a:r>
          </a:p>
        </p:txBody>
      </p:sp>
      <p:sp>
        <p:nvSpPr>
          <p:cNvPr id="27" name="Content Placeholder 26">
            <a:extLst>
              <a:ext uri="{FF2B5EF4-FFF2-40B4-BE49-F238E27FC236}">
                <a16:creationId xmlns:a16="http://schemas.microsoft.com/office/drawing/2014/main" id="{330C02C5-FE3D-44FA-9345-F0B332E66E99}"/>
              </a:ext>
            </a:extLst>
          </p:cNvPr>
          <p:cNvSpPr>
            <a:spLocks noGrp="1"/>
          </p:cNvSpPr>
          <p:nvPr>
            <p:ph sz="quarter" idx="30"/>
          </p:nvPr>
        </p:nvSpPr>
        <p:spPr>
          <a:xfrm>
            <a:off x="7651979" y="5257800"/>
            <a:ext cx="882422" cy="350241"/>
          </a:xfrm>
        </p:spPr>
        <p:txBody>
          <a:bodyPr/>
          <a:lstStyle/>
          <a:p>
            <a:r>
              <a:rPr lang="en-US" sz="2200" dirty="0">
                <a:latin typeface="Calibri" panose="020F0502020204030204" pitchFamily="34" charset="0"/>
              </a:rPr>
              <a:t>8,800</a:t>
            </a:r>
          </a:p>
        </p:txBody>
      </p:sp>
      <p:sp>
        <p:nvSpPr>
          <p:cNvPr id="28" name="Content Placeholder 27">
            <a:extLst>
              <a:ext uri="{FF2B5EF4-FFF2-40B4-BE49-F238E27FC236}">
                <a16:creationId xmlns:a16="http://schemas.microsoft.com/office/drawing/2014/main" id="{F9829670-A3BF-4AD5-BCDF-2AA86B07146E}"/>
              </a:ext>
            </a:extLst>
          </p:cNvPr>
          <p:cNvSpPr>
            <a:spLocks noGrp="1"/>
          </p:cNvSpPr>
          <p:nvPr>
            <p:ph sz="quarter" idx="31"/>
          </p:nvPr>
        </p:nvSpPr>
        <p:spPr>
          <a:xfrm>
            <a:off x="1905000" y="5638800"/>
            <a:ext cx="4210050" cy="609600"/>
          </a:xfrm>
        </p:spPr>
        <p:txBody>
          <a:bodyPr/>
          <a:lstStyle/>
          <a:p>
            <a:r>
              <a:rPr lang="en-US" sz="2200" dirty="0">
                <a:latin typeface="Calibri" panose="020F0502020204030204" pitchFamily="34" charset="0"/>
              </a:rPr>
              <a:t>Salaries and Wages Expense</a:t>
            </a:r>
          </a:p>
          <a:p>
            <a:pPr marL="268288">
              <a:spcBef>
                <a:spcPts val="300"/>
              </a:spcBef>
            </a:pPr>
            <a:r>
              <a:rPr lang="en-IN" sz="1800" dirty="0"/>
              <a:t>(To close accounts with debit balances)</a:t>
            </a:r>
            <a:endParaRPr lang="en-US" sz="1600" dirty="0">
              <a:latin typeface="Calibri" panose="020F0502020204030204" pitchFamily="34" charset="0"/>
            </a:endParaRPr>
          </a:p>
        </p:txBody>
      </p:sp>
      <p:sp>
        <p:nvSpPr>
          <p:cNvPr id="29" name="Content Placeholder 28">
            <a:extLst>
              <a:ext uri="{FF2B5EF4-FFF2-40B4-BE49-F238E27FC236}">
                <a16:creationId xmlns:a16="http://schemas.microsoft.com/office/drawing/2014/main" id="{319A7A9C-2169-4D73-9702-177A77FEE63A}"/>
              </a:ext>
            </a:extLst>
          </p:cNvPr>
          <p:cNvSpPr>
            <a:spLocks noGrp="1"/>
          </p:cNvSpPr>
          <p:nvPr>
            <p:ph sz="quarter" idx="32"/>
          </p:nvPr>
        </p:nvSpPr>
        <p:spPr>
          <a:xfrm>
            <a:off x="7523019" y="5642340"/>
            <a:ext cx="1073726" cy="365125"/>
          </a:xfrm>
        </p:spPr>
        <p:txBody>
          <a:bodyPr/>
          <a:lstStyle/>
          <a:p>
            <a:r>
              <a:rPr lang="en-US" sz="2200" dirty="0">
                <a:latin typeface="Calibri" panose="020F0502020204030204" pitchFamily="34" charset="0"/>
              </a:rPr>
              <a:t>22,000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010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build="p"/>
      <p:bldP spid="20" grpId="0" build="p"/>
      <p:bldP spid="21" grpId="0" build="p"/>
      <p:bldP spid="22" grpId="0" build="p"/>
      <p:bldP spid="23" grpId="0" build="p"/>
      <p:bldP spid="24" grpId="0" build="p"/>
      <p:bldP spid="25" grpId="0" build="p"/>
      <p:bldP spid="26" grpId="0" build="p"/>
      <p:bldP spid="27" grpId="0" build="p"/>
      <p:bldP spid="28" grpId="0" uiExpand="1" build="p"/>
      <p:bldP spid="2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8A27-AF22-4D54-9B1F-CB6431A5ACC8}"/>
              </a:ext>
            </a:extLst>
          </p:cNvPr>
          <p:cNvSpPr>
            <a:spLocks noGrp="1"/>
          </p:cNvSpPr>
          <p:nvPr>
            <p:ph type="title"/>
          </p:nvPr>
        </p:nvSpPr>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Multiple-Step and Comprehensive Income Statements</a:t>
            </a:r>
            <a:endParaRPr lang="en-US" dirty="0">
              <a:latin typeface="Calibri" panose="020F0502020204030204" pitchFamily="34" charset="0"/>
            </a:endParaRPr>
          </a:p>
        </p:txBody>
      </p:sp>
      <p:sp>
        <p:nvSpPr>
          <p:cNvPr id="3" name="Content Placeholder 2">
            <a:extLst>
              <a:ext uri="{FF2B5EF4-FFF2-40B4-BE49-F238E27FC236}">
                <a16:creationId xmlns:a16="http://schemas.microsoft.com/office/drawing/2014/main" id="{47646C2A-1FD0-429B-B83C-C3D441CC398A}"/>
              </a:ext>
            </a:extLst>
          </p:cNvPr>
          <p:cNvSpPr>
            <a:spLocks noGrp="1"/>
          </p:cNvSpPr>
          <p:nvPr>
            <p:ph sz="quarter" idx="16"/>
          </p:nvPr>
        </p:nvSpPr>
        <p:spPr>
          <a:xfrm>
            <a:off x="304800" y="1828800"/>
            <a:ext cx="8534400" cy="2971800"/>
          </a:xfrm>
        </p:spPr>
        <p:txBody>
          <a:bodyPr/>
          <a:lstStyle/>
          <a:p>
            <a:pPr marL="292608" lvl="2" indent="-292608">
              <a:spcBef>
                <a:spcPts val="1000"/>
              </a:spcBef>
              <a:buClr>
                <a:srgbClr val="990000"/>
              </a:buClr>
              <a:buSzPct val="100000"/>
            </a:pPr>
            <a:r>
              <a:rPr lang="en-US" altLang="en-US" sz="2800" dirty="0">
                <a:latin typeface="Calibri" panose="020F0502020204030204" pitchFamily="34" charset="0"/>
              </a:rPr>
              <a:t>Shows several steps in determining net income</a:t>
            </a:r>
          </a:p>
          <a:p>
            <a:pPr marL="292608" lvl="2" indent="-292608">
              <a:spcBef>
                <a:spcPts val="1000"/>
              </a:spcBef>
              <a:buClr>
                <a:srgbClr val="990000"/>
              </a:buClr>
              <a:buSzPct val="100000"/>
            </a:pPr>
            <a:r>
              <a:rPr lang="en-US" altLang="en-US" sz="2800" dirty="0">
                <a:latin typeface="Calibri" panose="020F0502020204030204" pitchFamily="34" charset="0"/>
              </a:rPr>
              <a:t>Two steps relate to principal operating activities</a:t>
            </a:r>
          </a:p>
          <a:p>
            <a:pPr marL="292608" lvl="2" indent="-292608">
              <a:spcBef>
                <a:spcPts val="1000"/>
              </a:spcBef>
              <a:buClr>
                <a:srgbClr val="990000"/>
              </a:buClr>
              <a:buSzPct val="100000"/>
            </a:pPr>
            <a:r>
              <a:rPr lang="en-US" altLang="en-US" sz="2800" dirty="0">
                <a:latin typeface="Calibri" panose="020F0502020204030204" pitchFamily="34" charset="0"/>
              </a:rPr>
              <a:t>Distinguishes between operating and non-operating activities</a:t>
            </a:r>
          </a:p>
          <a:p>
            <a:pPr marL="292608" lvl="2" indent="-292608">
              <a:spcBef>
                <a:spcPts val="1000"/>
              </a:spcBef>
              <a:buClr>
                <a:srgbClr val="990000"/>
              </a:buClr>
              <a:buSzPct val="100000"/>
            </a:pPr>
            <a:r>
              <a:rPr lang="en-IN" sz="2800" dirty="0">
                <a:latin typeface="Calibri" panose="020F0502020204030204" pitchFamily="34" charset="0"/>
              </a:rPr>
              <a:t>Highlights intermediate components of income and shows subgroupings of expenses.</a:t>
            </a:r>
            <a:endParaRPr lang="en-US" sz="2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4124129-E824-4E45-9B70-69738254F1BA}"/>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48</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BDF5F274-3542-461A-BDE1-7D66C867A89D}"/>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2460498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FAD0-0312-4A87-9DF5-3CB7E9144A62}"/>
              </a:ext>
            </a:extLst>
          </p:cNvPr>
          <p:cNvSpPr>
            <a:spLocks noGrp="1"/>
          </p:cNvSpPr>
          <p:nvPr>
            <p:ph type="title"/>
          </p:nvPr>
        </p:nvSpPr>
        <p:spPr>
          <a:xfrm>
            <a:off x="304800" y="457201"/>
            <a:ext cx="8534400" cy="541734"/>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Multiple-Step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pic>
        <p:nvPicPr>
          <p:cNvPr id="8" name="Content Placeholder 7" descr="Illustration of an income statement. The statement displays a three-line heading consisting of the name of the company, PW Audio Supply, Incorporated; the type of statement, Income Statement; and the time period the statement covers, For the Year Ended December 31, 2020. There are three columns in this statement, the first displaying labels and the other two displaying the respective numeric amounts. There are eight sections in this statement highlighted in red font: sales, cost of goods sold, gross profit, operating expenses, income from operations, other revenues and gains, other expenses and losses, and net income. The section sales contains the following entries. The sales revenue is $480,000 displayed in the second numeric column. After subtracting sales returns and allowances of $12,000; and sales discounts of 8,000 displayed in the first numeric column; the sales returns and allowance is 20,000 displayed in the second numeric column of sales discount. The net sales is 460,000. The cost of goods sold is 316,000. The gross profit is 144,000. The entries under the section operating expenses are displayed in the first numeric column: salaries and wages expense of 64,000; utilities expense of 17,000; advertising expense of 16,000; depreciation expense of 8,000; freight out of 7,000; and insurance expense of 2,000. The total operating expense of 114,000 displayed in the second numeric column. The income from operations of 30,000 is displayed in the second numeric column. The section other revenues and gains contain the following entries. The interest revenue of 3,000; and gain on disposal of plant assets of 600 are displayed in the first numeric column. The total revenues and gains are 3,600 displayed in the second numeric column of gain on disposal of plant assets. The section other expenses and looses contains, interest expense of 1,800; and casualty loss from vandalism of 200 displayed in the first numeric column; and the total of 2,000 in the second numeric column of casualty loss from vandalism. The net income of 31,600 double underlined is displayed in the second numeric column. The entries under the section sales are termed as net sales in key items. ">
            <a:extLst>
              <a:ext uri="{FF2B5EF4-FFF2-40B4-BE49-F238E27FC236}">
                <a16:creationId xmlns:a16="http://schemas.microsoft.com/office/drawing/2014/main" id="{6B87C9A3-770C-407D-982B-038146BED78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752838" y="1219200"/>
            <a:ext cx="5766339" cy="4916884"/>
          </a:xfrm>
        </p:spPr>
      </p:pic>
      <p:sp>
        <p:nvSpPr>
          <p:cNvPr id="5" name="Slide Number Placeholder 4">
            <a:extLst>
              <a:ext uri="{FF2B5EF4-FFF2-40B4-BE49-F238E27FC236}">
                <a16:creationId xmlns:a16="http://schemas.microsoft.com/office/drawing/2014/main" id="{3482CAD0-FFAB-451B-B283-901A5A88982E}"/>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6" name="Footer Placeholder 5">
            <a:extLst>
              <a:ext uri="{FF2B5EF4-FFF2-40B4-BE49-F238E27FC236}">
                <a16:creationId xmlns:a16="http://schemas.microsoft.com/office/drawing/2014/main" id="{370891FA-4C72-4F66-8109-E6A4C076D5A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0200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D9B9-CCED-457E-96BC-AF7942A5BEC9}"/>
              </a:ext>
            </a:extLst>
          </p:cNvPr>
          <p:cNvSpPr>
            <a:spLocks noGrp="1"/>
          </p:cNvSpPr>
          <p:nvPr>
            <p:ph type="title"/>
          </p:nvPr>
        </p:nvSpPr>
        <p:spPr>
          <a:xfrm>
            <a:off x="304800" y="762001"/>
            <a:ext cx="8534400" cy="838199"/>
          </a:xfrm>
        </p:spPr>
        <p:txBody>
          <a:bodyPr/>
          <a:lstStyle/>
          <a:p>
            <a:r>
              <a:rPr lang="en-US" b="1" dirty="0"/>
              <a:t>Operating Cycles </a:t>
            </a:r>
            <a:r>
              <a:rPr lang="en-US" sz="2400" b="0" dirty="0"/>
              <a:t>(1 of 2)</a:t>
            </a:r>
          </a:p>
        </p:txBody>
      </p:sp>
      <p:sp>
        <p:nvSpPr>
          <p:cNvPr id="3" name="Content Placeholder 2">
            <a:extLst>
              <a:ext uri="{FF2B5EF4-FFF2-40B4-BE49-F238E27FC236}">
                <a16:creationId xmlns:a16="http://schemas.microsoft.com/office/drawing/2014/main" id="{23151993-2B14-4D35-88D9-291E262720E3}"/>
              </a:ext>
            </a:extLst>
          </p:cNvPr>
          <p:cNvSpPr>
            <a:spLocks noGrp="1"/>
          </p:cNvSpPr>
          <p:nvPr>
            <p:ph sz="quarter" idx="16"/>
          </p:nvPr>
        </p:nvSpPr>
        <p:spPr>
          <a:xfrm>
            <a:off x="304800" y="1828800"/>
            <a:ext cx="2590800" cy="457200"/>
          </a:xfrm>
        </p:spPr>
        <p:txBody>
          <a:bodyPr/>
          <a:lstStyle/>
          <a:p>
            <a:r>
              <a:rPr lang="en-US" sz="2600" b="1" dirty="0"/>
              <a:t>Service Company</a:t>
            </a:r>
          </a:p>
        </p:txBody>
      </p:sp>
      <p:pic>
        <p:nvPicPr>
          <p:cNvPr id="10" name="Content Placeholder 9" descr="An illustration shows an operating cycle. A service company performs services, enters in accounts receivable, requests for cash, and receives cash through mail. ">
            <a:extLst>
              <a:ext uri="{FF2B5EF4-FFF2-40B4-BE49-F238E27FC236}">
                <a16:creationId xmlns:a16="http://schemas.microsoft.com/office/drawing/2014/main" id="{0A076096-CB75-4761-959F-E83F4F066458}"/>
              </a:ext>
            </a:extLst>
          </p:cNvPr>
          <p:cNvPicPr>
            <a:picLocks noGrp="1" noChangeAspect="1"/>
          </p:cNvPicPr>
          <p:nvPr>
            <p:ph sz="quarter" idx="17"/>
          </p:nvPr>
        </p:nvPicPr>
        <p:blipFill>
          <a:blip r:embed="rId2"/>
          <a:stretch>
            <a:fillRect/>
          </a:stretch>
        </p:blipFill>
        <p:spPr>
          <a:xfrm>
            <a:off x="854975" y="2619726"/>
            <a:ext cx="7452338" cy="2884962"/>
          </a:xfrm>
          <a:prstGeom prst="rect">
            <a:avLst/>
          </a:prstGeom>
        </p:spPr>
      </p:pic>
      <p:sp>
        <p:nvSpPr>
          <p:cNvPr id="6" name="Slide Number Placeholder 5">
            <a:extLst>
              <a:ext uri="{FF2B5EF4-FFF2-40B4-BE49-F238E27FC236}">
                <a16:creationId xmlns:a16="http://schemas.microsoft.com/office/drawing/2014/main" id="{79D35FA0-EBA6-4F69-99A9-AE9821E4555F}"/>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7" name="Footer Placeholder 6">
            <a:extLst>
              <a:ext uri="{FF2B5EF4-FFF2-40B4-BE49-F238E27FC236}">
                <a16:creationId xmlns:a16="http://schemas.microsoft.com/office/drawing/2014/main" id="{0BEE3F7A-7791-4453-8514-D40B8BD1EEE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38105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FAD0-0312-4A87-9DF5-3CB7E9144A62}"/>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Multiple-Step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pic>
        <p:nvPicPr>
          <p:cNvPr id="9" name="Content Placeholder 8" descr="Illustration of an income statement. The statement displays a three-line heading consisting of the name of the company, PW Audio Supply, Incorporated; the type of statement, Income Statement; and the time period the statement covers, For the Year Ended December 31, 2020. There are three columns in this statement, the first displaying labels and the other two displaying the respective numeric amounts. There are eight sections in this statement highlighted in red font: sales, cost of goods sold, gross profit, operating expenses, income from operations, other revenues and gains, other expenses and losses, and net income. The section sales contains the following entries. The sales revenue is $480,000 displayed in the second numeric column. After subtracting sales returns and allowances of $12,000; and sales discounts of 8,000 displayed in the first numeric column; the sales returns and allowance is 20,000 displayed in the second numeric column of sales discount. The net sales is 460,000. The cost of goods sold is 316,000. The gross profit is 144,000. The entries under the section operating expenses are displayed in the first numeric column: salaries and wages expense of 64,000; utilities expense of 17,000; advertising expense of 16,000; depreciation expense of 8,000; freight out of 7,000; and insurance expense of 2,000. The total operating expense of 114,000 displayed in the second numeric column. The income from operations of 30,000 is displayed in the second numeric column. The section other revenues and gains contain the following entries. The interest revenue of 3,000; and gain on disposal of plant assets of 600 are displayed in the first numeric column. The total revenues and gains are 3,600 displayed in the second numeric column of gain on disposal of plant assets. The section other expenses and looses contains, interest expense of 1,800; and casualty loss from vandalism of 200 displayed in the first numeric column; and the total of 2,000 in the second numeric column of casualty loss from vandalism. The net income of 31,600 double underlined is displayed in the second numeric column. The entries under the section sales are termed as gross profit; entries under operating expenses are termed as operating expenses; entries under sections income from operations, other revenues and gains, and other expenses and losses are termed as nonoperating activities under the key items. The section net income is termed as net income in key items. ">
            <a:extLst>
              <a:ext uri="{FF2B5EF4-FFF2-40B4-BE49-F238E27FC236}">
                <a16:creationId xmlns:a16="http://schemas.microsoft.com/office/drawing/2014/main" id="{47224E77-08DD-496F-AF93-807F7C09927C}"/>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752600" y="1905000"/>
            <a:ext cx="5766339" cy="4236370"/>
          </a:xfrm>
        </p:spPr>
      </p:pic>
      <p:sp>
        <p:nvSpPr>
          <p:cNvPr id="5" name="Slide Number Placeholder 4">
            <a:extLst>
              <a:ext uri="{FF2B5EF4-FFF2-40B4-BE49-F238E27FC236}">
                <a16:creationId xmlns:a16="http://schemas.microsoft.com/office/drawing/2014/main" id="{3482CAD0-FFAB-451B-B283-901A5A88982E}"/>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6" name="Footer Placeholder 5">
            <a:extLst>
              <a:ext uri="{FF2B5EF4-FFF2-40B4-BE49-F238E27FC236}">
                <a16:creationId xmlns:a16="http://schemas.microsoft.com/office/drawing/2014/main" id="{370891FA-4C72-4F66-8109-E6A4C076D5A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352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2F84-38AC-4C70-89F6-7D725C29337E}"/>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Nonoperating Activities</a:t>
            </a:r>
            <a:endParaRPr lang="en-US" dirty="0"/>
          </a:p>
        </p:txBody>
      </p:sp>
      <p:sp>
        <p:nvSpPr>
          <p:cNvPr id="3" name="Content Placeholder 2">
            <a:extLst>
              <a:ext uri="{FF2B5EF4-FFF2-40B4-BE49-F238E27FC236}">
                <a16:creationId xmlns:a16="http://schemas.microsoft.com/office/drawing/2014/main" id="{EFB79F0E-2B1D-4376-99DC-EAF93F903BEA}"/>
              </a:ext>
            </a:extLst>
          </p:cNvPr>
          <p:cNvSpPr>
            <a:spLocks noGrp="1"/>
          </p:cNvSpPr>
          <p:nvPr>
            <p:ph sz="quarter" idx="16"/>
          </p:nvPr>
        </p:nvSpPr>
        <p:spPr>
          <a:xfrm>
            <a:off x="304800" y="1752600"/>
            <a:ext cx="8534400" cy="609600"/>
          </a:xfrm>
        </p:spPr>
        <p:txBody>
          <a:bodyPr/>
          <a:lstStyle/>
          <a:p>
            <a:r>
              <a:rPr lang="en-US" sz="2000" dirty="0">
                <a:latin typeface="Calibri" panose="020F0502020204030204" pitchFamily="34" charset="0"/>
              </a:rPr>
              <a:t>Various revenues and expenses and gains and losses that are unrelated to company’s main line of operations.</a:t>
            </a:r>
            <a:endParaRPr lang="en-US" sz="2000" dirty="0"/>
          </a:p>
        </p:txBody>
      </p:sp>
      <p:sp>
        <p:nvSpPr>
          <p:cNvPr id="4" name="Content Placeholder 3">
            <a:extLst>
              <a:ext uri="{FF2B5EF4-FFF2-40B4-BE49-F238E27FC236}">
                <a16:creationId xmlns:a16="http://schemas.microsoft.com/office/drawing/2014/main" id="{FEB5AED1-5B50-4D5A-A2FB-3352C0B55990}"/>
              </a:ext>
            </a:extLst>
          </p:cNvPr>
          <p:cNvSpPr>
            <a:spLocks noGrp="1"/>
          </p:cNvSpPr>
          <p:nvPr>
            <p:ph sz="quarter" idx="17"/>
          </p:nvPr>
        </p:nvSpPr>
        <p:spPr>
          <a:xfrm>
            <a:off x="692728" y="2438400"/>
            <a:ext cx="7758545" cy="3686509"/>
          </a:xfrm>
        </p:spPr>
        <p:txBody>
          <a:bodyPr/>
          <a:lstStyle/>
          <a:p>
            <a:pPr algn="ctr"/>
            <a:r>
              <a:rPr lang="en-US" sz="1800" b="1" u="sng" dirty="0">
                <a:latin typeface="Calibri" panose="020F0502020204030204" pitchFamily="34" charset="0"/>
              </a:rPr>
              <a:t>Other Revenues and Gains</a:t>
            </a:r>
          </a:p>
          <a:p>
            <a:pPr marL="457200"/>
            <a:r>
              <a:rPr lang="en-US" sz="1800" b="1" dirty="0">
                <a:latin typeface="Calibri" panose="020F0502020204030204" pitchFamily="34" charset="0"/>
              </a:rPr>
              <a:t>Interest revenue </a:t>
            </a:r>
            <a:r>
              <a:rPr lang="en-US" sz="1800" dirty="0">
                <a:latin typeface="Calibri" panose="020F0502020204030204" pitchFamily="34" charset="0"/>
              </a:rPr>
              <a:t>from notes receivable and marketable securities.</a:t>
            </a:r>
          </a:p>
          <a:p>
            <a:pPr marL="457200"/>
            <a:r>
              <a:rPr lang="en-US" sz="1800" b="1" dirty="0">
                <a:latin typeface="Calibri" panose="020F0502020204030204" pitchFamily="34" charset="0"/>
              </a:rPr>
              <a:t>Dividend revenue </a:t>
            </a:r>
            <a:r>
              <a:rPr lang="en-US" sz="1800" dirty="0">
                <a:latin typeface="Calibri" panose="020F0502020204030204" pitchFamily="34" charset="0"/>
              </a:rPr>
              <a:t>from investments in common stock.</a:t>
            </a:r>
          </a:p>
          <a:p>
            <a:pPr marL="457200"/>
            <a:r>
              <a:rPr lang="en-US" sz="1800" b="1" dirty="0">
                <a:latin typeface="Calibri" panose="020F0502020204030204" pitchFamily="34" charset="0"/>
              </a:rPr>
              <a:t>Rent revenue </a:t>
            </a:r>
            <a:r>
              <a:rPr lang="en-US" sz="1800" dirty="0">
                <a:latin typeface="Calibri" panose="020F0502020204030204" pitchFamily="34" charset="0"/>
              </a:rPr>
              <a:t>from subleasing a portion of the store.</a:t>
            </a:r>
          </a:p>
          <a:p>
            <a:pPr marL="457200"/>
            <a:r>
              <a:rPr lang="en-US" sz="1800" b="1" dirty="0">
                <a:latin typeface="Calibri" panose="020F0502020204030204" pitchFamily="34" charset="0"/>
              </a:rPr>
              <a:t>Gain </a:t>
            </a:r>
            <a:r>
              <a:rPr lang="en-US" sz="1800" dirty="0">
                <a:latin typeface="Calibri" panose="020F0502020204030204" pitchFamily="34" charset="0"/>
              </a:rPr>
              <a:t>from the sale of property, plant, and equipment.</a:t>
            </a:r>
          </a:p>
          <a:p>
            <a:pPr marL="457200" algn="ctr"/>
            <a:r>
              <a:rPr lang="en-US" sz="1800" b="1" u="sng" dirty="0">
                <a:latin typeface="Calibri" panose="020F0502020204030204" pitchFamily="34" charset="0"/>
              </a:rPr>
              <a:t>Other Expenses and Losses</a:t>
            </a:r>
          </a:p>
          <a:p>
            <a:pPr marL="457200"/>
            <a:r>
              <a:rPr lang="en-US" sz="1800" b="1" dirty="0">
                <a:latin typeface="Calibri" panose="020F0502020204030204" pitchFamily="34" charset="0"/>
              </a:rPr>
              <a:t>Interest expense </a:t>
            </a:r>
            <a:r>
              <a:rPr lang="en-US" sz="1800" dirty="0">
                <a:latin typeface="Calibri" panose="020F0502020204030204" pitchFamily="34" charset="0"/>
              </a:rPr>
              <a:t>on notes and loans payable.</a:t>
            </a:r>
          </a:p>
          <a:p>
            <a:pPr marL="457200"/>
            <a:r>
              <a:rPr lang="en-US" sz="1800" b="1" dirty="0">
                <a:latin typeface="Calibri" panose="020F0502020204030204" pitchFamily="34" charset="0"/>
              </a:rPr>
              <a:t>Casualty losses </a:t>
            </a:r>
            <a:r>
              <a:rPr lang="en-US" sz="1800" dirty="0">
                <a:latin typeface="Calibri" panose="020F0502020204030204" pitchFamily="34" charset="0"/>
              </a:rPr>
              <a:t>from recurring causes, such as vandalism and accidents.</a:t>
            </a:r>
          </a:p>
          <a:p>
            <a:pPr marL="457200"/>
            <a:r>
              <a:rPr lang="en-US" sz="1800" b="1" dirty="0">
                <a:latin typeface="Calibri" panose="020F0502020204030204" pitchFamily="34" charset="0"/>
              </a:rPr>
              <a:t>Loss </a:t>
            </a:r>
            <a:r>
              <a:rPr lang="en-US" sz="1800" dirty="0">
                <a:latin typeface="Calibri" panose="020F0502020204030204" pitchFamily="34" charset="0"/>
              </a:rPr>
              <a:t>from the sale or abandonment of property, plant, and equipment.</a:t>
            </a:r>
          </a:p>
          <a:p>
            <a:pPr marL="457200"/>
            <a:r>
              <a:rPr lang="en-US" sz="1800" b="1" dirty="0">
                <a:latin typeface="Calibri" panose="020F0502020204030204" pitchFamily="34" charset="0"/>
              </a:rPr>
              <a:t>Loss </a:t>
            </a:r>
            <a:r>
              <a:rPr lang="en-US" sz="1800" dirty="0">
                <a:latin typeface="Calibri" panose="020F0502020204030204" pitchFamily="34" charset="0"/>
              </a:rPr>
              <a:t>from strikes by employees and suppliers.</a:t>
            </a:r>
            <a:endParaRPr lang="en-US" sz="1800" dirty="0"/>
          </a:p>
        </p:txBody>
      </p:sp>
      <p:sp>
        <p:nvSpPr>
          <p:cNvPr id="6" name="Slide Number Placeholder 5">
            <a:extLst>
              <a:ext uri="{FF2B5EF4-FFF2-40B4-BE49-F238E27FC236}">
                <a16:creationId xmlns:a16="http://schemas.microsoft.com/office/drawing/2014/main" id="{DFA17CBD-680D-4696-906A-331EDACCE945}"/>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7" name="Footer Placeholder 6">
            <a:extLst>
              <a:ext uri="{FF2B5EF4-FFF2-40B4-BE49-F238E27FC236}">
                <a16:creationId xmlns:a16="http://schemas.microsoft.com/office/drawing/2014/main" id="{EA871437-09C0-4089-99D8-125AFA6E090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62880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806449"/>
          </a:xfrm>
        </p:spPr>
        <p:txBody>
          <a:bodyPr>
            <a:normAutofit/>
          </a:bodyPr>
          <a:lstStyle/>
          <a:p>
            <a:r>
              <a:rPr lang="en-US" b="1" dirty="0">
                <a:latin typeface="Calibri" panose="020F0502020204030204" pitchFamily="34" charset="0"/>
                <a:ea typeface="Source Sans Pro" charset="0"/>
                <a:cs typeface="Calibri" panose="020F0502020204030204" pitchFamily="34" charset="0"/>
              </a:rPr>
              <a:t>Multiple-Step Income Statement </a:t>
            </a:r>
            <a:r>
              <a:rPr lang="en-US" sz="2400" dirty="0">
                <a:latin typeface="Calibri" panose="020F0502020204030204" pitchFamily="34" charset="0"/>
                <a:ea typeface="Source Sans Pro" charset="0"/>
                <a:cs typeface="Calibri" panose="020F0502020204030204" pitchFamily="34" charset="0"/>
              </a:rPr>
              <a:t>(1 of 2)</a:t>
            </a:r>
            <a:endParaRPr lang="en-IN" sz="2400" dirty="0">
              <a:latin typeface="Calibri" panose="020F0502020204030204" pitchFamily="34" charset="0"/>
            </a:endParaRPr>
          </a:p>
        </p:txBody>
      </p:sp>
      <p:sp>
        <p:nvSpPr>
          <p:cNvPr id="3" name="Content Placeholder 2"/>
          <p:cNvSpPr>
            <a:spLocks noGrp="1"/>
          </p:cNvSpPr>
          <p:nvPr>
            <p:ph sz="quarter" idx="16"/>
          </p:nvPr>
        </p:nvSpPr>
        <p:spPr>
          <a:xfrm>
            <a:off x="304800" y="1752600"/>
            <a:ext cx="8534400" cy="2819400"/>
          </a:xfrm>
        </p:spPr>
        <p:txBody>
          <a:bodyPr/>
          <a:lstStyle/>
          <a:p>
            <a:pPr marL="0" lvl="1" indent="0">
              <a:buClr>
                <a:schemeClr val="tx1"/>
              </a:buClr>
              <a:buNone/>
            </a:pPr>
            <a:r>
              <a:rPr lang="en-US" altLang="en-US" sz="2600" dirty="0">
                <a:latin typeface="Calibri" panose="020F0502020204030204" pitchFamily="34" charset="0"/>
              </a:rPr>
              <a:t>The multiple-step income statement for a merchandiser shows each of the following features except:</a:t>
            </a:r>
          </a:p>
          <a:p>
            <a:pPr marL="0" lvl="1" indent="0">
              <a:buNone/>
            </a:pPr>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gross profit.</a:t>
            </a:r>
          </a:p>
          <a:p>
            <a:pPr marL="0" lvl="1" indent="0">
              <a:buNone/>
            </a:pPr>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cost of goods sold.</a:t>
            </a:r>
            <a:endParaRPr lang="en-US" altLang="en-US" sz="2600" dirty="0">
              <a:latin typeface="Calibri" panose="020F0502020204030204" pitchFamily="34" charset="0"/>
              <a:cs typeface="Times New Roman" pitchFamily="18" charset="0"/>
            </a:endParaRPr>
          </a:p>
          <a:p>
            <a:pPr marL="0" lvl="1" indent="0">
              <a:buNone/>
            </a:pPr>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a sales revenue section.</a:t>
            </a:r>
          </a:p>
          <a:p>
            <a:pPr marL="0" lvl="1" indent="0">
              <a:buNone/>
            </a:pPr>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investing activities section.</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52</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240199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2"/>
            <a:ext cx="8540496" cy="685798"/>
          </a:xfrm>
        </p:spPr>
        <p:txBody>
          <a:bodyPr/>
          <a:lstStyle/>
          <a:p>
            <a:r>
              <a:rPr lang="en-US" b="1" dirty="0">
                <a:latin typeface="Calibri" panose="020F0502020204030204" pitchFamily="34" charset="0"/>
                <a:ea typeface="Source Sans Pro" charset="0"/>
                <a:cs typeface="Calibri" panose="020F0502020204030204" pitchFamily="34" charset="0"/>
              </a:rPr>
              <a:t>Multiple-Step Income Statement </a:t>
            </a:r>
            <a:r>
              <a:rPr lang="en-US" sz="2400" dirty="0">
                <a:latin typeface="Calibri" panose="020F0502020204030204" pitchFamily="34" charset="0"/>
                <a:ea typeface="Source Sans Pro" charset="0"/>
                <a:cs typeface="Calibri" panose="020F0502020204030204" pitchFamily="34" charset="0"/>
              </a:rPr>
              <a:t>(2 of 2)</a:t>
            </a:r>
            <a:endParaRPr lang="en-IN" dirty="0">
              <a:latin typeface="Calibri" panose="020F0502020204030204" pitchFamily="34" charset="0"/>
            </a:endParaRPr>
          </a:p>
        </p:txBody>
      </p:sp>
      <p:sp>
        <p:nvSpPr>
          <p:cNvPr id="3" name="Content Placeholder 2"/>
          <p:cNvSpPr>
            <a:spLocks noGrp="1"/>
          </p:cNvSpPr>
          <p:nvPr>
            <p:ph sz="quarter" idx="15"/>
          </p:nvPr>
        </p:nvSpPr>
        <p:spPr>
          <a:xfrm>
            <a:off x="304800" y="1752600"/>
            <a:ext cx="8534400" cy="2971800"/>
          </a:xfrm>
        </p:spPr>
        <p:txBody>
          <a:bodyPr/>
          <a:lstStyle/>
          <a:p>
            <a:pPr marL="0" lvl="1" indent="0">
              <a:buClr>
                <a:schemeClr val="tx1"/>
              </a:buClr>
            </a:pPr>
            <a:r>
              <a:rPr lang="en-US" altLang="en-US" sz="2600" dirty="0">
                <a:latin typeface="Calibri" panose="020F0502020204030204" pitchFamily="34" charset="0"/>
              </a:rPr>
              <a:t>The multiple-step income statement for a merchandiser shows each of the following features except:</a:t>
            </a:r>
          </a:p>
          <a:p>
            <a:pPr marL="0" lvl="1" indent="0"/>
            <a:r>
              <a:rPr lang="en-US" altLang="en-US" sz="2600" dirty="0">
                <a:solidFill>
                  <a:schemeClr val="accent2"/>
                </a:solidFill>
                <a:latin typeface="Calibri" panose="020F0502020204030204" pitchFamily="34" charset="0"/>
              </a:rPr>
              <a:t>a. </a:t>
            </a:r>
            <a:r>
              <a:rPr lang="en-US" altLang="en-US" sz="2600" dirty="0">
                <a:latin typeface="Calibri" panose="020F0502020204030204" pitchFamily="34" charset="0"/>
              </a:rPr>
              <a:t>gross profit.</a:t>
            </a:r>
          </a:p>
          <a:p>
            <a:pPr marL="0" lvl="1" indent="0"/>
            <a:r>
              <a:rPr lang="en-US" altLang="en-US" sz="2600" dirty="0">
                <a:solidFill>
                  <a:schemeClr val="accent2"/>
                </a:solidFill>
                <a:latin typeface="Calibri" panose="020F0502020204030204" pitchFamily="34" charset="0"/>
              </a:rPr>
              <a:t>b. </a:t>
            </a:r>
            <a:r>
              <a:rPr lang="en-US" altLang="en-US" sz="2600" dirty="0">
                <a:latin typeface="Calibri" panose="020F0502020204030204" pitchFamily="34" charset="0"/>
              </a:rPr>
              <a:t>cost of goods sold.</a:t>
            </a:r>
            <a:endParaRPr lang="en-US" altLang="en-US" sz="2600" dirty="0">
              <a:latin typeface="Calibri" panose="020F0502020204030204" pitchFamily="34" charset="0"/>
              <a:cs typeface="Times New Roman" pitchFamily="18" charset="0"/>
            </a:endParaRPr>
          </a:p>
          <a:p>
            <a:pPr marL="0" lvl="1" indent="0"/>
            <a:r>
              <a:rPr lang="en-US" altLang="en-US" sz="2600" dirty="0">
                <a:solidFill>
                  <a:schemeClr val="accent2"/>
                </a:solidFill>
                <a:latin typeface="Calibri" panose="020F0502020204030204" pitchFamily="34" charset="0"/>
              </a:rPr>
              <a:t>c. </a:t>
            </a:r>
            <a:r>
              <a:rPr lang="en-US" altLang="en-US" sz="2600" dirty="0">
                <a:latin typeface="Calibri" panose="020F0502020204030204" pitchFamily="34" charset="0"/>
              </a:rPr>
              <a:t>a sales revenue section.</a:t>
            </a:r>
          </a:p>
          <a:p>
            <a:pPr marL="0" lvl="1" indent="0"/>
            <a:r>
              <a:rPr lang="en-US" altLang="en-US" sz="2600" dirty="0">
                <a:solidFill>
                  <a:schemeClr val="accent2"/>
                </a:solidFill>
                <a:latin typeface="Calibri" panose="020F0502020204030204" pitchFamily="34" charset="0"/>
              </a:rPr>
              <a:t>d. </a:t>
            </a:r>
            <a:r>
              <a:rPr lang="en-US" altLang="en-US" sz="2600" dirty="0">
                <a:latin typeface="Calibri" panose="020F0502020204030204" pitchFamily="34" charset="0"/>
              </a:rPr>
              <a:t>Answer:</a:t>
            </a:r>
            <a:r>
              <a:rPr lang="en-US" altLang="en-US" sz="2600" dirty="0">
                <a:solidFill>
                  <a:schemeClr val="accent2"/>
                </a:solidFill>
                <a:latin typeface="Calibri" panose="020F0502020204030204" pitchFamily="34" charset="0"/>
              </a:rPr>
              <a:t> </a:t>
            </a:r>
            <a:r>
              <a:rPr lang="en-US" altLang="en-US" sz="2600" dirty="0">
                <a:latin typeface="Calibri" panose="020F0502020204030204" pitchFamily="34" charset="0"/>
              </a:rPr>
              <a:t>investing activities section.</a:t>
            </a:r>
          </a:p>
        </p:txBody>
      </p:sp>
      <p:sp>
        <p:nvSpPr>
          <p:cNvPr id="4" name="Slide Number Placeholder 3"/>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53</a:t>
            </a:fld>
            <a:endParaRPr lang="en-US" dirty="0">
              <a:latin typeface="Calibri" panose="020F0502020204030204" pitchFamily="34" charset="0"/>
            </a:endParaRPr>
          </a:p>
        </p:txBody>
      </p:sp>
      <p:sp>
        <p:nvSpPr>
          <p:cNvPr id="5" name="Footer Placeholder 4"/>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47447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EA63-F344-4737-9EB4-271794FBAA3F}"/>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Single-Step Income Statement</a:t>
            </a:r>
            <a:endParaRPr lang="en-US" dirty="0"/>
          </a:p>
        </p:txBody>
      </p:sp>
      <p:sp>
        <p:nvSpPr>
          <p:cNvPr id="3" name="Content Placeholder 2">
            <a:extLst>
              <a:ext uri="{FF2B5EF4-FFF2-40B4-BE49-F238E27FC236}">
                <a16:creationId xmlns:a16="http://schemas.microsoft.com/office/drawing/2014/main" id="{13B40461-C42B-41DD-8C0D-4C6D7E26A4CF}"/>
              </a:ext>
            </a:extLst>
          </p:cNvPr>
          <p:cNvSpPr>
            <a:spLocks noGrp="1"/>
          </p:cNvSpPr>
          <p:nvPr>
            <p:ph sz="quarter" idx="16"/>
          </p:nvPr>
        </p:nvSpPr>
        <p:spPr>
          <a:xfrm>
            <a:off x="304800" y="1828800"/>
            <a:ext cx="8534400" cy="2286000"/>
          </a:xfrm>
        </p:spPr>
        <p:txBody>
          <a:bodyPr/>
          <a:lstStyle/>
          <a:p>
            <a:pPr marL="292608" lvl="2" indent="-292608">
              <a:spcBef>
                <a:spcPts val="1000"/>
              </a:spcBef>
              <a:buClr>
                <a:srgbClr val="990000"/>
              </a:buClr>
              <a:buSzPct val="100000"/>
            </a:pPr>
            <a:r>
              <a:rPr lang="en-US" altLang="en-US" sz="2600" dirty="0">
                <a:latin typeface="Calibri" panose="020F0502020204030204" pitchFamily="34" charset="0"/>
              </a:rPr>
              <a:t>Subtract total expenses from total revenues in one step</a:t>
            </a:r>
          </a:p>
          <a:p>
            <a:pPr marL="292608" lvl="2" indent="-292608">
              <a:spcBef>
                <a:spcPts val="1000"/>
              </a:spcBef>
              <a:buClr>
                <a:srgbClr val="990000"/>
              </a:buClr>
              <a:buSzPct val="100000"/>
            </a:pPr>
            <a:r>
              <a:rPr lang="en-US" altLang="en-US" sz="2600" dirty="0">
                <a:latin typeface="Calibri" panose="020F0502020204030204" pitchFamily="34" charset="0"/>
              </a:rPr>
              <a:t>Two reasons for using single-step format: </a:t>
            </a:r>
          </a:p>
          <a:p>
            <a:pPr marL="621792" lvl="3" indent="-320040">
              <a:buClr>
                <a:srgbClr val="990000"/>
              </a:buClr>
              <a:buSzPct val="80000"/>
              <a:buFont typeface="Courier New" panose="02070309020205020404" pitchFamily="49" charset="0"/>
              <a:buChar char="o"/>
            </a:pPr>
            <a:r>
              <a:rPr lang="en-US" altLang="en-US" sz="2400" dirty="0">
                <a:latin typeface="Calibri" panose="020F0502020204030204" pitchFamily="34" charset="0"/>
              </a:rPr>
              <a:t>Company does not realize any profit until total revenues exceed total expenses </a:t>
            </a:r>
          </a:p>
          <a:p>
            <a:pPr marL="621792" lvl="3" indent="-320040">
              <a:buClr>
                <a:srgbClr val="990000"/>
              </a:buClr>
              <a:buSzPct val="80000"/>
              <a:buFont typeface="Courier New" panose="02070309020205020404" pitchFamily="49" charset="0"/>
              <a:buChar char="o"/>
            </a:pPr>
            <a:r>
              <a:rPr lang="en-US" altLang="en-US" sz="2400" dirty="0">
                <a:latin typeface="Calibri" panose="020F0502020204030204" pitchFamily="34" charset="0"/>
              </a:rPr>
              <a:t>Format is simpler and easier to read</a:t>
            </a:r>
            <a:endParaRPr lang="en-US" sz="24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D5E733A9-39BE-49BD-B28F-CA87CA8DD232}"/>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4">
            <a:extLst>
              <a:ext uri="{FF2B5EF4-FFF2-40B4-BE49-F238E27FC236}">
                <a16:creationId xmlns:a16="http://schemas.microsoft.com/office/drawing/2014/main" id="{266FDB54-4DCF-43C6-AB1B-1DF6BDE1938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50376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10F0-2A03-44B2-8F03-BCDD9AAFA128}"/>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Single-Step</a:t>
            </a:r>
            <a:endParaRPr lang="en-US" dirty="0"/>
          </a:p>
        </p:txBody>
      </p:sp>
      <p:pic>
        <p:nvPicPr>
          <p:cNvPr id="7" name="Content Placeholder 6" descr="An illustration displays an income statement. The statement displays a three-line heading consisting of the name of the company, PW Audio Supply, Incorporated; the type of statement, Income Statement; and the time period the statement covers, For the Year Ended December 31, 2020. There are three columns in this statement, the first displaying labels and the other two displaying the respective numeric amounts. The statement is divided into three section headings, revenues, expenses, and net income highlighted in red font. The entries under the revenues are displayed in the second numeric column as follows: net sales of $460,000; interest revenue of 3,000; gain on disposal of plant assets of 600; and total revenues of 463,600. The entries under the section expenses are displayed in the first numeric column as follows: cost of goods sold with $316,000; operating expenses of 114,000; interest expense of 1,800; casualty loss from vandalism of 200. The total expenses of 432,000 is displayed in the second numeric column. The net income of $31,600, double underlined and displayed in the second numeric column. ">
            <a:extLst>
              <a:ext uri="{FF2B5EF4-FFF2-40B4-BE49-F238E27FC236}">
                <a16:creationId xmlns:a16="http://schemas.microsoft.com/office/drawing/2014/main" id="{49ADC33B-5537-4823-BFF7-3DBE00BC96E9}"/>
              </a:ext>
            </a:extLst>
          </p:cNvPr>
          <p:cNvPicPr>
            <a:picLocks noGrp="1" noChangeAspect="1"/>
          </p:cNvPicPr>
          <p:nvPr>
            <p:ph sz="quarter" idx="16"/>
          </p:nvPr>
        </p:nvPicPr>
        <p:blipFill>
          <a:blip r:embed="rId2"/>
          <a:stretch>
            <a:fillRect/>
          </a:stretch>
        </p:blipFill>
        <p:spPr>
          <a:xfrm>
            <a:off x="1291617" y="1798320"/>
            <a:ext cx="6560765" cy="4419600"/>
          </a:xfrm>
          <a:prstGeom prst="rect">
            <a:avLst/>
          </a:prstGeom>
        </p:spPr>
      </p:pic>
      <p:sp>
        <p:nvSpPr>
          <p:cNvPr id="5" name="Slide Number Placeholder 4">
            <a:extLst>
              <a:ext uri="{FF2B5EF4-FFF2-40B4-BE49-F238E27FC236}">
                <a16:creationId xmlns:a16="http://schemas.microsoft.com/office/drawing/2014/main" id="{D571D4B0-C425-42FC-AC39-04151EAE3BA6}"/>
              </a:ext>
            </a:extLst>
          </p:cNvPr>
          <p:cNvSpPr>
            <a:spLocks noGrp="1"/>
          </p:cNvSpPr>
          <p:nvPr>
            <p:ph type="sldNum" sz="quarter" idx="10"/>
          </p:nvPr>
        </p:nvSpPr>
        <p:spPr/>
        <p:txBody>
          <a:bodyPr/>
          <a:lstStyle/>
          <a:p>
            <a:fld id="{67B19427-F580-D146-B60E-4CADEE75497F}" type="slidenum">
              <a:rPr lang="en-US" smtClean="0"/>
              <a:pPr/>
              <a:t>55</a:t>
            </a:fld>
            <a:endParaRPr lang="en-US" dirty="0"/>
          </a:p>
        </p:txBody>
      </p:sp>
      <p:sp>
        <p:nvSpPr>
          <p:cNvPr id="6" name="Footer Placeholder 5">
            <a:extLst>
              <a:ext uri="{FF2B5EF4-FFF2-40B4-BE49-F238E27FC236}">
                <a16:creationId xmlns:a16="http://schemas.microsoft.com/office/drawing/2014/main" id="{D5ABB11D-3D6C-449F-A939-2BF6E94FEF9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120229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5F76-DAA9-41CD-8CE5-9409B103DF49}"/>
              </a:ext>
            </a:extLst>
          </p:cNvPr>
          <p:cNvSpPr>
            <a:spLocks noGrp="1"/>
          </p:cNvSpPr>
          <p:nvPr>
            <p:ph type="title"/>
          </p:nvPr>
        </p:nvSpPr>
        <p:spPr>
          <a:xfrm>
            <a:off x="304800" y="762001"/>
            <a:ext cx="8534400" cy="730249"/>
          </a:xfrm>
        </p:spPr>
        <p:txBody>
          <a:bodyPr/>
          <a:lstStyle/>
          <a:p>
            <a:r>
              <a:rPr lang="en-US" dirty="0">
                <a:latin typeface="Calibri" panose="020F0502020204030204" pitchFamily="34" charset="0"/>
                <a:ea typeface="Source Sans Pro" charset="0"/>
                <a:cs typeface="Calibri" panose="020F0502020204030204" pitchFamily="34" charset="0"/>
              </a:rPr>
              <a:t>Comprehensive Income Statement</a:t>
            </a:r>
            <a:endParaRPr lang="en-US" dirty="0"/>
          </a:p>
        </p:txBody>
      </p:sp>
      <p:sp>
        <p:nvSpPr>
          <p:cNvPr id="4" name="Content Placeholder 3">
            <a:extLst>
              <a:ext uri="{FF2B5EF4-FFF2-40B4-BE49-F238E27FC236}">
                <a16:creationId xmlns:a16="http://schemas.microsoft.com/office/drawing/2014/main" id="{7131A016-3CFA-4281-A12D-EA7A019557B6}"/>
              </a:ext>
            </a:extLst>
          </p:cNvPr>
          <p:cNvSpPr>
            <a:spLocks noGrp="1"/>
          </p:cNvSpPr>
          <p:nvPr>
            <p:ph sz="quarter" idx="17"/>
          </p:nvPr>
        </p:nvSpPr>
        <p:spPr>
          <a:xfrm>
            <a:off x="304800" y="1828800"/>
            <a:ext cx="8534400" cy="1676400"/>
          </a:xfrm>
        </p:spPr>
        <p:txBody>
          <a:bodyPr/>
          <a:lstStyle/>
          <a:p>
            <a:r>
              <a:rPr lang="en-US" sz="2400" dirty="0"/>
              <a:t>Items excluded from net income but included in comprehensive income are either reported in either:</a:t>
            </a:r>
          </a:p>
          <a:p>
            <a:pPr marL="292608" indent="-292608">
              <a:buClr>
                <a:srgbClr val="990000"/>
              </a:buClr>
              <a:buSzPct val="100000"/>
              <a:buFont typeface="Arial" panose="020B0604020202020204" pitchFamily="34" charset="0"/>
              <a:buChar char="•"/>
            </a:pPr>
            <a:r>
              <a:rPr lang="en-US" sz="2400" dirty="0"/>
              <a:t>Combined statement of net income and comprehensive income </a:t>
            </a:r>
          </a:p>
          <a:p>
            <a:pPr marL="292608" indent="-292608">
              <a:buClr>
                <a:srgbClr val="990000"/>
              </a:buClr>
              <a:buSzPct val="100000"/>
              <a:buFont typeface="Arial" panose="020B0604020202020204" pitchFamily="34" charset="0"/>
              <a:buChar char="•"/>
            </a:pPr>
            <a:r>
              <a:rPr lang="en-US" sz="2400" dirty="0"/>
              <a:t>Separate comprehensive income statement</a:t>
            </a:r>
          </a:p>
        </p:txBody>
      </p:sp>
      <p:pic>
        <p:nvPicPr>
          <p:cNvPr id="7" name="Content Placeholder 6" descr="An illustration displays a comprehensive income statement. The statement displays a three-line heading consisting of the name of the company, PW Audio Supply, Incorporated; the type of statement, Income Statement; and the time period the statement covers, For the Year Ended December 31, 2020. There are two columns in this statement, the first displaying labels and the other one displaying the respective numeric amounts. The net income is $31,600. Other comprehensive incomes include: unrealized holding gain on investment securities of 2,300; and comprehensive income of $ 33,900 double underlined.">
            <a:extLst>
              <a:ext uri="{FF2B5EF4-FFF2-40B4-BE49-F238E27FC236}">
                <a16:creationId xmlns:a16="http://schemas.microsoft.com/office/drawing/2014/main" id="{F8DAC7A3-00E4-4751-A410-A976339DDD79}"/>
              </a:ext>
            </a:extLst>
          </p:cNvPr>
          <p:cNvPicPr>
            <a:picLocks noGrp="1" noChangeAspect="1"/>
          </p:cNvPicPr>
          <p:nvPr>
            <p:ph sz="quarter" idx="16"/>
          </p:nvPr>
        </p:nvPicPr>
        <p:blipFill>
          <a:blip r:embed="rId2"/>
          <a:stretch>
            <a:fillRect/>
          </a:stretch>
        </p:blipFill>
        <p:spPr>
          <a:xfrm>
            <a:off x="959682" y="3657600"/>
            <a:ext cx="7224635" cy="2276759"/>
          </a:xfrm>
          <a:prstGeom prst="rect">
            <a:avLst/>
          </a:prstGeom>
        </p:spPr>
      </p:pic>
      <p:sp>
        <p:nvSpPr>
          <p:cNvPr id="5" name="Slide Number Placeholder 4">
            <a:extLst>
              <a:ext uri="{FF2B5EF4-FFF2-40B4-BE49-F238E27FC236}">
                <a16:creationId xmlns:a16="http://schemas.microsoft.com/office/drawing/2014/main" id="{B8A2DBE6-D336-42D1-85D0-93A45004DF9A}"/>
              </a:ext>
            </a:extLst>
          </p:cNvPr>
          <p:cNvSpPr>
            <a:spLocks noGrp="1"/>
          </p:cNvSpPr>
          <p:nvPr>
            <p:ph type="sldNum" sz="quarter" idx="10"/>
          </p:nvPr>
        </p:nvSpPr>
        <p:spPr/>
        <p:txBody>
          <a:bodyPr/>
          <a:lstStyle/>
          <a:p>
            <a:fld id="{67B19427-F580-D146-B60E-4CADEE75497F}" type="slidenum">
              <a:rPr lang="en-US" smtClean="0"/>
              <a:pPr/>
              <a:t>56</a:t>
            </a:fld>
            <a:endParaRPr lang="en-US" dirty="0"/>
          </a:p>
        </p:txBody>
      </p:sp>
      <p:sp>
        <p:nvSpPr>
          <p:cNvPr id="6" name="Footer Placeholder 5">
            <a:extLst>
              <a:ext uri="{FF2B5EF4-FFF2-40B4-BE49-F238E27FC236}">
                <a16:creationId xmlns:a16="http://schemas.microsoft.com/office/drawing/2014/main" id="{3A5ECE3E-A416-4463-ABA2-7199EBDAA94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160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9550-D1F3-44F7-A695-EEA4F4D5F91F}"/>
              </a:ext>
            </a:extLst>
          </p:cNvPr>
          <p:cNvSpPr>
            <a:spLocks noGrp="1"/>
          </p:cNvSpPr>
          <p:nvPr>
            <p:ph type="title"/>
          </p:nvPr>
        </p:nvSpPr>
        <p:spPr>
          <a:xfrm>
            <a:off x="304800" y="762001"/>
            <a:ext cx="8534400" cy="751235"/>
          </a:xfrm>
        </p:spPr>
        <p:txBody>
          <a:bodyPr/>
          <a:lstStyle/>
          <a:p>
            <a:r>
              <a:rPr lang="en-US" dirty="0">
                <a:latin typeface="Calibri" panose="020F0502020204030204" pitchFamily="34" charset="0"/>
                <a:ea typeface="Source Sans Pro" charset="0"/>
                <a:cs typeface="Calibri" panose="020F0502020204030204" pitchFamily="34" charset="0"/>
              </a:rPr>
              <a:t>Classified Balance Sheet</a:t>
            </a:r>
            <a:endParaRPr lang="en-US" dirty="0"/>
          </a:p>
        </p:txBody>
      </p:sp>
      <p:pic>
        <p:nvPicPr>
          <p:cNvPr id="7" name="Content Placeholder 6" descr="An illustration displays a partial balance sheet. The statement displays a three-line heading consisting of the name of the company, PW Audio Supply; the type of statement, Income Statement; and the time period the statement covers, For the Year Ended December 31, 2020. There are three columns in this statement, the first displaying labels and the other two displaying the respective numeric amounts. The subheading of the statement reads assets. The statement is divided into two sections, current assets; and property, plant, and equipment. The entries under the current assets are displayed in the second numeric column as follows: cash of $9,500; accounts receivable of 2,300; inventory displayed in red font of 40,000; prepaid insurance of 1,800; and total current assets of 67,400. The section property, plant, and equipment includes the following entries: equipment of $80,000 is displayed in the first numeric column. After subtracting 24,000 of accumulated depreciation the equipment is 56,000, displayed in the second numeric column of accumulated depreciation. The total assets is $123,400 double underlined and displayed in the second numeric column.">
            <a:extLst>
              <a:ext uri="{FF2B5EF4-FFF2-40B4-BE49-F238E27FC236}">
                <a16:creationId xmlns:a16="http://schemas.microsoft.com/office/drawing/2014/main" id="{254D8122-3609-4F76-A26C-A0F7B50A1B84}"/>
              </a:ext>
            </a:extLst>
          </p:cNvPr>
          <p:cNvPicPr>
            <a:picLocks noGrp="1" noChangeAspect="1"/>
          </p:cNvPicPr>
          <p:nvPr>
            <p:ph sz="quarter" idx="16"/>
          </p:nvPr>
        </p:nvPicPr>
        <p:blipFill>
          <a:blip r:embed="rId2"/>
          <a:stretch>
            <a:fillRect/>
          </a:stretch>
        </p:blipFill>
        <p:spPr>
          <a:xfrm>
            <a:off x="941723" y="1802599"/>
            <a:ext cx="7260554" cy="4264388"/>
          </a:xfrm>
          <a:prstGeom prst="rect">
            <a:avLst/>
          </a:prstGeom>
        </p:spPr>
      </p:pic>
      <p:sp>
        <p:nvSpPr>
          <p:cNvPr id="5" name="Slide Number Placeholder 4">
            <a:extLst>
              <a:ext uri="{FF2B5EF4-FFF2-40B4-BE49-F238E27FC236}">
                <a16:creationId xmlns:a16="http://schemas.microsoft.com/office/drawing/2014/main" id="{B26A772A-8405-4C42-8E9B-8C00CBB35A88}"/>
              </a:ext>
            </a:extLst>
          </p:cNvPr>
          <p:cNvSpPr>
            <a:spLocks noGrp="1"/>
          </p:cNvSpPr>
          <p:nvPr>
            <p:ph type="sldNum" sz="quarter" idx="10"/>
          </p:nvPr>
        </p:nvSpPr>
        <p:spPr/>
        <p:txBody>
          <a:bodyPr/>
          <a:lstStyle/>
          <a:p>
            <a:fld id="{67B19427-F580-D146-B60E-4CADEE75497F}" type="slidenum">
              <a:rPr lang="en-US" smtClean="0"/>
              <a:pPr/>
              <a:t>57</a:t>
            </a:fld>
            <a:endParaRPr lang="en-US" dirty="0"/>
          </a:p>
        </p:txBody>
      </p:sp>
      <p:sp>
        <p:nvSpPr>
          <p:cNvPr id="6" name="Footer Placeholder 5">
            <a:extLst>
              <a:ext uri="{FF2B5EF4-FFF2-40B4-BE49-F238E27FC236}">
                <a16:creationId xmlns:a16="http://schemas.microsoft.com/office/drawing/2014/main" id="{0F94DA6F-1E12-4A09-AAA1-CAB75B7349E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536028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78E0-ECC7-40F5-87CD-BE7B5EC639D0}"/>
              </a:ext>
            </a:extLst>
          </p:cNvPr>
          <p:cNvSpPr>
            <a:spLocks noGrp="1"/>
          </p:cNvSpPr>
          <p:nvPr>
            <p:ph type="title"/>
          </p:nvPr>
        </p:nvSpPr>
        <p:spPr>
          <a:xfrm>
            <a:off x="304799" y="762001"/>
            <a:ext cx="8610601" cy="685482"/>
          </a:xfrm>
        </p:spPr>
        <p:txBody>
          <a:bodyPr>
            <a:noAutofit/>
          </a:bodyPr>
          <a:lstStyle/>
          <a:p>
            <a:r>
              <a:rPr lang="en-US" sz="3400" dirty="0">
                <a:ea typeface="Source Sans Pro" charset="0"/>
              </a:rPr>
              <a:t>Do It! 5: </a:t>
            </a:r>
            <a:r>
              <a:rPr lang="en-US" sz="3400" dirty="0">
                <a:solidFill>
                  <a:srgbClr val="196E78"/>
                </a:solidFill>
                <a:ea typeface="Source Sans Pro" charset="0"/>
              </a:rPr>
              <a:t>Multiple-Step Income Statement </a:t>
            </a:r>
            <a:r>
              <a:rPr lang="en-US" sz="2400" b="0" dirty="0">
                <a:solidFill>
                  <a:srgbClr val="196E78"/>
                </a:solidFill>
                <a:ea typeface="Source Sans Pro" charset="0"/>
              </a:rPr>
              <a:t>(1 of 3)</a:t>
            </a:r>
            <a:endParaRPr lang="en-US" sz="3800" b="0" dirty="0"/>
          </a:p>
        </p:txBody>
      </p:sp>
      <p:sp>
        <p:nvSpPr>
          <p:cNvPr id="3" name="Content Placeholder 2">
            <a:extLst>
              <a:ext uri="{FF2B5EF4-FFF2-40B4-BE49-F238E27FC236}">
                <a16:creationId xmlns:a16="http://schemas.microsoft.com/office/drawing/2014/main" id="{D0BE63C2-7C8C-47B4-A827-411054CA9A2F}"/>
              </a:ext>
            </a:extLst>
          </p:cNvPr>
          <p:cNvSpPr>
            <a:spLocks noGrp="1"/>
          </p:cNvSpPr>
          <p:nvPr>
            <p:ph sz="quarter" idx="16"/>
          </p:nvPr>
        </p:nvSpPr>
        <p:spPr>
          <a:xfrm>
            <a:off x="304800" y="1828800"/>
            <a:ext cx="8534400" cy="685800"/>
          </a:xfrm>
        </p:spPr>
        <p:txBody>
          <a:bodyPr/>
          <a:lstStyle/>
          <a:p>
            <a:r>
              <a:rPr lang="en-US" sz="2200" dirty="0"/>
              <a:t>The following information is available for Art Center for the year ended December 31, 2020.</a:t>
            </a:r>
          </a:p>
        </p:txBody>
      </p:sp>
      <p:graphicFrame>
        <p:nvGraphicFramePr>
          <p:cNvPr id="8" name="Content Placeholder 7" descr="Table is accessible to screenreaders">
            <a:extLst>
              <a:ext uri="{FF2B5EF4-FFF2-40B4-BE49-F238E27FC236}">
                <a16:creationId xmlns:a16="http://schemas.microsoft.com/office/drawing/2014/main" id="{AB287820-89D5-4325-BB27-E449590242CF}"/>
              </a:ext>
            </a:extLst>
          </p:cNvPr>
          <p:cNvGraphicFramePr>
            <a:graphicFrameLocks noGrp="1"/>
          </p:cNvGraphicFramePr>
          <p:nvPr>
            <p:ph sz="quarter" idx="17"/>
            <p:extLst>
              <p:ext uri="{D42A27DB-BD31-4B8C-83A1-F6EECF244321}">
                <p14:modId xmlns:p14="http://schemas.microsoft.com/office/powerpoint/2010/main" val="3060024484"/>
              </p:ext>
            </p:extLst>
          </p:nvPr>
        </p:nvGraphicFramePr>
        <p:xfrm>
          <a:off x="304800" y="2707640"/>
          <a:ext cx="8534400" cy="14833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478284083"/>
                    </a:ext>
                  </a:extLst>
                </a:gridCol>
                <a:gridCol w="1143000">
                  <a:extLst>
                    <a:ext uri="{9D8B030D-6E8A-4147-A177-3AD203B41FA5}">
                      <a16:colId xmlns:a16="http://schemas.microsoft.com/office/drawing/2014/main" val="719540343"/>
                    </a:ext>
                  </a:extLst>
                </a:gridCol>
                <a:gridCol w="3124200">
                  <a:extLst>
                    <a:ext uri="{9D8B030D-6E8A-4147-A177-3AD203B41FA5}">
                      <a16:colId xmlns:a16="http://schemas.microsoft.com/office/drawing/2014/main" val="2034976583"/>
                    </a:ext>
                  </a:extLst>
                </a:gridCol>
                <a:gridCol w="1143000">
                  <a:extLst>
                    <a:ext uri="{9D8B030D-6E8A-4147-A177-3AD203B41FA5}">
                      <a16:colId xmlns:a16="http://schemas.microsoft.com/office/drawing/2014/main" val="823804213"/>
                    </a:ext>
                  </a:extLst>
                </a:gridCol>
              </a:tblGrid>
              <a:tr h="370840">
                <a:tc>
                  <a:txBody>
                    <a:bodyPr/>
                    <a:lstStyle/>
                    <a:p>
                      <a:r>
                        <a:rPr lang="en-US" sz="1800" b="0" dirty="0">
                          <a:solidFill>
                            <a:schemeClr val="tx1"/>
                          </a:solidFill>
                        </a:rPr>
                        <a:t>Other revenues and gains</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$ 8,000</a:t>
                      </a:r>
                      <a:endParaRPr lang="en-US" b="0" dirty="0">
                        <a:solidFill>
                          <a:schemeClr val="tx1"/>
                        </a:solidFill>
                      </a:endParaRPr>
                    </a:p>
                  </a:txBody>
                  <a:tcPr>
                    <a:solidFill>
                      <a:schemeClr val="bg1"/>
                    </a:solidFill>
                  </a:tcPr>
                </a:tc>
                <a:tc>
                  <a:txBody>
                    <a:bodyPr/>
                    <a:lstStyle/>
                    <a:p>
                      <a:r>
                        <a:rPr lang="en-US" sz="1800" b="0" dirty="0">
                          <a:solidFill>
                            <a:schemeClr val="tx1"/>
                          </a:solidFill>
                        </a:rPr>
                        <a:t>Sales revenue</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$462,000</a:t>
                      </a:r>
                      <a:endParaRPr lang="en-US" b="0" dirty="0">
                        <a:solidFill>
                          <a:schemeClr val="tx1"/>
                        </a:solidFill>
                      </a:endParaRPr>
                    </a:p>
                  </a:txBody>
                  <a:tcPr>
                    <a:solidFill>
                      <a:schemeClr val="bg1"/>
                    </a:solidFill>
                  </a:tcPr>
                </a:tc>
                <a:extLst>
                  <a:ext uri="{0D108BD9-81ED-4DB2-BD59-A6C34878D82A}">
                    <a16:rowId xmlns:a16="http://schemas.microsoft.com/office/drawing/2014/main" val="1970245664"/>
                  </a:ext>
                </a:extLst>
              </a:tr>
              <a:tr h="370840">
                <a:tc>
                  <a:txBody>
                    <a:bodyPr/>
                    <a:lstStyle/>
                    <a:p>
                      <a:r>
                        <a:rPr lang="en-US" sz="1800" b="0" dirty="0">
                          <a:solidFill>
                            <a:schemeClr val="tx1"/>
                          </a:solidFill>
                        </a:rPr>
                        <a:t>Other expenses and losses</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3,000</a:t>
                      </a:r>
                      <a:endParaRPr lang="en-US" b="0" dirty="0">
                        <a:solidFill>
                          <a:schemeClr val="tx1"/>
                        </a:solidFill>
                      </a:endParaRPr>
                    </a:p>
                  </a:txBody>
                  <a:tcPr>
                    <a:solidFill>
                      <a:schemeClr val="bg1"/>
                    </a:solidFill>
                  </a:tcPr>
                </a:tc>
                <a:tc>
                  <a:txBody>
                    <a:bodyPr/>
                    <a:lstStyle/>
                    <a:p>
                      <a:r>
                        <a:rPr lang="en-US" sz="1800" b="0" dirty="0">
                          <a:solidFill>
                            <a:schemeClr val="tx1"/>
                          </a:solidFill>
                        </a:rPr>
                        <a:t>Operating expenses</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187,000</a:t>
                      </a:r>
                      <a:endParaRPr lang="en-US" b="0" dirty="0">
                        <a:solidFill>
                          <a:schemeClr val="tx1"/>
                        </a:solidFill>
                      </a:endParaRPr>
                    </a:p>
                  </a:txBody>
                  <a:tcPr>
                    <a:solidFill>
                      <a:schemeClr val="bg1"/>
                    </a:solidFill>
                  </a:tcPr>
                </a:tc>
                <a:extLst>
                  <a:ext uri="{0D108BD9-81ED-4DB2-BD59-A6C34878D82A}">
                    <a16:rowId xmlns:a16="http://schemas.microsoft.com/office/drawing/2014/main" val="2256308262"/>
                  </a:ext>
                </a:extLst>
              </a:tr>
              <a:tr h="370840">
                <a:tc>
                  <a:txBody>
                    <a:bodyPr/>
                    <a:lstStyle/>
                    <a:p>
                      <a:r>
                        <a:rPr lang="en-US" sz="1800" b="0" dirty="0">
                          <a:solidFill>
                            <a:schemeClr val="tx1"/>
                          </a:solidFill>
                        </a:rPr>
                        <a:t>Cost of goods sold</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147,000</a:t>
                      </a:r>
                      <a:endParaRPr lang="en-US" b="0" dirty="0">
                        <a:solidFill>
                          <a:schemeClr val="tx1"/>
                        </a:solidFill>
                      </a:endParaRPr>
                    </a:p>
                  </a:txBody>
                  <a:tcPr>
                    <a:solidFill>
                      <a:schemeClr val="bg1"/>
                    </a:solidFill>
                  </a:tcPr>
                </a:tc>
                <a:tc>
                  <a:txBody>
                    <a:bodyPr/>
                    <a:lstStyle/>
                    <a:p>
                      <a:r>
                        <a:rPr lang="en-US" sz="1800" b="0" dirty="0">
                          <a:solidFill>
                            <a:schemeClr val="tx1"/>
                          </a:solidFill>
                        </a:rPr>
                        <a:t>Sales discounts</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20,000</a:t>
                      </a:r>
                      <a:endParaRPr lang="en-US" b="0" dirty="0">
                        <a:solidFill>
                          <a:schemeClr val="tx1"/>
                        </a:solidFill>
                      </a:endParaRPr>
                    </a:p>
                  </a:txBody>
                  <a:tcPr>
                    <a:solidFill>
                      <a:schemeClr val="bg1"/>
                    </a:solidFill>
                  </a:tcPr>
                </a:tc>
                <a:extLst>
                  <a:ext uri="{0D108BD9-81ED-4DB2-BD59-A6C34878D82A}">
                    <a16:rowId xmlns:a16="http://schemas.microsoft.com/office/drawing/2014/main" val="3670651048"/>
                  </a:ext>
                </a:extLst>
              </a:tr>
              <a:tr h="370840">
                <a:tc>
                  <a:txBody>
                    <a:bodyPr/>
                    <a:lstStyle/>
                    <a:p>
                      <a:r>
                        <a:rPr lang="en-US" sz="1800" b="0" dirty="0">
                          <a:solidFill>
                            <a:schemeClr val="tx1"/>
                          </a:solidFill>
                        </a:rPr>
                        <a:t>Other comprehensive loss</a:t>
                      </a:r>
                      <a:endParaRPr lang="en-US" b="0" dirty="0">
                        <a:solidFill>
                          <a:schemeClr val="tx1"/>
                        </a:solidFill>
                      </a:endParaRPr>
                    </a:p>
                  </a:txBody>
                  <a:tcPr>
                    <a:solidFill>
                      <a:schemeClr val="bg1"/>
                    </a:solidFill>
                  </a:tcPr>
                </a:tc>
                <a:tc>
                  <a:txBody>
                    <a:bodyPr/>
                    <a:lstStyle/>
                    <a:p>
                      <a:pPr algn="r"/>
                      <a:r>
                        <a:rPr lang="en-US" sz="1800" b="0" dirty="0">
                          <a:solidFill>
                            <a:schemeClr val="tx1"/>
                          </a:solidFill>
                        </a:rPr>
                        <a:t>10,000</a:t>
                      </a:r>
                      <a:endParaRPr lang="en-US" b="0" dirty="0">
                        <a:solidFill>
                          <a:schemeClr val="tx1"/>
                        </a:solidFill>
                      </a:endParaRPr>
                    </a:p>
                  </a:txBody>
                  <a:tcPr>
                    <a:solidFill>
                      <a:schemeClr val="bg1"/>
                    </a:solidFill>
                  </a:tcPr>
                </a:tc>
                <a:tc>
                  <a:txBody>
                    <a:bodyPr/>
                    <a:lstStyle/>
                    <a:p>
                      <a:endParaRPr lang="en-US" b="0" dirty="0">
                        <a:solidFill>
                          <a:schemeClr val="bg1"/>
                        </a:solidFill>
                      </a:endParaRPr>
                    </a:p>
                  </a:txBody>
                  <a:tcPr>
                    <a:solidFill>
                      <a:schemeClr val="bg1"/>
                    </a:solidFill>
                  </a:tcPr>
                </a:tc>
                <a:tc>
                  <a:txBody>
                    <a:bodyPr/>
                    <a:lstStyle/>
                    <a:p>
                      <a:endParaRPr lang="en-US" b="0" dirty="0">
                        <a:solidFill>
                          <a:schemeClr val="bg1"/>
                        </a:solidFill>
                      </a:endParaRPr>
                    </a:p>
                  </a:txBody>
                  <a:tcPr>
                    <a:solidFill>
                      <a:schemeClr val="bg1"/>
                    </a:solidFill>
                  </a:tcPr>
                </a:tc>
                <a:extLst>
                  <a:ext uri="{0D108BD9-81ED-4DB2-BD59-A6C34878D82A}">
                    <a16:rowId xmlns:a16="http://schemas.microsoft.com/office/drawing/2014/main" val="2134915222"/>
                  </a:ext>
                </a:extLst>
              </a:tr>
            </a:tbl>
          </a:graphicData>
        </a:graphic>
      </p:graphicFrame>
      <p:sp>
        <p:nvSpPr>
          <p:cNvPr id="5" name="Content Placeholder 4">
            <a:extLst>
              <a:ext uri="{FF2B5EF4-FFF2-40B4-BE49-F238E27FC236}">
                <a16:creationId xmlns:a16="http://schemas.microsoft.com/office/drawing/2014/main" id="{4C8D46CE-3113-4558-A9AE-3CE22FF455E1}"/>
              </a:ext>
            </a:extLst>
          </p:cNvPr>
          <p:cNvSpPr>
            <a:spLocks noGrp="1"/>
          </p:cNvSpPr>
          <p:nvPr>
            <p:ph sz="quarter" idx="18"/>
          </p:nvPr>
        </p:nvSpPr>
        <p:spPr>
          <a:xfrm>
            <a:off x="313267" y="4419600"/>
            <a:ext cx="8534400" cy="676593"/>
          </a:xfrm>
        </p:spPr>
        <p:txBody>
          <a:bodyPr/>
          <a:lstStyle/>
          <a:p>
            <a:r>
              <a:rPr lang="en-US" sz="2200" dirty="0"/>
              <a:t>Prepare a multiple-step income statement and comprehensive income statement for Art Center.</a:t>
            </a:r>
          </a:p>
        </p:txBody>
      </p:sp>
      <p:sp>
        <p:nvSpPr>
          <p:cNvPr id="6" name="Slide Number Placeholder 5">
            <a:extLst>
              <a:ext uri="{FF2B5EF4-FFF2-40B4-BE49-F238E27FC236}">
                <a16:creationId xmlns:a16="http://schemas.microsoft.com/office/drawing/2014/main" id="{A6453806-EB03-402F-8254-B95D1E0701CD}"/>
              </a:ext>
            </a:extLst>
          </p:cNvPr>
          <p:cNvSpPr>
            <a:spLocks noGrp="1"/>
          </p:cNvSpPr>
          <p:nvPr>
            <p:ph type="sldNum" sz="quarter" idx="10"/>
          </p:nvPr>
        </p:nvSpPr>
        <p:spPr/>
        <p:txBody>
          <a:bodyPr/>
          <a:lstStyle/>
          <a:p>
            <a:fld id="{67B19427-F580-D146-B60E-4CADEE75497F}" type="slidenum">
              <a:rPr lang="en-US" smtClean="0"/>
              <a:pPr/>
              <a:t>58</a:t>
            </a:fld>
            <a:endParaRPr lang="en-US" dirty="0"/>
          </a:p>
        </p:txBody>
      </p:sp>
      <p:sp>
        <p:nvSpPr>
          <p:cNvPr id="7" name="Footer Placeholder 6">
            <a:extLst>
              <a:ext uri="{FF2B5EF4-FFF2-40B4-BE49-F238E27FC236}">
                <a16:creationId xmlns:a16="http://schemas.microsoft.com/office/drawing/2014/main" id="{28E7D6A6-159D-487D-A6AE-3AEF9BB42BF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8662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27DF-79CB-4AEC-92EB-F5CC810BAEEE}"/>
              </a:ext>
            </a:extLst>
          </p:cNvPr>
          <p:cNvSpPr>
            <a:spLocks noGrp="1"/>
          </p:cNvSpPr>
          <p:nvPr>
            <p:ph type="title"/>
          </p:nvPr>
        </p:nvSpPr>
        <p:spPr>
          <a:xfrm>
            <a:off x="304800" y="762001"/>
            <a:ext cx="8610600" cy="761999"/>
          </a:xfrm>
        </p:spPr>
        <p:txBody>
          <a:bodyPr>
            <a:normAutofit fontScale="90000"/>
          </a:bodyPr>
          <a:lstStyle/>
          <a:p>
            <a:r>
              <a:rPr lang="en-US" sz="3800" dirty="0">
                <a:ea typeface="Source Sans Pro" charset="0"/>
              </a:rPr>
              <a:t>Do It! 5: </a:t>
            </a:r>
            <a:r>
              <a:rPr lang="en-US" sz="3800" dirty="0">
                <a:solidFill>
                  <a:srgbClr val="196E78"/>
                </a:solidFill>
                <a:ea typeface="Source Sans Pro" charset="0"/>
              </a:rPr>
              <a:t>Multiple-Step Income Statement </a:t>
            </a:r>
            <a:r>
              <a:rPr lang="en-US" sz="2700" b="0" dirty="0">
                <a:solidFill>
                  <a:srgbClr val="196E78"/>
                </a:solidFill>
                <a:ea typeface="Source Sans Pro" charset="0"/>
              </a:rPr>
              <a:t>(2 of 3)</a:t>
            </a:r>
            <a:endParaRPr lang="en-US" sz="2700" b="0" dirty="0"/>
          </a:p>
        </p:txBody>
      </p:sp>
      <p:pic>
        <p:nvPicPr>
          <p:cNvPr id="7" name="Content Placeholder 6" descr="An illustration displays an income statement. The statement displays a three-line heading consisting of the name of the company, Art center; the type of statement, Income Statement; and the time period the statement covers, For the Year Ended December 31, 2020. There are three columns in this statement, the first displaying labels and the other two displaying the respective numeric amounts. The statement has a section heading, sales. The entries under sales are as follows. The sales revenue of $462,000; sales discounts of 20,000; net sales of 442,000; cost of goods sold of 147,000; gross profit of 295,000; operating expenses of 187,000; and income from operations of 108,000 is displayed under the second numeric column. The other revenues and gains of $8,000 is displayed in the first numeric column. After subtracting other expenses and looses of 3,000 the other revenues and gains is 5,000. The net income is $113,000 displayed in the second numeric column.">
            <a:extLst>
              <a:ext uri="{FF2B5EF4-FFF2-40B4-BE49-F238E27FC236}">
                <a16:creationId xmlns:a16="http://schemas.microsoft.com/office/drawing/2014/main" id="{764EAD73-A109-47F7-8AFE-A35D46610D92}"/>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067590" y="1808139"/>
            <a:ext cx="7008818" cy="4460923"/>
          </a:xfrm>
        </p:spPr>
      </p:pic>
      <p:sp>
        <p:nvSpPr>
          <p:cNvPr id="4" name="Slide Number Placeholder 3">
            <a:extLst>
              <a:ext uri="{FF2B5EF4-FFF2-40B4-BE49-F238E27FC236}">
                <a16:creationId xmlns:a16="http://schemas.microsoft.com/office/drawing/2014/main" id="{A340D286-37C6-432F-9FAD-AB51CA61B8C9}"/>
              </a:ext>
            </a:extLst>
          </p:cNvPr>
          <p:cNvSpPr>
            <a:spLocks noGrp="1"/>
          </p:cNvSpPr>
          <p:nvPr>
            <p:ph type="sldNum" sz="quarter" idx="10"/>
          </p:nvPr>
        </p:nvSpPr>
        <p:spPr/>
        <p:txBody>
          <a:bodyPr/>
          <a:lstStyle/>
          <a:p>
            <a:fld id="{67B19427-F580-D146-B60E-4CADEE75497F}" type="slidenum">
              <a:rPr lang="en-US" smtClean="0"/>
              <a:pPr/>
              <a:t>59</a:t>
            </a:fld>
            <a:endParaRPr lang="en-US" dirty="0"/>
          </a:p>
        </p:txBody>
      </p:sp>
      <p:sp>
        <p:nvSpPr>
          <p:cNvPr id="5" name="Footer Placeholder 4">
            <a:extLst>
              <a:ext uri="{FF2B5EF4-FFF2-40B4-BE49-F238E27FC236}">
                <a16:creationId xmlns:a16="http://schemas.microsoft.com/office/drawing/2014/main" id="{7F9E7D6B-426A-4FD0-8D41-60DEEC35EA6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27728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D9B9-CCED-457E-96BC-AF7942A5BEC9}"/>
              </a:ext>
            </a:extLst>
          </p:cNvPr>
          <p:cNvSpPr>
            <a:spLocks noGrp="1"/>
          </p:cNvSpPr>
          <p:nvPr>
            <p:ph type="title"/>
          </p:nvPr>
        </p:nvSpPr>
        <p:spPr>
          <a:xfrm>
            <a:off x="304800" y="762001"/>
            <a:ext cx="8534400" cy="806449"/>
          </a:xfrm>
        </p:spPr>
        <p:txBody>
          <a:bodyPr/>
          <a:lstStyle/>
          <a:p>
            <a:r>
              <a:rPr lang="en-US" dirty="0"/>
              <a:t>Operating Cycles </a:t>
            </a:r>
            <a:r>
              <a:rPr lang="en-US" sz="2400" b="0" dirty="0"/>
              <a:t>(2 of 2)</a:t>
            </a:r>
            <a:endParaRPr lang="en-US" b="1" dirty="0"/>
          </a:p>
        </p:txBody>
      </p:sp>
      <p:sp>
        <p:nvSpPr>
          <p:cNvPr id="3" name="Content Placeholder 2">
            <a:extLst>
              <a:ext uri="{FF2B5EF4-FFF2-40B4-BE49-F238E27FC236}">
                <a16:creationId xmlns:a16="http://schemas.microsoft.com/office/drawing/2014/main" id="{23151993-2B14-4D35-88D9-291E262720E3}"/>
              </a:ext>
            </a:extLst>
          </p:cNvPr>
          <p:cNvSpPr>
            <a:spLocks noGrp="1"/>
          </p:cNvSpPr>
          <p:nvPr>
            <p:ph sz="quarter" idx="16"/>
          </p:nvPr>
        </p:nvSpPr>
        <p:spPr>
          <a:xfrm>
            <a:off x="304800" y="1828800"/>
            <a:ext cx="3657600" cy="448056"/>
          </a:xfrm>
        </p:spPr>
        <p:txBody>
          <a:bodyPr/>
          <a:lstStyle/>
          <a:p>
            <a:r>
              <a:rPr lang="en-US" sz="2600" b="1" dirty="0"/>
              <a:t>Merchandising Company</a:t>
            </a:r>
          </a:p>
        </p:txBody>
      </p:sp>
      <p:pic>
        <p:nvPicPr>
          <p:cNvPr id="10" name="Content Placeholder 9" descr="An illustration shows an operating cycle. A merchandising company buys inventory with cash, sells it, enters in accounts receivable, requests and receives cash through mail.">
            <a:extLst>
              <a:ext uri="{FF2B5EF4-FFF2-40B4-BE49-F238E27FC236}">
                <a16:creationId xmlns:a16="http://schemas.microsoft.com/office/drawing/2014/main" id="{982912C3-8C4B-4470-BE65-A7CBE0E160E0}"/>
              </a:ext>
            </a:extLst>
          </p:cNvPr>
          <p:cNvPicPr>
            <a:picLocks noGrp="1" noChangeAspect="1"/>
          </p:cNvPicPr>
          <p:nvPr>
            <p:ph sz="quarter" idx="17"/>
          </p:nvPr>
        </p:nvPicPr>
        <p:blipFill>
          <a:blip r:embed="rId2"/>
          <a:stretch>
            <a:fillRect/>
          </a:stretch>
        </p:blipFill>
        <p:spPr>
          <a:xfrm>
            <a:off x="802126" y="2431821"/>
            <a:ext cx="7594611" cy="3000769"/>
          </a:xfrm>
          <a:prstGeom prst="rect">
            <a:avLst/>
          </a:prstGeom>
        </p:spPr>
      </p:pic>
      <p:sp>
        <p:nvSpPr>
          <p:cNvPr id="5" name="Content Placeholder 4">
            <a:extLst>
              <a:ext uri="{FF2B5EF4-FFF2-40B4-BE49-F238E27FC236}">
                <a16:creationId xmlns:a16="http://schemas.microsoft.com/office/drawing/2014/main" id="{9A137779-2FB1-41E2-8EB9-12AA301A5FBF}"/>
              </a:ext>
            </a:extLst>
          </p:cNvPr>
          <p:cNvSpPr>
            <a:spLocks noGrp="1"/>
          </p:cNvSpPr>
          <p:nvPr>
            <p:ph sz="quarter" idx="18"/>
          </p:nvPr>
        </p:nvSpPr>
        <p:spPr>
          <a:xfrm>
            <a:off x="304800" y="5642914"/>
            <a:ext cx="7086600" cy="431511"/>
          </a:xfrm>
        </p:spPr>
        <p:txBody>
          <a:bodyPr/>
          <a:lstStyle/>
          <a:p>
            <a:r>
              <a:rPr lang="en-US" sz="2600" dirty="0"/>
              <a:t>Ordinarily is longer than that of a </a:t>
            </a:r>
            <a:r>
              <a:rPr lang="en-US" sz="2600" b="1" dirty="0"/>
              <a:t>service company.</a:t>
            </a:r>
          </a:p>
        </p:txBody>
      </p:sp>
      <p:sp>
        <p:nvSpPr>
          <p:cNvPr id="6" name="Slide Number Placeholder 5">
            <a:extLst>
              <a:ext uri="{FF2B5EF4-FFF2-40B4-BE49-F238E27FC236}">
                <a16:creationId xmlns:a16="http://schemas.microsoft.com/office/drawing/2014/main" id="{79D35FA0-EBA6-4F69-99A9-AE9821E4555F}"/>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7" name="Footer Placeholder 6">
            <a:extLst>
              <a:ext uri="{FF2B5EF4-FFF2-40B4-BE49-F238E27FC236}">
                <a16:creationId xmlns:a16="http://schemas.microsoft.com/office/drawing/2014/main" id="{0BEE3F7A-7791-4453-8514-D40B8BD1EEE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041580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27DF-79CB-4AEC-92EB-F5CC810BAEEE}"/>
              </a:ext>
            </a:extLst>
          </p:cNvPr>
          <p:cNvSpPr>
            <a:spLocks noGrp="1"/>
          </p:cNvSpPr>
          <p:nvPr>
            <p:ph type="title"/>
          </p:nvPr>
        </p:nvSpPr>
        <p:spPr>
          <a:xfrm>
            <a:off x="304800" y="762001"/>
            <a:ext cx="8610600" cy="685799"/>
          </a:xfrm>
        </p:spPr>
        <p:txBody>
          <a:bodyPr>
            <a:normAutofit fontScale="90000"/>
          </a:bodyPr>
          <a:lstStyle/>
          <a:p>
            <a:r>
              <a:rPr lang="en-US" sz="3800" dirty="0">
                <a:ea typeface="Source Sans Pro" charset="0"/>
              </a:rPr>
              <a:t>Do It! 5: </a:t>
            </a:r>
            <a:r>
              <a:rPr lang="en-US" sz="3800" dirty="0">
                <a:solidFill>
                  <a:srgbClr val="196E78"/>
                </a:solidFill>
                <a:ea typeface="Source Sans Pro" charset="0"/>
              </a:rPr>
              <a:t>Multiple-Step Income Statement </a:t>
            </a:r>
            <a:r>
              <a:rPr lang="en-US" sz="2700" b="0" dirty="0">
                <a:solidFill>
                  <a:srgbClr val="196E78"/>
                </a:solidFill>
                <a:ea typeface="Source Sans Pro" charset="0"/>
              </a:rPr>
              <a:t>(3 of 3)</a:t>
            </a:r>
            <a:endParaRPr lang="en-US" sz="2700" dirty="0"/>
          </a:p>
        </p:txBody>
      </p:sp>
      <p:pic>
        <p:nvPicPr>
          <p:cNvPr id="9" name="Content Placeholder 8" descr="An illustration displays a comprehensive income statement. The statement displays a three-line heading consisting of the name of the company, Art center; the type of statement, Comprehensive Income Statement; and the time period the statement covers, For the Year Ended December 31, 2020. There are two columns in this statement, the first displaying labels and the other one displaying the respective numeric amounts. The net income is $113,000. After subtracting other comprehensive loss of 10,000 the comprehensive income is $103,000. ">
            <a:extLst>
              <a:ext uri="{FF2B5EF4-FFF2-40B4-BE49-F238E27FC236}">
                <a16:creationId xmlns:a16="http://schemas.microsoft.com/office/drawing/2014/main" id="{60D75918-9629-4473-B5C0-1EDB429ABAD2}"/>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066800" y="1806772"/>
            <a:ext cx="7008818" cy="2006147"/>
          </a:xfrm>
        </p:spPr>
      </p:pic>
      <p:sp>
        <p:nvSpPr>
          <p:cNvPr id="4" name="Slide Number Placeholder 3">
            <a:extLst>
              <a:ext uri="{FF2B5EF4-FFF2-40B4-BE49-F238E27FC236}">
                <a16:creationId xmlns:a16="http://schemas.microsoft.com/office/drawing/2014/main" id="{A340D286-37C6-432F-9FAD-AB51CA61B8C9}"/>
              </a:ext>
            </a:extLst>
          </p:cNvPr>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4">
            <a:extLst>
              <a:ext uri="{FF2B5EF4-FFF2-40B4-BE49-F238E27FC236}">
                <a16:creationId xmlns:a16="http://schemas.microsoft.com/office/drawing/2014/main" id="{7F9E7D6B-426A-4FD0-8D41-60DEEC35EA6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389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84BF-C130-43F7-88FF-2886315676B9}"/>
              </a:ext>
            </a:extLst>
          </p:cNvPr>
          <p:cNvSpPr>
            <a:spLocks noGrp="1"/>
          </p:cNvSpPr>
          <p:nvPr>
            <p:ph type="title"/>
          </p:nvPr>
        </p:nvSpPr>
        <p:spPr>
          <a:xfrm>
            <a:off x="304800" y="762000"/>
            <a:ext cx="8534400" cy="1048511"/>
          </a:xfrm>
        </p:spPr>
        <p:txBody>
          <a:bodyPr>
            <a:noAutofit/>
          </a:bodyPr>
          <a:lstStyle/>
          <a:p>
            <a:r>
              <a:rPr lang="en-US" sz="3600" dirty="0">
                <a:latin typeface="Calibri" panose="020F0502020204030204" pitchFamily="34" charset="0"/>
                <a:ea typeface="Source Sans Pro" charset="0"/>
                <a:cs typeface="Calibri" panose="020F0502020204030204" pitchFamily="34" charset="0"/>
              </a:rPr>
              <a:t>Appendix 5A: Worksheet for a Merchandising Company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sp>
        <p:nvSpPr>
          <p:cNvPr id="3" name="Content Placeholder 2">
            <a:extLst>
              <a:ext uri="{FF2B5EF4-FFF2-40B4-BE49-F238E27FC236}">
                <a16:creationId xmlns:a16="http://schemas.microsoft.com/office/drawing/2014/main" id="{3ED28588-6FE3-4D4D-8C65-7B100C0C0BB6}"/>
              </a:ext>
            </a:extLst>
          </p:cNvPr>
          <p:cNvSpPr>
            <a:spLocks noGrp="1"/>
          </p:cNvSpPr>
          <p:nvPr>
            <p:ph sz="quarter" idx="16"/>
          </p:nvPr>
        </p:nvSpPr>
        <p:spPr>
          <a:xfrm>
            <a:off x="304800" y="2029691"/>
            <a:ext cx="8382000" cy="3837709"/>
          </a:xfrm>
        </p:spPr>
        <p:txBody>
          <a:bodyPr/>
          <a:lstStyle/>
          <a:p>
            <a:r>
              <a:rPr lang="en-US" sz="2600" dirty="0"/>
              <a:t>As indicated in Chapter 4, a worksheet enables companies to prepare financial statements before they journalize and post adjusting entries. The steps in preparing a worksheet for a merchandising company are the same as for a service company. Illustration 5A.1 shows the worksheet for PW Audio Supply (excluding nonoperating items). The unique accounts for a merchandiser using a </a:t>
            </a:r>
            <a:r>
              <a:rPr lang="en-US" sz="2600" b="1" dirty="0"/>
              <a:t>perpetual inventory system </a:t>
            </a:r>
            <a:r>
              <a:rPr lang="en-US" sz="2600" dirty="0"/>
              <a:t>are in </a:t>
            </a:r>
            <a:r>
              <a:rPr lang="en-US" sz="2600" b="1" dirty="0">
                <a:solidFill>
                  <a:srgbClr val="990000"/>
                </a:solidFill>
              </a:rPr>
              <a:t>red</a:t>
            </a:r>
            <a:r>
              <a:rPr lang="en-US" sz="2600" dirty="0"/>
              <a:t>.</a:t>
            </a:r>
          </a:p>
        </p:txBody>
      </p:sp>
      <p:sp>
        <p:nvSpPr>
          <p:cNvPr id="4" name="Slide Number Placeholder 3">
            <a:extLst>
              <a:ext uri="{FF2B5EF4-FFF2-40B4-BE49-F238E27FC236}">
                <a16:creationId xmlns:a16="http://schemas.microsoft.com/office/drawing/2014/main" id="{B02FCC52-7E3D-4454-AED0-2417CBCD431B}"/>
              </a:ext>
            </a:extLst>
          </p:cNvPr>
          <p:cNvSpPr>
            <a:spLocks noGrp="1"/>
          </p:cNvSpPr>
          <p:nvPr>
            <p:ph type="sldNum" sz="quarter" idx="10"/>
          </p:nvPr>
        </p:nvSpPr>
        <p:spPr/>
        <p:txBody>
          <a:bodyPr/>
          <a:lstStyle/>
          <a:p>
            <a:fld id="{67B19427-F580-D146-B60E-4CADEE75497F}" type="slidenum">
              <a:rPr lang="en-US" smtClean="0"/>
              <a:pPr/>
              <a:t>61</a:t>
            </a:fld>
            <a:endParaRPr lang="en-US" dirty="0"/>
          </a:p>
        </p:txBody>
      </p:sp>
      <p:sp>
        <p:nvSpPr>
          <p:cNvPr id="5" name="Footer Placeholder 4">
            <a:extLst>
              <a:ext uri="{FF2B5EF4-FFF2-40B4-BE49-F238E27FC236}">
                <a16:creationId xmlns:a16="http://schemas.microsoft.com/office/drawing/2014/main" id="{9C6402A9-04AB-4AC0-A73D-E20D3DA3526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62316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F2B3-42D2-4950-9B7B-F6D388C6BFBF}"/>
              </a:ext>
            </a:extLst>
          </p:cNvPr>
          <p:cNvSpPr>
            <a:spLocks noGrp="1"/>
          </p:cNvSpPr>
          <p:nvPr>
            <p:ph type="title"/>
          </p:nvPr>
        </p:nvSpPr>
        <p:spPr>
          <a:xfrm>
            <a:off x="304800" y="457201"/>
            <a:ext cx="8534400" cy="365125"/>
          </a:xfrm>
        </p:spPr>
        <p:txBody>
          <a:bodyPr>
            <a:noAutofit/>
          </a:bodyPr>
          <a:lstStyle/>
          <a:p>
            <a:r>
              <a:rPr lang="en-US" sz="2400" dirty="0">
                <a:latin typeface="Calibri" panose="020F0502020204030204" pitchFamily="34" charset="0"/>
                <a:ea typeface="Source Sans Pro" charset="0"/>
                <a:cs typeface="Calibri" panose="020F0502020204030204" pitchFamily="34" charset="0"/>
              </a:rPr>
              <a:t>Appendix 5A: Worksheet for a Merchandising Company </a:t>
            </a:r>
            <a:r>
              <a:rPr lang="en-US" sz="1600" b="0" dirty="0">
                <a:latin typeface="Calibri" panose="020F0502020204030204" pitchFamily="34" charset="0"/>
                <a:ea typeface="Source Sans Pro" charset="0"/>
                <a:cs typeface="Calibri" panose="020F0502020204030204" pitchFamily="34" charset="0"/>
              </a:rPr>
              <a:t>(2 of 2)</a:t>
            </a:r>
            <a:endParaRPr lang="en-US" sz="1600" dirty="0"/>
          </a:p>
        </p:txBody>
      </p:sp>
      <p:pic>
        <p:nvPicPr>
          <p:cNvPr id="7" name="Content Placeholder 6" descr="An illustration displays a worksheet. It has a three-line heading with the name of the company, PW audio supply; type of statement, worksheet; the time period, for the month ended October 31, 2020. The worksheet contains six columns titled from left to right as, account titles, trial balance, adjustments, adjusted trial balance, income statement, and balance sheet. The columns, trial balance, adjustments, adjusted trial balance, income statement, and balance sheet are further divided into credit and debit. The row entries contain inventory, service revenue, sales returns and allowance, sales discounts, and cost of goods sold displayed in red. Row 1: Accounts titles, cash. Trial balance debit, 9,500. Adjusted Trial balance debit, 9,500. Balance sheet debit, 9,500. Row 2: Accounts titles, accounts receivable. Trial balance debit, 16,000. Adjusted Trial balance debit, 16,100. Balance sheet debit, 16,100. Row 3: Accounts titles, inventory. Trial balance debit, 40,500. Adjustments credits, (a) 500. Adjusted Trial balance debit, 40,000. Balance sheet debit, 40,000. Row 4: Accounts titles, prepaid insurance. Trial balance debit, 3,800. Adjustments credits, (b) 2,000. Adjusted Trial balance debit, 1,800. Balance sheet debit, 1,800. Row 5: Accounts titles, equipment. Trial balance debit, 80,000. Adjusted Trial balance debit, 80,000. Balance sheet debit, 80,000. Row 6: Accounts titles, accumulated depreciation. Trial balance credit, 16,000. Adjustments credits, (c) 8,000. Adjusted Trial balance credit, 24,000. Balance sheet credit, 24,000. Row 7: Accounts titles, accounts payable. Trial balance credit, 20,400. Adjusted Trial balance credit, 20,400. Balance sheet credit, 20,400. Row 8: Accounts titles, owner’s capital. Trial balance credit, 83,000. Adjusted Trial balance credit, 83,000. Balance sheet credit, 83,000. Row 9: Accounts titles, owner’s drawings. Trial balance debit, 15,000. Adjusted Trial balance debit, 15,000. Balance sheet debit, 15,000. Row 10: Accounts titles, service revenue. Trial balance credit, 480,000. Adjusted Trial balance credit, 480,000. Income statement Credit, 480,000. Row 11: Accounts titles, sales returns and allowance. Trial balance debit, 12,000. Adjusted Trial balance debit, 12,000. Income statement debit, 12,000. Row 12: Accounts titles, sales discounts. Trial balance debit, 8,000. Adjusted Trial balance debit, 8,000. Income statement debit, 8,000. Row 13: Accounts titles, cost of goods sold. Trial balance debit, 315,500. Adjustments debit, (a) 500. Adjusted Trial balance debit, 316,000. Income statement debit, 316,000. Row 14: Accounts titles, freight out. Trial balance debit, 7,000. Adjusted Trial balance debit, 7,000. Income statement debit, 7,000. Row 15: Accounts titles, advertising expense. Trial balance debit, 16,000. Adjusted Trial balance debit, 16,000. Income statement debit, 16,000. Row 16: Accounts titles, salaries and wages expense. Trial balance debit, 59,000. Adjustments debit, (d) 5,000. Adjusted Trial balance debit, 64,000. Income statement debit, 64,000. Row 17: Accounts titles, utilities expense. Trial balance debit, 17,000. Adjusted Trial balance debit, 17,000. Income statement debit, 17,000. Row 18: Accounts titles, totals. Trial balance debit, 599,400. Trial balance credit, 599,400. Row 19: Accounts titles, insurance expense. Adjustments debit, (b) 2,000. Adjusted Trial balance debit, 2,000. Income statement debit, 2,000. Row 20: Accounts titles, depreciation expense. Adjustments debit, (b) 2,000. Adjusted Trial balance debit, 2,000. Income statement debit, 2,000. Row 21: Accounts titles, salaries and wages payable. Adjustments credits, (d) 5,000. Adjusted  Trial balance credit, 5,000. Balance sheet credit, 5,000. Row 22: Accounts titles, totals. Adjustments debit, 15,500. Adjustments credits, 15,500. Adjusted Trial balance debit, 612,400. Adjusted Trial balance credit, 612,400. Income statement debit, 450,000. Income statement Credit, 450,000. Balance sheet debit, 62,400. Balance sheet credit, 62,400. Row 23: Accounts titles, net income. Adjusted Income statement debit, 30,000. Balance sheet credit, 30,000. Row 24: Accounts titles, totals. Adjusted Income statement debit, 480,000. Income statement Credit, 480,000. Balance sheet debit, 162,400. Balance sheet credit, 162,400. ">
            <a:extLst>
              <a:ext uri="{FF2B5EF4-FFF2-40B4-BE49-F238E27FC236}">
                <a16:creationId xmlns:a16="http://schemas.microsoft.com/office/drawing/2014/main" id="{5D57AAAF-113C-4BDE-9C94-F0415DAE0CFD}"/>
              </a:ext>
            </a:extLst>
          </p:cNvPr>
          <p:cNvPicPr>
            <a:picLocks noGrp="1" noChangeAspect="1"/>
          </p:cNvPicPr>
          <p:nvPr>
            <p:ph sz="quarter" idx="16"/>
          </p:nvPr>
        </p:nvPicPr>
        <p:blipFill>
          <a:blip r:embed="rId2"/>
          <a:stretch>
            <a:fillRect/>
          </a:stretch>
        </p:blipFill>
        <p:spPr>
          <a:xfrm>
            <a:off x="457200" y="914400"/>
            <a:ext cx="8077200" cy="5435044"/>
          </a:xfrm>
          <a:prstGeom prst="rect">
            <a:avLst/>
          </a:prstGeom>
        </p:spPr>
      </p:pic>
      <p:sp>
        <p:nvSpPr>
          <p:cNvPr id="5" name="Slide Number Placeholder 4">
            <a:extLst>
              <a:ext uri="{FF2B5EF4-FFF2-40B4-BE49-F238E27FC236}">
                <a16:creationId xmlns:a16="http://schemas.microsoft.com/office/drawing/2014/main" id="{40BFCDEF-A5A7-4CDB-985C-503FEE17F0EB}"/>
              </a:ext>
            </a:extLst>
          </p:cNvPr>
          <p:cNvSpPr>
            <a:spLocks noGrp="1"/>
          </p:cNvSpPr>
          <p:nvPr>
            <p:ph type="sldNum" sz="quarter" idx="10"/>
          </p:nvPr>
        </p:nvSpPr>
        <p:spPr/>
        <p:txBody>
          <a:bodyPr/>
          <a:lstStyle/>
          <a:p>
            <a:fld id="{67B19427-F580-D146-B60E-4CADEE75497F}" type="slidenum">
              <a:rPr lang="en-US" smtClean="0"/>
              <a:pPr/>
              <a:t>62</a:t>
            </a:fld>
            <a:endParaRPr lang="en-US" dirty="0"/>
          </a:p>
        </p:txBody>
      </p:sp>
      <p:sp>
        <p:nvSpPr>
          <p:cNvPr id="6" name="Footer Placeholder 5">
            <a:extLst>
              <a:ext uri="{FF2B5EF4-FFF2-40B4-BE49-F238E27FC236}">
                <a16:creationId xmlns:a16="http://schemas.microsoft.com/office/drawing/2014/main" id="{0CBFE05C-6977-48E4-998A-8DD9964EE2A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68539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84BF-C130-43F7-88FF-2886315676B9}"/>
              </a:ext>
            </a:extLst>
          </p:cNvPr>
          <p:cNvSpPr>
            <a:spLocks noGrp="1"/>
          </p:cNvSpPr>
          <p:nvPr>
            <p:ph type="title"/>
          </p:nvPr>
        </p:nvSpPr>
        <p:spPr>
          <a:xfrm>
            <a:off x="304800" y="762001"/>
            <a:ext cx="8763000" cy="685799"/>
          </a:xfrm>
        </p:spPr>
        <p:txBody>
          <a:bodyPr>
            <a:noAutofit/>
          </a:bodyPr>
          <a:lstStyle/>
          <a:p>
            <a:r>
              <a:rPr lang="en-US" sz="3600" dirty="0">
                <a:latin typeface="Calibri" panose="020F0502020204030204" pitchFamily="34" charset="0"/>
                <a:ea typeface="Source Sans Pro" charset="0"/>
                <a:cs typeface="Calibri" panose="020F0502020204030204" pitchFamily="34" charset="0"/>
              </a:rPr>
              <a:t>Appendix 5B: Periodic Inventory System </a:t>
            </a:r>
            <a:r>
              <a:rPr lang="en-US" sz="2400" b="0" dirty="0">
                <a:latin typeface="Calibri" panose="020F0502020204030204" pitchFamily="34" charset="0"/>
                <a:ea typeface="Source Sans Pro" charset="0"/>
                <a:cs typeface="Calibri" panose="020F0502020204030204" pitchFamily="34" charset="0"/>
              </a:rPr>
              <a:t>(1 of 2)</a:t>
            </a:r>
            <a:endParaRPr lang="en-US" sz="2400" b="0" dirty="0"/>
          </a:p>
        </p:txBody>
      </p:sp>
      <p:sp>
        <p:nvSpPr>
          <p:cNvPr id="3" name="Content Placeholder 2">
            <a:extLst>
              <a:ext uri="{FF2B5EF4-FFF2-40B4-BE49-F238E27FC236}">
                <a16:creationId xmlns:a16="http://schemas.microsoft.com/office/drawing/2014/main" id="{3ED28588-6FE3-4D4D-8C65-7B100C0C0BB6}"/>
              </a:ext>
            </a:extLst>
          </p:cNvPr>
          <p:cNvSpPr>
            <a:spLocks noGrp="1"/>
          </p:cNvSpPr>
          <p:nvPr>
            <p:ph sz="quarter" idx="16"/>
          </p:nvPr>
        </p:nvSpPr>
        <p:spPr>
          <a:xfrm>
            <a:off x="304800" y="1676400"/>
            <a:ext cx="8534400" cy="4343400"/>
          </a:xfrm>
        </p:spPr>
        <p:txBody>
          <a:bodyPr/>
          <a:lstStyle/>
          <a:p>
            <a:r>
              <a:rPr lang="en-US" b="1" dirty="0">
                <a:solidFill>
                  <a:srgbClr val="990000"/>
                </a:solidFill>
                <a:latin typeface="Calibri" panose="020F0502020204030204" pitchFamily="34" charset="0"/>
              </a:rPr>
              <a:t>Determining Cost of Goods Sold Under a Periodic System</a:t>
            </a:r>
            <a:endParaRPr lang="en-US" altLang="en-US" dirty="0">
              <a:solidFill>
                <a:srgbClr val="990000"/>
              </a:solidFill>
              <a:latin typeface="Calibri" panose="020F0502020204030204" pitchFamily="34" charset="0"/>
            </a:endParaRPr>
          </a:p>
          <a:p>
            <a:pPr marL="292608" lvl="2" indent="-292608">
              <a:spcBef>
                <a:spcPts val="1000"/>
              </a:spcBef>
              <a:buClr>
                <a:srgbClr val="990000"/>
              </a:buClr>
              <a:buSzPct val="100000"/>
            </a:pPr>
            <a:r>
              <a:rPr lang="en-US" altLang="en-US" sz="2400" dirty="0"/>
              <a:t>No running account of changes in inventory</a:t>
            </a:r>
          </a:p>
          <a:p>
            <a:pPr marL="292608" lvl="2" indent="-292608">
              <a:spcBef>
                <a:spcPts val="1000"/>
              </a:spcBef>
              <a:buClr>
                <a:srgbClr val="990000"/>
              </a:buClr>
              <a:buSzPct val="100000"/>
            </a:pPr>
            <a:r>
              <a:rPr lang="en-US" altLang="en-US" sz="2400" dirty="0"/>
              <a:t>Ending inventory determined by physical count</a:t>
            </a:r>
          </a:p>
          <a:p>
            <a:pPr marL="292608" lvl="2" indent="-292608">
              <a:spcBef>
                <a:spcPts val="1000"/>
              </a:spcBef>
              <a:buClr>
                <a:srgbClr val="990000"/>
              </a:buClr>
              <a:buSzPct val="100000"/>
            </a:pPr>
            <a:r>
              <a:rPr lang="en-US" altLang="en-US" sz="2400" dirty="0"/>
              <a:t>Cost of goods sold not determined until end of period</a:t>
            </a:r>
          </a:p>
          <a:p>
            <a:pPr marL="292608" lvl="2" indent="-292608">
              <a:spcBef>
                <a:spcPts val="1000"/>
              </a:spcBef>
              <a:buClr>
                <a:srgbClr val="990000"/>
              </a:buClr>
              <a:buSzPct val="100000"/>
            </a:pPr>
            <a:r>
              <a:rPr lang="en-IN" sz="2400" dirty="0"/>
              <a:t>Different accounts used for purchases, freight costs, returns, and discounts</a:t>
            </a:r>
            <a:endParaRPr lang="en-US" sz="2400" dirty="0"/>
          </a:p>
        </p:txBody>
      </p:sp>
      <p:sp>
        <p:nvSpPr>
          <p:cNvPr id="4" name="Slide Number Placeholder 3">
            <a:extLst>
              <a:ext uri="{FF2B5EF4-FFF2-40B4-BE49-F238E27FC236}">
                <a16:creationId xmlns:a16="http://schemas.microsoft.com/office/drawing/2014/main" id="{B02FCC52-7E3D-4454-AED0-2417CBCD431B}"/>
              </a:ext>
            </a:extLst>
          </p:cNvPr>
          <p:cNvSpPr>
            <a:spLocks noGrp="1"/>
          </p:cNvSpPr>
          <p:nvPr>
            <p:ph type="sldNum" sz="quarter" idx="10"/>
          </p:nvPr>
        </p:nvSpPr>
        <p:spPr/>
        <p:txBody>
          <a:bodyPr/>
          <a:lstStyle/>
          <a:p>
            <a:fld id="{67B19427-F580-D146-B60E-4CADEE75497F}" type="slidenum">
              <a:rPr lang="en-US" smtClean="0"/>
              <a:pPr/>
              <a:t>63</a:t>
            </a:fld>
            <a:endParaRPr lang="en-US" dirty="0"/>
          </a:p>
        </p:txBody>
      </p:sp>
      <p:sp>
        <p:nvSpPr>
          <p:cNvPr id="5" name="Footer Placeholder 4">
            <a:extLst>
              <a:ext uri="{FF2B5EF4-FFF2-40B4-BE49-F238E27FC236}">
                <a16:creationId xmlns:a16="http://schemas.microsoft.com/office/drawing/2014/main" id="{9C6402A9-04AB-4AC0-A73D-E20D3DA3526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82936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F2B3-42D2-4950-9B7B-F6D388C6BFBF}"/>
              </a:ext>
            </a:extLst>
          </p:cNvPr>
          <p:cNvSpPr>
            <a:spLocks noGrp="1"/>
          </p:cNvSpPr>
          <p:nvPr>
            <p:ph type="title"/>
          </p:nvPr>
        </p:nvSpPr>
        <p:spPr>
          <a:xfrm>
            <a:off x="304800" y="762001"/>
            <a:ext cx="8763000" cy="609599"/>
          </a:xfrm>
        </p:spPr>
        <p:txBody>
          <a:bodyPr>
            <a:normAutofit fontScale="90000"/>
          </a:bodyPr>
          <a:lstStyle/>
          <a:p>
            <a:r>
              <a:rPr lang="en-US" dirty="0">
                <a:latin typeface="Calibri" panose="020F0502020204030204" pitchFamily="34" charset="0"/>
                <a:ea typeface="Source Sans Pro" charset="0"/>
                <a:cs typeface="Calibri" panose="020F0502020204030204" pitchFamily="34" charset="0"/>
              </a:rPr>
              <a:t>Appendix 5B: Periodic Inventory System </a:t>
            </a:r>
            <a:r>
              <a:rPr lang="en-US" sz="2700" b="0" dirty="0">
                <a:latin typeface="Calibri" panose="020F0502020204030204" pitchFamily="34" charset="0"/>
                <a:ea typeface="Source Sans Pro" charset="0"/>
                <a:cs typeface="Calibri" panose="020F0502020204030204" pitchFamily="34" charset="0"/>
              </a:rPr>
              <a:t>(2 of 2)</a:t>
            </a:r>
            <a:endParaRPr lang="en-US" sz="2700" dirty="0"/>
          </a:p>
        </p:txBody>
      </p:sp>
      <p:pic>
        <p:nvPicPr>
          <p:cNvPr id="4" name="Content Placeholder 3" descr="An illustration displays a cost of goods sold. The statement displays a three-line heading consisting of the name of the company, PW Audio Supply; the type of statement, cost of goods sold; and the time period the statement covers, For the Year Ended December 31, 2020. There are four columns in this statement, the first displaying labels and the other three displaying the respective numeric amounts. The subheading of the statement reads cost of goods sold. The inventory on January 1 is $36,000 displayed in the third numeric column and highlighted in blue font. The purchases are $325,000 displayed in the second numeric column. After subtracting purchase returns and allowances of $10,400; and purchase discounts of 6,800, the total of 17,200 is displayed in the second numeric column of purchase discount. The net purchase is 307,800 displayed in the second numeric column. An amount of 12,200 is added to the net purchase as freight in. The cost of goods purchased is 320,000 displayed in the third numeric column in blue font. The cost of goods available for sale is 356,000 in the third numeric column. After subtracting inventory on December 31, of 40,000 displayed in blue font in third numeric column, the cost of goods sold is $316,000 displayed in the third numeric column in red font."/>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44193" y="1752600"/>
            <a:ext cx="7455613" cy="4267200"/>
          </a:xfrm>
        </p:spPr>
      </p:pic>
      <p:sp>
        <p:nvSpPr>
          <p:cNvPr id="5" name="Slide Number Placeholder 4">
            <a:extLst>
              <a:ext uri="{FF2B5EF4-FFF2-40B4-BE49-F238E27FC236}">
                <a16:creationId xmlns:a16="http://schemas.microsoft.com/office/drawing/2014/main" id="{40BFCDEF-A5A7-4CDB-985C-503FEE17F0EB}"/>
              </a:ext>
            </a:extLst>
          </p:cNvPr>
          <p:cNvSpPr>
            <a:spLocks noGrp="1"/>
          </p:cNvSpPr>
          <p:nvPr>
            <p:ph type="sldNum" sz="quarter" idx="10"/>
          </p:nvPr>
        </p:nvSpPr>
        <p:spPr/>
        <p:txBody>
          <a:bodyPr/>
          <a:lstStyle/>
          <a:p>
            <a:fld id="{67B19427-F580-D146-B60E-4CADEE75497F}" type="slidenum">
              <a:rPr lang="en-US" smtClean="0"/>
              <a:pPr/>
              <a:t>64</a:t>
            </a:fld>
            <a:endParaRPr lang="en-US" dirty="0"/>
          </a:p>
        </p:txBody>
      </p:sp>
      <p:sp>
        <p:nvSpPr>
          <p:cNvPr id="6" name="Footer Placeholder 5">
            <a:extLst>
              <a:ext uri="{FF2B5EF4-FFF2-40B4-BE49-F238E27FC236}">
                <a16:creationId xmlns:a16="http://schemas.microsoft.com/office/drawing/2014/main" id="{0CBFE05C-6977-48E4-998A-8DD9964EE2A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14193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CF44-C6B1-47B0-8C05-670C97BF719E}"/>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Recording Merchandise Transactions</a:t>
            </a:r>
            <a:endParaRPr lang="en-US" dirty="0"/>
          </a:p>
        </p:txBody>
      </p:sp>
      <p:sp>
        <p:nvSpPr>
          <p:cNvPr id="3" name="Content Placeholder 2">
            <a:extLst>
              <a:ext uri="{FF2B5EF4-FFF2-40B4-BE49-F238E27FC236}">
                <a16:creationId xmlns:a16="http://schemas.microsoft.com/office/drawing/2014/main" id="{F1988E81-B7AD-45A8-8A4E-100465648DDB}"/>
              </a:ext>
            </a:extLst>
          </p:cNvPr>
          <p:cNvSpPr>
            <a:spLocks noGrp="1"/>
          </p:cNvSpPr>
          <p:nvPr>
            <p:ph sz="quarter" idx="16"/>
          </p:nvPr>
        </p:nvSpPr>
        <p:spPr>
          <a:xfrm>
            <a:off x="304800" y="1828800"/>
            <a:ext cx="8534400" cy="3810000"/>
          </a:xfrm>
        </p:spPr>
        <p:txBody>
          <a:bodyPr/>
          <a:lstStyle/>
          <a:p>
            <a:pPr marL="292608" lvl="2" indent="-292608">
              <a:spcBef>
                <a:spcPts val="1000"/>
              </a:spcBef>
              <a:buClr>
                <a:srgbClr val="990000"/>
              </a:buClr>
              <a:buSzPct val="100000"/>
            </a:pPr>
            <a:r>
              <a:rPr lang="en-US" altLang="en-US" sz="2800" dirty="0">
                <a:latin typeface="Calibri" panose="020F0502020204030204" pitchFamily="34" charset="0"/>
              </a:rPr>
              <a:t>Record revenues when sales are made</a:t>
            </a:r>
          </a:p>
          <a:p>
            <a:pPr marL="292608" lvl="2" indent="-292608">
              <a:spcBef>
                <a:spcPts val="1000"/>
              </a:spcBef>
              <a:buClr>
                <a:srgbClr val="990000"/>
              </a:buClr>
              <a:buSzPct val="100000"/>
            </a:pPr>
            <a:r>
              <a:rPr lang="en-US" altLang="en-US" sz="2800" dirty="0">
                <a:latin typeface="Calibri" panose="020F0502020204030204" pitchFamily="34" charset="0"/>
              </a:rPr>
              <a:t>Cost of merchandise sold not recorded on date of sale</a:t>
            </a:r>
          </a:p>
          <a:p>
            <a:pPr marL="292608" lvl="2" indent="-292608">
              <a:spcBef>
                <a:spcPts val="1000"/>
              </a:spcBef>
              <a:buClr>
                <a:srgbClr val="990000"/>
              </a:buClr>
              <a:buSzPct val="100000"/>
            </a:pPr>
            <a:r>
              <a:rPr lang="en-US" altLang="en-US" sz="2800" dirty="0">
                <a:latin typeface="Calibri" panose="020F0502020204030204" pitchFamily="34" charset="0"/>
              </a:rPr>
              <a:t>Physical inventory count at end of period determines:</a:t>
            </a:r>
          </a:p>
          <a:p>
            <a:pPr marL="621792" lvl="3" indent="-320040">
              <a:buClr>
                <a:srgbClr val="990000"/>
              </a:buClr>
              <a:buSzPct val="80000"/>
              <a:buFont typeface="Courier New" panose="02070309020205020404" pitchFamily="49" charset="0"/>
              <a:buChar char="o"/>
            </a:pPr>
            <a:r>
              <a:rPr lang="en-US" altLang="en-US" sz="2600" dirty="0">
                <a:latin typeface="Calibri" panose="020F0502020204030204" pitchFamily="34" charset="0"/>
              </a:rPr>
              <a:t>cost of merchandise </a:t>
            </a:r>
            <a:r>
              <a:rPr lang="en-US" altLang="en-US" sz="2600" b="1" dirty="0">
                <a:latin typeface="Calibri" panose="020F0502020204030204" pitchFamily="34" charset="0"/>
              </a:rPr>
              <a:t>on hand </a:t>
            </a:r>
            <a:r>
              <a:rPr lang="en-US" altLang="en-US" sz="2600" dirty="0">
                <a:latin typeface="Calibri" panose="020F0502020204030204" pitchFamily="34" charset="0"/>
              </a:rPr>
              <a:t>and</a:t>
            </a:r>
          </a:p>
          <a:p>
            <a:pPr marL="621792" lvl="3" indent="-320040">
              <a:buClr>
                <a:srgbClr val="990000"/>
              </a:buClr>
              <a:buSzPct val="80000"/>
              <a:buFont typeface="Courier New" panose="02070309020205020404" pitchFamily="49" charset="0"/>
              <a:buChar char="o"/>
            </a:pPr>
            <a:r>
              <a:rPr lang="en-US" altLang="en-US" sz="2600" dirty="0">
                <a:latin typeface="Calibri" panose="020F0502020204030204" pitchFamily="34" charset="0"/>
              </a:rPr>
              <a:t>cost of merchandise </a:t>
            </a:r>
            <a:r>
              <a:rPr lang="en-US" altLang="en-US" sz="2600" b="1" dirty="0">
                <a:latin typeface="Calibri" panose="020F0502020204030204" pitchFamily="34" charset="0"/>
              </a:rPr>
              <a:t>sold</a:t>
            </a:r>
            <a:r>
              <a:rPr lang="en-US" altLang="en-US" sz="2600" dirty="0">
                <a:latin typeface="Calibri" panose="020F0502020204030204" pitchFamily="34" charset="0"/>
              </a:rPr>
              <a:t> during the period</a:t>
            </a:r>
          </a:p>
          <a:p>
            <a:pPr marL="292608" lvl="2" indent="-292608">
              <a:spcBef>
                <a:spcPts val="1000"/>
              </a:spcBef>
              <a:buClr>
                <a:srgbClr val="990000"/>
              </a:buClr>
              <a:buSzPct val="100000"/>
            </a:pPr>
            <a:r>
              <a:rPr lang="en-US" altLang="en-US" sz="2800" dirty="0">
                <a:latin typeface="Calibri" panose="020F0502020204030204" pitchFamily="34" charset="0"/>
              </a:rPr>
              <a:t>Purchases recorded in Purchases account</a:t>
            </a:r>
          </a:p>
          <a:p>
            <a:pPr marL="292608" lvl="2" indent="-292608">
              <a:spcBef>
                <a:spcPts val="1000"/>
              </a:spcBef>
              <a:buClr>
                <a:srgbClr val="990000"/>
              </a:buClr>
              <a:buSzPct val="100000"/>
            </a:pPr>
            <a:r>
              <a:rPr lang="en-US" altLang="en-US" sz="2800" dirty="0">
                <a:latin typeface="Calibri" panose="020F0502020204030204" pitchFamily="34" charset="0"/>
              </a:rPr>
              <a:t>Purchase returns and allowances, Purchase discounts, and Freight costs are recorded in separate accounts</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AE9C1F7-8D2C-4C97-9D1C-2349BAD3D47F}"/>
              </a:ext>
            </a:extLst>
          </p:cNvPr>
          <p:cNvSpPr>
            <a:spLocks noGrp="1"/>
          </p:cNvSpPr>
          <p:nvPr>
            <p:ph type="sldNum" sz="quarter" idx="10"/>
          </p:nvPr>
        </p:nvSpPr>
        <p:spPr/>
        <p:txBody>
          <a:bodyPr/>
          <a:lstStyle/>
          <a:p>
            <a:fld id="{67B19427-F580-D146-B60E-4CADEE75497F}" type="slidenum">
              <a:rPr lang="en-US" smtClean="0"/>
              <a:pPr/>
              <a:t>65</a:t>
            </a:fld>
            <a:endParaRPr lang="en-US" dirty="0"/>
          </a:p>
        </p:txBody>
      </p:sp>
      <p:sp>
        <p:nvSpPr>
          <p:cNvPr id="5" name="Footer Placeholder 4">
            <a:extLst>
              <a:ext uri="{FF2B5EF4-FFF2-40B4-BE49-F238E27FC236}">
                <a16:creationId xmlns:a16="http://schemas.microsoft.com/office/drawing/2014/main" id="{6BB362BD-11AC-4C17-B3F6-EDB2F32326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87349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686800" cy="761999"/>
          </a:xfrm>
        </p:spPr>
        <p:txBody>
          <a:bodyPr>
            <a:normAutofit fontScale="90000"/>
          </a:bodyPr>
          <a:lstStyle/>
          <a:p>
            <a:r>
              <a:rPr lang="en-US" sz="4200" dirty="0">
                <a:latin typeface="Calibri" panose="020F0502020204030204" pitchFamily="34" charset="0"/>
                <a:ea typeface="Source Sans Pro" charset="0"/>
                <a:cs typeface="Calibri" panose="020F0502020204030204" pitchFamily="34" charset="0"/>
              </a:rPr>
              <a:t>Recording Purchases of Merchandise </a:t>
            </a:r>
            <a:r>
              <a:rPr lang="en-US" sz="2700" b="0" dirty="0">
                <a:latin typeface="Calibri" panose="020F0502020204030204" pitchFamily="34" charset="0"/>
                <a:ea typeface="Source Sans Pro" charset="0"/>
                <a:cs typeface="Calibri" panose="020F0502020204030204" pitchFamily="34" charset="0"/>
              </a:rPr>
              <a:t>(1 of 4)</a:t>
            </a:r>
            <a:endParaRPr lang="en-US" sz="2700" b="0" dirty="0">
              <a:latin typeface="Calibri" panose="020F0502020204030204" pitchFamily="34" charset="0"/>
            </a:endParaRPr>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8534400" cy="1100861"/>
          </a:xfrm>
        </p:spPr>
        <p:txBody>
          <a:bodyPr/>
          <a:lstStyle/>
          <a:p>
            <a:r>
              <a:rPr lang="en-US" altLang="en-US" sz="2400" b="1" dirty="0">
                <a:latin typeface="Calibri" panose="020F0502020204030204" pitchFamily="34" charset="0"/>
              </a:rPr>
              <a:t>Illustration: </a:t>
            </a:r>
            <a:r>
              <a:rPr lang="en-US" sz="2400" dirty="0">
                <a:latin typeface="Calibri" panose="020F0502020204030204" pitchFamily="34" charset="0"/>
              </a:rPr>
              <a:t>On the basis of the sales invoice (Illustration 5.6) and receipt of the merchandise ordered from P</a:t>
            </a:r>
            <a:r>
              <a:rPr lang="en-US" sz="100" dirty="0">
                <a:latin typeface="Calibri" panose="020F0502020204030204" pitchFamily="34" charset="0"/>
              </a:rPr>
              <a:t> </a:t>
            </a:r>
            <a:r>
              <a:rPr lang="en-US" sz="2400" dirty="0">
                <a:latin typeface="Calibri" panose="020F0502020204030204" pitchFamily="34" charset="0"/>
              </a:rPr>
              <a:t>W Audio Supply, Sauk Stereo records the $3,800 purchase as follows.</a:t>
            </a:r>
            <a:endParaRPr lang="en-US" sz="22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132569"/>
            <a:ext cx="990600" cy="406159"/>
          </a:xfrm>
        </p:spPr>
        <p:txBody>
          <a:bodyPr/>
          <a:lstStyle/>
          <a:p>
            <a:r>
              <a:rPr lang="en-US" sz="2400" dirty="0">
                <a:latin typeface="Calibri" panose="020F0502020204030204" pitchFamily="34" charset="0"/>
              </a:rPr>
              <a:t>May 4</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132569"/>
            <a:ext cx="1517074" cy="365125"/>
          </a:xfrm>
        </p:spPr>
        <p:txBody>
          <a:bodyPr/>
          <a:lstStyle/>
          <a:p>
            <a:r>
              <a:rPr lang="en-US" sz="2400" dirty="0">
                <a:latin typeface="Calibri" panose="020F0502020204030204" pitchFamily="34" charset="0"/>
              </a:rPr>
              <a:t>Purchases</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324600" y="3124200"/>
            <a:ext cx="980768" cy="365125"/>
          </a:xfrm>
        </p:spPr>
        <p:txBody>
          <a:bodyPr/>
          <a:lstStyle/>
          <a:p>
            <a:r>
              <a:rPr lang="en-US" sz="2400" dirty="0">
                <a:latin typeface="Calibri" panose="020F0502020204030204" pitchFamily="34" charset="0"/>
              </a:rPr>
              <a:t>3,800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10082" y="3505201"/>
            <a:ext cx="3857318" cy="1100861"/>
          </a:xfrm>
        </p:spPr>
        <p:txBody>
          <a:bodyPr/>
          <a:lstStyle/>
          <a:p>
            <a:r>
              <a:rPr lang="en-US" sz="2400" dirty="0">
                <a:latin typeface="Calibri" panose="020F0502020204030204" pitchFamily="34" charset="0"/>
              </a:rPr>
              <a:t>Accounts Payable</a:t>
            </a:r>
          </a:p>
          <a:p>
            <a:pPr marL="357188">
              <a:spcBef>
                <a:spcPts val="600"/>
              </a:spcBef>
            </a:pPr>
            <a:r>
              <a:rPr lang="en-IN" sz="2000" dirty="0"/>
              <a:t>(To record goods purchased on account from P</a:t>
            </a:r>
            <a:r>
              <a:rPr lang="en-IN" sz="100" dirty="0"/>
              <a:t> </a:t>
            </a:r>
            <a:r>
              <a:rPr lang="en-IN" sz="2000" dirty="0"/>
              <a:t>W Audio Supply)</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697763" y="3505200"/>
            <a:ext cx="882778" cy="365125"/>
          </a:xfrm>
        </p:spPr>
        <p:txBody>
          <a:bodyPr/>
          <a:lstStyle/>
          <a:p>
            <a:r>
              <a:rPr lang="en-US" sz="2400" dirty="0">
                <a:latin typeface="Calibri" panose="020F0502020204030204" pitchFamily="34" charset="0"/>
              </a:rPr>
              <a:t>3,800</a:t>
            </a:r>
            <a:endParaRPr lang="en-US" sz="22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66</a:t>
            </a:fld>
            <a:endParaRPr lang="en-US" dirty="0">
              <a:latin typeface="Calibri" panose="020F0502020204030204" pitchFamily="34" charset="0"/>
            </a:endParaRPr>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148310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701675"/>
          </a:xfrm>
        </p:spPr>
        <p:txBody>
          <a:bodyPr>
            <a:normAutofit fontScale="90000"/>
          </a:bodyPr>
          <a:lstStyle/>
          <a:p>
            <a:r>
              <a:rPr lang="en-US" sz="4200" dirty="0">
                <a:latin typeface="Calibri" panose="020F0502020204030204" pitchFamily="34" charset="0"/>
                <a:ea typeface="Source Sans Pro" charset="0"/>
                <a:cs typeface="Calibri" panose="020F0502020204030204" pitchFamily="34" charset="0"/>
              </a:rPr>
              <a:t>Recording Purchases of Merchandise </a:t>
            </a:r>
            <a:r>
              <a:rPr lang="en-US" sz="2700" b="0" dirty="0">
                <a:latin typeface="Calibri" panose="020F0502020204030204" pitchFamily="34" charset="0"/>
                <a:ea typeface="Source Sans Pro" charset="0"/>
                <a:cs typeface="Calibri" panose="020F0502020204030204" pitchFamily="34" charset="0"/>
              </a:rPr>
              <a:t>(2 of 4)</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0"/>
            <a:ext cx="7985077" cy="1631951"/>
          </a:xfrm>
        </p:spPr>
        <p:txBody>
          <a:bodyPr/>
          <a:lstStyle/>
          <a:p>
            <a:r>
              <a:rPr lang="en-US" altLang="en-US" sz="2600" b="1" dirty="0"/>
              <a:t>Freight Costs</a:t>
            </a:r>
          </a:p>
          <a:p>
            <a:r>
              <a:rPr lang="en-US" altLang="en-US" sz="2600" b="1" dirty="0"/>
              <a:t>Illustration: </a:t>
            </a:r>
            <a:r>
              <a:rPr lang="en-US" sz="2600" dirty="0"/>
              <a:t>If Sauk Stereo pays Public Carrier Co. $150 for freight charges on its purchase from P</a:t>
            </a:r>
            <a:r>
              <a:rPr lang="en-US" sz="100" dirty="0"/>
              <a:t> </a:t>
            </a:r>
            <a:r>
              <a:rPr lang="en-US" sz="2600" dirty="0"/>
              <a:t>W Audio Supply on May 6, the entry on Sauk Stereo’s books is:</a:t>
            </a:r>
            <a:endParaRPr lang="en-US" sz="26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825875"/>
            <a:ext cx="990600" cy="428625"/>
          </a:xfrm>
        </p:spPr>
        <p:txBody>
          <a:bodyPr/>
          <a:lstStyle/>
          <a:p>
            <a:r>
              <a:rPr lang="en-US" sz="2400" dirty="0"/>
              <a:t>May 6</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825875"/>
            <a:ext cx="3803074" cy="407797"/>
          </a:xfrm>
        </p:spPr>
        <p:txBody>
          <a:bodyPr/>
          <a:lstStyle/>
          <a:p>
            <a:r>
              <a:rPr lang="en-US" sz="2400" dirty="0"/>
              <a:t>Freight-In (Transportation-In)</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675120" y="3843400"/>
            <a:ext cx="685800" cy="363602"/>
          </a:xfrm>
        </p:spPr>
        <p:txBody>
          <a:bodyPr/>
          <a:lstStyle/>
          <a:p>
            <a:r>
              <a:rPr lang="en-US" sz="2400" dirty="0"/>
              <a:t>150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981200" y="4267201"/>
            <a:ext cx="3803074" cy="1066799"/>
          </a:xfrm>
        </p:spPr>
        <p:txBody>
          <a:bodyPr/>
          <a:lstStyle/>
          <a:p>
            <a:r>
              <a:rPr lang="en-US" sz="2400" dirty="0"/>
              <a:t>Cash</a:t>
            </a:r>
          </a:p>
          <a:p>
            <a:pPr marL="268288">
              <a:spcBef>
                <a:spcPts val="600"/>
              </a:spcBef>
            </a:pPr>
            <a:r>
              <a:rPr lang="en-IN" sz="2000" dirty="0"/>
              <a:t>(To record payment of freight on goods purchased)</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718219" y="4267200"/>
            <a:ext cx="669877" cy="365125"/>
          </a:xfrm>
        </p:spPr>
        <p:txBody>
          <a:bodyPr/>
          <a:lstStyle/>
          <a:p>
            <a:r>
              <a:rPr lang="en-US" sz="2400" dirty="0"/>
              <a:t>150</a:t>
            </a:r>
            <a:endParaRPr lang="en-US" sz="22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67</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0632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761999"/>
          </a:xfrm>
        </p:spPr>
        <p:txBody>
          <a:bodyPr>
            <a:normAutofit fontScale="90000"/>
          </a:bodyPr>
          <a:lstStyle/>
          <a:p>
            <a:r>
              <a:rPr lang="en-US" sz="4200" dirty="0">
                <a:latin typeface="Calibri" panose="020F0502020204030204" pitchFamily="34" charset="0"/>
                <a:ea typeface="Source Sans Pro" charset="0"/>
                <a:cs typeface="Calibri" panose="020F0502020204030204" pitchFamily="34" charset="0"/>
              </a:rPr>
              <a:t>Recording Purchases of Merchandise </a:t>
            </a:r>
            <a:r>
              <a:rPr lang="en-US" sz="2700" b="0" dirty="0">
                <a:latin typeface="Calibri" panose="020F0502020204030204" pitchFamily="34" charset="0"/>
                <a:ea typeface="Source Sans Pro" charset="0"/>
                <a:cs typeface="Calibri" panose="020F0502020204030204" pitchFamily="34" charset="0"/>
              </a:rPr>
              <a:t>(3 of 4)</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1600200"/>
          </a:xfrm>
        </p:spPr>
        <p:txBody>
          <a:bodyPr/>
          <a:lstStyle/>
          <a:p>
            <a:r>
              <a:rPr lang="en-US" sz="2600" b="1" dirty="0"/>
              <a:t>Purchase Returns and Allowances</a:t>
            </a:r>
            <a:endParaRPr lang="en-US" altLang="en-US" sz="2600" b="1" dirty="0"/>
          </a:p>
          <a:p>
            <a:r>
              <a:rPr lang="en-US" altLang="en-US" sz="2600" b="1" dirty="0"/>
              <a:t>Illustration: </a:t>
            </a:r>
            <a:r>
              <a:rPr lang="en-US" sz="2600" dirty="0"/>
              <a:t>Sauk Stereo returns goods costing $300 to P</a:t>
            </a:r>
            <a:r>
              <a:rPr lang="en-US" sz="100" dirty="0"/>
              <a:t> </a:t>
            </a:r>
            <a:r>
              <a:rPr lang="en-US" sz="2600" dirty="0"/>
              <a:t>W Audio Supply and prepares the following entry to recognize the return.</a:t>
            </a:r>
            <a:endParaRPr lang="en-US" sz="26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825875"/>
            <a:ext cx="990600" cy="454025"/>
          </a:xfrm>
        </p:spPr>
        <p:txBody>
          <a:bodyPr/>
          <a:lstStyle/>
          <a:p>
            <a:r>
              <a:rPr lang="en-US" sz="2400" dirty="0"/>
              <a:t>May 8</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825875"/>
            <a:ext cx="2355274" cy="365125"/>
          </a:xfrm>
        </p:spPr>
        <p:txBody>
          <a:bodyPr/>
          <a:lstStyle/>
          <a:p>
            <a:r>
              <a:rPr lang="en-US" sz="2400" dirty="0"/>
              <a:t>Accounts Payable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678168" y="3844938"/>
            <a:ext cx="669877" cy="365125"/>
          </a:xfrm>
        </p:spPr>
        <p:txBody>
          <a:bodyPr/>
          <a:lstStyle/>
          <a:p>
            <a:r>
              <a:rPr lang="en-US" sz="2400" dirty="0"/>
              <a:t>300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00938" y="4206875"/>
            <a:ext cx="4677230" cy="1127125"/>
          </a:xfrm>
        </p:spPr>
        <p:txBody>
          <a:bodyPr/>
          <a:lstStyle/>
          <a:p>
            <a:r>
              <a:rPr lang="en-US" sz="2400" dirty="0"/>
              <a:t>Purchase Returns and Allowances</a:t>
            </a:r>
          </a:p>
          <a:p>
            <a:pPr marL="357188">
              <a:spcBef>
                <a:spcPts val="600"/>
              </a:spcBef>
            </a:pPr>
            <a:r>
              <a:rPr lang="en-IN" sz="2000" dirty="0"/>
              <a:t>(To record return of goods purchased from P</a:t>
            </a:r>
            <a:r>
              <a:rPr lang="en-IN" sz="100" dirty="0"/>
              <a:t> </a:t>
            </a:r>
            <a:r>
              <a:rPr lang="en-IN" sz="2000" dirty="0"/>
              <a:t>W Audio Supply)</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717536" y="4206875"/>
            <a:ext cx="679615" cy="365125"/>
          </a:xfrm>
        </p:spPr>
        <p:txBody>
          <a:bodyPr/>
          <a:lstStyle/>
          <a:p>
            <a:r>
              <a:rPr lang="en-US" sz="2400" dirty="0"/>
              <a:t>300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68</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9744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09599"/>
          </a:xfrm>
        </p:spPr>
        <p:txBody>
          <a:bodyPr>
            <a:normAutofit fontScale="90000"/>
          </a:bodyPr>
          <a:lstStyle/>
          <a:p>
            <a:r>
              <a:rPr lang="en-US" sz="4200" dirty="0">
                <a:latin typeface="Calibri" panose="020F0502020204030204" pitchFamily="34" charset="0"/>
                <a:ea typeface="Source Sans Pro" charset="0"/>
                <a:cs typeface="Calibri" panose="020F0502020204030204" pitchFamily="34" charset="0"/>
              </a:rPr>
              <a:t>Recording Purchases of Merchandise </a:t>
            </a:r>
            <a:r>
              <a:rPr lang="en-US" sz="2700" b="0" dirty="0">
                <a:latin typeface="Calibri" panose="020F0502020204030204" pitchFamily="34" charset="0"/>
                <a:ea typeface="Source Sans Pro" charset="0"/>
                <a:cs typeface="Calibri" panose="020F0502020204030204" pitchFamily="34" charset="0"/>
              </a:rPr>
              <a:t>(4 of 4)</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305800" cy="2011679"/>
          </a:xfrm>
        </p:spPr>
        <p:txBody>
          <a:bodyPr/>
          <a:lstStyle/>
          <a:p>
            <a:r>
              <a:rPr lang="en-US" altLang="en-US" sz="2600" b="1" dirty="0">
                <a:latin typeface="Calibri" panose="020F0502020204030204" pitchFamily="34" charset="0"/>
              </a:rPr>
              <a:t>Purchase Discounts</a:t>
            </a:r>
          </a:p>
          <a:p>
            <a:pPr algn="just"/>
            <a:r>
              <a:rPr lang="en-US" altLang="en-US" sz="2600" b="1" dirty="0">
                <a:latin typeface="Calibri" panose="020F0502020204030204" pitchFamily="34" charset="0"/>
              </a:rPr>
              <a:t>Illustration: </a:t>
            </a:r>
            <a:r>
              <a:rPr lang="en-US" sz="2600" dirty="0">
                <a:latin typeface="Calibri" panose="020F0502020204030204" pitchFamily="34" charset="0"/>
              </a:rPr>
              <a:t>On May 14, Sauk Stereo pays the balance due on account to PW Audio Supply, taking the 2% cash discount allowed by PW Audio Supply for payment within 10 days. Sauk Stereo records the payment and discount as follows.</a:t>
            </a: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4051300"/>
            <a:ext cx="1143000" cy="435356"/>
          </a:xfrm>
        </p:spPr>
        <p:txBody>
          <a:bodyPr/>
          <a:lstStyle/>
          <a:p>
            <a:r>
              <a:rPr lang="en-US" sz="2400" dirty="0">
                <a:latin typeface="Calibri" panose="020F0502020204030204" pitchFamily="34" charset="0"/>
              </a:rPr>
              <a:t>May 14</a:t>
            </a: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9344" y="4053087"/>
            <a:ext cx="4345618" cy="412255"/>
          </a:xfrm>
        </p:spPr>
        <p:txBody>
          <a:bodyPr/>
          <a:lstStyle/>
          <a:p>
            <a:r>
              <a:rPr lang="en-US" sz="2400" dirty="0">
                <a:latin typeface="Calibri" panose="020F0502020204030204" pitchFamily="34" charset="0"/>
              </a:rPr>
              <a:t>Accounts Payable ($3,800 − $300)</a:t>
            </a: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579035" y="4072636"/>
            <a:ext cx="888565" cy="365125"/>
          </a:xfrm>
        </p:spPr>
        <p:txBody>
          <a:bodyPr/>
          <a:lstStyle/>
          <a:p>
            <a:r>
              <a:rPr lang="en-US" sz="2400" dirty="0">
                <a:latin typeface="Calibri" panose="020F0502020204030204" pitchFamily="34" charset="0"/>
              </a:rPr>
              <a:t>3,500</a:t>
            </a: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999488" y="4452409"/>
            <a:ext cx="4400549" cy="401638"/>
          </a:xfrm>
        </p:spPr>
        <p:txBody>
          <a:bodyPr/>
          <a:lstStyle/>
          <a:p>
            <a:r>
              <a:rPr lang="en-US" sz="2400" dirty="0">
                <a:latin typeface="Calibri" panose="020F0502020204030204" pitchFamily="34" charset="0"/>
              </a:rPr>
              <a:t>Purchase Discounts ($3,500 × .02)</a:t>
            </a: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878712" y="4419600"/>
            <a:ext cx="503288" cy="401638"/>
          </a:xfrm>
        </p:spPr>
        <p:txBody>
          <a:bodyPr/>
          <a:lstStyle/>
          <a:p>
            <a:pPr>
              <a:lnSpc>
                <a:spcPct val="100000"/>
              </a:lnSpc>
              <a:spcBef>
                <a:spcPts val="600"/>
              </a:spcBef>
              <a:tabLst>
                <a:tab pos="1371600" algn="l"/>
                <a:tab pos="1828800" algn="l"/>
                <a:tab pos="6459538" algn="r"/>
                <a:tab pos="7942263" algn="r"/>
              </a:tabLst>
            </a:pPr>
            <a:r>
              <a:rPr lang="en-US" sz="2400" dirty="0">
                <a:latin typeface="Calibri" panose="020F0502020204030204" pitchFamily="34" charset="0"/>
              </a:rPr>
              <a:t>70</a:t>
            </a: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1999488" y="4876800"/>
            <a:ext cx="4858511" cy="1090845"/>
          </a:xfrm>
        </p:spPr>
        <p:txBody>
          <a:bodyPr/>
          <a:lstStyle/>
          <a:p>
            <a:r>
              <a:rPr lang="en-US" sz="2400" dirty="0">
                <a:latin typeface="Calibri" panose="020F0502020204030204" pitchFamily="34" charset="0"/>
              </a:rPr>
              <a:t>Cash</a:t>
            </a:r>
          </a:p>
          <a:p>
            <a:pPr marL="268288">
              <a:spcBef>
                <a:spcPts val="600"/>
              </a:spcBef>
            </a:pPr>
            <a:r>
              <a:rPr lang="en-IN" sz="2000" dirty="0"/>
              <a:t>(To record payment within the discount period)</a:t>
            </a:r>
            <a:endParaRPr lang="en-US" sz="1800" dirty="0">
              <a:latin typeface="Calibri" panose="020F0502020204030204" pitchFamily="34" charset="0"/>
            </a:endParaRP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7497712" y="4876800"/>
            <a:ext cx="882165" cy="381771"/>
          </a:xfrm>
        </p:spPr>
        <p:txBody>
          <a:bodyPr/>
          <a:lstStyle/>
          <a:p>
            <a:r>
              <a:rPr lang="en-US" sz="2400" dirty="0">
                <a:latin typeface="Calibri" panose="020F0502020204030204" pitchFamily="34" charset="0"/>
              </a:rPr>
              <a:t>3,430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69</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5797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build="p"/>
      <p:bldP spid="20" grpId="0" uiExpand="1" build="p"/>
      <p:bldP spid="2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3931-EF6E-4D32-9719-30BD67DD3407}"/>
              </a:ext>
            </a:extLst>
          </p:cNvPr>
          <p:cNvSpPr>
            <a:spLocks noGrp="1"/>
          </p:cNvSpPr>
          <p:nvPr>
            <p:ph type="title"/>
          </p:nvPr>
        </p:nvSpPr>
        <p:spPr>
          <a:xfrm>
            <a:off x="304800" y="762001"/>
            <a:ext cx="8534400" cy="761999"/>
          </a:xfrm>
        </p:spPr>
        <p:txBody>
          <a:bodyPr/>
          <a:lstStyle/>
          <a:p>
            <a:r>
              <a:rPr lang="en-US" b="1" dirty="0"/>
              <a:t>Flow of Costs </a:t>
            </a:r>
            <a:r>
              <a:rPr lang="en-US" sz="2400" b="0" dirty="0"/>
              <a:t>(1 of 4)</a:t>
            </a:r>
          </a:p>
        </p:txBody>
      </p:sp>
      <p:pic>
        <p:nvPicPr>
          <p:cNvPr id="7" name="Content Placeholder 6" descr="An illustration displays a flow chart of flow of costs. The beginning inventory, cost of goods purchased, cost of goods sold, and ending inventory point to the cost of goods available for sale in the center with red arrows.">
            <a:extLst>
              <a:ext uri="{FF2B5EF4-FFF2-40B4-BE49-F238E27FC236}">
                <a16:creationId xmlns:a16="http://schemas.microsoft.com/office/drawing/2014/main" id="{7924D183-5D1C-4FF0-83E9-77840A5AA165}"/>
              </a:ext>
            </a:extLst>
          </p:cNvPr>
          <p:cNvPicPr>
            <a:picLocks noGrp="1" noChangeAspect="1"/>
          </p:cNvPicPr>
          <p:nvPr>
            <p:ph sz="quarter" idx="16"/>
          </p:nvPr>
        </p:nvPicPr>
        <p:blipFill>
          <a:blip r:embed="rId2"/>
          <a:stretch>
            <a:fillRect/>
          </a:stretch>
        </p:blipFill>
        <p:spPr>
          <a:xfrm>
            <a:off x="747754" y="2012950"/>
            <a:ext cx="7648491" cy="3473450"/>
          </a:xfrm>
          <a:prstGeom prst="rect">
            <a:avLst/>
          </a:prstGeom>
        </p:spPr>
      </p:pic>
      <p:sp>
        <p:nvSpPr>
          <p:cNvPr id="4" name="Content Placeholder 3">
            <a:extLst>
              <a:ext uri="{FF2B5EF4-FFF2-40B4-BE49-F238E27FC236}">
                <a16:creationId xmlns:a16="http://schemas.microsoft.com/office/drawing/2014/main" id="{3F5AF3CD-5AEB-418A-A357-5A301730B2E7}"/>
              </a:ext>
            </a:extLst>
          </p:cNvPr>
          <p:cNvSpPr>
            <a:spLocks noGrp="1"/>
          </p:cNvSpPr>
          <p:nvPr>
            <p:ph sz="quarter" idx="17"/>
          </p:nvPr>
        </p:nvSpPr>
        <p:spPr>
          <a:xfrm>
            <a:off x="304800" y="5777860"/>
            <a:ext cx="8229600" cy="425828"/>
          </a:xfrm>
        </p:spPr>
        <p:txBody>
          <a:bodyPr/>
          <a:lstStyle/>
          <a:p>
            <a:r>
              <a:rPr lang="en-US" altLang="en-US" sz="2600" dirty="0"/>
              <a:t>Companies use a </a:t>
            </a:r>
            <a:r>
              <a:rPr lang="en-US" altLang="en-US" sz="2600" b="1" dirty="0"/>
              <a:t>perpetual</a:t>
            </a:r>
            <a:r>
              <a:rPr lang="en-US" altLang="en-US" sz="2600" dirty="0"/>
              <a:t> or a </a:t>
            </a:r>
            <a:r>
              <a:rPr lang="en-US" altLang="en-US" sz="2600" b="1" dirty="0"/>
              <a:t>periodic</a:t>
            </a:r>
            <a:r>
              <a:rPr lang="en-US" altLang="en-US" sz="2600" dirty="0"/>
              <a:t> inventory system.</a:t>
            </a:r>
            <a:endParaRPr lang="en-US" sz="2600" dirty="0"/>
          </a:p>
        </p:txBody>
      </p:sp>
      <p:sp>
        <p:nvSpPr>
          <p:cNvPr id="5" name="Slide Number Placeholder 4">
            <a:extLst>
              <a:ext uri="{FF2B5EF4-FFF2-40B4-BE49-F238E27FC236}">
                <a16:creationId xmlns:a16="http://schemas.microsoft.com/office/drawing/2014/main" id="{C10A01B5-1884-4D17-8817-A99098AEFE6A}"/>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6" name="Footer Placeholder 5">
            <a:extLst>
              <a:ext uri="{FF2B5EF4-FFF2-40B4-BE49-F238E27FC236}">
                <a16:creationId xmlns:a16="http://schemas.microsoft.com/office/drawing/2014/main" id="{DFA3DEB0-EB44-40E2-9320-44957C772C6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47595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669359"/>
          </a:xfrm>
        </p:spPr>
        <p:txBody>
          <a:bodyPr/>
          <a:lstStyle/>
          <a:p>
            <a:r>
              <a:rPr lang="en-US" dirty="0">
                <a:latin typeface="Calibri" panose="020F0502020204030204" pitchFamily="34" charset="0"/>
                <a:ea typeface="Source Sans Pro" charset="0"/>
                <a:cs typeface="Calibri" panose="020F0502020204030204" pitchFamily="34" charset="0"/>
              </a:rPr>
              <a:t>Recording Sales of Merchandise </a:t>
            </a:r>
            <a:r>
              <a:rPr lang="en-US" sz="2400" b="0" dirty="0">
                <a:latin typeface="Calibri" panose="020F0502020204030204" pitchFamily="34" charset="0"/>
                <a:ea typeface="Source Sans Pro" charset="0"/>
                <a:cs typeface="Calibri" panose="020F0502020204030204" pitchFamily="34" charset="0"/>
              </a:rPr>
              <a:t>(1 of 3)</a:t>
            </a:r>
            <a:endParaRPr lang="en-US" sz="2400" b="0"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34400" cy="1069847"/>
          </a:xfrm>
        </p:spPr>
        <p:txBody>
          <a:bodyPr/>
          <a:lstStyle/>
          <a:p>
            <a:r>
              <a:rPr lang="en-US" altLang="en-US" sz="2400" b="1" dirty="0"/>
              <a:t>Illustration: </a:t>
            </a:r>
            <a:r>
              <a:rPr lang="en-US" sz="2400" dirty="0"/>
              <a:t>The seller, PW Audio Supply, records the sale of $3,800 of merchandise to Sauk Stereo on May 4 (sales invoice No. 731, Illustration 5.6) as follows.</a:t>
            </a:r>
            <a:endParaRPr lang="en-US" sz="24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361169"/>
            <a:ext cx="990600" cy="424447"/>
          </a:xfrm>
        </p:spPr>
        <p:txBody>
          <a:bodyPr/>
          <a:lstStyle/>
          <a:p>
            <a:r>
              <a:rPr lang="en-US" sz="2400" dirty="0"/>
              <a:t>May 4</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361169"/>
            <a:ext cx="2736274" cy="372631"/>
          </a:xfrm>
        </p:spPr>
        <p:txBody>
          <a:bodyPr/>
          <a:lstStyle/>
          <a:p>
            <a:r>
              <a:rPr lang="en-US" sz="2400" dirty="0"/>
              <a:t>Accounts Receivable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456131" y="3352800"/>
            <a:ext cx="888565" cy="368300"/>
          </a:xfrm>
        </p:spPr>
        <p:txBody>
          <a:bodyPr/>
          <a:lstStyle/>
          <a:p>
            <a:r>
              <a:rPr lang="en-US" sz="2400" dirty="0"/>
              <a:t>3,800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57401" y="3750037"/>
            <a:ext cx="3962399" cy="974363"/>
          </a:xfrm>
        </p:spPr>
        <p:txBody>
          <a:bodyPr/>
          <a:lstStyle/>
          <a:p>
            <a:r>
              <a:rPr lang="en-US" sz="2400" dirty="0"/>
              <a:t>Sales Revenue</a:t>
            </a:r>
          </a:p>
          <a:p>
            <a:pPr marL="268288">
              <a:spcBef>
                <a:spcPts val="600"/>
              </a:spcBef>
            </a:pPr>
            <a:r>
              <a:rPr lang="en-IN" sz="2000" dirty="0"/>
              <a:t>(To record credit sales per invoice #731 to Sauk Stereo)</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925232" y="3733800"/>
            <a:ext cx="888803" cy="401638"/>
          </a:xfrm>
        </p:spPr>
        <p:txBody>
          <a:bodyPr/>
          <a:lstStyle/>
          <a:p>
            <a:pPr>
              <a:lnSpc>
                <a:spcPct val="100000"/>
              </a:lnSpc>
              <a:spcBef>
                <a:spcPts val="600"/>
              </a:spcBef>
              <a:tabLst>
                <a:tab pos="1371600" algn="l"/>
                <a:tab pos="1828800" algn="l"/>
                <a:tab pos="6459538" algn="r"/>
                <a:tab pos="7942263" algn="r"/>
              </a:tabLst>
            </a:pPr>
            <a:r>
              <a:rPr lang="en-US" sz="2400" dirty="0"/>
              <a:t>3,800</a:t>
            </a: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304800" y="4999028"/>
            <a:ext cx="8305800" cy="792172"/>
          </a:xfrm>
        </p:spPr>
        <p:txBody>
          <a:bodyPr/>
          <a:lstStyle/>
          <a:p>
            <a:r>
              <a:rPr lang="en-US" altLang="en-US" sz="2400" b="1" dirty="0">
                <a:solidFill>
                  <a:srgbClr val="990000"/>
                </a:solidFill>
                <a:latin typeface="Calibri" panose="020F0502020204030204" pitchFamily="34" charset="0"/>
              </a:rPr>
              <a:t>No entry is recorded for cost of goods sold at time of sale under a periodic system.</a:t>
            </a:r>
            <a:endParaRPr lang="en-US" sz="2400" dirty="0">
              <a:latin typeface="Calibri" panose="020F0502020204030204" pitchFamily="34" charset="0"/>
            </a:endParaRP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70</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3039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P spid="2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838199"/>
          </a:xfrm>
        </p:spPr>
        <p:txBody>
          <a:bodyPr/>
          <a:lstStyle/>
          <a:p>
            <a:r>
              <a:rPr lang="en-US" dirty="0">
                <a:latin typeface="Calibri" panose="020F0502020204030204" pitchFamily="34" charset="0"/>
                <a:ea typeface="Source Sans Pro" charset="0"/>
                <a:cs typeface="Calibri" panose="020F0502020204030204" pitchFamily="34" charset="0"/>
              </a:rPr>
              <a:t>Recording Sales of Merchandise </a:t>
            </a:r>
            <a:r>
              <a:rPr lang="en-US" sz="2400" b="0" dirty="0">
                <a:latin typeface="Calibri" panose="020F0502020204030204" pitchFamily="34" charset="0"/>
                <a:ea typeface="Source Sans Pro" charset="0"/>
                <a:cs typeface="Calibri" panose="020F0502020204030204" pitchFamily="34" charset="0"/>
              </a:rPr>
              <a:t>(2 of 3)</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153400" cy="1523999"/>
          </a:xfrm>
        </p:spPr>
        <p:txBody>
          <a:bodyPr/>
          <a:lstStyle/>
          <a:p>
            <a:r>
              <a:rPr lang="en-US" sz="2400" b="1" dirty="0"/>
              <a:t>Sales Returns and Allowances</a:t>
            </a:r>
            <a:endParaRPr lang="en-US" altLang="en-US" sz="2400" b="1" dirty="0"/>
          </a:p>
          <a:p>
            <a:pPr algn="just"/>
            <a:r>
              <a:rPr lang="en-US" altLang="en-US" sz="2400" b="1" dirty="0"/>
              <a:t>Illustration: </a:t>
            </a:r>
            <a:r>
              <a:rPr lang="en-US" sz="2400" dirty="0"/>
              <a:t>To record the returned goods received from Sauk Stereo on May 8, PW Audio Supply records the $300 sales return as follows.</a:t>
            </a:r>
            <a:endParaRPr lang="en-US" sz="2400" dirty="0">
              <a:latin typeface="Calibri" panose="020F0502020204030204" pitchFamily="34" charset="0"/>
            </a:endParaRP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894569"/>
            <a:ext cx="990600" cy="412255"/>
          </a:xfrm>
        </p:spPr>
        <p:txBody>
          <a:bodyPr/>
          <a:lstStyle/>
          <a:p>
            <a:r>
              <a:rPr lang="en-US" sz="2400" dirty="0"/>
              <a:t>May 8</a:t>
            </a:r>
            <a:endParaRPr lang="en-US" sz="2200" dirty="0">
              <a:latin typeface="Calibri" panose="020F0502020204030204" pitchFamily="34" charset="0"/>
            </a:endParaRP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894569"/>
            <a:ext cx="3803074" cy="365125"/>
          </a:xfrm>
        </p:spPr>
        <p:txBody>
          <a:bodyPr/>
          <a:lstStyle/>
          <a:p>
            <a:r>
              <a:rPr lang="en-US" sz="2400" dirty="0"/>
              <a:t>Sales Returns and Allowance</a:t>
            </a:r>
            <a:endParaRPr lang="en-US" sz="2200" dirty="0">
              <a:latin typeface="Calibri" panose="020F0502020204030204" pitchFamily="34" charset="0"/>
            </a:endParaRP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697665" y="3886200"/>
            <a:ext cx="667592" cy="365125"/>
          </a:xfrm>
        </p:spPr>
        <p:txBody>
          <a:bodyPr/>
          <a:lstStyle/>
          <a:p>
            <a:r>
              <a:rPr lang="en-US" sz="2400" dirty="0"/>
              <a:t>300</a:t>
            </a:r>
            <a:endParaRPr lang="en-US" sz="2200" dirty="0">
              <a:latin typeface="Calibri" panose="020F0502020204030204" pitchFamily="34" charset="0"/>
            </a:endParaRP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2057401" y="4283075"/>
            <a:ext cx="4190999" cy="1050925"/>
          </a:xfrm>
        </p:spPr>
        <p:txBody>
          <a:bodyPr/>
          <a:lstStyle/>
          <a:p>
            <a:r>
              <a:rPr lang="en-US" sz="2400" dirty="0"/>
              <a:t>Accounts Receivable</a:t>
            </a:r>
          </a:p>
          <a:p>
            <a:pPr marL="357188">
              <a:spcBef>
                <a:spcPts val="600"/>
              </a:spcBef>
            </a:pPr>
            <a:r>
              <a:rPr lang="en-IN" sz="2000" dirty="0"/>
              <a:t>(To record credit granted to Sauk Stereo for returned goods)</a:t>
            </a:r>
            <a:endParaRPr lang="en-US" sz="1800" dirty="0">
              <a:latin typeface="Calibri" panose="020F0502020204030204" pitchFamily="34" charset="0"/>
            </a:endParaRP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8124314" y="4246562"/>
            <a:ext cx="667772" cy="401638"/>
          </a:xfrm>
        </p:spPr>
        <p:txBody>
          <a:bodyPr/>
          <a:lstStyle/>
          <a:p>
            <a:pPr>
              <a:lnSpc>
                <a:spcPct val="100000"/>
              </a:lnSpc>
              <a:spcBef>
                <a:spcPts val="600"/>
              </a:spcBef>
              <a:tabLst>
                <a:tab pos="1371600" algn="l"/>
                <a:tab pos="1828800" algn="l"/>
                <a:tab pos="6459538" algn="r"/>
                <a:tab pos="7942263" algn="r"/>
              </a:tabLst>
            </a:pPr>
            <a:r>
              <a:rPr lang="en-US" sz="2400" dirty="0"/>
              <a:t>300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71</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0907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uiExpand="1" build="p"/>
      <p:bldP spid="1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14DA-03B3-46FD-8E49-A04C916365A7}"/>
              </a:ext>
            </a:extLst>
          </p:cNvPr>
          <p:cNvSpPr>
            <a:spLocks noGrp="1"/>
          </p:cNvSpPr>
          <p:nvPr>
            <p:ph type="title"/>
          </p:nvPr>
        </p:nvSpPr>
        <p:spPr>
          <a:xfrm>
            <a:off x="304800" y="762001"/>
            <a:ext cx="8534400" cy="812799"/>
          </a:xfrm>
        </p:spPr>
        <p:txBody>
          <a:bodyPr/>
          <a:lstStyle/>
          <a:p>
            <a:r>
              <a:rPr lang="en-US" dirty="0">
                <a:latin typeface="Calibri" panose="020F0502020204030204" pitchFamily="34" charset="0"/>
                <a:ea typeface="Source Sans Pro" charset="0"/>
                <a:cs typeface="Calibri" panose="020F0502020204030204" pitchFamily="34" charset="0"/>
              </a:rPr>
              <a:t>Recording Sales of Merchandise </a:t>
            </a:r>
            <a:r>
              <a:rPr lang="en-US" sz="2400" b="0" dirty="0">
                <a:latin typeface="Calibri" panose="020F0502020204030204" pitchFamily="34" charset="0"/>
                <a:ea typeface="Source Sans Pro" charset="0"/>
                <a:cs typeface="Calibri" panose="020F0502020204030204" pitchFamily="34" charset="0"/>
              </a:rPr>
              <a:t>(3 of 3)</a:t>
            </a:r>
            <a:endParaRPr lang="en-US" dirty="0"/>
          </a:p>
        </p:txBody>
      </p:sp>
      <p:sp>
        <p:nvSpPr>
          <p:cNvPr id="14" name="Content Placeholder 13">
            <a:extLst>
              <a:ext uri="{FF2B5EF4-FFF2-40B4-BE49-F238E27FC236}">
                <a16:creationId xmlns:a16="http://schemas.microsoft.com/office/drawing/2014/main" id="{6AA65022-D479-4CB0-8770-679FB6D1BFB4}"/>
              </a:ext>
            </a:extLst>
          </p:cNvPr>
          <p:cNvSpPr>
            <a:spLocks noGrp="1"/>
          </p:cNvSpPr>
          <p:nvPr>
            <p:ph sz="quarter" idx="16"/>
          </p:nvPr>
        </p:nvSpPr>
        <p:spPr>
          <a:xfrm>
            <a:off x="304800" y="1828801"/>
            <a:ext cx="8546592" cy="1828799"/>
          </a:xfrm>
        </p:spPr>
        <p:txBody>
          <a:bodyPr/>
          <a:lstStyle/>
          <a:p>
            <a:r>
              <a:rPr lang="en-US" sz="2400" b="1" dirty="0">
                <a:latin typeface="Calibri" panose="020F0502020204030204" pitchFamily="34" charset="0"/>
              </a:rPr>
              <a:t>Sales Discounts</a:t>
            </a:r>
            <a:endParaRPr lang="en-US" altLang="en-US" sz="2400" b="1" dirty="0">
              <a:latin typeface="Calibri" panose="020F0502020204030204" pitchFamily="34" charset="0"/>
            </a:endParaRPr>
          </a:p>
          <a:p>
            <a:pPr algn="just"/>
            <a:r>
              <a:rPr lang="en-US" altLang="en-US" sz="2400" b="1" dirty="0">
                <a:latin typeface="Calibri" panose="020F0502020204030204" pitchFamily="34" charset="0"/>
              </a:rPr>
              <a:t>Illustration: </a:t>
            </a:r>
            <a:r>
              <a:rPr lang="en-US" sz="2400" dirty="0">
                <a:latin typeface="Calibri" panose="020F0502020204030204" pitchFamily="34" charset="0"/>
              </a:rPr>
              <a:t>On May 14, PW Audio Supply receives payment of $3,430 on account from Sauk Stereo. PW Audio Supply honors the 2% cash discount and records the payment of Sauk Stereo’s account receivable in full as follows.</a:t>
            </a:r>
          </a:p>
        </p:txBody>
      </p:sp>
      <p:sp>
        <p:nvSpPr>
          <p:cNvPr id="15" name="Content Placeholder 14">
            <a:extLst>
              <a:ext uri="{FF2B5EF4-FFF2-40B4-BE49-F238E27FC236}">
                <a16:creationId xmlns:a16="http://schemas.microsoft.com/office/drawing/2014/main" id="{E10883E6-9FD4-4ECF-AB18-73E37176723A}"/>
              </a:ext>
            </a:extLst>
          </p:cNvPr>
          <p:cNvSpPr>
            <a:spLocks noGrp="1"/>
          </p:cNvSpPr>
          <p:nvPr>
            <p:ph sz="quarter" idx="17"/>
          </p:nvPr>
        </p:nvSpPr>
        <p:spPr>
          <a:xfrm>
            <a:off x="304800" y="3894569"/>
            <a:ext cx="1143000" cy="421399"/>
          </a:xfrm>
        </p:spPr>
        <p:txBody>
          <a:bodyPr/>
          <a:lstStyle/>
          <a:p>
            <a:r>
              <a:rPr lang="en-US" sz="2400" dirty="0">
                <a:latin typeface="Calibri" panose="020F0502020204030204" pitchFamily="34" charset="0"/>
              </a:rPr>
              <a:t>May 14</a:t>
            </a:r>
          </a:p>
        </p:txBody>
      </p:sp>
      <p:sp>
        <p:nvSpPr>
          <p:cNvPr id="16" name="Content Placeholder 15">
            <a:extLst>
              <a:ext uri="{FF2B5EF4-FFF2-40B4-BE49-F238E27FC236}">
                <a16:creationId xmlns:a16="http://schemas.microsoft.com/office/drawing/2014/main" id="{B8E07002-A016-42B7-98E6-EF65025BA713}"/>
              </a:ext>
            </a:extLst>
          </p:cNvPr>
          <p:cNvSpPr>
            <a:spLocks noGrp="1"/>
          </p:cNvSpPr>
          <p:nvPr>
            <p:ph sz="quarter" idx="18"/>
          </p:nvPr>
        </p:nvSpPr>
        <p:spPr>
          <a:xfrm>
            <a:off x="1607126" y="3894569"/>
            <a:ext cx="831274" cy="365125"/>
          </a:xfrm>
        </p:spPr>
        <p:txBody>
          <a:bodyPr/>
          <a:lstStyle/>
          <a:p>
            <a:r>
              <a:rPr lang="en-US" sz="2400" dirty="0">
                <a:latin typeface="Calibri" panose="020F0502020204030204" pitchFamily="34" charset="0"/>
              </a:rPr>
              <a:t>Cash</a:t>
            </a:r>
          </a:p>
        </p:txBody>
      </p:sp>
      <p:sp>
        <p:nvSpPr>
          <p:cNvPr id="17" name="Content Placeholder 16">
            <a:extLst>
              <a:ext uri="{FF2B5EF4-FFF2-40B4-BE49-F238E27FC236}">
                <a16:creationId xmlns:a16="http://schemas.microsoft.com/office/drawing/2014/main" id="{CB13061D-4D31-47A3-A175-2AE0DE7B19AA}"/>
              </a:ext>
            </a:extLst>
          </p:cNvPr>
          <p:cNvSpPr>
            <a:spLocks noGrp="1"/>
          </p:cNvSpPr>
          <p:nvPr>
            <p:ph sz="quarter" idx="19"/>
          </p:nvPr>
        </p:nvSpPr>
        <p:spPr>
          <a:xfrm>
            <a:off x="6807635" y="3886200"/>
            <a:ext cx="888565" cy="365125"/>
          </a:xfrm>
        </p:spPr>
        <p:txBody>
          <a:bodyPr/>
          <a:lstStyle/>
          <a:p>
            <a:r>
              <a:rPr lang="en-US" sz="2400" dirty="0">
                <a:latin typeface="Calibri" panose="020F0502020204030204" pitchFamily="34" charset="0"/>
              </a:rPr>
              <a:t>3,430</a:t>
            </a:r>
          </a:p>
        </p:txBody>
      </p:sp>
      <p:sp>
        <p:nvSpPr>
          <p:cNvPr id="18" name="Content Placeholder 17">
            <a:extLst>
              <a:ext uri="{FF2B5EF4-FFF2-40B4-BE49-F238E27FC236}">
                <a16:creationId xmlns:a16="http://schemas.microsoft.com/office/drawing/2014/main" id="{AA74B157-E1EA-43E7-BFC1-7D7D73A586E5}"/>
              </a:ext>
            </a:extLst>
          </p:cNvPr>
          <p:cNvSpPr>
            <a:spLocks noGrp="1"/>
          </p:cNvSpPr>
          <p:nvPr>
            <p:ph sz="quarter" idx="21"/>
          </p:nvPr>
        </p:nvSpPr>
        <p:spPr>
          <a:xfrm>
            <a:off x="1614057" y="4283437"/>
            <a:ext cx="3872344" cy="402070"/>
          </a:xfrm>
        </p:spPr>
        <p:txBody>
          <a:bodyPr/>
          <a:lstStyle/>
          <a:p>
            <a:r>
              <a:rPr lang="en-US" sz="2400" dirty="0">
                <a:latin typeface="Calibri" panose="020F0502020204030204" pitchFamily="34" charset="0"/>
              </a:rPr>
              <a:t>Sales Discounts ($3,500 × .02)</a:t>
            </a:r>
          </a:p>
        </p:txBody>
      </p:sp>
      <p:sp>
        <p:nvSpPr>
          <p:cNvPr id="19" name="Content Placeholder 18">
            <a:extLst>
              <a:ext uri="{FF2B5EF4-FFF2-40B4-BE49-F238E27FC236}">
                <a16:creationId xmlns:a16="http://schemas.microsoft.com/office/drawing/2014/main" id="{174DE1F3-A534-4C8F-8DCD-E6795795B8D4}"/>
              </a:ext>
            </a:extLst>
          </p:cNvPr>
          <p:cNvSpPr>
            <a:spLocks noGrp="1"/>
          </p:cNvSpPr>
          <p:nvPr>
            <p:ph sz="quarter" idx="22"/>
          </p:nvPr>
        </p:nvSpPr>
        <p:spPr>
          <a:xfrm>
            <a:off x="7141931" y="4267200"/>
            <a:ext cx="503288" cy="401638"/>
          </a:xfrm>
        </p:spPr>
        <p:txBody>
          <a:bodyPr/>
          <a:lstStyle/>
          <a:p>
            <a:pPr>
              <a:lnSpc>
                <a:spcPct val="100000"/>
              </a:lnSpc>
              <a:spcBef>
                <a:spcPts val="600"/>
              </a:spcBef>
              <a:tabLst>
                <a:tab pos="1371600" algn="l"/>
                <a:tab pos="1828800" algn="l"/>
                <a:tab pos="6459538" algn="r"/>
                <a:tab pos="7942263" algn="r"/>
              </a:tabLst>
            </a:pPr>
            <a:r>
              <a:rPr lang="en-US" sz="2400" dirty="0">
                <a:latin typeface="Calibri" panose="020F0502020204030204" pitchFamily="34" charset="0"/>
              </a:rPr>
              <a:t>70</a:t>
            </a:r>
          </a:p>
        </p:txBody>
      </p:sp>
      <p:sp>
        <p:nvSpPr>
          <p:cNvPr id="20" name="Content Placeholder 19">
            <a:extLst>
              <a:ext uri="{FF2B5EF4-FFF2-40B4-BE49-F238E27FC236}">
                <a16:creationId xmlns:a16="http://schemas.microsoft.com/office/drawing/2014/main" id="{C5808A11-54D2-40FF-B464-983CA6FC812A}"/>
              </a:ext>
            </a:extLst>
          </p:cNvPr>
          <p:cNvSpPr>
            <a:spLocks noGrp="1"/>
          </p:cNvSpPr>
          <p:nvPr>
            <p:ph sz="quarter" idx="23"/>
          </p:nvPr>
        </p:nvSpPr>
        <p:spPr>
          <a:xfrm>
            <a:off x="1968500" y="4703086"/>
            <a:ext cx="4762935" cy="1059539"/>
          </a:xfrm>
        </p:spPr>
        <p:txBody>
          <a:bodyPr/>
          <a:lstStyle/>
          <a:p>
            <a:r>
              <a:rPr lang="en-US" sz="2400" dirty="0">
                <a:latin typeface="Calibri" panose="020F0502020204030204" pitchFamily="34" charset="0"/>
              </a:rPr>
              <a:t>Accounts Receivable ($3,800 − $300)</a:t>
            </a:r>
          </a:p>
          <a:p>
            <a:pPr marL="357188">
              <a:spcBef>
                <a:spcPts val="600"/>
              </a:spcBef>
            </a:pPr>
            <a:r>
              <a:rPr lang="en-IN" sz="2000" dirty="0"/>
              <a:t>(To record collection within 2/10, n/30 discount period from Sauk Stereo)</a:t>
            </a:r>
            <a:endParaRPr lang="en-US" sz="1800" dirty="0">
              <a:latin typeface="Calibri" panose="020F0502020204030204" pitchFamily="34" charset="0"/>
            </a:endParaRPr>
          </a:p>
        </p:txBody>
      </p:sp>
      <p:sp>
        <p:nvSpPr>
          <p:cNvPr id="21" name="Content Placeholder 20">
            <a:extLst>
              <a:ext uri="{FF2B5EF4-FFF2-40B4-BE49-F238E27FC236}">
                <a16:creationId xmlns:a16="http://schemas.microsoft.com/office/drawing/2014/main" id="{D2AFEE3B-8FA7-487E-8045-C7B7C1290FA5}"/>
              </a:ext>
            </a:extLst>
          </p:cNvPr>
          <p:cNvSpPr>
            <a:spLocks noGrp="1"/>
          </p:cNvSpPr>
          <p:nvPr>
            <p:ph sz="quarter" idx="24"/>
          </p:nvPr>
        </p:nvSpPr>
        <p:spPr>
          <a:xfrm>
            <a:off x="8001432" y="4699920"/>
            <a:ext cx="913968" cy="365125"/>
          </a:xfrm>
        </p:spPr>
        <p:txBody>
          <a:bodyPr/>
          <a:lstStyle/>
          <a:p>
            <a:r>
              <a:rPr lang="en-US" sz="2400" dirty="0">
                <a:latin typeface="Calibri" panose="020F0502020204030204" pitchFamily="34" charset="0"/>
              </a:rPr>
              <a:t>3,500</a:t>
            </a:r>
          </a:p>
        </p:txBody>
      </p:sp>
      <p:sp>
        <p:nvSpPr>
          <p:cNvPr id="12" name="Slide Number Placeholder 11">
            <a:extLst>
              <a:ext uri="{FF2B5EF4-FFF2-40B4-BE49-F238E27FC236}">
                <a16:creationId xmlns:a16="http://schemas.microsoft.com/office/drawing/2014/main" id="{50325378-4773-44B1-A2B2-3944B78CCF43}"/>
              </a:ext>
            </a:extLst>
          </p:cNvPr>
          <p:cNvSpPr>
            <a:spLocks noGrp="1"/>
          </p:cNvSpPr>
          <p:nvPr>
            <p:ph type="sldNum" sz="quarter" idx="10"/>
          </p:nvPr>
        </p:nvSpPr>
        <p:spPr/>
        <p:txBody>
          <a:bodyPr/>
          <a:lstStyle/>
          <a:p>
            <a:fld id="{67B19427-F580-D146-B60E-4CADEE75497F}" type="slidenum">
              <a:rPr lang="en-US" smtClean="0"/>
              <a:pPr/>
              <a:t>72</a:t>
            </a:fld>
            <a:endParaRPr lang="en-US" dirty="0"/>
          </a:p>
        </p:txBody>
      </p:sp>
      <p:sp>
        <p:nvSpPr>
          <p:cNvPr id="13" name="Footer Placeholder 12">
            <a:extLst>
              <a:ext uri="{FF2B5EF4-FFF2-40B4-BE49-F238E27FC236}">
                <a16:creationId xmlns:a16="http://schemas.microsoft.com/office/drawing/2014/main" id="{285B462F-36A6-4A59-A317-6F6773B8340C}"/>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52911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build="p"/>
      <p:bldP spid="19" grpId="0" build="p"/>
      <p:bldP spid="20" grpId="0" uiExpand="1" build="p"/>
      <p:bldP spid="2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2686-539D-46A7-8EDB-3148300FF6F2}"/>
              </a:ext>
            </a:extLst>
          </p:cNvPr>
          <p:cNvSpPr>
            <a:spLocks noGrp="1"/>
          </p:cNvSpPr>
          <p:nvPr>
            <p:ph type="title"/>
          </p:nvPr>
        </p:nvSpPr>
        <p:spPr/>
        <p:txBody>
          <a:bodyPr/>
          <a:lstStyle/>
          <a:p>
            <a:r>
              <a:rPr lang="en-US" dirty="0">
                <a:latin typeface="Calibri" panose="020F0502020204030204" pitchFamily="34" charset="0"/>
                <a:ea typeface="Source Sans Pro" charset="0"/>
                <a:cs typeface="Calibri" panose="020F0502020204030204" pitchFamily="34" charset="0"/>
              </a:rPr>
              <a:t>Closing Entries </a:t>
            </a:r>
            <a:r>
              <a:rPr lang="en-US" sz="2400" b="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EBA66142-2FC4-42B9-B5E0-4BB2F57E5494}"/>
              </a:ext>
            </a:extLst>
          </p:cNvPr>
          <p:cNvSpPr>
            <a:spLocks noGrp="1"/>
          </p:cNvSpPr>
          <p:nvPr>
            <p:ph sz="quarter" idx="16"/>
          </p:nvPr>
        </p:nvSpPr>
        <p:spPr>
          <a:xfrm>
            <a:off x="304800" y="1828800"/>
            <a:ext cx="8534400" cy="1752600"/>
          </a:xfrm>
        </p:spPr>
        <p:txBody>
          <a:bodyPr/>
          <a:lstStyle/>
          <a:p>
            <a:pPr marL="292608" lvl="2" indent="-292608" algn="just">
              <a:spcBef>
                <a:spcPts val="1000"/>
              </a:spcBef>
              <a:buClr>
                <a:srgbClr val="990000"/>
              </a:buClr>
              <a:buSzPct val="100000"/>
            </a:pPr>
            <a:r>
              <a:rPr lang="en-US" sz="2800" dirty="0"/>
              <a:t>All accounts that affect the determination of net income are closed to Income Summary</a:t>
            </a:r>
          </a:p>
          <a:p>
            <a:pPr marL="292608" lvl="2" indent="-292608" algn="just">
              <a:spcBef>
                <a:spcPts val="1000"/>
              </a:spcBef>
              <a:buClr>
                <a:srgbClr val="990000"/>
              </a:buClr>
              <a:buSzPct val="100000"/>
            </a:pPr>
            <a:r>
              <a:rPr lang="en-US" sz="2800" dirty="0"/>
              <a:t>In journalizing, all debit column amounts are credited, and all credit columns amounts are debited</a:t>
            </a:r>
          </a:p>
        </p:txBody>
      </p:sp>
      <p:sp>
        <p:nvSpPr>
          <p:cNvPr id="13" name="Content Placeholder 12">
            <a:extLst>
              <a:ext uri="{FF2B5EF4-FFF2-40B4-BE49-F238E27FC236}">
                <a16:creationId xmlns:a16="http://schemas.microsoft.com/office/drawing/2014/main" id="{B55CE513-2918-4D1C-BCF3-FB9D9EECB667}"/>
              </a:ext>
            </a:extLst>
          </p:cNvPr>
          <p:cNvSpPr>
            <a:spLocks noGrp="1"/>
          </p:cNvSpPr>
          <p:nvPr>
            <p:ph sz="quarter" idx="24"/>
          </p:nvPr>
        </p:nvSpPr>
        <p:spPr>
          <a:xfrm>
            <a:off x="304800" y="3657599"/>
            <a:ext cx="8534400" cy="2590801"/>
          </a:xfrm>
        </p:spPr>
        <p:txBody>
          <a:bodyPr/>
          <a:lstStyle/>
          <a:p>
            <a:pPr algn="just"/>
            <a:r>
              <a:rPr lang="en-IN" dirty="0"/>
              <a:t>To close the merchandise inventory in a periodic inventory system:</a:t>
            </a:r>
            <a:endParaRPr lang="en-US" dirty="0"/>
          </a:p>
          <a:p>
            <a:pPr marL="403200" lvl="2" indent="-403200" algn="just">
              <a:spcBef>
                <a:spcPts val="1000"/>
              </a:spcBef>
              <a:buClr>
                <a:srgbClr val="990000"/>
              </a:buClr>
              <a:buSzPct val="100000"/>
              <a:buFont typeface="+mj-lt"/>
              <a:buAutoNum type="arabicPeriod"/>
            </a:pPr>
            <a:r>
              <a:rPr lang="en-US" sz="2800" dirty="0"/>
              <a:t>Beginning inventory balance is debited to Income Summary and credited to Inventory</a:t>
            </a:r>
          </a:p>
          <a:p>
            <a:pPr marL="403200" lvl="2" indent="-403200" algn="just">
              <a:spcBef>
                <a:spcPts val="1000"/>
              </a:spcBef>
              <a:buClr>
                <a:srgbClr val="990000"/>
              </a:buClr>
              <a:buSzPct val="100000"/>
              <a:buFont typeface="+mj-lt"/>
              <a:buAutoNum type="arabicPeriod"/>
            </a:pPr>
            <a:r>
              <a:rPr lang="en-US" sz="2800" dirty="0"/>
              <a:t>Ending inventory balance is debited to Inventory and credited to Income Summary</a:t>
            </a:r>
          </a:p>
        </p:txBody>
      </p:sp>
      <p:sp>
        <p:nvSpPr>
          <p:cNvPr id="4" name="Slide Number Placeholder 3">
            <a:extLst>
              <a:ext uri="{FF2B5EF4-FFF2-40B4-BE49-F238E27FC236}">
                <a16:creationId xmlns:a16="http://schemas.microsoft.com/office/drawing/2014/main" id="{D2B9DCA4-88B7-4D2E-B275-1D9229BCFC62}"/>
              </a:ext>
            </a:extLst>
          </p:cNvPr>
          <p:cNvSpPr>
            <a:spLocks noGrp="1"/>
          </p:cNvSpPr>
          <p:nvPr>
            <p:ph type="sldNum" sz="quarter" idx="10"/>
          </p:nvPr>
        </p:nvSpPr>
        <p:spPr/>
        <p:txBody>
          <a:bodyPr/>
          <a:lstStyle/>
          <a:p>
            <a:fld id="{67B19427-F580-D146-B60E-4CADEE75497F}" type="slidenum">
              <a:rPr lang="en-US" smtClean="0"/>
              <a:pPr/>
              <a:t>73</a:t>
            </a:fld>
            <a:endParaRPr lang="en-US" dirty="0"/>
          </a:p>
        </p:txBody>
      </p:sp>
      <p:sp>
        <p:nvSpPr>
          <p:cNvPr id="5" name="Footer Placeholder 4">
            <a:extLst>
              <a:ext uri="{FF2B5EF4-FFF2-40B4-BE49-F238E27FC236}">
                <a16:creationId xmlns:a16="http://schemas.microsoft.com/office/drawing/2014/main" id="{876AF21F-6517-4D38-BB81-06311B65B2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928442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1A80-FA3A-4FAF-9118-97274D532FF5}"/>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Closing Entries </a:t>
            </a:r>
            <a:r>
              <a:rPr lang="en-US" sz="2400" b="0" dirty="0">
                <a:latin typeface="Calibri" panose="020F0502020204030204" pitchFamily="34" charset="0"/>
                <a:ea typeface="Source Sans Pro" charset="0"/>
                <a:cs typeface="Calibri" panose="020F0502020204030204" pitchFamily="34" charset="0"/>
              </a:rPr>
              <a:t>(2 of 2)</a:t>
            </a:r>
            <a:endParaRPr lang="en-US" dirty="0"/>
          </a:p>
        </p:txBody>
      </p:sp>
      <p:sp>
        <p:nvSpPr>
          <p:cNvPr id="5" name="Slide Number Placeholder 4">
            <a:extLst>
              <a:ext uri="{FF2B5EF4-FFF2-40B4-BE49-F238E27FC236}">
                <a16:creationId xmlns:a16="http://schemas.microsoft.com/office/drawing/2014/main" id="{04D51AC6-3DD6-4157-B0EB-D23E3D8E78A4}"/>
              </a:ext>
            </a:extLst>
          </p:cNvPr>
          <p:cNvSpPr>
            <a:spLocks noGrp="1"/>
          </p:cNvSpPr>
          <p:nvPr>
            <p:ph type="sldNum" sz="quarter" idx="10"/>
          </p:nvPr>
        </p:nvSpPr>
        <p:spPr/>
        <p:txBody>
          <a:bodyPr/>
          <a:lstStyle/>
          <a:p>
            <a:fld id="{67B19427-F580-D146-B60E-4CADEE75497F}" type="slidenum">
              <a:rPr lang="en-US" smtClean="0"/>
              <a:pPr/>
              <a:t>74</a:t>
            </a:fld>
            <a:endParaRPr lang="en-US" dirty="0"/>
          </a:p>
        </p:txBody>
      </p:sp>
      <p:sp>
        <p:nvSpPr>
          <p:cNvPr id="6" name="Footer Placeholder 5">
            <a:extLst>
              <a:ext uri="{FF2B5EF4-FFF2-40B4-BE49-F238E27FC236}">
                <a16:creationId xmlns:a16="http://schemas.microsoft.com/office/drawing/2014/main" id="{8FDD55C2-B422-4E7B-AF04-6DD00A96F8A3}"/>
              </a:ext>
            </a:extLst>
          </p:cNvPr>
          <p:cNvSpPr>
            <a:spLocks noGrp="1"/>
          </p:cNvSpPr>
          <p:nvPr>
            <p:ph type="ftr" sz="quarter" idx="11"/>
          </p:nvPr>
        </p:nvSpPr>
        <p:spPr/>
        <p:txBody>
          <a:bodyPr/>
          <a:lstStyle/>
          <a:p>
            <a:r>
              <a:rPr lang="en-US"/>
              <a:t>Copyright ©2018 John Wiley &amp; Sons, Inc. </a:t>
            </a:r>
            <a:endParaRPr lang="en-US" dirty="0"/>
          </a:p>
        </p:txBody>
      </p:sp>
      <p:pic>
        <p:nvPicPr>
          <p:cNvPr id="9" name="Content Placeholder 8" descr="A financial statement displays closing entries on December 31. It is divided into four sections and the entries are updated in two numeric columns. The first section displays inventory of 40,000, sales revenue of 480,000, purchase returns and allowances of 10,400, and purchase discount of 6,800 in first numeric column; and income summary to record ending inventory and close accounts with credit balance of 537,200 in the second numeric column. The second section displays income summary of 507,200 in the first numeric column, and inventory on January 1 of 36,000, sales returns and allowances of 12,000, sales discounts of 8,000, purchases of 325,000, freight in of 12,200, salaries and wages expenses of 64,000, freight out of 7,000, advertising expense of 16,000, utilities expense of 17,000, depreciation expense of 8,000, and insurance expense to close beginning inventory and other income statement accounts with debits balances of 2,000 in the second numeric column. The third section displays income summary of 30,000 in the first  numeric column, and owner's capital to transfer net income to capital of 30,000 in second numeric column. The fourth section displays owner's capital of 15,000 in first numeric column, and owner's drawings to close drawings to capital of 15,000 in second numeric column. ">
            <a:extLst>
              <a:ext uri="{FF2B5EF4-FFF2-40B4-BE49-F238E27FC236}">
                <a16:creationId xmlns:a16="http://schemas.microsoft.com/office/drawing/2014/main" id="{AB004FCC-0A51-4A02-BBF8-1B281A3C390A}"/>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099500" y="1611699"/>
            <a:ext cx="4945000" cy="4662688"/>
          </a:xfrm>
        </p:spPr>
      </p:pic>
    </p:spTree>
    <p:extLst>
      <p:ext uri="{BB962C8B-B14F-4D97-AF65-F5344CB8AC3E}">
        <p14:creationId xmlns:p14="http://schemas.microsoft.com/office/powerpoint/2010/main" val="1785212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D734-4310-44F5-B970-A1DBCB784CBD}"/>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A Look at I</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F</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R</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S </a:t>
            </a:r>
            <a:r>
              <a:rPr lang="en-US" sz="2400" b="0" dirty="0">
                <a:latin typeface="Calibri" panose="020F0502020204030204" pitchFamily="34" charset="0"/>
                <a:ea typeface="Source Sans Pro" charset="0"/>
                <a:cs typeface="Calibri" panose="020F0502020204030204" pitchFamily="34" charset="0"/>
              </a:rPr>
              <a:t>(1 of 4)</a:t>
            </a:r>
            <a:endParaRPr lang="en-US" sz="2400" b="0" dirty="0"/>
          </a:p>
        </p:txBody>
      </p:sp>
      <p:sp>
        <p:nvSpPr>
          <p:cNvPr id="3" name="Content Placeholder 2">
            <a:extLst>
              <a:ext uri="{FF2B5EF4-FFF2-40B4-BE49-F238E27FC236}">
                <a16:creationId xmlns:a16="http://schemas.microsoft.com/office/drawing/2014/main" id="{2B43863B-4695-4C20-8E9F-21258538EAFD}"/>
              </a:ext>
            </a:extLst>
          </p:cNvPr>
          <p:cNvSpPr>
            <a:spLocks noGrp="1"/>
          </p:cNvSpPr>
          <p:nvPr>
            <p:ph sz="quarter" idx="16"/>
          </p:nvPr>
        </p:nvSpPr>
        <p:spPr>
          <a:xfrm>
            <a:off x="304800" y="1676400"/>
            <a:ext cx="8610600" cy="4267199"/>
          </a:xfrm>
        </p:spPr>
        <p:txBody>
          <a:bodyPr/>
          <a:lstStyle/>
          <a:p>
            <a:r>
              <a:rPr lang="en-US" sz="2000"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sz="2000" b="1" dirty="0">
                <a:solidFill>
                  <a:srgbClr val="990000"/>
                </a:solidFill>
                <a:latin typeface="Calibri" panose="020F0502020204030204" pitchFamily="34" charset="0"/>
                <a:cs typeface="Calibri" panose="020F0502020204030204" pitchFamily="34" charset="0"/>
              </a:rPr>
              <a:t>Similarities</a:t>
            </a:r>
            <a:endParaRPr lang="en-US" sz="2000" b="1" dirty="0">
              <a:solidFill>
                <a:schemeClr val="accent2"/>
              </a:solidFill>
              <a:latin typeface="Calibri" panose="020F0502020204030204" pitchFamily="34" charset="0"/>
              <a:cs typeface="Calibri" panose="020F0502020204030204" pitchFamily="34" charset="0"/>
            </a:endParaRPr>
          </a:p>
          <a:p>
            <a:pPr marL="291600" indent="-291600">
              <a:buClr>
                <a:schemeClr val="accent2"/>
              </a:buClr>
              <a:buFont typeface="Arial" panose="020B0604020202020204" pitchFamily="34" charset="0"/>
              <a:buChar char="•"/>
            </a:pPr>
            <a:r>
              <a:rPr lang="en-US" sz="2000" dirty="0">
                <a:latin typeface="Calibri" panose="020F0502020204030204" pitchFamily="34" charset="0"/>
              </a:rPr>
              <a:t>Under both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and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 a company can choose to use either a perpetual or periodic inventory systems.</a:t>
            </a:r>
          </a:p>
          <a:p>
            <a:pPr marL="291600" indent="-291600">
              <a:buClr>
                <a:schemeClr val="accent2"/>
              </a:buClr>
              <a:buFont typeface="Arial" panose="020B0604020202020204" pitchFamily="34" charset="0"/>
              <a:buChar char="•"/>
            </a:pPr>
            <a:r>
              <a:rPr lang="en-US" sz="2000" dirty="0">
                <a:latin typeface="Calibri" panose="020F0502020204030204" pitchFamily="34" charset="0"/>
              </a:rPr>
              <a:t>The definition of inventories is basically the same under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and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a:t>
            </a:r>
          </a:p>
          <a:p>
            <a:pPr marL="291600" indent="-291600">
              <a:buClr>
                <a:schemeClr val="accent2"/>
              </a:buClr>
              <a:buFont typeface="Arial" panose="020B0604020202020204" pitchFamily="34" charset="0"/>
              <a:buChar char="•"/>
            </a:pPr>
            <a:r>
              <a:rPr lang="en-US" sz="2000" dirty="0">
                <a:latin typeface="Calibri" panose="020F0502020204030204" pitchFamily="34" charset="0"/>
              </a:rPr>
              <a:t>As indicated above, the basic accounting entries for merchandising are the same under both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and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a:t>
            </a:r>
          </a:p>
          <a:p>
            <a:pPr marL="291600" indent="-291600">
              <a:buClr>
                <a:schemeClr val="accent2"/>
              </a:buClr>
              <a:buFont typeface="Arial" panose="020B0604020202020204" pitchFamily="34" charset="0"/>
              <a:buChar char="•"/>
            </a:pPr>
            <a:r>
              <a:rPr lang="en-US" sz="2000" dirty="0">
                <a:latin typeface="Calibri" panose="020F0502020204030204" pitchFamily="34" charset="0"/>
              </a:rPr>
              <a:t>Both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and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 require that income statement information be presented for multiple years. For example,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 requires that 2 years of income statement information be presented, whereas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requires 3 years.</a:t>
            </a:r>
          </a:p>
        </p:txBody>
      </p:sp>
      <p:sp>
        <p:nvSpPr>
          <p:cNvPr id="4" name="Slide Number Placeholder 3">
            <a:extLst>
              <a:ext uri="{FF2B5EF4-FFF2-40B4-BE49-F238E27FC236}">
                <a16:creationId xmlns:a16="http://schemas.microsoft.com/office/drawing/2014/main" id="{05DC0C6A-76E7-4326-910C-5F400617F6B8}"/>
              </a:ext>
            </a:extLst>
          </p:cNvPr>
          <p:cNvSpPr>
            <a:spLocks noGrp="1"/>
          </p:cNvSpPr>
          <p:nvPr>
            <p:ph type="sldNum" sz="quarter" idx="10"/>
          </p:nvPr>
        </p:nvSpPr>
        <p:spPr/>
        <p:txBody>
          <a:bodyPr/>
          <a:lstStyle/>
          <a:p>
            <a:fld id="{67B19427-F580-D146-B60E-4CADEE75497F}" type="slidenum">
              <a:rPr lang="en-US" smtClean="0"/>
              <a:pPr/>
              <a:t>75</a:t>
            </a:fld>
            <a:endParaRPr lang="en-US" dirty="0"/>
          </a:p>
        </p:txBody>
      </p:sp>
      <p:sp>
        <p:nvSpPr>
          <p:cNvPr id="5" name="Footer Placeholder 4">
            <a:extLst>
              <a:ext uri="{FF2B5EF4-FFF2-40B4-BE49-F238E27FC236}">
                <a16:creationId xmlns:a16="http://schemas.microsoft.com/office/drawing/2014/main" id="{2E7C8155-6098-4CB1-B81F-CABF419930F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119456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D734-4310-44F5-B970-A1DBCB784CBD}"/>
              </a:ext>
            </a:extLst>
          </p:cNvPr>
          <p:cNvSpPr>
            <a:spLocks noGrp="1"/>
          </p:cNvSpPr>
          <p:nvPr>
            <p:ph type="title"/>
          </p:nvPr>
        </p:nvSpPr>
        <p:spPr>
          <a:xfrm>
            <a:off x="304800" y="762001"/>
            <a:ext cx="8534400" cy="685799"/>
          </a:xfrm>
        </p:spPr>
        <p:txBody>
          <a:bodyPr/>
          <a:lstStyle/>
          <a:p>
            <a:r>
              <a:rPr lang="en-US" dirty="0">
                <a:latin typeface="Calibri" panose="020F0502020204030204" pitchFamily="34" charset="0"/>
                <a:ea typeface="Source Sans Pro" charset="0"/>
                <a:cs typeface="Calibri" panose="020F0502020204030204" pitchFamily="34" charset="0"/>
              </a:rPr>
              <a:t>A Look at I</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F</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R</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S </a:t>
            </a:r>
            <a:r>
              <a:rPr lang="en-US" sz="2400" b="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2B43863B-4695-4C20-8E9F-21258538EAFD}"/>
              </a:ext>
            </a:extLst>
          </p:cNvPr>
          <p:cNvSpPr>
            <a:spLocks noGrp="1"/>
          </p:cNvSpPr>
          <p:nvPr>
            <p:ph sz="quarter" idx="16"/>
          </p:nvPr>
        </p:nvSpPr>
        <p:spPr>
          <a:xfrm>
            <a:off x="304800" y="1676400"/>
            <a:ext cx="8534400" cy="3581400"/>
          </a:xfrm>
        </p:spPr>
        <p:txBody>
          <a:bodyPr/>
          <a:lstStyle/>
          <a:p>
            <a:r>
              <a:rPr lang="en-US" sz="2200"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sz="2200" b="1" dirty="0">
                <a:solidFill>
                  <a:srgbClr val="990000"/>
                </a:solidFill>
                <a:latin typeface="Calibri" panose="020F0502020204030204" pitchFamily="34" charset="0"/>
                <a:cs typeface="Calibri" panose="020F0502020204030204" pitchFamily="34" charset="0"/>
              </a:rPr>
              <a:t>Differences</a:t>
            </a:r>
          </a:p>
          <a:p>
            <a:pPr marL="291600" indent="-291600">
              <a:buClr>
                <a:schemeClr val="accent2"/>
              </a:buClr>
              <a:buFont typeface="Arial" panose="020B0604020202020204" pitchFamily="34" charset="0"/>
              <a:buChar char="•"/>
            </a:pPr>
            <a:r>
              <a:rPr lang="en-US" sz="2200" dirty="0">
                <a:latin typeface="Calibri" panose="020F0502020204030204" pitchFamily="34" charset="0"/>
              </a:rPr>
              <a:t>Under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companies generally classify income statement items by function. Classification by function leads to descriptions like administration, distribution (selling), and manufacturing. Under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companies must classify expenses either by nature or by function. Classification by nature leads to descriptions such as the following: salaries, depreciation expense, and utilities expense. If a company uses the functional-expense method on the income statement, disclosure by nature is required in the notes to the financial statements.</a:t>
            </a:r>
          </a:p>
        </p:txBody>
      </p:sp>
      <p:sp>
        <p:nvSpPr>
          <p:cNvPr id="4" name="Slide Number Placeholder 3">
            <a:extLst>
              <a:ext uri="{FF2B5EF4-FFF2-40B4-BE49-F238E27FC236}">
                <a16:creationId xmlns:a16="http://schemas.microsoft.com/office/drawing/2014/main" id="{05DC0C6A-76E7-4326-910C-5F400617F6B8}"/>
              </a:ext>
            </a:extLst>
          </p:cNvPr>
          <p:cNvSpPr>
            <a:spLocks noGrp="1"/>
          </p:cNvSpPr>
          <p:nvPr>
            <p:ph type="sldNum" sz="quarter" idx="10"/>
          </p:nvPr>
        </p:nvSpPr>
        <p:spPr/>
        <p:txBody>
          <a:bodyPr/>
          <a:lstStyle/>
          <a:p>
            <a:fld id="{67B19427-F580-D146-B60E-4CADEE75497F}" type="slidenum">
              <a:rPr lang="en-US" smtClean="0"/>
              <a:pPr/>
              <a:t>76</a:t>
            </a:fld>
            <a:endParaRPr lang="en-US" dirty="0"/>
          </a:p>
        </p:txBody>
      </p:sp>
      <p:sp>
        <p:nvSpPr>
          <p:cNvPr id="5" name="Footer Placeholder 4">
            <a:extLst>
              <a:ext uri="{FF2B5EF4-FFF2-40B4-BE49-F238E27FC236}">
                <a16:creationId xmlns:a16="http://schemas.microsoft.com/office/drawing/2014/main" id="{2E7C8155-6098-4CB1-B81F-CABF419930F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638692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D734-4310-44F5-B970-A1DBCB784CBD}"/>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A Look at I</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F</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R</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S </a:t>
            </a:r>
            <a:r>
              <a:rPr lang="en-US" sz="2400" b="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2B43863B-4695-4C20-8E9F-21258538EAFD}"/>
              </a:ext>
            </a:extLst>
          </p:cNvPr>
          <p:cNvSpPr>
            <a:spLocks noGrp="1"/>
          </p:cNvSpPr>
          <p:nvPr>
            <p:ph sz="quarter" idx="16"/>
          </p:nvPr>
        </p:nvSpPr>
        <p:spPr>
          <a:xfrm>
            <a:off x="304800" y="1676400"/>
            <a:ext cx="8305800" cy="3886200"/>
          </a:xfrm>
        </p:spPr>
        <p:txBody>
          <a:bodyPr/>
          <a:lstStyle/>
          <a:p>
            <a:r>
              <a:rPr lang="en-US" sz="2200" b="1" dirty="0">
                <a:solidFill>
                  <a:schemeClr val="accent1"/>
                </a:solidFill>
                <a:latin typeface="Calibri" panose="020F0502020204030204" pitchFamily="34" charset="0"/>
                <a:ea typeface="Source Sans Pro" charset="0"/>
                <a:cs typeface="Calibri" panose="020F0502020204030204" pitchFamily="34" charset="0"/>
              </a:rPr>
              <a:t>Key Points</a:t>
            </a:r>
          </a:p>
          <a:p>
            <a:r>
              <a:rPr lang="en-US" sz="2200" b="1" dirty="0">
                <a:solidFill>
                  <a:srgbClr val="990000"/>
                </a:solidFill>
                <a:latin typeface="Calibri" panose="020F0502020204030204" pitchFamily="34" charset="0"/>
                <a:cs typeface="Calibri" panose="020F0502020204030204" pitchFamily="34" charset="0"/>
              </a:rPr>
              <a:t>Differences</a:t>
            </a:r>
          </a:p>
          <a:p>
            <a:pPr marL="291600" indent="-291600">
              <a:buClr>
                <a:schemeClr val="accent2"/>
              </a:buClr>
              <a:buFont typeface="Arial" panose="020B0604020202020204" pitchFamily="34" charset="0"/>
              <a:buChar char="•"/>
            </a:pPr>
            <a:r>
              <a:rPr lang="en-US" sz="2200" dirty="0">
                <a:latin typeface="Calibri" panose="020F0502020204030204" pitchFamily="34" charset="0"/>
              </a:rPr>
              <a:t>Presentation of the income statement under G</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A</a:t>
            </a:r>
            <a:r>
              <a:rPr lang="en-US" sz="100" dirty="0">
                <a:latin typeface="Calibri" panose="020F0502020204030204" pitchFamily="34" charset="0"/>
              </a:rPr>
              <a:t> </a:t>
            </a:r>
            <a:r>
              <a:rPr lang="en-US" sz="2200" dirty="0">
                <a:latin typeface="Calibri" panose="020F0502020204030204" pitchFamily="34" charset="0"/>
              </a:rPr>
              <a:t>P follows either a single-step or multiple-step format.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does not mention a single-step or multiple-step approach.</a:t>
            </a:r>
          </a:p>
          <a:p>
            <a:pPr marL="291600" indent="-291600">
              <a:buClr>
                <a:schemeClr val="accent2"/>
              </a:buClr>
              <a:buFont typeface="Arial" panose="020B0604020202020204" pitchFamily="34" charset="0"/>
              <a:buChar char="•"/>
            </a:pPr>
            <a:r>
              <a:rPr lang="en-US" sz="2200" dirty="0">
                <a:latin typeface="Calibri" panose="020F0502020204030204" pitchFamily="34" charset="0"/>
              </a:rPr>
              <a:t>Under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revaluation of land, buildings, and intangible assets is permitted. The initial gains and losses resulting from this revaluation are reported as adjustments to equity, often referred to as </a:t>
            </a:r>
            <a:r>
              <a:rPr lang="en-US" sz="2200" b="1" dirty="0">
                <a:latin typeface="Calibri" panose="020F0502020204030204" pitchFamily="34" charset="0"/>
              </a:rPr>
              <a:t>other comprehensive income.</a:t>
            </a:r>
            <a:r>
              <a:rPr lang="en-US" sz="2200" dirty="0">
                <a:latin typeface="Calibri" panose="020F0502020204030204" pitchFamily="34" charset="0"/>
              </a:rPr>
              <a:t> The effect of this difference is that the use of I</a:t>
            </a:r>
            <a:r>
              <a:rPr lang="en-US" sz="100" dirty="0">
                <a:latin typeface="Calibri" panose="020F0502020204030204" pitchFamily="34" charset="0"/>
              </a:rPr>
              <a:t> </a:t>
            </a:r>
            <a:r>
              <a:rPr lang="en-US" sz="2200" dirty="0">
                <a:latin typeface="Calibri" panose="020F0502020204030204" pitchFamily="34" charset="0"/>
              </a:rPr>
              <a:t>F</a:t>
            </a:r>
            <a:r>
              <a:rPr lang="en-US" sz="100" dirty="0">
                <a:latin typeface="Calibri" panose="020F0502020204030204" pitchFamily="34" charset="0"/>
              </a:rPr>
              <a:t> </a:t>
            </a:r>
            <a:r>
              <a:rPr lang="en-US" sz="2200" dirty="0">
                <a:latin typeface="Calibri" panose="020F0502020204030204" pitchFamily="34" charset="0"/>
              </a:rPr>
              <a:t>R</a:t>
            </a:r>
            <a:r>
              <a:rPr lang="en-US" sz="100" dirty="0">
                <a:latin typeface="Calibri" panose="020F0502020204030204" pitchFamily="34" charset="0"/>
              </a:rPr>
              <a:t> </a:t>
            </a:r>
            <a:r>
              <a:rPr lang="en-US" sz="2200" dirty="0">
                <a:latin typeface="Calibri" panose="020F0502020204030204" pitchFamily="34" charset="0"/>
              </a:rPr>
              <a:t>S results in more transactions affecting equity (other comprehensive income) but not net income.</a:t>
            </a:r>
          </a:p>
        </p:txBody>
      </p:sp>
      <p:sp>
        <p:nvSpPr>
          <p:cNvPr id="4" name="Slide Number Placeholder 3">
            <a:extLst>
              <a:ext uri="{FF2B5EF4-FFF2-40B4-BE49-F238E27FC236}">
                <a16:creationId xmlns:a16="http://schemas.microsoft.com/office/drawing/2014/main" id="{05DC0C6A-76E7-4326-910C-5F400617F6B8}"/>
              </a:ext>
            </a:extLst>
          </p:cNvPr>
          <p:cNvSpPr>
            <a:spLocks noGrp="1"/>
          </p:cNvSpPr>
          <p:nvPr>
            <p:ph type="sldNum" sz="quarter" idx="10"/>
          </p:nvPr>
        </p:nvSpPr>
        <p:spPr/>
        <p:txBody>
          <a:bodyPr/>
          <a:lstStyle/>
          <a:p>
            <a:fld id="{67B19427-F580-D146-B60E-4CADEE75497F}" type="slidenum">
              <a:rPr lang="en-US" smtClean="0"/>
              <a:pPr/>
              <a:t>77</a:t>
            </a:fld>
            <a:endParaRPr lang="en-US" dirty="0"/>
          </a:p>
        </p:txBody>
      </p:sp>
      <p:sp>
        <p:nvSpPr>
          <p:cNvPr id="5" name="Footer Placeholder 4">
            <a:extLst>
              <a:ext uri="{FF2B5EF4-FFF2-40B4-BE49-F238E27FC236}">
                <a16:creationId xmlns:a16="http://schemas.microsoft.com/office/drawing/2014/main" id="{2E7C8155-6098-4CB1-B81F-CABF419930F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083167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D734-4310-44F5-B970-A1DBCB784CBD}"/>
              </a:ext>
            </a:extLst>
          </p:cNvPr>
          <p:cNvSpPr>
            <a:spLocks noGrp="1"/>
          </p:cNvSpPr>
          <p:nvPr>
            <p:ph type="title"/>
          </p:nvPr>
        </p:nvSpPr>
        <p:spPr>
          <a:xfrm>
            <a:off x="304800" y="762001"/>
            <a:ext cx="8534400" cy="761999"/>
          </a:xfrm>
        </p:spPr>
        <p:txBody>
          <a:bodyPr/>
          <a:lstStyle/>
          <a:p>
            <a:r>
              <a:rPr lang="en-US" dirty="0">
                <a:latin typeface="Calibri" panose="020F0502020204030204" pitchFamily="34" charset="0"/>
                <a:ea typeface="Source Sans Pro" charset="0"/>
                <a:cs typeface="Calibri" panose="020F0502020204030204" pitchFamily="34" charset="0"/>
              </a:rPr>
              <a:t>A Look at I</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F</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R</a:t>
            </a:r>
            <a:r>
              <a:rPr lang="en-US" sz="100" dirty="0">
                <a:latin typeface="Calibri" panose="020F0502020204030204" pitchFamily="34" charset="0"/>
                <a:ea typeface="Source Sans Pro" charset="0"/>
                <a:cs typeface="Calibri" panose="020F0502020204030204" pitchFamily="34" charset="0"/>
              </a:rPr>
              <a:t> </a:t>
            </a:r>
            <a:r>
              <a:rPr lang="en-US" dirty="0">
                <a:latin typeface="Calibri" panose="020F0502020204030204" pitchFamily="34" charset="0"/>
                <a:ea typeface="Source Sans Pro" charset="0"/>
                <a:cs typeface="Calibri" panose="020F0502020204030204" pitchFamily="34" charset="0"/>
              </a:rPr>
              <a:t>S </a:t>
            </a:r>
            <a:r>
              <a:rPr lang="en-US" sz="2400" b="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2B43863B-4695-4C20-8E9F-21258538EAFD}"/>
              </a:ext>
            </a:extLst>
          </p:cNvPr>
          <p:cNvSpPr>
            <a:spLocks noGrp="1"/>
          </p:cNvSpPr>
          <p:nvPr>
            <p:ph sz="quarter" idx="16"/>
          </p:nvPr>
        </p:nvSpPr>
        <p:spPr>
          <a:xfrm>
            <a:off x="304800" y="1600200"/>
            <a:ext cx="8534400" cy="4191000"/>
          </a:xfrm>
        </p:spPr>
        <p:txBody>
          <a:bodyPr/>
          <a:lstStyle/>
          <a:p>
            <a:r>
              <a:rPr lang="en-US" sz="2000" b="1" dirty="0">
                <a:solidFill>
                  <a:srgbClr val="196E78"/>
                </a:solidFill>
                <a:latin typeface="Calibri" panose="020F0502020204030204" pitchFamily="34" charset="0"/>
                <a:ea typeface="Source Sans Pro" charset="0"/>
                <a:cs typeface="Calibri" panose="020F0502020204030204" pitchFamily="34" charset="0"/>
              </a:rPr>
              <a:t>Looking to the Future</a:t>
            </a:r>
          </a:p>
          <a:p>
            <a:pPr>
              <a:buClr>
                <a:schemeClr val="accent2"/>
              </a:buClr>
            </a:pPr>
            <a:r>
              <a:rPr lang="en-US" sz="2000" dirty="0">
                <a:latin typeface="Calibri" panose="020F0502020204030204" pitchFamily="34" charset="0"/>
              </a:rPr>
              <a:t>The I</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S</a:t>
            </a:r>
            <a:r>
              <a:rPr lang="en-US" sz="100" dirty="0">
                <a:latin typeface="Calibri" panose="020F0502020204030204" pitchFamily="34" charset="0"/>
              </a:rPr>
              <a:t> </a:t>
            </a:r>
            <a:r>
              <a:rPr lang="en-US" sz="2000" dirty="0">
                <a:latin typeface="Calibri" panose="020F0502020204030204" pitchFamily="34" charset="0"/>
              </a:rPr>
              <a:t>B and F</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S</a:t>
            </a:r>
            <a:r>
              <a:rPr lang="en-US" sz="100" dirty="0">
                <a:latin typeface="Calibri" panose="020F0502020204030204" pitchFamily="34" charset="0"/>
              </a:rPr>
              <a:t> </a:t>
            </a:r>
            <a:r>
              <a:rPr lang="en-US" sz="2000" dirty="0">
                <a:latin typeface="Calibri" panose="020F0502020204030204" pitchFamily="34" charset="0"/>
              </a:rPr>
              <a:t>B are working on a project that will rework the structure of financial statements. Specifically this project will address the issue of how to classify various items in the income statement. A main goal of this new approach is to provide information that better represents how businesses are run. In addition, this approach draws attention away from just one number—net income. It will adopt major groupings similar to those currently used by the statement of cash flows (operating, investing, and financing), so that numbers can be more readily traced across statements. For example, the amount of income that is generated by operations would be traceable to the assets and liabilities used to generate the income. Finally, this approach would also provide detail, beyond that currently seen in most statements (either G</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A</a:t>
            </a:r>
            <a:r>
              <a:rPr lang="en-US" sz="100" dirty="0">
                <a:latin typeface="Calibri" panose="020F0502020204030204" pitchFamily="34" charset="0"/>
              </a:rPr>
              <a:t> </a:t>
            </a:r>
            <a:r>
              <a:rPr lang="en-US" sz="2000" dirty="0">
                <a:latin typeface="Calibri" panose="020F0502020204030204" pitchFamily="34" charset="0"/>
              </a:rPr>
              <a:t>P or I</a:t>
            </a:r>
            <a:r>
              <a:rPr lang="en-US" sz="100" dirty="0">
                <a:latin typeface="Calibri" panose="020F0502020204030204" pitchFamily="34" charset="0"/>
              </a:rPr>
              <a:t> </a:t>
            </a:r>
            <a:r>
              <a:rPr lang="en-US" sz="2000" dirty="0">
                <a:latin typeface="Calibri" panose="020F0502020204030204" pitchFamily="34" charset="0"/>
              </a:rPr>
              <a:t>F</a:t>
            </a:r>
            <a:r>
              <a:rPr lang="en-US" sz="100" dirty="0">
                <a:latin typeface="Calibri" panose="020F0502020204030204" pitchFamily="34" charset="0"/>
              </a:rPr>
              <a:t> </a:t>
            </a:r>
            <a:r>
              <a:rPr lang="en-US" sz="2000" dirty="0">
                <a:latin typeface="Calibri" panose="020F0502020204030204" pitchFamily="34" charset="0"/>
              </a:rPr>
              <a:t>R</a:t>
            </a:r>
            <a:r>
              <a:rPr lang="en-US" sz="100" dirty="0">
                <a:latin typeface="Calibri" panose="020F0502020204030204" pitchFamily="34" charset="0"/>
              </a:rPr>
              <a:t> </a:t>
            </a:r>
            <a:r>
              <a:rPr lang="en-US" sz="2000" dirty="0">
                <a:latin typeface="Calibri" panose="020F0502020204030204" pitchFamily="34" charset="0"/>
              </a:rPr>
              <a:t>S), by requiring that line items be presented both by function and by nature. The new financial statement format was heavily influenced by suggestions from financial statement analysts.</a:t>
            </a:r>
          </a:p>
        </p:txBody>
      </p:sp>
      <p:sp>
        <p:nvSpPr>
          <p:cNvPr id="4" name="Slide Number Placeholder 3">
            <a:extLst>
              <a:ext uri="{FF2B5EF4-FFF2-40B4-BE49-F238E27FC236}">
                <a16:creationId xmlns:a16="http://schemas.microsoft.com/office/drawing/2014/main" id="{05DC0C6A-76E7-4326-910C-5F400617F6B8}"/>
              </a:ext>
            </a:extLst>
          </p:cNvPr>
          <p:cNvSpPr>
            <a:spLocks noGrp="1"/>
          </p:cNvSpPr>
          <p:nvPr>
            <p:ph type="sldNum" sz="quarter" idx="10"/>
          </p:nvPr>
        </p:nvSpPr>
        <p:spPr/>
        <p:txBody>
          <a:bodyPr/>
          <a:lstStyle/>
          <a:p>
            <a:fld id="{67B19427-F580-D146-B60E-4CADEE75497F}" type="slidenum">
              <a:rPr lang="en-US" smtClean="0"/>
              <a:pPr/>
              <a:t>78</a:t>
            </a:fld>
            <a:endParaRPr lang="en-US" dirty="0"/>
          </a:p>
        </p:txBody>
      </p:sp>
      <p:sp>
        <p:nvSpPr>
          <p:cNvPr id="5" name="Footer Placeholder 4">
            <a:extLst>
              <a:ext uri="{FF2B5EF4-FFF2-40B4-BE49-F238E27FC236}">
                <a16:creationId xmlns:a16="http://schemas.microsoft.com/office/drawing/2014/main" id="{2E7C8155-6098-4CB1-B81F-CABF419930FF}"/>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0662014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a:t>
            </a:r>
            <a:r>
              <a:rPr lang="en-US" sz="100" dirty="0"/>
              <a:t> </a:t>
            </a:r>
            <a:r>
              <a:rPr lang="en-US" sz="180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79</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F6AD-8D94-40CE-8D5A-CE6E810F7972}"/>
              </a:ext>
            </a:extLst>
          </p:cNvPr>
          <p:cNvSpPr>
            <a:spLocks noGrp="1"/>
          </p:cNvSpPr>
          <p:nvPr>
            <p:ph type="title"/>
          </p:nvPr>
        </p:nvSpPr>
        <p:spPr>
          <a:xfrm>
            <a:off x="304800" y="762001"/>
            <a:ext cx="8534400" cy="761999"/>
          </a:xfrm>
        </p:spPr>
        <p:txBody>
          <a:bodyPr/>
          <a:lstStyle/>
          <a:p>
            <a:r>
              <a:rPr lang="en-US" dirty="0"/>
              <a:t>Flow of Costs </a:t>
            </a:r>
            <a:r>
              <a:rPr lang="en-US" sz="2400" b="0" dirty="0"/>
              <a:t>(2 of 4)</a:t>
            </a:r>
            <a:endParaRPr lang="en-US" b="1" dirty="0"/>
          </a:p>
        </p:txBody>
      </p:sp>
      <p:sp>
        <p:nvSpPr>
          <p:cNvPr id="3" name="Content Placeholder 2">
            <a:extLst>
              <a:ext uri="{FF2B5EF4-FFF2-40B4-BE49-F238E27FC236}">
                <a16:creationId xmlns:a16="http://schemas.microsoft.com/office/drawing/2014/main" id="{6E73933D-8045-4739-9344-815FB781944A}"/>
              </a:ext>
            </a:extLst>
          </p:cNvPr>
          <p:cNvSpPr>
            <a:spLocks noGrp="1"/>
          </p:cNvSpPr>
          <p:nvPr>
            <p:ph sz="quarter" idx="16"/>
          </p:nvPr>
        </p:nvSpPr>
        <p:spPr>
          <a:xfrm>
            <a:off x="304800" y="1828800"/>
            <a:ext cx="7924800" cy="3352800"/>
          </a:xfrm>
        </p:spPr>
        <p:txBody>
          <a:bodyPr/>
          <a:lstStyle/>
          <a:p>
            <a:pPr marL="0" lvl="2" indent="0">
              <a:spcBef>
                <a:spcPts val="1000"/>
              </a:spcBef>
              <a:buClr>
                <a:srgbClr val="990000"/>
              </a:buClr>
              <a:buSzPct val="100000"/>
              <a:buNone/>
            </a:pPr>
            <a:r>
              <a:rPr lang="en-US" altLang="en-US" sz="2800" b="1" dirty="0"/>
              <a:t>Perpetual System</a:t>
            </a:r>
          </a:p>
          <a:p>
            <a:pPr marL="292608" lvl="2" indent="-292608">
              <a:spcBef>
                <a:spcPts val="1000"/>
              </a:spcBef>
              <a:buClr>
                <a:srgbClr val="990000"/>
              </a:buClr>
              <a:buSzPct val="100000"/>
            </a:pPr>
            <a:r>
              <a:rPr lang="en-US" altLang="en-US" sz="2800" dirty="0"/>
              <a:t>Maintain detailed records of cost of each inventory purchase and sale</a:t>
            </a:r>
          </a:p>
          <a:p>
            <a:pPr marL="292608" lvl="2" indent="-292608">
              <a:spcBef>
                <a:spcPts val="1000"/>
              </a:spcBef>
              <a:buClr>
                <a:srgbClr val="990000"/>
              </a:buClr>
              <a:buSzPct val="100000"/>
            </a:pPr>
            <a:r>
              <a:rPr lang="en-US" altLang="en-US" sz="2800" dirty="0"/>
              <a:t>Records continuously show inventory that should be on hand for every item</a:t>
            </a:r>
          </a:p>
          <a:p>
            <a:pPr marL="292608" lvl="2" indent="-292608">
              <a:spcBef>
                <a:spcPts val="1000"/>
              </a:spcBef>
              <a:buClr>
                <a:srgbClr val="990000"/>
              </a:buClr>
              <a:buSzPct val="100000"/>
            </a:pPr>
            <a:r>
              <a:rPr lang="en-US" altLang="en-US" sz="2800" dirty="0"/>
              <a:t>Company determines cost of goods sold each time a sale occurs</a:t>
            </a:r>
            <a:endParaRPr lang="en-US" sz="2800" dirty="0"/>
          </a:p>
        </p:txBody>
      </p:sp>
      <p:sp>
        <p:nvSpPr>
          <p:cNvPr id="4" name="Slide Number Placeholder 3">
            <a:extLst>
              <a:ext uri="{FF2B5EF4-FFF2-40B4-BE49-F238E27FC236}">
                <a16:creationId xmlns:a16="http://schemas.microsoft.com/office/drawing/2014/main" id="{FB29CFEA-9242-4B9D-9A9F-941A339AEFB2}"/>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F6E02586-55C0-421E-99E7-271AC773213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555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FF91-1B08-40A2-B09B-49D1D1238B4A}"/>
              </a:ext>
            </a:extLst>
          </p:cNvPr>
          <p:cNvSpPr>
            <a:spLocks noGrp="1"/>
          </p:cNvSpPr>
          <p:nvPr>
            <p:ph type="title"/>
          </p:nvPr>
        </p:nvSpPr>
        <p:spPr>
          <a:xfrm>
            <a:off x="304800" y="762001"/>
            <a:ext cx="8534400" cy="842893"/>
          </a:xfrm>
        </p:spPr>
        <p:txBody>
          <a:bodyPr/>
          <a:lstStyle/>
          <a:p>
            <a:r>
              <a:rPr lang="en-US" dirty="0"/>
              <a:t>Flow of Costs </a:t>
            </a:r>
            <a:r>
              <a:rPr lang="en-US" sz="2400" b="0" dirty="0"/>
              <a:t>(3 of 4)</a:t>
            </a:r>
            <a:endParaRPr lang="en-US" b="1" dirty="0"/>
          </a:p>
        </p:txBody>
      </p:sp>
      <p:sp>
        <p:nvSpPr>
          <p:cNvPr id="3" name="Content Placeholder 2">
            <a:extLst>
              <a:ext uri="{FF2B5EF4-FFF2-40B4-BE49-F238E27FC236}">
                <a16:creationId xmlns:a16="http://schemas.microsoft.com/office/drawing/2014/main" id="{9B41C6EB-8E2C-4042-804C-E8B7405B8D8C}"/>
              </a:ext>
            </a:extLst>
          </p:cNvPr>
          <p:cNvSpPr>
            <a:spLocks noGrp="1"/>
          </p:cNvSpPr>
          <p:nvPr>
            <p:ph sz="quarter" idx="16"/>
          </p:nvPr>
        </p:nvSpPr>
        <p:spPr>
          <a:xfrm>
            <a:off x="304800" y="1828800"/>
            <a:ext cx="8534400" cy="2184400"/>
          </a:xfrm>
        </p:spPr>
        <p:txBody>
          <a:bodyPr/>
          <a:lstStyle/>
          <a:p>
            <a:pPr marL="0" lvl="2" indent="0">
              <a:spcBef>
                <a:spcPts val="1000"/>
              </a:spcBef>
              <a:buClr>
                <a:srgbClr val="990000"/>
              </a:buClr>
              <a:buSzPct val="100000"/>
              <a:buNone/>
            </a:pPr>
            <a:r>
              <a:rPr lang="en-US" altLang="en-US" sz="2600" b="1" dirty="0"/>
              <a:t>Periodic System</a:t>
            </a:r>
          </a:p>
          <a:p>
            <a:pPr marL="292608" lvl="2" indent="-292608">
              <a:spcBef>
                <a:spcPts val="1000"/>
              </a:spcBef>
              <a:buClr>
                <a:srgbClr val="990000"/>
              </a:buClr>
              <a:buSzPct val="100000"/>
            </a:pPr>
            <a:r>
              <a:rPr lang="en-US" altLang="en-US" sz="2600" dirty="0"/>
              <a:t>Do not keep detailed records of the goods on hand</a:t>
            </a:r>
          </a:p>
          <a:p>
            <a:pPr marL="292608" lvl="2" indent="-292608">
              <a:spcBef>
                <a:spcPts val="1000"/>
              </a:spcBef>
              <a:buClr>
                <a:srgbClr val="990000"/>
              </a:buClr>
              <a:buSzPct val="100000"/>
            </a:pPr>
            <a:r>
              <a:rPr lang="en-US" altLang="en-US" sz="2600" dirty="0"/>
              <a:t>Cost of goods sold determined by count at the end of the accounting period</a:t>
            </a:r>
          </a:p>
          <a:p>
            <a:pPr marL="292608" lvl="2" indent="-292608">
              <a:spcBef>
                <a:spcPts val="1000"/>
              </a:spcBef>
              <a:buClr>
                <a:srgbClr val="990000"/>
              </a:buClr>
              <a:buSzPct val="100000"/>
            </a:pPr>
            <a:r>
              <a:rPr lang="en-US" altLang="en-US" sz="2600" dirty="0"/>
              <a:t>Calculation of Cost of Goods Sold:</a:t>
            </a:r>
            <a:endParaRPr lang="en-US" sz="2600" dirty="0"/>
          </a:p>
        </p:txBody>
      </p:sp>
      <p:graphicFrame>
        <p:nvGraphicFramePr>
          <p:cNvPr id="10" name="Content Placeholder 9" descr="Table is accessible to screenreaders">
            <a:extLst>
              <a:ext uri="{FF2B5EF4-FFF2-40B4-BE49-F238E27FC236}">
                <a16:creationId xmlns:a16="http://schemas.microsoft.com/office/drawing/2014/main" id="{14EDF0B0-D892-4DF0-8A9E-916C45CBA528}"/>
              </a:ext>
            </a:extLst>
          </p:cNvPr>
          <p:cNvGraphicFramePr>
            <a:graphicFrameLocks noGrp="1"/>
          </p:cNvGraphicFramePr>
          <p:nvPr>
            <p:ph sz="quarter" idx="17"/>
            <p:extLst>
              <p:ext uri="{D42A27DB-BD31-4B8C-83A1-F6EECF244321}">
                <p14:modId xmlns:p14="http://schemas.microsoft.com/office/powerpoint/2010/main" val="3625737577"/>
              </p:ext>
            </p:extLst>
          </p:nvPr>
        </p:nvGraphicFramePr>
        <p:xfrm>
          <a:off x="1143000" y="4060036"/>
          <a:ext cx="6400800" cy="21336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049048025"/>
                    </a:ext>
                  </a:extLst>
                </a:gridCol>
                <a:gridCol w="1371600">
                  <a:extLst>
                    <a:ext uri="{9D8B030D-6E8A-4147-A177-3AD203B41FA5}">
                      <a16:colId xmlns:a16="http://schemas.microsoft.com/office/drawing/2014/main" val="3433141066"/>
                    </a:ext>
                  </a:extLst>
                </a:gridCol>
              </a:tblGrid>
              <a:tr h="370840">
                <a:tc>
                  <a:txBody>
                    <a:bodyPr/>
                    <a:lstStyle/>
                    <a:p>
                      <a:r>
                        <a:rPr lang="en-US" altLang="en-US" sz="2200" b="0" baseline="0" dirty="0">
                          <a:solidFill>
                            <a:schemeClr val="tx1"/>
                          </a:solidFill>
                          <a:latin typeface="Calibri" panose="020F0502020204030204" pitchFamily="34" charset="0"/>
                        </a:rPr>
                        <a:t>Beginning inventory</a:t>
                      </a:r>
                      <a:endParaRPr lang="en-US" sz="2200" b="0" baseline="0" dirty="0">
                        <a:solidFill>
                          <a:schemeClr val="tx1"/>
                        </a:solidFill>
                        <a:latin typeface="Calibri" panose="020F0502020204030204" pitchFamily="34" charset="0"/>
                      </a:endParaRPr>
                    </a:p>
                  </a:txBody>
                  <a:tcPr>
                    <a:solidFill>
                      <a:schemeClr val="bg1"/>
                    </a:solidFill>
                  </a:tcPr>
                </a:tc>
                <a:tc>
                  <a:txBody>
                    <a:bodyPr/>
                    <a:lstStyle/>
                    <a:p>
                      <a:pPr algn="r"/>
                      <a:r>
                        <a:rPr lang="en-US" altLang="en-US" sz="2200" b="0" baseline="0" dirty="0">
                          <a:solidFill>
                            <a:schemeClr val="tx1"/>
                          </a:solidFill>
                          <a:latin typeface="Calibri" panose="020F0502020204030204" pitchFamily="34" charset="0"/>
                        </a:rPr>
                        <a:t>$ 100,000</a:t>
                      </a:r>
                      <a:endParaRPr lang="en-US" sz="2200" b="0" baseline="0" dirty="0">
                        <a:solidFill>
                          <a:schemeClr val="tx1"/>
                        </a:solidFill>
                        <a:latin typeface="Calibri" panose="020F0502020204030204" pitchFamily="34" charset="0"/>
                      </a:endParaRPr>
                    </a:p>
                  </a:txBody>
                  <a:tcPr>
                    <a:lnB w="38100" cmpd="sng">
                      <a:noFill/>
                    </a:lnB>
                    <a:solidFill>
                      <a:schemeClr val="bg1"/>
                    </a:solidFill>
                  </a:tcPr>
                </a:tc>
                <a:extLst>
                  <a:ext uri="{0D108BD9-81ED-4DB2-BD59-A6C34878D82A}">
                    <a16:rowId xmlns:a16="http://schemas.microsoft.com/office/drawing/2014/main" val="2452630652"/>
                  </a:ext>
                </a:extLst>
              </a:tr>
              <a:tr h="370840">
                <a:tc>
                  <a:txBody>
                    <a:bodyPr/>
                    <a:lstStyle/>
                    <a:p>
                      <a:r>
                        <a:rPr lang="en-US" altLang="en-US" sz="2200" baseline="0" dirty="0">
                          <a:solidFill>
                            <a:schemeClr val="tx1"/>
                          </a:solidFill>
                          <a:latin typeface="Calibri" panose="020F0502020204030204" pitchFamily="34" charset="0"/>
                        </a:rPr>
                        <a:t>Add: Purchases, net</a:t>
                      </a:r>
                      <a:endParaRPr lang="en-US" sz="2200" baseline="0" dirty="0">
                        <a:solidFill>
                          <a:schemeClr val="tx1"/>
                        </a:solidFill>
                        <a:latin typeface="Calibri" panose="020F0502020204030204" pitchFamily="34" charset="0"/>
                      </a:endParaRPr>
                    </a:p>
                  </a:txBody>
                  <a:tcPr>
                    <a:lnR w="12700" cmpd="sng">
                      <a:noFill/>
                    </a:lnR>
                    <a:solidFill>
                      <a:schemeClr val="bg1"/>
                    </a:solidFill>
                  </a:tcPr>
                </a:tc>
                <a:tc>
                  <a:txBody>
                    <a:bodyPr/>
                    <a:lstStyle/>
                    <a:p>
                      <a:pPr algn="r"/>
                      <a:r>
                        <a:rPr lang="en-US" altLang="en-US" sz="2200" u="sng" baseline="0" dirty="0">
                          <a:solidFill>
                            <a:schemeClr val="tx1"/>
                          </a:solidFill>
                          <a:latin typeface="Calibri" panose="020F0502020204030204" pitchFamily="34" charset="0"/>
                        </a:rPr>
                        <a:t>   800,000</a:t>
                      </a:r>
                      <a:endParaRPr lang="en-US" sz="2200" u="sng" baseline="0" dirty="0">
                        <a:solidFill>
                          <a:schemeClr val="tx1"/>
                        </a:solidFill>
                        <a:latin typeface="Calibri" panose="020F0502020204030204" pitchFamily="34" charset="0"/>
                      </a:endParaRPr>
                    </a:p>
                  </a:txBody>
                  <a:tcPr>
                    <a:lnL w="12700" cmpd="sng">
                      <a:noFill/>
                    </a:lnL>
                    <a:lnR w="12700" cmpd="sng">
                      <a:noFill/>
                    </a:lnR>
                    <a:lnT w="381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4829444"/>
                  </a:ext>
                </a:extLst>
              </a:tr>
              <a:tr h="370840">
                <a:tc>
                  <a:txBody>
                    <a:bodyPr/>
                    <a:lstStyle/>
                    <a:p>
                      <a:r>
                        <a:rPr lang="en-US" altLang="en-US" sz="2200" baseline="0" dirty="0">
                          <a:solidFill>
                            <a:schemeClr val="tx1"/>
                          </a:solidFill>
                          <a:latin typeface="Calibri" panose="020F0502020204030204" pitchFamily="34" charset="0"/>
                        </a:rPr>
                        <a:t>Goods available for sale</a:t>
                      </a:r>
                      <a:endParaRPr lang="en-US" sz="2200" baseline="0" dirty="0">
                        <a:solidFill>
                          <a:schemeClr val="tx1"/>
                        </a:solidFill>
                        <a:latin typeface="Calibri" panose="020F0502020204030204" pitchFamily="34" charset="0"/>
                      </a:endParaRPr>
                    </a:p>
                  </a:txBody>
                  <a:tcPr>
                    <a:solidFill>
                      <a:schemeClr val="bg1"/>
                    </a:solidFill>
                  </a:tcPr>
                </a:tc>
                <a:tc>
                  <a:txBody>
                    <a:bodyPr/>
                    <a:lstStyle/>
                    <a:p>
                      <a:pPr algn="r"/>
                      <a:r>
                        <a:rPr lang="en-US" altLang="en-US" sz="2200" baseline="0" dirty="0">
                          <a:solidFill>
                            <a:schemeClr val="tx1"/>
                          </a:solidFill>
                          <a:latin typeface="Calibri" panose="020F0502020204030204" pitchFamily="34" charset="0"/>
                        </a:rPr>
                        <a:t>900,000</a:t>
                      </a:r>
                      <a:endParaRPr lang="en-US" sz="2200" baseline="0" dirty="0">
                        <a:solidFill>
                          <a:schemeClr val="tx1"/>
                        </a:solidFill>
                        <a:latin typeface="Calibri" panose="020F0502020204030204" pitchFamily="34" charset="0"/>
                      </a:endParaRP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383963444"/>
                  </a:ext>
                </a:extLst>
              </a:tr>
              <a:tr h="370840">
                <a:tc>
                  <a:txBody>
                    <a:bodyPr/>
                    <a:lstStyle/>
                    <a:p>
                      <a:r>
                        <a:rPr lang="en-US" altLang="en-US" sz="2200" baseline="0" dirty="0">
                          <a:solidFill>
                            <a:schemeClr val="tx1"/>
                          </a:solidFill>
                          <a:latin typeface="Calibri" panose="020F0502020204030204" pitchFamily="34" charset="0"/>
                        </a:rPr>
                        <a:t>Less: Ending inventory</a:t>
                      </a:r>
                      <a:endParaRPr lang="en-US" sz="2200" baseline="0" dirty="0">
                        <a:solidFill>
                          <a:schemeClr val="tx1"/>
                        </a:solidFill>
                        <a:latin typeface="Calibri" panose="020F0502020204030204" pitchFamily="34" charset="0"/>
                      </a:endParaRPr>
                    </a:p>
                  </a:txBody>
                  <a:tcPr>
                    <a:solidFill>
                      <a:schemeClr val="bg1"/>
                    </a:solidFill>
                  </a:tcPr>
                </a:tc>
                <a:tc>
                  <a:txBody>
                    <a:bodyPr/>
                    <a:lstStyle/>
                    <a:p>
                      <a:pPr algn="r"/>
                      <a:r>
                        <a:rPr lang="en-US" altLang="en-US" sz="2200" u="sng" baseline="0" dirty="0">
                          <a:solidFill>
                            <a:schemeClr val="tx1"/>
                          </a:solidFill>
                          <a:latin typeface="Calibri" panose="020F0502020204030204" pitchFamily="34" charset="0"/>
                        </a:rPr>
                        <a:t>   125,000</a:t>
                      </a:r>
                      <a:endParaRPr lang="en-US" sz="2200" u="sng" baseline="0" dirty="0">
                        <a:solidFill>
                          <a:schemeClr val="tx1"/>
                        </a:solidFill>
                        <a:latin typeface="Calibri" panose="020F0502020204030204" pitchFamily="34" charset="0"/>
                      </a:endParaRPr>
                    </a:p>
                  </a:txBody>
                  <a:tcPr>
                    <a:solidFill>
                      <a:schemeClr val="bg1"/>
                    </a:solidFill>
                  </a:tcPr>
                </a:tc>
                <a:extLst>
                  <a:ext uri="{0D108BD9-81ED-4DB2-BD59-A6C34878D82A}">
                    <a16:rowId xmlns:a16="http://schemas.microsoft.com/office/drawing/2014/main" val="1904197214"/>
                  </a:ext>
                </a:extLst>
              </a:tr>
              <a:tr h="370840">
                <a:tc>
                  <a:txBody>
                    <a:bodyPr/>
                    <a:lstStyle/>
                    <a:p>
                      <a:r>
                        <a:rPr lang="en-US" altLang="en-US" sz="2200" baseline="0" dirty="0">
                          <a:solidFill>
                            <a:schemeClr val="tx1"/>
                          </a:solidFill>
                          <a:latin typeface="Calibri" panose="020F0502020204030204" pitchFamily="34" charset="0"/>
                        </a:rPr>
                        <a:t>Cost of goods sold</a:t>
                      </a:r>
                      <a:endParaRPr lang="en-US" sz="2200" baseline="0" dirty="0">
                        <a:solidFill>
                          <a:schemeClr val="tx1"/>
                        </a:solidFill>
                        <a:latin typeface="Calibri" panose="020F0502020204030204" pitchFamily="34" charset="0"/>
                      </a:endParaRPr>
                    </a:p>
                  </a:txBody>
                  <a:tcP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u="dbl" baseline="0" dirty="0">
                          <a:solidFill>
                            <a:schemeClr val="tx1"/>
                          </a:solidFill>
                          <a:latin typeface="Calibri" panose="020F0502020204030204" pitchFamily="34" charset="0"/>
                        </a:rPr>
                        <a:t>$ 775,000</a:t>
                      </a:r>
                    </a:p>
                  </a:txBody>
                  <a:tcPr>
                    <a:solidFill>
                      <a:schemeClr val="bg1"/>
                    </a:solidFill>
                  </a:tcPr>
                </a:tc>
                <a:extLst>
                  <a:ext uri="{0D108BD9-81ED-4DB2-BD59-A6C34878D82A}">
                    <a16:rowId xmlns:a16="http://schemas.microsoft.com/office/drawing/2014/main" val="3062577515"/>
                  </a:ext>
                </a:extLst>
              </a:tr>
            </a:tbl>
          </a:graphicData>
        </a:graphic>
      </p:graphicFrame>
      <p:sp>
        <p:nvSpPr>
          <p:cNvPr id="8" name="Slide Number Placeholder 7">
            <a:extLst>
              <a:ext uri="{FF2B5EF4-FFF2-40B4-BE49-F238E27FC236}">
                <a16:creationId xmlns:a16="http://schemas.microsoft.com/office/drawing/2014/main" id="{D18E49DF-0849-4912-8B61-91E15CF38A02}"/>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9" name="Footer Placeholder 8">
            <a:extLst>
              <a:ext uri="{FF2B5EF4-FFF2-40B4-BE49-F238E27FC236}">
                <a16:creationId xmlns:a16="http://schemas.microsoft.com/office/drawing/2014/main" id="{479E167C-3A53-4231-B73A-632BF5546992}"/>
              </a:ext>
            </a:extLst>
          </p:cNvP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881158469"/>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78D6520EA68A49865606D3C9534DA1" ma:contentTypeVersion="13" ma:contentTypeDescription="Create a new document." ma:contentTypeScope="" ma:versionID="70035eb3428c3adc80d38ad743135323">
  <xsd:schema xmlns:xsd="http://www.w3.org/2001/XMLSchema" xmlns:xs="http://www.w3.org/2001/XMLSchema" xmlns:p="http://schemas.microsoft.com/office/2006/metadata/properties" xmlns:ns2="991c6ba3-1c6f-40a9-b60d-1b3170aa9e50" xmlns:ns3="7a71b9a5-dc42-4723-8d0f-e8d6ba5fbeb6" targetNamespace="http://schemas.microsoft.com/office/2006/metadata/properties" ma:root="true" ma:fieldsID="bd7354960e2e8c08eb9a78d1f0de2318" ns2:_="" ns3:_="">
    <xsd:import namespace="991c6ba3-1c6f-40a9-b60d-1b3170aa9e50"/>
    <xsd:import namespace="7a71b9a5-dc42-4723-8d0f-e8d6ba5fbe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Fil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1c6ba3-1c6f-40a9-b60d-1b3170aa9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s" ma:index="20" nillable="true" ma:displayName="Files" ma:format="Dropdown" ma:internalName="Files"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a71b9a5-dc42-4723-8d0f-e8d6ba5fbe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iles xmlns="991c6ba3-1c6f-40a9-b60d-1b3170aa9e50" xsi:nil="true"/>
  </documentManagement>
</p:properties>
</file>

<file path=customXml/itemProps1.xml><?xml version="1.0" encoding="utf-8"?>
<ds:datastoreItem xmlns:ds="http://schemas.openxmlformats.org/officeDocument/2006/customXml" ds:itemID="{288F1D47-4251-47E8-ACDB-2528FF86B6CA}">
  <ds:schemaRefs>
    <ds:schemaRef ds:uri="http://schemas.microsoft.com/sharepoint/v3/contenttype/forms"/>
  </ds:schemaRefs>
</ds:datastoreItem>
</file>

<file path=customXml/itemProps2.xml><?xml version="1.0" encoding="utf-8"?>
<ds:datastoreItem xmlns:ds="http://schemas.openxmlformats.org/officeDocument/2006/customXml" ds:itemID="{6FBD084E-B55F-4B9C-B01D-5689564D2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1c6ba3-1c6f-40a9-b60d-1b3170aa9e50"/>
    <ds:schemaRef ds:uri="7a71b9a5-dc42-4723-8d0f-e8d6ba5fb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C71EB-81EB-430C-AADD-7391148CA650}">
  <ds:schemaRefs>
    <ds:schemaRef ds:uri="http://purl.org/dc/terms/"/>
    <ds:schemaRef ds:uri="http://www.w3.org/XML/1998/namespace"/>
    <ds:schemaRef ds:uri="http://purl.org/dc/dcmitype/"/>
    <ds:schemaRef ds:uri="991c6ba3-1c6f-40a9-b60d-1b3170aa9e50"/>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7a71b9a5-dc42-4723-8d0f-e8d6ba5fbeb6"/>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17014</TotalTime>
  <Words>5583</Words>
  <Application>Microsoft Office PowerPoint</Application>
  <PresentationFormat>On-screen Show (4:3)</PresentationFormat>
  <Paragraphs>713</Paragraphs>
  <Slides>79</Slides>
  <Notes>2</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79</vt:i4>
      </vt:variant>
    </vt:vector>
  </HeadingPairs>
  <TitlesOfParts>
    <vt:vector size="91"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Accounting Principles</vt:lpstr>
      <vt:lpstr>Chapter Outline</vt:lpstr>
      <vt:lpstr>Merchandising Operations and Inventory Systems</vt:lpstr>
      <vt:lpstr>Merchandising Operations</vt:lpstr>
      <vt:lpstr>Operating Cycles (1 of 2)</vt:lpstr>
      <vt:lpstr>Operating Cycles (2 of 2)</vt:lpstr>
      <vt:lpstr>Flow of Costs (1 of 4)</vt:lpstr>
      <vt:lpstr>Flow of Costs (2 of 4)</vt:lpstr>
      <vt:lpstr>Flow of Costs (3 of 4)</vt:lpstr>
      <vt:lpstr>Flow of Costs (4 of 4)</vt:lpstr>
      <vt:lpstr>Do It! 1: Merchandising Operations and Inventory Systems (1 of 2)</vt:lpstr>
      <vt:lpstr>Do It! 1: Merchandising Operations and Inventory Systems (2 of 2)</vt:lpstr>
      <vt:lpstr>Recording Purchases Perpetual System (1 of 3)</vt:lpstr>
      <vt:lpstr>Recording Purchases Perpetual System (2 of 3)</vt:lpstr>
      <vt:lpstr>Recording Purchases Perpetual System (3 of 3)</vt:lpstr>
      <vt:lpstr>Freight Costs (1 of 2)</vt:lpstr>
      <vt:lpstr>Freight Costs (2 of 2)</vt:lpstr>
      <vt:lpstr>Purchase Returns and Allowances (1 of 4)</vt:lpstr>
      <vt:lpstr>Purchase Returns and Allowances (2 of 4)</vt:lpstr>
      <vt:lpstr>Purchase Returns and Allowances (3 of 4)</vt:lpstr>
      <vt:lpstr>Purchase Returns and Allowances (4 of 4)</vt:lpstr>
      <vt:lpstr>Purchase Discounts (1 of 5)</vt:lpstr>
      <vt:lpstr>Purchase Discounts (2 of 5)</vt:lpstr>
      <vt:lpstr>Purchase Discounts (3 of 5)</vt:lpstr>
      <vt:lpstr>Purchase Discounts (4 of 5)</vt:lpstr>
      <vt:lpstr>Purchase Discounts (5 of 5)</vt:lpstr>
      <vt:lpstr>Summary of Purchasing Transactions</vt:lpstr>
      <vt:lpstr>Do It! 2: Purchase Transactions</vt:lpstr>
      <vt:lpstr>Recording Sales Perpetual System (1 of 3)</vt:lpstr>
      <vt:lpstr>Recording Sales Perpetual System (2 of 3)</vt:lpstr>
      <vt:lpstr>Recording Sales Perpetual System (3 of 3)</vt:lpstr>
      <vt:lpstr>Sales Returns and Allowances (1 of 5)</vt:lpstr>
      <vt:lpstr>Sales Returns and Allowances (2 of 5)</vt:lpstr>
      <vt:lpstr>Sales Returns and Allowances (3 of 5)</vt:lpstr>
      <vt:lpstr>Sales Returns and Allowances (4 of 5)</vt:lpstr>
      <vt:lpstr>Sales Returns and Allowances (5 of 5)</vt:lpstr>
      <vt:lpstr>Sales Discounts (1 of 2)</vt:lpstr>
      <vt:lpstr>Sales Discounts (2 of 2)</vt:lpstr>
      <vt:lpstr>Do It! 3: Sales Transactions (1 of 2)</vt:lpstr>
      <vt:lpstr>Do It! 3: Sales Transactions (2 of 2)</vt:lpstr>
      <vt:lpstr>The Accounting Cycle for a Merchandising Company</vt:lpstr>
      <vt:lpstr>Adjusting Entries</vt:lpstr>
      <vt:lpstr>Closing Entries (1 of 3)</vt:lpstr>
      <vt:lpstr>Closing Entries (2 of 3)</vt:lpstr>
      <vt:lpstr>Closing Entries (3 of 3)</vt:lpstr>
      <vt:lpstr>Do It! 4: Sales Transactions (1 of 2)</vt:lpstr>
      <vt:lpstr>Do It! 4: Sales Transactions (2 of 2)</vt:lpstr>
      <vt:lpstr>Multiple-Step and Comprehensive Income Statements</vt:lpstr>
      <vt:lpstr>Multiple-Step (1 of 2)</vt:lpstr>
      <vt:lpstr>Multiple-Step (2 of 2)</vt:lpstr>
      <vt:lpstr>Nonoperating Activities</vt:lpstr>
      <vt:lpstr>Multiple-Step Income Statement (1 of 2)</vt:lpstr>
      <vt:lpstr>Multiple-Step Income Statement (2 of 2)</vt:lpstr>
      <vt:lpstr>Single-Step Income Statement</vt:lpstr>
      <vt:lpstr>Single-Step</vt:lpstr>
      <vt:lpstr>Comprehensive Income Statement</vt:lpstr>
      <vt:lpstr>Classified Balance Sheet</vt:lpstr>
      <vt:lpstr>Do It! 5: Multiple-Step Income Statement (1 of 3)</vt:lpstr>
      <vt:lpstr>Do It! 5: Multiple-Step Income Statement (2 of 3)</vt:lpstr>
      <vt:lpstr>Do It! 5: Multiple-Step Income Statement (3 of 3)</vt:lpstr>
      <vt:lpstr>Appendix 5A: Worksheet for a Merchandising Company (1 of 2)</vt:lpstr>
      <vt:lpstr>Appendix 5A: Worksheet for a Merchandising Company (2 of 2)</vt:lpstr>
      <vt:lpstr>Appendix 5B: Periodic Inventory System (1 of 2)</vt:lpstr>
      <vt:lpstr>Appendix 5B: Periodic Inventory System (2 of 2)</vt:lpstr>
      <vt:lpstr>Recording Merchandise Transactions</vt:lpstr>
      <vt:lpstr>Recording Purchases of Merchandise (1 of 4)</vt:lpstr>
      <vt:lpstr>Recording Purchases of Merchandise (2 of 4)</vt:lpstr>
      <vt:lpstr>Recording Purchases of Merchandise (3 of 4)</vt:lpstr>
      <vt:lpstr>Recording Purchases of Merchandise (4 of 4)</vt:lpstr>
      <vt:lpstr>Recording Sales of Merchandise (1 of 3)</vt:lpstr>
      <vt:lpstr>Recording Sales of Merchandise (2 of 3)</vt:lpstr>
      <vt:lpstr>Recording Sales of Merchandise (3 of 3)</vt:lpstr>
      <vt:lpstr>Closing Entries (1 of 2)</vt:lpstr>
      <vt:lpstr>Closing Entries (2 of 2)</vt:lpstr>
      <vt:lpstr>A Look at I F R S (1 of 4)</vt:lpstr>
      <vt:lpstr>A Look at I F R S (2 of 4)</vt:lpstr>
      <vt:lpstr>A Look at I F R S (3 of 4)</vt:lpstr>
      <vt:lpstr>A Look at I F R S (4 of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Md.kausar Alam</cp:lastModifiedBy>
  <cp:revision>1610</cp:revision>
  <cp:lastPrinted>2017-04-26T13:25:47Z</cp:lastPrinted>
  <dcterms:created xsi:type="dcterms:W3CDTF">2017-04-21T14:49:46Z</dcterms:created>
  <dcterms:modified xsi:type="dcterms:W3CDTF">2021-11-11T04:59:23Z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0x0101004078D6520EA68A49865606D3C9534DA1</vt:lpwstr>
  </property>
</Properties>
</file>