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1" r:id="rId2"/>
    <p:sldMasterId id="2147483682" r:id="rId3"/>
    <p:sldMasterId id="2147483683" r:id="rId4"/>
    <p:sldMasterId id="2147483684" r:id="rId5"/>
    <p:sldMasterId id="2147483685" r:id="rId6"/>
    <p:sldMasterId id="2147483686" r:id="rId7"/>
  </p:sldMasterIdLst>
  <p:notesMasterIdLst>
    <p:notesMasterId r:id="rId89"/>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6AB1D1-9565-4BCD-82EA-16D2591230F8}">
  <a:tblStyle styleId="{E16AB1D1-9565-4BCD-82EA-16D2591230F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AEB"/>
          </a:solidFill>
        </a:fill>
      </a:tcStyle>
    </a:wholeTbl>
    <a:band1H>
      <a:tcTxStyle/>
      <a:tcStyle>
        <a:tcBdr/>
        <a:fill>
          <a:solidFill>
            <a:srgbClr val="CBD4D5"/>
          </a:solidFill>
        </a:fill>
      </a:tcStyle>
    </a:band1H>
    <a:band2H>
      <a:tcTxStyle/>
      <a:tcStyle>
        <a:tcBdr/>
      </a:tcStyle>
    </a:band2H>
    <a:band1V>
      <a:tcTxStyle/>
      <a:tcStyle>
        <a:tcBdr/>
        <a:fill>
          <a:solidFill>
            <a:srgbClr val="CBD4D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B33CA7C-FA45-425B-8C2F-BAA3BB65EE4B}"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notesMaster" Target="notesMasters/notesMaster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88" name="Google Shape;288;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71" name="Google Shape;371;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79" name="Google Shape;37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87" name="Google Shape;387;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95" name="Google Shape;39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04" name="Google Shape;404;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21" name="Google Shape;421;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p16: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31" name="Google Shape;431;p16: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40" name="Google Shape;440;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1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0" name="Google Shape;450;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58" name="Google Shape;458;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98" name="Google Shape;29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2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68" name="Google Shape;468;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77" name="Google Shape;477;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2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87" name="Google Shape;487;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96" name="Google Shape;496;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2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10" name="Google Shape;510;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2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21" name="Google Shape;521;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35" name="Google Shape;535;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2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43" name="Google Shape;543;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2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51" name="Google Shape;551;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60" name="Google Shape;560;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06" name="Google Shape;306;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3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69" name="Google Shape;569;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3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79" name="Google Shape;579;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3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89" name="Google Shape;589;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3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99" name="Google Shape;599;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7" name="Google Shape;607;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3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16" name="Google Shape;616;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3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24" name="Google Shape;624;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3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33" name="Google Shape;633;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3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42" name="Google Shape;642;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3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50" name="Google Shape;650;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15" name="Google Shape;315;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4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58" name="Google Shape;658;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4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66" name="Google Shape;666;p4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4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81" name="Google Shape;681;p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4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97" name="Google Shape;697;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4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05" name="Google Shape;705;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4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19" name="Google Shape;719;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4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38" name="Google Shape;738;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Google Shape;756;p47: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57" name="Google Shape;757;p47: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4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75" name="Google Shape;775;p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4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93" name="Google Shape;793;p4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24" name="Google Shape;324;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5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02" name="Google Shape;802;p5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5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11" name="Google Shape;811;p5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5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22" name="Google Shape;822;p5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5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35" name="Google Shape;835;p5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5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43" name="Google Shape;843;p5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5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53" name="Google Shape;853;p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5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61" name="Google Shape;861;p5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5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7" name="Google Shape;877;p5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5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85" name="Google Shape;885;p5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p5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93" name="Google Shape;893;p5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32" name="Google Shape;33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6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01" name="Google Shape;901;p6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6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09" name="Google Shape;909;p6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6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18" name="Google Shape;918;p6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6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29" name="Google Shape;929;p6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6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40" name="Google Shape;940;p6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6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50" name="Google Shape;950;p6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6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60" name="Google Shape;960;p6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p6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68" name="Google Shape;968;p6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6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76" name="Google Shape;976;p6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p6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87" name="Google Shape;987;p6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40" name="Google Shape;340;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p7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97" name="Google Shape;997;p7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7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05" name="Google Shape;1005;p7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p7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14" name="Google Shape;1014;p7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7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33" name="Google Shape;1033;p7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7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42" name="Google Shape;1042;p7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7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61" name="Google Shape;1061;p7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7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69" name="Google Shape;1069;p7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7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77" name="Google Shape;1077;p7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7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85" name="Google Shape;1085;p7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7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93" name="Google Shape;1093;p7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48" name="Google Shape;34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p8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01" name="Google Shape;1101;p8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8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9" name="Google Shape;1109;p81:notes"/>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10" name="Google Shape;1110;p81:notes"/>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63" name="Google Shape;36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er: Version A">
  <p:cSld name="Opener: Version A">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52400" y="365125"/>
            <a:ext cx="8839200" cy="1387475"/>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200"/>
              <a:buFont typeface="Calibri"/>
              <a:buNone/>
              <a:defRPr sz="6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body" idx="1"/>
          </p:nvPr>
        </p:nvSpPr>
        <p:spPr>
          <a:xfrm>
            <a:off x="152400" y="1752600"/>
            <a:ext cx="8839200" cy="6096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900"/>
              <a:buFont typeface="Arial"/>
              <a:buNone/>
              <a:defRPr sz="2900" b="1"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body" idx="2"/>
          </p:nvPr>
        </p:nvSpPr>
        <p:spPr>
          <a:xfrm>
            <a:off x="152400" y="2362200"/>
            <a:ext cx="8839200" cy="6858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2800"/>
              <a:buFont typeface="Arial"/>
              <a:buNone/>
              <a:defRPr sz="2800" b="0" i="0" u="none" strike="noStrike" cap="none">
                <a:solidFill>
                  <a:schemeClr val="accent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body" idx="3"/>
          </p:nvPr>
        </p:nvSpPr>
        <p:spPr>
          <a:xfrm>
            <a:off x="152400" y="3733800"/>
            <a:ext cx="8839200" cy="533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1"/>
              </a:buClr>
              <a:buSzPts val="4000"/>
              <a:buFont typeface="Arial"/>
              <a:buNone/>
              <a:defRPr sz="4000" b="1" i="0" u="none" strike="noStrike" cap="none">
                <a:solidFill>
                  <a:schemeClr val="accen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body" idx="4"/>
          </p:nvPr>
        </p:nvSpPr>
        <p:spPr>
          <a:xfrm>
            <a:off x="152400" y="5133241"/>
            <a:ext cx="8839200" cy="706318"/>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3800"/>
              <a:buFont typeface="Arial"/>
              <a:buNone/>
              <a:defRPr sz="3800" b="0" i="0" u="none" strike="noStrike" cap="none">
                <a:solidFill>
                  <a:schemeClr val="dk1"/>
                </a:solidFill>
                <a:latin typeface="Calibri"/>
                <a:ea typeface="Calibri"/>
                <a:cs typeface="Calibri"/>
                <a:sym typeface="Calibri"/>
              </a:defRPr>
            </a:lvl1pPr>
            <a:lvl2pPr marL="914400" marR="0" lvl="1" indent="-228600"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body" idx="5"/>
          </p:nvPr>
        </p:nvSpPr>
        <p:spPr>
          <a:xfrm>
            <a:off x="381000" y="6096000"/>
            <a:ext cx="8458200" cy="53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_Section">
  <p:cSld name="5_Section">
    <p:spTree>
      <p:nvGrpSpPr>
        <p:cNvPr id="1" name="Shape 109"/>
        <p:cNvGrpSpPr/>
        <p:nvPr/>
      </p:nvGrpSpPr>
      <p:grpSpPr>
        <a:xfrm>
          <a:off x="0" y="0"/>
          <a:ext cx="0" cy="0"/>
          <a:chOff x="0" y="0"/>
          <a:chExt cx="0" cy="0"/>
        </a:xfrm>
      </p:grpSpPr>
      <p:sp>
        <p:nvSpPr>
          <p:cNvPr id="110" name="Google Shape;110;p12"/>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2"/>
          <p:cNvSpPr txBox="1">
            <a:spLocks noGrp="1"/>
          </p:cNvSpPr>
          <p:nvPr>
            <p:ph type="body" idx="1"/>
          </p:nvPr>
        </p:nvSpPr>
        <p:spPr>
          <a:xfrm>
            <a:off x="304800" y="1828800"/>
            <a:ext cx="8534400" cy="3809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12"/>
          <p:cNvSpPr txBox="1">
            <a:spLocks noGrp="1"/>
          </p:cNvSpPr>
          <p:nvPr>
            <p:ph type="body" idx="2"/>
          </p:nvPr>
        </p:nvSpPr>
        <p:spPr>
          <a:xfrm>
            <a:off x="304800" y="2286000"/>
            <a:ext cx="853440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12"/>
          <p:cNvSpPr txBox="1">
            <a:spLocks noGrp="1"/>
          </p:cNvSpPr>
          <p:nvPr>
            <p:ph type="body" idx="3"/>
          </p:nvPr>
        </p:nvSpPr>
        <p:spPr>
          <a:xfrm>
            <a:off x="304800" y="2819400"/>
            <a:ext cx="853440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2"/>
          <p:cNvSpPr txBox="1">
            <a:spLocks noGrp="1"/>
          </p:cNvSpPr>
          <p:nvPr>
            <p:ph type="body" idx="4"/>
          </p:nvPr>
        </p:nvSpPr>
        <p:spPr>
          <a:xfrm>
            <a:off x="304800" y="3352800"/>
            <a:ext cx="853440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12"/>
          <p:cNvSpPr txBox="1">
            <a:spLocks noGrp="1"/>
          </p:cNvSpPr>
          <p:nvPr>
            <p:ph type="body" idx="5"/>
          </p:nvPr>
        </p:nvSpPr>
        <p:spPr>
          <a:xfrm>
            <a:off x="304800" y="3886200"/>
            <a:ext cx="8534400" cy="336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12"/>
          <p:cNvSpPr txBox="1">
            <a:spLocks noGrp="1"/>
          </p:cNvSpPr>
          <p:nvPr>
            <p:ph type="body" idx="6"/>
          </p:nvPr>
        </p:nvSpPr>
        <p:spPr>
          <a:xfrm>
            <a:off x="304800" y="4343400"/>
            <a:ext cx="8534400" cy="336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7" name="Google Shape;117;p12"/>
          <p:cNvSpPr txBox="1">
            <a:spLocks noGrp="1"/>
          </p:cNvSpPr>
          <p:nvPr>
            <p:ph type="body" idx="7"/>
          </p:nvPr>
        </p:nvSpPr>
        <p:spPr>
          <a:xfrm>
            <a:off x="304800" y="4724400"/>
            <a:ext cx="853440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12"/>
          <p:cNvSpPr txBox="1">
            <a:spLocks noGrp="1"/>
          </p:cNvSpPr>
          <p:nvPr>
            <p:ph type="body" idx="8"/>
          </p:nvPr>
        </p:nvSpPr>
        <p:spPr>
          <a:xfrm>
            <a:off x="304800" y="5257800"/>
            <a:ext cx="853440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12"/>
          <p:cNvSpPr txBox="1">
            <a:spLocks noGrp="1"/>
          </p:cNvSpPr>
          <p:nvPr>
            <p:ph type="body" idx="9"/>
          </p:nvPr>
        </p:nvSpPr>
        <p:spPr>
          <a:xfrm>
            <a:off x="304800" y="5822950"/>
            <a:ext cx="8534400" cy="3492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0" name="Google Shape;120;p1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Section">
  <p:cSld name="2_Section">
    <p:spTree>
      <p:nvGrpSpPr>
        <p:cNvPr id="1" name="Shape 122"/>
        <p:cNvGrpSpPr/>
        <p:nvPr/>
      </p:nvGrpSpPr>
      <p:grpSpPr>
        <a:xfrm>
          <a:off x="0" y="0"/>
          <a:ext cx="0" cy="0"/>
          <a:chOff x="0" y="0"/>
          <a:chExt cx="0" cy="0"/>
        </a:xfrm>
      </p:grpSpPr>
      <p:sp>
        <p:nvSpPr>
          <p:cNvPr id="123" name="Google Shape;123;p13"/>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3"/>
          <p:cNvSpPr txBox="1">
            <a:spLocks noGrp="1"/>
          </p:cNvSpPr>
          <p:nvPr>
            <p:ph type="body" idx="1"/>
          </p:nvPr>
        </p:nvSpPr>
        <p:spPr>
          <a:xfrm>
            <a:off x="304800" y="1828800"/>
            <a:ext cx="8534400" cy="914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 name="Google Shape;125;p13"/>
          <p:cNvSpPr txBox="1">
            <a:spLocks noGrp="1"/>
          </p:cNvSpPr>
          <p:nvPr>
            <p:ph type="body" idx="2"/>
          </p:nvPr>
        </p:nvSpPr>
        <p:spPr>
          <a:xfrm>
            <a:off x="304800" y="3046942"/>
            <a:ext cx="8534400" cy="990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13"/>
          <p:cNvSpPr txBox="1">
            <a:spLocks noGrp="1"/>
          </p:cNvSpPr>
          <p:nvPr>
            <p:ph type="body" idx="3"/>
          </p:nvPr>
        </p:nvSpPr>
        <p:spPr>
          <a:xfrm>
            <a:off x="313267" y="4038600"/>
            <a:ext cx="8534400" cy="60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13"/>
          <p:cNvSpPr txBox="1">
            <a:spLocks noGrp="1"/>
          </p:cNvSpPr>
          <p:nvPr>
            <p:ph type="body" idx="4"/>
          </p:nvPr>
        </p:nvSpPr>
        <p:spPr>
          <a:xfrm>
            <a:off x="304800" y="4800600"/>
            <a:ext cx="8534400" cy="5746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 name="Google Shape;128;p13"/>
          <p:cNvSpPr txBox="1">
            <a:spLocks noGrp="1"/>
          </p:cNvSpPr>
          <p:nvPr>
            <p:ph type="body" idx="5"/>
          </p:nvPr>
        </p:nvSpPr>
        <p:spPr>
          <a:xfrm>
            <a:off x="304800" y="5527674"/>
            <a:ext cx="8534400" cy="5746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9" name="Google Shape;129;p1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0" name="Google Shape;130;p1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Section">
  <p:cSld name="3_Section">
    <p:spTree>
      <p:nvGrpSpPr>
        <p:cNvPr id="1" name="Shape 131"/>
        <p:cNvGrpSpPr/>
        <p:nvPr/>
      </p:nvGrpSpPr>
      <p:grpSpPr>
        <a:xfrm>
          <a:off x="0" y="0"/>
          <a:ext cx="0" cy="0"/>
          <a:chOff x="0" y="0"/>
          <a:chExt cx="0" cy="0"/>
        </a:xfrm>
      </p:grpSpPr>
      <p:sp>
        <p:nvSpPr>
          <p:cNvPr id="132" name="Google Shape;132;p14"/>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14"/>
          <p:cNvSpPr txBox="1">
            <a:spLocks noGrp="1"/>
          </p:cNvSpPr>
          <p:nvPr>
            <p:ph type="body" idx="1"/>
          </p:nvPr>
        </p:nvSpPr>
        <p:spPr>
          <a:xfrm>
            <a:off x="304800" y="1830998"/>
            <a:ext cx="8534400" cy="50799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 name="Google Shape;134;p14"/>
          <p:cNvSpPr txBox="1">
            <a:spLocks noGrp="1"/>
          </p:cNvSpPr>
          <p:nvPr>
            <p:ph type="body" idx="2"/>
          </p:nvPr>
        </p:nvSpPr>
        <p:spPr>
          <a:xfrm>
            <a:off x="304800" y="2438400"/>
            <a:ext cx="8534400" cy="61065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 name="Google Shape;135;p14"/>
          <p:cNvSpPr txBox="1">
            <a:spLocks noGrp="1"/>
          </p:cNvSpPr>
          <p:nvPr>
            <p:ph type="body" idx="3"/>
          </p:nvPr>
        </p:nvSpPr>
        <p:spPr>
          <a:xfrm>
            <a:off x="313267" y="3200400"/>
            <a:ext cx="8534400" cy="60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14"/>
          <p:cNvSpPr txBox="1">
            <a:spLocks noGrp="1"/>
          </p:cNvSpPr>
          <p:nvPr>
            <p:ph type="body" idx="4"/>
          </p:nvPr>
        </p:nvSpPr>
        <p:spPr>
          <a:xfrm>
            <a:off x="304800" y="3962400"/>
            <a:ext cx="8534400" cy="5746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14"/>
          <p:cNvSpPr txBox="1">
            <a:spLocks noGrp="1"/>
          </p:cNvSpPr>
          <p:nvPr>
            <p:ph type="body" idx="5"/>
          </p:nvPr>
        </p:nvSpPr>
        <p:spPr>
          <a:xfrm>
            <a:off x="304800" y="4689474"/>
            <a:ext cx="8534400" cy="5746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8" name="Google Shape;138;p14"/>
          <p:cNvSpPr txBox="1">
            <a:spLocks noGrp="1"/>
          </p:cNvSpPr>
          <p:nvPr>
            <p:ph type="body" idx="6"/>
          </p:nvPr>
        </p:nvSpPr>
        <p:spPr>
          <a:xfrm>
            <a:off x="313267" y="5334000"/>
            <a:ext cx="853440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 name="Google Shape;139;p14"/>
          <p:cNvSpPr txBox="1">
            <a:spLocks noGrp="1"/>
          </p:cNvSpPr>
          <p:nvPr>
            <p:ph type="body" idx="7"/>
          </p:nvPr>
        </p:nvSpPr>
        <p:spPr>
          <a:xfrm>
            <a:off x="313267" y="5811308"/>
            <a:ext cx="853440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0" name="Google Shape;140;p1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1" name="Google Shape;141;p1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Section">
  <p:cSld name="4_Section">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5"/>
          <p:cNvSpPr txBox="1">
            <a:spLocks noGrp="1"/>
          </p:cNvSpPr>
          <p:nvPr>
            <p:ph type="body" idx="1"/>
          </p:nvPr>
        </p:nvSpPr>
        <p:spPr>
          <a:xfrm>
            <a:off x="304800" y="1831896"/>
            <a:ext cx="8534400" cy="49000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5" name="Google Shape;145;p15"/>
          <p:cNvSpPr txBox="1">
            <a:spLocks noGrp="1"/>
          </p:cNvSpPr>
          <p:nvPr>
            <p:ph type="body" idx="2"/>
          </p:nvPr>
        </p:nvSpPr>
        <p:spPr>
          <a:xfrm>
            <a:off x="304800" y="2438400"/>
            <a:ext cx="8534400" cy="61065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 name="Google Shape;146;p15"/>
          <p:cNvSpPr txBox="1">
            <a:spLocks noGrp="1"/>
          </p:cNvSpPr>
          <p:nvPr>
            <p:ph type="body" idx="3"/>
          </p:nvPr>
        </p:nvSpPr>
        <p:spPr>
          <a:xfrm>
            <a:off x="313267" y="3200400"/>
            <a:ext cx="8534400" cy="60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 name="Google Shape;147;p15"/>
          <p:cNvSpPr txBox="1">
            <a:spLocks noGrp="1"/>
          </p:cNvSpPr>
          <p:nvPr>
            <p:ph type="body" idx="4"/>
          </p:nvPr>
        </p:nvSpPr>
        <p:spPr>
          <a:xfrm>
            <a:off x="304800" y="3962400"/>
            <a:ext cx="8534400" cy="5746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 name="Google Shape;148;p15"/>
          <p:cNvSpPr txBox="1">
            <a:spLocks noGrp="1"/>
          </p:cNvSpPr>
          <p:nvPr>
            <p:ph type="body" idx="5"/>
          </p:nvPr>
        </p:nvSpPr>
        <p:spPr>
          <a:xfrm>
            <a:off x="304800" y="4689474"/>
            <a:ext cx="2724150" cy="5746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9" name="Google Shape;149;p15"/>
          <p:cNvSpPr txBox="1">
            <a:spLocks noGrp="1"/>
          </p:cNvSpPr>
          <p:nvPr>
            <p:ph type="body" idx="6"/>
          </p:nvPr>
        </p:nvSpPr>
        <p:spPr>
          <a:xfrm>
            <a:off x="313267" y="5334000"/>
            <a:ext cx="272415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0" name="Google Shape;150;p15"/>
          <p:cNvSpPr txBox="1">
            <a:spLocks noGrp="1"/>
          </p:cNvSpPr>
          <p:nvPr>
            <p:ph type="body" idx="7"/>
          </p:nvPr>
        </p:nvSpPr>
        <p:spPr>
          <a:xfrm>
            <a:off x="313267" y="5811308"/>
            <a:ext cx="272415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5"/>
          <p:cNvSpPr txBox="1">
            <a:spLocks noGrp="1"/>
          </p:cNvSpPr>
          <p:nvPr>
            <p:ph type="body" idx="8"/>
          </p:nvPr>
        </p:nvSpPr>
        <p:spPr>
          <a:xfrm>
            <a:off x="3276600" y="4689474"/>
            <a:ext cx="2724150" cy="5746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5"/>
          <p:cNvSpPr txBox="1">
            <a:spLocks noGrp="1"/>
          </p:cNvSpPr>
          <p:nvPr>
            <p:ph type="body" idx="9"/>
          </p:nvPr>
        </p:nvSpPr>
        <p:spPr>
          <a:xfrm>
            <a:off x="3285067" y="5334000"/>
            <a:ext cx="272415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3" name="Google Shape;153;p15"/>
          <p:cNvSpPr txBox="1">
            <a:spLocks noGrp="1"/>
          </p:cNvSpPr>
          <p:nvPr>
            <p:ph type="body" idx="13"/>
          </p:nvPr>
        </p:nvSpPr>
        <p:spPr>
          <a:xfrm>
            <a:off x="3285067" y="5811308"/>
            <a:ext cx="272415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4" name="Google Shape;154;p15"/>
          <p:cNvSpPr txBox="1">
            <a:spLocks noGrp="1"/>
          </p:cNvSpPr>
          <p:nvPr>
            <p:ph type="body" idx="14"/>
          </p:nvPr>
        </p:nvSpPr>
        <p:spPr>
          <a:xfrm>
            <a:off x="6123517" y="4689475"/>
            <a:ext cx="2724150" cy="57467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5" name="Google Shape;155;p15"/>
          <p:cNvSpPr txBox="1">
            <a:spLocks noGrp="1"/>
          </p:cNvSpPr>
          <p:nvPr>
            <p:ph type="body" idx="15"/>
          </p:nvPr>
        </p:nvSpPr>
        <p:spPr>
          <a:xfrm>
            <a:off x="6131984" y="5334001"/>
            <a:ext cx="272415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6" name="Google Shape;156;p15"/>
          <p:cNvSpPr txBox="1">
            <a:spLocks noGrp="1"/>
          </p:cNvSpPr>
          <p:nvPr>
            <p:ph type="body" idx="16"/>
          </p:nvPr>
        </p:nvSpPr>
        <p:spPr>
          <a:xfrm>
            <a:off x="6131984" y="5811309"/>
            <a:ext cx="272415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7" name="Google Shape;157;p1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hapter Outline: Version A">
  <p:cSld name="Chapter Outline: Version A">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295274" y="777241"/>
            <a:ext cx="8543926"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7"/>
          <p:cNvSpPr txBox="1">
            <a:spLocks noGrp="1"/>
          </p:cNvSpPr>
          <p:nvPr>
            <p:ph type="body" idx="1"/>
          </p:nvPr>
        </p:nvSpPr>
        <p:spPr>
          <a:xfrm>
            <a:off x="304800" y="1752600"/>
            <a:ext cx="8534400" cy="44958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8" name="Google Shape;168;p1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9" name="Google Shape;169;p1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hapter Outline: Version B">
  <p:cSld name="Chapter Outline: Version B">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304800" y="777241"/>
            <a:ext cx="8534400"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18"/>
          <p:cNvSpPr txBox="1">
            <a:spLocks noGrp="1"/>
          </p:cNvSpPr>
          <p:nvPr>
            <p:ph type="body" idx="1"/>
          </p:nvPr>
        </p:nvSpPr>
        <p:spPr>
          <a:xfrm>
            <a:off x="304800" y="1752600"/>
            <a:ext cx="8534400" cy="460375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3" name="Google Shape;173;p1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1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hapter Outline: Version C1 (single#)">
  <p:cSld name="Chapter Outline: Version C1 (single#)">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04800" y="777241"/>
            <a:ext cx="8534400"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19"/>
          <p:cNvSpPr txBox="1">
            <a:spLocks noGrp="1"/>
          </p:cNvSpPr>
          <p:nvPr>
            <p:ph type="body" idx="1"/>
          </p:nvPr>
        </p:nvSpPr>
        <p:spPr>
          <a:xfrm>
            <a:off x="304800" y="1752600"/>
            <a:ext cx="8534400" cy="44958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2"/>
              </a:buClr>
              <a:buSzPts val="2800"/>
              <a:buFont typeface="Calibri"/>
              <a:buAutoNum type="arabicPeriod"/>
              <a:defRPr sz="2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8" name="Google Shape;178;p1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9" name="Google Shape;179;p1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hapter Outline: Version C2 (double#)">
  <p:cSld name="Chapter Outline: Version C2 (double#)">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304800" y="777241"/>
            <a:ext cx="8534400"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20"/>
          <p:cNvSpPr txBox="1">
            <a:spLocks noGrp="1"/>
          </p:cNvSpPr>
          <p:nvPr>
            <p:ph type="body" idx="1"/>
          </p:nvPr>
        </p:nvSpPr>
        <p:spPr>
          <a:xfrm>
            <a:off x="304800" y="1752600"/>
            <a:ext cx="8534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3" name="Google Shape;183;p2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4" name="Google Shape;184;p2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hapter Outline: Version D">
  <p:cSld name="Chapter Outline: Version 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304800" y="777241"/>
            <a:ext cx="8534400"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21"/>
          <p:cNvSpPr txBox="1">
            <a:spLocks noGrp="1"/>
          </p:cNvSpPr>
          <p:nvPr>
            <p:ph type="body" idx="1"/>
          </p:nvPr>
        </p:nvSpPr>
        <p:spPr>
          <a:xfrm>
            <a:off x="304800" y="1752600"/>
            <a:ext cx="8534400" cy="44958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50519" algn="l" rtl="0">
              <a:lnSpc>
                <a:spcPct val="90000"/>
              </a:lnSpc>
              <a:spcBef>
                <a:spcPts val="500"/>
              </a:spcBef>
              <a:spcAft>
                <a:spcPts val="0"/>
              </a:spcAft>
              <a:buClr>
                <a:schemeClr val="accent2"/>
              </a:buClr>
              <a:buSzPts val="1920"/>
              <a:buFont typeface="Courier New"/>
              <a:buChar char="o"/>
              <a:defRPr sz="2400" b="0" i="0" u="none" strike="noStrike" cap="none">
                <a:solidFill>
                  <a:schemeClr val="dk1"/>
                </a:solidFill>
                <a:latin typeface="Calibri"/>
                <a:ea typeface="Calibri"/>
                <a:cs typeface="Calibri"/>
                <a:sym typeface="Calibri"/>
              </a:defRPr>
            </a:lvl2pPr>
            <a:lvl3pPr marL="1371600" marR="0" lvl="2"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8" name="Google Shape;188;p21"/>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2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hapter Outline: Version E1 (single#)">
  <p:cSld name="Chapter Outline: Version E1 (single#)">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304800" y="777241"/>
            <a:ext cx="8534400"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2"/>
          <p:cNvSpPr txBox="1">
            <a:spLocks noGrp="1"/>
          </p:cNvSpPr>
          <p:nvPr>
            <p:ph type="body" idx="1"/>
          </p:nvPr>
        </p:nvSpPr>
        <p:spPr>
          <a:xfrm>
            <a:off x="304800" y="1752600"/>
            <a:ext cx="8534400" cy="4419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2"/>
              </a:buClr>
              <a:buSzPts val="2800"/>
              <a:buFont typeface="Calibri"/>
              <a:buAutoNum type="arabicPeriod"/>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3" name="Google Shape;193;p2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94" name="Google Shape;194;p2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er: Version B">
  <p:cSld name="Opener: Version B">
    <p:spTree>
      <p:nvGrpSpPr>
        <p:cNvPr id="1" name="Shape 18"/>
        <p:cNvGrpSpPr/>
        <p:nvPr/>
      </p:nvGrpSpPr>
      <p:grpSpPr>
        <a:xfrm>
          <a:off x="0" y="0"/>
          <a:ext cx="0" cy="0"/>
          <a:chOff x="0" y="0"/>
          <a:chExt cx="0" cy="0"/>
        </a:xfrm>
      </p:grpSpPr>
      <p:sp>
        <p:nvSpPr>
          <p:cNvPr id="19" name="Google Shape;19;p3"/>
          <p:cNvSpPr txBox="1">
            <a:spLocks noGrp="1"/>
          </p:cNvSpPr>
          <p:nvPr>
            <p:ph type="body" idx="1"/>
          </p:nvPr>
        </p:nvSpPr>
        <p:spPr>
          <a:xfrm>
            <a:off x="152400" y="228600"/>
            <a:ext cx="8839200" cy="533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1"/>
              </a:buClr>
              <a:buSzPts val="4000"/>
              <a:buFont typeface="Arial"/>
              <a:buNone/>
              <a:defRPr sz="4000" b="1" i="0" u="none" strike="noStrike" cap="none">
                <a:solidFill>
                  <a:schemeClr val="accen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2"/>
          </p:nvPr>
        </p:nvSpPr>
        <p:spPr>
          <a:xfrm>
            <a:off x="152400" y="762000"/>
            <a:ext cx="8839200" cy="2286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dk1"/>
              </a:buClr>
              <a:buSzPts val="3800"/>
              <a:buFont typeface="Arial"/>
              <a:buNone/>
              <a:defRPr sz="3800" b="0" i="0" u="none" strike="noStrike" cap="none">
                <a:solidFill>
                  <a:schemeClr val="dk1"/>
                </a:solidFill>
                <a:latin typeface="Calibri"/>
                <a:ea typeface="Calibri"/>
                <a:cs typeface="Calibri"/>
                <a:sym typeface="Calibri"/>
              </a:defRPr>
            </a:lvl1pPr>
            <a:lvl2pPr marL="914400" marR="0" lvl="1" indent="-228600"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title"/>
          </p:nvPr>
        </p:nvSpPr>
        <p:spPr>
          <a:xfrm>
            <a:off x="152400" y="3505200"/>
            <a:ext cx="8839200" cy="15240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200"/>
              <a:buFont typeface="Calibri"/>
              <a:buNone/>
              <a:defRPr sz="6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txBox="1">
            <a:spLocks noGrp="1"/>
          </p:cNvSpPr>
          <p:nvPr>
            <p:ph type="body" idx="3"/>
          </p:nvPr>
        </p:nvSpPr>
        <p:spPr>
          <a:xfrm>
            <a:off x="152400" y="5029200"/>
            <a:ext cx="8839200" cy="762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dk1"/>
              </a:buClr>
              <a:buSzPts val="2900"/>
              <a:buFont typeface="Arial"/>
              <a:buNone/>
              <a:defRPr sz="2900" b="1"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4"/>
          </p:nvPr>
        </p:nvSpPr>
        <p:spPr>
          <a:xfrm>
            <a:off x="152400" y="6096000"/>
            <a:ext cx="8839200" cy="533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accent2"/>
              </a:buClr>
              <a:buSzPts val="2800"/>
              <a:buFont typeface="Arial"/>
              <a:buNone/>
              <a:defRPr sz="2800" b="0" i="0" u="none" strike="noStrike" cap="none">
                <a:solidFill>
                  <a:schemeClr val="accent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hapter Outline: Version E2 (double#)">
  <p:cSld name="Chapter Outline: Version E2 (double#)">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304800" y="777241"/>
            <a:ext cx="8534400"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7" name="Google Shape;197;p23"/>
          <p:cNvSpPr txBox="1">
            <a:spLocks noGrp="1"/>
          </p:cNvSpPr>
          <p:nvPr>
            <p:ph type="body" idx="1"/>
          </p:nvPr>
        </p:nvSpPr>
        <p:spPr>
          <a:xfrm>
            <a:off x="304800" y="1752600"/>
            <a:ext cx="8534400" cy="434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8" name="Google Shape;198;p2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99" name="Google Shape;199;p2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hapter Outline: Version E1">
  <p:cSld name="Chapter Outline: Version E1">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304800" y="777241"/>
            <a:ext cx="8534400"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24"/>
          <p:cNvSpPr txBox="1">
            <a:spLocks noGrp="1"/>
          </p:cNvSpPr>
          <p:nvPr>
            <p:ph type="body" idx="1"/>
          </p:nvPr>
        </p:nvSpPr>
        <p:spPr>
          <a:xfrm>
            <a:off x="304800" y="1752600"/>
            <a:ext cx="8534400" cy="4495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accent2"/>
              </a:buClr>
              <a:buSzPts val="2400"/>
              <a:buFont typeface="Arial"/>
              <a:buChar char="•"/>
              <a:defRPr sz="2400" b="0" i="0" u="none" strike="noStrike" cap="none">
                <a:solidFill>
                  <a:schemeClr val="accent2"/>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3" name="Google Shape;203;p2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4" name="Google Shape;204;p2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hapter Outline: Version F1">
  <p:cSld name="Chapter Outline: Version F1">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304800" y="777241"/>
            <a:ext cx="8534400"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25"/>
          <p:cNvSpPr txBox="1">
            <a:spLocks noGrp="1"/>
          </p:cNvSpPr>
          <p:nvPr>
            <p:ph type="body" idx="1"/>
          </p:nvPr>
        </p:nvSpPr>
        <p:spPr>
          <a:xfrm>
            <a:off x="304800" y="1752600"/>
            <a:ext cx="8534400" cy="44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8" name="Google Shape;208;p2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9" name="Google Shape;209;p2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hapter Outline: Version F2 (2 text boxes)">
  <p:cSld name="Chapter Outline: Version F2 (2 text boxes)">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304800" y="777241"/>
            <a:ext cx="8534400"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26"/>
          <p:cNvSpPr txBox="1">
            <a:spLocks noGrp="1"/>
          </p:cNvSpPr>
          <p:nvPr>
            <p:ph type="body" idx="1"/>
          </p:nvPr>
        </p:nvSpPr>
        <p:spPr>
          <a:xfrm>
            <a:off x="304800" y="1752600"/>
            <a:ext cx="4038600" cy="44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3" name="Google Shape;213;p26"/>
          <p:cNvSpPr txBox="1">
            <a:spLocks noGrp="1"/>
          </p:cNvSpPr>
          <p:nvPr>
            <p:ph type="body" idx="2"/>
          </p:nvPr>
        </p:nvSpPr>
        <p:spPr>
          <a:xfrm>
            <a:off x="4767262" y="1752600"/>
            <a:ext cx="4038600" cy="44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4" name="Google Shape;214;p2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15" name="Google Shape;215;p2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hapter Outline: Version G">
  <p:cSld name="Chapter Outline: Version G">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304800" y="777241"/>
            <a:ext cx="8534400" cy="97536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27"/>
          <p:cNvSpPr txBox="1">
            <a:spLocks noGrp="1"/>
          </p:cNvSpPr>
          <p:nvPr>
            <p:ph type="body" idx="1"/>
          </p:nvPr>
        </p:nvSpPr>
        <p:spPr>
          <a:xfrm>
            <a:off x="304800" y="1752600"/>
            <a:ext cx="8534400" cy="44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2000"/>
              </a:spcBef>
              <a:spcAft>
                <a:spcPts val="0"/>
              </a:spcAft>
              <a:buClr>
                <a:schemeClr val="accent2"/>
              </a:buClr>
              <a:buSzPts val="2800"/>
              <a:buFont typeface="Calibri"/>
              <a:buNone/>
              <a:defRPr sz="2800" b="0" i="0" u="none" strike="noStrike" cap="none">
                <a:solidFill>
                  <a:schemeClr val="accent2"/>
                </a:solidFill>
                <a:latin typeface="Calibri"/>
                <a:ea typeface="Calibri"/>
                <a:cs typeface="Calibri"/>
                <a:sym typeface="Calibri"/>
              </a:defRPr>
            </a:lvl2pPr>
            <a:lvl3pPr marL="1371600" marR="0" lvl="2" indent="-406400" algn="l" rtl="0">
              <a:lnSpc>
                <a:spcPct val="90000"/>
              </a:lnSpc>
              <a:spcBef>
                <a:spcPts val="1000"/>
              </a:spcBef>
              <a:spcAft>
                <a:spcPts val="0"/>
              </a:spcAft>
              <a:buClr>
                <a:schemeClr val="accent2"/>
              </a:buClr>
              <a:buSzPts val="2800"/>
              <a:buFont typeface="Calibri"/>
              <a:buAutoNum type="arabicPeriod"/>
              <a:defRPr sz="28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9" name="Google Shape;219;p2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20" name="Google Shape;220;p2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earning Objectives: Version A">
  <p:cSld name="Learning Objectives: Version A">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304800" y="743712"/>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2"/>
              </a:buClr>
              <a:buSzPts val="4000"/>
              <a:buFont typeface="Calibri"/>
              <a:buNone/>
              <a:defRPr sz="4000" b="0" i="0">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9" name="Google Shape;229;p29"/>
          <p:cNvSpPr txBox="1">
            <a:spLocks noGrp="1"/>
          </p:cNvSpPr>
          <p:nvPr>
            <p:ph type="body" idx="1"/>
          </p:nvPr>
        </p:nvSpPr>
        <p:spPr>
          <a:xfrm>
            <a:off x="304800" y="1752600"/>
            <a:ext cx="8534400" cy="44958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2"/>
              </a:buClr>
              <a:buSzPts val="2800"/>
              <a:buFont typeface="Calibri"/>
              <a:buAutoNum type="arabicPeriod"/>
              <a:defRPr sz="2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0" name="Google Shape;230;p2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2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earning Objectives: Version B">
  <p:cSld name="Learning Objectives: Version B">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304800" y="743712"/>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2"/>
              </a:buClr>
              <a:buSzPts val="4000"/>
              <a:buFont typeface="Calibri"/>
              <a:buNone/>
              <a:defRPr sz="4000" b="0" i="0">
                <a:solidFill>
                  <a:schemeClr val="accen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4" name="Google Shape;234;p30"/>
          <p:cNvSpPr txBox="1">
            <a:spLocks noGrp="1"/>
          </p:cNvSpPr>
          <p:nvPr>
            <p:ph type="body" idx="1"/>
          </p:nvPr>
        </p:nvSpPr>
        <p:spPr>
          <a:xfrm>
            <a:off x="304800" y="1752600"/>
            <a:ext cx="8534400" cy="44958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3pPr>
            <a:lvl4pPr marL="1828800" marR="0" lvl="3"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4pPr>
            <a:lvl5pPr marL="2286000" marR="0" lvl="4"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5" name="Google Shape;235;p3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36" name="Google Shape;236;p3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cept Check Question (1of 2)">
  <p:cSld name="Concept Check Question (1of 2)">
    <p:spTree>
      <p:nvGrpSpPr>
        <p:cNvPr id="1" name="Shape 243"/>
        <p:cNvGrpSpPr/>
        <p:nvPr/>
      </p:nvGrpSpPr>
      <p:grpSpPr>
        <a:xfrm>
          <a:off x="0" y="0"/>
          <a:ext cx="0" cy="0"/>
          <a:chOff x="0" y="0"/>
          <a:chExt cx="0" cy="0"/>
        </a:xfrm>
      </p:grpSpPr>
      <p:sp>
        <p:nvSpPr>
          <p:cNvPr id="244" name="Google Shape;244;p32"/>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32"/>
          <p:cNvSpPr txBox="1">
            <a:spLocks noGrp="1"/>
          </p:cNvSpPr>
          <p:nvPr>
            <p:ph type="body" idx="1"/>
          </p:nvPr>
        </p:nvSpPr>
        <p:spPr>
          <a:xfrm>
            <a:off x="304800" y="1752600"/>
            <a:ext cx="8534400" cy="44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000"/>
              </a:spcBef>
              <a:spcAft>
                <a:spcPts val="0"/>
              </a:spcAft>
              <a:buClr>
                <a:schemeClr val="accent2"/>
              </a:buClr>
              <a:buSzPts val="2800"/>
              <a:buFont typeface="Calibri"/>
              <a:buAutoNum type="alphaLcPeriod"/>
              <a:defRPr sz="28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6" name="Google Shape;246;p3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47" name="Google Shape;247;p3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cept Check Question (2of 2)">
  <p:cSld name="Concept Check Question (2of 2)">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298704" y="762002"/>
            <a:ext cx="8540496"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3"/>
          <p:cNvSpPr txBox="1">
            <a:spLocks noGrp="1"/>
          </p:cNvSpPr>
          <p:nvPr>
            <p:ph type="body" idx="1"/>
          </p:nvPr>
        </p:nvSpPr>
        <p:spPr>
          <a:xfrm>
            <a:off x="304800" y="1752600"/>
            <a:ext cx="8534400" cy="44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100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1" name="Google Shape;251;p3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52" name="Google Shape;252;p3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Key Term: Version A">
  <p:cSld name="Key Term: Version A">
    <p:spTree>
      <p:nvGrpSpPr>
        <p:cNvPr id="1" name="Shape 259"/>
        <p:cNvGrpSpPr/>
        <p:nvPr/>
      </p:nvGrpSpPr>
      <p:grpSpPr>
        <a:xfrm>
          <a:off x="0" y="0"/>
          <a:ext cx="0" cy="0"/>
          <a:chOff x="0" y="0"/>
          <a:chExt cx="0" cy="0"/>
        </a:xfrm>
      </p:grpSpPr>
      <p:sp>
        <p:nvSpPr>
          <p:cNvPr id="260" name="Google Shape;260;p35"/>
          <p:cNvSpPr txBox="1">
            <a:spLocks noGrp="1"/>
          </p:cNvSpPr>
          <p:nvPr>
            <p:ph type="title"/>
          </p:nvPr>
        </p:nvSpPr>
        <p:spPr>
          <a:xfrm>
            <a:off x="304800" y="768350"/>
            <a:ext cx="8534400" cy="99059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1" name="Google Shape;261;p35"/>
          <p:cNvSpPr txBox="1">
            <a:spLocks noGrp="1"/>
          </p:cNvSpPr>
          <p:nvPr>
            <p:ph type="body" idx="1"/>
          </p:nvPr>
        </p:nvSpPr>
        <p:spPr>
          <a:xfrm>
            <a:off x="304800" y="1752600"/>
            <a:ext cx="8534400" cy="41148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90000"/>
              </a:lnSpc>
              <a:spcBef>
                <a:spcPts val="10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000"/>
              </a:spcBef>
              <a:spcAft>
                <a:spcPts val="0"/>
              </a:spcAft>
              <a:buClr>
                <a:schemeClr val="dk1"/>
              </a:buClr>
              <a:buSzPts val="2800"/>
              <a:buFont typeface="Calibri"/>
              <a:buAutoNum type="alphaLcPeriod"/>
              <a:defRPr sz="28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2" name="Google Shape;262;p35"/>
          <p:cNvSpPr txBox="1">
            <a:spLocks noGrp="1"/>
          </p:cNvSpPr>
          <p:nvPr>
            <p:ph type="body" idx="2"/>
          </p:nvPr>
        </p:nvSpPr>
        <p:spPr>
          <a:xfrm>
            <a:off x="304800" y="5867400"/>
            <a:ext cx="8534400" cy="60960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chemeClr val="dk1"/>
              </a:buClr>
              <a:buSzPts val="2200"/>
              <a:buFont typeface="Arial"/>
              <a:buNone/>
              <a:defRPr sz="2200" b="0" i="0" u="none" strike="noStrike" cap="none">
                <a:solidFill>
                  <a:schemeClr val="dk1"/>
                </a:solidFill>
                <a:latin typeface="Calibri"/>
                <a:ea typeface="Calibri"/>
                <a:cs typeface="Calibri"/>
                <a:sym typeface="Calibri"/>
              </a:defRPr>
            </a:lvl1pPr>
            <a:lvl2pPr marL="914400" marR="0" lvl="1" indent="-381000" algn="r"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r"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3" name="Google Shape;263;p3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4" name="Google Shape;264;p3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304800" y="1828800"/>
            <a:ext cx="8534400" cy="4419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Key Term: Version B">
  <p:cSld name="Key Term: Version B">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304800" y="914401"/>
            <a:ext cx="8534400" cy="99059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7" name="Google Shape;267;p36"/>
          <p:cNvSpPr txBox="1">
            <a:spLocks noGrp="1"/>
          </p:cNvSpPr>
          <p:nvPr>
            <p:ph type="body" idx="1"/>
          </p:nvPr>
        </p:nvSpPr>
        <p:spPr>
          <a:xfrm>
            <a:off x="304800" y="1905000"/>
            <a:ext cx="8534400" cy="39624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90000"/>
              </a:lnSpc>
              <a:spcBef>
                <a:spcPts val="1000"/>
              </a:spcBef>
              <a:spcAft>
                <a:spcPts val="0"/>
              </a:spcAft>
              <a:buClr>
                <a:schemeClr val="accent2"/>
              </a:buClr>
              <a:buSzPts val="3000"/>
              <a:buFont typeface="Arial"/>
              <a:buChar char="•"/>
              <a:defRPr sz="30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000"/>
              </a:spcBef>
              <a:spcAft>
                <a:spcPts val="0"/>
              </a:spcAft>
              <a:buClr>
                <a:schemeClr val="dk1"/>
              </a:buClr>
              <a:buSzPts val="2800"/>
              <a:buFont typeface="Calibri"/>
              <a:buAutoNum type="alphaLcPeriod"/>
              <a:defRPr sz="28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8" name="Google Shape;268;p3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9" name="Google Shape;269;p3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Slide: Version A">
  <p:cSld name="Image Slide: Version A">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304800" y="5350050"/>
            <a:ext cx="8534400" cy="3099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7" name="Google Shape;277;p38"/>
          <p:cNvSpPr txBox="1">
            <a:spLocks noGrp="1"/>
          </p:cNvSpPr>
          <p:nvPr>
            <p:ph type="body" idx="1"/>
          </p:nvPr>
        </p:nvSpPr>
        <p:spPr>
          <a:xfrm>
            <a:off x="304800" y="820738"/>
            <a:ext cx="8534400" cy="44529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8" name="Google Shape;278;p38"/>
          <p:cNvSpPr txBox="1">
            <a:spLocks noGrp="1"/>
          </p:cNvSpPr>
          <p:nvPr>
            <p:ph type="body" idx="2"/>
          </p:nvPr>
        </p:nvSpPr>
        <p:spPr>
          <a:xfrm>
            <a:off x="304800" y="5780675"/>
            <a:ext cx="8534400" cy="4677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9" name="Google Shape;279;p3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0" name="Google Shape;280;p38"/>
          <p:cNvSpPr txBox="1">
            <a:spLocks noGrp="1"/>
          </p:cNvSpPr>
          <p:nvPr>
            <p:ph type="ftr" idx="11"/>
          </p:nvPr>
        </p:nvSpPr>
        <p:spPr>
          <a:xfrm>
            <a:off x="3028950" y="640080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Slide: Version B">
  <p:cSld name="Image Slide: Version B">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304800" y="5920581"/>
            <a:ext cx="8534400" cy="43577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dk1"/>
              </a:buClr>
              <a:buSzPts val="1600"/>
              <a:buFont typeface="Calibri"/>
              <a:buNone/>
              <a:defRPr sz="1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3" name="Google Shape;283;p39"/>
          <p:cNvSpPr txBox="1">
            <a:spLocks noGrp="1"/>
          </p:cNvSpPr>
          <p:nvPr>
            <p:ph type="body" idx="1"/>
          </p:nvPr>
        </p:nvSpPr>
        <p:spPr>
          <a:xfrm>
            <a:off x="304800" y="820738"/>
            <a:ext cx="8534400" cy="49704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4" name="Google Shape;284;p3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5" name="Google Shape;285;p39"/>
          <p:cNvSpPr txBox="1">
            <a:spLocks noGrp="1"/>
          </p:cNvSpPr>
          <p:nvPr>
            <p:ph type="ftr" idx="11"/>
          </p:nvPr>
        </p:nvSpPr>
        <p:spPr>
          <a:xfrm>
            <a:off x="3028950" y="640080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ection">
  <p:cSld name="1_Section">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304800" y="1828800"/>
            <a:ext cx="8534400" cy="914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body" idx="2"/>
          </p:nvPr>
        </p:nvSpPr>
        <p:spPr>
          <a:xfrm>
            <a:off x="304800" y="3046942"/>
            <a:ext cx="8534400" cy="990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3"/>
          </p:nvPr>
        </p:nvSpPr>
        <p:spPr>
          <a:xfrm>
            <a:off x="313267" y="4341284"/>
            <a:ext cx="8534400" cy="990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304800" y="1828800"/>
            <a:ext cx="4114800" cy="434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body" idx="2"/>
          </p:nvPr>
        </p:nvSpPr>
        <p:spPr>
          <a:xfrm>
            <a:off x="4724400" y="1828800"/>
            <a:ext cx="4114800" cy="4343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_Section">
  <p:cSld name="6_Section">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304800" y="1828800"/>
            <a:ext cx="4038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8"/>
          <p:cNvSpPr txBox="1">
            <a:spLocks noGrp="1"/>
          </p:cNvSpPr>
          <p:nvPr>
            <p:ph type="body" idx="2"/>
          </p:nvPr>
        </p:nvSpPr>
        <p:spPr>
          <a:xfrm>
            <a:off x="4419600" y="1828800"/>
            <a:ext cx="4419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body" idx="3"/>
          </p:nvPr>
        </p:nvSpPr>
        <p:spPr>
          <a:xfrm>
            <a:off x="304800" y="2225675"/>
            <a:ext cx="4038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4"/>
          </p:nvPr>
        </p:nvSpPr>
        <p:spPr>
          <a:xfrm>
            <a:off x="4419600" y="2225675"/>
            <a:ext cx="4419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body" idx="5"/>
          </p:nvPr>
        </p:nvSpPr>
        <p:spPr>
          <a:xfrm>
            <a:off x="304800" y="2667000"/>
            <a:ext cx="4038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body" idx="6"/>
          </p:nvPr>
        </p:nvSpPr>
        <p:spPr>
          <a:xfrm>
            <a:off x="4419600" y="2667000"/>
            <a:ext cx="4419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body" idx="7"/>
          </p:nvPr>
        </p:nvSpPr>
        <p:spPr>
          <a:xfrm>
            <a:off x="304800" y="3124200"/>
            <a:ext cx="4038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body" idx="8"/>
          </p:nvPr>
        </p:nvSpPr>
        <p:spPr>
          <a:xfrm>
            <a:off x="4419600" y="3124200"/>
            <a:ext cx="4419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body" idx="9"/>
          </p:nvPr>
        </p:nvSpPr>
        <p:spPr>
          <a:xfrm>
            <a:off x="304800" y="3581400"/>
            <a:ext cx="4038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8"/>
          <p:cNvSpPr txBox="1">
            <a:spLocks noGrp="1"/>
          </p:cNvSpPr>
          <p:nvPr>
            <p:ph type="body" idx="13"/>
          </p:nvPr>
        </p:nvSpPr>
        <p:spPr>
          <a:xfrm>
            <a:off x="4419600" y="3581400"/>
            <a:ext cx="4419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Google Shape;60;p8"/>
          <p:cNvSpPr txBox="1">
            <a:spLocks noGrp="1"/>
          </p:cNvSpPr>
          <p:nvPr>
            <p:ph type="body" idx="14"/>
          </p:nvPr>
        </p:nvSpPr>
        <p:spPr>
          <a:xfrm>
            <a:off x="304800" y="4038600"/>
            <a:ext cx="4038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8"/>
          <p:cNvSpPr txBox="1">
            <a:spLocks noGrp="1"/>
          </p:cNvSpPr>
          <p:nvPr>
            <p:ph type="body" idx="15"/>
          </p:nvPr>
        </p:nvSpPr>
        <p:spPr>
          <a:xfrm>
            <a:off x="4419600" y="4038600"/>
            <a:ext cx="4419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8"/>
          <p:cNvSpPr txBox="1">
            <a:spLocks noGrp="1"/>
          </p:cNvSpPr>
          <p:nvPr>
            <p:ph type="body" idx="16"/>
          </p:nvPr>
        </p:nvSpPr>
        <p:spPr>
          <a:xfrm>
            <a:off x="304800" y="4495800"/>
            <a:ext cx="4038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8"/>
          <p:cNvSpPr txBox="1">
            <a:spLocks noGrp="1"/>
          </p:cNvSpPr>
          <p:nvPr>
            <p:ph type="body" idx="17"/>
          </p:nvPr>
        </p:nvSpPr>
        <p:spPr>
          <a:xfrm>
            <a:off x="4419600" y="4495800"/>
            <a:ext cx="4419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8"/>
          <p:cNvSpPr txBox="1">
            <a:spLocks noGrp="1"/>
          </p:cNvSpPr>
          <p:nvPr>
            <p:ph type="body" idx="18"/>
          </p:nvPr>
        </p:nvSpPr>
        <p:spPr>
          <a:xfrm>
            <a:off x="304800" y="4953000"/>
            <a:ext cx="4038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8"/>
          <p:cNvSpPr txBox="1">
            <a:spLocks noGrp="1"/>
          </p:cNvSpPr>
          <p:nvPr>
            <p:ph type="body" idx="19"/>
          </p:nvPr>
        </p:nvSpPr>
        <p:spPr>
          <a:xfrm>
            <a:off x="4419600" y="4953000"/>
            <a:ext cx="4419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 name="Google Shape;66;p8"/>
          <p:cNvSpPr txBox="1">
            <a:spLocks noGrp="1"/>
          </p:cNvSpPr>
          <p:nvPr>
            <p:ph type="body" idx="20"/>
          </p:nvPr>
        </p:nvSpPr>
        <p:spPr>
          <a:xfrm>
            <a:off x="304800" y="5410200"/>
            <a:ext cx="4038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7" name="Google Shape;67;p8"/>
          <p:cNvSpPr txBox="1">
            <a:spLocks noGrp="1"/>
          </p:cNvSpPr>
          <p:nvPr>
            <p:ph type="body" idx="21"/>
          </p:nvPr>
        </p:nvSpPr>
        <p:spPr>
          <a:xfrm>
            <a:off x="4419600" y="5410200"/>
            <a:ext cx="4419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8"/>
          <p:cNvSpPr txBox="1">
            <a:spLocks noGrp="1"/>
          </p:cNvSpPr>
          <p:nvPr>
            <p:ph type="body" idx="22"/>
          </p:nvPr>
        </p:nvSpPr>
        <p:spPr>
          <a:xfrm>
            <a:off x="304800" y="5807075"/>
            <a:ext cx="4038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 name="Google Shape;69;p8"/>
          <p:cNvSpPr txBox="1">
            <a:spLocks noGrp="1"/>
          </p:cNvSpPr>
          <p:nvPr>
            <p:ph type="body" idx="23"/>
          </p:nvPr>
        </p:nvSpPr>
        <p:spPr>
          <a:xfrm>
            <a:off x="4419600" y="5807075"/>
            <a:ext cx="44196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304800" y="1828800"/>
            <a:ext cx="4114800" cy="2743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9"/>
          <p:cNvSpPr txBox="1">
            <a:spLocks noGrp="1"/>
          </p:cNvSpPr>
          <p:nvPr>
            <p:ph type="body" idx="2"/>
          </p:nvPr>
        </p:nvSpPr>
        <p:spPr>
          <a:xfrm>
            <a:off x="4724400" y="1828800"/>
            <a:ext cx="4114800" cy="2743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9"/>
          <p:cNvSpPr txBox="1">
            <a:spLocks noGrp="1"/>
          </p:cNvSpPr>
          <p:nvPr>
            <p:ph type="body" idx="3"/>
          </p:nvPr>
        </p:nvSpPr>
        <p:spPr>
          <a:xfrm>
            <a:off x="2286000" y="4724400"/>
            <a:ext cx="4572000" cy="14890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8" name="Google Shape;78;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304800" y="1828800"/>
            <a:ext cx="42672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0"/>
          <p:cNvSpPr txBox="1">
            <a:spLocks noGrp="1"/>
          </p:cNvSpPr>
          <p:nvPr>
            <p:ph type="body" idx="2"/>
          </p:nvPr>
        </p:nvSpPr>
        <p:spPr>
          <a:xfrm>
            <a:off x="4724400" y="1828800"/>
            <a:ext cx="41148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0"/>
          <p:cNvSpPr txBox="1">
            <a:spLocks noGrp="1"/>
          </p:cNvSpPr>
          <p:nvPr>
            <p:ph type="body" idx="3"/>
          </p:nvPr>
        </p:nvSpPr>
        <p:spPr>
          <a:xfrm>
            <a:off x="304800" y="2228109"/>
            <a:ext cx="42672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0"/>
          <p:cNvSpPr txBox="1">
            <a:spLocks noGrp="1"/>
          </p:cNvSpPr>
          <p:nvPr>
            <p:ph type="body" idx="4"/>
          </p:nvPr>
        </p:nvSpPr>
        <p:spPr>
          <a:xfrm>
            <a:off x="4724400" y="2228850"/>
            <a:ext cx="41148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 name="Google Shape;85;p10"/>
          <p:cNvSpPr txBox="1">
            <a:spLocks noGrp="1"/>
          </p:cNvSpPr>
          <p:nvPr>
            <p:ph type="body" idx="5"/>
          </p:nvPr>
        </p:nvSpPr>
        <p:spPr>
          <a:xfrm>
            <a:off x="304800" y="2667000"/>
            <a:ext cx="42672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0"/>
          <p:cNvSpPr txBox="1">
            <a:spLocks noGrp="1"/>
          </p:cNvSpPr>
          <p:nvPr>
            <p:ph type="body" idx="6"/>
          </p:nvPr>
        </p:nvSpPr>
        <p:spPr>
          <a:xfrm>
            <a:off x="4724400" y="2667000"/>
            <a:ext cx="41148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 name="Google Shape;87;p10"/>
          <p:cNvSpPr txBox="1">
            <a:spLocks noGrp="1"/>
          </p:cNvSpPr>
          <p:nvPr>
            <p:ph type="body" idx="7"/>
          </p:nvPr>
        </p:nvSpPr>
        <p:spPr>
          <a:xfrm>
            <a:off x="304800" y="3124200"/>
            <a:ext cx="42672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0"/>
          <p:cNvSpPr txBox="1">
            <a:spLocks noGrp="1"/>
          </p:cNvSpPr>
          <p:nvPr>
            <p:ph type="body" idx="8"/>
          </p:nvPr>
        </p:nvSpPr>
        <p:spPr>
          <a:xfrm>
            <a:off x="4724400" y="3124200"/>
            <a:ext cx="41148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 name="Google Shape;89;p10"/>
          <p:cNvSpPr txBox="1">
            <a:spLocks noGrp="1"/>
          </p:cNvSpPr>
          <p:nvPr>
            <p:ph type="body" idx="9"/>
          </p:nvPr>
        </p:nvSpPr>
        <p:spPr>
          <a:xfrm>
            <a:off x="304800" y="3581400"/>
            <a:ext cx="426720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0" name="Google Shape;90;p10"/>
          <p:cNvSpPr txBox="1">
            <a:spLocks noGrp="1"/>
          </p:cNvSpPr>
          <p:nvPr>
            <p:ph type="body" idx="13"/>
          </p:nvPr>
        </p:nvSpPr>
        <p:spPr>
          <a:xfrm>
            <a:off x="4724400" y="3581400"/>
            <a:ext cx="4114800" cy="457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1" name="Google Shape;91;p10"/>
          <p:cNvSpPr txBox="1">
            <a:spLocks noGrp="1"/>
          </p:cNvSpPr>
          <p:nvPr>
            <p:ph type="body" idx="14"/>
          </p:nvPr>
        </p:nvSpPr>
        <p:spPr>
          <a:xfrm>
            <a:off x="304800" y="4114800"/>
            <a:ext cx="4267200"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p10"/>
          <p:cNvSpPr txBox="1">
            <a:spLocks noGrp="1"/>
          </p:cNvSpPr>
          <p:nvPr>
            <p:ph type="body" idx="15"/>
          </p:nvPr>
        </p:nvSpPr>
        <p:spPr>
          <a:xfrm>
            <a:off x="4724400" y="4114800"/>
            <a:ext cx="4114800"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10"/>
          <p:cNvSpPr txBox="1">
            <a:spLocks noGrp="1"/>
          </p:cNvSpPr>
          <p:nvPr>
            <p:ph type="body" idx="16"/>
          </p:nvPr>
        </p:nvSpPr>
        <p:spPr>
          <a:xfrm>
            <a:off x="304800" y="4572000"/>
            <a:ext cx="4267200" cy="30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0"/>
          <p:cNvSpPr txBox="1">
            <a:spLocks noGrp="1"/>
          </p:cNvSpPr>
          <p:nvPr>
            <p:ph type="body" idx="17"/>
          </p:nvPr>
        </p:nvSpPr>
        <p:spPr>
          <a:xfrm>
            <a:off x="4724400" y="4572001"/>
            <a:ext cx="4114800" cy="3047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10"/>
          <p:cNvSpPr txBox="1">
            <a:spLocks noGrp="1"/>
          </p:cNvSpPr>
          <p:nvPr>
            <p:ph type="body" idx="18"/>
          </p:nvPr>
        </p:nvSpPr>
        <p:spPr>
          <a:xfrm>
            <a:off x="304800" y="4953001"/>
            <a:ext cx="4267200" cy="38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 name="Google Shape;96;p10"/>
          <p:cNvSpPr txBox="1">
            <a:spLocks noGrp="1"/>
          </p:cNvSpPr>
          <p:nvPr>
            <p:ph type="body" idx="19"/>
          </p:nvPr>
        </p:nvSpPr>
        <p:spPr>
          <a:xfrm>
            <a:off x="4724400" y="4953000"/>
            <a:ext cx="4114800" cy="38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10"/>
          <p:cNvSpPr txBox="1">
            <a:spLocks noGrp="1"/>
          </p:cNvSpPr>
          <p:nvPr>
            <p:ph type="body" idx="20"/>
          </p:nvPr>
        </p:nvSpPr>
        <p:spPr>
          <a:xfrm>
            <a:off x="304800" y="5376730"/>
            <a:ext cx="4267200" cy="38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Google Shape;98;p10"/>
          <p:cNvSpPr txBox="1">
            <a:spLocks noGrp="1"/>
          </p:cNvSpPr>
          <p:nvPr>
            <p:ph type="body" idx="21"/>
          </p:nvPr>
        </p:nvSpPr>
        <p:spPr>
          <a:xfrm>
            <a:off x="4724400" y="5392738"/>
            <a:ext cx="41148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10"/>
          <p:cNvSpPr txBox="1">
            <a:spLocks noGrp="1"/>
          </p:cNvSpPr>
          <p:nvPr>
            <p:ph type="body" idx="22"/>
          </p:nvPr>
        </p:nvSpPr>
        <p:spPr>
          <a:xfrm>
            <a:off x="304800" y="5791200"/>
            <a:ext cx="42672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10"/>
          <p:cNvSpPr txBox="1">
            <a:spLocks noGrp="1"/>
          </p:cNvSpPr>
          <p:nvPr>
            <p:ph type="body" idx="23"/>
          </p:nvPr>
        </p:nvSpPr>
        <p:spPr>
          <a:xfrm>
            <a:off x="4724400" y="5791200"/>
            <a:ext cx="4114800"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1" name="Google Shape;101;p1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2" name="Google Shape;102;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for Figure">
  <p:cSld name="Section for Figure">
    <p:spTree>
      <p:nvGrpSpPr>
        <p:cNvPr id="1" name="Shape 103"/>
        <p:cNvGrpSpPr/>
        <p:nvPr/>
      </p:nvGrpSpPr>
      <p:grpSpPr>
        <a:xfrm>
          <a:off x="0" y="0"/>
          <a:ext cx="0" cy="0"/>
          <a:chOff x="0" y="0"/>
          <a:chExt cx="0" cy="0"/>
        </a:xfrm>
      </p:grpSpPr>
      <p:sp>
        <p:nvSpPr>
          <p:cNvPr id="104" name="Google Shape;104;p11"/>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000"/>
              <a:buFont typeface="Calibri"/>
              <a:buNone/>
              <a:defRPr sz="40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1"/>
          <p:cNvSpPr txBox="1">
            <a:spLocks noGrp="1"/>
          </p:cNvSpPr>
          <p:nvPr>
            <p:ph type="body" idx="1"/>
          </p:nvPr>
        </p:nvSpPr>
        <p:spPr>
          <a:xfrm>
            <a:off x="304800" y="1752600"/>
            <a:ext cx="8534400" cy="32766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11"/>
          <p:cNvSpPr txBox="1">
            <a:spLocks noGrp="1"/>
          </p:cNvSpPr>
          <p:nvPr>
            <p:ph type="body" idx="2"/>
          </p:nvPr>
        </p:nvSpPr>
        <p:spPr>
          <a:xfrm>
            <a:off x="304800" y="5029200"/>
            <a:ext cx="8534400" cy="1143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1000"/>
              </a:spcBef>
              <a:spcAft>
                <a:spcPts val="0"/>
              </a:spcAft>
              <a:buClr>
                <a:schemeClr val="dk1"/>
              </a:buClr>
              <a:buSzPts val="2800"/>
              <a:buFont typeface="Calibri"/>
              <a:buAutoNum type="alphaLcPeriod"/>
              <a:defRPr sz="28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11"/>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alibri"/>
                <a:ea typeface="Calibri"/>
                <a:cs typeface="Calibri"/>
                <a:sym typeface="Calibri"/>
              </a:defRPr>
            </a:lvl1pPr>
            <a:lvl2pPr marL="0" lvl="1" indent="0" algn="r">
              <a:spcBef>
                <a:spcPts val="0"/>
              </a:spcBef>
              <a:buNone/>
              <a:defRPr sz="1200" b="0" i="0" u="none" strike="noStrike" cap="none">
                <a:solidFill>
                  <a:schemeClr val="dk1"/>
                </a:solidFill>
                <a:latin typeface="Calibri"/>
                <a:ea typeface="Calibri"/>
                <a:cs typeface="Calibri"/>
                <a:sym typeface="Calibri"/>
              </a:defRPr>
            </a:lvl2pPr>
            <a:lvl3pPr marL="0" lvl="2" indent="0" algn="r">
              <a:spcBef>
                <a:spcPts val="0"/>
              </a:spcBef>
              <a:buNone/>
              <a:defRPr sz="1200" b="0" i="0" u="none" strike="noStrike" cap="none">
                <a:solidFill>
                  <a:schemeClr val="dk1"/>
                </a:solidFill>
                <a:latin typeface="Calibri"/>
                <a:ea typeface="Calibri"/>
                <a:cs typeface="Calibri"/>
                <a:sym typeface="Calibri"/>
              </a:defRPr>
            </a:lvl3pPr>
            <a:lvl4pPr marL="0" lvl="3" indent="0" algn="r">
              <a:spcBef>
                <a:spcPts val="0"/>
              </a:spcBef>
              <a:buNone/>
              <a:defRPr sz="1200" b="0" i="0" u="none" strike="noStrike" cap="none">
                <a:solidFill>
                  <a:schemeClr val="dk1"/>
                </a:solidFill>
                <a:latin typeface="Calibri"/>
                <a:ea typeface="Calibri"/>
                <a:cs typeface="Calibri"/>
                <a:sym typeface="Calibri"/>
              </a:defRPr>
            </a:lvl4pPr>
            <a:lvl5pPr marL="0" lvl="4" indent="0" algn="r">
              <a:spcBef>
                <a:spcPts val="0"/>
              </a:spcBef>
              <a:buNone/>
              <a:defRPr sz="1200" b="0" i="0" u="none" strike="noStrike" cap="none">
                <a:solidFill>
                  <a:schemeClr val="dk1"/>
                </a:solidFill>
                <a:latin typeface="Calibri"/>
                <a:ea typeface="Calibri"/>
                <a:cs typeface="Calibri"/>
                <a:sym typeface="Calibri"/>
              </a:defRPr>
            </a:lvl5pPr>
            <a:lvl6pPr marL="0" lvl="5" indent="0" algn="r">
              <a:spcBef>
                <a:spcPts val="0"/>
              </a:spcBef>
              <a:buNone/>
              <a:defRPr sz="1200" b="0" i="0" u="none" strike="noStrike" cap="none">
                <a:solidFill>
                  <a:schemeClr val="dk1"/>
                </a:solidFill>
                <a:latin typeface="Calibri"/>
                <a:ea typeface="Calibri"/>
                <a:cs typeface="Calibri"/>
                <a:sym typeface="Calibri"/>
              </a:defRPr>
            </a:lvl6pPr>
            <a:lvl7pPr marL="0" lvl="6" indent="0" algn="r">
              <a:spcBef>
                <a:spcPts val="0"/>
              </a:spcBef>
              <a:buNone/>
              <a:defRPr sz="1200" b="0" i="0" u="none" strike="noStrike" cap="none">
                <a:solidFill>
                  <a:schemeClr val="dk1"/>
                </a:solidFill>
                <a:latin typeface="Calibri"/>
                <a:ea typeface="Calibri"/>
                <a:cs typeface="Calibri"/>
                <a:sym typeface="Calibri"/>
              </a:defRPr>
            </a:lvl7pPr>
            <a:lvl8pPr marL="0" lvl="7" indent="0" algn="r">
              <a:spcBef>
                <a:spcPts val="0"/>
              </a:spcBef>
              <a:buNone/>
              <a:defRPr sz="1200" b="0" i="0" u="none" strike="noStrike" cap="none">
                <a:solidFill>
                  <a:schemeClr val="dk1"/>
                </a:solidFill>
                <a:latin typeface="Calibri"/>
                <a:ea typeface="Calibri"/>
                <a:cs typeface="Calibri"/>
                <a:sym typeface="Calibri"/>
              </a:defRPr>
            </a:lvl8pPr>
            <a:lvl9pPr marL="0" lvl="8" indent="0" algn="r">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3048000"/>
            <a:ext cx="91440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286512" y="762000"/>
            <a:ext cx="8534400" cy="99059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accent1"/>
              </a:buClr>
              <a:buSzPts val="4000"/>
              <a:buFont typeface="Calibri"/>
              <a:buNone/>
              <a:defRPr sz="40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4"/>
          <p:cNvSpPr/>
          <p:nvPr/>
        </p:nvSpPr>
        <p:spPr>
          <a:xfrm>
            <a:off x="0" y="0"/>
            <a:ext cx="91440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7" name="Google Shape;27;p4"/>
          <p:cNvCxnSpPr/>
          <p:nvPr/>
        </p:nvCxnSpPr>
        <p:spPr>
          <a:xfrm>
            <a:off x="0" y="6324600"/>
            <a:ext cx="9144000" cy="0"/>
          </a:xfrm>
          <a:prstGeom prst="straightConnector1">
            <a:avLst/>
          </a:prstGeom>
          <a:noFill/>
          <a:ln w="12700" cap="flat" cmpd="sng">
            <a:solidFill>
              <a:schemeClr val="accent1"/>
            </a:solidFill>
            <a:prstDash val="solid"/>
            <a:miter lim="800000"/>
            <a:headEnd type="none" w="sm" len="sm"/>
            <a:tailEnd type="none" w="sm" len="sm"/>
          </a:ln>
        </p:spPr>
      </p:cxnSp>
      <p:sp>
        <p:nvSpPr>
          <p:cNvPr id="28" name="Google Shape;28;p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0" marR="0" lvl="1" indent="0" algn="r" rtl="0">
              <a:spcBef>
                <a:spcPts val="0"/>
              </a:spcBef>
              <a:buNone/>
              <a:defRPr sz="1200" b="0" i="0" u="none" strike="noStrike" cap="none">
                <a:solidFill>
                  <a:schemeClr val="dk1"/>
                </a:solidFill>
                <a:latin typeface="Arial"/>
                <a:ea typeface="Arial"/>
                <a:cs typeface="Arial"/>
                <a:sym typeface="Arial"/>
              </a:defRPr>
            </a:lvl2pPr>
            <a:lvl3pPr marL="0" marR="0" lvl="2" indent="0" algn="r" rtl="0">
              <a:spcBef>
                <a:spcPts val="0"/>
              </a:spcBef>
              <a:buNone/>
              <a:defRPr sz="1200" b="0" i="0" u="none" strike="noStrike" cap="none">
                <a:solidFill>
                  <a:schemeClr val="dk1"/>
                </a:solidFill>
                <a:latin typeface="Arial"/>
                <a:ea typeface="Arial"/>
                <a:cs typeface="Arial"/>
                <a:sym typeface="Arial"/>
              </a:defRPr>
            </a:lvl3pPr>
            <a:lvl4pPr marL="0" marR="0" lvl="3" indent="0" algn="r" rtl="0">
              <a:spcBef>
                <a:spcPts val="0"/>
              </a:spcBef>
              <a:buNone/>
              <a:defRPr sz="1200" b="0" i="0" u="none" strike="noStrike" cap="none">
                <a:solidFill>
                  <a:schemeClr val="dk1"/>
                </a:solidFill>
                <a:latin typeface="Arial"/>
                <a:ea typeface="Arial"/>
                <a:cs typeface="Arial"/>
                <a:sym typeface="Arial"/>
              </a:defRPr>
            </a:lvl4pPr>
            <a:lvl5pPr marL="0" marR="0" lvl="4" indent="0" algn="r" rtl="0">
              <a:spcBef>
                <a:spcPts val="0"/>
              </a:spcBef>
              <a:buNone/>
              <a:defRPr sz="1200" b="0" i="0" u="none" strike="noStrike" cap="none">
                <a:solidFill>
                  <a:schemeClr val="dk1"/>
                </a:solidFill>
                <a:latin typeface="Arial"/>
                <a:ea typeface="Arial"/>
                <a:cs typeface="Arial"/>
                <a:sym typeface="Arial"/>
              </a:defRPr>
            </a:lvl5pPr>
            <a:lvl6pPr marL="0" marR="0" lvl="5" indent="0" algn="r" rtl="0">
              <a:spcBef>
                <a:spcPts val="0"/>
              </a:spcBef>
              <a:buNone/>
              <a:defRPr sz="1200" b="0" i="0" u="none" strike="noStrike" cap="none">
                <a:solidFill>
                  <a:schemeClr val="dk1"/>
                </a:solidFill>
                <a:latin typeface="Arial"/>
                <a:ea typeface="Arial"/>
                <a:cs typeface="Arial"/>
                <a:sym typeface="Arial"/>
              </a:defRPr>
            </a:lvl6pPr>
            <a:lvl7pPr marL="0" marR="0" lvl="6" indent="0" algn="r" rtl="0">
              <a:spcBef>
                <a:spcPts val="0"/>
              </a:spcBef>
              <a:buNone/>
              <a:defRPr sz="1200" b="0" i="0" u="none" strike="noStrike" cap="none">
                <a:solidFill>
                  <a:schemeClr val="dk1"/>
                </a:solidFill>
                <a:latin typeface="Arial"/>
                <a:ea typeface="Arial"/>
                <a:cs typeface="Arial"/>
                <a:sym typeface="Arial"/>
              </a:defRPr>
            </a:lvl7pPr>
            <a:lvl8pPr marL="0" marR="0" lvl="7" indent="0" algn="r" rtl="0">
              <a:spcBef>
                <a:spcPts val="0"/>
              </a:spcBef>
              <a:buNone/>
              <a:defRPr sz="1200" b="0" i="0" u="none" strike="noStrike" cap="none">
                <a:solidFill>
                  <a:schemeClr val="dk1"/>
                </a:solidFill>
                <a:latin typeface="Arial"/>
                <a:ea typeface="Arial"/>
                <a:cs typeface="Arial"/>
                <a:sym typeface="Arial"/>
              </a:defRPr>
            </a:lvl8pPr>
            <a:lvl9pPr marL="0" marR="0" lvl="8" indent="0" algn="r" rtl="0">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295274" y="777242"/>
            <a:ext cx="8543926" cy="97536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accent1"/>
              </a:buClr>
              <a:buSzPts val="4000"/>
              <a:buFont typeface="Calibri"/>
              <a:buNone/>
              <a:defRPr sz="40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1" name="Google Shape;161;p16"/>
          <p:cNvSpPr/>
          <p:nvPr/>
        </p:nvSpPr>
        <p:spPr>
          <a:xfrm>
            <a:off x="0" y="0"/>
            <a:ext cx="91440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62" name="Google Shape;162;p16"/>
          <p:cNvCxnSpPr/>
          <p:nvPr/>
        </p:nvCxnSpPr>
        <p:spPr>
          <a:xfrm>
            <a:off x="0" y="6324600"/>
            <a:ext cx="9144000" cy="0"/>
          </a:xfrm>
          <a:prstGeom prst="straightConnector1">
            <a:avLst/>
          </a:prstGeom>
          <a:noFill/>
          <a:ln w="12700" cap="flat" cmpd="sng">
            <a:solidFill>
              <a:schemeClr val="accent1"/>
            </a:solidFill>
            <a:prstDash val="solid"/>
            <a:miter lim="800000"/>
            <a:headEnd type="none" w="sm" len="sm"/>
            <a:tailEnd type="none" w="sm" len="sm"/>
          </a:ln>
        </p:spPr>
      </p:cxnSp>
      <p:sp>
        <p:nvSpPr>
          <p:cNvPr id="163" name="Google Shape;163;p1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0" marR="0" lvl="1" indent="0" algn="r" rtl="0">
              <a:spcBef>
                <a:spcPts val="0"/>
              </a:spcBef>
              <a:buNone/>
              <a:defRPr sz="1200" b="0" i="0" u="none" strike="noStrike" cap="none">
                <a:solidFill>
                  <a:schemeClr val="dk1"/>
                </a:solidFill>
                <a:latin typeface="Arial"/>
                <a:ea typeface="Arial"/>
                <a:cs typeface="Arial"/>
                <a:sym typeface="Arial"/>
              </a:defRPr>
            </a:lvl2pPr>
            <a:lvl3pPr marL="0" marR="0" lvl="2" indent="0" algn="r" rtl="0">
              <a:spcBef>
                <a:spcPts val="0"/>
              </a:spcBef>
              <a:buNone/>
              <a:defRPr sz="1200" b="0" i="0" u="none" strike="noStrike" cap="none">
                <a:solidFill>
                  <a:schemeClr val="dk1"/>
                </a:solidFill>
                <a:latin typeface="Arial"/>
                <a:ea typeface="Arial"/>
                <a:cs typeface="Arial"/>
                <a:sym typeface="Arial"/>
              </a:defRPr>
            </a:lvl3pPr>
            <a:lvl4pPr marL="0" marR="0" lvl="3" indent="0" algn="r" rtl="0">
              <a:spcBef>
                <a:spcPts val="0"/>
              </a:spcBef>
              <a:buNone/>
              <a:defRPr sz="1200" b="0" i="0" u="none" strike="noStrike" cap="none">
                <a:solidFill>
                  <a:schemeClr val="dk1"/>
                </a:solidFill>
                <a:latin typeface="Arial"/>
                <a:ea typeface="Arial"/>
                <a:cs typeface="Arial"/>
                <a:sym typeface="Arial"/>
              </a:defRPr>
            </a:lvl4pPr>
            <a:lvl5pPr marL="0" marR="0" lvl="4" indent="0" algn="r" rtl="0">
              <a:spcBef>
                <a:spcPts val="0"/>
              </a:spcBef>
              <a:buNone/>
              <a:defRPr sz="1200" b="0" i="0" u="none" strike="noStrike" cap="none">
                <a:solidFill>
                  <a:schemeClr val="dk1"/>
                </a:solidFill>
                <a:latin typeface="Arial"/>
                <a:ea typeface="Arial"/>
                <a:cs typeface="Arial"/>
                <a:sym typeface="Arial"/>
              </a:defRPr>
            </a:lvl5pPr>
            <a:lvl6pPr marL="0" marR="0" lvl="5" indent="0" algn="r" rtl="0">
              <a:spcBef>
                <a:spcPts val="0"/>
              </a:spcBef>
              <a:buNone/>
              <a:defRPr sz="1200" b="0" i="0" u="none" strike="noStrike" cap="none">
                <a:solidFill>
                  <a:schemeClr val="dk1"/>
                </a:solidFill>
                <a:latin typeface="Arial"/>
                <a:ea typeface="Arial"/>
                <a:cs typeface="Arial"/>
                <a:sym typeface="Arial"/>
              </a:defRPr>
            </a:lvl6pPr>
            <a:lvl7pPr marL="0" marR="0" lvl="6" indent="0" algn="r" rtl="0">
              <a:spcBef>
                <a:spcPts val="0"/>
              </a:spcBef>
              <a:buNone/>
              <a:defRPr sz="1200" b="0" i="0" u="none" strike="noStrike" cap="none">
                <a:solidFill>
                  <a:schemeClr val="dk1"/>
                </a:solidFill>
                <a:latin typeface="Arial"/>
                <a:ea typeface="Arial"/>
                <a:cs typeface="Arial"/>
                <a:sym typeface="Arial"/>
              </a:defRPr>
            </a:lvl7pPr>
            <a:lvl8pPr marL="0" marR="0" lvl="7" indent="0" algn="r" rtl="0">
              <a:spcBef>
                <a:spcPts val="0"/>
              </a:spcBef>
              <a:buNone/>
              <a:defRPr sz="1200" b="0" i="0" u="none" strike="noStrike" cap="none">
                <a:solidFill>
                  <a:schemeClr val="dk1"/>
                </a:solidFill>
                <a:latin typeface="Arial"/>
                <a:ea typeface="Arial"/>
                <a:cs typeface="Arial"/>
                <a:sym typeface="Arial"/>
              </a:defRPr>
            </a:lvl8pPr>
            <a:lvl9pPr marL="0" marR="0" lvl="8" indent="0" algn="r" rtl="0">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4" name="Google Shape;164;p1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304800" y="743713"/>
            <a:ext cx="8534400" cy="99059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accent2"/>
              </a:buClr>
              <a:buSzPts val="4000"/>
              <a:buFont typeface="Calibri"/>
              <a:buNone/>
              <a:defRPr sz="4000" b="0" i="0" u="none" strike="noStrike" cap="none">
                <a:solidFill>
                  <a:schemeClr val="accen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3" name="Google Shape;223;p28"/>
          <p:cNvSpPr/>
          <p:nvPr/>
        </p:nvSpPr>
        <p:spPr>
          <a:xfrm>
            <a:off x="0" y="0"/>
            <a:ext cx="91440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24" name="Google Shape;224;p28"/>
          <p:cNvCxnSpPr/>
          <p:nvPr/>
        </p:nvCxnSpPr>
        <p:spPr>
          <a:xfrm>
            <a:off x="0" y="6324600"/>
            <a:ext cx="9144000" cy="0"/>
          </a:xfrm>
          <a:prstGeom prst="straightConnector1">
            <a:avLst/>
          </a:prstGeom>
          <a:noFill/>
          <a:ln w="12700" cap="flat" cmpd="sng">
            <a:solidFill>
              <a:schemeClr val="accent1"/>
            </a:solidFill>
            <a:prstDash val="solid"/>
            <a:miter lim="800000"/>
            <a:headEnd type="none" w="sm" len="sm"/>
            <a:tailEnd type="none" w="sm" len="sm"/>
          </a:ln>
        </p:spPr>
      </p:cxnSp>
      <p:sp>
        <p:nvSpPr>
          <p:cNvPr id="225" name="Google Shape;225;p2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0" marR="0" lvl="1" indent="0" algn="r" rtl="0">
              <a:spcBef>
                <a:spcPts val="0"/>
              </a:spcBef>
              <a:buNone/>
              <a:defRPr sz="1200" b="0" i="0" u="none" strike="noStrike" cap="none">
                <a:solidFill>
                  <a:schemeClr val="dk1"/>
                </a:solidFill>
                <a:latin typeface="Arial"/>
                <a:ea typeface="Arial"/>
                <a:cs typeface="Arial"/>
                <a:sym typeface="Arial"/>
              </a:defRPr>
            </a:lvl2pPr>
            <a:lvl3pPr marL="0" marR="0" lvl="2" indent="0" algn="r" rtl="0">
              <a:spcBef>
                <a:spcPts val="0"/>
              </a:spcBef>
              <a:buNone/>
              <a:defRPr sz="1200" b="0" i="0" u="none" strike="noStrike" cap="none">
                <a:solidFill>
                  <a:schemeClr val="dk1"/>
                </a:solidFill>
                <a:latin typeface="Arial"/>
                <a:ea typeface="Arial"/>
                <a:cs typeface="Arial"/>
                <a:sym typeface="Arial"/>
              </a:defRPr>
            </a:lvl3pPr>
            <a:lvl4pPr marL="0" marR="0" lvl="3" indent="0" algn="r" rtl="0">
              <a:spcBef>
                <a:spcPts val="0"/>
              </a:spcBef>
              <a:buNone/>
              <a:defRPr sz="1200" b="0" i="0" u="none" strike="noStrike" cap="none">
                <a:solidFill>
                  <a:schemeClr val="dk1"/>
                </a:solidFill>
                <a:latin typeface="Arial"/>
                <a:ea typeface="Arial"/>
                <a:cs typeface="Arial"/>
                <a:sym typeface="Arial"/>
              </a:defRPr>
            </a:lvl4pPr>
            <a:lvl5pPr marL="0" marR="0" lvl="4" indent="0" algn="r" rtl="0">
              <a:spcBef>
                <a:spcPts val="0"/>
              </a:spcBef>
              <a:buNone/>
              <a:defRPr sz="1200" b="0" i="0" u="none" strike="noStrike" cap="none">
                <a:solidFill>
                  <a:schemeClr val="dk1"/>
                </a:solidFill>
                <a:latin typeface="Arial"/>
                <a:ea typeface="Arial"/>
                <a:cs typeface="Arial"/>
                <a:sym typeface="Arial"/>
              </a:defRPr>
            </a:lvl5pPr>
            <a:lvl6pPr marL="0" marR="0" lvl="5" indent="0" algn="r" rtl="0">
              <a:spcBef>
                <a:spcPts val="0"/>
              </a:spcBef>
              <a:buNone/>
              <a:defRPr sz="1200" b="0" i="0" u="none" strike="noStrike" cap="none">
                <a:solidFill>
                  <a:schemeClr val="dk1"/>
                </a:solidFill>
                <a:latin typeface="Arial"/>
                <a:ea typeface="Arial"/>
                <a:cs typeface="Arial"/>
                <a:sym typeface="Arial"/>
              </a:defRPr>
            </a:lvl6pPr>
            <a:lvl7pPr marL="0" marR="0" lvl="6" indent="0" algn="r" rtl="0">
              <a:spcBef>
                <a:spcPts val="0"/>
              </a:spcBef>
              <a:buNone/>
              <a:defRPr sz="1200" b="0" i="0" u="none" strike="noStrike" cap="none">
                <a:solidFill>
                  <a:schemeClr val="dk1"/>
                </a:solidFill>
                <a:latin typeface="Arial"/>
                <a:ea typeface="Arial"/>
                <a:cs typeface="Arial"/>
                <a:sym typeface="Arial"/>
              </a:defRPr>
            </a:lvl7pPr>
            <a:lvl8pPr marL="0" marR="0" lvl="7" indent="0" algn="r" rtl="0">
              <a:spcBef>
                <a:spcPts val="0"/>
              </a:spcBef>
              <a:buNone/>
              <a:defRPr sz="1200" b="0" i="0" u="none" strike="noStrike" cap="none">
                <a:solidFill>
                  <a:schemeClr val="dk1"/>
                </a:solidFill>
                <a:latin typeface="Arial"/>
                <a:ea typeface="Arial"/>
                <a:cs typeface="Arial"/>
                <a:sym typeface="Arial"/>
              </a:defRPr>
            </a:lvl8pPr>
            <a:lvl9pPr marL="0" marR="0" lvl="8" indent="0" algn="r" rtl="0">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26" name="Google Shape;226;p2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31"/>
          <p:cNvSpPr txBox="1">
            <a:spLocks noGrp="1"/>
          </p:cNvSpPr>
          <p:nvPr>
            <p:ph type="title"/>
          </p:nvPr>
        </p:nvSpPr>
        <p:spPr>
          <a:xfrm>
            <a:off x="298704" y="762002"/>
            <a:ext cx="8540496" cy="990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accent1"/>
              </a:buClr>
              <a:buSzPts val="4000"/>
              <a:buFont typeface="Calibri"/>
              <a:buNone/>
              <a:defRPr sz="40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9" name="Google Shape;239;p31"/>
          <p:cNvSpPr/>
          <p:nvPr/>
        </p:nvSpPr>
        <p:spPr>
          <a:xfrm>
            <a:off x="0" y="0"/>
            <a:ext cx="91440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40" name="Google Shape;240;p31"/>
          <p:cNvCxnSpPr/>
          <p:nvPr/>
        </p:nvCxnSpPr>
        <p:spPr>
          <a:xfrm>
            <a:off x="0" y="6324600"/>
            <a:ext cx="9144000" cy="0"/>
          </a:xfrm>
          <a:prstGeom prst="straightConnector1">
            <a:avLst/>
          </a:prstGeom>
          <a:noFill/>
          <a:ln w="12700" cap="flat" cmpd="sng">
            <a:solidFill>
              <a:schemeClr val="accent1"/>
            </a:solidFill>
            <a:prstDash val="solid"/>
            <a:miter lim="800000"/>
            <a:headEnd type="none" w="sm" len="sm"/>
            <a:tailEnd type="none" w="sm" len="sm"/>
          </a:ln>
        </p:spPr>
      </p:cxnSp>
      <p:sp>
        <p:nvSpPr>
          <p:cNvPr id="241" name="Google Shape;241;p31"/>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0" marR="0" lvl="1" indent="0" algn="r" rtl="0">
              <a:spcBef>
                <a:spcPts val="0"/>
              </a:spcBef>
              <a:buNone/>
              <a:defRPr sz="1200" b="0" i="0" u="none" strike="noStrike" cap="none">
                <a:solidFill>
                  <a:schemeClr val="dk1"/>
                </a:solidFill>
                <a:latin typeface="Arial"/>
                <a:ea typeface="Arial"/>
                <a:cs typeface="Arial"/>
                <a:sym typeface="Arial"/>
              </a:defRPr>
            </a:lvl2pPr>
            <a:lvl3pPr marL="0" marR="0" lvl="2" indent="0" algn="r" rtl="0">
              <a:spcBef>
                <a:spcPts val="0"/>
              </a:spcBef>
              <a:buNone/>
              <a:defRPr sz="1200" b="0" i="0" u="none" strike="noStrike" cap="none">
                <a:solidFill>
                  <a:schemeClr val="dk1"/>
                </a:solidFill>
                <a:latin typeface="Arial"/>
                <a:ea typeface="Arial"/>
                <a:cs typeface="Arial"/>
                <a:sym typeface="Arial"/>
              </a:defRPr>
            </a:lvl3pPr>
            <a:lvl4pPr marL="0" marR="0" lvl="3" indent="0" algn="r" rtl="0">
              <a:spcBef>
                <a:spcPts val="0"/>
              </a:spcBef>
              <a:buNone/>
              <a:defRPr sz="1200" b="0" i="0" u="none" strike="noStrike" cap="none">
                <a:solidFill>
                  <a:schemeClr val="dk1"/>
                </a:solidFill>
                <a:latin typeface="Arial"/>
                <a:ea typeface="Arial"/>
                <a:cs typeface="Arial"/>
                <a:sym typeface="Arial"/>
              </a:defRPr>
            </a:lvl4pPr>
            <a:lvl5pPr marL="0" marR="0" lvl="4" indent="0" algn="r" rtl="0">
              <a:spcBef>
                <a:spcPts val="0"/>
              </a:spcBef>
              <a:buNone/>
              <a:defRPr sz="1200" b="0" i="0" u="none" strike="noStrike" cap="none">
                <a:solidFill>
                  <a:schemeClr val="dk1"/>
                </a:solidFill>
                <a:latin typeface="Arial"/>
                <a:ea typeface="Arial"/>
                <a:cs typeface="Arial"/>
                <a:sym typeface="Arial"/>
              </a:defRPr>
            </a:lvl5pPr>
            <a:lvl6pPr marL="0" marR="0" lvl="5" indent="0" algn="r" rtl="0">
              <a:spcBef>
                <a:spcPts val="0"/>
              </a:spcBef>
              <a:buNone/>
              <a:defRPr sz="1200" b="0" i="0" u="none" strike="noStrike" cap="none">
                <a:solidFill>
                  <a:schemeClr val="dk1"/>
                </a:solidFill>
                <a:latin typeface="Arial"/>
                <a:ea typeface="Arial"/>
                <a:cs typeface="Arial"/>
                <a:sym typeface="Arial"/>
              </a:defRPr>
            </a:lvl6pPr>
            <a:lvl7pPr marL="0" marR="0" lvl="6" indent="0" algn="r" rtl="0">
              <a:spcBef>
                <a:spcPts val="0"/>
              </a:spcBef>
              <a:buNone/>
              <a:defRPr sz="1200" b="0" i="0" u="none" strike="noStrike" cap="none">
                <a:solidFill>
                  <a:schemeClr val="dk1"/>
                </a:solidFill>
                <a:latin typeface="Arial"/>
                <a:ea typeface="Arial"/>
                <a:cs typeface="Arial"/>
                <a:sym typeface="Arial"/>
              </a:defRPr>
            </a:lvl7pPr>
            <a:lvl8pPr marL="0" marR="0" lvl="7" indent="0" algn="r" rtl="0">
              <a:spcBef>
                <a:spcPts val="0"/>
              </a:spcBef>
              <a:buNone/>
              <a:defRPr sz="1200" b="0" i="0" u="none" strike="noStrike" cap="none">
                <a:solidFill>
                  <a:schemeClr val="dk1"/>
                </a:solidFill>
                <a:latin typeface="Arial"/>
                <a:ea typeface="Arial"/>
                <a:cs typeface="Arial"/>
                <a:sym typeface="Arial"/>
              </a:defRPr>
            </a:lvl8pPr>
            <a:lvl9pPr marL="0" marR="0" lvl="8" indent="0" algn="r" rtl="0">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2" name="Google Shape;242;p3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304800" y="762000"/>
            <a:ext cx="8534400" cy="99059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accent1"/>
              </a:buClr>
              <a:buSzPts val="4000"/>
              <a:buFont typeface="Calibri"/>
              <a:buNone/>
              <a:defRPr sz="40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5" name="Google Shape;255;p34"/>
          <p:cNvSpPr/>
          <p:nvPr/>
        </p:nvSpPr>
        <p:spPr>
          <a:xfrm>
            <a:off x="0" y="0"/>
            <a:ext cx="91440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56" name="Google Shape;256;p34"/>
          <p:cNvCxnSpPr/>
          <p:nvPr/>
        </p:nvCxnSpPr>
        <p:spPr>
          <a:xfrm>
            <a:off x="0" y="6324600"/>
            <a:ext cx="9144000" cy="0"/>
          </a:xfrm>
          <a:prstGeom prst="straightConnector1">
            <a:avLst/>
          </a:prstGeom>
          <a:noFill/>
          <a:ln w="12700" cap="flat" cmpd="sng">
            <a:solidFill>
              <a:schemeClr val="accent1"/>
            </a:solidFill>
            <a:prstDash val="solid"/>
            <a:miter lim="800000"/>
            <a:headEnd type="none" w="sm" len="sm"/>
            <a:tailEnd type="none" w="sm" len="sm"/>
          </a:ln>
        </p:spPr>
      </p:cxnSp>
      <p:sp>
        <p:nvSpPr>
          <p:cNvPr id="257" name="Google Shape;257;p3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0" marR="0" lvl="1" indent="0" algn="r" rtl="0">
              <a:spcBef>
                <a:spcPts val="0"/>
              </a:spcBef>
              <a:buNone/>
              <a:defRPr sz="1200" b="0" i="0" u="none" strike="noStrike" cap="none">
                <a:solidFill>
                  <a:schemeClr val="dk1"/>
                </a:solidFill>
                <a:latin typeface="Arial"/>
                <a:ea typeface="Arial"/>
                <a:cs typeface="Arial"/>
                <a:sym typeface="Arial"/>
              </a:defRPr>
            </a:lvl2pPr>
            <a:lvl3pPr marL="0" marR="0" lvl="2" indent="0" algn="r" rtl="0">
              <a:spcBef>
                <a:spcPts val="0"/>
              </a:spcBef>
              <a:buNone/>
              <a:defRPr sz="1200" b="0" i="0" u="none" strike="noStrike" cap="none">
                <a:solidFill>
                  <a:schemeClr val="dk1"/>
                </a:solidFill>
                <a:latin typeface="Arial"/>
                <a:ea typeface="Arial"/>
                <a:cs typeface="Arial"/>
                <a:sym typeface="Arial"/>
              </a:defRPr>
            </a:lvl3pPr>
            <a:lvl4pPr marL="0" marR="0" lvl="3" indent="0" algn="r" rtl="0">
              <a:spcBef>
                <a:spcPts val="0"/>
              </a:spcBef>
              <a:buNone/>
              <a:defRPr sz="1200" b="0" i="0" u="none" strike="noStrike" cap="none">
                <a:solidFill>
                  <a:schemeClr val="dk1"/>
                </a:solidFill>
                <a:latin typeface="Arial"/>
                <a:ea typeface="Arial"/>
                <a:cs typeface="Arial"/>
                <a:sym typeface="Arial"/>
              </a:defRPr>
            </a:lvl4pPr>
            <a:lvl5pPr marL="0" marR="0" lvl="4" indent="0" algn="r" rtl="0">
              <a:spcBef>
                <a:spcPts val="0"/>
              </a:spcBef>
              <a:buNone/>
              <a:defRPr sz="1200" b="0" i="0" u="none" strike="noStrike" cap="none">
                <a:solidFill>
                  <a:schemeClr val="dk1"/>
                </a:solidFill>
                <a:latin typeface="Arial"/>
                <a:ea typeface="Arial"/>
                <a:cs typeface="Arial"/>
                <a:sym typeface="Arial"/>
              </a:defRPr>
            </a:lvl5pPr>
            <a:lvl6pPr marL="0" marR="0" lvl="5" indent="0" algn="r" rtl="0">
              <a:spcBef>
                <a:spcPts val="0"/>
              </a:spcBef>
              <a:buNone/>
              <a:defRPr sz="1200" b="0" i="0" u="none" strike="noStrike" cap="none">
                <a:solidFill>
                  <a:schemeClr val="dk1"/>
                </a:solidFill>
                <a:latin typeface="Arial"/>
                <a:ea typeface="Arial"/>
                <a:cs typeface="Arial"/>
                <a:sym typeface="Arial"/>
              </a:defRPr>
            </a:lvl6pPr>
            <a:lvl7pPr marL="0" marR="0" lvl="6" indent="0" algn="r" rtl="0">
              <a:spcBef>
                <a:spcPts val="0"/>
              </a:spcBef>
              <a:buNone/>
              <a:defRPr sz="1200" b="0" i="0" u="none" strike="noStrike" cap="none">
                <a:solidFill>
                  <a:schemeClr val="dk1"/>
                </a:solidFill>
                <a:latin typeface="Arial"/>
                <a:ea typeface="Arial"/>
                <a:cs typeface="Arial"/>
                <a:sym typeface="Arial"/>
              </a:defRPr>
            </a:lvl7pPr>
            <a:lvl8pPr marL="0" marR="0" lvl="7" indent="0" algn="r" rtl="0">
              <a:spcBef>
                <a:spcPts val="0"/>
              </a:spcBef>
              <a:buNone/>
              <a:defRPr sz="1200" b="0" i="0" u="none" strike="noStrike" cap="none">
                <a:solidFill>
                  <a:schemeClr val="dk1"/>
                </a:solidFill>
                <a:latin typeface="Arial"/>
                <a:ea typeface="Arial"/>
                <a:cs typeface="Arial"/>
                <a:sym typeface="Arial"/>
              </a:defRPr>
            </a:lvl8pPr>
            <a:lvl9pPr marL="0" marR="0" lvl="8" indent="0" algn="r" rtl="0">
              <a:spcBef>
                <a:spcPts val="0"/>
              </a:spcBef>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8" name="Google Shape;258;p3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sp>
        <p:nvSpPr>
          <p:cNvPr id="271" name="Google Shape;271;p37"/>
          <p:cNvSpPr txBox="1">
            <a:spLocks noGrp="1"/>
          </p:cNvSpPr>
          <p:nvPr>
            <p:ph type="ftr" idx="11"/>
          </p:nvPr>
        </p:nvSpPr>
        <p:spPr>
          <a:xfrm>
            <a:off x="3028950" y="640080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2" name="Google Shape;272;p3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0" marR="0" lvl="1" indent="0" algn="r" rtl="0">
              <a:spcBef>
                <a:spcPts val="0"/>
              </a:spcBef>
              <a:buNone/>
              <a:defRPr sz="1200" b="0" i="0" u="none" strike="noStrike" cap="none">
                <a:solidFill>
                  <a:schemeClr val="dk1"/>
                </a:solidFill>
                <a:latin typeface="Calibri"/>
                <a:ea typeface="Calibri"/>
                <a:cs typeface="Calibri"/>
                <a:sym typeface="Calibri"/>
              </a:defRPr>
            </a:lvl2pPr>
            <a:lvl3pPr marL="0" marR="0" lvl="2" indent="0" algn="r" rtl="0">
              <a:spcBef>
                <a:spcPts val="0"/>
              </a:spcBef>
              <a:buNone/>
              <a:defRPr sz="1200" b="0" i="0" u="none" strike="noStrike" cap="none">
                <a:solidFill>
                  <a:schemeClr val="dk1"/>
                </a:solidFill>
                <a:latin typeface="Calibri"/>
                <a:ea typeface="Calibri"/>
                <a:cs typeface="Calibri"/>
                <a:sym typeface="Calibri"/>
              </a:defRPr>
            </a:lvl3pPr>
            <a:lvl4pPr marL="0" marR="0" lvl="3" indent="0" algn="r" rtl="0">
              <a:spcBef>
                <a:spcPts val="0"/>
              </a:spcBef>
              <a:buNone/>
              <a:defRPr sz="1200" b="0" i="0" u="none" strike="noStrike" cap="none">
                <a:solidFill>
                  <a:schemeClr val="dk1"/>
                </a:solidFill>
                <a:latin typeface="Calibri"/>
                <a:ea typeface="Calibri"/>
                <a:cs typeface="Calibri"/>
                <a:sym typeface="Calibri"/>
              </a:defRPr>
            </a:lvl4pPr>
            <a:lvl5pPr marL="0" marR="0" lvl="4" indent="0" algn="r" rtl="0">
              <a:spcBef>
                <a:spcPts val="0"/>
              </a:spcBef>
              <a:buNone/>
              <a:defRPr sz="1200" b="0" i="0" u="none" strike="noStrike" cap="none">
                <a:solidFill>
                  <a:schemeClr val="dk1"/>
                </a:solidFill>
                <a:latin typeface="Calibri"/>
                <a:ea typeface="Calibri"/>
                <a:cs typeface="Calibri"/>
                <a:sym typeface="Calibri"/>
              </a:defRPr>
            </a:lvl5pPr>
            <a:lvl6pPr marL="0" marR="0" lvl="5" indent="0" algn="r" rtl="0">
              <a:spcBef>
                <a:spcPts val="0"/>
              </a:spcBef>
              <a:buNone/>
              <a:defRPr sz="1200" b="0" i="0" u="none" strike="noStrike" cap="none">
                <a:solidFill>
                  <a:schemeClr val="dk1"/>
                </a:solidFill>
                <a:latin typeface="Calibri"/>
                <a:ea typeface="Calibri"/>
                <a:cs typeface="Calibri"/>
                <a:sym typeface="Calibri"/>
              </a:defRPr>
            </a:lvl6pPr>
            <a:lvl7pPr marL="0" marR="0" lvl="6" indent="0" algn="r" rtl="0">
              <a:spcBef>
                <a:spcPts val="0"/>
              </a:spcBef>
              <a:buNone/>
              <a:defRPr sz="1200" b="0" i="0" u="none" strike="noStrike" cap="none">
                <a:solidFill>
                  <a:schemeClr val="dk1"/>
                </a:solidFill>
                <a:latin typeface="Calibri"/>
                <a:ea typeface="Calibri"/>
                <a:cs typeface="Calibri"/>
                <a:sym typeface="Calibri"/>
              </a:defRPr>
            </a:lvl7pPr>
            <a:lvl8pPr marL="0" marR="0" lvl="7" indent="0" algn="r" rtl="0">
              <a:spcBef>
                <a:spcPts val="0"/>
              </a:spcBef>
              <a:buNone/>
              <a:defRPr sz="1200" b="0" i="0" u="none" strike="noStrike" cap="none">
                <a:solidFill>
                  <a:schemeClr val="dk1"/>
                </a:solidFill>
                <a:latin typeface="Calibri"/>
                <a:ea typeface="Calibri"/>
                <a:cs typeface="Calibri"/>
                <a:sym typeface="Calibri"/>
              </a:defRPr>
            </a:lvl8pPr>
            <a:lvl9pPr marL="0" marR="0" lvl="8" indent="0" algn="r" rtl="0">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73" name="Google Shape;273;p37"/>
          <p:cNvSpPr/>
          <p:nvPr/>
        </p:nvSpPr>
        <p:spPr>
          <a:xfrm>
            <a:off x="0" y="0"/>
            <a:ext cx="9144000" cy="457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74" name="Google Shape;274;p37"/>
          <p:cNvCxnSpPr/>
          <p:nvPr/>
        </p:nvCxnSpPr>
        <p:spPr>
          <a:xfrm>
            <a:off x="0" y="6324600"/>
            <a:ext cx="9144000" cy="0"/>
          </a:xfrm>
          <a:prstGeom prst="straightConnector1">
            <a:avLst/>
          </a:prstGeom>
          <a:noFill/>
          <a:ln w="127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78" r:id="rId1"/>
    <p:sldLayoutId id="214748367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152400" y="301126"/>
            <a:ext cx="8839200" cy="114667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200"/>
              <a:buFont typeface="Calibri"/>
              <a:buNone/>
            </a:pPr>
            <a:r>
              <a:rPr lang="en-US">
                <a:latin typeface="Calibri"/>
                <a:ea typeface="Calibri"/>
                <a:cs typeface="Calibri"/>
                <a:sym typeface="Calibri"/>
              </a:rPr>
              <a:t>Accounting Principles</a:t>
            </a:r>
            <a:endParaRPr/>
          </a:p>
        </p:txBody>
      </p:sp>
      <p:sp>
        <p:nvSpPr>
          <p:cNvPr id="291" name="Google Shape;291;p40"/>
          <p:cNvSpPr txBox="1">
            <a:spLocks noGrp="1"/>
          </p:cNvSpPr>
          <p:nvPr>
            <p:ph type="body" idx="1"/>
          </p:nvPr>
        </p:nvSpPr>
        <p:spPr>
          <a:xfrm>
            <a:off x="152400" y="1669054"/>
            <a:ext cx="8839200" cy="50380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900"/>
              <a:buNone/>
            </a:pPr>
            <a:r>
              <a:rPr lang="en-US"/>
              <a:t>Thirteenth Edition</a:t>
            </a:r>
            <a:endParaRPr/>
          </a:p>
        </p:txBody>
      </p:sp>
      <p:sp>
        <p:nvSpPr>
          <p:cNvPr id="292" name="Google Shape;292;p40"/>
          <p:cNvSpPr txBox="1">
            <a:spLocks noGrp="1"/>
          </p:cNvSpPr>
          <p:nvPr>
            <p:ph type="body" idx="2"/>
          </p:nvPr>
        </p:nvSpPr>
        <p:spPr>
          <a:xfrm>
            <a:off x="152400" y="2364849"/>
            <a:ext cx="8839200" cy="46841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accent2"/>
              </a:buClr>
              <a:buSzPts val="2800"/>
              <a:buNone/>
            </a:pPr>
            <a:r>
              <a:rPr lang="en-US"/>
              <a:t>Weygandt ● Kimmel ● Kieso</a:t>
            </a:r>
            <a:endParaRPr/>
          </a:p>
        </p:txBody>
      </p:sp>
      <p:sp>
        <p:nvSpPr>
          <p:cNvPr id="293" name="Google Shape;293;p40"/>
          <p:cNvSpPr txBox="1">
            <a:spLocks noGrp="1"/>
          </p:cNvSpPr>
          <p:nvPr>
            <p:ph type="body" idx="3"/>
          </p:nvPr>
        </p:nvSpPr>
        <p:spPr>
          <a:xfrm>
            <a:off x="152400" y="3728006"/>
            <a:ext cx="8839200" cy="64541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accent1"/>
              </a:buClr>
              <a:buSzPts val="4000"/>
              <a:buNone/>
            </a:pPr>
            <a:r>
              <a:rPr lang="en-US" b="1"/>
              <a:t>Chapter 10</a:t>
            </a:r>
            <a:endParaRPr/>
          </a:p>
        </p:txBody>
      </p:sp>
      <p:sp>
        <p:nvSpPr>
          <p:cNvPr id="294" name="Google Shape;294;p40"/>
          <p:cNvSpPr txBox="1">
            <a:spLocks noGrp="1"/>
          </p:cNvSpPr>
          <p:nvPr>
            <p:ph type="body" idx="4"/>
          </p:nvPr>
        </p:nvSpPr>
        <p:spPr>
          <a:xfrm>
            <a:off x="152400" y="4572000"/>
            <a:ext cx="8839200" cy="990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None/>
            </a:pPr>
            <a:r>
              <a:rPr lang="en-US" sz="4000"/>
              <a:t>Plant Assets, Natural Resources, and Intangible Assets</a:t>
            </a:r>
            <a:endParaRPr/>
          </a:p>
        </p:txBody>
      </p:sp>
      <p:sp>
        <p:nvSpPr>
          <p:cNvPr id="295" name="Google Shape;295;p40"/>
          <p:cNvSpPr txBox="1">
            <a:spLocks noGrp="1"/>
          </p:cNvSpPr>
          <p:nvPr>
            <p:ph type="body" idx="5"/>
          </p:nvPr>
        </p:nvSpPr>
        <p:spPr>
          <a:xfrm>
            <a:off x="152400" y="5715000"/>
            <a:ext cx="88392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en-US" sz="1600">
                <a:solidFill>
                  <a:schemeClr val="lt1"/>
                </a:solidFill>
                <a:latin typeface="Calibri"/>
                <a:ea typeface="Calibri"/>
                <a:cs typeface="Calibri"/>
                <a:sym typeface="Calibri"/>
              </a:rPr>
              <a:t>This slide deck contains animations. Please disable animations if they cause issues with your device.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title"/>
          </p:nvPr>
        </p:nvSpPr>
        <p:spPr>
          <a:xfrm>
            <a:off x="304800" y="762000"/>
            <a:ext cx="7620000" cy="11429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(5 of 11)</a:t>
            </a:r>
            <a:endParaRPr sz="2700"/>
          </a:p>
        </p:txBody>
      </p:sp>
      <p:sp>
        <p:nvSpPr>
          <p:cNvPr id="374" name="Google Shape;374;p49"/>
          <p:cNvSpPr txBox="1">
            <a:spLocks noGrp="1"/>
          </p:cNvSpPr>
          <p:nvPr>
            <p:ph type="body" idx="1"/>
          </p:nvPr>
        </p:nvSpPr>
        <p:spPr>
          <a:xfrm>
            <a:off x="304800" y="1981200"/>
            <a:ext cx="8382000" cy="3733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b="1"/>
              <a:t>Buildings</a:t>
            </a:r>
            <a:endParaRPr/>
          </a:p>
          <a:p>
            <a:pPr marL="0" lvl="0" indent="0" algn="l" rtl="0">
              <a:lnSpc>
                <a:spcPct val="90000"/>
              </a:lnSpc>
              <a:spcBef>
                <a:spcPts val="1000"/>
              </a:spcBef>
              <a:spcAft>
                <a:spcPts val="0"/>
              </a:spcAft>
              <a:buClr>
                <a:schemeClr val="dk1"/>
              </a:buClr>
              <a:buSzPts val="2800"/>
              <a:buNone/>
            </a:pPr>
            <a:r>
              <a:rPr lang="en-US" b="1"/>
              <a:t>Includes all </a:t>
            </a:r>
            <a:r>
              <a:rPr lang="en-US"/>
              <a:t>necessary expenditures related directly to purchase or construction.</a:t>
            </a:r>
            <a:endParaRPr/>
          </a:p>
          <a:p>
            <a:pPr marL="0" lvl="0" indent="0" algn="l" rtl="0">
              <a:lnSpc>
                <a:spcPct val="90000"/>
              </a:lnSpc>
              <a:spcBef>
                <a:spcPts val="1000"/>
              </a:spcBef>
              <a:spcAft>
                <a:spcPts val="0"/>
              </a:spcAft>
              <a:buClr>
                <a:schemeClr val="dk1"/>
              </a:buClr>
              <a:buSzPts val="2800"/>
              <a:buNone/>
            </a:pPr>
            <a:r>
              <a:rPr lang="en-US" b="1"/>
              <a:t>Purchase costs:</a:t>
            </a:r>
            <a:endParaRPr/>
          </a:p>
          <a:p>
            <a:pPr marL="292608" lvl="0" indent="-292608" algn="l" rtl="0">
              <a:lnSpc>
                <a:spcPct val="90000"/>
              </a:lnSpc>
              <a:spcBef>
                <a:spcPts val="1000"/>
              </a:spcBef>
              <a:spcAft>
                <a:spcPts val="0"/>
              </a:spcAft>
              <a:buClr>
                <a:srgbClr val="800000"/>
              </a:buClr>
              <a:buSzPts val="2800"/>
              <a:buFont typeface="Arial"/>
              <a:buChar char="•"/>
            </a:pPr>
            <a:r>
              <a:rPr lang="en-US"/>
              <a:t>Purchase price, closing costs (attorney’s fees, title insurance, etc.) and real estate broker’s commission</a:t>
            </a:r>
            <a:endParaRPr/>
          </a:p>
          <a:p>
            <a:pPr marL="292608" lvl="0" indent="-292608" algn="l" rtl="0">
              <a:lnSpc>
                <a:spcPct val="90000"/>
              </a:lnSpc>
              <a:spcBef>
                <a:spcPts val="1000"/>
              </a:spcBef>
              <a:spcAft>
                <a:spcPts val="0"/>
              </a:spcAft>
              <a:buClr>
                <a:srgbClr val="800000"/>
              </a:buClr>
              <a:buSzPts val="2800"/>
              <a:buFont typeface="Arial"/>
              <a:buChar char="•"/>
            </a:pPr>
            <a:r>
              <a:rPr lang="en-US"/>
              <a:t>Remodeling and replacing or repairing the roof, floors, electrical wiring, and plumbing</a:t>
            </a:r>
            <a:endParaRPr/>
          </a:p>
        </p:txBody>
      </p:sp>
      <p:sp>
        <p:nvSpPr>
          <p:cNvPr id="375" name="Google Shape;375;p4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76" name="Google Shape;376;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0"/>
          <p:cNvSpPr txBox="1">
            <a:spLocks noGrp="1"/>
          </p:cNvSpPr>
          <p:nvPr>
            <p:ph type="title"/>
          </p:nvPr>
        </p:nvSpPr>
        <p:spPr>
          <a:xfrm>
            <a:off x="304800" y="762000"/>
            <a:ext cx="7620000" cy="11429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(6 of 11)</a:t>
            </a:r>
            <a:endParaRPr sz="2700"/>
          </a:p>
        </p:txBody>
      </p:sp>
      <p:sp>
        <p:nvSpPr>
          <p:cNvPr id="382" name="Google Shape;382;p50"/>
          <p:cNvSpPr txBox="1">
            <a:spLocks noGrp="1"/>
          </p:cNvSpPr>
          <p:nvPr>
            <p:ph type="body" idx="1"/>
          </p:nvPr>
        </p:nvSpPr>
        <p:spPr>
          <a:xfrm>
            <a:off x="304800" y="1981200"/>
            <a:ext cx="8534400" cy="3962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b="1"/>
              <a:t>Buildings</a:t>
            </a:r>
            <a:endParaRPr/>
          </a:p>
          <a:p>
            <a:pPr marL="0" lvl="0" indent="0" algn="l" rtl="0">
              <a:lnSpc>
                <a:spcPct val="90000"/>
              </a:lnSpc>
              <a:spcBef>
                <a:spcPts val="1000"/>
              </a:spcBef>
              <a:spcAft>
                <a:spcPts val="0"/>
              </a:spcAft>
              <a:buClr>
                <a:schemeClr val="dk1"/>
              </a:buClr>
              <a:buSzPts val="2800"/>
              <a:buNone/>
            </a:pPr>
            <a:r>
              <a:rPr lang="en-US" b="1"/>
              <a:t>Includes all </a:t>
            </a:r>
            <a:r>
              <a:rPr lang="en-US"/>
              <a:t>necessary expenditures</a:t>
            </a:r>
            <a:r>
              <a:rPr lang="en-US" b="1"/>
              <a:t> </a:t>
            </a:r>
            <a:r>
              <a:rPr lang="en-US"/>
              <a:t>related directly to purchase or construction.</a:t>
            </a:r>
            <a:endParaRPr/>
          </a:p>
          <a:p>
            <a:pPr marL="0" lvl="0" indent="0" algn="l" rtl="0">
              <a:lnSpc>
                <a:spcPct val="90000"/>
              </a:lnSpc>
              <a:spcBef>
                <a:spcPts val="1000"/>
              </a:spcBef>
              <a:spcAft>
                <a:spcPts val="0"/>
              </a:spcAft>
              <a:buClr>
                <a:schemeClr val="dk1"/>
              </a:buClr>
              <a:buSzPts val="2800"/>
              <a:buNone/>
            </a:pPr>
            <a:r>
              <a:rPr lang="en-US" b="1"/>
              <a:t>Construction costs:</a:t>
            </a:r>
            <a:endParaRPr/>
          </a:p>
          <a:p>
            <a:pPr marL="292608" lvl="0" indent="-292608" algn="l" rtl="0">
              <a:lnSpc>
                <a:spcPct val="90000"/>
              </a:lnSpc>
              <a:spcBef>
                <a:spcPts val="1000"/>
              </a:spcBef>
              <a:spcAft>
                <a:spcPts val="0"/>
              </a:spcAft>
              <a:buClr>
                <a:srgbClr val="800000"/>
              </a:buClr>
              <a:buSzPts val="2800"/>
              <a:buFont typeface="Arial"/>
              <a:buChar char="•"/>
            </a:pPr>
            <a:r>
              <a:rPr lang="en-US"/>
              <a:t>Contract price</a:t>
            </a:r>
            <a:endParaRPr/>
          </a:p>
          <a:p>
            <a:pPr marL="292608" lvl="0" indent="-292608" algn="l" rtl="0">
              <a:lnSpc>
                <a:spcPct val="90000"/>
              </a:lnSpc>
              <a:spcBef>
                <a:spcPts val="1000"/>
              </a:spcBef>
              <a:spcAft>
                <a:spcPts val="0"/>
              </a:spcAft>
              <a:buClr>
                <a:srgbClr val="800000"/>
              </a:buClr>
              <a:buSzPts val="2800"/>
              <a:buFont typeface="Arial"/>
              <a:buChar char="•"/>
            </a:pPr>
            <a:r>
              <a:rPr lang="en-US"/>
              <a:t>Payments for architects’ fees</a:t>
            </a:r>
            <a:endParaRPr/>
          </a:p>
          <a:p>
            <a:pPr marL="292608" lvl="0" indent="-292608" algn="l" rtl="0">
              <a:lnSpc>
                <a:spcPct val="90000"/>
              </a:lnSpc>
              <a:spcBef>
                <a:spcPts val="1000"/>
              </a:spcBef>
              <a:spcAft>
                <a:spcPts val="0"/>
              </a:spcAft>
              <a:buClr>
                <a:srgbClr val="800000"/>
              </a:buClr>
              <a:buSzPts val="2800"/>
              <a:buFont typeface="Arial"/>
              <a:buChar char="•"/>
            </a:pPr>
            <a:r>
              <a:rPr lang="en-US"/>
              <a:t>Building permits</a:t>
            </a:r>
            <a:endParaRPr/>
          </a:p>
          <a:p>
            <a:pPr marL="292608" lvl="0" indent="-292608" algn="l" rtl="0">
              <a:lnSpc>
                <a:spcPct val="90000"/>
              </a:lnSpc>
              <a:spcBef>
                <a:spcPts val="1000"/>
              </a:spcBef>
              <a:spcAft>
                <a:spcPts val="0"/>
              </a:spcAft>
              <a:buClr>
                <a:srgbClr val="800000"/>
              </a:buClr>
              <a:buSzPts val="2800"/>
              <a:buFont typeface="Arial"/>
              <a:buChar char="•"/>
            </a:pPr>
            <a:r>
              <a:rPr lang="en-US"/>
              <a:t>Excavation costs</a:t>
            </a:r>
            <a:endParaRPr/>
          </a:p>
        </p:txBody>
      </p:sp>
      <p:sp>
        <p:nvSpPr>
          <p:cNvPr id="383" name="Google Shape;383;p5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84" name="Google Shape;384;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title"/>
          </p:nvPr>
        </p:nvSpPr>
        <p:spPr>
          <a:xfrm>
            <a:off x="304800" y="762000"/>
            <a:ext cx="7620000" cy="11429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(7 of 11)</a:t>
            </a:r>
            <a:endParaRPr sz="2700"/>
          </a:p>
        </p:txBody>
      </p:sp>
      <p:sp>
        <p:nvSpPr>
          <p:cNvPr id="390" name="Google Shape;390;p51"/>
          <p:cNvSpPr txBox="1">
            <a:spLocks noGrp="1"/>
          </p:cNvSpPr>
          <p:nvPr>
            <p:ph type="body" idx="1"/>
          </p:nvPr>
        </p:nvSpPr>
        <p:spPr>
          <a:xfrm>
            <a:off x="304800" y="1981200"/>
            <a:ext cx="8534400" cy="419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b="1"/>
              <a:t>Equipment</a:t>
            </a:r>
            <a:endParaRPr/>
          </a:p>
          <a:p>
            <a:pPr marL="0" lvl="0" indent="0" algn="l" rtl="0">
              <a:lnSpc>
                <a:spcPct val="90000"/>
              </a:lnSpc>
              <a:spcBef>
                <a:spcPts val="1000"/>
              </a:spcBef>
              <a:spcAft>
                <a:spcPts val="0"/>
              </a:spcAft>
              <a:buClr>
                <a:schemeClr val="dk1"/>
              </a:buClr>
              <a:buSzPts val="2800"/>
              <a:buNone/>
            </a:pPr>
            <a:r>
              <a:rPr lang="en-US" b="1"/>
              <a:t>Includes all costs</a:t>
            </a:r>
            <a:r>
              <a:rPr lang="en-US"/>
              <a:t> incurred in acquiring the equipment and preparing it for use.</a:t>
            </a:r>
            <a:endParaRPr/>
          </a:p>
          <a:p>
            <a:pPr marL="0" lvl="0" indent="0" algn="l" rtl="0">
              <a:lnSpc>
                <a:spcPct val="90000"/>
              </a:lnSpc>
              <a:spcBef>
                <a:spcPts val="1000"/>
              </a:spcBef>
              <a:spcAft>
                <a:spcPts val="0"/>
              </a:spcAft>
              <a:buClr>
                <a:schemeClr val="dk1"/>
              </a:buClr>
              <a:buSzPts val="2800"/>
              <a:buNone/>
            </a:pPr>
            <a:r>
              <a:rPr lang="en-US" b="1"/>
              <a:t>Costs typically include:</a:t>
            </a:r>
            <a:endParaRPr/>
          </a:p>
          <a:p>
            <a:pPr marL="292608" lvl="0" indent="-292608" algn="l" rtl="0">
              <a:lnSpc>
                <a:spcPct val="90000"/>
              </a:lnSpc>
              <a:spcBef>
                <a:spcPts val="600"/>
              </a:spcBef>
              <a:spcAft>
                <a:spcPts val="0"/>
              </a:spcAft>
              <a:buClr>
                <a:srgbClr val="800000"/>
              </a:buClr>
              <a:buSzPts val="2800"/>
              <a:buFont typeface="Arial"/>
              <a:buChar char="•"/>
            </a:pPr>
            <a:r>
              <a:rPr lang="en-US"/>
              <a:t>Cash purchase price</a:t>
            </a:r>
            <a:endParaRPr/>
          </a:p>
          <a:p>
            <a:pPr marL="292608" lvl="0" indent="-292608" algn="l" rtl="0">
              <a:lnSpc>
                <a:spcPct val="90000"/>
              </a:lnSpc>
              <a:spcBef>
                <a:spcPts val="600"/>
              </a:spcBef>
              <a:spcAft>
                <a:spcPts val="0"/>
              </a:spcAft>
              <a:buClr>
                <a:srgbClr val="800000"/>
              </a:buClr>
              <a:buSzPts val="2800"/>
              <a:buFont typeface="Arial"/>
              <a:buChar char="•"/>
            </a:pPr>
            <a:r>
              <a:rPr lang="en-US"/>
              <a:t>Sales taxes</a:t>
            </a:r>
            <a:endParaRPr/>
          </a:p>
          <a:p>
            <a:pPr marL="292608" lvl="0" indent="-292608" algn="l" rtl="0">
              <a:lnSpc>
                <a:spcPct val="90000"/>
              </a:lnSpc>
              <a:spcBef>
                <a:spcPts val="600"/>
              </a:spcBef>
              <a:spcAft>
                <a:spcPts val="0"/>
              </a:spcAft>
              <a:buClr>
                <a:srgbClr val="800000"/>
              </a:buClr>
              <a:buSzPts val="2800"/>
              <a:buFont typeface="Arial"/>
              <a:buChar char="•"/>
            </a:pPr>
            <a:r>
              <a:rPr lang="en-US"/>
              <a:t>Freight charges</a:t>
            </a:r>
            <a:endParaRPr/>
          </a:p>
          <a:p>
            <a:pPr marL="292608" lvl="0" indent="-292608" algn="l" rtl="0">
              <a:lnSpc>
                <a:spcPct val="90000"/>
              </a:lnSpc>
              <a:spcBef>
                <a:spcPts val="600"/>
              </a:spcBef>
              <a:spcAft>
                <a:spcPts val="0"/>
              </a:spcAft>
              <a:buClr>
                <a:srgbClr val="800000"/>
              </a:buClr>
              <a:buSzPts val="2800"/>
              <a:buFont typeface="Arial"/>
              <a:buChar char="•"/>
            </a:pPr>
            <a:r>
              <a:rPr lang="en-US"/>
              <a:t>Insurance during transit paid by purchaser</a:t>
            </a:r>
            <a:endParaRPr/>
          </a:p>
          <a:p>
            <a:pPr marL="292608" lvl="0" indent="-292608" algn="l" rtl="0">
              <a:lnSpc>
                <a:spcPct val="90000"/>
              </a:lnSpc>
              <a:spcBef>
                <a:spcPts val="600"/>
              </a:spcBef>
              <a:spcAft>
                <a:spcPts val="0"/>
              </a:spcAft>
              <a:buClr>
                <a:srgbClr val="800000"/>
              </a:buClr>
              <a:buSzPts val="2800"/>
              <a:buFont typeface="Arial"/>
              <a:buChar char="•"/>
            </a:pPr>
            <a:r>
              <a:rPr lang="en-US"/>
              <a:t>Assembling, installing, and testing</a:t>
            </a:r>
            <a:endParaRPr/>
          </a:p>
        </p:txBody>
      </p:sp>
      <p:sp>
        <p:nvSpPr>
          <p:cNvPr id="391" name="Google Shape;391;p51"/>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92" name="Google Shape;39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2"/>
          <p:cNvSpPr txBox="1">
            <a:spLocks noGrp="1"/>
          </p:cNvSpPr>
          <p:nvPr>
            <p:ph type="title"/>
          </p:nvPr>
        </p:nvSpPr>
        <p:spPr>
          <a:xfrm>
            <a:off x="304800" y="762000"/>
            <a:ext cx="7696200" cy="11429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(8 of 11)</a:t>
            </a:r>
            <a:endParaRPr sz="2700"/>
          </a:p>
        </p:txBody>
      </p:sp>
      <p:sp>
        <p:nvSpPr>
          <p:cNvPr id="398" name="Google Shape;398;p52"/>
          <p:cNvSpPr txBox="1">
            <a:spLocks noGrp="1"/>
          </p:cNvSpPr>
          <p:nvPr>
            <p:ph type="body" idx="1"/>
          </p:nvPr>
        </p:nvSpPr>
        <p:spPr>
          <a:xfrm>
            <a:off x="304800" y="1981200"/>
            <a:ext cx="8534400" cy="1752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Illustration: </a:t>
            </a:r>
            <a:r>
              <a:rPr lang="en-US" sz="2400"/>
              <a:t>Lenard Company purchases a delivery truck at a cash price of $22,000. Related expenditures are sales taxes $1,320, painting and lettering $500, motor vehicle license $80, and a three-year accident insurance policy $1,600. </a:t>
            </a:r>
            <a:r>
              <a:rPr lang="en-US" sz="2400" b="1"/>
              <a:t>Compute</a:t>
            </a:r>
            <a:r>
              <a:rPr lang="en-US" sz="2400"/>
              <a:t> the cost of the delivery truck.</a:t>
            </a:r>
            <a:endParaRPr/>
          </a:p>
        </p:txBody>
      </p:sp>
      <p:graphicFrame>
        <p:nvGraphicFramePr>
          <p:cNvPr id="399" name="Google Shape;399;p52" descr="An illustration displays the cost of the delivery truck. It contains two columns, the first unnamed column contains the parameters, and the second is titled as equipment. The cash price for equipment is $22,000. The sales taxes for equipment is 1,320. The painting and lettering of equipment is 500. The cost of the delivery truck is $23,820 highlighted in red font. &#10;"/>
          <p:cNvGraphicFramePr/>
          <p:nvPr/>
        </p:nvGraphicFramePr>
        <p:xfrm>
          <a:off x="2331847" y="3848089"/>
          <a:ext cx="3000000" cy="3000000"/>
        </p:xfrm>
        <a:graphic>
          <a:graphicData uri="http://schemas.openxmlformats.org/drawingml/2006/table">
            <a:tbl>
              <a:tblPr firstRow="1" bandRow="1">
                <a:noFill/>
                <a:tableStyleId>{E16AB1D1-9565-4BCD-82EA-16D2591230F8}</a:tableStyleId>
              </a:tblPr>
              <a:tblGrid>
                <a:gridCol w="2743200">
                  <a:extLst>
                    <a:ext uri="{9D8B030D-6E8A-4147-A177-3AD203B41FA5}">
                      <a16:colId xmlns:a16="http://schemas.microsoft.com/office/drawing/2014/main" val="20000"/>
                    </a:ext>
                  </a:extLst>
                </a:gridCol>
                <a:gridCol w="1737100">
                  <a:extLst>
                    <a:ext uri="{9D8B030D-6E8A-4147-A177-3AD203B41FA5}">
                      <a16:colId xmlns:a16="http://schemas.microsoft.com/office/drawing/2014/main" val="20001"/>
                    </a:ext>
                  </a:extLst>
                </a:gridCol>
              </a:tblGrid>
              <a:tr h="258975">
                <a:tc>
                  <a:txBody>
                    <a:bodyPr/>
                    <a:lstStyle/>
                    <a:p>
                      <a:pPr marL="0" marR="0" lvl="0" indent="0" algn="l" rtl="0">
                        <a:spcBef>
                          <a:spcPts val="0"/>
                        </a:spcBef>
                        <a:spcAft>
                          <a:spcPts val="0"/>
                        </a:spcAft>
                        <a:buNone/>
                      </a:pPr>
                      <a:endParaRPr sz="200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Calibri"/>
                        <a:buNone/>
                      </a:pPr>
                      <a:r>
                        <a:rPr lang="en-US" sz="2000" b="1">
                          <a:solidFill>
                            <a:srgbClr val="000000"/>
                          </a:solidFill>
                          <a:latin typeface="Calibri"/>
                          <a:ea typeface="Calibri"/>
                          <a:cs typeface="Calibri"/>
                          <a:sym typeface="Calibri"/>
                        </a:rPr>
                        <a:t>Delivery Truck</a:t>
                      </a:r>
                      <a:endParaRPr sz="2000" b="1">
                        <a:solidFill>
                          <a:srgbClr val="000000"/>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58975">
                <a:tc>
                  <a:txBody>
                    <a:bodyPr/>
                    <a:lstStyle/>
                    <a:p>
                      <a:pPr marL="0" marR="0" lvl="0" indent="0" algn="l" rtl="0">
                        <a:spcBef>
                          <a:spcPts val="0"/>
                        </a:spcBef>
                        <a:spcAft>
                          <a:spcPts val="0"/>
                        </a:spcAft>
                        <a:buNone/>
                      </a:pPr>
                      <a:r>
                        <a:rPr lang="en-US" sz="2000">
                          <a:latin typeface="Calibri"/>
                          <a:ea typeface="Calibri"/>
                          <a:cs typeface="Calibri"/>
                          <a:sym typeface="Calibri"/>
                        </a:rPr>
                        <a:t>Cash price</a:t>
                      </a:r>
                      <a:endParaRPr sz="200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2000"/>
                        <a:buFont typeface="Calibri"/>
                        <a:buNone/>
                      </a:pPr>
                      <a:r>
                        <a:rPr lang="en-US" sz="2000">
                          <a:latin typeface="Calibri"/>
                          <a:ea typeface="Calibri"/>
                          <a:cs typeface="Calibri"/>
                          <a:sym typeface="Calibri"/>
                        </a:rPr>
                        <a:t>$22,000</a:t>
                      </a:r>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58975">
                <a:tc>
                  <a:txBody>
                    <a:bodyPr/>
                    <a:lstStyle/>
                    <a:p>
                      <a:pPr marL="0" marR="0" lvl="0" indent="0" algn="l" rtl="0">
                        <a:spcBef>
                          <a:spcPts val="0"/>
                        </a:spcBef>
                        <a:spcAft>
                          <a:spcPts val="0"/>
                        </a:spcAft>
                        <a:buNone/>
                      </a:pPr>
                      <a:r>
                        <a:rPr lang="en-US" sz="2000">
                          <a:latin typeface="Calibri"/>
                          <a:ea typeface="Calibri"/>
                          <a:cs typeface="Calibri"/>
                          <a:sym typeface="Calibri"/>
                        </a:rPr>
                        <a:t>Sales taxes</a:t>
                      </a:r>
                      <a:endParaRPr sz="200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a:latin typeface="Calibri"/>
                          <a:ea typeface="Calibri"/>
                          <a:cs typeface="Calibri"/>
                          <a:sym typeface="Calibri"/>
                        </a:rPr>
                        <a:t>1,320</a:t>
                      </a:r>
                      <a:endParaRPr sz="2000">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58975">
                <a:tc>
                  <a:txBody>
                    <a:bodyPr/>
                    <a:lstStyle/>
                    <a:p>
                      <a:pPr marL="0" marR="0" lvl="0" indent="0" algn="l" rtl="0">
                        <a:spcBef>
                          <a:spcPts val="0"/>
                        </a:spcBef>
                        <a:spcAft>
                          <a:spcPts val="0"/>
                        </a:spcAft>
                        <a:buNone/>
                      </a:pPr>
                      <a:r>
                        <a:rPr lang="en-US" sz="2000">
                          <a:latin typeface="Calibri"/>
                          <a:ea typeface="Calibri"/>
                          <a:cs typeface="Calibri"/>
                          <a:sym typeface="Calibri"/>
                        </a:rPr>
                        <a:t>Painting and lettering</a:t>
                      </a:r>
                      <a:endParaRPr sz="200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sng">
                          <a:latin typeface="Calibri"/>
                          <a:ea typeface="Calibri"/>
                          <a:cs typeface="Calibri"/>
                          <a:sym typeface="Calibri"/>
                        </a:rPr>
                        <a:t>        500</a:t>
                      </a:r>
                      <a:endParaRPr sz="2000" u="sng">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58975">
                <a:tc>
                  <a:txBody>
                    <a:bodyPr/>
                    <a:lstStyle/>
                    <a:p>
                      <a:pPr marL="0" marR="0" lvl="0" indent="0" algn="l" rtl="0">
                        <a:spcBef>
                          <a:spcPts val="0"/>
                        </a:spcBef>
                        <a:spcAft>
                          <a:spcPts val="0"/>
                        </a:spcAft>
                        <a:buNone/>
                      </a:pPr>
                      <a:r>
                        <a:rPr lang="en-US" sz="2000" b="1">
                          <a:solidFill>
                            <a:srgbClr val="990000"/>
                          </a:solidFill>
                          <a:latin typeface="Calibri"/>
                          <a:ea typeface="Calibri"/>
                          <a:cs typeface="Calibri"/>
                          <a:sym typeface="Calibri"/>
                        </a:rPr>
                        <a:t>Cost of delivery truck</a:t>
                      </a:r>
                      <a:endParaRPr sz="200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990000"/>
                        </a:buClr>
                        <a:buSzPts val="2000"/>
                        <a:buFont typeface="Calibri"/>
                        <a:buNone/>
                      </a:pPr>
                      <a:r>
                        <a:rPr lang="en-US" sz="2000" b="1" u="sng" strike="noStrike">
                          <a:solidFill>
                            <a:srgbClr val="990000"/>
                          </a:solidFill>
                          <a:latin typeface="Calibri"/>
                          <a:ea typeface="Calibri"/>
                          <a:cs typeface="Calibri"/>
                          <a:sym typeface="Calibri"/>
                        </a:rPr>
                        <a:t>$23,820</a:t>
                      </a:r>
                      <a:endParaRPr sz="2000" b="1" i="0" u="sng" strike="noStrike">
                        <a:solidFill>
                          <a:srgbClr val="990000"/>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00" name="Google Shape;400;p5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401" name="Google Shape;401;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3"/>
          <p:cNvSpPr txBox="1">
            <a:spLocks noGrp="1"/>
          </p:cNvSpPr>
          <p:nvPr>
            <p:ph type="title"/>
          </p:nvPr>
        </p:nvSpPr>
        <p:spPr>
          <a:xfrm>
            <a:off x="304800" y="762001"/>
            <a:ext cx="7772400" cy="9906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(9 of 11)</a:t>
            </a:r>
            <a:endParaRPr sz="2700"/>
          </a:p>
        </p:txBody>
      </p:sp>
      <p:sp>
        <p:nvSpPr>
          <p:cNvPr id="407" name="Google Shape;407;p53"/>
          <p:cNvSpPr txBox="1">
            <a:spLocks noGrp="1"/>
          </p:cNvSpPr>
          <p:nvPr>
            <p:ph type="body" idx="7"/>
          </p:nvPr>
        </p:nvSpPr>
        <p:spPr>
          <a:xfrm>
            <a:off x="304800" y="1936751"/>
            <a:ext cx="8382000" cy="170497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Illustration: </a:t>
            </a:r>
            <a:r>
              <a:rPr lang="en-US" sz="2400"/>
              <a:t>Lenard Company purchases a delivery truck at a cash price of $22,000. Related expenditures are sales taxes $1,320, painting and lettering $500, motor vehicle license $80, and a three-year accident insurance policy $1,600. </a:t>
            </a:r>
            <a:r>
              <a:rPr lang="en-US" sz="2400" b="1"/>
              <a:t>Prepare the journal entry </a:t>
            </a:r>
            <a:r>
              <a:rPr lang="en-US" sz="2400"/>
              <a:t>to record these costs.</a:t>
            </a:r>
            <a:endParaRPr sz="2400"/>
          </a:p>
        </p:txBody>
      </p:sp>
      <p:sp>
        <p:nvSpPr>
          <p:cNvPr id="408" name="Google Shape;408;p53"/>
          <p:cNvSpPr txBox="1">
            <a:spLocks noGrp="1"/>
          </p:cNvSpPr>
          <p:nvPr>
            <p:ph type="body" idx="14"/>
          </p:nvPr>
        </p:nvSpPr>
        <p:spPr>
          <a:xfrm>
            <a:off x="408973" y="3733800"/>
            <a:ext cx="23622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Equipment</a:t>
            </a:r>
            <a:endParaRPr sz="2200"/>
          </a:p>
        </p:txBody>
      </p:sp>
      <p:sp>
        <p:nvSpPr>
          <p:cNvPr id="409" name="Google Shape;409;p53"/>
          <p:cNvSpPr txBox="1">
            <a:spLocks noGrp="1"/>
          </p:cNvSpPr>
          <p:nvPr>
            <p:ph type="body" idx="15"/>
          </p:nvPr>
        </p:nvSpPr>
        <p:spPr>
          <a:xfrm>
            <a:off x="5571653" y="3733800"/>
            <a:ext cx="990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latin typeface="Calibri"/>
                <a:ea typeface="Calibri"/>
                <a:cs typeface="Calibri"/>
                <a:sym typeface="Calibri"/>
              </a:rPr>
              <a:t>23,820</a:t>
            </a:r>
            <a:endParaRPr sz="2200"/>
          </a:p>
        </p:txBody>
      </p:sp>
      <p:sp>
        <p:nvSpPr>
          <p:cNvPr id="410" name="Google Shape;410;p53"/>
          <p:cNvSpPr txBox="1">
            <a:spLocks noGrp="1"/>
          </p:cNvSpPr>
          <p:nvPr>
            <p:ph type="body" idx="16"/>
          </p:nvPr>
        </p:nvSpPr>
        <p:spPr>
          <a:xfrm>
            <a:off x="408973" y="4100467"/>
            <a:ext cx="23622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License Expense</a:t>
            </a:r>
            <a:endParaRPr sz="2200"/>
          </a:p>
        </p:txBody>
      </p:sp>
      <p:sp>
        <p:nvSpPr>
          <p:cNvPr id="411" name="Google Shape;411;p53"/>
          <p:cNvSpPr txBox="1">
            <a:spLocks noGrp="1"/>
          </p:cNvSpPr>
          <p:nvPr>
            <p:ph type="body" idx="17"/>
          </p:nvPr>
        </p:nvSpPr>
        <p:spPr>
          <a:xfrm>
            <a:off x="6066100" y="4100467"/>
            <a:ext cx="5334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latin typeface="Calibri"/>
                <a:ea typeface="Calibri"/>
                <a:cs typeface="Calibri"/>
                <a:sym typeface="Calibri"/>
              </a:rPr>
              <a:t>80</a:t>
            </a:r>
            <a:endParaRPr sz="2200"/>
          </a:p>
        </p:txBody>
      </p:sp>
      <p:sp>
        <p:nvSpPr>
          <p:cNvPr id="412" name="Google Shape;412;p53"/>
          <p:cNvSpPr txBox="1">
            <a:spLocks noGrp="1"/>
          </p:cNvSpPr>
          <p:nvPr>
            <p:ph type="body" idx="18"/>
          </p:nvPr>
        </p:nvSpPr>
        <p:spPr>
          <a:xfrm>
            <a:off x="408973" y="4435475"/>
            <a:ext cx="23622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Prepaid Insurance</a:t>
            </a:r>
            <a:endParaRPr sz="2200"/>
          </a:p>
        </p:txBody>
      </p:sp>
      <p:sp>
        <p:nvSpPr>
          <p:cNvPr id="413" name="Google Shape;413;p53"/>
          <p:cNvSpPr txBox="1">
            <a:spLocks noGrp="1"/>
          </p:cNvSpPr>
          <p:nvPr>
            <p:ph type="body" idx="19"/>
          </p:nvPr>
        </p:nvSpPr>
        <p:spPr>
          <a:xfrm>
            <a:off x="5733325" y="4435475"/>
            <a:ext cx="819875"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latin typeface="Calibri"/>
                <a:ea typeface="Calibri"/>
                <a:cs typeface="Calibri"/>
                <a:sym typeface="Calibri"/>
              </a:rPr>
              <a:t>1,600</a:t>
            </a:r>
            <a:endParaRPr sz="2200"/>
          </a:p>
        </p:txBody>
      </p:sp>
      <p:sp>
        <p:nvSpPr>
          <p:cNvPr id="414" name="Google Shape;414;p53"/>
          <p:cNvSpPr txBox="1">
            <a:spLocks noGrp="1"/>
          </p:cNvSpPr>
          <p:nvPr>
            <p:ph type="body" idx="20"/>
          </p:nvPr>
        </p:nvSpPr>
        <p:spPr>
          <a:xfrm>
            <a:off x="662648" y="4800600"/>
            <a:ext cx="19812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200"/>
              <a:buNone/>
            </a:pPr>
            <a:r>
              <a:rPr lang="en-US" sz="2200">
                <a:solidFill>
                  <a:srgbClr val="000000"/>
                </a:solidFill>
              </a:rPr>
              <a:t>Cash</a:t>
            </a:r>
            <a:endParaRPr sz="2200"/>
          </a:p>
        </p:txBody>
      </p:sp>
      <p:sp>
        <p:nvSpPr>
          <p:cNvPr id="415" name="Google Shape;415;p53"/>
          <p:cNvSpPr txBox="1">
            <a:spLocks noGrp="1"/>
          </p:cNvSpPr>
          <p:nvPr>
            <p:ph type="body" idx="21"/>
          </p:nvPr>
        </p:nvSpPr>
        <p:spPr>
          <a:xfrm>
            <a:off x="7047052" y="4800600"/>
            <a:ext cx="990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200"/>
              <a:buNone/>
            </a:pPr>
            <a:r>
              <a:rPr lang="en-US" sz="2200">
                <a:solidFill>
                  <a:srgbClr val="000000"/>
                </a:solidFill>
                <a:latin typeface="Calibri"/>
                <a:ea typeface="Calibri"/>
                <a:cs typeface="Calibri"/>
                <a:sym typeface="Calibri"/>
              </a:rPr>
              <a:t>25,500</a:t>
            </a:r>
            <a:endParaRPr sz="2200"/>
          </a:p>
        </p:txBody>
      </p:sp>
      <p:sp>
        <p:nvSpPr>
          <p:cNvPr id="416" name="Google Shape;416;p53"/>
          <p:cNvSpPr txBox="1">
            <a:spLocks noGrp="1"/>
          </p:cNvSpPr>
          <p:nvPr>
            <p:ph type="body" idx="22"/>
          </p:nvPr>
        </p:nvSpPr>
        <p:spPr>
          <a:xfrm>
            <a:off x="889920" y="5148654"/>
            <a:ext cx="3901627" cy="7016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(To record purchase of delivery truck and related expenditures)</a:t>
            </a:r>
            <a:endParaRPr/>
          </a:p>
        </p:txBody>
      </p:sp>
      <p:sp>
        <p:nvSpPr>
          <p:cNvPr id="417" name="Google Shape;417;p5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418" name="Google Shape;418;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4"/>
          <p:cNvSpPr txBox="1">
            <a:spLocks noGrp="1"/>
          </p:cNvSpPr>
          <p:nvPr>
            <p:ph type="title"/>
          </p:nvPr>
        </p:nvSpPr>
        <p:spPr>
          <a:xfrm>
            <a:off x="304800" y="762000"/>
            <a:ext cx="7620000" cy="11429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(10 of 11)</a:t>
            </a:r>
            <a:endParaRPr sz="2700"/>
          </a:p>
        </p:txBody>
      </p:sp>
      <p:sp>
        <p:nvSpPr>
          <p:cNvPr id="424" name="Google Shape;424;p54"/>
          <p:cNvSpPr txBox="1">
            <a:spLocks noGrp="1"/>
          </p:cNvSpPr>
          <p:nvPr>
            <p:ph type="body" idx="1"/>
          </p:nvPr>
        </p:nvSpPr>
        <p:spPr>
          <a:xfrm>
            <a:off x="304800" y="1981200"/>
            <a:ext cx="8534400" cy="1905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4"/>
              </a:buClr>
              <a:buSzPts val="2800"/>
              <a:buNone/>
            </a:pPr>
            <a:r>
              <a:rPr lang="en-US" b="1">
                <a:solidFill>
                  <a:schemeClr val="accent4"/>
                </a:solidFill>
              </a:rPr>
              <a:t>Ordinary Repairs</a:t>
            </a:r>
            <a:r>
              <a:rPr lang="en-US" b="1">
                <a:solidFill>
                  <a:srgbClr val="0000CC"/>
                </a:solidFill>
              </a:rPr>
              <a:t> </a:t>
            </a:r>
            <a:r>
              <a:rPr lang="en-US"/>
              <a:t>are expenditures to maintain the operating efficiency and productive life of the unit.</a:t>
            </a:r>
            <a:endParaRPr/>
          </a:p>
          <a:p>
            <a:pPr marL="292608" lvl="0" indent="-292608" algn="l" rtl="0">
              <a:lnSpc>
                <a:spcPct val="90000"/>
              </a:lnSpc>
              <a:spcBef>
                <a:spcPts val="1000"/>
              </a:spcBef>
              <a:spcAft>
                <a:spcPts val="0"/>
              </a:spcAft>
              <a:buClr>
                <a:srgbClr val="800000"/>
              </a:buClr>
              <a:buSzPts val="2800"/>
              <a:buFont typeface="Arial"/>
              <a:buChar char="•"/>
            </a:pPr>
            <a:r>
              <a:rPr lang="en-US"/>
              <a:t>Debit to Maintenance and Repairs Expense</a:t>
            </a:r>
            <a:endParaRPr/>
          </a:p>
          <a:p>
            <a:pPr marL="292608" lvl="0" indent="-292608" algn="l" rtl="0">
              <a:lnSpc>
                <a:spcPct val="90000"/>
              </a:lnSpc>
              <a:spcBef>
                <a:spcPts val="1000"/>
              </a:spcBef>
              <a:spcAft>
                <a:spcPts val="0"/>
              </a:spcAft>
              <a:buClr>
                <a:srgbClr val="800000"/>
              </a:buClr>
              <a:buSzPts val="2800"/>
              <a:buFont typeface="Arial"/>
              <a:buChar char="•"/>
            </a:pPr>
            <a:r>
              <a:rPr lang="en-US"/>
              <a:t>Referred to as </a:t>
            </a:r>
            <a:r>
              <a:rPr lang="en-US" b="1">
                <a:solidFill>
                  <a:schemeClr val="accent4"/>
                </a:solidFill>
              </a:rPr>
              <a:t>revenue expenditures</a:t>
            </a:r>
            <a:endParaRPr/>
          </a:p>
        </p:txBody>
      </p:sp>
      <p:sp>
        <p:nvSpPr>
          <p:cNvPr id="425" name="Google Shape;425;p54"/>
          <p:cNvSpPr txBox="1">
            <a:spLocks noGrp="1"/>
          </p:cNvSpPr>
          <p:nvPr>
            <p:ph type="body" idx="3"/>
          </p:nvPr>
        </p:nvSpPr>
        <p:spPr>
          <a:xfrm>
            <a:off x="313267" y="3962400"/>
            <a:ext cx="8373533" cy="22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00000"/>
              </a:buClr>
              <a:buSzPts val="2800"/>
              <a:buNone/>
            </a:pPr>
            <a:r>
              <a:rPr lang="en-US" b="1">
                <a:solidFill>
                  <a:schemeClr val="accent4"/>
                </a:solidFill>
              </a:rPr>
              <a:t>Additions and Improvements</a:t>
            </a:r>
            <a:r>
              <a:rPr lang="en-US" b="1">
                <a:solidFill>
                  <a:srgbClr val="0000CC"/>
                </a:solidFill>
              </a:rPr>
              <a:t> </a:t>
            </a:r>
            <a:r>
              <a:rPr lang="en-US"/>
              <a:t>are costs incurred to increase the operating efficiency, productive capacity, or useful life of a plant asset.</a:t>
            </a:r>
            <a:endParaRPr/>
          </a:p>
          <a:p>
            <a:pPr marL="292608" lvl="0" indent="-292608" algn="l" rtl="0">
              <a:lnSpc>
                <a:spcPct val="90000"/>
              </a:lnSpc>
              <a:spcBef>
                <a:spcPts val="1000"/>
              </a:spcBef>
              <a:spcAft>
                <a:spcPts val="0"/>
              </a:spcAft>
              <a:buClr>
                <a:srgbClr val="800000"/>
              </a:buClr>
              <a:buSzPts val="2800"/>
              <a:buFont typeface="Arial"/>
              <a:buChar char="•"/>
            </a:pPr>
            <a:r>
              <a:rPr lang="en-US"/>
              <a:t>Debit plant asset affected</a:t>
            </a:r>
            <a:endParaRPr/>
          </a:p>
          <a:p>
            <a:pPr marL="292608" lvl="0" indent="-292608" algn="l" rtl="0">
              <a:lnSpc>
                <a:spcPct val="90000"/>
              </a:lnSpc>
              <a:spcBef>
                <a:spcPts val="1000"/>
              </a:spcBef>
              <a:spcAft>
                <a:spcPts val="0"/>
              </a:spcAft>
              <a:buClr>
                <a:srgbClr val="800000"/>
              </a:buClr>
              <a:buSzPts val="2800"/>
              <a:buFont typeface="Arial"/>
              <a:buChar char="•"/>
            </a:pPr>
            <a:r>
              <a:rPr lang="en-US"/>
              <a:t>Referred to as </a:t>
            </a:r>
            <a:r>
              <a:rPr lang="en-US" b="1">
                <a:solidFill>
                  <a:schemeClr val="accent4"/>
                </a:solidFill>
              </a:rPr>
              <a:t>capital expenditures</a:t>
            </a:r>
            <a:endParaRPr/>
          </a:p>
        </p:txBody>
      </p:sp>
      <p:sp>
        <p:nvSpPr>
          <p:cNvPr id="426" name="Google Shape;426;p5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427" name="Google Shape;427;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5"/>
          <p:cNvSpPr txBox="1">
            <a:spLocks noGrp="1"/>
          </p:cNvSpPr>
          <p:nvPr>
            <p:ph type="title"/>
          </p:nvPr>
        </p:nvSpPr>
        <p:spPr>
          <a:xfrm>
            <a:off x="304800" y="609600"/>
            <a:ext cx="7315200" cy="11429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(11 of 11)</a:t>
            </a:r>
            <a:endParaRPr sz="2700"/>
          </a:p>
        </p:txBody>
      </p:sp>
      <p:sp>
        <p:nvSpPr>
          <p:cNvPr id="434" name="Google Shape;434;p55"/>
          <p:cNvSpPr txBox="1">
            <a:spLocks noGrp="1"/>
          </p:cNvSpPr>
          <p:nvPr>
            <p:ph type="body" idx="1"/>
          </p:nvPr>
        </p:nvSpPr>
        <p:spPr>
          <a:xfrm>
            <a:off x="304800" y="1828800"/>
            <a:ext cx="8534400" cy="3276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b="1"/>
              <a:t>Anatomy of a Fraud</a:t>
            </a:r>
            <a:endParaRPr/>
          </a:p>
          <a:p>
            <a:pPr marL="0" lvl="0" indent="0" algn="l" rtl="0">
              <a:lnSpc>
                <a:spcPct val="90000"/>
              </a:lnSpc>
              <a:spcBef>
                <a:spcPts val="1000"/>
              </a:spcBef>
              <a:spcAft>
                <a:spcPts val="0"/>
              </a:spcAft>
              <a:buClr>
                <a:schemeClr val="dk1"/>
              </a:buClr>
              <a:buSzPts val="1600"/>
              <a:buNone/>
            </a:pPr>
            <a:r>
              <a:rPr lang="en-US" sz="1600"/>
              <a:t>Bernie Ebers was the founder and C</a:t>
            </a:r>
            <a:r>
              <a:rPr lang="en-US" sz="100"/>
              <a:t> </a:t>
            </a:r>
            <a:r>
              <a:rPr lang="en-US" sz="1600"/>
              <a:t>E</a:t>
            </a:r>
            <a:r>
              <a:rPr lang="en-US" sz="100"/>
              <a:t> </a:t>
            </a:r>
            <a:r>
              <a:rPr lang="en-US" sz="1600"/>
              <a:t>O of the phone company </a:t>
            </a:r>
            <a:r>
              <a:rPr lang="en-US" sz="1600" b="1">
                <a:solidFill>
                  <a:schemeClr val="accent2"/>
                </a:solidFill>
              </a:rPr>
              <a:t>WorldCom</a:t>
            </a:r>
            <a:r>
              <a:rPr lang="en-US" sz="1600"/>
              <a:t>. The company engaged in a series of increasingly large, debt-financed acquisitions of other companies. These acquisitions made the company grow quickly, which made the stock price increase dramatically. However, because the acquired companies all had different accounting systems, WorldCom’s financial records were a mess. When WorldCom’s performance started to flatten out, Bernie coerced WorldCom’s accountants to engage in a number of fraudulent activities to make net income look better than it really was and thus prop up the stock price. One of these frauds involved treating $7 billion of line costs as capital expenditures. The line costs, which were rental fees paid to other phone companies to use their phone lines, had always been properly expensed in previous years. Capitalization delayed expense recognition to future periods and thus boosted current-period profits.</a:t>
            </a:r>
            <a:endParaRPr/>
          </a:p>
          <a:p>
            <a:pPr marL="0" lvl="0" indent="0" algn="l" rtl="0">
              <a:lnSpc>
                <a:spcPct val="90000"/>
              </a:lnSpc>
              <a:spcBef>
                <a:spcPts val="1000"/>
              </a:spcBef>
              <a:spcAft>
                <a:spcPts val="0"/>
              </a:spcAft>
              <a:buClr>
                <a:schemeClr val="dk1"/>
              </a:buClr>
              <a:buSzPts val="1600"/>
              <a:buNone/>
            </a:pPr>
            <a:r>
              <a:rPr lang="en-US" sz="1600" b="1"/>
              <a:t>Total take: $7 billion</a:t>
            </a:r>
            <a:endParaRPr/>
          </a:p>
          <a:p>
            <a:pPr marL="0" lvl="0" indent="0" algn="l" rtl="0">
              <a:lnSpc>
                <a:spcPct val="90000"/>
              </a:lnSpc>
              <a:spcBef>
                <a:spcPts val="1000"/>
              </a:spcBef>
              <a:spcAft>
                <a:spcPts val="0"/>
              </a:spcAft>
              <a:buClr>
                <a:srgbClr val="990000"/>
              </a:buClr>
              <a:buSzPts val="1600"/>
              <a:buNone/>
            </a:pPr>
            <a:r>
              <a:rPr lang="en-US" sz="1600" b="1">
                <a:solidFill>
                  <a:srgbClr val="990000"/>
                </a:solidFill>
              </a:rPr>
              <a:t>The Missing Controls</a:t>
            </a:r>
            <a:endParaRPr/>
          </a:p>
        </p:txBody>
      </p:sp>
      <p:sp>
        <p:nvSpPr>
          <p:cNvPr id="435" name="Google Shape;435;p55"/>
          <p:cNvSpPr txBox="1">
            <a:spLocks noGrp="1"/>
          </p:cNvSpPr>
          <p:nvPr>
            <p:ph type="body" idx="2"/>
          </p:nvPr>
        </p:nvSpPr>
        <p:spPr>
          <a:xfrm>
            <a:off x="304800" y="5082479"/>
            <a:ext cx="8534400" cy="120712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r>
              <a:rPr lang="en-US" sz="1600" b="1"/>
              <a:t>Documentation procedures.</a:t>
            </a:r>
            <a:r>
              <a:rPr lang="en-US" sz="1600"/>
              <a:t> The company’s accounting system was a disorganized collection of non-integrated systems, which resulted from a series of corporate acquisitions. Top management took advantage of this disorganization to conceal its fraudulent activities.</a:t>
            </a:r>
            <a:endParaRPr/>
          </a:p>
          <a:p>
            <a:pPr marL="0" lvl="0" indent="0" algn="l" rtl="0">
              <a:lnSpc>
                <a:spcPct val="90000"/>
              </a:lnSpc>
              <a:spcBef>
                <a:spcPts val="500"/>
              </a:spcBef>
              <a:spcAft>
                <a:spcPts val="0"/>
              </a:spcAft>
              <a:buClr>
                <a:schemeClr val="dk1"/>
              </a:buClr>
              <a:buSzPts val="1600"/>
              <a:buNone/>
            </a:pPr>
            <a:r>
              <a:rPr lang="en-US" sz="1600" b="1"/>
              <a:t>Independent internal verification.</a:t>
            </a:r>
            <a:r>
              <a:rPr lang="en-US" sz="1600"/>
              <a:t> The fraud should have been detected by a comparison of actual physical assets with the list of physical assets shown in the accounting records.</a:t>
            </a:r>
            <a:endParaRPr/>
          </a:p>
        </p:txBody>
      </p:sp>
      <p:sp>
        <p:nvSpPr>
          <p:cNvPr id="436" name="Google Shape;436;p5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437" name="Google Shape;437;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6"/>
          <p:cNvSpPr txBox="1">
            <a:spLocks noGrp="1"/>
          </p:cNvSpPr>
          <p:nvPr>
            <p:ph type="title"/>
          </p:nvPr>
        </p:nvSpPr>
        <p:spPr>
          <a:xfrm>
            <a:off x="304800" y="762001"/>
            <a:ext cx="8534400" cy="65404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1: </a:t>
            </a:r>
            <a:r>
              <a:rPr lang="en-US" b="1">
                <a:solidFill>
                  <a:srgbClr val="196E78"/>
                </a:solidFill>
              </a:rPr>
              <a:t>Cost of Plant Assets</a:t>
            </a:r>
            <a:endParaRPr/>
          </a:p>
        </p:txBody>
      </p:sp>
      <p:sp>
        <p:nvSpPr>
          <p:cNvPr id="443" name="Google Shape;443;p56"/>
          <p:cNvSpPr txBox="1">
            <a:spLocks noGrp="1"/>
          </p:cNvSpPr>
          <p:nvPr>
            <p:ph type="body" idx="1"/>
          </p:nvPr>
        </p:nvSpPr>
        <p:spPr>
          <a:xfrm>
            <a:off x="304800" y="1828799"/>
            <a:ext cx="8534400" cy="25295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Assume that Drummond Heating and Cooling Co. purchases a delivery truck for $15,000 cash, plus sales taxes of $900 and delivery costs of $500. The buyer also pays $200 for painting and lettering, $600 for an annual insurance policy, and $80 for a motor vehicle license. Explain how each of these costs would be accounted for.</a:t>
            </a:r>
            <a:endParaRPr/>
          </a:p>
          <a:p>
            <a:pPr marL="0" lvl="0" indent="0" algn="l" rtl="0">
              <a:lnSpc>
                <a:spcPct val="90000"/>
              </a:lnSpc>
              <a:spcBef>
                <a:spcPts val="1000"/>
              </a:spcBef>
              <a:spcAft>
                <a:spcPts val="0"/>
              </a:spcAft>
              <a:buClr>
                <a:srgbClr val="990000"/>
              </a:buClr>
              <a:buSzPts val="2400"/>
              <a:buNone/>
            </a:pPr>
            <a:r>
              <a:rPr lang="en-US" sz="2400" b="1">
                <a:solidFill>
                  <a:srgbClr val="990000"/>
                </a:solidFill>
              </a:rPr>
              <a:t>Solution</a:t>
            </a:r>
            <a:endParaRPr sz="2400"/>
          </a:p>
        </p:txBody>
      </p:sp>
      <p:sp>
        <p:nvSpPr>
          <p:cNvPr id="444" name="Google Shape;444;p56"/>
          <p:cNvSpPr txBox="1">
            <a:spLocks noGrp="1"/>
          </p:cNvSpPr>
          <p:nvPr>
            <p:ph type="body" idx="2"/>
          </p:nvPr>
        </p:nvSpPr>
        <p:spPr>
          <a:xfrm>
            <a:off x="304800" y="4358313"/>
            <a:ext cx="8686800" cy="1051887"/>
          </a:xfrm>
          <a:prstGeom prst="rect">
            <a:avLst/>
          </a:prstGeom>
          <a:noFill/>
          <a:ln>
            <a:noFill/>
          </a:ln>
        </p:spPr>
        <p:txBody>
          <a:bodyPr spcFirstLastPara="1" wrap="square" lIns="91425" tIns="45700" rIns="91425" bIns="45700" anchor="t" anchorCtr="0">
            <a:noAutofit/>
          </a:bodyPr>
          <a:lstStyle/>
          <a:p>
            <a:pPr marL="292608" lvl="0" indent="-292608" algn="l" rtl="0">
              <a:lnSpc>
                <a:spcPct val="90000"/>
              </a:lnSpc>
              <a:spcBef>
                <a:spcPts val="0"/>
              </a:spcBef>
              <a:spcAft>
                <a:spcPts val="0"/>
              </a:spcAft>
              <a:buClr>
                <a:schemeClr val="accent2"/>
              </a:buClr>
              <a:buSzPts val="2400"/>
              <a:buFont typeface="Arial"/>
              <a:buChar char="•"/>
            </a:pPr>
            <a:r>
              <a:rPr lang="en-US" sz="2400"/>
              <a:t>The first four payments ($15,000, $900, $500, and $200) are expenditures necessary to make the truck ready for its intended use and, therefore, are included in the </a:t>
            </a:r>
            <a:r>
              <a:rPr lang="en-US" sz="2400" b="1"/>
              <a:t>cost of the truck ($16,600).</a:t>
            </a:r>
            <a:endParaRPr sz="2400"/>
          </a:p>
        </p:txBody>
      </p:sp>
      <p:sp>
        <p:nvSpPr>
          <p:cNvPr id="445" name="Google Shape;445;p56"/>
          <p:cNvSpPr txBox="1">
            <a:spLocks noGrp="1"/>
          </p:cNvSpPr>
          <p:nvPr>
            <p:ph type="body" idx="3"/>
          </p:nvPr>
        </p:nvSpPr>
        <p:spPr>
          <a:xfrm>
            <a:off x="313267" y="5463251"/>
            <a:ext cx="8534400" cy="685799"/>
          </a:xfrm>
          <a:prstGeom prst="rect">
            <a:avLst/>
          </a:prstGeom>
          <a:noFill/>
          <a:ln>
            <a:noFill/>
          </a:ln>
        </p:spPr>
        <p:txBody>
          <a:bodyPr spcFirstLastPara="1" wrap="square" lIns="91425" tIns="45700" rIns="91425" bIns="45700" anchor="t" anchorCtr="0">
            <a:noAutofit/>
          </a:bodyPr>
          <a:lstStyle/>
          <a:p>
            <a:pPr marL="292608" lvl="0" indent="-292608" algn="l" rtl="0">
              <a:lnSpc>
                <a:spcPct val="90000"/>
              </a:lnSpc>
              <a:spcBef>
                <a:spcPts val="0"/>
              </a:spcBef>
              <a:spcAft>
                <a:spcPts val="0"/>
              </a:spcAft>
              <a:buClr>
                <a:schemeClr val="accent2"/>
              </a:buClr>
              <a:buSzPts val="2400"/>
              <a:buFont typeface="Arial"/>
              <a:buChar char="•"/>
            </a:pPr>
            <a:r>
              <a:rPr lang="en-US" sz="2400"/>
              <a:t>The payments for </a:t>
            </a:r>
            <a:r>
              <a:rPr lang="en-US" sz="2400" b="1"/>
              <a:t>insurance</a:t>
            </a:r>
            <a:r>
              <a:rPr lang="en-US" sz="2400"/>
              <a:t> and the </a:t>
            </a:r>
            <a:r>
              <a:rPr lang="en-US" sz="2400" b="1"/>
              <a:t>license</a:t>
            </a:r>
            <a:r>
              <a:rPr lang="en-US" sz="2400"/>
              <a:t> are operating costs incurred annually and therefore are </a:t>
            </a:r>
            <a:r>
              <a:rPr lang="en-US" sz="2400" b="1"/>
              <a:t>expensed.</a:t>
            </a:r>
            <a:endParaRPr sz="2400"/>
          </a:p>
        </p:txBody>
      </p:sp>
      <p:sp>
        <p:nvSpPr>
          <p:cNvPr id="446" name="Google Shape;446;p5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447" name="Google Shape;447;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7"/>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Depreciation Methods </a:t>
            </a:r>
            <a:r>
              <a:rPr lang="en-US" sz="2400">
                <a:latin typeface="Calibri"/>
                <a:ea typeface="Calibri"/>
                <a:cs typeface="Calibri"/>
                <a:sym typeface="Calibri"/>
              </a:rPr>
              <a:t>(1 of 3)</a:t>
            </a:r>
            <a:endParaRPr sz="2400"/>
          </a:p>
        </p:txBody>
      </p:sp>
      <p:sp>
        <p:nvSpPr>
          <p:cNvPr id="453" name="Google Shape;453;p57"/>
          <p:cNvSpPr txBox="1">
            <a:spLocks noGrp="1"/>
          </p:cNvSpPr>
          <p:nvPr>
            <p:ph type="body" idx="1"/>
          </p:nvPr>
        </p:nvSpPr>
        <p:spPr>
          <a:xfrm>
            <a:off x="304800" y="1828800"/>
            <a:ext cx="8534400" cy="3352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Depreciation</a:t>
            </a:r>
            <a:endParaRPr/>
          </a:p>
          <a:p>
            <a:pPr marL="0" lvl="0" indent="0" algn="l" rtl="0">
              <a:lnSpc>
                <a:spcPct val="90000"/>
              </a:lnSpc>
              <a:spcBef>
                <a:spcPts val="1000"/>
              </a:spcBef>
              <a:spcAft>
                <a:spcPts val="0"/>
              </a:spcAft>
              <a:buClr>
                <a:schemeClr val="dk1"/>
              </a:buClr>
              <a:buSzPts val="1920"/>
              <a:buNone/>
            </a:pPr>
            <a:r>
              <a:rPr lang="en-US" sz="2400" b="1"/>
              <a:t>Process of allocating to expense </a:t>
            </a:r>
            <a:r>
              <a:rPr lang="en-US" sz="2400"/>
              <a:t>the cost of a plant asset over its useful (service) life in a </a:t>
            </a:r>
            <a:r>
              <a:rPr lang="en-US" sz="2400" b="1"/>
              <a:t>rational and systematic manner</a:t>
            </a:r>
            <a:r>
              <a:rPr lang="en-US" sz="2400"/>
              <a:t>.</a:t>
            </a:r>
            <a:endParaRPr/>
          </a:p>
          <a:p>
            <a:pPr marL="292608" lvl="0" indent="-292608" algn="l" rtl="0">
              <a:lnSpc>
                <a:spcPct val="90000"/>
              </a:lnSpc>
              <a:spcBef>
                <a:spcPts val="1000"/>
              </a:spcBef>
              <a:spcAft>
                <a:spcPts val="0"/>
              </a:spcAft>
              <a:buClr>
                <a:srgbClr val="800000"/>
              </a:buClr>
              <a:buSzPts val="2400"/>
              <a:buFont typeface="Arial"/>
              <a:buChar char="•"/>
            </a:pPr>
            <a:r>
              <a:rPr lang="en-US" sz="2400"/>
              <a:t>Process of cost allocation, not asset valuation</a:t>
            </a:r>
            <a:endParaRPr/>
          </a:p>
          <a:p>
            <a:pPr marL="292608" lvl="0" indent="-292608" algn="l" rtl="0">
              <a:lnSpc>
                <a:spcPct val="90000"/>
              </a:lnSpc>
              <a:spcBef>
                <a:spcPts val="1000"/>
              </a:spcBef>
              <a:spcAft>
                <a:spcPts val="0"/>
              </a:spcAft>
              <a:buClr>
                <a:srgbClr val="800000"/>
              </a:buClr>
              <a:buSzPts val="2400"/>
              <a:buFont typeface="Arial"/>
              <a:buChar char="•"/>
            </a:pPr>
            <a:r>
              <a:rPr lang="en-US" sz="2400"/>
              <a:t>Applies to land improvements, buildings, and equipment, not land</a:t>
            </a:r>
            <a:endParaRPr/>
          </a:p>
          <a:p>
            <a:pPr marL="292608" lvl="0" indent="-292608" algn="l" rtl="0">
              <a:lnSpc>
                <a:spcPct val="90000"/>
              </a:lnSpc>
              <a:spcBef>
                <a:spcPts val="1000"/>
              </a:spcBef>
              <a:spcAft>
                <a:spcPts val="0"/>
              </a:spcAft>
              <a:buClr>
                <a:srgbClr val="800000"/>
              </a:buClr>
              <a:buSzPts val="2400"/>
              <a:buFont typeface="Arial"/>
              <a:buChar char="•"/>
            </a:pPr>
            <a:r>
              <a:rPr lang="en-US" sz="2400"/>
              <a:t>Depreciable because the revenue-producing ability of asset will decline over the asset’s useful life</a:t>
            </a:r>
            <a:endParaRPr/>
          </a:p>
        </p:txBody>
      </p:sp>
      <p:sp>
        <p:nvSpPr>
          <p:cNvPr id="454" name="Google Shape;454;p5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455" name="Google Shape;455;p5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8"/>
          <p:cNvSpPr txBox="1">
            <a:spLocks noGrp="1"/>
          </p:cNvSpPr>
          <p:nvPr>
            <p:ph type="title"/>
          </p:nvPr>
        </p:nvSpPr>
        <p:spPr>
          <a:xfrm>
            <a:off x="304800" y="762001"/>
            <a:ext cx="8534400" cy="6903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Factors in Computing Depreciation</a:t>
            </a:r>
            <a:endParaRPr/>
          </a:p>
        </p:txBody>
      </p:sp>
      <p:pic>
        <p:nvPicPr>
          <p:cNvPr id="461" name="Google Shape;461;p58" descr="An illustration of a truck going down a hill shows three factors in computing depreciation. Cost: all expenditures necessary to acquire the asset and make it ready for intended use. Useful life: estimate of the expected life based on need for repair, service life, and vulnerability to obsolescence. Salvage value: estimate of the asset’s value at the end of its useful life. At the top of the hill, the truck is shiny with a price tag. As it goes down, it gets discolored, its body damaged, and the windows are cracked."/>
          <p:cNvPicPr preferRelativeResize="0">
            <a:picLocks noGrp="1"/>
          </p:cNvPicPr>
          <p:nvPr>
            <p:ph type="body" idx="1"/>
          </p:nvPr>
        </p:nvPicPr>
        <p:blipFill rotWithShape="1">
          <a:blip r:embed="rId3">
            <a:alphaModFix/>
          </a:blip>
          <a:srcRect/>
          <a:stretch/>
        </p:blipFill>
        <p:spPr>
          <a:xfrm>
            <a:off x="1182337" y="1884306"/>
            <a:ext cx="6626927" cy="2402144"/>
          </a:xfrm>
          <a:prstGeom prst="rect">
            <a:avLst/>
          </a:prstGeom>
          <a:noFill/>
          <a:ln>
            <a:noFill/>
          </a:ln>
        </p:spPr>
      </p:pic>
      <p:sp>
        <p:nvSpPr>
          <p:cNvPr id="462" name="Google Shape;462;p58"/>
          <p:cNvSpPr txBox="1">
            <a:spLocks noGrp="1"/>
          </p:cNvSpPr>
          <p:nvPr>
            <p:ph type="body" idx="2"/>
          </p:nvPr>
        </p:nvSpPr>
        <p:spPr>
          <a:xfrm>
            <a:off x="304800" y="4603750"/>
            <a:ext cx="3733800" cy="10350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a:t>Alternative Terminology</a:t>
            </a:r>
            <a:endParaRPr/>
          </a:p>
          <a:p>
            <a:pPr marL="0" lvl="0" indent="0" algn="l" rtl="0">
              <a:lnSpc>
                <a:spcPct val="90000"/>
              </a:lnSpc>
              <a:spcBef>
                <a:spcPts val="1000"/>
              </a:spcBef>
              <a:spcAft>
                <a:spcPts val="0"/>
              </a:spcAft>
              <a:buClr>
                <a:schemeClr val="dk1"/>
              </a:buClr>
              <a:buSzPts val="2000"/>
              <a:buNone/>
            </a:pPr>
            <a:r>
              <a:rPr lang="en-US" sz="2000"/>
              <a:t>Another term sometimes used for salvage value is </a:t>
            </a:r>
            <a:r>
              <a:rPr lang="en-US" sz="2000" i="1"/>
              <a:t>residual value</a:t>
            </a:r>
            <a:r>
              <a:rPr lang="en-US" sz="2000"/>
              <a:t>.</a:t>
            </a:r>
            <a:endParaRPr/>
          </a:p>
        </p:txBody>
      </p:sp>
      <p:sp>
        <p:nvSpPr>
          <p:cNvPr id="463" name="Google Shape;463;p58"/>
          <p:cNvSpPr txBox="1">
            <a:spLocks noGrp="1"/>
          </p:cNvSpPr>
          <p:nvPr>
            <p:ph type="body" idx="3"/>
          </p:nvPr>
        </p:nvSpPr>
        <p:spPr>
          <a:xfrm>
            <a:off x="4191000" y="4572000"/>
            <a:ext cx="4419600" cy="1600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a:t>Helpful Hint</a:t>
            </a:r>
            <a:endParaRPr/>
          </a:p>
          <a:p>
            <a:pPr marL="0" lvl="0" indent="0" algn="l" rtl="0">
              <a:lnSpc>
                <a:spcPct val="90000"/>
              </a:lnSpc>
              <a:spcBef>
                <a:spcPts val="1000"/>
              </a:spcBef>
              <a:spcAft>
                <a:spcPts val="0"/>
              </a:spcAft>
              <a:buClr>
                <a:schemeClr val="dk1"/>
              </a:buClr>
              <a:buSzPts val="2000"/>
              <a:buNone/>
            </a:pPr>
            <a:r>
              <a:rPr lang="en-US" sz="2000"/>
              <a:t>Depreciation expense is reported on the income statement. Accumulated depreciation is reported on the balance sheet as a deduction from plant assets.</a:t>
            </a:r>
            <a:endParaRPr/>
          </a:p>
        </p:txBody>
      </p:sp>
      <p:sp>
        <p:nvSpPr>
          <p:cNvPr id="464" name="Google Shape;464;p5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465" name="Google Shape;465;p5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solidFill>
                  <a:schemeClr val="accent1"/>
                </a:solidFill>
              </a:rPr>
              <a:t>Chapter Outline</a:t>
            </a:r>
            <a:endParaRPr sz="2400">
              <a:solidFill>
                <a:schemeClr val="accent1"/>
              </a:solidFill>
            </a:endParaRPr>
          </a:p>
        </p:txBody>
      </p:sp>
      <p:sp>
        <p:nvSpPr>
          <p:cNvPr id="301" name="Google Shape;301;p41"/>
          <p:cNvSpPr txBox="1">
            <a:spLocks noGrp="1"/>
          </p:cNvSpPr>
          <p:nvPr>
            <p:ph type="body" idx="1"/>
          </p:nvPr>
        </p:nvSpPr>
        <p:spPr>
          <a:xfrm>
            <a:off x="304800" y="1752600"/>
            <a:ext cx="8686800" cy="4191000"/>
          </a:xfrm>
          <a:prstGeom prst="rect">
            <a:avLst/>
          </a:prstGeom>
          <a:noFill/>
          <a:ln>
            <a:noFill/>
          </a:ln>
        </p:spPr>
        <p:txBody>
          <a:bodyPr spcFirstLastPara="1" wrap="square" lIns="91425" tIns="45700" rIns="91425" bIns="45700" anchor="t" anchorCtr="0">
            <a:noAutofit/>
          </a:bodyPr>
          <a:lstStyle/>
          <a:p>
            <a:pPr marL="0" lvl="1" indent="0" algn="l" rtl="0">
              <a:lnSpc>
                <a:spcPct val="90000"/>
              </a:lnSpc>
              <a:spcBef>
                <a:spcPts val="0"/>
              </a:spcBef>
              <a:spcAft>
                <a:spcPts val="0"/>
              </a:spcAft>
              <a:buClr>
                <a:schemeClr val="accent2"/>
              </a:buClr>
              <a:buSzPts val="2800"/>
              <a:buNone/>
            </a:pPr>
            <a:r>
              <a:rPr lang="en-US" sz="2800" b="1">
                <a:solidFill>
                  <a:schemeClr val="accent2"/>
                </a:solidFill>
                <a:latin typeface="Calibri"/>
                <a:ea typeface="Calibri"/>
                <a:cs typeface="Calibri"/>
                <a:sym typeface="Calibri"/>
              </a:rPr>
              <a:t>Learning Objectives</a:t>
            </a:r>
            <a:endParaRPr/>
          </a:p>
          <a:p>
            <a:pPr marL="746125" lvl="0" indent="-746125" algn="l" rtl="0">
              <a:lnSpc>
                <a:spcPct val="90000"/>
              </a:lnSpc>
              <a:spcBef>
                <a:spcPts val="1000"/>
              </a:spcBef>
              <a:spcAft>
                <a:spcPts val="0"/>
              </a:spcAft>
              <a:buClr>
                <a:srgbClr val="990000"/>
              </a:buClr>
              <a:buSzPts val="2800"/>
              <a:buNone/>
            </a:pPr>
            <a:r>
              <a:rPr lang="en-US" b="1">
                <a:solidFill>
                  <a:srgbClr val="990000"/>
                </a:solidFill>
                <a:latin typeface="Calibri"/>
                <a:ea typeface="Calibri"/>
                <a:cs typeface="Calibri"/>
                <a:sym typeface="Calibri"/>
              </a:rPr>
              <a:t>L</a:t>
            </a:r>
            <a:r>
              <a:rPr lang="en-US" sz="100" b="1">
                <a:solidFill>
                  <a:srgbClr val="990000"/>
                </a:solidFill>
                <a:latin typeface="Calibri"/>
                <a:ea typeface="Calibri"/>
                <a:cs typeface="Calibri"/>
                <a:sym typeface="Calibri"/>
              </a:rPr>
              <a:t> </a:t>
            </a:r>
            <a:r>
              <a:rPr lang="en-US" b="1">
                <a:solidFill>
                  <a:srgbClr val="990000"/>
                </a:solidFill>
                <a:latin typeface="Calibri"/>
                <a:ea typeface="Calibri"/>
                <a:cs typeface="Calibri"/>
                <a:sym typeface="Calibri"/>
              </a:rPr>
              <a:t>O 1 </a:t>
            </a:r>
            <a:r>
              <a:rPr lang="en-US">
                <a:latin typeface="Calibri"/>
                <a:ea typeface="Calibri"/>
                <a:cs typeface="Calibri"/>
                <a:sym typeface="Calibri"/>
              </a:rPr>
              <a:t>Explain the accounting for plant asset expenditures.</a:t>
            </a:r>
            <a:endParaRPr/>
          </a:p>
          <a:p>
            <a:pPr marL="746125" lvl="0" indent="-746125" algn="l" rtl="0">
              <a:lnSpc>
                <a:spcPct val="90000"/>
              </a:lnSpc>
              <a:spcBef>
                <a:spcPts val="1000"/>
              </a:spcBef>
              <a:spcAft>
                <a:spcPts val="0"/>
              </a:spcAft>
              <a:buClr>
                <a:srgbClr val="990000"/>
              </a:buClr>
              <a:buSzPts val="2800"/>
              <a:buNone/>
            </a:pPr>
            <a:r>
              <a:rPr lang="en-US" b="1">
                <a:solidFill>
                  <a:srgbClr val="990000"/>
                </a:solidFill>
                <a:latin typeface="Calibri"/>
                <a:ea typeface="Calibri"/>
                <a:cs typeface="Calibri"/>
                <a:sym typeface="Calibri"/>
              </a:rPr>
              <a:t>L</a:t>
            </a:r>
            <a:r>
              <a:rPr lang="en-US" sz="100" b="1">
                <a:solidFill>
                  <a:srgbClr val="990000"/>
                </a:solidFill>
                <a:latin typeface="Calibri"/>
                <a:ea typeface="Calibri"/>
                <a:cs typeface="Calibri"/>
                <a:sym typeface="Calibri"/>
              </a:rPr>
              <a:t> </a:t>
            </a:r>
            <a:r>
              <a:rPr lang="en-US" b="1">
                <a:solidFill>
                  <a:srgbClr val="990000"/>
                </a:solidFill>
                <a:latin typeface="Calibri"/>
                <a:ea typeface="Calibri"/>
                <a:cs typeface="Calibri"/>
                <a:sym typeface="Calibri"/>
              </a:rPr>
              <a:t>O 2 </a:t>
            </a:r>
            <a:r>
              <a:rPr lang="en-US">
                <a:latin typeface="Calibri"/>
                <a:ea typeface="Calibri"/>
                <a:cs typeface="Calibri"/>
                <a:sym typeface="Calibri"/>
              </a:rPr>
              <a:t>Apply depreciation methods to plant assets.</a:t>
            </a:r>
            <a:endParaRPr/>
          </a:p>
          <a:p>
            <a:pPr marL="746125" lvl="0" indent="-746125" algn="l" rtl="0">
              <a:lnSpc>
                <a:spcPct val="90000"/>
              </a:lnSpc>
              <a:spcBef>
                <a:spcPts val="1000"/>
              </a:spcBef>
              <a:spcAft>
                <a:spcPts val="0"/>
              </a:spcAft>
              <a:buClr>
                <a:srgbClr val="990000"/>
              </a:buClr>
              <a:buSzPts val="2800"/>
              <a:buNone/>
            </a:pPr>
            <a:r>
              <a:rPr lang="en-US" b="1">
                <a:solidFill>
                  <a:srgbClr val="990000"/>
                </a:solidFill>
                <a:latin typeface="Calibri"/>
                <a:ea typeface="Calibri"/>
                <a:cs typeface="Calibri"/>
                <a:sym typeface="Calibri"/>
              </a:rPr>
              <a:t>L</a:t>
            </a:r>
            <a:r>
              <a:rPr lang="en-US" sz="100" b="1">
                <a:solidFill>
                  <a:srgbClr val="990000"/>
                </a:solidFill>
                <a:latin typeface="Calibri"/>
                <a:ea typeface="Calibri"/>
                <a:cs typeface="Calibri"/>
                <a:sym typeface="Calibri"/>
              </a:rPr>
              <a:t> </a:t>
            </a:r>
            <a:r>
              <a:rPr lang="en-US" b="1">
                <a:solidFill>
                  <a:srgbClr val="990000"/>
                </a:solidFill>
                <a:latin typeface="Calibri"/>
                <a:ea typeface="Calibri"/>
                <a:cs typeface="Calibri"/>
                <a:sym typeface="Calibri"/>
              </a:rPr>
              <a:t>O 3 </a:t>
            </a:r>
            <a:r>
              <a:rPr lang="en-US">
                <a:latin typeface="Calibri"/>
                <a:ea typeface="Calibri"/>
                <a:cs typeface="Calibri"/>
                <a:sym typeface="Calibri"/>
              </a:rPr>
              <a:t>Explain how to account for the disposal of plant assets.</a:t>
            </a:r>
            <a:endParaRPr/>
          </a:p>
          <a:p>
            <a:pPr marL="746125" lvl="0" indent="-746125" algn="l" rtl="0">
              <a:lnSpc>
                <a:spcPct val="90000"/>
              </a:lnSpc>
              <a:spcBef>
                <a:spcPts val="1000"/>
              </a:spcBef>
              <a:spcAft>
                <a:spcPts val="0"/>
              </a:spcAft>
              <a:buClr>
                <a:srgbClr val="990000"/>
              </a:buClr>
              <a:buSzPts val="2800"/>
              <a:buNone/>
            </a:pPr>
            <a:r>
              <a:rPr lang="en-US" b="1">
                <a:solidFill>
                  <a:srgbClr val="990000"/>
                </a:solidFill>
                <a:latin typeface="Calibri"/>
                <a:ea typeface="Calibri"/>
                <a:cs typeface="Calibri"/>
                <a:sym typeface="Calibri"/>
              </a:rPr>
              <a:t>L</a:t>
            </a:r>
            <a:r>
              <a:rPr lang="en-US" sz="100" b="1">
                <a:solidFill>
                  <a:srgbClr val="990000"/>
                </a:solidFill>
                <a:latin typeface="Calibri"/>
                <a:ea typeface="Calibri"/>
                <a:cs typeface="Calibri"/>
                <a:sym typeface="Calibri"/>
              </a:rPr>
              <a:t> </a:t>
            </a:r>
            <a:r>
              <a:rPr lang="en-US" b="1">
                <a:solidFill>
                  <a:srgbClr val="990000"/>
                </a:solidFill>
                <a:latin typeface="Calibri"/>
                <a:ea typeface="Calibri"/>
                <a:cs typeface="Calibri"/>
                <a:sym typeface="Calibri"/>
              </a:rPr>
              <a:t>O 4 </a:t>
            </a:r>
            <a:r>
              <a:rPr lang="en-US">
                <a:latin typeface="Calibri"/>
                <a:ea typeface="Calibri"/>
                <a:cs typeface="Calibri"/>
                <a:sym typeface="Calibri"/>
              </a:rPr>
              <a:t>Describe how to account for natural resources and intangible assets.</a:t>
            </a:r>
            <a:endParaRPr/>
          </a:p>
          <a:p>
            <a:pPr marL="746125" lvl="0" indent="-746125" algn="l" rtl="0">
              <a:lnSpc>
                <a:spcPct val="90000"/>
              </a:lnSpc>
              <a:spcBef>
                <a:spcPts val="1000"/>
              </a:spcBef>
              <a:spcAft>
                <a:spcPts val="0"/>
              </a:spcAft>
              <a:buClr>
                <a:srgbClr val="990000"/>
              </a:buClr>
              <a:buSzPts val="2800"/>
              <a:buNone/>
            </a:pPr>
            <a:r>
              <a:rPr lang="en-US" b="1">
                <a:solidFill>
                  <a:srgbClr val="990000"/>
                </a:solidFill>
                <a:latin typeface="Calibri"/>
                <a:ea typeface="Calibri"/>
                <a:cs typeface="Calibri"/>
                <a:sym typeface="Calibri"/>
              </a:rPr>
              <a:t>L</a:t>
            </a:r>
            <a:r>
              <a:rPr lang="en-US" sz="100" b="1">
                <a:solidFill>
                  <a:srgbClr val="990000"/>
                </a:solidFill>
                <a:latin typeface="Calibri"/>
                <a:ea typeface="Calibri"/>
                <a:cs typeface="Calibri"/>
                <a:sym typeface="Calibri"/>
              </a:rPr>
              <a:t> </a:t>
            </a:r>
            <a:r>
              <a:rPr lang="en-US" b="1">
                <a:solidFill>
                  <a:srgbClr val="990000"/>
                </a:solidFill>
                <a:latin typeface="Calibri"/>
                <a:ea typeface="Calibri"/>
                <a:cs typeface="Calibri"/>
                <a:sym typeface="Calibri"/>
              </a:rPr>
              <a:t>O 5 </a:t>
            </a:r>
            <a:r>
              <a:rPr lang="en-US">
                <a:latin typeface="Calibri"/>
                <a:ea typeface="Calibri"/>
                <a:cs typeface="Calibri"/>
                <a:sym typeface="Calibri"/>
              </a:rPr>
              <a:t>Discuss how plant assets, natural resources, and intangible assets are reported and analyzed.</a:t>
            </a:r>
            <a:endParaRPr/>
          </a:p>
        </p:txBody>
      </p:sp>
      <p:sp>
        <p:nvSpPr>
          <p:cNvPr id="302" name="Google Shape;302;p41"/>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303" name="Google Shape;303;p4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9"/>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Depreciation Methods </a:t>
            </a:r>
            <a:r>
              <a:rPr lang="en-US" sz="2400">
                <a:latin typeface="Calibri"/>
                <a:ea typeface="Calibri"/>
                <a:cs typeface="Calibri"/>
                <a:sym typeface="Calibri"/>
              </a:rPr>
              <a:t>(2 of 3)</a:t>
            </a:r>
            <a:endParaRPr/>
          </a:p>
        </p:txBody>
      </p:sp>
      <p:sp>
        <p:nvSpPr>
          <p:cNvPr id="471" name="Google Shape;471;p59"/>
          <p:cNvSpPr txBox="1">
            <a:spLocks noGrp="1"/>
          </p:cNvSpPr>
          <p:nvPr>
            <p:ph type="body" idx="1"/>
          </p:nvPr>
        </p:nvSpPr>
        <p:spPr>
          <a:xfrm>
            <a:off x="304800" y="1828800"/>
            <a:ext cx="5105400" cy="3581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b="1">
                <a:latin typeface="Calibri"/>
                <a:ea typeface="Calibri"/>
                <a:cs typeface="Calibri"/>
                <a:sym typeface="Calibri"/>
              </a:rPr>
              <a:t>Management selects the method </a:t>
            </a:r>
            <a:r>
              <a:rPr lang="en-US" sz="2600">
                <a:latin typeface="Calibri"/>
                <a:ea typeface="Calibri"/>
                <a:cs typeface="Calibri"/>
                <a:sym typeface="Calibri"/>
              </a:rPr>
              <a:t>it believes best measures an asset’s contribution to revenue over its useful life.</a:t>
            </a:r>
            <a:endParaRPr/>
          </a:p>
          <a:p>
            <a:pPr marL="0" lvl="0" indent="0" algn="l" rtl="0">
              <a:lnSpc>
                <a:spcPct val="90000"/>
              </a:lnSpc>
              <a:spcBef>
                <a:spcPts val="1000"/>
              </a:spcBef>
              <a:spcAft>
                <a:spcPts val="0"/>
              </a:spcAft>
              <a:buClr>
                <a:srgbClr val="800000"/>
              </a:buClr>
              <a:buSzPts val="2600"/>
              <a:buNone/>
            </a:pPr>
            <a:r>
              <a:rPr lang="en-US" sz="2600">
                <a:latin typeface="Calibri"/>
                <a:ea typeface="Calibri"/>
                <a:cs typeface="Calibri"/>
                <a:sym typeface="Calibri"/>
              </a:rPr>
              <a:t>Examples include:</a:t>
            </a:r>
            <a:endParaRPr/>
          </a:p>
          <a:p>
            <a:pPr marL="402336" lvl="1" indent="-402336" algn="l" rtl="0">
              <a:lnSpc>
                <a:spcPct val="90000"/>
              </a:lnSpc>
              <a:spcBef>
                <a:spcPts val="1000"/>
              </a:spcBef>
              <a:spcAft>
                <a:spcPts val="0"/>
              </a:spcAft>
              <a:buClr>
                <a:schemeClr val="accent2"/>
              </a:buClr>
              <a:buSzPts val="2600"/>
              <a:buFont typeface="Comic Sans MS"/>
              <a:buAutoNum type="arabicPeriod"/>
            </a:pPr>
            <a:r>
              <a:rPr lang="en-US" sz="2600">
                <a:latin typeface="Calibri"/>
                <a:ea typeface="Calibri"/>
                <a:cs typeface="Calibri"/>
                <a:sym typeface="Calibri"/>
              </a:rPr>
              <a:t>Straight-line method</a:t>
            </a:r>
            <a:endParaRPr/>
          </a:p>
          <a:p>
            <a:pPr marL="402336" lvl="1" indent="-402336" algn="l" rtl="0">
              <a:lnSpc>
                <a:spcPct val="90000"/>
              </a:lnSpc>
              <a:spcBef>
                <a:spcPts val="1000"/>
              </a:spcBef>
              <a:spcAft>
                <a:spcPts val="0"/>
              </a:spcAft>
              <a:buClr>
                <a:schemeClr val="accent2"/>
              </a:buClr>
              <a:buSzPts val="2600"/>
              <a:buFont typeface="Comic Sans MS"/>
              <a:buAutoNum type="arabicPeriod"/>
            </a:pPr>
            <a:r>
              <a:rPr lang="en-US" sz="2600">
                <a:latin typeface="Calibri"/>
                <a:ea typeface="Calibri"/>
                <a:cs typeface="Calibri"/>
                <a:sym typeface="Calibri"/>
              </a:rPr>
              <a:t>Units-of-activity method</a:t>
            </a:r>
            <a:endParaRPr/>
          </a:p>
          <a:p>
            <a:pPr marL="402336" lvl="1" indent="-402336" algn="l" rtl="0">
              <a:lnSpc>
                <a:spcPct val="90000"/>
              </a:lnSpc>
              <a:spcBef>
                <a:spcPts val="1000"/>
              </a:spcBef>
              <a:spcAft>
                <a:spcPts val="0"/>
              </a:spcAft>
              <a:buClr>
                <a:schemeClr val="accent2"/>
              </a:buClr>
              <a:buSzPts val="2600"/>
              <a:buFont typeface="Comic Sans MS"/>
              <a:buAutoNum type="arabicPeriod"/>
            </a:pPr>
            <a:r>
              <a:rPr lang="en-US" sz="2600">
                <a:latin typeface="Calibri"/>
                <a:ea typeface="Calibri"/>
                <a:cs typeface="Calibri"/>
                <a:sym typeface="Calibri"/>
              </a:rPr>
              <a:t>Declining-balance method</a:t>
            </a:r>
            <a:endParaRPr/>
          </a:p>
        </p:txBody>
      </p:sp>
      <p:pic>
        <p:nvPicPr>
          <p:cNvPr id="472" name="Google Shape;472;p59" descr="A pie chart shows that 83% is straight-line, 5% is units-of-activity, 4% is declining-balance, and 8% is other.&#10;"/>
          <p:cNvPicPr preferRelativeResize="0">
            <a:picLocks noGrp="1"/>
          </p:cNvPicPr>
          <p:nvPr>
            <p:ph type="body" idx="2"/>
          </p:nvPr>
        </p:nvPicPr>
        <p:blipFill rotWithShape="1">
          <a:blip r:embed="rId3">
            <a:alphaModFix/>
          </a:blip>
          <a:srcRect/>
          <a:stretch/>
        </p:blipFill>
        <p:spPr>
          <a:xfrm>
            <a:off x="5791200" y="1937603"/>
            <a:ext cx="2797702" cy="4125794"/>
          </a:xfrm>
          <a:prstGeom prst="rect">
            <a:avLst/>
          </a:prstGeom>
          <a:noFill/>
          <a:ln>
            <a:noFill/>
          </a:ln>
        </p:spPr>
      </p:pic>
      <p:sp>
        <p:nvSpPr>
          <p:cNvPr id="473" name="Google Shape;473;p5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474" name="Google Shape;474;p5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0"/>
          <p:cNvSpPr txBox="1">
            <a:spLocks noGrp="1"/>
          </p:cNvSpPr>
          <p:nvPr>
            <p:ph type="title"/>
          </p:nvPr>
        </p:nvSpPr>
        <p:spPr>
          <a:xfrm>
            <a:off x="304800" y="762001"/>
            <a:ext cx="8534400" cy="7302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Depreciation Methods </a:t>
            </a:r>
            <a:r>
              <a:rPr lang="en-US" sz="2400">
                <a:latin typeface="Calibri"/>
                <a:ea typeface="Calibri"/>
                <a:cs typeface="Calibri"/>
                <a:sym typeface="Calibri"/>
              </a:rPr>
              <a:t>(3 of 3)</a:t>
            </a:r>
            <a:endParaRPr/>
          </a:p>
        </p:txBody>
      </p:sp>
      <p:sp>
        <p:nvSpPr>
          <p:cNvPr id="480" name="Google Shape;480;p60"/>
          <p:cNvSpPr txBox="1">
            <a:spLocks noGrp="1"/>
          </p:cNvSpPr>
          <p:nvPr>
            <p:ph type="body" idx="1"/>
          </p:nvPr>
        </p:nvSpPr>
        <p:spPr>
          <a:xfrm>
            <a:off x="304800" y="1828800"/>
            <a:ext cx="8534400" cy="8064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b="1"/>
              <a:t>Illustration: </a:t>
            </a:r>
            <a:r>
              <a:rPr lang="en-US" sz="2600"/>
              <a:t>Barb’s Florists purchased a small delivery truck on January 1, 2020.</a:t>
            </a:r>
            <a:endParaRPr sz="2600"/>
          </a:p>
        </p:txBody>
      </p:sp>
      <p:graphicFrame>
        <p:nvGraphicFramePr>
          <p:cNvPr id="481" name="Google Shape;481;p60" descr="Table is accessible to screenreaders"/>
          <p:cNvGraphicFramePr/>
          <p:nvPr/>
        </p:nvGraphicFramePr>
        <p:xfrm>
          <a:off x="1524000" y="2971800"/>
          <a:ext cx="3000000" cy="3000000"/>
        </p:xfrm>
        <a:graphic>
          <a:graphicData uri="http://schemas.openxmlformats.org/drawingml/2006/table">
            <a:tbl>
              <a:tblPr firstRow="1" bandRow="1">
                <a:noFill/>
                <a:tableStyleId>{E16AB1D1-9565-4BCD-82EA-16D2591230F8}</a:tableStyleId>
              </a:tblPr>
              <a:tblGrid>
                <a:gridCol w="413385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456475">
                <a:tc>
                  <a:txBody>
                    <a:bodyPr/>
                    <a:lstStyle/>
                    <a:p>
                      <a:pPr marL="0" marR="0" lvl="0" indent="0" algn="l" rtl="0">
                        <a:spcBef>
                          <a:spcPts val="0"/>
                        </a:spcBef>
                        <a:spcAft>
                          <a:spcPts val="0"/>
                        </a:spcAft>
                        <a:buNone/>
                      </a:pPr>
                      <a:r>
                        <a:rPr lang="en-US" sz="2400" b="0">
                          <a:solidFill>
                            <a:schemeClr val="dk1"/>
                          </a:solidFill>
                        </a:rPr>
                        <a:t>Cost</a:t>
                      </a:r>
                      <a:endParaRPr sz="2400" b="0">
                        <a:solidFill>
                          <a:schemeClr val="dk1"/>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solidFill>
                      <a:schemeClr val="lt1"/>
                    </a:solidFill>
                  </a:tcPr>
                </a:tc>
                <a:tc>
                  <a:txBody>
                    <a:bodyPr/>
                    <a:lstStyle/>
                    <a:p>
                      <a:pPr marL="0" marR="0" lvl="0" indent="0" algn="r" rtl="0">
                        <a:spcBef>
                          <a:spcPts val="0"/>
                        </a:spcBef>
                        <a:spcAft>
                          <a:spcPts val="0"/>
                        </a:spcAft>
                        <a:buNone/>
                      </a:pPr>
                      <a:r>
                        <a:rPr lang="en-US" sz="2400" b="0">
                          <a:solidFill>
                            <a:schemeClr val="dk1"/>
                          </a:solidFill>
                        </a:rPr>
                        <a:t>$13,000</a:t>
                      </a:r>
                      <a:endParaRPr sz="2400" b="0">
                        <a:solidFill>
                          <a:schemeClr val="dk1"/>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chemeClr val="lt1"/>
                    </a:solidFill>
                  </a:tcPr>
                </a:tc>
                <a:extLst>
                  <a:ext uri="{0D108BD9-81ED-4DB2-BD59-A6C34878D82A}">
                    <a16:rowId xmlns:a16="http://schemas.microsoft.com/office/drawing/2014/main" val="10000"/>
                  </a:ext>
                </a:extLst>
              </a:tr>
              <a:tr h="456475">
                <a:tc>
                  <a:txBody>
                    <a:bodyPr/>
                    <a:lstStyle/>
                    <a:p>
                      <a:pPr marL="0" marR="0" lvl="0" indent="0" algn="l" rtl="0">
                        <a:spcBef>
                          <a:spcPts val="0"/>
                        </a:spcBef>
                        <a:spcAft>
                          <a:spcPts val="0"/>
                        </a:spcAft>
                        <a:buNone/>
                      </a:pPr>
                      <a:r>
                        <a:rPr lang="en-US" sz="2400" b="0">
                          <a:solidFill>
                            <a:schemeClr val="dk1"/>
                          </a:solidFill>
                        </a:rPr>
                        <a:t>Expected salvage value</a:t>
                      </a:r>
                      <a:endParaRPr sz="2400" b="0">
                        <a:solidFill>
                          <a:schemeClr val="dk1"/>
                        </a:solidFill>
                      </a:endParaRPr>
                    </a:p>
                  </a:txBody>
                  <a:tcPr marL="91450" marR="91450" marT="45725" marB="45725">
                    <a:lnL w="12700" cap="flat" cmpd="sng">
                      <a:solidFill>
                        <a:schemeClr val="dk1"/>
                      </a:solidFill>
                      <a:prstDash val="solid"/>
                      <a:round/>
                      <a:headEnd type="none" w="sm" len="sm"/>
                      <a:tailEnd type="none" w="sm" len="sm"/>
                    </a:lnL>
                    <a:solidFill>
                      <a:schemeClr val="lt1"/>
                    </a:solidFill>
                  </a:tcPr>
                </a:tc>
                <a:tc>
                  <a:txBody>
                    <a:bodyPr/>
                    <a:lstStyle/>
                    <a:p>
                      <a:pPr marL="0" marR="0" lvl="0" indent="0" algn="r" rtl="0">
                        <a:spcBef>
                          <a:spcPts val="0"/>
                        </a:spcBef>
                        <a:spcAft>
                          <a:spcPts val="0"/>
                        </a:spcAft>
                        <a:buNone/>
                      </a:pPr>
                      <a:r>
                        <a:rPr lang="en-US" sz="2400" b="0">
                          <a:solidFill>
                            <a:schemeClr val="dk1"/>
                          </a:solidFill>
                        </a:rPr>
                        <a:t>$  1,000</a:t>
                      </a:r>
                      <a:endParaRPr sz="2400" b="0">
                        <a:solidFill>
                          <a:schemeClr val="dk1"/>
                        </a:solidFill>
                      </a:endParaRPr>
                    </a:p>
                  </a:txBody>
                  <a:tcPr marL="91450" marR="91450" marT="45725" marB="45725">
                    <a:lnR w="12700" cap="flat" cmpd="sng">
                      <a:solidFill>
                        <a:schemeClr val="dk1"/>
                      </a:solidFill>
                      <a:prstDash val="solid"/>
                      <a:round/>
                      <a:headEnd type="none" w="sm" len="sm"/>
                      <a:tailEnd type="none" w="sm" len="sm"/>
                    </a:lnR>
                    <a:solidFill>
                      <a:schemeClr val="lt1"/>
                    </a:solidFill>
                  </a:tcPr>
                </a:tc>
                <a:extLst>
                  <a:ext uri="{0D108BD9-81ED-4DB2-BD59-A6C34878D82A}">
                    <a16:rowId xmlns:a16="http://schemas.microsoft.com/office/drawing/2014/main" val="10001"/>
                  </a:ext>
                </a:extLst>
              </a:tr>
              <a:tr h="456475">
                <a:tc>
                  <a:txBody>
                    <a:bodyPr/>
                    <a:lstStyle/>
                    <a:p>
                      <a:pPr marL="0" marR="0" lvl="0" indent="0" algn="l" rtl="0">
                        <a:spcBef>
                          <a:spcPts val="0"/>
                        </a:spcBef>
                        <a:spcAft>
                          <a:spcPts val="0"/>
                        </a:spcAft>
                        <a:buNone/>
                      </a:pPr>
                      <a:r>
                        <a:rPr lang="en-US" sz="2400" b="0">
                          <a:solidFill>
                            <a:schemeClr val="dk1"/>
                          </a:solidFill>
                        </a:rPr>
                        <a:t>Estimated useful life in years</a:t>
                      </a:r>
                      <a:endParaRPr sz="2400" b="0">
                        <a:solidFill>
                          <a:schemeClr val="dk1"/>
                        </a:solidFill>
                      </a:endParaRPr>
                    </a:p>
                  </a:txBody>
                  <a:tcPr marL="91450" marR="91450" marT="45725" marB="45725">
                    <a:lnL w="12700" cap="flat" cmpd="sng">
                      <a:solidFill>
                        <a:schemeClr val="dk1"/>
                      </a:solidFill>
                      <a:prstDash val="solid"/>
                      <a:round/>
                      <a:headEnd type="none" w="sm" len="sm"/>
                      <a:tailEnd type="none" w="sm" len="sm"/>
                    </a:lnL>
                    <a:solidFill>
                      <a:schemeClr val="lt1"/>
                    </a:solidFill>
                  </a:tcPr>
                </a:tc>
                <a:tc>
                  <a:txBody>
                    <a:bodyPr/>
                    <a:lstStyle/>
                    <a:p>
                      <a:pPr marL="0" marR="0" lvl="0" indent="0" algn="r" rtl="0">
                        <a:spcBef>
                          <a:spcPts val="0"/>
                        </a:spcBef>
                        <a:spcAft>
                          <a:spcPts val="0"/>
                        </a:spcAft>
                        <a:buNone/>
                      </a:pPr>
                      <a:r>
                        <a:rPr lang="en-US" sz="2400" b="0">
                          <a:solidFill>
                            <a:schemeClr val="dk1"/>
                          </a:solidFill>
                        </a:rPr>
                        <a:t>5</a:t>
                      </a:r>
                      <a:endParaRPr sz="2400" b="0">
                        <a:solidFill>
                          <a:schemeClr val="dk1"/>
                        </a:solidFill>
                      </a:endParaRPr>
                    </a:p>
                  </a:txBody>
                  <a:tcPr marL="91450" marR="91450" marT="45725" marB="45725">
                    <a:lnR w="12700" cap="flat" cmpd="sng">
                      <a:solidFill>
                        <a:schemeClr val="dk1"/>
                      </a:solidFill>
                      <a:prstDash val="solid"/>
                      <a:round/>
                      <a:headEnd type="none" w="sm" len="sm"/>
                      <a:tailEnd type="none" w="sm" len="sm"/>
                    </a:lnR>
                    <a:solidFill>
                      <a:schemeClr val="lt1"/>
                    </a:solidFill>
                  </a:tcPr>
                </a:tc>
                <a:extLst>
                  <a:ext uri="{0D108BD9-81ED-4DB2-BD59-A6C34878D82A}">
                    <a16:rowId xmlns:a16="http://schemas.microsoft.com/office/drawing/2014/main" val="10002"/>
                  </a:ext>
                </a:extLst>
              </a:tr>
              <a:tr h="456475">
                <a:tc>
                  <a:txBody>
                    <a:bodyPr/>
                    <a:lstStyle/>
                    <a:p>
                      <a:pPr marL="0" marR="0" lvl="0" indent="0" algn="l" rtl="0">
                        <a:spcBef>
                          <a:spcPts val="0"/>
                        </a:spcBef>
                        <a:spcAft>
                          <a:spcPts val="0"/>
                        </a:spcAft>
                        <a:buNone/>
                      </a:pPr>
                      <a:r>
                        <a:rPr lang="en-US" sz="2400" b="0">
                          <a:solidFill>
                            <a:schemeClr val="dk1"/>
                          </a:solidFill>
                        </a:rPr>
                        <a:t>Estimated useful life in miles</a:t>
                      </a:r>
                      <a:endParaRPr sz="2400" b="0">
                        <a:solidFill>
                          <a:schemeClr val="dk1"/>
                        </a:solidFill>
                      </a:endParaRPr>
                    </a:p>
                  </a:txBody>
                  <a:tcPr marL="91450" marR="91450" marT="45725" marB="45725">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2400" b="0">
                          <a:solidFill>
                            <a:schemeClr val="dk1"/>
                          </a:solidFill>
                        </a:rPr>
                        <a:t>100,000</a:t>
                      </a:r>
                      <a:endParaRPr sz="2400" b="0">
                        <a:solidFill>
                          <a:schemeClr val="dk1"/>
                        </a:solidFill>
                      </a:endParaRPr>
                    </a:p>
                  </a:txBody>
                  <a:tcPr marL="91450" marR="91450" marT="45725" marB="45725">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82" name="Google Shape;482;p60"/>
          <p:cNvSpPr txBox="1">
            <a:spLocks noGrp="1"/>
          </p:cNvSpPr>
          <p:nvPr>
            <p:ph type="body" idx="3"/>
          </p:nvPr>
        </p:nvSpPr>
        <p:spPr>
          <a:xfrm>
            <a:off x="313267" y="5084595"/>
            <a:ext cx="8534400" cy="101140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920"/>
              <a:buNone/>
            </a:pPr>
            <a:r>
              <a:rPr lang="en-US" sz="2400" b="1">
                <a:latin typeface="Calibri"/>
                <a:ea typeface="Calibri"/>
                <a:cs typeface="Calibri"/>
                <a:sym typeface="Calibri"/>
              </a:rPr>
              <a:t>Required: </a:t>
            </a:r>
            <a:r>
              <a:rPr lang="en-US" sz="2400">
                <a:latin typeface="Calibri"/>
                <a:ea typeface="Calibri"/>
                <a:cs typeface="Calibri"/>
                <a:sym typeface="Calibri"/>
              </a:rPr>
              <a:t>Compute depreciation using the following.</a:t>
            </a:r>
            <a:endParaRPr/>
          </a:p>
          <a:p>
            <a:pPr marL="0" lvl="0" indent="0" algn="l" rtl="0">
              <a:lnSpc>
                <a:spcPct val="100000"/>
              </a:lnSpc>
              <a:spcBef>
                <a:spcPts val="1200"/>
              </a:spcBef>
              <a:spcAft>
                <a:spcPts val="0"/>
              </a:spcAft>
              <a:buClr>
                <a:schemeClr val="dk1"/>
              </a:buClr>
              <a:buSzPts val="1920"/>
              <a:buNone/>
            </a:pPr>
            <a:r>
              <a:rPr lang="en-US" sz="2400">
                <a:latin typeface="Calibri"/>
                <a:ea typeface="Calibri"/>
                <a:cs typeface="Calibri"/>
                <a:sym typeface="Calibri"/>
              </a:rPr>
              <a:t>(a) Straight-Line (b) Units-of-Activity (c) Declining Balance</a:t>
            </a:r>
            <a:endParaRPr sz="2400">
              <a:latin typeface="Calibri"/>
              <a:ea typeface="Calibri"/>
              <a:cs typeface="Calibri"/>
              <a:sym typeface="Calibri"/>
            </a:endParaRPr>
          </a:p>
        </p:txBody>
      </p:sp>
      <p:sp>
        <p:nvSpPr>
          <p:cNvPr id="483" name="Google Shape;483;p6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484" name="Google Shape;484;p6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1"/>
          <p:cNvSpPr txBox="1">
            <a:spLocks noGrp="1"/>
          </p:cNvSpPr>
          <p:nvPr>
            <p:ph type="title"/>
          </p:nvPr>
        </p:nvSpPr>
        <p:spPr>
          <a:xfrm>
            <a:off x="304800" y="762001"/>
            <a:ext cx="8534400" cy="80644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Straight-Line Method </a:t>
            </a:r>
            <a:r>
              <a:rPr lang="en-US" sz="2400"/>
              <a:t>(1 of 3)</a:t>
            </a:r>
            <a:endParaRPr sz="2400"/>
          </a:p>
        </p:txBody>
      </p:sp>
      <p:sp>
        <p:nvSpPr>
          <p:cNvPr id="490" name="Google Shape;490;p61"/>
          <p:cNvSpPr txBox="1">
            <a:spLocks noGrp="1"/>
          </p:cNvSpPr>
          <p:nvPr>
            <p:ph type="body" idx="1"/>
          </p:nvPr>
        </p:nvSpPr>
        <p:spPr>
          <a:xfrm>
            <a:off x="304800" y="1828800"/>
            <a:ext cx="8534400" cy="903348"/>
          </a:xfrm>
          <a:prstGeom prst="rect">
            <a:avLst/>
          </a:prstGeom>
          <a:noFill/>
          <a:ln>
            <a:noFill/>
          </a:ln>
        </p:spPr>
        <p:txBody>
          <a:bodyPr spcFirstLastPara="1" wrap="square" lIns="91425" tIns="45700" rIns="91425" bIns="45700" anchor="t" anchorCtr="0">
            <a:noAutofit/>
          </a:bodyPr>
          <a:lstStyle/>
          <a:p>
            <a:pPr marL="292608" lvl="0" indent="-292608" algn="l" rtl="0">
              <a:lnSpc>
                <a:spcPct val="90000"/>
              </a:lnSpc>
              <a:spcBef>
                <a:spcPts val="0"/>
              </a:spcBef>
              <a:spcAft>
                <a:spcPts val="0"/>
              </a:spcAft>
              <a:buClr>
                <a:srgbClr val="800000"/>
              </a:buClr>
              <a:buSzPts val="2600"/>
              <a:buFont typeface="Arial"/>
              <a:buChar char="•"/>
            </a:pPr>
            <a:r>
              <a:rPr lang="en-US" sz="2600"/>
              <a:t>Expense is </a:t>
            </a:r>
            <a:r>
              <a:rPr lang="en-US" sz="2600" b="1"/>
              <a:t>same amount </a:t>
            </a:r>
            <a:r>
              <a:rPr lang="en-US" sz="2600"/>
              <a:t>for each year</a:t>
            </a:r>
            <a:endParaRPr/>
          </a:p>
          <a:p>
            <a:pPr marL="292608" lvl="0" indent="-292608" algn="l" rtl="0">
              <a:lnSpc>
                <a:spcPct val="90000"/>
              </a:lnSpc>
              <a:spcBef>
                <a:spcPts val="1000"/>
              </a:spcBef>
              <a:spcAft>
                <a:spcPts val="0"/>
              </a:spcAft>
              <a:buClr>
                <a:srgbClr val="800000"/>
              </a:buClr>
              <a:buSzPts val="2600"/>
              <a:buFont typeface="Arial"/>
              <a:buChar char="•"/>
            </a:pPr>
            <a:r>
              <a:rPr lang="en-US" sz="2600"/>
              <a:t>Depreciable cost = Cost less salvage value</a:t>
            </a:r>
            <a:endParaRPr/>
          </a:p>
        </p:txBody>
      </p:sp>
      <p:pic>
        <p:nvPicPr>
          <p:cNvPr id="491" name="Google Shape;491;p61" descr="The first equation displays, cost minus salvage value = depreciable cost. In amounts, $13,000 minus $1,000 = $12,000. The second equation displays, depreciable cost from the first equation, over useful life in years = Annual depreciation expense, displayed in red font. In amounts, $12,000 divided by 5 = $2,400, displayed in red font."/>
          <p:cNvPicPr preferRelativeResize="0">
            <a:picLocks noGrp="1"/>
          </p:cNvPicPr>
          <p:nvPr>
            <p:ph type="body" idx="2"/>
          </p:nvPr>
        </p:nvPicPr>
        <p:blipFill rotWithShape="1">
          <a:blip r:embed="rId3">
            <a:alphaModFix/>
          </a:blip>
          <a:srcRect/>
          <a:stretch/>
        </p:blipFill>
        <p:spPr>
          <a:xfrm>
            <a:off x="927190" y="3002123"/>
            <a:ext cx="7289620" cy="3103502"/>
          </a:xfrm>
          <a:prstGeom prst="rect">
            <a:avLst/>
          </a:prstGeom>
          <a:noFill/>
          <a:ln w="12700" cap="flat" cmpd="sng">
            <a:solidFill>
              <a:schemeClr val="dk1"/>
            </a:solidFill>
            <a:prstDash val="solid"/>
            <a:round/>
            <a:headEnd type="none" w="sm" len="sm"/>
            <a:tailEnd type="none" w="sm" len="sm"/>
          </a:ln>
        </p:spPr>
      </p:pic>
      <p:sp>
        <p:nvSpPr>
          <p:cNvPr id="492" name="Google Shape;492;p61"/>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493" name="Google Shape;493;p6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2"/>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Straight-Line Method </a:t>
            </a:r>
            <a:r>
              <a:rPr lang="en-US" sz="2400"/>
              <a:t>(2 of 3)</a:t>
            </a:r>
            <a:endParaRPr/>
          </a:p>
        </p:txBody>
      </p:sp>
      <p:sp>
        <p:nvSpPr>
          <p:cNvPr id="499" name="Google Shape;499;p62"/>
          <p:cNvSpPr txBox="1">
            <a:spLocks noGrp="1"/>
          </p:cNvSpPr>
          <p:nvPr>
            <p:ph type="body" idx="1"/>
          </p:nvPr>
        </p:nvSpPr>
        <p:spPr>
          <a:xfrm>
            <a:off x="304800" y="1828800"/>
            <a:ext cx="1752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t>Barb’s Florist</a:t>
            </a:r>
            <a:endParaRPr sz="2200"/>
          </a:p>
        </p:txBody>
      </p:sp>
      <p:pic>
        <p:nvPicPr>
          <p:cNvPr id="500" name="Google Shape;500;p62" descr="A table displays straight line depreciation schedule. It contains columns titled, year, computation, annual depreciation, and end of year. The column computation is further divided into depreciable cost and depreciation rate; and end of year is further divided into accumulated depreciation, and book value. The table shows the following column headings: year, depreciable cost, Depreciation rate, annual depreciation expense, end of year accumulated depreciation, end of year book value. Depreciable cost times Depreciation rate = annual depreciation expense. The row entries are as follows. Row 1: Year, 2020. Depreciable cost, $12,000. Depreciation rate, 20 percent. Annual depreciation expense, $2,400. Accumulated depreciation, $2,400. Book value, $10,600. Row 2: Year, 2021. Depreciable cost, 12,000. Depreciation rate, 20. Annual depreciation expense, 2,400. Accumulated depreciation, 4,800. Book value, 8,200. Row 3: year, 2022. Depreciable cost, 12,000. Depreciation rate, 20. Annual depreciation expense, 2,400. Accumulated depreciation, 7,200. Book value, 5,800. Row 4: year, 2023. Depreciable cost, 12,000. Depreciation rate, 20. Annual depreciation expense, 2,400. Accumulated depreciation, 9,600. Book value, 3,400. Row 5: year, 2024. Depreciable cost, 12,000. Depreciation rate, 20. Annual depreciation expense, 2,400. Accumulated depreciation, 12,000. Book value, 1,000. The entries under annual depreciation expense are highlighted in red font.&#10;"/>
          <p:cNvPicPr preferRelativeResize="0">
            <a:picLocks noGrp="1"/>
          </p:cNvPicPr>
          <p:nvPr>
            <p:ph type="body" idx="2"/>
          </p:nvPr>
        </p:nvPicPr>
        <p:blipFill rotWithShape="1">
          <a:blip r:embed="rId3">
            <a:alphaModFix/>
          </a:blip>
          <a:srcRect/>
          <a:stretch/>
        </p:blipFill>
        <p:spPr>
          <a:xfrm>
            <a:off x="508764" y="2393217"/>
            <a:ext cx="8061528" cy="2663448"/>
          </a:xfrm>
          <a:prstGeom prst="rect">
            <a:avLst/>
          </a:prstGeom>
          <a:noFill/>
          <a:ln>
            <a:noFill/>
          </a:ln>
        </p:spPr>
      </p:pic>
      <p:sp>
        <p:nvSpPr>
          <p:cNvPr id="501" name="Google Shape;501;p62"/>
          <p:cNvSpPr txBox="1">
            <a:spLocks noGrp="1"/>
          </p:cNvSpPr>
          <p:nvPr>
            <p:ph type="body" idx="3"/>
          </p:nvPr>
        </p:nvSpPr>
        <p:spPr>
          <a:xfrm>
            <a:off x="457200" y="5197476"/>
            <a:ext cx="1447800" cy="103505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800000"/>
              </a:buClr>
              <a:buSzPts val="2200"/>
              <a:buNone/>
            </a:pPr>
            <a:r>
              <a:rPr lang="en-US" sz="2200" b="1">
                <a:solidFill>
                  <a:srgbClr val="800000"/>
                </a:solidFill>
              </a:rPr>
              <a:t>2020 Journal Entry</a:t>
            </a:r>
            <a:endParaRPr/>
          </a:p>
        </p:txBody>
      </p:sp>
      <p:sp>
        <p:nvSpPr>
          <p:cNvPr id="502" name="Google Shape;502;p62"/>
          <p:cNvSpPr txBox="1">
            <a:spLocks noGrp="1"/>
          </p:cNvSpPr>
          <p:nvPr>
            <p:ph type="body" idx="4"/>
          </p:nvPr>
        </p:nvSpPr>
        <p:spPr>
          <a:xfrm>
            <a:off x="1905000" y="5314855"/>
            <a:ext cx="3352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t>Depreciation Expense</a:t>
            </a:r>
            <a:endParaRPr sz="2200" b="1"/>
          </a:p>
        </p:txBody>
      </p:sp>
      <p:sp>
        <p:nvSpPr>
          <p:cNvPr id="503" name="Google Shape;503;p62"/>
          <p:cNvSpPr txBox="1">
            <a:spLocks noGrp="1"/>
          </p:cNvSpPr>
          <p:nvPr>
            <p:ph type="body" idx="5"/>
          </p:nvPr>
        </p:nvSpPr>
        <p:spPr>
          <a:xfrm>
            <a:off x="6096000" y="5314855"/>
            <a:ext cx="990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t>2,400</a:t>
            </a:r>
            <a:endParaRPr sz="2200" b="1"/>
          </a:p>
        </p:txBody>
      </p:sp>
      <p:sp>
        <p:nvSpPr>
          <p:cNvPr id="504" name="Google Shape;504;p62"/>
          <p:cNvSpPr txBox="1">
            <a:spLocks noGrp="1"/>
          </p:cNvSpPr>
          <p:nvPr>
            <p:ph type="body" idx="6"/>
          </p:nvPr>
        </p:nvSpPr>
        <p:spPr>
          <a:xfrm>
            <a:off x="2362200" y="5779625"/>
            <a:ext cx="3276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t>Accumulated Depreciation</a:t>
            </a:r>
            <a:endParaRPr sz="2200" b="1"/>
          </a:p>
        </p:txBody>
      </p:sp>
      <p:sp>
        <p:nvSpPr>
          <p:cNvPr id="505" name="Google Shape;505;p62"/>
          <p:cNvSpPr txBox="1">
            <a:spLocks noGrp="1"/>
          </p:cNvSpPr>
          <p:nvPr>
            <p:ph type="body" idx="7"/>
          </p:nvPr>
        </p:nvSpPr>
        <p:spPr>
          <a:xfrm>
            <a:off x="7010400" y="5801660"/>
            <a:ext cx="9144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t>2,400</a:t>
            </a:r>
            <a:endParaRPr sz="2200" b="1"/>
          </a:p>
        </p:txBody>
      </p:sp>
      <p:sp>
        <p:nvSpPr>
          <p:cNvPr id="506" name="Google Shape;506;p6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507" name="Google Shape;507;p6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3"/>
          <p:cNvSpPr txBox="1">
            <a:spLocks noGrp="1"/>
          </p:cNvSpPr>
          <p:nvPr>
            <p:ph type="title"/>
          </p:nvPr>
        </p:nvSpPr>
        <p:spPr>
          <a:xfrm>
            <a:off x="304800" y="762001"/>
            <a:ext cx="8534400" cy="69253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Straight-Line Method </a:t>
            </a:r>
            <a:r>
              <a:rPr lang="en-US" sz="2400"/>
              <a:t>(3 of 3)</a:t>
            </a:r>
            <a:endParaRPr/>
          </a:p>
        </p:txBody>
      </p:sp>
      <p:sp>
        <p:nvSpPr>
          <p:cNvPr id="513" name="Google Shape;513;p63"/>
          <p:cNvSpPr txBox="1">
            <a:spLocks noGrp="1"/>
          </p:cNvSpPr>
          <p:nvPr>
            <p:ph type="body" idx="1"/>
          </p:nvPr>
        </p:nvSpPr>
        <p:spPr>
          <a:xfrm>
            <a:off x="304800" y="1828800"/>
            <a:ext cx="8534400" cy="762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t>Partial Year</a:t>
            </a:r>
            <a:endParaRPr/>
          </a:p>
          <a:p>
            <a:pPr marL="0" lvl="0" indent="0" algn="l" rtl="0">
              <a:lnSpc>
                <a:spcPct val="90000"/>
              </a:lnSpc>
              <a:spcBef>
                <a:spcPts val="1000"/>
              </a:spcBef>
              <a:spcAft>
                <a:spcPts val="0"/>
              </a:spcAft>
              <a:buClr>
                <a:schemeClr val="dk1"/>
              </a:buClr>
              <a:buSzPts val="2200"/>
              <a:buNone/>
            </a:pPr>
            <a:r>
              <a:rPr lang="en-US" sz="2200"/>
              <a:t>Assume the delivery truck was </a:t>
            </a:r>
            <a:r>
              <a:rPr lang="en-US" sz="2200" b="1"/>
              <a:t>purchased on April 1, 2020</a:t>
            </a:r>
            <a:r>
              <a:rPr lang="en-US" sz="2200"/>
              <a:t>.</a:t>
            </a:r>
            <a:endParaRPr/>
          </a:p>
        </p:txBody>
      </p:sp>
      <p:graphicFrame>
        <p:nvGraphicFramePr>
          <p:cNvPr id="514" name="Google Shape;514;p63" descr="Table is accessible to screenreaders"/>
          <p:cNvGraphicFramePr/>
          <p:nvPr/>
        </p:nvGraphicFramePr>
        <p:xfrm>
          <a:off x="371379" y="2686250"/>
          <a:ext cx="3000000" cy="3000000"/>
        </p:xfrm>
        <a:graphic>
          <a:graphicData uri="http://schemas.openxmlformats.org/drawingml/2006/table">
            <a:tbl>
              <a:tblPr firstRow="1" bandRow="1">
                <a:noFill/>
                <a:tableStyleId>{E16AB1D1-9565-4BCD-82EA-16D2591230F8}</a:tableStyleId>
              </a:tblPr>
              <a:tblGrid>
                <a:gridCol w="656500">
                  <a:extLst>
                    <a:ext uri="{9D8B030D-6E8A-4147-A177-3AD203B41FA5}">
                      <a16:colId xmlns:a16="http://schemas.microsoft.com/office/drawing/2014/main" val="20000"/>
                    </a:ext>
                  </a:extLst>
                </a:gridCol>
                <a:gridCol w="105500">
                  <a:extLst>
                    <a:ext uri="{9D8B030D-6E8A-4147-A177-3AD203B41FA5}">
                      <a16:colId xmlns:a16="http://schemas.microsoft.com/office/drawing/2014/main" val="20001"/>
                    </a:ext>
                  </a:extLst>
                </a:gridCol>
                <a:gridCol w="1207475">
                  <a:extLst>
                    <a:ext uri="{9D8B030D-6E8A-4147-A177-3AD203B41FA5}">
                      <a16:colId xmlns:a16="http://schemas.microsoft.com/office/drawing/2014/main" val="20002"/>
                    </a:ext>
                  </a:extLst>
                </a:gridCol>
                <a:gridCol w="164125">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228600">
                  <a:extLst>
                    <a:ext uri="{9D8B030D-6E8A-4147-A177-3AD203B41FA5}">
                      <a16:colId xmlns:a16="http://schemas.microsoft.com/office/drawing/2014/main" val="20005"/>
                    </a:ext>
                  </a:extLst>
                </a:gridCol>
                <a:gridCol w="1295400">
                  <a:extLst>
                    <a:ext uri="{9D8B030D-6E8A-4147-A177-3AD203B41FA5}">
                      <a16:colId xmlns:a16="http://schemas.microsoft.com/office/drawing/2014/main" val="20006"/>
                    </a:ext>
                  </a:extLst>
                </a:gridCol>
                <a:gridCol w="304800">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gridCol w="304800">
                  <a:extLst>
                    <a:ext uri="{9D8B030D-6E8A-4147-A177-3AD203B41FA5}">
                      <a16:colId xmlns:a16="http://schemas.microsoft.com/office/drawing/2014/main" val="20009"/>
                    </a:ext>
                  </a:extLst>
                </a:gridCol>
                <a:gridCol w="1143000">
                  <a:extLst>
                    <a:ext uri="{9D8B030D-6E8A-4147-A177-3AD203B41FA5}">
                      <a16:colId xmlns:a16="http://schemas.microsoft.com/office/drawing/2014/main" val="20010"/>
                    </a:ext>
                  </a:extLst>
                </a:gridCol>
                <a:gridCol w="152400">
                  <a:extLst>
                    <a:ext uri="{9D8B030D-6E8A-4147-A177-3AD203B41FA5}">
                      <a16:colId xmlns:a16="http://schemas.microsoft.com/office/drawing/2014/main" val="20011"/>
                    </a:ext>
                  </a:extLst>
                </a:gridCol>
                <a:gridCol w="1371600">
                  <a:extLst>
                    <a:ext uri="{9D8B030D-6E8A-4147-A177-3AD203B41FA5}">
                      <a16:colId xmlns:a16="http://schemas.microsoft.com/office/drawing/2014/main" val="20012"/>
                    </a:ext>
                  </a:extLst>
                </a:gridCol>
              </a:tblGrid>
              <a:tr h="370850">
                <a:tc>
                  <a:txBody>
                    <a:bodyPr/>
                    <a:lstStyle/>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Year</a:t>
                      </a:r>
                      <a:endParaRPr sz="1800" b="1" i="0" u="none" strike="noStrike">
                        <a:solidFill>
                          <a:schemeClr val="dk1"/>
                        </a:solidFill>
                        <a:latin typeface="Calibri"/>
                        <a:ea typeface="Calibri"/>
                        <a:cs typeface="Calibri"/>
                        <a:sym typeface="Calibri"/>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00" b="1" i="0" u="none" strike="noStrike">
                          <a:solidFill>
                            <a:schemeClr val="dk1"/>
                          </a:solidFill>
                          <a:latin typeface="Calibri"/>
                          <a:ea typeface="Calibri"/>
                          <a:cs typeface="Calibri"/>
                          <a:sym typeface="Calibri"/>
                        </a:rPr>
                        <a:t>.</a:t>
                      </a:r>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Depreciable </a:t>
                      </a:r>
                      <a:endParaRPr/>
                    </a:p>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Cost</a:t>
                      </a:r>
                      <a:endParaRPr sz="1800" b="1" i="0" u="none" strike="noStrike">
                        <a:solidFill>
                          <a:schemeClr val="dk1"/>
                        </a:solidFill>
                        <a:latin typeface="Calibri"/>
                        <a:ea typeface="Calibri"/>
                        <a:cs typeface="Calibri"/>
                        <a:sym typeface="Calibri"/>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800" b="1" u="none" strike="noStrike">
                          <a:solidFill>
                            <a:schemeClr val="dk1"/>
                          </a:solidFill>
                          <a:latin typeface="Calibri"/>
                          <a:ea typeface="Calibri"/>
                          <a:cs typeface="Calibri"/>
                          <a:sym typeface="Calibri"/>
                        </a:rPr>
                        <a:t>×</a:t>
                      </a:r>
                      <a:endParaRPr sz="1800" b="1" i="0" u="none" strike="noStrike">
                        <a:solidFill>
                          <a:schemeClr val="dk1"/>
                        </a:solidFill>
                        <a:latin typeface="Calibri"/>
                        <a:ea typeface="Calibri"/>
                        <a:cs typeface="Calibri"/>
                        <a:sym typeface="Calibri"/>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1" u="none" strike="noStrike">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Rate</a:t>
                      </a:r>
                      <a:endParaRPr sz="1800" b="1" i="0" u="none" strike="noStrike">
                        <a:solidFill>
                          <a:schemeClr val="dk1"/>
                        </a:solidFill>
                        <a:latin typeface="Calibri"/>
                        <a:ea typeface="Calibri"/>
                        <a:cs typeface="Calibri"/>
                        <a:sym typeface="Calibri"/>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1800" b="1" u="none" strike="noStrike">
                          <a:solidFill>
                            <a:schemeClr val="dk1"/>
                          </a:solidFill>
                          <a:latin typeface="Calibri"/>
                          <a:ea typeface="Calibri"/>
                          <a:cs typeface="Calibri"/>
                          <a:sym typeface="Calibri"/>
                        </a:rPr>
                        <a:t>=</a:t>
                      </a:r>
                      <a:endParaRPr sz="1800" b="1" i="0" u="none" strike="noStrike">
                        <a:solidFill>
                          <a:schemeClr val="dk1"/>
                        </a:solidFill>
                        <a:latin typeface="Calibri"/>
                        <a:ea typeface="Calibri"/>
                        <a:cs typeface="Calibri"/>
                        <a:sym typeface="Calibri"/>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Annual </a:t>
                      </a:r>
                      <a:endParaRPr/>
                    </a:p>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Depreciation </a:t>
                      </a:r>
                      <a:endParaRPr/>
                    </a:p>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Expense</a:t>
                      </a:r>
                      <a:endParaRPr sz="1800" b="1" i="0" u="none" strike="noStrike">
                        <a:solidFill>
                          <a:schemeClr val="dk1"/>
                        </a:solidFill>
                        <a:latin typeface="Calibri"/>
                        <a:ea typeface="Calibri"/>
                        <a:cs typeface="Calibri"/>
                        <a:sym typeface="Calibri"/>
                      </a:endParaRPr>
                    </a:p>
                  </a:txBody>
                  <a:tcPr marL="4225" marR="4225" marT="91450"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t>
                      </a:r>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Partial</a:t>
                      </a:r>
                      <a:endParaRPr/>
                    </a:p>
                    <a:p>
                      <a:pPr marL="0" marR="0" lvl="0" indent="0" algn="ctr" rtl="0">
                        <a:spcBef>
                          <a:spcPts val="0"/>
                        </a:spcBef>
                        <a:spcAft>
                          <a:spcPts val="0"/>
                        </a:spcAft>
                        <a:buNone/>
                      </a:pPr>
                      <a:r>
                        <a:rPr lang="en-US" sz="1800" b="1">
                          <a:solidFill>
                            <a:schemeClr val="dk1"/>
                          </a:solidFill>
                          <a:latin typeface="Calibri"/>
                          <a:ea typeface="Calibri"/>
                          <a:cs typeface="Calibri"/>
                          <a:sym typeface="Calibri"/>
                        </a:rPr>
                        <a:t>Year</a:t>
                      </a:r>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a:t>
                      </a:r>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i="0" u="none" strike="noStrike">
                          <a:solidFill>
                            <a:schemeClr val="dk1"/>
                          </a:solidFill>
                          <a:latin typeface="Calibri"/>
                          <a:ea typeface="Calibri"/>
                          <a:cs typeface="Calibri"/>
                          <a:sym typeface="Calibri"/>
                        </a:rPr>
                        <a:t>Current</a:t>
                      </a:r>
                      <a:endParaRPr/>
                    </a:p>
                    <a:p>
                      <a:pPr marL="0" marR="0" lvl="0" indent="0" algn="ctr" rtl="0">
                        <a:spcBef>
                          <a:spcPts val="0"/>
                        </a:spcBef>
                        <a:spcAft>
                          <a:spcPts val="0"/>
                        </a:spcAft>
                        <a:buNone/>
                      </a:pPr>
                      <a:r>
                        <a:rPr lang="en-US" sz="1800" b="1" i="0" u="none" strike="noStrike">
                          <a:solidFill>
                            <a:schemeClr val="dk1"/>
                          </a:solidFill>
                          <a:latin typeface="Calibri"/>
                          <a:ea typeface="Calibri"/>
                          <a:cs typeface="Calibri"/>
                          <a:sym typeface="Calibri"/>
                        </a:rPr>
                        <a:t>Year</a:t>
                      </a:r>
                      <a:endParaRPr/>
                    </a:p>
                    <a:p>
                      <a:pPr marL="0" marR="0" lvl="0" indent="0" algn="ctr" rtl="0">
                        <a:spcBef>
                          <a:spcPts val="0"/>
                        </a:spcBef>
                        <a:spcAft>
                          <a:spcPts val="0"/>
                        </a:spcAft>
                        <a:buNone/>
                      </a:pPr>
                      <a:r>
                        <a:rPr lang="en-US" sz="1800" b="1" i="0" u="none" strike="noStrike">
                          <a:solidFill>
                            <a:schemeClr val="dk1"/>
                          </a:solidFill>
                          <a:latin typeface="Calibri"/>
                          <a:ea typeface="Calibri"/>
                          <a:cs typeface="Calibri"/>
                          <a:sym typeface="Calibri"/>
                        </a:rPr>
                        <a:t>Expense</a:t>
                      </a:r>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00" b="1" i="0" u="none" strike="noStrike">
                          <a:solidFill>
                            <a:schemeClr val="dk1"/>
                          </a:solidFill>
                          <a:latin typeface="Calibri"/>
                          <a:ea typeface="Calibri"/>
                          <a:cs typeface="Calibri"/>
                          <a:sym typeface="Calibri"/>
                        </a:rPr>
                        <a:t>.</a:t>
                      </a:r>
                      <a:endParaRPr/>
                    </a:p>
                  </a:txBody>
                  <a:tcPr marL="4225" marR="0" marT="4225" marB="457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Accumulated </a:t>
                      </a:r>
                      <a:endParaRPr/>
                    </a:p>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Depreciation</a:t>
                      </a:r>
                      <a:endParaRPr sz="1800" b="1" i="0" u="none" strike="noStrike">
                        <a:solidFill>
                          <a:schemeClr val="dk1"/>
                        </a:solidFill>
                        <a:latin typeface="Calibri"/>
                        <a:ea typeface="Calibri"/>
                        <a:cs typeface="Calibri"/>
                        <a:sym typeface="Calibri"/>
                      </a:endParaRPr>
                    </a:p>
                  </a:txBody>
                  <a:tcPr marL="4225" marR="4225" marT="4225" marB="45725" anchor="b">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a:latin typeface="Calibri"/>
                          <a:ea typeface="Calibri"/>
                          <a:cs typeface="Calibri"/>
                          <a:sym typeface="Calibri"/>
                        </a:rPr>
                        <a:t>2020</a:t>
                      </a:r>
                      <a:endParaRPr sz="1800" b="0" i="0" u="none" strike="noStrike">
                        <a:solidFill>
                          <a:srgbClr val="000000"/>
                        </a:solidFill>
                        <a:latin typeface="Calibri"/>
                        <a:ea typeface="Calibri"/>
                        <a:cs typeface="Calibri"/>
                        <a:sym typeface="Calibri"/>
                      </a:endParaRPr>
                    </a:p>
                  </a:txBody>
                  <a:tcPr marL="4225" marR="4225"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$12,000</a:t>
                      </a:r>
                      <a:endParaRPr sz="1800" b="0" i="0" u="none" strike="noStrike">
                        <a:solidFill>
                          <a:srgbClr val="000000"/>
                        </a:solidFill>
                        <a:latin typeface="Calibri"/>
                        <a:ea typeface="Calibri"/>
                        <a:cs typeface="Calibri"/>
                        <a:sym typeface="Calibri"/>
                      </a:endParaRPr>
                    </a:p>
                  </a:txBody>
                  <a:tcPr marL="4225" marR="274325"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l" rtl="0">
                        <a:spcBef>
                          <a:spcPts val="0"/>
                        </a:spcBef>
                        <a:spcAft>
                          <a:spcPts val="0"/>
                        </a:spcAft>
                        <a:buNone/>
                      </a:pPr>
                      <a:r>
                        <a:rPr lang="en-US" sz="1800" b="0" i="0" u="none" strike="noStrike">
                          <a:solidFill>
                            <a:srgbClr val="000000"/>
                          </a:solidFill>
                          <a:latin typeface="Calibri"/>
                          <a:ea typeface="Calibri"/>
                          <a:cs typeface="Calibri"/>
                          <a:sym typeface="Calibri"/>
                        </a:rPr>
                        <a:t>×</a:t>
                      </a:r>
                      <a:endParaRPr/>
                    </a:p>
                  </a:txBody>
                  <a:tcPr marL="4225" marR="4225"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20%</a:t>
                      </a:r>
                      <a:endParaRPr sz="1800" b="0" i="0" u="none" strike="noStrike">
                        <a:solidFill>
                          <a:srgbClr val="000000"/>
                        </a:solidFill>
                        <a:latin typeface="Calibri"/>
                        <a:ea typeface="Calibri"/>
                        <a:cs typeface="Calibri"/>
                        <a:sym typeface="Calibri"/>
                      </a:endParaRPr>
                    </a:p>
                  </a:txBody>
                  <a:tcPr marL="4225" marR="9150"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a:t>
                      </a:r>
                      <a:endParaRPr/>
                    </a:p>
                  </a:txBody>
                  <a:tcPr marL="4225" marR="4225"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r" rtl="0">
                        <a:spcBef>
                          <a:spcPts val="0"/>
                        </a:spcBef>
                        <a:spcAft>
                          <a:spcPts val="0"/>
                        </a:spcAft>
                        <a:buNone/>
                      </a:pPr>
                      <a:r>
                        <a:rPr lang="en-US" sz="1800" b="0" u="none" strike="noStrike">
                          <a:solidFill>
                            <a:schemeClr val="dk1"/>
                          </a:solidFill>
                          <a:latin typeface="Calibri"/>
                          <a:ea typeface="Calibri"/>
                          <a:cs typeface="Calibri"/>
                          <a:sym typeface="Calibri"/>
                        </a:rPr>
                        <a:t>$2,400</a:t>
                      </a:r>
                      <a:endParaRPr sz="1800" b="0" i="0" u="none" strike="noStrike">
                        <a:solidFill>
                          <a:schemeClr val="dk1"/>
                        </a:solidFill>
                        <a:latin typeface="Calibri"/>
                        <a:ea typeface="Calibri"/>
                        <a:cs typeface="Calibri"/>
                        <a:sym typeface="Calibri"/>
                      </a:endParaRPr>
                    </a:p>
                  </a:txBody>
                  <a:tcPr marL="4225" marR="365750"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a:t>
                      </a:r>
                      <a:endParaRPr/>
                    </a:p>
                  </a:txBody>
                  <a:tcPr marL="4225" marR="4225"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endParaRPr sz="200" b="0" i="0" u="none" strike="noStrike">
                        <a:solidFill>
                          <a:schemeClr val="lt1"/>
                        </a:solidFill>
                        <a:latin typeface="Calibri"/>
                        <a:ea typeface="Calibri"/>
                        <a:cs typeface="Calibri"/>
                        <a:sym typeface="Calibri"/>
                      </a:endParaRPr>
                    </a:p>
                  </a:txBody>
                  <a:tcPr marL="4225" marR="4225"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a:t>
                      </a:r>
                      <a:endParaRPr/>
                    </a:p>
                  </a:txBody>
                  <a:tcPr marL="4225" marR="4225"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$ 1,800</a:t>
                      </a:r>
                      <a:endParaRPr/>
                    </a:p>
                  </a:txBody>
                  <a:tcPr marL="4225" marR="36575"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91450" marT="45725" marB="27425"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$ 1,800</a:t>
                      </a:r>
                      <a:endParaRPr sz="1800" b="0" i="0" u="none" strike="noStrike">
                        <a:solidFill>
                          <a:srgbClr val="000000"/>
                        </a:solidFill>
                        <a:latin typeface="Calibri"/>
                        <a:ea typeface="Calibri"/>
                        <a:cs typeface="Calibri"/>
                        <a:sym typeface="Calibri"/>
                      </a:endParaRPr>
                    </a:p>
                  </a:txBody>
                  <a:tcPr marL="4225" marR="365750" marT="45725" marB="27425" anchor="b">
                    <a:lnT w="12700" cap="flat" cmpd="sng">
                      <a:solidFill>
                        <a:schemeClr val="dk1"/>
                      </a:solidFill>
                      <a:prstDash val="solid"/>
                      <a:round/>
                      <a:headEnd type="none" w="sm" len="sm"/>
                      <a:tailEnd type="none" w="sm" len="sm"/>
                    </a:lnT>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a:latin typeface="Calibri"/>
                          <a:ea typeface="Calibri"/>
                          <a:cs typeface="Calibri"/>
                          <a:sym typeface="Calibri"/>
                        </a:rPr>
                        <a:t>2021</a:t>
                      </a: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12,000</a:t>
                      </a:r>
                      <a:endParaRPr sz="1800" b="0" i="0" u="none" strike="noStrike">
                        <a:solidFill>
                          <a:srgbClr val="000000"/>
                        </a:solidFill>
                        <a:latin typeface="Calibri"/>
                        <a:ea typeface="Calibri"/>
                        <a:cs typeface="Calibri"/>
                        <a:sym typeface="Calibri"/>
                      </a:endParaRPr>
                    </a:p>
                  </a:txBody>
                  <a:tcPr marL="4225" marR="2743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20</a:t>
                      </a:r>
                      <a:endParaRPr sz="1800" b="0" i="0" u="none" strike="noStrike">
                        <a:solidFill>
                          <a:srgbClr val="000000"/>
                        </a:solidFill>
                        <a:latin typeface="Calibri"/>
                        <a:ea typeface="Calibri"/>
                        <a:cs typeface="Calibri"/>
                        <a:sym typeface="Calibri"/>
                      </a:endParaRPr>
                    </a:p>
                  </a:txBody>
                  <a:tcPr marL="4225" marR="18287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u="none" strike="noStrike">
                          <a:solidFill>
                            <a:schemeClr val="dk1"/>
                          </a:solidFill>
                          <a:latin typeface="Calibri"/>
                          <a:ea typeface="Calibri"/>
                          <a:cs typeface="Calibri"/>
                          <a:sym typeface="Calibri"/>
                        </a:rPr>
                        <a:t>2,400</a:t>
                      </a:r>
                      <a:endParaRPr sz="1800" b="0" i="0" u="none" strike="noStrike">
                        <a:solidFill>
                          <a:schemeClr val="dk1"/>
                        </a:solidFill>
                        <a:latin typeface="Calibri"/>
                        <a:ea typeface="Calibri"/>
                        <a:cs typeface="Calibri"/>
                        <a:sym typeface="Calibri"/>
                      </a:endParaRPr>
                    </a:p>
                  </a:txBody>
                  <a:tcPr marL="4225" marR="365750"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2,400</a:t>
                      </a:r>
                      <a:endParaRPr/>
                    </a:p>
                  </a:txBody>
                  <a:tcPr marL="4225" marR="36575" marT="27425" marB="27425" anchor="b">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91450"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4,200</a:t>
                      </a:r>
                      <a:endParaRPr sz="1800" b="0" i="0" u="none" strike="noStrike">
                        <a:solidFill>
                          <a:srgbClr val="000000"/>
                        </a:solidFill>
                        <a:latin typeface="Calibri"/>
                        <a:ea typeface="Calibri"/>
                        <a:cs typeface="Calibri"/>
                        <a:sym typeface="Calibri"/>
                      </a:endParaRPr>
                    </a:p>
                  </a:txBody>
                  <a:tcPr marL="4225" marR="365750" marT="27425" marB="27425" anchor="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a:latin typeface="Calibri"/>
                          <a:ea typeface="Calibri"/>
                          <a:cs typeface="Calibri"/>
                          <a:sym typeface="Calibri"/>
                        </a:rPr>
                        <a:t>2022</a:t>
                      </a: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12,000</a:t>
                      </a:r>
                      <a:endParaRPr sz="1800" b="0" i="0" u="none" strike="noStrike">
                        <a:solidFill>
                          <a:srgbClr val="000000"/>
                        </a:solidFill>
                        <a:latin typeface="Calibri"/>
                        <a:ea typeface="Calibri"/>
                        <a:cs typeface="Calibri"/>
                        <a:sym typeface="Calibri"/>
                      </a:endParaRPr>
                    </a:p>
                  </a:txBody>
                  <a:tcPr marL="4225" marR="2743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20</a:t>
                      </a:r>
                      <a:endParaRPr sz="1800" b="0" i="0" u="none" strike="noStrike">
                        <a:solidFill>
                          <a:srgbClr val="000000"/>
                        </a:solidFill>
                        <a:latin typeface="Calibri"/>
                        <a:ea typeface="Calibri"/>
                        <a:cs typeface="Calibri"/>
                        <a:sym typeface="Calibri"/>
                      </a:endParaRPr>
                    </a:p>
                  </a:txBody>
                  <a:tcPr marL="4225" marR="18287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u="none" strike="noStrike">
                          <a:solidFill>
                            <a:schemeClr val="dk1"/>
                          </a:solidFill>
                          <a:latin typeface="Calibri"/>
                          <a:ea typeface="Calibri"/>
                          <a:cs typeface="Calibri"/>
                          <a:sym typeface="Calibri"/>
                        </a:rPr>
                        <a:t>2,400</a:t>
                      </a:r>
                      <a:endParaRPr sz="1800" b="0" i="0" u="none" strike="noStrike">
                        <a:solidFill>
                          <a:schemeClr val="dk1"/>
                        </a:solidFill>
                        <a:latin typeface="Calibri"/>
                        <a:ea typeface="Calibri"/>
                        <a:cs typeface="Calibri"/>
                        <a:sym typeface="Calibri"/>
                      </a:endParaRPr>
                    </a:p>
                  </a:txBody>
                  <a:tcPr marL="4225" marR="365750"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2,400</a:t>
                      </a:r>
                      <a:endParaRPr/>
                    </a:p>
                  </a:txBody>
                  <a:tcPr marL="4225" marR="36575" marT="27425" marB="27425" anchor="b">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91450"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6,600</a:t>
                      </a:r>
                      <a:endParaRPr sz="1800" b="0" i="0" u="none" strike="noStrike">
                        <a:solidFill>
                          <a:srgbClr val="000000"/>
                        </a:solidFill>
                        <a:latin typeface="Calibri"/>
                        <a:ea typeface="Calibri"/>
                        <a:cs typeface="Calibri"/>
                        <a:sym typeface="Calibri"/>
                      </a:endParaRPr>
                    </a:p>
                  </a:txBody>
                  <a:tcPr marL="4225" marR="365750" marT="27425" marB="27425" anchor="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a:latin typeface="Calibri"/>
                          <a:ea typeface="Calibri"/>
                          <a:cs typeface="Calibri"/>
                          <a:sym typeface="Calibri"/>
                        </a:rPr>
                        <a:t>2023</a:t>
                      </a: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12,000</a:t>
                      </a:r>
                      <a:endParaRPr sz="1800" b="0" i="0" u="none" strike="noStrike">
                        <a:solidFill>
                          <a:srgbClr val="000000"/>
                        </a:solidFill>
                        <a:latin typeface="Calibri"/>
                        <a:ea typeface="Calibri"/>
                        <a:cs typeface="Calibri"/>
                        <a:sym typeface="Calibri"/>
                      </a:endParaRPr>
                    </a:p>
                  </a:txBody>
                  <a:tcPr marL="4225" marR="2743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20</a:t>
                      </a:r>
                      <a:endParaRPr sz="1800" b="0" i="0" u="none" strike="noStrike">
                        <a:solidFill>
                          <a:srgbClr val="000000"/>
                        </a:solidFill>
                        <a:latin typeface="Calibri"/>
                        <a:ea typeface="Calibri"/>
                        <a:cs typeface="Calibri"/>
                        <a:sym typeface="Calibri"/>
                      </a:endParaRPr>
                    </a:p>
                  </a:txBody>
                  <a:tcPr marL="4225" marR="18287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u="none" strike="noStrike">
                          <a:solidFill>
                            <a:schemeClr val="dk1"/>
                          </a:solidFill>
                          <a:latin typeface="Calibri"/>
                          <a:ea typeface="Calibri"/>
                          <a:cs typeface="Calibri"/>
                          <a:sym typeface="Calibri"/>
                        </a:rPr>
                        <a:t>2,400</a:t>
                      </a:r>
                      <a:endParaRPr sz="1800" b="0" i="0" u="none" strike="noStrike">
                        <a:solidFill>
                          <a:schemeClr val="dk1"/>
                        </a:solidFill>
                        <a:latin typeface="Calibri"/>
                        <a:ea typeface="Calibri"/>
                        <a:cs typeface="Calibri"/>
                        <a:sym typeface="Calibri"/>
                      </a:endParaRPr>
                    </a:p>
                  </a:txBody>
                  <a:tcPr marL="4225" marR="365750"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2,400</a:t>
                      </a:r>
                      <a:endParaRPr/>
                    </a:p>
                  </a:txBody>
                  <a:tcPr marL="4225" marR="36575" marT="27425" marB="27425" anchor="b">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91450"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9,000</a:t>
                      </a:r>
                      <a:endParaRPr sz="1800" b="0" i="0" u="none" strike="noStrike">
                        <a:solidFill>
                          <a:srgbClr val="000000"/>
                        </a:solidFill>
                        <a:latin typeface="Calibri"/>
                        <a:ea typeface="Calibri"/>
                        <a:cs typeface="Calibri"/>
                        <a:sym typeface="Calibri"/>
                      </a:endParaRPr>
                    </a:p>
                  </a:txBody>
                  <a:tcPr marL="4225" marR="365750" marT="27425" marB="27425" anchor="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a:latin typeface="Calibri"/>
                          <a:ea typeface="Calibri"/>
                          <a:cs typeface="Calibri"/>
                          <a:sym typeface="Calibri"/>
                        </a:rPr>
                        <a:t>2024</a:t>
                      </a: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12,000</a:t>
                      </a:r>
                      <a:endParaRPr sz="1800" b="0" i="0" u="none" strike="noStrike">
                        <a:solidFill>
                          <a:srgbClr val="000000"/>
                        </a:solidFill>
                        <a:latin typeface="Calibri"/>
                        <a:ea typeface="Calibri"/>
                        <a:cs typeface="Calibri"/>
                        <a:sym typeface="Calibri"/>
                      </a:endParaRPr>
                    </a:p>
                  </a:txBody>
                  <a:tcPr marL="4225" marR="2743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20</a:t>
                      </a:r>
                      <a:endParaRPr sz="1800" b="0" i="0" u="none" strike="noStrike">
                        <a:solidFill>
                          <a:srgbClr val="000000"/>
                        </a:solidFill>
                        <a:latin typeface="Calibri"/>
                        <a:ea typeface="Calibri"/>
                        <a:cs typeface="Calibri"/>
                        <a:sym typeface="Calibri"/>
                      </a:endParaRPr>
                    </a:p>
                  </a:txBody>
                  <a:tcPr marL="4225" marR="18287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u="none" strike="noStrike">
                          <a:solidFill>
                            <a:schemeClr val="dk1"/>
                          </a:solidFill>
                          <a:latin typeface="Calibri"/>
                          <a:ea typeface="Calibri"/>
                          <a:cs typeface="Calibri"/>
                          <a:sym typeface="Calibri"/>
                        </a:rPr>
                        <a:t>2,400</a:t>
                      </a:r>
                      <a:endParaRPr sz="1800" b="0" i="0" u="none" strike="noStrike">
                        <a:solidFill>
                          <a:schemeClr val="dk1"/>
                        </a:solidFill>
                        <a:latin typeface="Calibri"/>
                        <a:ea typeface="Calibri"/>
                        <a:cs typeface="Calibri"/>
                        <a:sym typeface="Calibri"/>
                      </a:endParaRPr>
                    </a:p>
                  </a:txBody>
                  <a:tcPr marL="4225" marR="365750"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2,400</a:t>
                      </a:r>
                      <a:endParaRPr/>
                    </a:p>
                  </a:txBody>
                  <a:tcPr marL="4225" marR="36575" marT="27425" marB="27425" anchor="b">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91450" marT="27425" marB="27425" anchor="b">
                    <a:solidFill>
                      <a:schemeClr val="lt1"/>
                    </a:solidFill>
                  </a:tcPr>
                </a:tc>
                <a:tc>
                  <a:txBody>
                    <a:bodyPr/>
                    <a:lstStyle/>
                    <a:p>
                      <a:pPr marL="0" marR="0" lvl="0" indent="0" algn="r" rtl="0">
                        <a:spcBef>
                          <a:spcPts val="0"/>
                        </a:spcBef>
                        <a:spcAft>
                          <a:spcPts val="0"/>
                        </a:spcAft>
                        <a:buNone/>
                      </a:pPr>
                      <a:r>
                        <a:rPr lang="en-US" sz="1800" u="none" strike="noStrike">
                          <a:latin typeface="Calibri"/>
                          <a:ea typeface="Calibri"/>
                          <a:cs typeface="Calibri"/>
                          <a:sym typeface="Calibri"/>
                        </a:rPr>
                        <a:t>11,400</a:t>
                      </a:r>
                      <a:endParaRPr sz="1800" b="0" i="0" u="none" strike="noStrike">
                        <a:solidFill>
                          <a:srgbClr val="000000"/>
                        </a:solidFill>
                        <a:latin typeface="Calibri"/>
                        <a:ea typeface="Calibri"/>
                        <a:cs typeface="Calibri"/>
                        <a:sym typeface="Calibri"/>
                      </a:endParaRPr>
                    </a:p>
                  </a:txBody>
                  <a:tcPr marL="4225" marR="365750" marT="27425" marB="27425" anchor="b">
                    <a:solidFill>
                      <a:schemeClr val="lt1"/>
                    </a:solidFill>
                  </a:tcPr>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2025</a:t>
                      </a:r>
                      <a:endParaRPr/>
                    </a:p>
                  </a:txBody>
                  <a:tcPr marL="4225" marR="42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12,000</a:t>
                      </a:r>
                      <a:endParaRPr/>
                    </a:p>
                  </a:txBody>
                  <a:tcPr marL="4225" marR="274325" marT="27425" marB="27425" anchor="b">
                    <a:solidFill>
                      <a:schemeClr val="lt1"/>
                    </a:solidFill>
                  </a:tcPr>
                </a:tc>
                <a:tc>
                  <a:txBody>
                    <a:bodyPr/>
                    <a:lstStyle/>
                    <a:p>
                      <a:pPr marL="0" marR="0" lvl="0" indent="0" algn="l" rtl="0">
                        <a:spcBef>
                          <a:spcPts val="0"/>
                        </a:spcBef>
                        <a:spcAft>
                          <a:spcPts val="0"/>
                        </a:spcAft>
                        <a:buNone/>
                      </a:pPr>
                      <a:r>
                        <a:rPr lang="en-US" sz="1800" b="0" i="0" u="none" strike="noStrike">
                          <a:solidFill>
                            <a:srgbClr val="000000"/>
                          </a:solidFill>
                          <a:latin typeface="Calibri"/>
                          <a:ea typeface="Calibri"/>
                          <a:cs typeface="Calibri"/>
                          <a:sym typeface="Calibri"/>
                        </a:rPr>
                        <a:t>×</a:t>
                      </a:r>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20</a:t>
                      </a:r>
                      <a:endParaRPr/>
                    </a:p>
                  </a:txBody>
                  <a:tcPr marL="4225" marR="182875"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a:t>
                      </a:r>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chemeClr val="dk1"/>
                          </a:solidFill>
                          <a:latin typeface="Calibri"/>
                          <a:ea typeface="Calibri"/>
                          <a:cs typeface="Calibri"/>
                          <a:sym typeface="Calibri"/>
                        </a:rPr>
                        <a:t>2,400</a:t>
                      </a:r>
                      <a:endParaRPr/>
                    </a:p>
                  </a:txBody>
                  <a:tcPr marL="4225" marR="365750" marT="27425" marB="27425" anchor="b">
                    <a:solidFill>
                      <a:schemeClr val="lt1"/>
                    </a:solidFill>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a:t>
                      </a:r>
                      <a:endParaRPr/>
                    </a:p>
                  </a:txBody>
                  <a:tcPr marL="4225" marR="4225" marT="27425" marB="27425" anchor="b">
                    <a:solidFill>
                      <a:schemeClr val="lt1"/>
                    </a:solidFill>
                  </a:tcPr>
                </a:tc>
                <a:tc>
                  <a:txBody>
                    <a:bodyPr/>
                    <a:lstStyle/>
                    <a:p>
                      <a:pPr marL="0" marR="0" lvl="0" indent="0" algn="ctr" rtl="0">
                        <a:spcBef>
                          <a:spcPts val="0"/>
                        </a:spcBef>
                        <a:spcAft>
                          <a:spcPts val="0"/>
                        </a:spcAft>
                        <a:buNone/>
                      </a:pPr>
                      <a:endParaRPr sz="200" b="0" i="0" u="none" strike="noStrike">
                        <a:solidFill>
                          <a:schemeClr val="lt1"/>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a:t>
                      </a:r>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600</a:t>
                      </a:r>
                      <a:endParaRPr/>
                    </a:p>
                  </a:txBody>
                  <a:tcPr marL="4225" marR="36575" marT="27425" marB="27425"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91450"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12,000</a:t>
                      </a:r>
                      <a:endParaRPr/>
                    </a:p>
                  </a:txBody>
                  <a:tcPr marL="4225" marR="365750" marT="27425" marB="27425" anchor="b">
                    <a:solidFill>
                      <a:schemeClr val="lt1"/>
                    </a:solidFill>
                  </a:tcPr>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274325" marT="27425" marB="27425" anchor="b">
                    <a:solidFill>
                      <a:schemeClr val="lt1"/>
                    </a:solidFill>
                  </a:tcPr>
                </a:tc>
                <a:tc>
                  <a:txBody>
                    <a:bodyPr/>
                    <a:lstStyle/>
                    <a:p>
                      <a:pPr marL="0" marR="0" lvl="0" indent="0" algn="l"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182875" marT="27425" marB="27425" anchor="b">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365750"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ct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4225" marT="27425" marB="27425" anchor="b">
                    <a:solidFill>
                      <a:schemeClr val="lt1"/>
                    </a:solidFill>
                  </a:tcPr>
                </a:tc>
                <a:tc>
                  <a:txBody>
                    <a:bodyPr/>
                    <a:lstStyle/>
                    <a:p>
                      <a:pPr marL="0" marR="0" lvl="0" indent="0" algn="r" rtl="0">
                        <a:spcBef>
                          <a:spcPts val="0"/>
                        </a:spcBef>
                        <a:spcAft>
                          <a:spcPts val="0"/>
                        </a:spcAft>
                        <a:buNone/>
                      </a:pPr>
                      <a:r>
                        <a:rPr lang="en-US" sz="1800" b="0" i="0" u="none" strike="noStrike">
                          <a:solidFill>
                            <a:srgbClr val="000000"/>
                          </a:solidFill>
                          <a:latin typeface="Calibri"/>
                          <a:ea typeface="Calibri"/>
                          <a:cs typeface="Calibri"/>
                          <a:sym typeface="Calibri"/>
                        </a:rPr>
                        <a:t>$12,000</a:t>
                      </a:r>
                      <a:endParaRPr/>
                    </a:p>
                  </a:txBody>
                  <a:tcPr marL="4225" marR="36575" marT="27425" marB="27425" anchor="b">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91450" marT="27425" marB="27425" anchor="b">
                    <a:solidFill>
                      <a:schemeClr val="lt1"/>
                    </a:solidFill>
                  </a:tcPr>
                </a:tc>
                <a:tc>
                  <a:txBody>
                    <a:bodyPr/>
                    <a:lstStyle/>
                    <a:p>
                      <a:pPr marL="0" marR="0" lvl="0" indent="0" algn="r" rtl="0">
                        <a:spcBef>
                          <a:spcPts val="0"/>
                        </a:spcBef>
                        <a:spcAft>
                          <a:spcPts val="0"/>
                        </a:spcAft>
                        <a:buNone/>
                      </a:pPr>
                      <a:endParaRPr sz="1800" b="0" i="0" u="none" strike="noStrike">
                        <a:solidFill>
                          <a:srgbClr val="000000"/>
                        </a:solidFill>
                        <a:latin typeface="Calibri"/>
                        <a:ea typeface="Calibri"/>
                        <a:cs typeface="Calibri"/>
                        <a:sym typeface="Calibri"/>
                      </a:endParaRPr>
                    </a:p>
                  </a:txBody>
                  <a:tcPr marL="4225" marR="365750" marT="27425" marB="27425" anchor="b">
                    <a:solidFill>
                      <a:schemeClr val="lt1"/>
                    </a:solidFill>
                  </a:tcPr>
                </a:tc>
                <a:extLst>
                  <a:ext uri="{0D108BD9-81ED-4DB2-BD59-A6C34878D82A}">
                    <a16:rowId xmlns:a16="http://schemas.microsoft.com/office/drawing/2014/main" val="10007"/>
                  </a:ext>
                </a:extLst>
              </a:tr>
            </a:tbl>
          </a:graphicData>
        </a:graphic>
      </p:graphicFrame>
      <p:pic>
        <p:nvPicPr>
          <p:cNvPr id="515" name="Google Shape;515;p63" descr="9 over 12"/>
          <p:cNvPicPr preferRelativeResize="0"/>
          <p:nvPr/>
        </p:nvPicPr>
        <p:blipFill rotWithShape="1">
          <a:blip r:embed="rId3">
            <a:alphaModFix/>
          </a:blip>
          <a:srcRect/>
          <a:stretch/>
        </p:blipFill>
        <p:spPr>
          <a:xfrm>
            <a:off x="5319226" y="3635443"/>
            <a:ext cx="278912" cy="409069"/>
          </a:xfrm>
          <a:prstGeom prst="rect">
            <a:avLst/>
          </a:prstGeom>
          <a:noFill/>
          <a:ln>
            <a:noFill/>
          </a:ln>
        </p:spPr>
      </p:pic>
      <p:pic>
        <p:nvPicPr>
          <p:cNvPr id="516" name="Google Shape;516;p63" descr="3 over 12"/>
          <p:cNvPicPr preferRelativeResize="0"/>
          <p:nvPr/>
        </p:nvPicPr>
        <p:blipFill rotWithShape="1">
          <a:blip r:embed="rId4">
            <a:alphaModFix/>
          </a:blip>
          <a:srcRect/>
          <a:stretch/>
        </p:blipFill>
        <p:spPr>
          <a:xfrm>
            <a:off x="5363903" y="5476981"/>
            <a:ext cx="263852" cy="386982"/>
          </a:xfrm>
          <a:prstGeom prst="rect">
            <a:avLst/>
          </a:prstGeom>
          <a:noFill/>
          <a:ln>
            <a:noFill/>
          </a:ln>
        </p:spPr>
      </p:pic>
      <p:sp>
        <p:nvSpPr>
          <p:cNvPr id="517" name="Google Shape;517;p6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518" name="Google Shape;518;p6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4"/>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2a: </a:t>
            </a:r>
            <a:r>
              <a:rPr lang="en-US" b="1">
                <a:solidFill>
                  <a:srgbClr val="196E78"/>
                </a:solidFill>
              </a:rPr>
              <a:t>Straight-Line Depreciation</a:t>
            </a:r>
            <a:endParaRPr/>
          </a:p>
        </p:txBody>
      </p:sp>
      <p:sp>
        <p:nvSpPr>
          <p:cNvPr id="524" name="Google Shape;524;p64"/>
          <p:cNvSpPr txBox="1">
            <a:spLocks noGrp="1"/>
          </p:cNvSpPr>
          <p:nvPr>
            <p:ph type="body" idx="1"/>
          </p:nvPr>
        </p:nvSpPr>
        <p:spPr>
          <a:xfrm>
            <a:off x="304800" y="1828799"/>
            <a:ext cx="8534400" cy="24321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On January 1, 2020, Iron Mountain Ski Corporation purchased a new snow-grooming machine for $50,000. The machine is estimated to have a 10-year life with a $2,000 salvage value. What journal entry would Iron Mountain Ski Corporation make at December 31, 2020, if it uses the straight-line method of depreciation?</a:t>
            </a:r>
            <a:endParaRPr sz="2400"/>
          </a:p>
          <a:p>
            <a:pPr marL="0" lvl="0" indent="0" algn="l" rtl="0">
              <a:lnSpc>
                <a:spcPct val="90000"/>
              </a:lnSpc>
              <a:spcBef>
                <a:spcPts val="1000"/>
              </a:spcBef>
              <a:spcAft>
                <a:spcPts val="0"/>
              </a:spcAft>
              <a:buClr>
                <a:srgbClr val="303030"/>
              </a:buClr>
              <a:buSzPts val="2400"/>
              <a:buNone/>
            </a:pPr>
            <a:r>
              <a:rPr lang="en-US" sz="2400" b="1">
                <a:solidFill>
                  <a:srgbClr val="303030"/>
                </a:solidFill>
              </a:rPr>
              <a:t>So</a:t>
            </a:r>
            <a:r>
              <a:rPr lang="en-US" sz="2400" b="1"/>
              <a:t>lution</a:t>
            </a:r>
            <a:endParaRPr sz="2400"/>
          </a:p>
        </p:txBody>
      </p:sp>
      <p:sp>
        <p:nvSpPr>
          <p:cNvPr id="525" name="Google Shape;525;p64"/>
          <p:cNvSpPr txBox="1">
            <a:spLocks noGrp="1"/>
          </p:cNvSpPr>
          <p:nvPr>
            <p:ph type="body" idx="16"/>
          </p:nvPr>
        </p:nvSpPr>
        <p:spPr>
          <a:xfrm>
            <a:off x="304800" y="4331825"/>
            <a:ext cx="42672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($50,000 − $2,000) ÷ 10 = $4,800</a:t>
            </a:r>
            <a:endParaRPr sz="2400"/>
          </a:p>
        </p:txBody>
      </p:sp>
      <p:sp>
        <p:nvSpPr>
          <p:cNvPr id="526" name="Google Shape;526;p64"/>
          <p:cNvSpPr txBox="1">
            <a:spLocks noGrp="1"/>
          </p:cNvSpPr>
          <p:nvPr>
            <p:ph type="body" idx="18"/>
          </p:nvPr>
        </p:nvSpPr>
        <p:spPr>
          <a:xfrm>
            <a:off x="702197" y="4767800"/>
            <a:ext cx="30480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Depreciation Expense</a:t>
            </a:r>
            <a:endParaRPr sz="2400"/>
          </a:p>
        </p:txBody>
      </p:sp>
      <p:sp>
        <p:nvSpPr>
          <p:cNvPr id="527" name="Google Shape;527;p64"/>
          <p:cNvSpPr txBox="1">
            <a:spLocks noGrp="1"/>
          </p:cNvSpPr>
          <p:nvPr>
            <p:ph type="body" idx="19"/>
          </p:nvPr>
        </p:nvSpPr>
        <p:spPr>
          <a:xfrm>
            <a:off x="6512447" y="4767800"/>
            <a:ext cx="1031353"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4,800</a:t>
            </a:r>
            <a:endParaRPr sz="2400"/>
          </a:p>
        </p:txBody>
      </p:sp>
      <p:sp>
        <p:nvSpPr>
          <p:cNvPr id="528" name="Google Shape;528;p64"/>
          <p:cNvSpPr txBox="1">
            <a:spLocks noGrp="1"/>
          </p:cNvSpPr>
          <p:nvPr>
            <p:ph type="body" idx="20"/>
          </p:nvPr>
        </p:nvSpPr>
        <p:spPr>
          <a:xfrm>
            <a:off x="1002172" y="5129424"/>
            <a:ext cx="4038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Accumulated Depreciation</a:t>
            </a:r>
            <a:endParaRPr sz="2400"/>
          </a:p>
        </p:txBody>
      </p:sp>
      <p:sp>
        <p:nvSpPr>
          <p:cNvPr id="529" name="Google Shape;529;p64"/>
          <p:cNvSpPr txBox="1">
            <a:spLocks noGrp="1"/>
          </p:cNvSpPr>
          <p:nvPr>
            <p:ph type="body" idx="21"/>
          </p:nvPr>
        </p:nvSpPr>
        <p:spPr>
          <a:xfrm>
            <a:off x="8093597" y="5129424"/>
            <a:ext cx="898003"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4,800</a:t>
            </a:r>
            <a:endParaRPr sz="2400"/>
          </a:p>
        </p:txBody>
      </p:sp>
      <p:sp>
        <p:nvSpPr>
          <p:cNvPr id="530" name="Google Shape;530;p64"/>
          <p:cNvSpPr txBox="1">
            <a:spLocks noGrp="1"/>
          </p:cNvSpPr>
          <p:nvPr>
            <p:ph type="body" idx="23"/>
          </p:nvPr>
        </p:nvSpPr>
        <p:spPr>
          <a:xfrm>
            <a:off x="1265497" y="5508192"/>
            <a:ext cx="4419600" cy="7592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(To record annual depreciation on snow-grooming machine)</a:t>
            </a:r>
            <a:endParaRPr/>
          </a:p>
        </p:txBody>
      </p:sp>
      <p:sp>
        <p:nvSpPr>
          <p:cNvPr id="531" name="Google Shape;531;p6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532" name="Google Shape;532;p6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5"/>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Units-of-Activity Method </a:t>
            </a:r>
            <a:r>
              <a:rPr lang="en-US" sz="2400"/>
              <a:t>(1 of 3)</a:t>
            </a:r>
            <a:endParaRPr sz="2400"/>
          </a:p>
        </p:txBody>
      </p:sp>
      <p:sp>
        <p:nvSpPr>
          <p:cNvPr id="538" name="Google Shape;538;p65"/>
          <p:cNvSpPr txBox="1">
            <a:spLocks noGrp="1"/>
          </p:cNvSpPr>
          <p:nvPr>
            <p:ph type="body" idx="1"/>
          </p:nvPr>
        </p:nvSpPr>
        <p:spPr>
          <a:xfrm>
            <a:off x="304800" y="1828800"/>
            <a:ext cx="8534400" cy="2514600"/>
          </a:xfrm>
          <a:prstGeom prst="rect">
            <a:avLst/>
          </a:prstGeom>
          <a:noFill/>
          <a:ln>
            <a:noFill/>
          </a:ln>
        </p:spPr>
        <p:txBody>
          <a:bodyPr spcFirstLastPara="1" wrap="square" lIns="91425" tIns="45700" rIns="91425" bIns="45700" anchor="t" anchorCtr="0">
            <a:noAutofit/>
          </a:bodyPr>
          <a:lstStyle/>
          <a:p>
            <a:pPr marL="292608" lvl="0" indent="-292608" algn="l" rtl="0">
              <a:lnSpc>
                <a:spcPct val="90000"/>
              </a:lnSpc>
              <a:spcBef>
                <a:spcPts val="0"/>
              </a:spcBef>
              <a:spcAft>
                <a:spcPts val="0"/>
              </a:spcAft>
              <a:buClr>
                <a:srgbClr val="800000"/>
              </a:buClr>
              <a:buSzPts val="2800"/>
              <a:buFont typeface="Arial"/>
              <a:buChar char="•"/>
            </a:pPr>
            <a:r>
              <a:rPr lang="en-US"/>
              <a:t>Companies estimate total units of activity to calculate depreciation cost per unit</a:t>
            </a:r>
            <a:endParaRPr/>
          </a:p>
          <a:p>
            <a:pPr marL="292608" lvl="0" indent="-292608" algn="l" rtl="0">
              <a:lnSpc>
                <a:spcPct val="90000"/>
              </a:lnSpc>
              <a:spcBef>
                <a:spcPts val="1000"/>
              </a:spcBef>
              <a:spcAft>
                <a:spcPts val="0"/>
              </a:spcAft>
              <a:buClr>
                <a:srgbClr val="800000"/>
              </a:buClr>
              <a:buSzPts val="2800"/>
              <a:buFont typeface="Arial"/>
              <a:buChar char="•"/>
            </a:pPr>
            <a:r>
              <a:rPr lang="en-US"/>
              <a:t>Expense varies based on units of activity</a:t>
            </a:r>
            <a:endParaRPr/>
          </a:p>
          <a:p>
            <a:pPr marL="292608" lvl="0" indent="-292608" algn="l" rtl="0">
              <a:lnSpc>
                <a:spcPct val="90000"/>
              </a:lnSpc>
              <a:spcBef>
                <a:spcPts val="1000"/>
              </a:spcBef>
              <a:spcAft>
                <a:spcPts val="0"/>
              </a:spcAft>
              <a:buClr>
                <a:srgbClr val="800000"/>
              </a:buClr>
              <a:buSzPts val="2800"/>
              <a:buFont typeface="Arial"/>
              <a:buChar char="•"/>
            </a:pPr>
            <a:r>
              <a:rPr lang="en-US"/>
              <a:t>Depreciable cost is cost less salvage value</a:t>
            </a:r>
            <a:endParaRPr/>
          </a:p>
          <a:p>
            <a:pPr marL="292608" lvl="0" indent="-292608" algn="l" rtl="0">
              <a:lnSpc>
                <a:spcPct val="90000"/>
              </a:lnSpc>
              <a:spcBef>
                <a:spcPts val="1000"/>
              </a:spcBef>
              <a:spcAft>
                <a:spcPts val="0"/>
              </a:spcAft>
              <a:buClr>
                <a:srgbClr val="800000"/>
              </a:buClr>
              <a:buSzPts val="2800"/>
              <a:buFont typeface="Arial"/>
              <a:buChar char="•"/>
            </a:pPr>
            <a:r>
              <a:rPr lang="en-US"/>
              <a:t>Often referred to as units-of-production method</a:t>
            </a:r>
            <a:endParaRPr/>
          </a:p>
        </p:txBody>
      </p:sp>
      <p:sp>
        <p:nvSpPr>
          <p:cNvPr id="539" name="Google Shape;539;p6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540" name="Google Shape;540;p6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6"/>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Units-of-Activity Method </a:t>
            </a:r>
            <a:r>
              <a:rPr lang="en-US" sz="2400"/>
              <a:t>(2 of 3)</a:t>
            </a:r>
            <a:endParaRPr/>
          </a:p>
        </p:txBody>
      </p:sp>
      <p:pic>
        <p:nvPicPr>
          <p:cNvPr id="546" name="Google Shape;546;p66" descr="The first equation displays, depreciable cost $12,000 divided by total units of activity, 100,000 miles = depreciable cost per unit, $0.12. The second equation displays, depreciation cost per unit from the first equation, $0.12 multiplied by units of activity during the year, 15,000 miles = annual depreciation expense, $1,800 displayed in red font. "/>
          <p:cNvPicPr preferRelativeResize="0">
            <a:picLocks noGrp="1"/>
          </p:cNvPicPr>
          <p:nvPr>
            <p:ph type="body" idx="1"/>
          </p:nvPr>
        </p:nvPicPr>
        <p:blipFill rotWithShape="1">
          <a:blip r:embed="rId3">
            <a:alphaModFix/>
          </a:blip>
          <a:srcRect/>
          <a:stretch/>
        </p:blipFill>
        <p:spPr>
          <a:xfrm>
            <a:off x="723899" y="2133600"/>
            <a:ext cx="7696201" cy="3276600"/>
          </a:xfrm>
          <a:prstGeom prst="rect">
            <a:avLst/>
          </a:prstGeom>
          <a:noFill/>
          <a:ln w="9525" cap="flat" cmpd="sng">
            <a:solidFill>
              <a:schemeClr val="dk1"/>
            </a:solidFill>
            <a:prstDash val="solid"/>
            <a:round/>
            <a:headEnd type="none" w="sm" len="sm"/>
            <a:tailEnd type="none" w="sm" len="sm"/>
          </a:ln>
        </p:spPr>
      </p:pic>
      <p:sp>
        <p:nvSpPr>
          <p:cNvPr id="547" name="Google Shape;547;p6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548" name="Google Shape;548;p6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7"/>
          <p:cNvSpPr txBox="1">
            <a:spLocks noGrp="1"/>
          </p:cNvSpPr>
          <p:nvPr>
            <p:ph type="title"/>
          </p:nvPr>
        </p:nvSpPr>
        <p:spPr>
          <a:xfrm>
            <a:off x="304800" y="762001"/>
            <a:ext cx="8534400" cy="75656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Units-of-Activity Method </a:t>
            </a:r>
            <a:r>
              <a:rPr lang="en-US" sz="2400"/>
              <a:t>(3 of 3)</a:t>
            </a:r>
            <a:endParaRPr/>
          </a:p>
        </p:txBody>
      </p:sp>
      <p:sp>
        <p:nvSpPr>
          <p:cNvPr id="554" name="Google Shape;554;p67"/>
          <p:cNvSpPr txBox="1">
            <a:spLocks noGrp="1"/>
          </p:cNvSpPr>
          <p:nvPr>
            <p:ph type="body" idx="1"/>
          </p:nvPr>
        </p:nvSpPr>
        <p:spPr>
          <a:xfrm>
            <a:off x="3657600" y="1752600"/>
            <a:ext cx="1828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t>Barb’s Florists</a:t>
            </a:r>
            <a:endParaRPr sz="2200"/>
          </a:p>
        </p:txBody>
      </p:sp>
      <p:pic>
        <p:nvPicPr>
          <p:cNvPr id="555" name="Google Shape;555;p67" descr="A table displays the units of activity depreciation schedule. The table shows the following column headings: year, units of activity, depreciation cost per unit, annual depreciation expense, accumulated depreciation, and book value. Depreciable cost per unit multiplied by unit of activity = annual depreciation expense. The row entries are as follows. Row 1: Year, 2020. Units of activity, 15,000. Depreciation cost per unit, $0.12. Annual Depreciation expense, $1,800. Accumulated depreciation, $1,800. Book value, $11,200. Row 2: Year, 2021. Units of activity, 30,000. Depreciation cost per unit, 0.12. Annual Depreciation expense, 3,600. Accumulated depreciation, 5,400. Book value, 7,600. Row 3: Year, 2022. Units of activity, 20,000. Depreciation cost per unit, 0.12. Annual Depreciation expense, 2,400. Accumulated depreciation, 7,800. Book value, 5,200. Row 4: Year, 2023. Units of activity, 25,000. Depreciation cost per unit, 0.12. Annual Depreciation expense, 3,000. Accumulated depreciation, 10,800. Book value, 2,200. Row 5: Year, 2024. Units of activity, 10,000. Depreciation cost per unit, 0.12. Annual Depreciation expense, 1,200. Accumulated depreciation, 12,000. Book value, 1,000. The entries under annual depreciation expense, and the book value of 1,000 in 2024 are highlighted in red font.&#10;"/>
          <p:cNvPicPr preferRelativeResize="0">
            <a:picLocks noGrp="1"/>
          </p:cNvPicPr>
          <p:nvPr>
            <p:ph type="body" idx="2"/>
          </p:nvPr>
        </p:nvPicPr>
        <p:blipFill rotWithShape="1">
          <a:blip r:embed="rId3">
            <a:alphaModFix/>
          </a:blip>
          <a:srcRect/>
          <a:stretch/>
        </p:blipFill>
        <p:spPr>
          <a:xfrm>
            <a:off x="485198" y="2409595"/>
            <a:ext cx="7914491" cy="2647841"/>
          </a:xfrm>
          <a:prstGeom prst="rect">
            <a:avLst/>
          </a:prstGeom>
          <a:noFill/>
          <a:ln>
            <a:noFill/>
          </a:ln>
        </p:spPr>
      </p:pic>
      <p:sp>
        <p:nvSpPr>
          <p:cNvPr id="556" name="Google Shape;556;p6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557" name="Google Shape;557;p6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8"/>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Declining-Balance Method </a:t>
            </a:r>
            <a:r>
              <a:rPr lang="en-US" sz="2400"/>
              <a:t>(1 of 3)</a:t>
            </a:r>
            <a:endParaRPr sz="2400"/>
          </a:p>
        </p:txBody>
      </p:sp>
      <p:sp>
        <p:nvSpPr>
          <p:cNvPr id="563" name="Google Shape;563;p68"/>
          <p:cNvSpPr txBox="1">
            <a:spLocks noGrp="1"/>
          </p:cNvSpPr>
          <p:nvPr>
            <p:ph type="body" idx="1"/>
          </p:nvPr>
        </p:nvSpPr>
        <p:spPr>
          <a:xfrm>
            <a:off x="304800" y="1828800"/>
            <a:ext cx="8534400" cy="2286000"/>
          </a:xfrm>
          <a:prstGeom prst="rect">
            <a:avLst/>
          </a:prstGeom>
          <a:noFill/>
          <a:ln>
            <a:noFill/>
          </a:ln>
        </p:spPr>
        <p:txBody>
          <a:bodyPr spcFirstLastPara="1" wrap="square" lIns="91425" tIns="45700" rIns="91425" bIns="45700" anchor="t" anchorCtr="0">
            <a:noAutofit/>
          </a:bodyPr>
          <a:lstStyle/>
          <a:p>
            <a:pPr marL="292608" lvl="0" indent="-292608" algn="l" rtl="0">
              <a:lnSpc>
                <a:spcPct val="90000"/>
              </a:lnSpc>
              <a:spcBef>
                <a:spcPts val="0"/>
              </a:spcBef>
              <a:spcAft>
                <a:spcPts val="0"/>
              </a:spcAft>
              <a:buClr>
                <a:schemeClr val="accent2"/>
              </a:buClr>
              <a:buSzPts val="2400"/>
              <a:buFont typeface="Arial"/>
              <a:buChar char="•"/>
            </a:pPr>
            <a:r>
              <a:rPr lang="en-US" sz="2400"/>
              <a:t>Accelerated method</a:t>
            </a:r>
            <a:endParaRPr/>
          </a:p>
          <a:p>
            <a:pPr marL="292608" lvl="0" indent="-292608" algn="l" rtl="0">
              <a:lnSpc>
                <a:spcPct val="90000"/>
              </a:lnSpc>
              <a:spcBef>
                <a:spcPts val="1000"/>
              </a:spcBef>
              <a:spcAft>
                <a:spcPts val="0"/>
              </a:spcAft>
              <a:buClr>
                <a:schemeClr val="accent2"/>
              </a:buClr>
              <a:buSzPts val="2400"/>
              <a:buFont typeface="Arial"/>
              <a:buChar char="•"/>
            </a:pPr>
            <a:r>
              <a:rPr lang="en-US" sz="2400"/>
              <a:t>Decreasing annual depreciation expense over asset’s useful life</a:t>
            </a:r>
            <a:endParaRPr/>
          </a:p>
          <a:p>
            <a:pPr marL="292608" lvl="0" indent="-292608" algn="l" rtl="0">
              <a:lnSpc>
                <a:spcPct val="90000"/>
              </a:lnSpc>
              <a:spcBef>
                <a:spcPts val="1000"/>
              </a:spcBef>
              <a:spcAft>
                <a:spcPts val="0"/>
              </a:spcAft>
              <a:buClr>
                <a:schemeClr val="accent2"/>
              </a:buClr>
              <a:buSzPts val="2400"/>
              <a:buFont typeface="Arial"/>
              <a:buChar char="•"/>
            </a:pPr>
            <a:r>
              <a:rPr lang="en-US" sz="2400"/>
              <a:t>Twice straight-line rate with Double-Declining-Balance</a:t>
            </a:r>
            <a:endParaRPr/>
          </a:p>
          <a:p>
            <a:pPr marL="292608" lvl="0" indent="-292608" algn="l" rtl="0">
              <a:lnSpc>
                <a:spcPct val="90000"/>
              </a:lnSpc>
              <a:spcBef>
                <a:spcPts val="1000"/>
              </a:spcBef>
              <a:spcAft>
                <a:spcPts val="0"/>
              </a:spcAft>
              <a:buClr>
                <a:schemeClr val="accent2"/>
              </a:buClr>
              <a:buSzPts val="2400"/>
              <a:buFont typeface="Arial"/>
              <a:buChar char="•"/>
            </a:pPr>
            <a:r>
              <a:rPr lang="en-US" sz="2400"/>
              <a:t>Applied to declining book value</a:t>
            </a:r>
            <a:endParaRPr/>
          </a:p>
          <a:p>
            <a:pPr marL="292608" lvl="0" indent="-292608" algn="l" rtl="0">
              <a:lnSpc>
                <a:spcPct val="90000"/>
              </a:lnSpc>
              <a:spcBef>
                <a:spcPts val="1000"/>
              </a:spcBef>
              <a:spcAft>
                <a:spcPts val="0"/>
              </a:spcAft>
              <a:buClr>
                <a:schemeClr val="accent2"/>
              </a:buClr>
              <a:buSzPts val="2400"/>
              <a:buFont typeface="Arial"/>
              <a:buChar char="•"/>
            </a:pPr>
            <a:r>
              <a:rPr lang="en-US" sz="2400"/>
              <a:t>Depreciation rate remains constant from year to year</a:t>
            </a:r>
            <a:endParaRPr/>
          </a:p>
        </p:txBody>
      </p:sp>
      <p:graphicFrame>
        <p:nvGraphicFramePr>
          <p:cNvPr id="564" name="Google Shape;564;p68" descr="Table is accessible to screenreaders"/>
          <p:cNvGraphicFramePr/>
          <p:nvPr/>
        </p:nvGraphicFramePr>
        <p:xfrm>
          <a:off x="1276350" y="4343400"/>
          <a:ext cx="3000000" cy="3000000"/>
        </p:xfrm>
        <a:graphic>
          <a:graphicData uri="http://schemas.openxmlformats.org/drawingml/2006/table">
            <a:tbl>
              <a:tblPr firstRow="1" bandRow="1">
                <a:noFill/>
                <a:tableStyleId>{E16AB1D1-9565-4BCD-82EA-16D2591230F8}</a:tableStyleId>
              </a:tblPr>
              <a:tblGrid>
                <a:gridCol w="16383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7145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2200" b="1" i="0" u="none" strike="noStrike">
                          <a:solidFill>
                            <a:schemeClr val="dk1"/>
                          </a:solidFill>
                          <a:latin typeface="Calibri"/>
                          <a:ea typeface="Calibri"/>
                          <a:cs typeface="Calibri"/>
                          <a:sym typeface="Calibri"/>
                        </a:rPr>
                        <a:t>Book Value at Beginning of Year</a:t>
                      </a:r>
                      <a:endParaRPr sz="2200">
                        <a:solidFill>
                          <a:schemeClr val="dk1"/>
                        </a:solidFill>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200">
                          <a:solidFill>
                            <a:schemeClr val="dk1"/>
                          </a:solidFill>
                        </a:rPr>
                        <a: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200" b="1" i="0" u="none" strike="noStrike">
                          <a:solidFill>
                            <a:schemeClr val="dk1"/>
                          </a:solidFill>
                          <a:latin typeface="Calibri"/>
                          <a:ea typeface="Calibri"/>
                          <a:cs typeface="Calibri"/>
                          <a:sym typeface="Calibri"/>
                        </a:rPr>
                        <a:t>Declining-Balance Rate</a:t>
                      </a:r>
                      <a:endParaRPr sz="2200">
                        <a:solidFill>
                          <a:schemeClr val="dk1"/>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200">
                          <a:solidFill>
                            <a:schemeClr val="dk1"/>
                          </a:solidFill>
                        </a:rPr>
                        <a: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200" b="1" i="0" u="none" strike="noStrike">
                          <a:solidFill>
                            <a:srgbClr val="6C1418"/>
                          </a:solidFill>
                          <a:latin typeface="Calibri"/>
                          <a:ea typeface="Calibri"/>
                          <a:cs typeface="Calibri"/>
                          <a:sym typeface="Calibri"/>
                        </a:rPr>
                        <a:t>Annual Depreciation Expense</a:t>
                      </a:r>
                      <a:endParaRPr sz="2200">
                        <a:solidFill>
                          <a:srgbClr val="6C1418"/>
                        </a:solidFill>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200" b="0" i="0" u="none" strike="noStrike">
                          <a:solidFill>
                            <a:schemeClr val="dk1"/>
                          </a:solidFill>
                          <a:latin typeface="Calibri"/>
                          <a:ea typeface="Calibri"/>
                          <a:cs typeface="Calibri"/>
                          <a:sym typeface="Calibri"/>
                        </a:rPr>
                        <a:t>$13,000</a:t>
                      </a:r>
                      <a:endParaRPr sz="2200">
                        <a:solidFill>
                          <a:schemeClr val="dk1"/>
                        </a:solidFill>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200"/>
                        <a:buFont typeface="Calibri"/>
                        <a:buNone/>
                      </a:pPr>
                      <a:r>
                        <a:rPr lang="en-US" sz="2200">
                          <a:solidFill>
                            <a:schemeClr val="dk1"/>
                          </a:solidFill>
                        </a:rPr>
                        <a: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200" b="0" i="0" u="none" strike="noStrike">
                          <a:solidFill>
                            <a:schemeClr val="dk1"/>
                          </a:solidFill>
                          <a:latin typeface="Calibri"/>
                          <a:ea typeface="Calibri"/>
                          <a:cs typeface="Calibri"/>
                          <a:sym typeface="Calibri"/>
                        </a:rPr>
                        <a:t>40%</a:t>
                      </a:r>
                      <a:endParaRPr sz="2200">
                        <a:solidFill>
                          <a:schemeClr val="dk1"/>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200">
                          <a:solidFill>
                            <a:schemeClr val="dk1"/>
                          </a:solidFill>
                        </a:rPr>
                        <a: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2200" b="0" i="0" u="none" strike="noStrike">
                          <a:solidFill>
                            <a:srgbClr val="6C1418"/>
                          </a:solidFill>
                          <a:latin typeface="Calibri"/>
                          <a:ea typeface="Calibri"/>
                          <a:cs typeface="Calibri"/>
                          <a:sym typeface="Calibri"/>
                        </a:rPr>
                        <a:t>$5,200</a:t>
                      </a:r>
                      <a:endParaRPr sz="2200">
                        <a:solidFill>
                          <a:srgbClr val="6C1418"/>
                        </a:solidFill>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565" name="Google Shape;565;p6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566" name="Google Shape;566;p6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Plant Asset Expenditures </a:t>
            </a:r>
            <a:r>
              <a:rPr lang="en-US" sz="2400">
                <a:latin typeface="Calibri"/>
                <a:ea typeface="Calibri"/>
                <a:cs typeface="Calibri"/>
                <a:sym typeface="Calibri"/>
              </a:rPr>
              <a:t>(1 of 3)</a:t>
            </a:r>
            <a:endParaRPr sz="2400"/>
          </a:p>
        </p:txBody>
      </p:sp>
      <p:sp>
        <p:nvSpPr>
          <p:cNvPr id="309" name="Google Shape;309;p42"/>
          <p:cNvSpPr txBox="1">
            <a:spLocks noGrp="1"/>
          </p:cNvSpPr>
          <p:nvPr>
            <p:ph type="body" idx="1"/>
          </p:nvPr>
        </p:nvSpPr>
        <p:spPr>
          <a:xfrm>
            <a:off x="304800" y="1828800"/>
            <a:ext cx="8534400" cy="2895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990000"/>
              </a:buClr>
              <a:buSzPts val="2800"/>
              <a:buNone/>
            </a:pPr>
            <a:r>
              <a:rPr lang="en-US" b="1">
                <a:solidFill>
                  <a:schemeClr val="accent4"/>
                </a:solidFill>
              </a:rPr>
              <a:t>Plant assets</a:t>
            </a:r>
            <a:r>
              <a:rPr lang="en-US" b="1">
                <a:solidFill>
                  <a:srgbClr val="0000CC"/>
                </a:solidFill>
              </a:rPr>
              <a:t> </a:t>
            </a:r>
            <a:r>
              <a:rPr lang="en-US"/>
              <a:t>are resources that have</a:t>
            </a:r>
            <a:endParaRPr/>
          </a:p>
          <a:p>
            <a:pPr marL="292608" lvl="0" indent="-292608" algn="l" rtl="0">
              <a:lnSpc>
                <a:spcPct val="90000"/>
              </a:lnSpc>
              <a:spcBef>
                <a:spcPts val="1000"/>
              </a:spcBef>
              <a:spcAft>
                <a:spcPts val="0"/>
              </a:spcAft>
              <a:buClr>
                <a:srgbClr val="990000"/>
              </a:buClr>
              <a:buSzPts val="2800"/>
              <a:buFont typeface="Arial"/>
              <a:buChar char="•"/>
            </a:pPr>
            <a:r>
              <a:rPr lang="en-US"/>
              <a:t>physical substance (a definite size and shape)</a:t>
            </a:r>
            <a:endParaRPr/>
          </a:p>
          <a:p>
            <a:pPr marL="292608" lvl="0" indent="-292608" algn="l" rtl="0">
              <a:lnSpc>
                <a:spcPct val="90000"/>
              </a:lnSpc>
              <a:spcBef>
                <a:spcPts val="1000"/>
              </a:spcBef>
              <a:spcAft>
                <a:spcPts val="0"/>
              </a:spcAft>
              <a:buClr>
                <a:srgbClr val="990000"/>
              </a:buClr>
              <a:buSzPts val="2800"/>
              <a:buFont typeface="Arial"/>
              <a:buChar char="•"/>
            </a:pPr>
            <a:r>
              <a:rPr lang="en-US"/>
              <a:t>are used in the operations of a business</a:t>
            </a:r>
            <a:endParaRPr/>
          </a:p>
          <a:p>
            <a:pPr marL="292608" lvl="0" indent="-292608" algn="l" rtl="0">
              <a:lnSpc>
                <a:spcPct val="90000"/>
              </a:lnSpc>
              <a:spcBef>
                <a:spcPts val="1000"/>
              </a:spcBef>
              <a:spcAft>
                <a:spcPts val="0"/>
              </a:spcAft>
              <a:buClr>
                <a:srgbClr val="990000"/>
              </a:buClr>
              <a:buSzPts val="2800"/>
              <a:buFont typeface="Arial"/>
              <a:buChar char="•"/>
            </a:pPr>
            <a:r>
              <a:rPr lang="en-US"/>
              <a:t>are not intended for sale to customers</a:t>
            </a:r>
            <a:endParaRPr/>
          </a:p>
          <a:p>
            <a:pPr marL="292608" lvl="0" indent="-292608" algn="l" rtl="0">
              <a:lnSpc>
                <a:spcPct val="90000"/>
              </a:lnSpc>
              <a:spcBef>
                <a:spcPts val="1000"/>
              </a:spcBef>
              <a:spcAft>
                <a:spcPts val="0"/>
              </a:spcAft>
              <a:buClr>
                <a:srgbClr val="990000"/>
              </a:buClr>
              <a:buSzPts val="2800"/>
              <a:buFont typeface="Arial"/>
              <a:buChar char="•"/>
            </a:pPr>
            <a:r>
              <a:rPr lang="en-US"/>
              <a:t>are expected to be of use to the company for a number of years</a:t>
            </a:r>
            <a:endParaRPr/>
          </a:p>
        </p:txBody>
      </p:sp>
      <p:sp>
        <p:nvSpPr>
          <p:cNvPr id="310" name="Google Shape;310;p42"/>
          <p:cNvSpPr txBox="1">
            <a:spLocks noGrp="1"/>
          </p:cNvSpPr>
          <p:nvPr>
            <p:ph type="body" idx="3"/>
          </p:nvPr>
        </p:nvSpPr>
        <p:spPr>
          <a:xfrm>
            <a:off x="313623" y="4876800"/>
            <a:ext cx="8534400" cy="838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Referred to as </a:t>
            </a:r>
            <a:r>
              <a:rPr lang="en-US" b="1"/>
              <a:t>property, plant, and equipment</a:t>
            </a:r>
            <a:r>
              <a:rPr lang="en-US"/>
              <a:t>; </a:t>
            </a:r>
            <a:r>
              <a:rPr lang="en-US" b="1"/>
              <a:t>plant and equipment</a:t>
            </a:r>
            <a:r>
              <a:rPr lang="en-US"/>
              <a:t>; and </a:t>
            </a:r>
            <a:r>
              <a:rPr lang="en-US" b="1"/>
              <a:t>fixed assets</a:t>
            </a:r>
            <a:r>
              <a:rPr lang="en-US"/>
              <a:t>.</a:t>
            </a:r>
            <a:endParaRPr/>
          </a:p>
        </p:txBody>
      </p:sp>
      <p:sp>
        <p:nvSpPr>
          <p:cNvPr id="311" name="Google Shape;311;p4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312" name="Google Shape;312;p4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9"/>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Declining-Balance Method </a:t>
            </a:r>
            <a:r>
              <a:rPr lang="en-US" sz="2400"/>
              <a:t>(2 of 3)</a:t>
            </a:r>
            <a:endParaRPr/>
          </a:p>
        </p:txBody>
      </p:sp>
      <p:sp>
        <p:nvSpPr>
          <p:cNvPr id="572" name="Google Shape;572;p69"/>
          <p:cNvSpPr txBox="1">
            <a:spLocks noGrp="1"/>
          </p:cNvSpPr>
          <p:nvPr>
            <p:ph type="body" idx="1"/>
          </p:nvPr>
        </p:nvSpPr>
        <p:spPr>
          <a:xfrm>
            <a:off x="3733800" y="1828800"/>
            <a:ext cx="19812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t>Barb’s Florists</a:t>
            </a:r>
            <a:endParaRPr sz="2200"/>
          </a:p>
        </p:txBody>
      </p:sp>
      <p:pic>
        <p:nvPicPr>
          <p:cNvPr id="573" name="Google Shape;573;p69" descr="A table displays a double declining balance depreciation schedule. The table shows the following column headings: year, book value beginning of year, depreciation rate, annual depreciation expense, accumulated depreciation, and book value. The book value beginning of year multiplied by depreciation rate = annual depreciation expense. The row entries are as follows. Row 1: Year, 2020. Book value beginning of year, $13,000. Depreciation rate, 40 percent. Annual depreciation expense, $5,200. Accumulated depreciation, $5,200. Book value, $7,800. Row 2: Year, 2021. Book value beginning of year, 7,800. Depreciation rate, 40. Annual depreciation expense, 3,120. Accumulated depreciation, 8,320. Book value, 4,680. Row 3: Year, 2022. Book value beginning of year, 4,680. Depreciation rate, 40. Annual depreciation expense, 1,872. Accumulated depreciation, 10,192. Book value, 2,808. Row 4: Year, 2023. Book value beginning of year, 2,808. Depreciation rate, 40. Annual depreciation expense, 1,123. Accumulated depreciation, 11,315. Book value, 1,685. Row 5: Year, 2024. Book value beginning of year, 1,685. Depreciation rate, 40. Annual depreciation expense, 685, asterisks. Accumulated depreciation, 12,000. Book value, 1,000. The entries under annual depreciation expense, and book value of 1,000 in 2024 are highlighted in red font. The footnote explains computation of $1,685 multiplied by 40 percentage is adjusted to $685 in order for book value to equal salvage value. &#10;"/>
          <p:cNvPicPr preferRelativeResize="0">
            <a:picLocks noGrp="1"/>
          </p:cNvPicPr>
          <p:nvPr>
            <p:ph type="body" idx="2"/>
          </p:nvPr>
        </p:nvPicPr>
        <p:blipFill rotWithShape="1">
          <a:blip r:embed="rId3">
            <a:alphaModFix/>
          </a:blip>
          <a:srcRect/>
          <a:stretch/>
        </p:blipFill>
        <p:spPr>
          <a:xfrm>
            <a:off x="407912" y="2473541"/>
            <a:ext cx="8126488" cy="2684909"/>
          </a:xfrm>
          <a:prstGeom prst="rect">
            <a:avLst/>
          </a:prstGeom>
          <a:noFill/>
          <a:ln>
            <a:noFill/>
          </a:ln>
        </p:spPr>
      </p:pic>
      <p:sp>
        <p:nvSpPr>
          <p:cNvPr id="574" name="Google Shape;574;p69"/>
          <p:cNvSpPr txBox="1">
            <a:spLocks noGrp="1"/>
          </p:cNvSpPr>
          <p:nvPr>
            <p:ph type="body" idx="3"/>
          </p:nvPr>
        </p:nvSpPr>
        <p:spPr>
          <a:xfrm>
            <a:off x="457199" y="5486400"/>
            <a:ext cx="8248061" cy="609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990000"/>
              </a:buClr>
              <a:buSzPts val="2000"/>
              <a:buNone/>
            </a:pPr>
            <a:r>
              <a:rPr lang="en-US" sz="2000">
                <a:solidFill>
                  <a:srgbClr val="990000"/>
                </a:solidFill>
              </a:rPr>
              <a:t>* </a:t>
            </a:r>
            <a:r>
              <a:rPr lang="en-US" sz="2000">
                <a:solidFill>
                  <a:schemeClr val="dk1"/>
                </a:solidFill>
              </a:rPr>
              <a:t>Computation of $674 ($1,685 × 40%) is adjusted to $685 in order for book value to equal salvage value.</a:t>
            </a:r>
            <a:endParaRPr sz="2000" b="1">
              <a:solidFill>
                <a:srgbClr val="800000"/>
              </a:solidFill>
            </a:endParaRPr>
          </a:p>
        </p:txBody>
      </p:sp>
      <p:sp>
        <p:nvSpPr>
          <p:cNvPr id="575" name="Google Shape;575;p6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576" name="Google Shape;576;p6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0"/>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Declining-Balance Method </a:t>
            </a:r>
            <a:r>
              <a:rPr lang="en-US" sz="2400"/>
              <a:t>(3 of 3)</a:t>
            </a:r>
            <a:endParaRPr/>
          </a:p>
        </p:txBody>
      </p:sp>
      <p:sp>
        <p:nvSpPr>
          <p:cNvPr id="582" name="Google Shape;582;p70"/>
          <p:cNvSpPr txBox="1">
            <a:spLocks noGrp="1"/>
          </p:cNvSpPr>
          <p:nvPr>
            <p:ph type="body" idx="1"/>
          </p:nvPr>
        </p:nvSpPr>
        <p:spPr>
          <a:xfrm>
            <a:off x="304800" y="1828800"/>
            <a:ext cx="8534400" cy="73634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t>Partial Year</a:t>
            </a:r>
            <a:endParaRPr/>
          </a:p>
          <a:p>
            <a:pPr marL="0" lvl="0" indent="0" algn="l" rtl="0">
              <a:lnSpc>
                <a:spcPct val="90000"/>
              </a:lnSpc>
              <a:spcBef>
                <a:spcPts val="500"/>
              </a:spcBef>
              <a:spcAft>
                <a:spcPts val="0"/>
              </a:spcAft>
              <a:buClr>
                <a:schemeClr val="dk1"/>
              </a:buClr>
              <a:buSzPts val="2200"/>
              <a:buNone/>
            </a:pPr>
            <a:r>
              <a:rPr lang="en-US" sz="2200"/>
              <a:t>Assume the delivery truck was </a:t>
            </a:r>
            <a:r>
              <a:rPr lang="en-US" sz="2200" b="1"/>
              <a:t>purchased on April 1, 2020</a:t>
            </a:r>
            <a:r>
              <a:rPr lang="en-US" sz="2200"/>
              <a:t>.</a:t>
            </a:r>
            <a:endParaRPr/>
          </a:p>
        </p:txBody>
      </p:sp>
      <p:graphicFrame>
        <p:nvGraphicFramePr>
          <p:cNvPr id="583" name="Google Shape;583;p70" descr="Table is accessible to screenreaders"/>
          <p:cNvGraphicFramePr/>
          <p:nvPr/>
        </p:nvGraphicFramePr>
        <p:xfrm>
          <a:off x="422482" y="2655425"/>
          <a:ext cx="3000000" cy="3000000"/>
        </p:xfrm>
        <a:graphic>
          <a:graphicData uri="http://schemas.openxmlformats.org/drawingml/2006/table">
            <a:tbl>
              <a:tblPr firstRow="1">
                <a:noFill/>
                <a:tableStyleId>{E16AB1D1-9565-4BCD-82EA-16D2591230F8}</a:tableStyleId>
              </a:tblPr>
              <a:tblGrid>
                <a:gridCol w="592500">
                  <a:extLst>
                    <a:ext uri="{9D8B030D-6E8A-4147-A177-3AD203B41FA5}">
                      <a16:colId xmlns:a16="http://schemas.microsoft.com/office/drawing/2014/main" val="20000"/>
                    </a:ext>
                  </a:extLst>
                </a:gridCol>
                <a:gridCol w="1414950">
                  <a:extLst>
                    <a:ext uri="{9D8B030D-6E8A-4147-A177-3AD203B41FA5}">
                      <a16:colId xmlns:a16="http://schemas.microsoft.com/office/drawing/2014/main" val="20001"/>
                    </a:ext>
                  </a:extLst>
                </a:gridCol>
                <a:gridCol w="186000">
                  <a:extLst>
                    <a:ext uri="{9D8B030D-6E8A-4147-A177-3AD203B41FA5}">
                      <a16:colId xmlns:a16="http://schemas.microsoft.com/office/drawing/2014/main" val="20002"/>
                    </a:ext>
                  </a:extLst>
                </a:gridCol>
                <a:gridCol w="557550">
                  <a:extLst>
                    <a:ext uri="{9D8B030D-6E8A-4147-A177-3AD203B41FA5}">
                      <a16:colId xmlns:a16="http://schemas.microsoft.com/office/drawing/2014/main" val="20003"/>
                    </a:ext>
                  </a:extLst>
                </a:gridCol>
                <a:gridCol w="315825">
                  <a:extLst>
                    <a:ext uri="{9D8B030D-6E8A-4147-A177-3AD203B41FA5}">
                      <a16:colId xmlns:a16="http://schemas.microsoft.com/office/drawing/2014/main" val="20004"/>
                    </a:ext>
                  </a:extLst>
                </a:gridCol>
                <a:gridCol w="1509925">
                  <a:extLst>
                    <a:ext uri="{9D8B030D-6E8A-4147-A177-3AD203B41FA5}">
                      <a16:colId xmlns:a16="http://schemas.microsoft.com/office/drawing/2014/main" val="20005"/>
                    </a:ext>
                  </a:extLst>
                </a:gridCol>
                <a:gridCol w="127625">
                  <a:extLst>
                    <a:ext uri="{9D8B030D-6E8A-4147-A177-3AD203B41FA5}">
                      <a16:colId xmlns:a16="http://schemas.microsoft.com/office/drawing/2014/main" val="20006"/>
                    </a:ext>
                  </a:extLst>
                </a:gridCol>
                <a:gridCol w="765175">
                  <a:extLst>
                    <a:ext uri="{9D8B030D-6E8A-4147-A177-3AD203B41FA5}">
                      <a16:colId xmlns:a16="http://schemas.microsoft.com/office/drawing/2014/main" val="20007"/>
                    </a:ext>
                  </a:extLst>
                </a:gridCol>
                <a:gridCol w="196800">
                  <a:extLst>
                    <a:ext uri="{9D8B030D-6E8A-4147-A177-3AD203B41FA5}">
                      <a16:colId xmlns:a16="http://schemas.microsoft.com/office/drawing/2014/main" val="20008"/>
                    </a:ext>
                  </a:extLst>
                </a:gridCol>
                <a:gridCol w="962725">
                  <a:extLst>
                    <a:ext uri="{9D8B030D-6E8A-4147-A177-3AD203B41FA5}">
                      <a16:colId xmlns:a16="http://schemas.microsoft.com/office/drawing/2014/main" val="20009"/>
                    </a:ext>
                  </a:extLst>
                </a:gridCol>
                <a:gridCol w="1535950">
                  <a:extLst>
                    <a:ext uri="{9D8B030D-6E8A-4147-A177-3AD203B41FA5}">
                      <a16:colId xmlns:a16="http://schemas.microsoft.com/office/drawing/2014/main" val="20010"/>
                    </a:ext>
                  </a:extLst>
                </a:gridCol>
              </a:tblGrid>
              <a:tr h="829000">
                <a:tc>
                  <a:txBody>
                    <a:bodyPr/>
                    <a:lstStyle/>
                    <a:p>
                      <a:pPr marL="0" marR="0" lvl="0" indent="0" algn="ctr" rtl="0">
                        <a:spcBef>
                          <a:spcPts val="0"/>
                        </a:spcBef>
                        <a:spcAft>
                          <a:spcPts val="0"/>
                        </a:spcAft>
                        <a:buNone/>
                      </a:pPr>
                      <a:r>
                        <a:rPr lang="en-US" sz="2000" b="1" u="none" strike="noStrike">
                          <a:solidFill>
                            <a:schemeClr val="dk1"/>
                          </a:solidFill>
                        </a:rPr>
                        <a:t>Year</a:t>
                      </a:r>
                      <a:endParaRPr sz="2000" b="1" i="0" u="none" strike="noStrike">
                        <a:solidFill>
                          <a:schemeClr val="dk1"/>
                        </a:solidFill>
                        <a:latin typeface="Calibri"/>
                        <a:ea typeface="Calibri"/>
                        <a:cs typeface="Calibri"/>
                        <a:sym typeface="Calibri"/>
                      </a:endParaRPr>
                    </a:p>
                  </a:txBody>
                  <a:tcPr marL="4225" marR="4225" marT="42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u="none" strike="noStrike">
                          <a:solidFill>
                            <a:schemeClr val="dk1"/>
                          </a:solidFill>
                        </a:rPr>
                        <a:t>Book Value Beg. of Year</a:t>
                      </a:r>
                      <a:endParaRPr sz="2000" b="1" i="0" u="none" strike="noStrike">
                        <a:solidFill>
                          <a:schemeClr val="dk1"/>
                        </a:solidFill>
                        <a:latin typeface="Calibri"/>
                        <a:ea typeface="Calibri"/>
                        <a:cs typeface="Calibri"/>
                        <a:sym typeface="Calibri"/>
                      </a:endParaRPr>
                    </a:p>
                  </a:txBody>
                  <a:tcPr marL="4225" marR="4225" marT="42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none" strike="noStrike">
                          <a:solidFill>
                            <a:schemeClr val="dk1"/>
                          </a:solidFill>
                        </a:rPr>
                        <a:t>×</a:t>
                      </a:r>
                      <a:endParaRPr sz="2000" b="1" i="0" u="none" strike="noStrike">
                        <a:solidFill>
                          <a:schemeClr val="dk1"/>
                        </a:solidFill>
                        <a:latin typeface="Calibri"/>
                        <a:ea typeface="Calibri"/>
                        <a:cs typeface="Calibri"/>
                        <a:sym typeface="Calibri"/>
                      </a:endParaRPr>
                    </a:p>
                  </a:txBody>
                  <a:tcPr marL="4225" marR="4225" marT="42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2000" b="1" u="none" strike="noStrike">
                        <a:solidFill>
                          <a:schemeClr val="dk1"/>
                        </a:solidFill>
                      </a:endParaRPr>
                    </a:p>
                    <a:p>
                      <a:pPr marL="0" marR="0" lvl="0" indent="0" algn="ctr" rtl="0">
                        <a:spcBef>
                          <a:spcPts val="0"/>
                        </a:spcBef>
                        <a:spcAft>
                          <a:spcPts val="0"/>
                        </a:spcAft>
                        <a:buNone/>
                      </a:pPr>
                      <a:r>
                        <a:rPr lang="en-US" sz="2000" b="1" u="none" strike="noStrike">
                          <a:solidFill>
                            <a:schemeClr val="dk1"/>
                          </a:solidFill>
                        </a:rPr>
                        <a:t>Rate</a:t>
                      </a:r>
                      <a:endParaRPr sz="2000" b="1" i="0" u="none" strike="noStrike">
                        <a:solidFill>
                          <a:schemeClr val="dk1"/>
                        </a:solidFill>
                        <a:latin typeface="Calibri"/>
                        <a:ea typeface="Calibri"/>
                        <a:cs typeface="Calibri"/>
                        <a:sym typeface="Calibri"/>
                      </a:endParaRPr>
                    </a:p>
                  </a:txBody>
                  <a:tcPr marL="4225" marR="4225" marT="42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US" sz="2000" b="1" u="none" strike="noStrike">
                          <a:solidFill>
                            <a:schemeClr val="dk1"/>
                          </a:solidFill>
                        </a:rPr>
                        <a:t>=</a:t>
                      </a:r>
                      <a:endParaRPr sz="2000" b="1" i="0" u="none" strike="noStrike">
                        <a:solidFill>
                          <a:schemeClr val="dk1"/>
                        </a:solidFill>
                        <a:latin typeface="Calibri"/>
                        <a:ea typeface="Calibri"/>
                        <a:cs typeface="Calibri"/>
                        <a:sym typeface="Calibri"/>
                      </a:endParaRPr>
                    </a:p>
                  </a:txBody>
                  <a:tcPr marL="4225" marR="4225" marT="42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u="none" strike="noStrike">
                          <a:solidFill>
                            <a:schemeClr val="dk1"/>
                          </a:solidFill>
                        </a:rPr>
                        <a:t>Annual </a:t>
                      </a:r>
                      <a:endParaRPr/>
                    </a:p>
                    <a:p>
                      <a:pPr marL="0" marR="0" lvl="0" indent="0" algn="ctr" rtl="0">
                        <a:spcBef>
                          <a:spcPts val="0"/>
                        </a:spcBef>
                        <a:spcAft>
                          <a:spcPts val="0"/>
                        </a:spcAft>
                        <a:buNone/>
                      </a:pPr>
                      <a:r>
                        <a:rPr lang="en-US" sz="2000" b="1" u="none" strike="noStrike">
                          <a:solidFill>
                            <a:schemeClr val="dk1"/>
                          </a:solidFill>
                        </a:rPr>
                        <a:t>Depreciation </a:t>
                      </a:r>
                      <a:endParaRPr/>
                    </a:p>
                    <a:p>
                      <a:pPr marL="0" marR="0" lvl="0" indent="0" algn="ctr" rtl="0">
                        <a:spcBef>
                          <a:spcPts val="0"/>
                        </a:spcBef>
                        <a:spcAft>
                          <a:spcPts val="0"/>
                        </a:spcAft>
                        <a:buNone/>
                      </a:pPr>
                      <a:r>
                        <a:rPr lang="en-US" sz="2000" b="1" u="none" strike="noStrike">
                          <a:solidFill>
                            <a:schemeClr val="dk1"/>
                          </a:solidFill>
                        </a:rPr>
                        <a:t>Expense</a:t>
                      </a:r>
                      <a:endParaRPr sz="2000" b="1" i="0" u="none" strike="noStrike">
                        <a:solidFill>
                          <a:schemeClr val="dk1"/>
                        </a:solidFill>
                        <a:latin typeface="Calibri"/>
                        <a:ea typeface="Calibri"/>
                        <a:cs typeface="Calibri"/>
                        <a:sym typeface="Calibri"/>
                      </a:endParaRPr>
                    </a:p>
                  </a:txBody>
                  <a:tcPr marL="4225" marR="4225" marT="91450"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u="none" strike="noStrike">
                          <a:solidFill>
                            <a:schemeClr val="dk1"/>
                          </a:solidFill>
                        </a:rPr>
                        <a:t>×</a:t>
                      </a:r>
                      <a:endParaRPr sz="2000" b="1">
                        <a:solidFill>
                          <a:schemeClr val="dk1"/>
                        </a:solidFill>
                      </a:endParaRPr>
                    </a:p>
                  </a:txBody>
                  <a:tcPr marL="4225" marR="4225" marT="42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a:solidFill>
                            <a:schemeClr val="dk1"/>
                          </a:solidFill>
                        </a:rPr>
                        <a:t>Partial</a:t>
                      </a:r>
                      <a:endParaRPr/>
                    </a:p>
                    <a:p>
                      <a:pPr marL="0" marR="0" lvl="0" indent="0" algn="ctr" rtl="0">
                        <a:spcBef>
                          <a:spcPts val="0"/>
                        </a:spcBef>
                        <a:spcAft>
                          <a:spcPts val="0"/>
                        </a:spcAft>
                        <a:buNone/>
                      </a:pPr>
                      <a:r>
                        <a:rPr lang="en-US" sz="2000" b="1">
                          <a:solidFill>
                            <a:schemeClr val="dk1"/>
                          </a:solidFill>
                        </a:rPr>
                        <a:t>Year</a:t>
                      </a:r>
                      <a:endParaRPr/>
                    </a:p>
                  </a:txBody>
                  <a:tcPr marL="4225" marR="4225" marT="42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a:solidFill>
                            <a:schemeClr val="dk1"/>
                          </a:solidFill>
                        </a:rPr>
                        <a:t>=</a:t>
                      </a:r>
                      <a:endParaRPr/>
                    </a:p>
                  </a:txBody>
                  <a:tcPr marL="4225" marR="4225" marT="42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i="0" u="none" strike="noStrike">
                          <a:solidFill>
                            <a:schemeClr val="dk1"/>
                          </a:solidFill>
                          <a:latin typeface="Calibri"/>
                          <a:ea typeface="Calibri"/>
                          <a:cs typeface="Calibri"/>
                          <a:sym typeface="Calibri"/>
                        </a:rPr>
                        <a:t>Current</a:t>
                      </a:r>
                      <a:endParaRPr/>
                    </a:p>
                    <a:p>
                      <a:pPr marL="0" marR="0" lvl="0" indent="0" algn="ctr" rtl="0">
                        <a:spcBef>
                          <a:spcPts val="0"/>
                        </a:spcBef>
                        <a:spcAft>
                          <a:spcPts val="0"/>
                        </a:spcAft>
                        <a:buNone/>
                      </a:pPr>
                      <a:r>
                        <a:rPr lang="en-US" sz="2000" b="1" i="0" u="none" strike="noStrike">
                          <a:solidFill>
                            <a:schemeClr val="dk1"/>
                          </a:solidFill>
                          <a:latin typeface="Calibri"/>
                          <a:ea typeface="Calibri"/>
                          <a:cs typeface="Calibri"/>
                          <a:sym typeface="Calibri"/>
                        </a:rPr>
                        <a:t>Year</a:t>
                      </a:r>
                      <a:endParaRPr/>
                    </a:p>
                    <a:p>
                      <a:pPr marL="0" marR="0" lvl="0" indent="0" algn="ctr" rtl="0">
                        <a:spcBef>
                          <a:spcPts val="0"/>
                        </a:spcBef>
                        <a:spcAft>
                          <a:spcPts val="0"/>
                        </a:spcAft>
                        <a:buNone/>
                      </a:pPr>
                      <a:r>
                        <a:rPr lang="en-US" sz="2000" b="1" i="0" u="none" strike="noStrike">
                          <a:solidFill>
                            <a:schemeClr val="dk1"/>
                          </a:solidFill>
                          <a:latin typeface="Calibri"/>
                          <a:ea typeface="Calibri"/>
                          <a:cs typeface="Calibri"/>
                          <a:sym typeface="Calibri"/>
                        </a:rPr>
                        <a:t>Expense</a:t>
                      </a:r>
                      <a:endParaRPr/>
                    </a:p>
                  </a:txBody>
                  <a:tcPr marL="4225" marR="4225" marT="42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u="none" strike="noStrike">
                          <a:solidFill>
                            <a:schemeClr val="dk1"/>
                          </a:solidFill>
                        </a:rPr>
                        <a:t>Accumulated </a:t>
                      </a:r>
                      <a:endParaRPr/>
                    </a:p>
                    <a:p>
                      <a:pPr marL="0" marR="0" lvl="0" indent="0" algn="ctr" rtl="0">
                        <a:spcBef>
                          <a:spcPts val="0"/>
                        </a:spcBef>
                        <a:spcAft>
                          <a:spcPts val="0"/>
                        </a:spcAft>
                        <a:buNone/>
                      </a:pPr>
                      <a:r>
                        <a:rPr lang="en-US" sz="2000" b="1" u="none" strike="noStrike">
                          <a:solidFill>
                            <a:schemeClr val="dk1"/>
                          </a:solidFill>
                        </a:rPr>
                        <a:t>Depreciation</a:t>
                      </a:r>
                      <a:endParaRPr sz="2000" b="1" i="0" u="none" strike="noStrike">
                        <a:solidFill>
                          <a:schemeClr val="dk1"/>
                        </a:solidFill>
                        <a:latin typeface="Calibri"/>
                        <a:ea typeface="Calibri"/>
                        <a:cs typeface="Calibri"/>
                        <a:sym typeface="Calibri"/>
                      </a:endParaRPr>
                    </a:p>
                  </a:txBody>
                  <a:tcPr marL="4225" marR="4225" marT="4225" marB="457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7050">
                <a:tc>
                  <a:txBody>
                    <a:bodyPr/>
                    <a:lstStyle/>
                    <a:p>
                      <a:pPr marL="0" marR="0" lvl="0" indent="0" algn="ctr" rtl="0">
                        <a:spcBef>
                          <a:spcPts val="0"/>
                        </a:spcBef>
                        <a:spcAft>
                          <a:spcPts val="0"/>
                        </a:spcAft>
                        <a:buNone/>
                      </a:pPr>
                      <a:r>
                        <a:rPr lang="en-US" sz="2000" u="none" strike="noStrike"/>
                        <a:t>2020</a:t>
                      </a:r>
                      <a:endParaRPr sz="2000" b="0" i="0" u="none" strike="noStrike">
                        <a:solidFill>
                          <a:srgbClr val="000000"/>
                        </a:solidFill>
                        <a:latin typeface="Calibri"/>
                        <a:ea typeface="Calibri"/>
                        <a:cs typeface="Calibri"/>
                        <a:sym typeface="Calibri"/>
                      </a:endParaRPr>
                    </a:p>
                  </a:txBody>
                  <a:tcPr marL="4225" marR="4225"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$13,000</a:t>
                      </a:r>
                      <a:endParaRPr sz="2000" b="0" i="0" u="none" strike="noStrike">
                        <a:solidFill>
                          <a:srgbClr val="000000"/>
                        </a:solidFill>
                        <a:latin typeface="Calibri"/>
                        <a:ea typeface="Calibri"/>
                        <a:cs typeface="Calibri"/>
                        <a:sym typeface="Calibri"/>
                      </a:endParaRPr>
                    </a:p>
                  </a:txBody>
                  <a:tcPr marL="4225" marR="274325"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none" strike="noStrike"/>
                        <a:t>×</a:t>
                      </a:r>
                      <a:endParaRPr sz="2000" b="0" i="0" u="none" strike="noStrike">
                        <a:solidFill>
                          <a:srgbClr val="000000"/>
                        </a:solidFill>
                        <a:latin typeface="Calibri"/>
                        <a:ea typeface="Calibri"/>
                        <a:cs typeface="Calibri"/>
                        <a:sym typeface="Calibri"/>
                      </a:endParaRPr>
                    </a:p>
                  </a:txBody>
                  <a:tcPr marL="4225" marR="4225"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40%</a:t>
                      </a:r>
                      <a:endParaRPr sz="2000" b="0" i="0" u="none" strike="noStrike">
                        <a:solidFill>
                          <a:srgbClr val="000000"/>
                        </a:solidFill>
                        <a:latin typeface="Calibri"/>
                        <a:ea typeface="Calibri"/>
                        <a:cs typeface="Calibri"/>
                        <a:sym typeface="Calibri"/>
                      </a:endParaRPr>
                    </a:p>
                  </a:txBody>
                  <a:tcPr marL="4225" marR="9150"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i="0" u="none" strike="noStrike">
                          <a:solidFill>
                            <a:srgbClr val="000000"/>
                          </a:solidFill>
                          <a:latin typeface="Calibri"/>
                          <a:ea typeface="Calibri"/>
                          <a:cs typeface="Calibri"/>
                          <a:sym typeface="Calibri"/>
                        </a:rPr>
                        <a:t>=</a:t>
                      </a:r>
                      <a:endParaRPr/>
                    </a:p>
                  </a:txBody>
                  <a:tcPr marL="4225" marR="4225"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u="none" strike="noStrike">
                          <a:solidFill>
                            <a:schemeClr val="dk1"/>
                          </a:solidFill>
                        </a:rPr>
                        <a:t>$5,200</a:t>
                      </a:r>
                      <a:endParaRPr sz="2000" b="0" i="0" u="none" strike="noStrike">
                        <a:solidFill>
                          <a:schemeClr val="dk1"/>
                        </a:solidFill>
                        <a:latin typeface="Calibri"/>
                        <a:ea typeface="Calibri"/>
                        <a:cs typeface="Calibri"/>
                        <a:sym typeface="Calibri"/>
                      </a:endParaRPr>
                    </a:p>
                  </a:txBody>
                  <a:tcPr marL="4225" marR="365750"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u="none" strike="noStrike"/>
                        <a:t>×</a:t>
                      </a:r>
                      <a:endParaRPr sz="2000" b="0" i="0" u="none" strike="noStrike">
                        <a:solidFill>
                          <a:srgbClr val="000000"/>
                        </a:solidFill>
                        <a:latin typeface="Calibri"/>
                        <a:ea typeface="Calibri"/>
                        <a:cs typeface="Calibri"/>
                        <a:sym typeface="Calibri"/>
                      </a:endParaRPr>
                    </a:p>
                  </a:txBody>
                  <a:tcPr marL="4225" marR="4225"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00" b="0" i="0" u="none" strike="noStrike">
                          <a:solidFill>
                            <a:schemeClr val="lt1"/>
                          </a:solidFill>
                          <a:latin typeface="Calibri"/>
                          <a:ea typeface="Calibri"/>
                          <a:cs typeface="Calibri"/>
                          <a:sym typeface="Calibri"/>
                        </a:rPr>
                        <a:t>9 over 12</a:t>
                      </a:r>
                      <a:endParaRPr/>
                    </a:p>
                  </a:txBody>
                  <a:tcPr marL="4225" marR="4225"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0" i="0" u="none" strike="noStrike">
                          <a:solidFill>
                            <a:srgbClr val="000000"/>
                          </a:solidFill>
                          <a:latin typeface="Calibri"/>
                          <a:ea typeface="Calibri"/>
                          <a:cs typeface="Calibri"/>
                          <a:sym typeface="Calibri"/>
                        </a:rPr>
                        <a:t>=</a:t>
                      </a:r>
                      <a:endParaRPr/>
                    </a:p>
                  </a:txBody>
                  <a:tcPr marL="4225" marR="4225"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1" i="0" u="none" strike="noStrike">
                          <a:solidFill>
                            <a:schemeClr val="accent2"/>
                          </a:solidFill>
                          <a:latin typeface="Calibri"/>
                          <a:ea typeface="Calibri"/>
                          <a:cs typeface="Calibri"/>
                          <a:sym typeface="Calibri"/>
                        </a:rPr>
                        <a:t>$ 3,900</a:t>
                      </a:r>
                      <a:endParaRPr/>
                    </a:p>
                  </a:txBody>
                  <a:tcPr marL="4225" marR="36575"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$ 3,900</a:t>
                      </a:r>
                      <a:endParaRPr sz="2000" b="0" i="0" u="none" strike="noStrike">
                        <a:solidFill>
                          <a:srgbClr val="000000"/>
                        </a:solidFill>
                        <a:latin typeface="Calibri"/>
                        <a:ea typeface="Calibri"/>
                        <a:cs typeface="Calibri"/>
                        <a:sym typeface="Calibri"/>
                      </a:endParaRPr>
                    </a:p>
                  </a:txBody>
                  <a:tcPr marL="4225" marR="365750" marT="457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3250">
                <a:tc>
                  <a:txBody>
                    <a:bodyPr/>
                    <a:lstStyle/>
                    <a:p>
                      <a:pPr marL="0" marR="0" lvl="0" indent="0" algn="ctr" rtl="0">
                        <a:spcBef>
                          <a:spcPts val="0"/>
                        </a:spcBef>
                        <a:spcAft>
                          <a:spcPts val="0"/>
                        </a:spcAft>
                        <a:buNone/>
                      </a:pPr>
                      <a:r>
                        <a:rPr lang="en-US" sz="2000" u="none" strike="noStrike"/>
                        <a:t>2021</a:t>
                      </a: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9,100</a:t>
                      </a:r>
                      <a:endParaRPr sz="2000" b="0" i="0" u="none" strike="noStrike">
                        <a:solidFill>
                          <a:srgbClr val="000000"/>
                        </a:solidFill>
                        <a:latin typeface="Calibri"/>
                        <a:ea typeface="Calibri"/>
                        <a:cs typeface="Calibri"/>
                        <a:sym typeface="Calibri"/>
                      </a:endParaRPr>
                    </a:p>
                  </a:txBody>
                  <a:tcPr marL="4225" marR="2743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40</a:t>
                      </a:r>
                      <a:endParaRPr sz="2000" b="0" i="0" u="none" strike="noStrike">
                        <a:solidFill>
                          <a:srgbClr val="000000"/>
                        </a:solidFill>
                        <a:latin typeface="Calibri"/>
                        <a:ea typeface="Calibri"/>
                        <a:cs typeface="Calibri"/>
                        <a:sym typeface="Calibri"/>
                      </a:endParaRPr>
                    </a:p>
                  </a:txBody>
                  <a:tcPr marL="4225" marR="1828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u="none" strike="noStrike">
                          <a:solidFill>
                            <a:schemeClr val="dk1"/>
                          </a:solidFill>
                        </a:rPr>
                        <a:t>3,640</a:t>
                      </a:r>
                      <a:endParaRPr sz="2000" b="0" i="0" u="none" strike="noStrike">
                        <a:solidFill>
                          <a:schemeClr val="dk1"/>
                        </a:solidFill>
                        <a:latin typeface="Calibri"/>
                        <a:ea typeface="Calibri"/>
                        <a:cs typeface="Calibri"/>
                        <a:sym typeface="Calibri"/>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1" i="0" u="none" strike="noStrike">
                          <a:solidFill>
                            <a:schemeClr val="accent2"/>
                          </a:solidFill>
                          <a:latin typeface="Calibri"/>
                          <a:ea typeface="Calibri"/>
                          <a:cs typeface="Calibri"/>
                          <a:sym typeface="Calibri"/>
                        </a:rPr>
                        <a:t>3,640</a:t>
                      </a:r>
                      <a:endParaRPr/>
                    </a:p>
                  </a:txBody>
                  <a:tcPr marL="4225" marR="365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7,540</a:t>
                      </a:r>
                      <a:endParaRPr sz="2000" b="0" i="0" u="none" strike="noStrike">
                        <a:solidFill>
                          <a:srgbClr val="000000"/>
                        </a:solidFill>
                        <a:latin typeface="Calibri"/>
                        <a:ea typeface="Calibri"/>
                        <a:cs typeface="Calibri"/>
                        <a:sym typeface="Calibri"/>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3250">
                <a:tc>
                  <a:txBody>
                    <a:bodyPr/>
                    <a:lstStyle/>
                    <a:p>
                      <a:pPr marL="0" marR="0" lvl="0" indent="0" algn="ctr" rtl="0">
                        <a:spcBef>
                          <a:spcPts val="0"/>
                        </a:spcBef>
                        <a:spcAft>
                          <a:spcPts val="0"/>
                        </a:spcAft>
                        <a:buNone/>
                      </a:pPr>
                      <a:r>
                        <a:rPr lang="en-US" sz="2000" u="none" strike="noStrike"/>
                        <a:t>2022</a:t>
                      </a: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5,460</a:t>
                      </a:r>
                      <a:endParaRPr sz="2000" b="0" i="0" u="none" strike="noStrike">
                        <a:solidFill>
                          <a:srgbClr val="000000"/>
                        </a:solidFill>
                        <a:latin typeface="Calibri"/>
                        <a:ea typeface="Calibri"/>
                        <a:cs typeface="Calibri"/>
                        <a:sym typeface="Calibri"/>
                      </a:endParaRPr>
                    </a:p>
                  </a:txBody>
                  <a:tcPr marL="4225" marR="2743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40</a:t>
                      </a:r>
                      <a:endParaRPr sz="2000" b="0" i="0" u="none" strike="noStrike">
                        <a:solidFill>
                          <a:srgbClr val="000000"/>
                        </a:solidFill>
                        <a:latin typeface="Calibri"/>
                        <a:ea typeface="Calibri"/>
                        <a:cs typeface="Calibri"/>
                        <a:sym typeface="Calibri"/>
                      </a:endParaRPr>
                    </a:p>
                  </a:txBody>
                  <a:tcPr marL="4225" marR="1828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u="none" strike="noStrike">
                          <a:solidFill>
                            <a:schemeClr val="dk1"/>
                          </a:solidFill>
                        </a:rPr>
                        <a:t>2,184</a:t>
                      </a:r>
                      <a:endParaRPr sz="2000" b="0" i="0" u="none" strike="noStrike">
                        <a:solidFill>
                          <a:schemeClr val="dk1"/>
                        </a:solidFill>
                        <a:latin typeface="Calibri"/>
                        <a:ea typeface="Calibri"/>
                        <a:cs typeface="Calibri"/>
                        <a:sym typeface="Calibri"/>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1" i="0" u="none" strike="noStrike">
                          <a:solidFill>
                            <a:schemeClr val="accent2"/>
                          </a:solidFill>
                          <a:latin typeface="Calibri"/>
                          <a:ea typeface="Calibri"/>
                          <a:cs typeface="Calibri"/>
                          <a:sym typeface="Calibri"/>
                        </a:rPr>
                        <a:t>2,184</a:t>
                      </a:r>
                      <a:endParaRPr/>
                    </a:p>
                  </a:txBody>
                  <a:tcPr marL="4225" marR="365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9,724</a:t>
                      </a:r>
                      <a:endParaRPr sz="2000" b="0" i="0" u="none" strike="noStrike">
                        <a:solidFill>
                          <a:srgbClr val="000000"/>
                        </a:solidFill>
                        <a:latin typeface="Calibri"/>
                        <a:ea typeface="Calibri"/>
                        <a:cs typeface="Calibri"/>
                        <a:sym typeface="Calibri"/>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3250">
                <a:tc>
                  <a:txBody>
                    <a:bodyPr/>
                    <a:lstStyle/>
                    <a:p>
                      <a:pPr marL="0" marR="0" lvl="0" indent="0" algn="ctr" rtl="0">
                        <a:spcBef>
                          <a:spcPts val="0"/>
                        </a:spcBef>
                        <a:spcAft>
                          <a:spcPts val="0"/>
                        </a:spcAft>
                        <a:buNone/>
                      </a:pPr>
                      <a:r>
                        <a:rPr lang="en-US" sz="2000" u="none" strike="noStrike"/>
                        <a:t>2023</a:t>
                      </a: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3,276</a:t>
                      </a:r>
                      <a:endParaRPr sz="2000" b="0" i="0" u="none" strike="noStrike">
                        <a:solidFill>
                          <a:srgbClr val="000000"/>
                        </a:solidFill>
                        <a:latin typeface="Calibri"/>
                        <a:ea typeface="Calibri"/>
                        <a:cs typeface="Calibri"/>
                        <a:sym typeface="Calibri"/>
                      </a:endParaRPr>
                    </a:p>
                  </a:txBody>
                  <a:tcPr marL="4225" marR="2743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40</a:t>
                      </a:r>
                      <a:endParaRPr sz="2000" b="0" i="0" u="none" strike="noStrike">
                        <a:solidFill>
                          <a:srgbClr val="000000"/>
                        </a:solidFill>
                        <a:latin typeface="Calibri"/>
                        <a:ea typeface="Calibri"/>
                        <a:cs typeface="Calibri"/>
                        <a:sym typeface="Calibri"/>
                      </a:endParaRPr>
                    </a:p>
                  </a:txBody>
                  <a:tcPr marL="4225" marR="1828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u="none" strike="noStrike">
                          <a:solidFill>
                            <a:schemeClr val="dk1"/>
                          </a:solidFill>
                        </a:rPr>
                        <a:t>1,310</a:t>
                      </a:r>
                      <a:endParaRPr sz="2000" b="0" i="0" u="none" strike="noStrike">
                        <a:solidFill>
                          <a:schemeClr val="dk1"/>
                        </a:solidFill>
                        <a:latin typeface="Calibri"/>
                        <a:ea typeface="Calibri"/>
                        <a:cs typeface="Calibri"/>
                        <a:sym typeface="Calibri"/>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1" i="0" u="none" strike="noStrike">
                          <a:solidFill>
                            <a:schemeClr val="accent2"/>
                          </a:solidFill>
                          <a:latin typeface="Calibri"/>
                          <a:ea typeface="Calibri"/>
                          <a:cs typeface="Calibri"/>
                          <a:sym typeface="Calibri"/>
                        </a:rPr>
                        <a:t>1,310</a:t>
                      </a:r>
                      <a:endParaRPr/>
                    </a:p>
                  </a:txBody>
                  <a:tcPr marL="4225" marR="365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11,034</a:t>
                      </a:r>
                      <a:endParaRPr sz="2000" b="0" i="0" u="none" strike="noStrike">
                        <a:solidFill>
                          <a:srgbClr val="000000"/>
                        </a:solidFill>
                        <a:latin typeface="Calibri"/>
                        <a:ea typeface="Calibri"/>
                        <a:cs typeface="Calibri"/>
                        <a:sym typeface="Calibri"/>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83250">
                <a:tc>
                  <a:txBody>
                    <a:bodyPr/>
                    <a:lstStyle/>
                    <a:p>
                      <a:pPr marL="0" marR="0" lvl="0" indent="0" algn="ctr" rtl="0">
                        <a:spcBef>
                          <a:spcPts val="0"/>
                        </a:spcBef>
                        <a:spcAft>
                          <a:spcPts val="0"/>
                        </a:spcAft>
                        <a:buNone/>
                      </a:pPr>
                      <a:r>
                        <a:rPr lang="en-US" sz="2000" u="none" strike="noStrike"/>
                        <a:t>2024</a:t>
                      </a: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1,966</a:t>
                      </a:r>
                      <a:endParaRPr sz="2000" b="0" i="0" u="none" strike="noStrike">
                        <a:solidFill>
                          <a:srgbClr val="000000"/>
                        </a:solidFill>
                        <a:latin typeface="Calibri"/>
                        <a:ea typeface="Calibri"/>
                        <a:cs typeface="Calibri"/>
                        <a:sym typeface="Calibri"/>
                      </a:endParaRPr>
                    </a:p>
                  </a:txBody>
                  <a:tcPr marL="4225" marR="2743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40</a:t>
                      </a:r>
                      <a:endParaRPr sz="2000" b="0" i="0" u="none" strike="noStrike">
                        <a:solidFill>
                          <a:srgbClr val="000000"/>
                        </a:solidFill>
                        <a:latin typeface="Calibri"/>
                        <a:ea typeface="Calibri"/>
                        <a:cs typeface="Calibri"/>
                        <a:sym typeface="Calibri"/>
                      </a:endParaRPr>
                    </a:p>
                  </a:txBody>
                  <a:tcPr marL="4225" marR="1828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u="none" strike="noStrike">
                          <a:solidFill>
                            <a:schemeClr val="dk1"/>
                          </a:solidFill>
                        </a:rPr>
                        <a:t>786</a:t>
                      </a:r>
                      <a:endParaRPr sz="2000" b="0" i="0" u="none" strike="noStrike">
                        <a:solidFill>
                          <a:schemeClr val="dk1"/>
                        </a:solidFill>
                        <a:latin typeface="Calibri"/>
                        <a:ea typeface="Calibri"/>
                        <a:cs typeface="Calibri"/>
                        <a:sym typeface="Calibri"/>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1" i="0" u="none" strike="noStrike">
                          <a:solidFill>
                            <a:schemeClr val="accent2"/>
                          </a:solidFill>
                          <a:latin typeface="Calibri"/>
                          <a:ea typeface="Calibri"/>
                          <a:cs typeface="Calibri"/>
                          <a:sym typeface="Calibri"/>
                        </a:rPr>
                        <a:t>786</a:t>
                      </a:r>
                      <a:endParaRPr/>
                    </a:p>
                  </a:txBody>
                  <a:tcPr marL="4225" marR="365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u="none" strike="noStrike"/>
                        <a:t>11,820</a:t>
                      </a:r>
                      <a:endParaRPr sz="2000" b="0" i="0" u="none" strike="noStrike">
                        <a:solidFill>
                          <a:srgbClr val="000000"/>
                        </a:solidFill>
                        <a:latin typeface="Calibri"/>
                        <a:ea typeface="Calibri"/>
                        <a:cs typeface="Calibri"/>
                        <a:sym typeface="Calibri"/>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83250">
                <a:tc>
                  <a:txBody>
                    <a:bodyPr/>
                    <a:lstStyle/>
                    <a:p>
                      <a:pPr marL="0" marR="0" lvl="0" indent="0" algn="ctr" rtl="0">
                        <a:spcBef>
                          <a:spcPts val="0"/>
                        </a:spcBef>
                        <a:spcAft>
                          <a:spcPts val="0"/>
                        </a:spcAft>
                        <a:buNone/>
                      </a:pPr>
                      <a:r>
                        <a:rPr lang="en-US" sz="2000" b="0" i="0" u="none" strike="noStrike">
                          <a:solidFill>
                            <a:srgbClr val="000000"/>
                          </a:solidFill>
                          <a:latin typeface="Calibri"/>
                          <a:ea typeface="Calibri"/>
                          <a:cs typeface="Calibri"/>
                          <a:sym typeface="Calibri"/>
                        </a:rPr>
                        <a:t>2025</a:t>
                      </a:r>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i="0" u="none" strike="noStrike">
                          <a:solidFill>
                            <a:srgbClr val="000000"/>
                          </a:solidFill>
                          <a:latin typeface="Calibri"/>
                          <a:ea typeface="Calibri"/>
                          <a:cs typeface="Calibri"/>
                          <a:sym typeface="Calibri"/>
                        </a:rPr>
                        <a:t>1,180</a:t>
                      </a:r>
                      <a:endParaRPr/>
                    </a:p>
                  </a:txBody>
                  <a:tcPr marL="4225" marR="2743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none" strike="noStrike"/>
                        <a:t>×</a:t>
                      </a: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i="0" u="none" strike="noStrike">
                          <a:solidFill>
                            <a:srgbClr val="000000"/>
                          </a:solidFill>
                          <a:latin typeface="Calibri"/>
                          <a:ea typeface="Calibri"/>
                          <a:cs typeface="Calibri"/>
                          <a:sym typeface="Calibri"/>
                        </a:rPr>
                        <a:t>40</a:t>
                      </a:r>
                      <a:endParaRPr/>
                    </a:p>
                  </a:txBody>
                  <a:tcPr marL="4225" marR="1828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i="0" u="none" strike="noStrike">
                          <a:solidFill>
                            <a:srgbClr val="000000"/>
                          </a:solidFill>
                          <a:latin typeface="Calibri"/>
                          <a:ea typeface="Calibri"/>
                          <a:cs typeface="Calibri"/>
                          <a:sym typeface="Calibri"/>
                        </a:rPr>
                        <a:t>=</a:t>
                      </a:r>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i="0" u="none" strike="noStrike">
                          <a:solidFill>
                            <a:schemeClr val="dk1"/>
                          </a:solidFill>
                          <a:latin typeface="Calibri"/>
                          <a:ea typeface="Calibri"/>
                          <a:cs typeface="Calibri"/>
                          <a:sym typeface="Calibri"/>
                        </a:rPr>
                        <a:t>472</a:t>
                      </a:r>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000" b="1" i="0" u="none" strike="noStrike">
                          <a:solidFill>
                            <a:schemeClr val="accent2"/>
                          </a:solidFill>
                          <a:latin typeface="Calibri"/>
                          <a:ea typeface="Calibri"/>
                          <a:cs typeface="Calibri"/>
                          <a:sym typeface="Calibri"/>
                        </a:rPr>
                        <a:t>Plug</a:t>
                      </a:r>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1" i="0" u="none" strike="noStrike">
                          <a:solidFill>
                            <a:schemeClr val="accent2"/>
                          </a:solidFill>
                          <a:latin typeface="Calibri"/>
                          <a:ea typeface="Calibri"/>
                          <a:cs typeface="Calibri"/>
                          <a:sym typeface="Calibri"/>
                        </a:rPr>
                        <a:t>180</a:t>
                      </a:r>
                      <a:endParaRPr/>
                    </a:p>
                  </a:txBody>
                  <a:tcPr marL="4225" marR="365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i="0" u="none" strike="noStrike">
                          <a:solidFill>
                            <a:srgbClr val="000000"/>
                          </a:solidFill>
                          <a:latin typeface="Calibri"/>
                          <a:ea typeface="Calibri"/>
                          <a:cs typeface="Calibri"/>
                          <a:sym typeface="Calibri"/>
                        </a:rPr>
                        <a:t>12,000</a:t>
                      </a:r>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83250">
                <a:tc>
                  <a:txBody>
                    <a:bodyPr/>
                    <a:lstStyle/>
                    <a:p>
                      <a:pPr marL="0" marR="0" lvl="0" indent="0" algn="ct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2743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1828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endParaRPr sz="2000" b="0" i="0" u="none" strike="noStrike">
                        <a:solidFill>
                          <a:schemeClr val="dk1"/>
                        </a:solidFill>
                        <a:latin typeface="Calibri"/>
                        <a:ea typeface="Calibri"/>
                        <a:cs typeface="Calibri"/>
                        <a:sym typeface="Calibri"/>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000" b="0" i="0" u="none" strike="noStrike">
                          <a:solidFill>
                            <a:srgbClr val="000000"/>
                          </a:solidFill>
                          <a:latin typeface="Calibri"/>
                          <a:ea typeface="Calibri"/>
                          <a:cs typeface="Calibri"/>
                          <a:sym typeface="Calibri"/>
                        </a:rPr>
                        <a:t>$12,000</a:t>
                      </a:r>
                      <a:endParaRPr/>
                    </a:p>
                  </a:txBody>
                  <a:tcPr marL="4225" marR="36575"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endParaRPr sz="2000" b="0" i="0" u="none" strike="noStrike">
                        <a:solidFill>
                          <a:srgbClr val="000000"/>
                        </a:solidFill>
                        <a:latin typeface="Calibri"/>
                        <a:ea typeface="Calibri"/>
                        <a:cs typeface="Calibri"/>
                        <a:sym typeface="Calibri"/>
                      </a:endParaRPr>
                    </a:p>
                  </a:txBody>
                  <a:tcPr marL="4225" marR="365750" marT="27425" marB="27425"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pic>
        <p:nvPicPr>
          <p:cNvPr id="584" name="Google Shape;584;p70" descr="Image description is in table cell"/>
          <p:cNvPicPr preferRelativeResize="0"/>
          <p:nvPr/>
        </p:nvPicPr>
        <p:blipFill rotWithShape="1">
          <a:blip r:embed="rId3">
            <a:alphaModFix/>
          </a:blip>
          <a:srcRect/>
          <a:stretch/>
        </p:blipFill>
        <p:spPr>
          <a:xfrm>
            <a:off x="5512019" y="3711363"/>
            <a:ext cx="197293" cy="381683"/>
          </a:xfrm>
          <a:prstGeom prst="rect">
            <a:avLst/>
          </a:prstGeom>
          <a:noFill/>
          <a:ln>
            <a:noFill/>
          </a:ln>
        </p:spPr>
      </p:pic>
      <p:sp>
        <p:nvSpPr>
          <p:cNvPr id="585" name="Google Shape;585;p7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586" name="Google Shape;586;p7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1"/>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Comparison of Depreciation Methods</a:t>
            </a:r>
            <a:endParaRPr/>
          </a:p>
        </p:txBody>
      </p:sp>
      <p:pic>
        <p:nvPicPr>
          <p:cNvPr id="592" name="Google Shape;592;p71" descr="A line graph shows the patterns of depreciation expense. The horizontal axis shows the year, ranging from 2020 to 2024 in increments of 1. The vertical axis shows depreciation expense, ranging from 0 to $5,000 in increments of 1,000. The straight-line graph is a horizontal line at y = $2,400. The graph for declining-balance falls from (2020, 5,000) to (2024, 500). The graph for units-of-activity is plotted through the following points (2020, 1,500), (2021, 3,500), (2022, 2,400), (2023, 3,000), and (2024, 1,000). All values are approximated."/>
          <p:cNvPicPr preferRelativeResize="0">
            <a:picLocks noGrp="1"/>
          </p:cNvPicPr>
          <p:nvPr>
            <p:ph type="body" idx="1"/>
          </p:nvPr>
        </p:nvPicPr>
        <p:blipFill rotWithShape="1">
          <a:blip r:embed="rId3">
            <a:alphaModFix/>
          </a:blip>
          <a:srcRect/>
          <a:stretch/>
        </p:blipFill>
        <p:spPr>
          <a:xfrm>
            <a:off x="581224" y="1828800"/>
            <a:ext cx="3561951" cy="2743200"/>
          </a:xfrm>
          <a:prstGeom prst="rect">
            <a:avLst/>
          </a:prstGeom>
          <a:noFill/>
          <a:ln>
            <a:noFill/>
          </a:ln>
        </p:spPr>
      </p:pic>
      <p:graphicFrame>
        <p:nvGraphicFramePr>
          <p:cNvPr id="593" name="Google Shape;593;p71" descr="Table is accessible to screenreaders"/>
          <p:cNvGraphicFramePr/>
          <p:nvPr/>
        </p:nvGraphicFramePr>
        <p:xfrm>
          <a:off x="4724400" y="1828800"/>
          <a:ext cx="3000000" cy="3000000"/>
        </p:xfrm>
        <a:graphic>
          <a:graphicData uri="http://schemas.openxmlformats.org/drawingml/2006/table">
            <a:tbl>
              <a:tblPr firstRow="1" bandRow="1">
                <a:noFill/>
                <a:tableStyleId>{E16AB1D1-9565-4BCD-82EA-16D2591230F8}</a:tableStyleId>
              </a:tblPr>
              <a:tblGrid>
                <a:gridCol w="587825">
                  <a:extLst>
                    <a:ext uri="{9D8B030D-6E8A-4147-A177-3AD203B41FA5}">
                      <a16:colId xmlns:a16="http://schemas.microsoft.com/office/drawing/2014/main" val="20000"/>
                    </a:ext>
                  </a:extLst>
                </a:gridCol>
                <a:gridCol w="174175">
                  <a:extLst>
                    <a:ext uri="{9D8B030D-6E8A-4147-A177-3AD203B41FA5}">
                      <a16:colId xmlns:a16="http://schemas.microsoft.com/office/drawing/2014/main" val="20001"/>
                    </a:ext>
                  </a:extLst>
                </a:gridCol>
                <a:gridCol w="1001475">
                  <a:extLst>
                    <a:ext uri="{9D8B030D-6E8A-4147-A177-3AD203B41FA5}">
                      <a16:colId xmlns:a16="http://schemas.microsoft.com/office/drawing/2014/main" val="20002"/>
                    </a:ext>
                  </a:extLst>
                </a:gridCol>
                <a:gridCol w="141525">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53600">
                  <a:extLst>
                    <a:ext uri="{9D8B030D-6E8A-4147-A177-3AD203B41FA5}">
                      <a16:colId xmlns:a16="http://schemas.microsoft.com/office/drawing/2014/main" val="20005"/>
                    </a:ext>
                  </a:extLst>
                </a:gridCol>
                <a:gridCol w="1141800">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Year</a:t>
                      </a:r>
                      <a:endParaRPr sz="1800" b="1" i="0" u="none" strike="noStrike">
                        <a:solidFill>
                          <a:schemeClr val="dk1"/>
                        </a:solidFill>
                        <a:latin typeface="Calibri"/>
                        <a:ea typeface="Calibri"/>
                        <a:cs typeface="Calibri"/>
                        <a:sym typeface="Calibri"/>
                      </a:endParaRPr>
                    </a:p>
                  </a:txBody>
                  <a:tcPr marL="4225" marR="4225" marT="4225" marB="0" anchor="b">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00" b="1" i="0" u="none" strike="noStrike">
                          <a:solidFill>
                            <a:schemeClr val="dk1"/>
                          </a:solidFill>
                          <a:latin typeface="Calibri"/>
                          <a:ea typeface="Calibri"/>
                          <a:cs typeface="Calibri"/>
                          <a:sym typeface="Calibri"/>
                        </a:rPr>
                        <a:t>.</a:t>
                      </a:r>
                      <a:endParaRPr/>
                    </a:p>
                  </a:txBody>
                  <a:tcPr marL="4225" marR="4225" marT="4225" marB="0"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Straight-Line</a:t>
                      </a:r>
                      <a:endParaRPr sz="1800" b="1" i="0" u="none" strike="noStrike">
                        <a:solidFill>
                          <a:schemeClr val="dk1"/>
                        </a:solidFill>
                        <a:latin typeface="Calibri"/>
                        <a:ea typeface="Calibri"/>
                        <a:cs typeface="Calibri"/>
                        <a:sym typeface="Calibri"/>
                      </a:endParaRPr>
                    </a:p>
                  </a:txBody>
                  <a:tcPr marL="4225" marR="4225" marT="4225" marB="0" anchor="b">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00"/>
                        <a:buFont typeface="Calibri"/>
                        <a:buNone/>
                      </a:pPr>
                      <a:r>
                        <a:rPr lang="en-US" sz="100" b="1" i="0" u="none" strike="noStrike">
                          <a:solidFill>
                            <a:schemeClr val="dk1"/>
                          </a:solidFill>
                          <a:latin typeface="Calibri"/>
                          <a:ea typeface="Calibri"/>
                          <a:cs typeface="Calibri"/>
                          <a:sym typeface="Calibri"/>
                        </a:rPr>
                        <a:t>.</a:t>
                      </a:r>
                      <a:endParaRPr/>
                    </a:p>
                  </a:txBody>
                  <a:tcPr marL="4225" marR="4225" marT="4225" marB="0"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Units-of-Activity</a:t>
                      </a:r>
                      <a:endParaRPr sz="1800" b="1" i="0" u="none" strike="noStrike">
                        <a:solidFill>
                          <a:schemeClr val="dk1"/>
                        </a:solidFill>
                        <a:latin typeface="Calibri"/>
                        <a:ea typeface="Calibri"/>
                        <a:cs typeface="Calibri"/>
                        <a:sym typeface="Calibri"/>
                      </a:endParaRPr>
                    </a:p>
                  </a:txBody>
                  <a:tcPr marL="4225" marR="4225" marT="4225" marB="0" anchor="b">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00"/>
                        <a:buFont typeface="Calibri"/>
                        <a:buNone/>
                      </a:pPr>
                      <a:r>
                        <a:rPr lang="en-US" sz="100" b="1" i="0" u="none" strike="noStrike">
                          <a:solidFill>
                            <a:schemeClr val="dk1"/>
                          </a:solidFill>
                          <a:latin typeface="Calibri"/>
                          <a:ea typeface="Calibri"/>
                          <a:cs typeface="Calibri"/>
                          <a:sym typeface="Calibri"/>
                        </a:rPr>
                        <a:t>.</a:t>
                      </a:r>
                      <a:endParaRPr/>
                    </a:p>
                  </a:txBody>
                  <a:tcPr marL="4225" marR="4225" marT="4225" marB="0"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Declining- </a:t>
                      </a:r>
                      <a:endParaRPr/>
                    </a:p>
                    <a:p>
                      <a:pPr marL="0" marR="0" lvl="0" indent="0" algn="ctr" rtl="0">
                        <a:spcBef>
                          <a:spcPts val="0"/>
                        </a:spcBef>
                        <a:spcAft>
                          <a:spcPts val="0"/>
                        </a:spcAft>
                        <a:buNone/>
                      </a:pPr>
                      <a:r>
                        <a:rPr lang="en-US" sz="1800" b="1" u="none" strike="noStrike">
                          <a:solidFill>
                            <a:schemeClr val="dk1"/>
                          </a:solidFill>
                          <a:latin typeface="Calibri"/>
                          <a:ea typeface="Calibri"/>
                          <a:cs typeface="Calibri"/>
                          <a:sym typeface="Calibri"/>
                        </a:rPr>
                        <a:t>Balance</a:t>
                      </a:r>
                      <a:endParaRPr sz="1800" b="1" i="0" u="none" strike="noStrike">
                        <a:solidFill>
                          <a:schemeClr val="dk1"/>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a:solidFill>
                            <a:schemeClr val="dk1"/>
                          </a:solidFill>
                          <a:latin typeface="Calibri"/>
                          <a:ea typeface="Calibri"/>
                          <a:cs typeface="Calibri"/>
                          <a:sym typeface="Calibri"/>
                        </a:rPr>
                        <a:t>2020</a:t>
                      </a:r>
                      <a:endParaRPr sz="1800" b="0" i="0" u="none" strike="noStrike">
                        <a:solidFill>
                          <a:schemeClr val="dk1"/>
                        </a:solidFill>
                        <a:latin typeface="Calibri"/>
                        <a:ea typeface="Calibri"/>
                        <a:cs typeface="Calibri"/>
                        <a:sym typeface="Calibri"/>
                      </a:endParaRPr>
                    </a:p>
                  </a:txBody>
                  <a:tcPr marL="4225" marR="4225" marT="4225" marB="0" anchor="b">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  2,400</a:t>
                      </a:r>
                      <a:endParaRPr sz="1800" b="0" i="0" u="none" strike="noStrike">
                        <a:solidFill>
                          <a:schemeClr val="dk1"/>
                        </a:solidFill>
                        <a:latin typeface="Calibri"/>
                        <a:ea typeface="Calibri"/>
                        <a:cs typeface="Calibri"/>
                        <a:sym typeface="Calibri"/>
                      </a:endParaRPr>
                    </a:p>
                  </a:txBody>
                  <a:tcPr marL="4225" marR="4225" marT="4225" marB="0"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  1,800</a:t>
                      </a:r>
                      <a:endParaRPr sz="1800" b="0" i="0" u="none" strike="noStrike">
                        <a:solidFill>
                          <a:schemeClr val="dk1"/>
                        </a:solidFill>
                        <a:latin typeface="Calibri"/>
                        <a:ea typeface="Calibri"/>
                        <a:cs typeface="Calibri"/>
                        <a:sym typeface="Calibri"/>
                      </a:endParaRPr>
                    </a:p>
                  </a:txBody>
                  <a:tcPr marL="4225" marR="4225" marT="4225" marB="0" anchor="b">
                    <a:lnT w="12700" cap="flat" cmpd="sng">
                      <a:solidFill>
                        <a:schemeClr val="dk1"/>
                      </a:solidFill>
                      <a:prstDash val="solid"/>
                      <a:round/>
                      <a:headEnd type="none" w="sm" len="sm"/>
                      <a:tailEnd type="none" w="sm" len="sm"/>
                    </a:lnT>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  5,200</a:t>
                      </a:r>
                      <a:endParaRPr sz="1800" b="0" i="0" u="none" strike="noStrike">
                        <a:solidFill>
                          <a:schemeClr val="dk1"/>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a:solidFill>
                            <a:schemeClr val="dk1"/>
                          </a:solidFill>
                          <a:latin typeface="Calibri"/>
                          <a:ea typeface="Calibri"/>
                          <a:cs typeface="Calibri"/>
                          <a:sym typeface="Calibri"/>
                        </a:rPr>
                        <a:t>2021</a:t>
                      </a:r>
                      <a:endParaRPr sz="1800" b="0" i="0" u="none" strike="noStrike">
                        <a:solidFill>
                          <a:schemeClr val="dk1"/>
                        </a:solidFill>
                        <a:latin typeface="Calibri"/>
                        <a:ea typeface="Calibri"/>
                        <a:cs typeface="Calibri"/>
                        <a:sym typeface="Calibri"/>
                      </a:endParaRPr>
                    </a:p>
                  </a:txBody>
                  <a:tcPr marL="4225" marR="4225" marT="4225" marB="0" anchor="b">
                    <a:lnL w="12700" cap="flat" cmpd="sng">
                      <a:solidFill>
                        <a:schemeClr val="dk1"/>
                      </a:solidFill>
                      <a:prstDash val="solid"/>
                      <a:round/>
                      <a:headEnd type="none" w="sm" len="sm"/>
                      <a:tailEnd type="none" w="sm" len="sm"/>
                    </a:lnL>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2,400</a:t>
                      </a: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3,600</a:t>
                      </a: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3,120</a:t>
                      </a:r>
                      <a:endParaRPr sz="1800" b="0" i="0" u="none" strike="noStrike">
                        <a:solidFill>
                          <a:schemeClr val="dk1"/>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a:solidFill>
                            <a:schemeClr val="dk1"/>
                          </a:solidFill>
                          <a:latin typeface="Calibri"/>
                          <a:ea typeface="Calibri"/>
                          <a:cs typeface="Calibri"/>
                          <a:sym typeface="Calibri"/>
                        </a:rPr>
                        <a:t>2022</a:t>
                      </a:r>
                      <a:endParaRPr sz="1800" b="0" i="0" u="none" strike="noStrike">
                        <a:solidFill>
                          <a:schemeClr val="dk1"/>
                        </a:solidFill>
                        <a:latin typeface="Calibri"/>
                        <a:ea typeface="Calibri"/>
                        <a:cs typeface="Calibri"/>
                        <a:sym typeface="Calibri"/>
                      </a:endParaRPr>
                    </a:p>
                  </a:txBody>
                  <a:tcPr marL="4225" marR="4225" marT="4225" marB="0" anchor="b">
                    <a:lnL w="12700" cap="flat" cmpd="sng">
                      <a:solidFill>
                        <a:schemeClr val="dk1"/>
                      </a:solidFill>
                      <a:prstDash val="solid"/>
                      <a:round/>
                      <a:headEnd type="none" w="sm" len="sm"/>
                      <a:tailEnd type="none" w="sm" len="sm"/>
                    </a:lnL>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2,400</a:t>
                      </a: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2,400</a:t>
                      </a: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1,872</a:t>
                      </a:r>
                      <a:endParaRPr sz="1800" b="0" i="0" u="none" strike="noStrike">
                        <a:solidFill>
                          <a:schemeClr val="dk1"/>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a:solidFill>
                            <a:schemeClr val="dk1"/>
                          </a:solidFill>
                          <a:latin typeface="Calibri"/>
                          <a:ea typeface="Calibri"/>
                          <a:cs typeface="Calibri"/>
                          <a:sym typeface="Calibri"/>
                        </a:rPr>
                        <a:t>2023</a:t>
                      </a:r>
                      <a:endParaRPr sz="1800" b="0" i="0" u="none" strike="noStrike">
                        <a:solidFill>
                          <a:schemeClr val="dk1"/>
                        </a:solidFill>
                        <a:latin typeface="Calibri"/>
                        <a:ea typeface="Calibri"/>
                        <a:cs typeface="Calibri"/>
                        <a:sym typeface="Calibri"/>
                      </a:endParaRPr>
                    </a:p>
                  </a:txBody>
                  <a:tcPr marL="4225" marR="4225" marT="4225" marB="0" anchor="b">
                    <a:lnL w="12700" cap="flat" cmpd="sng">
                      <a:solidFill>
                        <a:schemeClr val="dk1"/>
                      </a:solidFill>
                      <a:prstDash val="solid"/>
                      <a:round/>
                      <a:headEnd type="none" w="sm" len="sm"/>
                      <a:tailEnd type="none" w="sm" len="sm"/>
                    </a:lnL>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2,400</a:t>
                      </a:r>
                      <a:endParaRPr sz="1800" b="0" i="0" u="none" strike="noStrike">
                        <a:solidFill>
                          <a:schemeClr val="dk1"/>
                        </a:solidFill>
                        <a:latin typeface="Calibri"/>
                        <a:ea typeface="Calibri"/>
                        <a:cs typeface="Calibri"/>
                        <a:sym typeface="Calibri"/>
                      </a:endParaRPr>
                    </a:p>
                  </a:txBody>
                  <a:tcPr marL="4225" marR="4225" marT="4225" marB="0" anchor="b">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3,000</a:t>
                      </a:r>
                      <a:endParaRPr sz="1800" b="0" i="0" u="none" strike="noStrike">
                        <a:solidFill>
                          <a:schemeClr val="dk1"/>
                        </a:solidFill>
                        <a:latin typeface="Calibri"/>
                        <a:ea typeface="Calibri"/>
                        <a:cs typeface="Calibri"/>
                        <a:sym typeface="Calibri"/>
                      </a:endParaRPr>
                    </a:p>
                  </a:txBody>
                  <a:tcPr marL="4225" marR="4225" marT="4225" marB="0" anchor="b">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1800" u="none" strike="noStrike">
                          <a:solidFill>
                            <a:schemeClr val="dk1"/>
                          </a:solidFill>
                          <a:latin typeface="Calibri"/>
                          <a:ea typeface="Calibri"/>
                          <a:cs typeface="Calibri"/>
                          <a:sym typeface="Calibri"/>
                        </a:rPr>
                        <a:t>1,123</a:t>
                      </a:r>
                      <a:endParaRPr sz="1800" b="0" i="0" u="none" strike="noStrike">
                        <a:solidFill>
                          <a:schemeClr val="dk1"/>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a:solidFill>
                            <a:schemeClr val="dk1"/>
                          </a:solidFill>
                          <a:latin typeface="Calibri"/>
                          <a:ea typeface="Calibri"/>
                          <a:cs typeface="Calibri"/>
                          <a:sym typeface="Calibri"/>
                        </a:rPr>
                        <a:t>2024</a:t>
                      </a:r>
                      <a:endParaRPr sz="1800" b="0" i="0" u="none" strike="noStrike">
                        <a:solidFill>
                          <a:schemeClr val="dk1"/>
                        </a:solidFill>
                        <a:latin typeface="Calibri"/>
                        <a:ea typeface="Calibri"/>
                        <a:cs typeface="Calibri"/>
                        <a:sym typeface="Calibri"/>
                      </a:endParaRPr>
                    </a:p>
                  </a:txBody>
                  <a:tcPr marL="4225" marR="4225" marT="4225" marB="0" anchor="b">
                    <a:lnL w="12700" cap="flat" cmpd="sng">
                      <a:solidFill>
                        <a:schemeClr val="dk1"/>
                      </a:solidFill>
                      <a:prstDash val="solid"/>
                      <a:round/>
                      <a:headEnd type="none" w="sm" len="sm"/>
                      <a:tailEnd type="none" w="sm" len="sm"/>
                    </a:lnL>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lnR w="9525" cap="flat" cmpd="sng">
                      <a:solidFill>
                        <a:srgbClr val="000000">
                          <a:alpha val="0"/>
                        </a:srgbClr>
                      </a:solidFill>
                      <a:prstDash val="solid"/>
                      <a:round/>
                      <a:headEnd type="none" w="sm" len="sm"/>
                      <a:tailEnd type="none" w="sm" len="sm"/>
                    </a:lnR>
                    <a:solidFill>
                      <a:schemeClr val="lt1"/>
                    </a:solidFill>
                  </a:tcPr>
                </a:tc>
                <a:tc>
                  <a:txBody>
                    <a:bodyPr/>
                    <a:lstStyle/>
                    <a:p>
                      <a:pPr marL="0" marR="0" lvl="0" indent="0" algn="r" rtl="0">
                        <a:spcBef>
                          <a:spcPts val="0"/>
                        </a:spcBef>
                        <a:spcAft>
                          <a:spcPts val="0"/>
                        </a:spcAft>
                        <a:buNone/>
                      </a:pPr>
                      <a:r>
                        <a:rPr lang="en-US" sz="1800" u="sng" strike="noStrike">
                          <a:solidFill>
                            <a:schemeClr val="dk1"/>
                          </a:solidFill>
                          <a:latin typeface="Calibri"/>
                          <a:ea typeface="Calibri"/>
                          <a:cs typeface="Calibri"/>
                          <a:sym typeface="Calibri"/>
                        </a:rPr>
                        <a:t>    2,400</a:t>
                      </a:r>
                      <a:endParaRPr sz="1800" b="0" i="0" u="sng" strike="noStrike">
                        <a:solidFill>
                          <a:schemeClr val="dk1"/>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b="0" i="0" u="sng" strike="noStrike">
                        <a:solidFill>
                          <a:schemeClr val="dk1"/>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1800" u="sng" strike="noStrike">
                          <a:solidFill>
                            <a:schemeClr val="dk1"/>
                          </a:solidFill>
                          <a:latin typeface="Calibri"/>
                          <a:ea typeface="Calibri"/>
                          <a:cs typeface="Calibri"/>
                          <a:sym typeface="Calibri"/>
                        </a:rPr>
                        <a:t>     1,200</a:t>
                      </a:r>
                      <a:endParaRPr sz="1800" b="0" i="0" u="sng" strike="noStrike">
                        <a:solidFill>
                          <a:schemeClr val="dk1"/>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b="0" i="0" u="sng" strike="noStrike">
                        <a:solidFill>
                          <a:schemeClr val="dk1"/>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1800" u="sng" strike="noStrike">
                          <a:solidFill>
                            <a:schemeClr val="dk1"/>
                          </a:solidFill>
                          <a:latin typeface="Calibri"/>
                          <a:ea typeface="Calibri"/>
                          <a:cs typeface="Calibri"/>
                          <a:sym typeface="Calibri"/>
                        </a:rPr>
                        <a:t>       685</a:t>
                      </a:r>
                      <a:endParaRPr sz="1800" b="0" i="0" u="sng" strike="noStrike">
                        <a:solidFill>
                          <a:schemeClr val="dk1"/>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183725">
                <a:tc>
                  <a:txBody>
                    <a:bodyPr/>
                    <a:lstStyle/>
                    <a:p>
                      <a:pPr marL="0" marR="0" lvl="0" indent="0" algn="ctr"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b="0" i="0" u="none" strike="noStrike">
                        <a:solidFill>
                          <a:schemeClr val="dk1"/>
                        </a:solidFill>
                        <a:latin typeface="Calibri"/>
                        <a:ea typeface="Calibri"/>
                        <a:cs typeface="Calibri"/>
                        <a:sym typeface="Calibri"/>
                      </a:endParaRPr>
                    </a:p>
                  </a:txBody>
                  <a:tcPr marL="4225" marR="4225" marT="4225" marB="0" anchor="b">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1800" b="1" u="sng" strike="noStrike">
                          <a:solidFill>
                            <a:schemeClr val="accent2"/>
                          </a:solidFill>
                          <a:latin typeface="Calibri"/>
                          <a:ea typeface="Calibri"/>
                          <a:cs typeface="Calibri"/>
                          <a:sym typeface="Calibri"/>
                        </a:rPr>
                        <a:t>$12,000</a:t>
                      </a:r>
                      <a:endParaRPr sz="1800" b="1" i="0" u="sng" strike="noStrike">
                        <a:solidFill>
                          <a:schemeClr val="accent2"/>
                        </a:solidFill>
                        <a:latin typeface="Calibri"/>
                        <a:ea typeface="Calibri"/>
                        <a:cs typeface="Calibri"/>
                        <a:sym typeface="Calibri"/>
                      </a:endParaRPr>
                    </a:p>
                  </a:txBody>
                  <a:tcPr marL="4225" marR="4225" marT="4225" marB="0" anchor="b">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b="1" i="0" u="sng" strike="noStrike">
                        <a:solidFill>
                          <a:schemeClr val="accent2"/>
                        </a:solidFill>
                        <a:latin typeface="Calibri"/>
                        <a:ea typeface="Calibri"/>
                        <a:cs typeface="Calibri"/>
                        <a:sym typeface="Calibri"/>
                      </a:endParaRPr>
                    </a:p>
                  </a:txBody>
                  <a:tcPr marL="4225" marR="4225" marT="4225" marB="0" anchor="b">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1800" b="1" u="sng" strike="noStrike">
                          <a:solidFill>
                            <a:schemeClr val="accent2"/>
                          </a:solidFill>
                          <a:latin typeface="Calibri"/>
                          <a:ea typeface="Calibri"/>
                          <a:cs typeface="Calibri"/>
                          <a:sym typeface="Calibri"/>
                        </a:rPr>
                        <a:t>$12,000</a:t>
                      </a:r>
                      <a:endParaRPr sz="1800" b="1" i="0" u="sng" strike="noStrike">
                        <a:solidFill>
                          <a:schemeClr val="accent2"/>
                        </a:solidFill>
                        <a:latin typeface="Calibri"/>
                        <a:ea typeface="Calibri"/>
                        <a:cs typeface="Calibri"/>
                        <a:sym typeface="Calibri"/>
                      </a:endParaRPr>
                    </a:p>
                  </a:txBody>
                  <a:tcPr marL="4225" marR="4225" marT="4225" marB="0" anchor="b">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b="1" i="0" u="sng" strike="noStrike">
                        <a:solidFill>
                          <a:schemeClr val="accent2"/>
                        </a:solidFill>
                        <a:latin typeface="Calibri"/>
                        <a:ea typeface="Calibri"/>
                        <a:cs typeface="Calibri"/>
                        <a:sym typeface="Calibri"/>
                      </a:endParaRPr>
                    </a:p>
                  </a:txBody>
                  <a:tcPr marL="4225" marR="4225" marT="4225" marB="0" anchor="b">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1800" b="1" u="sng" strike="noStrike">
                          <a:solidFill>
                            <a:schemeClr val="accent2"/>
                          </a:solidFill>
                          <a:latin typeface="Calibri"/>
                          <a:ea typeface="Calibri"/>
                          <a:cs typeface="Calibri"/>
                          <a:sym typeface="Calibri"/>
                        </a:rPr>
                        <a:t>$12,000</a:t>
                      </a:r>
                      <a:endParaRPr sz="1800" b="1" i="0" u="sng" strike="noStrike">
                        <a:solidFill>
                          <a:schemeClr val="accent2"/>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594" name="Google Shape;594;p71"/>
          <p:cNvSpPr txBox="1">
            <a:spLocks noGrp="1"/>
          </p:cNvSpPr>
          <p:nvPr>
            <p:ph type="body" idx="3"/>
          </p:nvPr>
        </p:nvSpPr>
        <p:spPr>
          <a:xfrm>
            <a:off x="304800" y="5029201"/>
            <a:ext cx="8458200" cy="1066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b="1"/>
              <a:t>Helpful Hint</a:t>
            </a:r>
            <a:endParaRPr/>
          </a:p>
          <a:p>
            <a:pPr marL="0" lvl="0" indent="0" algn="l" rtl="0">
              <a:lnSpc>
                <a:spcPct val="90000"/>
              </a:lnSpc>
              <a:spcBef>
                <a:spcPts val="1000"/>
              </a:spcBef>
              <a:spcAft>
                <a:spcPts val="0"/>
              </a:spcAft>
              <a:buClr>
                <a:schemeClr val="dk1"/>
              </a:buClr>
              <a:buSzPts val="2000"/>
              <a:buNone/>
            </a:pPr>
            <a:r>
              <a:rPr lang="en-US" sz="2000"/>
              <a:t>Under any method, depreciation stops when the asset’s book value equals expected salvage value.</a:t>
            </a:r>
            <a:endParaRPr/>
          </a:p>
        </p:txBody>
      </p:sp>
      <p:sp>
        <p:nvSpPr>
          <p:cNvPr id="595" name="Google Shape;595;p71"/>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596" name="Google Shape;596;p7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2"/>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Depreciation and Income Taxes</a:t>
            </a:r>
            <a:endParaRPr/>
          </a:p>
        </p:txBody>
      </p:sp>
      <p:sp>
        <p:nvSpPr>
          <p:cNvPr id="602" name="Google Shape;602;p72"/>
          <p:cNvSpPr txBox="1">
            <a:spLocks noGrp="1"/>
          </p:cNvSpPr>
          <p:nvPr>
            <p:ph type="body" idx="1"/>
          </p:nvPr>
        </p:nvSpPr>
        <p:spPr>
          <a:xfrm>
            <a:off x="304800" y="1828800"/>
            <a:ext cx="8534400" cy="3505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2800"/>
              <a:buNone/>
            </a:pPr>
            <a:r>
              <a:rPr lang="en-US"/>
              <a:t>I</a:t>
            </a:r>
            <a:r>
              <a:rPr lang="en-US" sz="100"/>
              <a:t> </a:t>
            </a:r>
            <a:r>
              <a:rPr lang="en-US"/>
              <a:t>R</a:t>
            </a:r>
            <a:r>
              <a:rPr lang="en-US" sz="100"/>
              <a:t> </a:t>
            </a:r>
            <a:r>
              <a:rPr lang="en-US"/>
              <a:t>S does not require taxpayer to use the same depreciation method on the tax return that is used in preparing financial statements.</a:t>
            </a:r>
            <a:endParaRPr/>
          </a:p>
          <a:p>
            <a:pPr marL="0" lvl="0" indent="0" algn="l" rtl="0">
              <a:lnSpc>
                <a:spcPct val="100000"/>
              </a:lnSpc>
              <a:spcBef>
                <a:spcPts val="1200"/>
              </a:spcBef>
              <a:spcAft>
                <a:spcPts val="0"/>
              </a:spcAft>
              <a:buClr>
                <a:srgbClr val="800000"/>
              </a:buClr>
              <a:buSzPts val="2800"/>
              <a:buNone/>
            </a:pPr>
            <a:r>
              <a:rPr lang="en-US"/>
              <a:t>Taxpayers must use the </a:t>
            </a:r>
            <a:r>
              <a:rPr lang="en-US" b="1"/>
              <a:t>straight-line</a:t>
            </a:r>
            <a:r>
              <a:rPr lang="en-US"/>
              <a:t> method or a special accelerated-depreciation method called the </a:t>
            </a:r>
            <a:r>
              <a:rPr lang="en-US" b="1"/>
              <a:t>Modified Accelerated Cost Recovery System (M</a:t>
            </a:r>
            <a:r>
              <a:rPr lang="en-US" sz="100" b="1"/>
              <a:t> </a:t>
            </a:r>
            <a:r>
              <a:rPr lang="en-US" b="1"/>
              <a:t>A</a:t>
            </a:r>
            <a:r>
              <a:rPr lang="en-US" sz="100" b="1"/>
              <a:t> </a:t>
            </a:r>
            <a:r>
              <a:rPr lang="en-US" b="1"/>
              <a:t>C</a:t>
            </a:r>
            <a:r>
              <a:rPr lang="en-US" sz="100" b="1"/>
              <a:t> </a:t>
            </a:r>
            <a:r>
              <a:rPr lang="en-US" b="1"/>
              <a:t>R</a:t>
            </a:r>
            <a:r>
              <a:rPr lang="en-US" sz="100" b="1"/>
              <a:t> </a:t>
            </a:r>
            <a:r>
              <a:rPr lang="en-US" b="1"/>
              <a:t>S)</a:t>
            </a:r>
            <a:r>
              <a:rPr lang="en-US"/>
              <a:t>.</a:t>
            </a:r>
            <a:endParaRPr/>
          </a:p>
          <a:p>
            <a:pPr marL="0" lvl="0" indent="0" algn="l" rtl="0">
              <a:lnSpc>
                <a:spcPct val="100000"/>
              </a:lnSpc>
              <a:spcBef>
                <a:spcPts val="1200"/>
              </a:spcBef>
              <a:spcAft>
                <a:spcPts val="0"/>
              </a:spcAft>
              <a:buClr>
                <a:srgbClr val="800000"/>
              </a:buClr>
              <a:buSzPts val="2800"/>
              <a:buNone/>
            </a:pPr>
            <a:r>
              <a:rPr lang="en-US"/>
              <a:t>M</a:t>
            </a:r>
            <a:r>
              <a:rPr lang="en-US" sz="100"/>
              <a:t> </a:t>
            </a:r>
            <a:r>
              <a:rPr lang="en-US"/>
              <a:t>A</a:t>
            </a:r>
            <a:r>
              <a:rPr lang="en-US" sz="100"/>
              <a:t> </a:t>
            </a:r>
            <a:r>
              <a:rPr lang="en-US"/>
              <a:t>C</a:t>
            </a:r>
            <a:r>
              <a:rPr lang="en-US" sz="100"/>
              <a:t> </a:t>
            </a:r>
            <a:r>
              <a:rPr lang="en-US"/>
              <a:t>R</a:t>
            </a:r>
            <a:r>
              <a:rPr lang="en-US" sz="100"/>
              <a:t> </a:t>
            </a:r>
            <a:r>
              <a:rPr lang="en-US"/>
              <a:t>S is </a:t>
            </a:r>
            <a:r>
              <a:rPr lang="en-US" b="1"/>
              <a:t>NOT acceptable </a:t>
            </a:r>
            <a:r>
              <a:rPr lang="en-US"/>
              <a:t>under G</a:t>
            </a:r>
            <a:r>
              <a:rPr lang="en-US" sz="100"/>
              <a:t> </a:t>
            </a:r>
            <a:r>
              <a:rPr lang="en-US"/>
              <a:t>A</a:t>
            </a:r>
            <a:r>
              <a:rPr lang="en-US" sz="100"/>
              <a:t> </a:t>
            </a:r>
            <a:r>
              <a:rPr lang="en-US"/>
              <a:t>A</a:t>
            </a:r>
            <a:r>
              <a:rPr lang="en-US" sz="100"/>
              <a:t> </a:t>
            </a:r>
            <a:r>
              <a:rPr lang="en-US"/>
              <a:t>P.</a:t>
            </a:r>
            <a:endParaRPr/>
          </a:p>
        </p:txBody>
      </p:sp>
      <p:sp>
        <p:nvSpPr>
          <p:cNvPr id="603" name="Google Shape;603;p7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604" name="Google Shape;604;p7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73"/>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Revising Periodic Depreciation </a:t>
            </a:r>
            <a:r>
              <a:rPr lang="en-US" sz="2400"/>
              <a:t>(1 of 3)</a:t>
            </a:r>
            <a:endParaRPr sz="2400"/>
          </a:p>
        </p:txBody>
      </p:sp>
      <p:sp>
        <p:nvSpPr>
          <p:cNvPr id="610" name="Google Shape;610;p73"/>
          <p:cNvSpPr txBox="1">
            <a:spLocks noGrp="1"/>
          </p:cNvSpPr>
          <p:nvPr>
            <p:ph type="body" idx="1"/>
          </p:nvPr>
        </p:nvSpPr>
        <p:spPr>
          <a:xfrm>
            <a:off x="304800" y="1828800"/>
            <a:ext cx="8534400" cy="2362200"/>
          </a:xfrm>
          <a:prstGeom prst="rect">
            <a:avLst/>
          </a:prstGeom>
          <a:noFill/>
          <a:ln>
            <a:noFill/>
          </a:ln>
        </p:spPr>
        <p:txBody>
          <a:bodyPr spcFirstLastPara="1" wrap="square" lIns="91425" tIns="45700" rIns="91425" bIns="45700" anchor="t" anchorCtr="0">
            <a:noAutofit/>
          </a:bodyPr>
          <a:lstStyle/>
          <a:p>
            <a:pPr marL="292608" lvl="0" indent="-292608" algn="l" rtl="0">
              <a:lnSpc>
                <a:spcPct val="90000"/>
              </a:lnSpc>
              <a:spcBef>
                <a:spcPts val="0"/>
              </a:spcBef>
              <a:spcAft>
                <a:spcPts val="0"/>
              </a:spcAft>
              <a:buClr>
                <a:srgbClr val="800000"/>
              </a:buClr>
              <a:buSzPts val="2800"/>
              <a:buFont typeface="Arial"/>
              <a:buChar char="•"/>
            </a:pPr>
            <a:r>
              <a:rPr lang="en-US">
                <a:latin typeface="Calibri"/>
                <a:ea typeface="Calibri"/>
                <a:cs typeface="Calibri"/>
                <a:sym typeface="Calibri"/>
              </a:rPr>
              <a:t>Accounted for in period of change and future periods (Change in Estimate)</a:t>
            </a:r>
            <a:endParaRPr/>
          </a:p>
          <a:p>
            <a:pPr marL="292608" lvl="0" indent="-292608" algn="l" rtl="0">
              <a:lnSpc>
                <a:spcPct val="90000"/>
              </a:lnSpc>
              <a:spcBef>
                <a:spcPts val="1000"/>
              </a:spcBef>
              <a:spcAft>
                <a:spcPts val="0"/>
              </a:spcAft>
              <a:buClr>
                <a:srgbClr val="800000"/>
              </a:buClr>
              <a:buSzPts val="2800"/>
              <a:buFont typeface="Arial"/>
              <a:buChar char="•"/>
            </a:pPr>
            <a:r>
              <a:rPr lang="en-US">
                <a:latin typeface="Calibri"/>
                <a:ea typeface="Calibri"/>
                <a:cs typeface="Calibri"/>
                <a:sym typeface="Calibri"/>
              </a:rPr>
              <a:t>No change in depreciation reported for prior years</a:t>
            </a:r>
            <a:endParaRPr/>
          </a:p>
          <a:p>
            <a:pPr marL="292608" lvl="0" indent="-292608" algn="l" rtl="0">
              <a:lnSpc>
                <a:spcPct val="90000"/>
              </a:lnSpc>
              <a:spcBef>
                <a:spcPts val="1000"/>
              </a:spcBef>
              <a:spcAft>
                <a:spcPts val="0"/>
              </a:spcAft>
              <a:buClr>
                <a:srgbClr val="800000"/>
              </a:buClr>
              <a:buSzPts val="2800"/>
              <a:buFont typeface="Arial"/>
              <a:buChar char="•"/>
            </a:pPr>
            <a:r>
              <a:rPr lang="en-US">
                <a:latin typeface="Calibri"/>
                <a:ea typeface="Calibri"/>
                <a:cs typeface="Calibri"/>
                <a:sym typeface="Calibri"/>
              </a:rPr>
              <a:t>Not considered an error</a:t>
            </a:r>
            <a:endParaRPr/>
          </a:p>
          <a:p>
            <a:pPr marL="292608" lvl="0" indent="-292608" algn="l" rtl="0">
              <a:lnSpc>
                <a:spcPct val="90000"/>
              </a:lnSpc>
              <a:spcBef>
                <a:spcPts val="1000"/>
              </a:spcBef>
              <a:spcAft>
                <a:spcPts val="0"/>
              </a:spcAft>
              <a:buClr>
                <a:srgbClr val="800000"/>
              </a:buClr>
              <a:buSzPts val="2800"/>
              <a:buFont typeface="Arial"/>
              <a:buChar char="•"/>
            </a:pPr>
            <a:r>
              <a:rPr lang="en-US">
                <a:latin typeface="Calibri"/>
                <a:ea typeface="Calibri"/>
                <a:cs typeface="Calibri"/>
                <a:sym typeface="Calibri"/>
              </a:rPr>
              <a:t>Use a step-by-step approach:</a:t>
            </a:r>
            <a:endParaRPr/>
          </a:p>
        </p:txBody>
      </p:sp>
      <p:sp>
        <p:nvSpPr>
          <p:cNvPr id="611" name="Google Shape;611;p73"/>
          <p:cNvSpPr txBox="1">
            <a:spLocks noGrp="1"/>
          </p:cNvSpPr>
          <p:nvPr>
            <p:ph type="body" idx="3"/>
          </p:nvPr>
        </p:nvSpPr>
        <p:spPr>
          <a:xfrm>
            <a:off x="313267" y="4360534"/>
            <a:ext cx="8534400" cy="990600"/>
          </a:xfrm>
          <a:prstGeom prst="rect">
            <a:avLst/>
          </a:prstGeom>
          <a:noFill/>
          <a:ln>
            <a:noFill/>
          </a:ln>
        </p:spPr>
        <p:txBody>
          <a:bodyPr spcFirstLastPara="1" wrap="square" lIns="91425" tIns="45700" rIns="91425" bIns="45700" anchor="t" anchorCtr="0">
            <a:noAutofit/>
          </a:bodyPr>
          <a:lstStyle/>
          <a:p>
            <a:pPr marL="804672" lvl="1" indent="-402336" algn="l" rtl="0">
              <a:lnSpc>
                <a:spcPct val="90000"/>
              </a:lnSpc>
              <a:spcBef>
                <a:spcPts val="0"/>
              </a:spcBef>
              <a:spcAft>
                <a:spcPts val="0"/>
              </a:spcAft>
              <a:buClr>
                <a:schemeClr val="accent2"/>
              </a:buClr>
              <a:buSzPts val="2800"/>
              <a:buFont typeface="Calibri"/>
              <a:buAutoNum type="arabicPeriod"/>
            </a:pPr>
            <a:r>
              <a:rPr lang="en-US" sz="2800">
                <a:latin typeface="Calibri"/>
                <a:ea typeface="Calibri"/>
                <a:cs typeface="Calibri"/>
                <a:sym typeface="Calibri"/>
              </a:rPr>
              <a:t>determine new depreciable cost</a:t>
            </a:r>
            <a:endParaRPr/>
          </a:p>
          <a:p>
            <a:pPr marL="804672" lvl="1" indent="-402336" algn="l" rtl="0">
              <a:lnSpc>
                <a:spcPct val="90000"/>
              </a:lnSpc>
              <a:spcBef>
                <a:spcPts val="500"/>
              </a:spcBef>
              <a:spcAft>
                <a:spcPts val="0"/>
              </a:spcAft>
              <a:buClr>
                <a:schemeClr val="accent2"/>
              </a:buClr>
              <a:buSzPts val="2800"/>
              <a:buFont typeface="Calibri"/>
              <a:buAutoNum type="arabicPeriod"/>
            </a:pPr>
            <a:r>
              <a:rPr lang="en-US" sz="2800">
                <a:latin typeface="Calibri"/>
                <a:ea typeface="Calibri"/>
                <a:cs typeface="Calibri"/>
                <a:sym typeface="Calibri"/>
              </a:rPr>
              <a:t>divide by remaining useful life</a:t>
            </a:r>
            <a:endParaRPr sz="2800">
              <a:latin typeface="Calibri"/>
              <a:ea typeface="Calibri"/>
              <a:cs typeface="Calibri"/>
              <a:sym typeface="Calibri"/>
            </a:endParaRPr>
          </a:p>
        </p:txBody>
      </p:sp>
      <p:sp>
        <p:nvSpPr>
          <p:cNvPr id="612" name="Google Shape;612;p7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613" name="Google Shape;613;p7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4"/>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Revising Periodic Depreciation </a:t>
            </a:r>
            <a:r>
              <a:rPr lang="en-US" sz="2400"/>
              <a:t>(2 of 3)</a:t>
            </a:r>
            <a:endParaRPr sz="2400"/>
          </a:p>
        </p:txBody>
      </p:sp>
      <p:sp>
        <p:nvSpPr>
          <p:cNvPr id="619" name="Google Shape;619;p74"/>
          <p:cNvSpPr txBox="1">
            <a:spLocks noGrp="1"/>
          </p:cNvSpPr>
          <p:nvPr>
            <p:ph type="body" idx="1"/>
          </p:nvPr>
        </p:nvSpPr>
        <p:spPr>
          <a:xfrm>
            <a:off x="304800" y="1828800"/>
            <a:ext cx="8534400" cy="411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00000"/>
              </a:buClr>
              <a:buSzPts val="2600"/>
              <a:buNone/>
            </a:pPr>
            <a:r>
              <a:rPr lang="en-US" sz="2600">
                <a:latin typeface="Calibri"/>
                <a:ea typeface="Calibri"/>
                <a:cs typeface="Calibri"/>
                <a:sym typeface="Calibri"/>
              </a:rPr>
              <a:t>Barb’s Florists decides on January 1, 2023, to extend the useful life of the truck one year (a total life of six years) and increase its salvage value to $2,200. The company has used the straight-line method to depreciate the asset to date. Accumulated depreciation after three years (2020–2022) is $7,200, and book value is $5,800.</a:t>
            </a:r>
            <a:endParaRPr/>
          </a:p>
          <a:p>
            <a:pPr marL="0" lvl="0" indent="0" algn="l" rtl="0">
              <a:lnSpc>
                <a:spcPct val="90000"/>
              </a:lnSpc>
              <a:spcBef>
                <a:spcPts val="1000"/>
              </a:spcBef>
              <a:spcAft>
                <a:spcPts val="0"/>
              </a:spcAft>
              <a:buClr>
                <a:srgbClr val="800000"/>
              </a:buClr>
              <a:buSzPts val="2600"/>
              <a:buNone/>
            </a:pPr>
            <a:r>
              <a:rPr lang="en-US" sz="2600">
                <a:latin typeface="Calibri"/>
                <a:ea typeface="Calibri"/>
                <a:cs typeface="Calibri"/>
                <a:sym typeface="Calibri"/>
              </a:rPr>
              <a:t>What entry is necessary to correct prior year's deprecation?</a:t>
            </a:r>
            <a:endParaRPr/>
          </a:p>
          <a:p>
            <a:pPr marL="0" lvl="0" indent="0" algn="l" rtl="0">
              <a:lnSpc>
                <a:spcPct val="90000"/>
              </a:lnSpc>
              <a:spcBef>
                <a:spcPts val="1000"/>
              </a:spcBef>
              <a:spcAft>
                <a:spcPts val="0"/>
              </a:spcAft>
              <a:buClr>
                <a:srgbClr val="800000"/>
              </a:buClr>
              <a:buSzPts val="2600"/>
              <a:buNone/>
            </a:pPr>
            <a:r>
              <a:rPr lang="en-US" sz="2600">
                <a:latin typeface="Calibri"/>
                <a:ea typeface="Calibri"/>
                <a:cs typeface="Calibri"/>
                <a:sym typeface="Calibri"/>
              </a:rPr>
              <a:t>Calculate the depreciation expense for 2023 and future years?</a:t>
            </a:r>
            <a:endParaRPr/>
          </a:p>
        </p:txBody>
      </p:sp>
      <p:sp>
        <p:nvSpPr>
          <p:cNvPr id="620" name="Google Shape;620;p7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621" name="Google Shape;621;p7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5"/>
          <p:cNvSpPr txBox="1">
            <a:spLocks noGrp="1"/>
          </p:cNvSpPr>
          <p:nvPr>
            <p:ph type="title"/>
          </p:nvPr>
        </p:nvSpPr>
        <p:spPr>
          <a:xfrm>
            <a:off x="304800" y="762001"/>
            <a:ext cx="8534400" cy="66655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Revising Periodic Depreciation </a:t>
            </a:r>
            <a:r>
              <a:rPr lang="en-US" sz="2400"/>
              <a:t>(3 of 3)</a:t>
            </a:r>
            <a:endParaRPr sz="2400"/>
          </a:p>
        </p:txBody>
      </p:sp>
      <p:graphicFrame>
        <p:nvGraphicFramePr>
          <p:cNvPr id="627" name="Google Shape;627;p75" descr="Table is accessible to screenreaders"/>
          <p:cNvGraphicFramePr/>
          <p:nvPr/>
        </p:nvGraphicFramePr>
        <p:xfrm>
          <a:off x="423744" y="1600200"/>
          <a:ext cx="3000000" cy="3000000"/>
        </p:xfrm>
        <a:graphic>
          <a:graphicData uri="http://schemas.openxmlformats.org/drawingml/2006/table">
            <a:tbl>
              <a:tblPr firstRow="1" bandRow="1">
                <a:noFill/>
                <a:tableStyleId>{4B33CA7C-FA45-425B-8C2F-BAA3BB65EE4B}</a:tableStyleId>
              </a:tblPr>
              <a:tblGrid>
                <a:gridCol w="4774150">
                  <a:extLst>
                    <a:ext uri="{9D8B030D-6E8A-4147-A177-3AD203B41FA5}">
                      <a16:colId xmlns:a16="http://schemas.microsoft.com/office/drawing/2014/main" val="20000"/>
                    </a:ext>
                  </a:extLst>
                </a:gridCol>
                <a:gridCol w="3184125">
                  <a:extLst>
                    <a:ext uri="{9D8B030D-6E8A-4147-A177-3AD203B41FA5}">
                      <a16:colId xmlns:a16="http://schemas.microsoft.com/office/drawing/2014/main" val="20001"/>
                    </a:ext>
                  </a:extLst>
                </a:gridCol>
              </a:tblGrid>
              <a:tr h="481175">
                <a:tc>
                  <a:txBody>
                    <a:bodyPr/>
                    <a:lstStyle/>
                    <a:p>
                      <a:pPr marL="0" marR="0" lvl="0" indent="0" algn="l" rtl="0">
                        <a:spcBef>
                          <a:spcPts val="0"/>
                        </a:spcBef>
                        <a:spcAft>
                          <a:spcPts val="0"/>
                        </a:spcAft>
                        <a:buNone/>
                      </a:pPr>
                      <a:r>
                        <a:rPr lang="en-US" sz="2200" b="0" i="0" u="none" strike="noStrike">
                          <a:solidFill>
                            <a:schemeClr val="dk1"/>
                          </a:solidFill>
                          <a:latin typeface="Calibri"/>
                          <a:ea typeface="Calibri"/>
                          <a:cs typeface="Calibri"/>
                          <a:sym typeface="Calibri"/>
                        </a:rPr>
                        <a:t>Book value, 1/1/23</a:t>
                      </a:r>
                      <a:endParaRPr sz="2200" b="0" i="0" u="none" strike="noStrike">
                        <a:solidFill>
                          <a:srgbClr val="000000"/>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0" i="0" u="none" strike="noStrike">
                          <a:solidFill>
                            <a:schemeClr val="dk1"/>
                          </a:solidFill>
                          <a:latin typeface="Calibri"/>
                          <a:ea typeface="Calibri"/>
                          <a:cs typeface="Calibri"/>
                          <a:sym typeface="Calibri"/>
                        </a:rPr>
                        <a:t>         $  5,800</a:t>
                      </a:r>
                      <a:endParaRPr sz="2200" b="0" i="0" u="none" strike="noStrike">
                        <a:solidFill>
                          <a:srgbClr val="000000"/>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81175">
                <a:tc>
                  <a:txBody>
                    <a:bodyPr/>
                    <a:lstStyle/>
                    <a:p>
                      <a:pPr marL="0" marR="0" lvl="0" indent="0" algn="l" rtl="0">
                        <a:spcBef>
                          <a:spcPts val="0"/>
                        </a:spcBef>
                        <a:spcAft>
                          <a:spcPts val="0"/>
                        </a:spcAft>
                        <a:buNone/>
                      </a:pPr>
                      <a:r>
                        <a:rPr lang="en-US" sz="2200" b="0" i="0" u="none" strike="noStrike">
                          <a:solidFill>
                            <a:schemeClr val="dk1"/>
                          </a:solidFill>
                          <a:latin typeface="Calibri"/>
                          <a:ea typeface="Calibri"/>
                          <a:cs typeface="Calibri"/>
                          <a:sym typeface="Calibri"/>
                        </a:rPr>
                        <a:t>Less: Salvage value</a:t>
                      </a:r>
                      <a:endParaRPr sz="2200" b="0" i="0" u="none" strike="noStrike">
                        <a:solidFill>
                          <a:srgbClr val="000000"/>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0" i="0" u="none" strike="noStrike">
                          <a:solidFill>
                            <a:schemeClr val="dk1"/>
                          </a:solidFill>
                          <a:latin typeface="Calibri"/>
                          <a:ea typeface="Calibri"/>
                          <a:cs typeface="Calibri"/>
                          <a:sym typeface="Calibri"/>
                        </a:rPr>
                        <a:t>         </a:t>
                      </a:r>
                      <a:r>
                        <a:rPr lang="en-US" sz="2200" b="0" i="0" u="sng" strike="noStrike">
                          <a:solidFill>
                            <a:schemeClr val="dk1"/>
                          </a:solidFill>
                          <a:latin typeface="Calibri"/>
                          <a:ea typeface="Calibri"/>
                          <a:cs typeface="Calibri"/>
                          <a:sym typeface="Calibri"/>
                        </a:rPr>
                        <a:t>    2,200</a:t>
                      </a:r>
                      <a:endParaRPr sz="2200" b="0" i="0" u="sng" strike="noStrike">
                        <a:solidFill>
                          <a:srgbClr val="000000"/>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81175">
                <a:tc>
                  <a:txBody>
                    <a:bodyPr/>
                    <a:lstStyle/>
                    <a:p>
                      <a:pPr marL="0" marR="0" lvl="0" indent="0" algn="l" rtl="0">
                        <a:spcBef>
                          <a:spcPts val="0"/>
                        </a:spcBef>
                        <a:spcAft>
                          <a:spcPts val="0"/>
                        </a:spcAft>
                        <a:buNone/>
                      </a:pPr>
                      <a:r>
                        <a:rPr lang="en-US" sz="2200" b="0" i="0" u="none" strike="noStrike">
                          <a:solidFill>
                            <a:schemeClr val="dk1"/>
                          </a:solidFill>
                          <a:latin typeface="Calibri"/>
                          <a:ea typeface="Calibri"/>
                          <a:cs typeface="Calibri"/>
                          <a:sym typeface="Calibri"/>
                        </a:rPr>
                        <a:t>Depreciable cost</a:t>
                      </a:r>
                      <a:endParaRPr sz="2200" b="0" i="0" u="none" strike="noStrike">
                        <a:solidFill>
                          <a:srgbClr val="000000"/>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0" i="0" u="none" strike="noStrike">
                          <a:solidFill>
                            <a:schemeClr val="dk1"/>
                          </a:solidFill>
                          <a:latin typeface="Calibri"/>
                          <a:ea typeface="Calibri"/>
                          <a:cs typeface="Calibri"/>
                          <a:sym typeface="Calibri"/>
                        </a:rPr>
                        <a:t>         </a:t>
                      </a:r>
                      <a:r>
                        <a:rPr lang="en-US" sz="2200" b="0" i="0" u="sng" strike="noStrike">
                          <a:solidFill>
                            <a:schemeClr val="dk1"/>
                          </a:solidFill>
                          <a:latin typeface="Calibri"/>
                          <a:ea typeface="Calibri"/>
                          <a:cs typeface="Calibri"/>
                          <a:sym typeface="Calibri"/>
                        </a:rPr>
                        <a:t>$  3,600</a:t>
                      </a:r>
                      <a:endParaRPr sz="2200" b="0" i="0" u="sng" strike="noStrike">
                        <a:solidFill>
                          <a:srgbClr val="000000"/>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81175">
                <a:tc>
                  <a:txBody>
                    <a:bodyPr/>
                    <a:lstStyle/>
                    <a:p>
                      <a:pPr marL="0" marR="0" lvl="0" indent="0" algn="l" rtl="0">
                        <a:spcBef>
                          <a:spcPts val="0"/>
                        </a:spcBef>
                        <a:spcAft>
                          <a:spcPts val="0"/>
                        </a:spcAft>
                        <a:buNone/>
                      </a:pPr>
                      <a:r>
                        <a:rPr lang="en-US" sz="2200" b="0" i="0" u="none" strike="noStrike">
                          <a:solidFill>
                            <a:schemeClr val="dk1"/>
                          </a:solidFill>
                          <a:latin typeface="Calibri"/>
                          <a:ea typeface="Calibri"/>
                          <a:cs typeface="Calibri"/>
                          <a:sym typeface="Calibri"/>
                        </a:rPr>
                        <a:t>Remaining useful life</a:t>
                      </a:r>
                      <a:endParaRPr sz="2200" b="0" i="0" u="none" strike="noStrike">
                        <a:solidFill>
                          <a:srgbClr val="000000"/>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200"/>
                        <a:buFont typeface="Calibri"/>
                        <a:buNone/>
                      </a:pPr>
                      <a:r>
                        <a:rPr lang="en-US" sz="2200" b="0" i="0" u="none" strike="noStrike">
                          <a:solidFill>
                            <a:schemeClr val="dk1"/>
                          </a:solidFill>
                          <a:latin typeface="Calibri"/>
                          <a:ea typeface="Calibri"/>
                          <a:cs typeface="Calibri"/>
                          <a:sym typeface="Calibri"/>
                        </a:rPr>
                        <a:t>        </a:t>
                      </a:r>
                      <a:r>
                        <a:rPr lang="en-US" sz="2200" b="0" i="0" u="sng" strike="noStrike">
                          <a:solidFill>
                            <a:schemeClr val="dk1"/>
                          </a:solidFill>
                          <a:latin typeface="Calibri"/>
                          <a:ea typeface="Calibri"/>
                          <a:cs typeface="Calibri"/>
                          <a:sym typeface="Calibri"/>
                        </a:rPr>
                        <a:t> 3   years</a:t>
                      </a:r>
                      <a:r>
                        <a:rPr lang="en-US" sz="2200" b="0" i="0" u="none" strike="noStrike">
                          <a:solidFill>
                            <a:schemeClr val="dk1"/>
                          </a:solidFill>
                          <a:latin typeface="Calibri"/>
                          <a:ea typeface="Calibri"/>
                          <a:cs typeface="Calibri"/>
                          <a:sym typeface="Calibri"/>
                        </a:rPr>
                        <a:t> (2023−2025)</a:t>
                      </a:r>
                      <a:endParaRPr sz="2200" b="0" i="0" u="none" strike="noStrike">
                        <a:solidFill>
                          <a:srgbClr val="000000"/>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81175">
                <a:tc>
                  <a:txBody>
                    <a:bodyPr/>
                    <a:lstStyle/>
                    <a:p>
                      <a:pPr marL="0" marR="0" lvl="0" indent="0" algn="l" rtl="0">
                        <a:spcBef>
                          <a:spcPts val="0"/>
                        </a:spcBef>
                        <a:spcAft>
                          <a:spcPts val="0"/>
                        </a:spcAft>
                        <a:buNone/>
                      </a:pPr>
                      <a:r>
                        <a:rPr lang="en-US" sz="2200" b="1" i="0" u="none" strike="noStrike">
                          <a:solidFill>
                            <a:srgbClr val="6C1418"/>
                          </a:solidFill>
                          <a:latin typeface="Calibri"/>
                          <a:ea typeface="Calibri"/>
                          <a:cs typeface="Calibri"/>
                          <a:sym typeface="Calibri"/>
                        </a:rPr>
                        <a:t>Revised annual depreciation ($3,600 ÷ 3)</a:t>
                      </a:r>
                      <a:endParaRPr sz="2200" b="0" i="0" u="none" strike="noStrike">
                        <a:solidFill>
                          <a:srgbClr val="6C1418"/>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200" b="1" i="0" u="none" strike="noStrike">
                          <a:solidFill>
                            <a:srgbClr val="6C1418"/>
                          </a:solidFill>
                          <a:latin typeface="Calibri"/>
                          <a:ea typeface="Calibri"/>
                          <a:cs typeface="Calibri"/>
                          <a:sym typeface="Calibri"/>
                        </a:rPr>
                        <a:t>         </a:t>
                      </a:r>
                      <a:r>
                        <a:rPr lang="en-US" sz="2200" b="1" i="0" u="sng" strike="noStrike">
                          <a:solidFill>
                            <a:srgbClr val="6C1418"/>
                          </a:solidFill>
                          <a:latin typeface="Calibri"/>
                          <a:ea typeface="Calibri"/>
                          <a:cs typeface="Calibri"/>
                          <a:sym typeface="Calibri"/>
                        </a:rPr>
                        <a:t>$  1,200</a:t>
                      </a:r>
                      <a:endParaRPr sz="2200" b="0" i="0" u="sng" strike="noStrike">
                        <a:solidFill>
                          <a:srgbClr val="6C1418"/>
                        </a:solidFill>
                        <a:latin typeface="Calibri"/>
                        <a:ea typeface="Calibri"/>
                        <a:cs typeface="Calibri"/>
                        <a:sym typeface="Calibri"/>
                      </a:endParaRPr>
                    </a:p>
                  </a:txBody>
                  <a:tcPr marL="4225" marR="4225" marT="422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28" name="Google Shape;628;p75"/>
          <p:cNvSpPr txBox="1">
            <a:spLocks noGrp="1"/>
          </p:cNvSpPr>
          <p:nvPr>
            <p:ph type="body" idx="5"/>
          </p:nvPr>
        </p:nvSpPr>
        <p:spPr>
          <a:xfrm>
            <a:off x="304800" y="4343400"/>
            <a:ext cx="8534400" cy="53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a:t>Barb’s Florists makes no entry for the change in estimate.</a:t>
            </a:r>
            <a:endParaRPr/>
          </a:p>
        </p:txBody>
      </p:sp>
      <p:sp>
        <p:nvSpPr>
          <p:cNvPr id="629" name="Google Shape;629;p7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630" name="Google Shape;630;p7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76"/>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2b Revised Depreciation </a:t>
            </a:r>
            <a:r>
              <a:rPr lang="en-US" sz="2400"/>
              <a:t>(1 of 2)</a:t>
            </a:r>
            <a:endParaRPr/>
          </a:p>
        </p:txBody>
      </p:sp>
      <p:sp>
        <p:nvSpPr>
          <p:cNvPr id="636" name="Google Shape;636;p76"/>
          <p:cNvSpPr txBox="1">
            <a:spLocks noGrp="1"/>
          </p:cNvSpPr>
          <p:nvPr>
            <p:ph type="body" idx="1"/>
          </p:nvPr>
        </p:nvSpPr>
        <p:spPr>
          <a:xfrm>
            <a:off x="304800" y="1678516"/>
            <a:ext cx="8534400" cy="220768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Chambers Corporation purchased a piece of equipment for $36,000. It estimated a 6-year life and $6,000 salvage value. Thus, straight-line depreciation was $5,000 per year [($36,000 </a:t>
            </a:r>
            <a:r>
              <a:rPr lang="en-US" sz="2400">
                <a:latin typeface="Arial"/>
                <a:ea typeface="Arial"/>
                <a:cs typeface="Arial"/>
                <a:sym typeface="Arial"/>
              </a:rPr>
              <a:t>−</a:t>
            </a:r>
            <a:r>
              <a:rPr lang="en-US" sz="2400"/>
              <a:t> $6,000) ÷ 6]. At the end of year three (before the depreciation adjustment), it estimated the new total life to be 10 years and the new salvage value to be $2,000. Compute the revised depreciation.</a:t>
            </a:r>
            <a:endParaRPr/>
          </a:p>
        </p:txBody>
      </p:sp>
      <p:sp>
        <p:nvSpPr>
          <p:cNvPr id="637" name="Google Shape;637;p76"/>
          <p:cNvSpPr txBox="1">
            <a:spLocks noGrp="1"/>
          </p:cNvSpPr>
          <p:nvPr>
            <p:ph type="body" idx="3"/>
          </p:nvPr>
        </p:nvSpPr>
        <p:spPr>
          <a:xfrm>
            <a:off x="313267" y="4038600"/>
            <a:ext cx="8534400" cy="1828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Solution</a:t>
            </a:r>
            <a:endParaRPr/>
          </a:p>
          <a:p>
            <a:pPr marL="0" lvl="0" indent="0" algn="l" rtl="0">
              <a:lnSpc>
                <a:spcPct val="90000"/>
              </a:lnSpc>
              <a:spcBef>
                <a:spcPts val="1000"/>
              </a:spcBef>
              <a:spcAft>
                <a:spcPts val="0"/>
              </a:spcAft>
              <a:buClr>
                <a:schemeClr val="dk1"/>
              </a:buClr>
              <a:buSzPts val="2400"/>
              <a:buNone/>
            </a:pPr>
            <a:r>
              <a:rPr lang="en-US" sz="2400"/>
              <a:t>Original depreciation expense = [($36,000 </a:t>
            </a:r>
            <a:r>
              <a:rPr lang="en-US" sz="2400">
                <a:latin typeface="Arial"/>
                <a:ea typeface="Arial"/>
                <a:cs typeface="Arial"/>
                <a:sym typeface="Arial"/>
              </a:rPr>
              <a:t>−</a:t>
            </a:r>
            <a:r>
              <a:rPr lang="en-US" sz="2400"/>
              <a:t> $6,000) ÷ 6] = $5,000</a:t>
            </a:r>
            <a:endParaRPr/>
          </a:p>
          <a:p>
            <a:pPr marL="0" lvl="0" indent="0" algn="l" rtl="0">
              <a:lnSpc>
                <a:spcPct val="90000"/>
              </a:lnSpc>
              <a:spcBef>
                <a:spcPts val="1000"/>
              </a:spcBef>
              <a:spcAft>
                <a:spcPts val="0"/>
              </a:spcAft>
              <a:buClr>
                <a:schemeClr val="dk1"/>
              </a:buClr>
              <a:buSzPts val="2400"/>
              <a:buNone/>
            </a:pPr>
            <a:r>
              <a:rPr lang="en-US" sz="2400"/>
              <a:t>Accumulated depreciation after 2 years = 2 </a:t>
            </a:r>
            <a:r>
              <a:rPr lang="en-US" sz="2400">
                <a:latin typeface="Arial"/>
                <a:ea typeface="Arial"/>
                <a:cs typeface="Arial"/>
                <a:sym typeface="Arial"/>
              </a:rPr>
              <a:t>×</a:t>
            </a:r>
            <a:r>
              <a:rPr lang="en-US" sz="2400"/>
              <a:t> $5,000 = $10,000</a:t>
            </a:r>
            <a:endParaRPr/>
          </a:p>
          <a:p>
            <a:pPr marL="0" lvl="0" indent="0" algn="l" rtl="0">
              <a:lnSpc>
                <a:spcPct val="90000"/>
              </a:lnSpc>
              <a:spcBef>
                <a:spcPts val="1000"/>
              </a:spcBef>
              <a:spcAft>
                <a:spcPts val="0"/>
              </a:spcAft>
              <a:buClr>
                <a:schemeClr val="dk1"/>
              </a:buClr>
              <a:buSzPts val="2400"/>
              <a:buNone/>
            </a:pPr>
            <a:r>
              <a:rPr lang="en-US" sz="2400"/>
              <a:t>Book value = $36,000 </a:t>
            </a:r>
            <a:r>
              <a:rPr lang="en-US" sz="2400">
                <a:latin typeface="Arial"/>
                <a:ea typeface="Arial"/>
                <a:cs typeface="Arial"/>
                <a:sym typeface="Arial"/>
              </a:rPr>
              <a:t>−</a:t>
            </a:r>
            <a:r>
              <a:rPr lang="en-US" sz="2400"/>
              <a:t> $10,000 = $26,000</a:t>
            </a:r>
            <a:endParaRPr/>
          </a:p>
        </p:txBody>
      </p:sp>
      <p:sp>
        <p:nvSpPr>
          <p:cNvPr id="638" name="Google Shape;638;p7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639" name="Google Shape;639;p7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77"/>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2b Revised Depreciation </a:t>
            </a:r>
            <a:r>
              <a:rPr lang="en-US" sz="2400"/>
              <a:t>(2 of 2)</a:t>
            </a:r>
            <a:endParaRPr/>
          </a:p>
        </p:txBody>
      </p:sp>
      <p:graphicFrame>
        <p:nvGraphicFramePr>
          <p:cNvPr id="645" name="Google Shape;645;p77" descr="Table is accessible to screenreaders"/>
          <p:cNvGraphicFramePr/>
          <p:nvPr/>
        </p:nvGraphicFramePr>
        <p:xfrm>
          <a:off x="838200" y="1905000"/>
          <a:ext cx="3000000" cy="3000000"/>
        </p:xfrm>
        <a:graphic>
          <a:graphicData uri="http://schemas.openxmlformats.org/drawingml/2006/table">
            <a:tbl>
              <a:tblPr firstRow="1" bandRow="1">
                <a:noFill/>
                <a:tableStyleId>{E16AB1D1-9565-4BCD-82EA-16D2591230F8}</a:tableStyleId>
              </a:tblPr>
              <a:tblGrid>
                <a:gridCol w="5791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2400" b="0">
                          <a:solidFill>
                            <a:schemeClr val="dk1"/>
                          </a:solidFill>
                        </a:rPr>
                        <a:t>Book value after 2 years of depreciation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400" b="0">
                          <a:solidFill>
                            <a:schemeClr val="dk1"/>
                          </a:solidFill>
                        </a:rPr>
                        <a:t>$26,000</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400">
                          <a:solidFill>
                            <a:schemeClr val="dk1"/>
                          </a:solidFill>
                        </a:rPr>
                        <a:t>Less: New salvage value</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400" u="sng">
                          <a:solidFill>
                            <a:schemeClr val="dk1"/>
                          </a:solidFill>
                        </a:rPr>
                        <a:t>    2,000</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400">
                          <a:solidFill>
                            <a:schemeClr val="dk1"/>
                          </a:solidFill>
                        </a:rPr>
                        <a:t>Depreciable cost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400" u="sng">
                          <a:solidFill>
                            <a:schemeClr val="dk1"/>
                          </a:solidFill>
                        </a:rPr>
                        <a:t>$24,000</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400">
                          <a:solidFill>
                            <a:schemeClr val="dk1"/>
                          </a:solidFill>
                        </a:rPr>
                        <a:t>Remaining useful life</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400" u="sng">
                          <a:solidFill>
                            <a:schemeClr val="dk1"/>
                          </a:solidFill>
                        </a:rPr>
                        <a:t>  8 years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400">
                          <a:solidFill>
                            <a:schemeClr val="dk1"/>
                          </a:solidFill>
                        </a:rPr>
                        <a:t>Revised annual depreciation ($24,000 ÷ 8)</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US" sz="2400" u="sng">
                          <a:solidFill>
                            <a:schemeClr val="dk1"/>
                          </a:solidFill>
                        </a:rPr>
                        <a:t>$  3,000</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46" name="Google Shape;646;p7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647" name="Google Shape;647;p7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78"/>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Plant Asset Disposals</a:t>
            </a:r>
            <a:endParaRPr/>
          </a:p>
        </p:txBody>
      </p:sp>
      <p:sp>
        <p:nvSpPr>
          <p:cNvPr id="653" name="Google Shape;653;p78"/>
          <p:cNvSpPr txBox="1">
            <a:spLocks noGrp="1"/>
          </p:cNvSpPr>
          <p:nvPr>
            <p:ph type="body" idx="1"/>
          </p:nvPr>
        </p:nvSpPr>
        <p:spPr>
          <a:xfrm>
            <a:off x="304800" y="1828800"/>
            <a:ext cx="8534400" cy="3581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00000"/>
              </a:buClr>
              <a:buSzPts val="2800"/>
              <a:buNone/>
            </a:pPr>
            <a:r>
              <a:rPr lang="en-US"/>
              <a:t>Companies dispose of plant assets in three ways —</a:t>
            </a:r>
            <a:endParaRPr/>
          </a:p>
          <a:p>
            <a:pPr marL="402336" lvl="0" indent="-402336" algn="l" rtl="0">
              <a:lnSpc>
                <a:spcPct val="90000"/>
              </a:lnSpc>
              <a:spcBef>
                <a:spcPts val="1000"/>
              </a:spcBef>
              <a:spcAft>
                <a:spcPts val="0"/>
              </a:spcAft>
              <a:buClr>
                <a:schemeClr val="accent2"/>
              </a:buClr>
              <a:buSzPts val="2800"/>
              <a:buFont typeface="Calibri"/>
              <a:buAutoNum type="arabicPeriod"/>
            </a:pPr>
            <a:r>
              <a:rPr lang="en-US" b="1"/>
              <a:t>Retirement: </a:t>
            </a:r>
            <a:r>
              <a:rPr lang="en-US"/>
              <a:t>Equipment is scrapped or discarded</a:t>
            </a:r>
            <a:endParaRPr/>
          </a:p>
          <a:p>
            <a:pPr marL="402336" lvl="0" indent="-402336" algn="l" rtl="0">
              <a:lnSpc>
                <a:spcPct val="90000"/>
              </a:lnSpc>
              <a:spcBef>
                <a:spcPts val="1000"/>
              </a:spcBef>
              <a:spcAft>
                <a:spcPts val="0"/>
              </a:spcAft>
              <a:buClr>
                <a:schemeClr val="accent2"/>
              </a:buClr>
              <a:buSzPts val="2800"/>
              <a:buFont typeface="Calibri"/>
              <a:buAutoNum type="arabicPeriod"/>
            </a:pPr>
            <a:r>
              <a:rPr lang="en-US" b="1"/>
              <a:t>Sale: </a:t>
            </a:r>
            <a:r>
              <a:rPr lang="en-US"/>
              <a:t>Equipment is sold to another party</a:t>
            </a:r>
            <a:endParaRPr/>
          </a:p>
          <a:p>
            <a:pPr marL="402336" lvl="0" indent="-402336" algn="l" rtl="0">
              <a:lnSpc>
                <a:spcPct val="90000"/>
              </a:lnSpc>
              <a:spcBef>
                <a:spcPts val="1000"/>
              </a:spcBef>
              <a:spcAft>
                <a:spcPts val="0"/>
              </a:spcAft>
              <a:buClr>
                <a:schemeClr val="accent2"/>
              </a:buClr>
              <a:buSzPts val="2800"/>
              <a:buFont typeface="Calibri"/>
              <a:buAutoNum type="arabicPeriod"/>
            </a:pPr>
            <a:r>
              <a:rPr lang="en-US" b="1"/>
              <a:t>Exchange: </a:t>
            </a:r>
            <a:r>
              <a:rPr lang="en-US"/>
              <a:t>Equipment is traded for new equipment</a:t>
            </a:r>
            <a:endParaRPr/>
          </a:p>
          <a:p>
            <a:pPr marL="0" lvl="0" indent="0" algn="l" rtl="0">
              <a:lnSpc>
                <a:spcPct val="90000"/>
              </a:lnSpc>
              <a:spcBef>
                <a:spcPts val="1500"/>
              </a:spcBef>
              <a:spcAft>
                <a:spcPts val="0"/>
              </a:spcAft>
              <a:buClr>
                <a:schemeClr val="dk1"/>
              </a:buClr>
              <a:buSzPts val="2800"/>
              <a:buNone/>
            </a:pPr>
            <a:r>
              <a:rPr lang="en-US"/>
              <a:t>Record depreciation up to the </a:t>
            </a:r>
            <a:r>
              <a:rPr lang="en-US" b="1"/>
              <a:t>date of disposal</a:t>
            </a:r>
            <a:r>
              <a:rPr lang="en-US"/>
              <a:t>.</a:t>
            </a:r>
            <a:endParaRPr/>
          </a:p>
          <a:p>
            <a:pPr marL="0" lvl="0" indent="0" algn="l" rtl="0">
              <a:lnSpc>
                <a:spcPct val="90000"/>
              </a:lnSpc>
              <a:spcBef>
                <a:spcPts val="1000"/>
              </a:spcBef>
              <a:spcAft>
                <a:spcPts val="0"/>
              </a:spcAft>
              <a:buClr>
                <a:schemeClr val="dk1"/>
              </a:buClr>
              <a:buSzPts val="2800"/>
              <a:buNone/>
            </a:pPr>
            <a:r>
              <a:rPr lang="en-US" b="1"/>
              <a:t>Eliminate asset </a:t>
            </a:r>
            <a:r>
              <a:rPr lang="en-US"/>
              <a:t>by (1) debiting Accumulated Depreciation, and (2) crediting the asset account.</a:t>
            </a:r>
            <a:endParaRPr/>
          </a:p>
        </p:txBody>
      </p:sp>
      <p:sp>
        <p:nvSpPr>
          <p:cNvPr id="654" name="Google Shape;654;p7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655" name="Google Shape;655;p7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3"/>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Plant Asset Expenditures </a:t>
            </a:r>
            <a:r>
              <a:rPr lang="en-US" sz="2400">
                <a:latin typeface="Calibri"/>
                <a:ea typeface="Calibri"/>
                <a:cs typeface="Calibri"/>
                <a:sym typeface="Calibri"/>
              </a:rPr>
              <a:t>(2 of 3)</a:t>
            </a:r>
            <a:endParaRPr/>
          </a:p>
        </p:txBody>
      </p:sp>
      <p:sp>
        <p:nvSpPr>
          <p:cNvPr id="318" name="Google Shape;318;p43"/>
          <p:cNvSpPr txBox="1">
            <a:spLocks noGrp="1"/>
          </p:cNvSpPr>
          <p:nvPr>
            <p:ph type="body" idx="1"/>
          </p:nvPr>
        </p:nvSpPr>
        <p:spPr>
          <a:xfrm>
            <a:off x="304800" y="1828800"/>
            <a:ext cx="8534400" cy="457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4"/>
              </a:buClr>
              <a:buSzPts val="2800"/>
              <a:buNone/>
            </a:pPr>
            <a:r>
              <a:rPr lang="en-US" b="1">
                <a:solidFill>
                  <a:schemeClr val="accent4"/>
                </a:solidFill>
              </a:rPr>
              <a:t>Plant assets </a:t>
            </a:r>
            <a:r>
              <a:rPr lang="en-US"/>
              <a:t>are critical to a company’s success.</a:t>
            </a:r>
            <a:endParaRPr/>
          </a:p>
        </p:txBody>
      </p:sp>
      <p:pic>
        <p:nvPicPr>
          <p:cNvPr id="319" name="Google Shape;319;p43" descr="A horizontal bar graph shows plant assets as a percentage of total assets: Wendy’s, 73%; JetBlue Airways, 69%; Wal-Mart, 53%; Nordstrom, 39%; Caterpillar, 18%; Microsoft Corporation, 3%."/>
          <p:cNvPicPr preferRelativeResize="0">
            <a:picLocks noGrp="1"/>
          </p:cNvPicPr>
          <p:nvPr>
            <p:ph type="body" idx="2"/>
          </p:nvPr>
        </p:nvPicPr>
        <p:blipFill rotWithShape="1">
          <a:blip r:embed="rId3">
            <a:alphaModFix/>
          </a:blip>
          <a:srcRect/>
          <a:stretch/>
        </p:blipFill>
        <p:spPr>
          <a:xfrm>
            <a:off x="498913" y="2696087"/>
            <a:ext cx="7782756" cy="3133464"/>
          </a:xfrm>
          <a:prstGeom prst="rect">
            <a:avLst/>
          </a:prstGeom>
          <a:noFill/>
          <a:ln>
            <a:noFill/>
          </a:ln>
        </p:spPr>
      </p:pic>
      <p:sp>
        <p:nvSpPr>
          <p:cNvPr id="320" name="Google Shape;320;p4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321" name="Google Shape;321;p4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9"/>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Retirement of Plant Asset </a:t>
            </a:r>
            <a:r>
              <a:rPr lang="en-US" sz="2400"/>
              <a:t>(1 of 3)</a:t>
            </a:r>
            <a:endParaRPr sz="2400"/>
          </a:p>
        </p:txBody>
      </p:sp>
      <p:sp>
        <p:nvSpPr>
          <p:cNvPr id="661" name="Google Shape;661;p79"/>
          <p:cNvSpPr txBox="1">
            <a:spLocks noGrp="1"/>
          </p:cNvSpPr>
          <p:nvPr>
            <p:ph type="body" idx="1"/>
          </p:nvPr>
        </p:nvSpPr>
        <p:spPr>
          <a:xfrm>
            <a:off x="304800" y="1828800"/>
            <a:ext cx="8534400" cy="2362200"/>
          </a:xfrm>
          <a:prstGeom prst="rect">
            <a:avLst/>
          </a:prstGeom>
          <a:noFill/>
          <a:ln>
            <a:noFill/>
          </a:ln>
        </p:spPr>
        <p:txBody>
          <a:bodyPr spcFirstLastPara="1" wrap="square" lIns="91425" tIns="45700" rIns="91425" bIns="45700" anchor="t" anchorCtr="0">
            <a:noAutofit/>
          </a:bodyPr>
          <a:lstStyle/>
          <a:p>
            <a:pPr marL="292608" lvl="0" indent="-292608" algn="l" rtl="0">
              <a:lnSpc>
                <a:spcPct val="90000"/>
              </a:lnSpc>
              <a:spcBef>
                <a:spcPts val="0"/>
              </a:spcBef>
              <a:spcAft>
                <a:spcPts val="0"/>
              </a:spcAft>
              <a:buClr>
                <a:srgbClr val="800000"/>
              </a:buClr>
              <a:buSzPts val="2800"/>
              <a:buFont typeface="Arial"/>
              <a:buChar char="•"/>
            </a:pPr>
            <a:r>
              <a:rPr lang="en-US" b="1"/>
              <a:t>No cash </a:t>
            </a:r>
            <a:r>
              <a:rPr lang="en-US"/>
              <a:t>is received</a:t>
            </a:r>
            <a:endParaRPr/>
          </a:p>
          <a:p>
            <a:pPr marL="292608" lvl="0" indent="-292608" algn="l" rtl="0">
              <a:lnSpc>
                <a:spcPct val="90000"/>
              </a:lnSpc>
              <a:spcBef>
                <a:spcPts val="1000"/>
              </a:spcBef>
              <a:spcAft>
                <a:spcPts val="0"/>
              </a:spcAft>
              <a:buClr>
                <a:srgbClr val="800000"/>
              </a:buClr>
              <a:buSzPts val="2800"/>
              <a:buFont typeface="Arial"/>
              <a:buChar char="•"/>
            </a:pPr>
            <a:r>
              <a:rPr lang="en-US" b="1"/>
              <a:t>Decrease (credit) asset account </a:t>
            </a:r>
            <a:r>
              <a:rPr lang="en-US"/>
              <a:t>for original cost in asset</a:t>
            </a:r>
            <a:endParaRPr/>
          </a:p>
          <a:p>
            <a:pPr marL="292608" lvl="0" indent="-292608" algn="l" rtl="0">
              <a:lnSpc>
                <a:spcPct val="90000"/>
              </a:lnSpc>
              <a:spcBef>
                <a:spcPts val="1000"/>
              </a:spcBef>
              <a:spcAft>
                <a:spcPts val="0"/>
              </a:spcAft>
              <a:buClr>
                <a:srgbClr val="800000"/>
              </a:buClr>
              <a:buSzPts val="2800"/>
              <a:buFont typeface="Arial"/>
              <a:buChar char="•"/>
            </a:pPr>
            <a:r>
              <a:rPr lang="en-US" b="1"/>
              <a:t>Decrease (debit) Accumulated Depreciation </a:t>
            </a:r>
            <a:r>
              <a:rPr lang="en-US"/>
              <a:t>for full amount of depreciation taken over life of asset</a:t>
            </a:r>
            <a:endParaRPr/>
          </a:p>
        </p:txBody>
      </p:sp>
      <p:sp>
        <p:nvSpPr>
          <p:cNvPr id="662" name="Google Shape;662;p7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663" name="Google Shape;663;p7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80"/>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Retirement of Plant Asset </a:t>
            </a:r>
            <a:r>
              <a:rPr lang="en-US" sz="2400"/>
              <a:t>(2 of 3)</a:t>
            </a:r>
            <a:endParaRPr/>
          </a:p>
        </p:txBody>
      </p:sp>
      <p:sp>
        <p:nvSpPr>
          <p:cNvPr id="669" name="Google Shape;669;p80"/>
          <p:cNvSpPr txBox="1">
            <a:spLocks noGrp="1"/>
          </p:cNvSpPr>
          <p:nvPr>
            <p:ph type="body" idx="1"/>
          </p:nvPr>
        </p:nvSpPr>
        <p:spPr>
          <a:xfrm>
            <a:off x="304800" y="1828800"/>
            <a:ext cx="8534400" cy="990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latin typeface="Calibri"/>
                <a:ea typeface="Calibri"/>
                <a:cs typeface="Calibri"/>
                <a:sym typeface="Calibri"/>
              </a:rPr>
              <a:t>Illustration: </a:t>
            </a:r>
            <a:r>
              <a:rPr lang="en-US" sz="2200">
                <a:latin typeface="Calibri"/>
                <a:ea typeface="Calibri"/>
                <a:cs typeface="Calibri"/>
                <a:sym typeface="Calibri"/>
              </a:rPr>
              <a:t>Hobart Enterprises retires its computer printers, which cost $32,000. The accumulated depreciation on these printers is $32,000. Prepare the entry to record this retirement.</a:t>
            </a:r>
            <a:endParaRPr sz="2200">
              <a:latin typeface="Calibri"/>
              <a:ea typeface="Calibri"/>
              <a:cs typeface="Calibri"/>
              <a:sym typeface="Calibri"/>
            </a:endParaRPr>
          </a:p>
        </p:txBody>
      </p:sp>
      <p:sp>
        <p:nvSpPr>
          <p:cNvPr id="670" name="Google Shape;670;p80"/>
          <p:cNvSpPr txBox="1">
            <a:spLocks noGrp="1"/>
          </p:cNvSpPr>
          <p:nvPr>
            <p:ph type="body" idx="2"/>
          </p:nvPr>
        </p:nvSpPr>
        <p:spPr>
          <a:xfrm>
            <a:off x="304800" y="3048000"/>
            <a:ext cx="4343400" cy="457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Accumulated Depreciation—Equipment</a:t>
            </a:r>
            <a:endParaRPr sz="2000"/>
          </a:p>
        </p:txBody>
      </p:sp>
      <p:sp>
        <p:nvSpPr>
          <p:cNvPr id="671" name="Google Shape;671;p80"/>
          <p:cNvSpPr txBox="1">
            <a:spLocks noGrp="1"/>
          </p:cNvSpPr>
          <p:nvPr>
            <p:ph type="body" idx="3"/>
          </p:nvPr>
        </p:nvSpPr>
        <p:spPr>
          <a:xfrm>
            <a:off x="6629400" y="3070225"/>
            <a:ext cx="990600" cy="304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32,000</a:t>
            </a:r>
            <a:endParaRPr sz="2000"/>
          </a:p>
        </p:txBody>
      </p:sp>
      <p:sp>
        <p:nvSpPr>
          <p:cNvPr id="672" name="Google Shape;672;p80"/>
          <p:cNvSpPr txBox="1">
            <a:spLocks noGrp="1"/>
          </p:cNvSpPr>
          <p:nvPr>
            <p:ph type="body" idx="4"/>
          </p:nvPr>
        </p:nvSpPr>
        <p:spPr>
          <a:xfrm>
            <a:off x="533400" y="3352800"/>
            <a:ext cx="1600200" cy="4127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Equipment</a:t>
            </a:r>
            <a:endParaRPr sz="2000"/>
          </a:p>
        </p:txBody>
      </p:sp>
      <p:sp>
        <p:nvSpPr>
          <p:cNvPr id="673" name="Google Shape;673;p80"/>
          <p:cNvSpPr txBox="1">
            <a:spLocks noGrp="1"/>
          </p:cNvSpPr>
          <p:nvPr>
            <p:ph type="body" idx="5"/>
          </p:nvPr>
        </p:nvSpPr>
        <p:spPr>
          <a:xfrm>
            <a:off x="8153400" y="3360677"/>
            <a:ext cx="914400" cy="3492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32,000</a:t>
            </a:r>
            <a:endParaRPr sz="2000"/>
          </a:p>
        </p:txBody>
      </p:sp>
      <p:sp>
        <p:nvSpPr>
          <p:cNvPr id="674" name="Google Shape;674;p80"/>
          <p:cNvSpPr txBox="1">
            <a:spLocks noGrp="1"/>
          </p:cNvSpPr>
          <p:nvPr>
            <p:ph type="body" idx="6"/>
          </p:nvPr>
        </p:nvSpPr>
        <p:spPr>
          <a:xfrm>
            <a:off x="778400" y="3657600"/>
            <a:ext cx="5769975"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(To record retirement of fully-depreciated equipment)</a:t>
            </a:r>
            <a:endParaRPr/>
          </a:p>
        </p:txBody>
      </p:sp>
      <p:sp>
        <p:nvSpPr>
          <p:cNvPr id="675" name="Google Shape;675;p80"/>
          <p:cNvSpPr txBox="1">
            <a:spLocks noGrp="1"/>
          </p:cNvSpPr>
          <p:nvPr>
            <p:ph type="body" idx="7"/>
          </p:nvPr>
        </p:nvSpPr>
        <p:spPr>
          <a:xfrm>
            <a:off x="304800" y="4419600"/>
            <a:ext cx="8534400" cy="68692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t>Question: </a:t>
            </a:r>
            <a:r>
              <a:rPr lang="en-US" sz="2200"/>
              <a:t>What happens if a fully depreciated plant asset is still useful to the company?</a:t>
            </a:r>
            <a:endParaRPr sz="2200"/>
          </a:p>
        </p:txBody>
      </p:sp>
      <p:sp>
        <p:nvSpPr>
          <p:cNvPr id="676" name="Google Shape;676;p80"/>
          <p:cNvSpPr txBox="1">
            <a:spLocks noGrp="1"/>
          </p:cNvSpPr>
          <p:nvPr>
            <p:ph type="body" idx="8"/>
          </p:nvPr>
        </p:nvSpPr>
        <p:spPr>
          <a:xfrm>
            <a:off x="304800" y="5181600"/>
            <a:ext cx="8534400" cy="97753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Answer: The asset and its accumulated depreciation continue to be reported on the balance sheet, without further depreciation adjustment, until the company retires the asset.</a:t>
            </a:r>
            <a:endParaRPr/>
          </a:p>
        </p:txBody>
      </p:sp>
      <p:sp>
        <p:nvSpPr>
          <p:cNvPr id="677" name="Google Shape;677;p8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678" name="Google Shape;678;p8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81"/>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Retirement of Plant Asset </a:t>
            </a:r>
            <a:r>
              <a:rPr lang="en-US" sz="2400"/>
              <a:t>(3 of 3)</a:t>
            </a:r>
            <a:endParaRPr/>
          </a:p>
        </p:txBody>
      </p:sp>
      <p:sp>
        <p:nvSpPr>
          <p:cNvPr id="684" name="Google Shape;684;p81"/>
          <p:cNvSpPr txBox="1">
            <a:spLocks noGrp="1"/>
          </p:cNvSpPr>
          <p:nvPr>
            <p:ph type="body" idx="1"/>
          </p:nvPr>
        </p:nvSpPr>
        <p:spPr>
          <a:xfrm>
            <a:off x="304800" y="1828800"/>
            <a:ext cx="8534400" cy="99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Illustration: </a:t>
            </a:r>
            <a:r>
              <a:rPr lang="en-US" sz="2400"/>
              <a:t>Sunset Company discards delivery equipment that cost $18,000 and has accumulated depreciation of $14,000. The journal entry is?</a:t>
            </a:r>
            <a:endParaRPr sz="2400"/>
          </a:p>
        </p:txBody>
      </p:sp>
      <p:sp>
        <p:nvSpPr>
          <p:cNvPr id="685" name="Google Shape;685;p81"/>
          <p:cNvSpPr txBox="1">
            <a:spLocks noGrp="1"/>
          </p:cNvSpPr>
          <p:nvPr>
            <p:ph type="body" idx="3"/>
          </p:nvPr>
        </p:nvSpPr>
        <p:spPr>
          <a:xfrm>
            <a:off x="385825" y="3031404"/>
            <a:ext cx="5105400" cy="3871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Accumulated Depreciation—Equipment</a:t>
            </a:r>
            <a:endParaRPr sz="2000"/>
          </a:p>
        </p:txBody>
      </p:sp>
      <p:sp>
        <p:nvSpPr>
          <p:cNvPr id="686" name="Google Shape;686;p81"/>
          <p:cNvSpPr txBox="1">
            <a:spLocks noGrp="1"/>
          </p:cNvSpPr>
          <p:nvPr>
            <p:ph type="body" idx="4"/>
          </p:nvPr>
        </p:nvSpPr>
        <p:spPr>
          <a:xfrm>
            <a:off x="6651825" y="3044906"/>
            <a:ext cx="1030875" cy="3871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14,000</a:t>
            </a:r>
            <a:endParaRPr sz="2000"/>
          </a:p>
        </p:txBody>
      </p:sp>
      <p:sp>
        <p:nvSpPr>
          <p:cNvPr id="687" name="Google Shape;687;p81"/>
          <p:cNvSpPr txBox="1">
            <a:spLocks noGrp="1"/>
          </p:cNvSpPr>
          <p:nvPr>
            <p:ph type="body" idx="5"/>
          </p:nvPr>
        </p:nvSpPr>
        <p:spPr>
          <a:xfrm>
            <a:off x="385825" y="3352800"/>
            <a:ext cx="4114800" cy="3871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Loss on Disposal of Plant Assets</a:t>
            </a:r>
            <a:endParaRPr sz="2000"/>
          </a:p>
        </p:txBody>
      </p:sp>
      <p:sp>
        <p:nvSpPr>
          <p:cNvPr id="688" name="Google Shape;688;p81"/>
          <p:cNvSpPr txBox="1">
            <a:spLocks noGrp="1"/>
          </p:cNvSpPr>
          <p:nvPr>
            <p:ph type="body" idx="6"/>
          </p:nvPr>
        </p:nvSpPr>
        <p:spPr>
          <a:xfrm>
            <a:off x="6779150" y="3354248"/>
            <a:ext cx="903550" cy="3871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4,000</a:t>
            </a:r>
            <a:endParaRPr sz="2000"/>
          </a:p>
        </p:txBody>
      </p:sp>
      <p:sp>
        <p:nvSpPr>
          <p:cNvPr id="689" name="Google Shape;689;p81"/>
          <p:cNvSpPr txBox="1">
            <a:spLocks noGrp="1"/>
          </p:cNvSpPr>
          <p:nvPr>
            <p:ph type="body" idx="7"/>
          </p:nvPr>
        </p:nvSpPr>
        <p:spPr>
          <a:xfrm>
            <a:off x="586450" y="3657600"/>
            <a:ext cx="1676400" cy="3968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Equipment</a:t>
            </a:r>
            <a:endParaRPr sz="2000"/>
          </a:p>
        </p:txBody>
      </p:sp>
      <p:sp>
        <p:nvSpPr>
          <p:cNvPr id="690" name="Google Shape;690;p81"/>
          <p:cNvSpPr txBox="1">
            <a:spLocks noGrp="1"/>
          </p:cNvSpPr>
          <p:nvPr>
            <p:ph type="body" idx="8"/>
          </p:nvPr>
        </p:nvSpPr>
        <p:spPr>
          <a:xfrm>
            <a:off x="8040480" y="3667930"/>
            <a:ext cx="914399" cy="47974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18,000</a:t>
            </a:r>
            <a:endParaRPr sz="2000"/>
          </a:p>
        </p:txBody>
      </p:sp>
      <p:sp>
        <p:nvSpPr>
          <p:cNvPr id="691" name="Google Shape;691;p81"/>
          <p:cNvSpPr txBox="1">
            <a:spLocks noGrp="1"/>
          </p:cNvSpPr>
          <p:nvPr>
            <p:ph type="body" idx="2"/>
          </p:nvPr>
        </p:nvSpPr>
        <p:spPr>
          <a:xfrm>
            <a:off x="809268" y="3962400"/>
            <a:ext cx="5822307" cy="3968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(To record retirement of delivery equipment at a loss)</a:t>
            </a:r>
            <a:endParaRPr/>
          </a:p>
        </p:txBody>
      </p:sp>
      <p:sp>
        <p:nvSpPr>
          <p:cNvPr id="692" name="Google Shape;692;p81"/>
          <p:cNvSpPr txBox="1">
            <a:spLocks noGrp="1"/>
          </p:cNvSpPr>
          <p:nvPr>
            <p:ph type="body" idx="9"/>
          </p:nvPr>
        </p:nvSpPr>
        <p:spPr>
          <a:xfrm>
            <a:off x="304800" y="5029200"/>
            <a:ext cx="8534400" cy="77626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Companies report a loss on disposal in the </a:t>
            </a:r>
            <a:r>
              <a:rPr lang="en-US" sz="2400" b="1"/>
              <a:t>“Other expenses and losses”</a:t>
            </a:r>
            <a:r>
              <a:rPr lang="en-US" sz="2400"/>
              <a:t> section of the income statement.</a:t>
            </a:r>
            <a:endParaRPr sz="2400"/>
          </a:p>
        </p:txBody>
      </p:sp>
      <p:sp>
        <p:nvSpPr>
          <p:cNvPr id="693" name="Google Shape;693;p81"/>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694" name="Google Shape;694;p8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8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9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82"/>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Sale of Plant Asset </a:t>
            </a:r>
            <a:r>
              <a:rPr lang="en-US" sz="2400"/>
              <a:t>(1 of 2)</a:t>
            </a:r>
            <a:endParaRPr sz="2400"/>
          </a:p>
        </p:txBody>
      </p:sp>
      <p:sp>
        <p:nvSpPr>
          <p:cNvPr id="700" name="Google Shape;700;p82"/>
          <p:cNvSpPr txBox="1">
            <a:spLocks noGrp="1"/>
          </p:cNvSpPr>
          <p:nvPr>
            <p:ph type="body" idx="1"/>
          </p:nvPr>
        </p:nvSpPr>
        <p:spPr>
          <a:xfrm>
            <a:off x="304800" y="1828800"/>
            <a:ext cx="8534400" cy="2743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00000"/>
              </a:buClr>
              <a:buSzPts val="2800"/>
              <a:buNone/>
            </a:pPr>
            <a:r>
              <a:rPr lang="en-US"/>
              <a:t>Compare the </a:t>
            </a:r>
            <a:r>
              <a:rPr lang="en-US" b="1"/>
              <a:t>book value </a:t>
            </a:r>
            <a:r>
              <a:rPr lang="en-US"/>
              <a:t>of the asset with the </a:t>
            </a:r>
            <a:r>
              <a:rPr lang="en-US" b="1"/>
              <a:t>proceeds</a:t>
            </a:r>
            <a:r>
              <a:rPr lang="en-US"/>
              <a:t> received from the sale</a:t>
            </a:r>
            <a:endParaRPr/>
          </a:p>
          <a:p>
            <a:pPr marL="292608" lvl="0" indent="-292608" algn="l" rtl="0">
              <a:lnSpc>
                <a:spcPct val="90000"/>
              </a:lnSpc>
              <a:spcBef>
                <a:spcPts val="1000"/>
              </a:spcBef>
              <a:spcAft>
                <a:spcPts val="0"/>
              </a:spcAft>
              <a:buClr>
                <a:srgbClr val="800000"/>
              </a:buClr>
              <a:buSzPts val="2800"/>
              <a:buFont typeface="Arial"/>
              <a:buChar char="•"/>
            </a:pPr>
            <a:r>
              <a:rPr lang="en-US"/>
              <a:t>If proceeds </a:t>
            </a:r>
            <a:r>
              <a:rPr lang="en-US" b="1"/>
              <a:t>exceed</a:t>
            </a:r>
            <a:r>
              <a:rPr lang="en-US"/>
              <a:t> the book value, a </a:t>
            </a:r>
            <a:r>
              <a:rPr lang="en-US" b="1"/>
              <a:t>gain</a:t>
            </a:r>
            <a:r>
              <a:rPr lang="en-US"/>
              <a:t> on disposal occurs</a:t>
            </a:r>
            <a:endParaRPr/>
          </a:p>
          <a:p>
            <a:pPr marL="292608" lvl="0" indent="-292608" algn="l" rtl="0">
              <a:lnSpc>
                <a:spcPct val="90000"/>
              </a:lnSpc>
              <a:spcBef>
                <a:spcPts val="1000"/>
              </a:spcBef>
              <a:spcAft>
                <a:spcPts val="0"/>
              </a:spcAft>
              <a:buClr>
                <a:srgbClr val="800000"/>
              </a:buClr>
              <a:buSzPts val="2800"/>
              <a:buFont typeface="Arial"/>
              <a:buChar char="•"/>
            </a:pPr>
            <a:r>
              <a:rPr lang="en-US"/>
              <a:t>If proceeds </a:t>
            </a:r>
            <a:r>
              <a:rPr lang="en-US" b="1"/>
              <a:t>are less than </a:t>
            </a:r>
            <a:r>
              <a:rPr lang="en-US"/>
              <a:t>the book value, a </a:t>
            </a:r>
            <a:r>
              <a:rPr lang="en-US" b="1"/>
              <a:t>loss</a:t>
            </a:r>
            <a:r>
              <a:rPr lang="en-US"/>
              <a:t> on disposal occurs</a:t>
            </a:r>
            <a:endParaRPr/>
          </a:p>
        </p:txBody>
      </p:sp>
      <p:sp>
        <p:nvSpPr>
          <p:cNvPr id="701" name="Google Shape;701;p8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702" name="Google Shape;702;p8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83"/>
          <p:cNvSpPr txBox="1">
            <a:spLocks noGrp="1"/>
          </p:cNvSpPr>
          <p:nvPr>
            <p:ph type="title"/>
          </p:nvPr>
        </p:nvSpPr>
        <p:spPr>
          <a:xfrm>
            <a:off x="304800" y="762001"/>
            <a:ext cx="8534400" cy="71744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Sale of Plant Asset </a:t>
            </a:r>
            <a:r>
              <a:rPr lang="en-US" sz="2400"/>
              <a:t>(2 of 2)</a:t>
            </a:r>
            <a:endParaRPr/>
          </a:p>
        </p:txBody>
      </p:sp>
      <p:sp>
        <p:nvSpPr>
          <p:cNvPr id="708" name="Google Shape;708;p83"/>
          <p:cNvSpPr txBox="1">
            <a:spLocks noGrp="1"/>
          </p:cNvSpPr>
          <p:nvPr>
            <p:ph type="body" idx="1"/>
          </p:nvPr>
        </p:nvSpPr>
        <p:spPr>
          <a:xfrm>
            <a:off x="304800" y="1828800"/>
            <a:ext cx="8534400" cy="220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800000"/>
              </a:buClr>
              <a:buSzPts val="2400"/>
              <a:buNone/>
            </a:pPr>
            <a:r>
              <a:rPr lang="en-US" sz="2400" b="1"/>
              <a:t>Gain on Sale</a:t>
            </a:r>
            <a:endParaRPr/>
          </a:p>
          <a:p>
            <a:pPr marL="0" lvl="0" indent="0" algn="l" rtl="0">
              <a:lnSpc>
                <a:spcPct val="90000"/>
              </a:lnSpc>
              <a:spcBef>
                <a:spcPts val="1000"/>
              </a:spcBef>
              <a:spcAft>
                <a:spcPts val="0"/>
              </a:spcAft>
              <a:buClr>
                <a:srgbClr val="800000"/>
              </a:buClr>
              <a:buSzPts val="2400"/>
              <a:buNone/>
            </a:pPr>
            <a:r>
              <a:rPr lang="en-US" sz="2400" b="1"/>
              <a:t>Illustration: </a:t>
            </a:r>
            <a:r>
              <a:rPr lang="en-US" sz="2400"/>
              <a:t>On July 1, 2020, Wright Company sells office furniture for $16,000 cash. The office furniture originally cost $60,000. As of January 1, 2020, it had accumulated depreciation of $41,000. Depreciation for the first six months of 2020 is $8,000. Prepare the journal entry to record depreciation expense up to the date of sale.</a:t>
            </a:r>
            <a:endParaRPr sz="2400"/>
          </a:p>
        </p:txBody>
      </p:sp>
      <p:sp>
        <p:nvSpPr>
          <p:cNvPr id="709" name="Google Shape;709;p83"/>
          <p:cNvSpPr txBox="1">
            <a:spLocks noGrp="1"/>
          </p:cNvSpPr>
          <p:nvPr>
            <p:ph type="body" idx="2"/>
          </p:nvPr>
        </p:nvSpPr>
        <p:spPr>
          <a:xfrm>
            <a:off x="304800" y="4109975"/>
            <a:ext cx="990600" cy="38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Jul. 1</a:t>
            </a:r>
            <a:endParaRPr/>
          </a:p>
        </p:txBody>
      </p:sp>
      <p:sp>
        <p:nvSpPr>
          <p:cNvPr id="710" name="Google Shape;710;p83"/>
          <p:cNvSpPr txBox="1">
            <a:spLocks noGrp="1"/>
          </p:cNvSpPr>
          <p:nvPr>
            <p:ph type="body" idx="3"/>
          </p:nvPr>
        </p:nvSpPr>
        <p:spPr>
          <a:xfrm>
            <a:off x="1378350" y="4116725"/>
            <a:ext cx="2662175" cy="38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Depreciation Expense</a:t>
            </a:r>
            <a:endParaRPr sz="2200"/>
          </a:p>
        </p:txBody>
      </p:sp>
      <p:sp>
        <p:nvSpPr>
          <p:cNvPr id="711" name="Google Shape;711;p83"/>
          <p:cNvSpPr txBox="1">
            <a:spLocks noGrp="1"/>
          </p:cNvSpPr>
          <p:nvPr>
            <p:ph type="body" idx="4"/>
          </p:nvPr>
        </p:nvSpPr>
        <p:spPr>
          <a:xfrm>
            <a:off x="7107825" y="4161174"/>
            <a:ext cx="914400" cy="381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8,000</a:t>
            </a:r>
            <a:endParaRPr sz="2200"/>
          </a:p>
        </p:txBody>
      </p:sp>
      <p:sp>
        <p:nvSpPr>
          <p:cNvPr id="712" name="Google Shape;712;p83"/>
          <p:cNvSpPr txBox="1">
            <a:spLocks noGrp="1"/>
          </p:cNvSpPr>
          <p:nvPr>
            <p:ph type="body" idx="5"/>
          </p:nvPr>
        </p:nvSpPr>
        <p:spPr>
          <a:xfrm>
            <a:off x="1651800" y="4495800"/>
            <a:ext cx="4800600" cy="3365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Accumulated Depreciation—Equipment</a:t>
            </a:r>
            <a:endParaRPr sz="2200"/>
          </a:p>
        </p:txBody>
      </p:sp>
      <p:sp>
        <p:nvSpPr>
          <p:cNvPr id="713" name="Google Shape;713;p83"/>
          <p:cNvSpPr txBox="1">
            <a:spLocks noGrp="1"/>
          </p:cNvSpPr>
          <p:nvPr>
            <p:ph type="body" idx="6"/>
          </p:nvPr>
        </p:nvSpPr>
        <p:spPr>
          <a:xfrm>
            <a:off x="8229600" y="4516124"/>
            <a:ext cx="838200" cy="3365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8,000</a:t>
            </a:r>
            <a:endParaRPr sz="2200"/>
          </a:p>
        </p:txBody>
      </p:sp>
      <p:sp>
        <p:nvSpPr>
          <p:cNvPr id="714" name="Google Shape;714;p83"/>
          <p:cNvSpPr txBox="1">
            <a:spLocks noGrp="1"/>
          </p:cNvSpPr>
          <p:nvPr>
            <p:ph type="body" idx="7"/>
          </p:nvPr>
        </p:nvSpPr>
        <p:spPr>
          <a:xfrm>
            <a:off x="1853875" y="4891532"/>
            <a:ext cx="5253950" cy="746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(To record depreciation expense for the first 6 months of 2020)</a:t>
            </a:r>
            <a:endParaRPr/>
          </a:p>
        </p:txBody>
      </p:sp>
      <p:sp>
        <p:nvSpPr>
          <p:cNvPr id="715" name="Google Shape;715;p8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716" name="Google Shape;716;p8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84"/>
          <p:cNvSpPr txBox="1">
            <a:spLocks noGrp="1"/>
          </p:cNvSpPr>
          <p:nvPr>
            <p:ph type="title"/>
          </p:nvPr>
        </p:nvSpPr>
        <p:spPr>
          <a:xfrm>
            <a:off x="304800" y="762001"/>
            <a:ext cx="8534400" cy="8376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Gain on Sale</a:t>
            </a:r>
            <a:endParaRPr/>
          </a:p>
        </p:txBody>
      </p:sp>
      <p:graphicFrame>
        <p:nvGraphicFramePr>
          <p:cNvPr id="722" name="Google Shape;722;p84" descr="Table is accessible to screenreaders"/>
          <p:cNvGraphicFramePr/>
          <p:nvPr/>
        </p:nvGraphicFramePr>
        <p:xfrm>
          <a:off x="647700" y="1729450"/>
          <a:ext cx="3000000" cy="3000000"/>
        </p:xfrm>
        <a:graphic>
          <a:graphicData uri="http://schemas.openxmlformats.org/drawingml/2006/table">
            <a:tbl>
              <a:tblPr firstRow="1" bandRow="1">
                <a:noFill/>
                <a:tableStyleId>{4B33CA7C-FA45-425B-8C2F-BAA3BB65EE4B}</a:tableStyleId>
              </a:tblPr>
              <a:tblGrid>
                <a:gridCol w="6705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2200" u="none" strike="noStrike"/>
                        <a:t>Cost of office furniture </a:t>
                      </a:r>
                      <a:endParaRPr sz="2200" b="0" i="0" u="none" strike="noStrike">
                        <a:solidFill>
                          <a:srgbClr val="000000"/>
                        </a:solidFill>
                        <a:latin typeface="Calibri"/>
                        <a:ea typeface="Calibri"/>
                        <a:cs typeface="Calibri"/>
                        <a:sym typeface="Calibri"/>
                      </a:endParaRPr>
                    </a:p>
                  </a:txBody>
                  <a:tcPr marL="4225" marR="182875" marT="4225" marB="0" anchor="b">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r" rtl="0">
                        <a:spcBef>
                          <a:spcPts val="0"/>
                        </a:spcBef>
                        <a:spcAft>
                          <a:spcPts val="0"/>
                        </a:spcAft>
                        <a:buNone/>
                      </a:pPr>
                      <a:r>
                        <a:rPr lang="en-US" sz="2200" u="none" strike="noStrike"/>
                        <a:t>$60,000</a:t>
                      </a:r>
                      <a:endParaRPr sz="2200" b="0" i="0" u="none" strike="noStrike">
                        <a:solidFill>
                          <a:srgbClr val="000000"/>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391150">
                <a:tc>
                  <a:txBody>
                    <a:bodyPr/>
                    <a:lstStyle/>
                    <a:p>
                      <a:pPr marL="0" marR="0" lvl="0" indent="0" algn="l" rtl="0">
                        <a:spcBef>
                          <a:spcPts val="0"/>
                        </a:spcBef>
                        <a:spcAft>
                          <a:spcPts val="0"/>
                        </a:spcAft>
                        <a:buNone/>
                      </a:pPr>
                      <a:r>
                        <a:rPr lang="en-US" sz="2200" u="none" strike="noStrike"/>
                        <a:t>Less: Accumulated depreciation ($41,000 + $8,000)</a:t>
                      </a:r>
                      <a:endParaRPr sz="2200" b="0" i="0" u="none" strike="noStrike">
                        <a:solidFill>
                          <a:srgbClr val="000000"/>
                        </a:solidFill>
                        <a:latin typeface="Calibri"/>
                        <a:ea typeface="Calibri"/>
                        <a:cs typeface="Calibri"/>
                        <a:sym typeface="Calibri"/>
                      </a:endParaRPr>
                    </a:p>
                  </a:txBody>
                  <a:tcPr marL="4225" marR="182875" marT="4225" marB="0" anchor="b">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US" sz="2200" u="none" strike="noStrike"/>
                        <a:t>49,000</a:t>
                      </a:r>
                      <a:endParaRPr sz="2200" b="0" i="0" u="none" strike="noStrike">
                        <a:solidFill>
                          <a:srgbClr val="000000"/>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200" u="none" strike="noStrike"/>
                        <a:t>Book value at date of disposal </a:t>
                      </a:r>
                      <a:endParaRPr sz="2200" b="0" i="0" u="none" strike="noStrike">
                        <a:solidFill>
                          <a:srgbClr val="000000"/>
                        </a:solidFill>
                        <a:latin typeface="Calibri"/>
                        <a:ea typeface="Calibri"/>
                        <a:cs typeface="Calibri"/>
                        <a:sym typeface="Calibri"/>
                      </a:endParaRPr>
                    </a:p>
                  </a:txBody>
                  <a:tcPr marL="4225" marR="182875" marT="4225" marB="0" anchor="b">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US" sz="2200" u="none" strike="noStrike"/>
                        <a:t>11,000</a:t>
                      </a:r>
                      <a:endParaRPr sz="2200" b="0" i="0" u="none" strike="noStrike">
                        <a:solidFill>
                          <a:srgbClr val="000000"/>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200" b="1" u="none" strike="noStrike"/>
                        <a:t>Proceeds from sale </a:t>
                      </a:r>
                      <a:endParaRPr sz="2200" b="1" i="0" u="none" strike="noStrike">
                        <a:solidFill>
                          <a:srgbClr val="000000"/>
                        </a:solidFill>
                        <a:latin typeface="Calibri"/>
                        <a:ea typeface="Calibri"/>
                        <a:cs typeface="Calibri"/>
                        <a:sym typeface="Calibri"/>
                      </a:endParaRPr>
                    </a:p>
                  </a:txBody>
                  <a:tcPr marL="4225" marR="182875" marT="4225" marB="0" anchor="b">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US" sz="2200" b="1" u="none" strike="noStrike"/>
                        <a:t>16,000</a:t>
                      </a:r>
                      <a:endParaRPr sz="2200" b="1" i="0" u="none" strike="noStrike">
                        <a:solidFill>
                          <a:srgbClr val="000000"/>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200" b="1" u="none" strike="noStrike">
                          <a:solidFill>
                            <a:srgbClr val="990000"/>
                          </a:solidFill>
                        </a:rPr>
                        <a:t>Gain on disposal of plant asset</a:t>
                      </a:r>
                      <a:endParaRPr sz="2200" b="1" i="0" u="none" strike="noStrike">
                        <a:solidFill>
                          <a:srgbClr val="990000"/>
                        </a:solidFill>
                        <a:latin typeface="Calibri"/>
                        <a:ea typeface="Calibri"/>
                        <a:cs typeface="Calibri"/>
                        <a:sym typeface="Calibri"/>
                      </a:endParaRPr>
                    </a:p>
                  </a:txBody>
                  <a:tcPr marL="4225" marR="182875" marT="4225" marB="0" anchor="b">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US" sz="2200" b="1" u="sng" strike="noStrike">
                          <a:solidFill>
                            <a:srgbClr val="990000"/>
                          </a:solidFill>
                        </a:rPr>
                        <a:t>   $  5,000</a:t>
                      </a:r>
                      <a:endParaRPr sz="2200" b="1" i="0" u="sng" strike="noStrike">
                        <a:solidFill>
                          <a:srgbClr val="990000"/>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23" name="Google Shape;723;p84"/>
          <p:cNvSpPr txBox="1">
            <a:spLocks noGrp="1"/>
          </p:cNvSpPr>
          <p:nvPr>
            <p:ph type="body" idx="5"/>
          </p:nvPr>
        </p:nvSpPr>
        <p:spPr>
          <a:xfrm>
            <a:off x="304800" y="3710650"/>
            <a:ext cx="4114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Wright records the sale as follows.</a:t>
            </a:r>
            <a:endParaRPr sz="2200"/>
          </a:p>
        </p:txBody>
      </p:sp>
      <p:sp>
        <p:nvSpPr>
          <p:cNvPr id="724" name="Google Shape;724;p84"/>
          <p:cNvSpPr txBox="1">
            <a:spLocks noGrp="1"/>
          </p:cNvSpPr>
          <p:nvPr>
            <p:ph type="body" idx="18"/>
          </p:nvPr>
        </p:nvSpPr>
        <p:spPr>
          <a:xfrm>
            <a:off x="304800" y="4167892"/>
            <a:ext cx="7620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Jul. 1</a:t>
            </a:r>
            <a:endParaRPr/>
          </a:p>
        </p:txBody>
      </p:sp>
      <p:sp>
        <p:nvSpPr>
          <p:cNvPr id="725" name="Google Shape;725;p84"/>
          <p:cNvSpPr txBox="1">
            <a:spLocks noGrp="1"/>
          </p:cNvSpPr>
          <p:nvPr>
            <p:ph type="body" idx="7"/>
          </p:nvPr>
        </p:nvSpPr>
        <p:spPr>
          <a:xfrm>
            <a:off x="1295400" y="4183144"/>
            <a:ext cx="685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Cash</a:t>
            </a:r>
            <a:endParaRPr sz="2000"/>
          </a:p>
        </p:txBody>
      </p:sp>
      <p:sp>
        <p:nvSpPr>
          <p:cNvPr id="726" name="Google Shape;726;p84"/>
          <p:cNvSpPr txBox="1">
            <a:spLocks noGrp="1"/>
          </p:cNvSpPr>
          <p:nvPr>
            <p:ph type="body" idx="8"/>
          </p:nvPr>
        </p:nvSpPr>
        <p:spPr>
          <a:xfrm>
            <a:off x="6553200" y="4179909"/>
            <a:ext cx="1066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16,000</a:t>
            </a:r>
            <a:endParaRPr sz="2000"/>
          </a:p>
        </p:txBody>
      </p:sp>
      <p:sp>
        <p:nvSpPr>
          <p:cNvPr id="727" name="Google Shape;727;p84"/>
          <p:cNvSpPr txBox="1">
            <a:spLocks noGrp="1"/>
          </p:cNvSpPr>
          <p:nvPr>
            <p:ph type="body" idx="9"/>
          </p:nvPr>
        </p:nvSpPr>
        <p:spPr>
          <a:xfrm>
            <a:off x="1295400" y="4478313"/>
            <a:ext cx="4419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Accumulated Depreciation—Equipment</a:t>
            </a:r>
            <a:endParaRPr sz="2000"/>
          </a:p>
        </p:txBody>
      </p:sp>
      <p:sp>
        <p:nvSpPr>
          <p:cNvPr id="728" name="Google Shape;728;p84"/>
          <p:cNvSpPr txBox="1">
            <a:spLocks noGrp="1"/>
          </p:cNvSpPr>
          <p:nvPr>
            <p:ph type="body" idx="13"/>
          </p:nvPr>
        </p:nvSpPr>
        <p:spPr>
          <a:xfrm>
            <a:off x="6555130" y="4481916"/>
            <a:ext cx="95877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49,000</a:t>
            </a:r>
            <a:endParaRPr sz="2000"/>
          </a:p>
        </p:txBody>
      </p:sp>
      <p:sp>
        <p:nvSpPr>
          <p:cNvPr id="729" name="Google Shape;729;p84"/>
          <p:cNvSpPr txBox="1">
            <a:spLocks noGrp="1"/>
          </p:cNvSpPr>
          <p:nvPr>
            <p:ph type="body" idx="14"/>
          </p:nvPr>
        </p:nvSpPr>
        <p:spPr>
          <a:xfrm>
            <a:off x="1509050" y="4800600"/>
            <a:ext cx="13865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Equipment</a:t>
            </a:r>
            <a:endParaRPr sz="2000"/>
          </a:p>
        </p:txBody>
      </p:sp>
      <p:sp>
        <p:nvSpPr>
          <p:cNvPr id="730" name="Google Shape;730;p84"/>
          <p:cNvSpPr txBox="1">
            <a:spLocks noGrp="1"/>
          </p:cNvSpPr>
          <p:nvPr>
            <p:ph type="body" idx="15"/>
          </p:nvPr>
        </p:nvSpPr>
        <p:spPr>
          <a:xfrm>
            <a:off x="7941682" y="4810202"/>
            <a:ext cx="9144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60,000</a:t>
            </a:r>
            <a:endParaRPr sz="2000"/>
          </a:p>
        </p:txBody>
      </p:sp>
      <p:sp>
        <p:nvSpPr>
          <p:cNvPr id="731" name="Google Shape;731;p84"/>
          <p:cNvSpPr txBox="1">
            <a:spLocks noGrp="1"/>
          </p:cNvSpPr>
          <p:nvPr>
            <p:ph type="body" idx="16"/>
          </p:nvPr>
        </p:nvSpPr>
        <p:spPr>
          <a:xfrm>
            <a:off x="1509050" y="5105400"/>
            <a:ext cx="38249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Gain on Disposal of Plant Assets</a:t>
            </a:r>
            <a:endParaRPr sz="2000"/>
          </a:p>
        </p:txBody>
      </p:sp>
      <p:sp>
        <p:nvSpPr>
          <p:cNvPr id="732" name="Google Shape;732;p84"/>
          <p:cNvSpPr txBox="1">
            <a:spLocks noGrp="1"/>
          </p:cNvSpPr>
          <p:nvPr>
            <p:ph type="body" idx="17"/>
          </p:nvPr>
        </p:nvSpPr>
        <p:spPr>
          <a:xfrm>
            <a:off x="8087331" y="5113337"/>
            <a:ext cx="84446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5,000</a:t>
            </a:r>
            <a:endParaRPr sz="2000"/>
          </a:p>
        </p:txBody>
      </p:sp>
      <p:sp>
        <p:nvSpPr>
          <p:cNvPr id="733" name="Google Shape;733;p84"/>
          <p:cNvSpPr txBox="1">
            <a:spLocks noGrp="1"/>
          </p:cNvSpPr>
          <p:nvPr>
            <p:ph type="body" idx="19"/>
          </p:nvPr>
        </p:nvSpPr>
        <p:spPr>
          <a:xfrm>
            <a:off x="1715466" y="5450188"/>
            <a:ext cx="4685334" cy="4153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(To record sale of office furniture at a gain)</a:t>
            </a:r>
            <a:endParaRPr/>
          </a:p>
        </p:txBody>
      </p:sp>
      <p:sp>
        <p:nvSpPr>
          <p:cNvPr id="734" name="Google Shape;734;p8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735" name="Google Shape;735;p8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2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85"/>
          <p:cNvSpPr txBox="1">
            <a:spLocks noGrp="1"/>
          </p:cNvSpPr>
          <p:nvPr>
            <p:ph type="title"/>
          </p:nvPr>
        </p:nvSpPr>
        <p:spPr>
          <a:xfrm>
            <a:off x="304800" y="762001"/>
            <a:ext cx="8534400" cy="83761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Loss on Sale</a:t>
            </a:r>
            <a:endParaRPr/>
          </a:p>
        </p:txBody>
      </p:sp>
      <p:graphicFrame>
        <p:nvGraphicFramePr>
          <p:cNvPr id="741" name="Google Shape;741;p85" descr="Table is accessible to screenreaders"/>
          <p:cNvGraphicFramePr/>
          <p:nvPr/>
        </p:nvGraphicFramePr>
        <p:xfrm>
          <a:off x="647700" y="1729450"/>
          <a:ext cx="3000000" cy="3000000"/>
        </p:xfrm>
        <a:graphic>
          <a:graphicData uri="http://schemas.openxmlformats.org/drawingml/2006/table">
            <a:tbl>
              <a:tblPr firstRow="1" bandRow="1">
                <a:noFill/>
                <a:tableStyleId>{4B33CA7C-FA45-425B-8C2F-BAA3BB65EE4B}</a:tableStyleId>
              </a:tblPr>
              <a:tblGrid>
                <a:gridCol w="6705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2200" u="none" strike="noStrike"/>
                        <a:t>Cost of office furniture </a:t>
                      </a:r>
                      <a:endParaRPr sz="2200" b="0" i="0" u="none" strike="noStrike">
                        <a:solidFill>
                          <a:srgbClr val="000000"/>
                        </a:solidFill>
                        <a:latin typeface="Calibri"/>
                        <a:ea typeface="Calibri"/>
                        <a:cs typeface="Calibri"/>
                        <a:sym typeface="Calibri"/>
                      </a:endParaRPr>
                    </a:p>
                  </a:txBody>
                  <a:tcPr marL="4225" marR="182875" marT="4225" marB="0" anchor="b">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r" rtl="0">
                        <a:spcBef>
                          <a:spcPts val="0"/>
                        </a:spcBef>
                        <a:spcAft>
                          <a:spcPts val="0"/>
                        </a:spcAft>
                        <a:buNone/>
                      </a:pPr>
                      <a:r>
                        <a:rPr lang="en-US" sz="2200" u="none" strike="noStrike"/>
                        <a:t>$60,000</a:t>
                      </a:r>
                      <a:endParaRPr sz="2200" b="0" i="0" u="none" strike="noStrike">
                        <a:solidFill>
                          <a:srgbClr val="000000"/>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0"/>
                  </a:ext>
                </a:extLst>
              </a:tr>
              <a:tr h="391150">
                <a:tc>
                  <a:txBody>
                    <a:bodyPr/>
                    <a:lstStyle/>
                    <a:p>
                      <a:pPr marL="0" marR="0" lvl="0" indent="0" algn="l" rtl="0">
                        <a:spcBef>
                          <a:spcPts val="0"/>
                        </a:spcBef>
                        <a:spcAft>
                          <a:spcPts val="0"/>
                        </a:spcAft>
                        <a:buNone/>
                      </a:pPr>
                      <a:r>
                        <a:rPr lang="en-US" sz="2200" u="none" strike="noStrike"/>
                        <a:t>Less: Accumulated depreciation ($41,000 + $8,000)</a:t>
                      </a:r>
                      <a:endParaRPr sz="2200" b="0" i="0" u="none" strike="noStrike">
                        <a:solidFill>
                          <a:srgbClr val="000000"/>
                        </a:solidFill>
                        <a:latin typeface="Calibri"/>
                        <a:ea typeface="Calibri"/>
                        <a:cs typeface="Calibri"/>
                        <a:sym typeface="Calibri"/>
                      </a:endParaRPr>
                    </a:p>
                  </a:txBody>
                  <a:tcPr marL="4225" marR="182875" marT="4225" marB="0" anchor="b">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US" sz="2200" u="none" strike="noStrike"/>
                        <a:t>49,000</a:t>
                      </a:r>
                      <a:endParaRPr sz="2200" b="0" i="0" u="none" strike="noStrike">
                        <a:solidFill>
                          <a:srgbClr val="000000"/>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200" u="none" strike="noStrike"/>
                        <a:t>Book value at date of disposal </a:t>
                      </a:r>
                      <a:endParaRPr sz="2200" b="0" i="0" u="none" strike="noStrike">
                        <a:solidFill>
                          <a:srgbClr val="000000"/>
                        </a:solidFill>
                        <a:latin typeface="Calibri"/>
                        <a:ea typeface="Calibri"/>
                        <a:cs typeface="Calibri"/>
                        <a:sym typeface="Calibri"/>
                      </a:endParaRPr>
                    </a:p>
                  </a:txBody>
                  <a:tcPr marL="4225" marR="182875" marT="4225" marB="0" anchor="b">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US" sz="2200" u="none" strike="noStrike"/>
                        <a:t>11,000</a:t>
                      </a:r>
                      <a:endParaRPr sz="2200" b="0" i="0" u="none" strike="noStrike">
                        <a:solidFill>
                          <a:srgbClr val="000000"/>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200" b="1" u="none" strike="noStrike"/>
                        <a:t>Proceeds from sale </a:t>
                      </a:r>
                      <a:endParaRPr sz="2200" b="1" i="0" u="none" strike="noStrike">
                        <a:solidFill>
                          <a:srgbClr val="000000"/>
                        </a:solidFill>
                        <a:latin typeface="Calibri"/>
                        <a:ea typeface="Calibri"/>
                        <a:cs typeface="Calibri"/>
                        <a:sym typeface="Calibri"/>
                      </a:endParaRPr>
                    </a:p>
                  </a:txBody>
                  <a:tcPr marL="4225" marR="182875" marT="4225" marB="0" anchor="b">
                    <a:lnL w="12700" cap="flat" cmpd="sng">
                      <a:solidFill>
                        <a:schemeClr val="dk1"/>
                      </a:solidFill>
                      <a:prstDash val="solid"/>
                      <a:round/>
                      <a:headEnd type="none" w="sm" len="sm"/>
                      <a:tailEnd type="none" w="sm" len="sm"/>
                    </a:lnL>
                  </a:tcPr>
                </a:tc>
                <a:tc>
                  <a:txBody>
                    <a:bodyPr/>
                    <a:lstStyle/>
                    <a:p>
                      <a:pPr marL="0" marR="0" lvl="0" indent="0" algn="r" rtl="0">
                        <a:spcBef>
                          <a:spcPts val="0"/>
                        </a:spcBef>
                        <a:spcAft>
                          <a:spcPts val="0"/>
                        </a:spcAft>
                        <a:buNone/>
                      </a:pPr>
                      <a:r>
                        <a:rPr lang="en-US" sz="2200" b="1" u="none" strike="noStrike"/>
                        <a:t>9,000</a:t>
                      </a:r>
                      <a:endParaRPr sz="2200" b="1" i="0" u="none" strike="noStrike">
                        <a:solidFill>
                          <a:srgbClr val="000000"/>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200" b="1" u="none" strike="noStrike">
                          <a:solidFill>
                            <a:srgbClr val="990000"/>
                          </a:solidFill>
                        </a:rPr>
                        <a:t>Loss on disposal of plant asset</a:t>
                      </a:r>
                      <a:endParaRPr sz="2200" b="1" i="0" u="none" strike="noStrike">
                        <a:solidFill>
                          <a:srgbClr val="990000"/>
                        </a:solidFill>
                        <a:latin typeface="Calibri"/>
                        <a:ea typeface="Calibri"/>
                        <a:cs typeface="Calibri"/>
                        <a:sym typeface="Calibri"/>
                      </a:endParaRPr>
                    </a:p>
                  </a:txBody>
                  <a:tcPr marL="4225" marR="182875" marT="4225" marB="0" anchor="b">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US" sz="2200" b="1" u="sng" strike="noStrike">
                          <a:solidFill>
                            <a:srgbClr val="990000"/>
                          </a:solidFill>
                        </a:rPr>
                        <a:t>   $  2,000</a:t>
                      </a:r>
                      <a:endParaRPr sz="2200" b="1" i="0" u="sng" strike="noStrike">
                        <a:solidFill>
                          <a:srgbClr val="990000"/>
                        </a:solidFill>
                        <a:latin typeface="Calibri"/>
                        <a:ea typeface="Calibri"/>
                        <a:cs typeface="Calibri"/>
                        <a:sym typeface="Calibri"/>
                      </a:endParaRPr>
                    </a:p>
                  </a:txBody>
                  <a:tcPr marL="4225" marR="4225" marT="4225" marB="0" anchor="b">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42" name="Google Shape;742;p85"/>
          <p:cNvSpPr txBox="1">
            <a:spLocks noGrp="1"/>
          </p:cNvSpPr>
          <p:nvPr>
            <p:ph type="body" idx="5"/>
          </p:nvPr>
        </p:nvSpPr>
        <p:spPr>
          <a:xfrm>
            <a:off x="304800" y="3710650"/>
            <a:ext cx="4114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Wright records the sale as follows.</a:t>
            </a:r>
            <a:endParaRPr sz="2200"/>
          </a:p>
        </p:txBody>
      </p:sp>
      <p:sp>
        <p:nvSpPr>
          <p:cNvPr id="743" name="Google Shape;743;p85"/>
          <p:cNvSpPr txBox="1">
            <a:spLocks noGrp="1"/>
          </p:cNvSpPr>
          <p:nvPr>
            <p:ph type="body" idx="7"/>
          </p:nvPr>
        </p:nvSpPr>
        <p:spPr>
          <a:xfrm>
            <a:off x="1295400" y="4183144"/>
            <a:ext cx="685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Cash</a:t>
            </a:r>
            <a:endParaRPr sz="2000"/>
          </a:p>
        </p:txBody>
      </p:sp>
      <p:sp>
        <p:nvSpPr>
          <p:cNvPr id="744" name="Google Shape;744;p85"/>
          <p:cNvSpPr txBox="1">
            <a:spLocks noGrp="1"/>
          </p:cNvSpPr>
          <p:nvPr>
            <p:ph type="body" idx="8"/>
          </p:nvPr>
        </p:nvSpPr>
        <p:spPr>
          <a:xfrm>
            <a:off x="6675700" y="4179909"/>
            <a:ext cx="1066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9,000</a:t>
            </a:r>
            <a:endParaRPr sz="2000"/>
          </a:p>
        </p:txBody>
      </p:sp>
      <p:sp>
        <p:nvSpPr>
          <p:cNvPr id="745" name="Google Shape;745;p85"/>
          <p:cNvSpPr txBox="1">
            <a:spLocks noGrp="1"/>
          </p:cNvSpPr>
          <p:nvPr>
            <p:ph type="body" idx="9"/>
          </p:nvPr>
        </p:nvSpPr>
        <p:spPr>
          <a:xfrm>
            <a:off x="1295400" y="4455812"/>
            <a:ext cx="4419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Accumulated Depreciation—Equipment</a:t>
            </a:r>
            <a:endParaRPr sz="2000"/>
          </a:p>
        </p:txBody>
      </p:sp>
      <p:sp>
        <p:nvSpPr>
          <p:cNvPr id="746" name="Google Shape;746;p85"/>
          <p:cNvSpPr txBox="1">
            <a:spLocks noGrp="1"/>
          </p:cNvSpPr>
          <p:nvPr>
            <p:ph type="body" idx="13"/>
          </p:nvPr>
        </p:nvSpPr>
        <p:spPr>
          <a:xfrm>
            <a:off x="6555130" y="4459415"/>
            <a:ext cx="95877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49,000</a:t>
            </a:r>
            <a:endParaRPr sz="2000"/>
          </a:p>
        </p:txBody>
      </p:sp>
      <p:sp>
        <p:nvSpPr>
          <p:cNvPr id="747" name="Google Shape;747;p85"/>
          <p:cNvSpPr txBox="1">
            <a:spLocks noGrp="1"/>
          </p:cNvSpPr>
          <p:nvPr>
            <p:ph type="body" idx="14"/>
          </p:nvPr>
        </p:nvSpPr>
        <p:spPr>
          <a:xfrm>
            <a:off x="1295400" y="4769414"/>
            <a:ext cx="43434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Loss on Disposal of Plant Assets</a:t>
            </a:r>
            <a:endParaRPr sz="2000"/>
          </a:p>
        </p:txBody>
      </p:sp>
      <p:sp>
        <p:nvSpPr>
          <p:cNvPr id="748" name="Google Shape;748;p85"/>
          <p:cNvSpPr txBox="1">
            <a:spLocks noGrp="1"/>
          </p:cNvSpPr>
          <p:nvPr>
            <p:ph type="body" idx="15"/>
          </p:nvPr>
        </p:nvSpPr>
        <p:spPr>
          <a:xfrm>
            <a:off x="6687275" y="4766399"/>
            <a:ext cx="80444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2,000</a:t>
            </a:r>
            <a:endParaRPr sz="2000"/>
          </a:p>
        </p:txBody>
      </p:sp>
      <p:sp>
        <p:nvSpPr>
          <p:cNvPr id="749" name="Google Shape;749;p85"/>
          <p:cNvSpPr txBox="1">
            <a:spLocks noGrp="1"/>
          </p:cNvSpPr>
          <p:nvPr>
            <p:ph type="body" idx="16"/>
          </p:nvPr>
        </p:nvSpPr>
        <p:spPr>
          <a:xfrm>
            <a:off x="1497475" y="5105400"/>
            <a:ext cx="18437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Equipment</a:t>
            </a:r>
            <a:endParaRPr sz="2000"/>
          </a:p>
        </p:txBody>
      </p:sp>
      <p:sp>
        <p:nvSpPr>
          <p:cNvPr id="750" name="Google Shape;750;p85"/>
          <p:cNvSpPr txBox="1">
            <a:spLocks noGrp="1"/>
          </p:cNvSpPr>
          <p:nvPr>
            <p:ph type="body" idx="17"/>
          </p:nvPr>
        </p:nvSpPr>
        <p:spPr>
          <a:xfrm>
            <a:off x="8001001" y="5113337"/>
            <a:ext cx="930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latin typeface="Calibri"/>
                <a:ea typeface="Calibri"/>
                <a:cs typeface="Calibri"/>
                <a:sym typeface="Calibri"/>
              </a:rPr>
              <a:t>60,000</a:t>
            </a:r>
            <a:endParaRPr sz="2000"/>
          </a:p>
        </p:txBody>
      </p:sp>
      <p:sp>
        <p:nvSpPr>
          <p:cNvPr id="751" name="Google Shape;751;p85"/>
          <p:cNvSpPr txBox="1">
            <a:spLocks noGrp="1"/>
          </p:cNvSpPr>
          <p:nvPr>
            <p:ph type="body" idx="19"/>
          </p:nvPr>
        </p:nvSpPr>
        <p:spPr>
          <a:xfrm>
            <a:off x="1715466" y="5438322"/>
            <a:ext cx="4609134"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(To record sale of office furniture at a loss)</a:t>
            </a:r>
            <a:endParaRPr/>
          </a:p>
        </p:txBody>
      </p:sp>
      <p:sp>
        <p:nvSpPr>
          <p:cNvPr id="752" name="Google Shape;752;p8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753" name="Google Shape;753;p8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4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4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86"/>
          <p:cNvSpPr txBox="1">
            <a:spLocks noGrp="1"/>
          </p:cNvSpPr>
          <p:nvPr>
            <p:ph type="title"/>
          </p:nvPr>
        </p:nvSpPr>
        <p:spPr>
          <a:xfrm>
            <a:off x="304800" y="762001"/>
            <a:ext cx="8534400" cy="67995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3: </a:t>
            </a:r>
            <a:r>
              <a:rPr lang="en-US" b="1">
                <a:solidFill>
                  <a:srgbClr val="196E78"/>
                </a:solidFill>
              </a:rPr>
              <a:t>Plant Asset Disposal </a:t>
            </a:r>
            <a:r>
              <a:rPr lang="en-US" sz="2400">
                <a:solidFill>
                  <a:srgbClr val="196E78"/>
                </a:solidFill>
              </a:rPr>
              <a:t>(1 of 2)</a:t>
            </a:r>
            <a:endParaRPr/>
          </a:p>
        </p:txBody>
      </p:sp>
      <p:sp>
        <p:nvSpPr>
          <p:cNvPr id="760" name="Google Shape;760;p86"/>
          <p:cNvSpPr txBox="1">
            <a:spLocks noGrp="1"/>
          </p:cNvSpPr>
          <p:nvPr>
            <p:ph type="body" idx="3"/>
          </p:nvPr>
        </p:nvSpPr>
        <p:spPr>
          <a:xfrm>
            <a:off x="304800" y="1752601"/>
            <a:ext cx="8534400" cy="14954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a:t>Overland Trucking has decided to sell an old truck that cost $30,000 and which has accumulated depreciation of $16,000. </a:t>
            </a:r>
            <a:r>
              <a:rPr lang="en-US" sz="2600" b="1"/>
              <a:t>(a) </a:t>
            </a:r>
            <a:r>
              <a:rPr lang="en-US" sz="2600"/>
              <a:t>What entry would Overland Trucking make to record the sale of the truck for </a:t>
            </a:r>
            <a:r>
              <a:rPr lang="en-US" sz="2600" b="1"/>
              <a:t>$17,000 cash</a:t>
            </a:r>
            <a:r>
              <a:rPr lang="en-US" sz="2600"/>
              <a:t>?</a:t>
            </a:r>
            <a:endParaRPr sz="2600"/>
          </a:p>
        </p:txBody>
      </p:sp>
      <p:sp>
        <p:nvSpPr>
          <p:cNvPr id="761" name="Google Shape;761;p86"/>
          <p:cNvSpPr txBox="1">
            <a:spLocks noGrp="1"/>
          </p:cNvSpPr>
          <p:nvPr>
            <p:ph type="body" idx="5"/>
          </p:nvPr>
        </p:nvSpPr>
        <p:spPr>
          <a:xfrm>
            <a:off x="318300" y="3444875"/>
            <a:ext cx="1048756"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Cash</a:t>
            </a:r>
            <a:endParaRPr sz="2400"/>
          </a:p>
        </p:txBody>
      </p:sp>
      <p:sp>
        <p:nvSpPr>
          <p:cNvPr id="762" name="Google Shape;762;p86"/>
          <p:cNvSpPr txBox="1">
            <a:spLocks noGrp="1"/>
          </p:cNvSpPr>
          <p:nvPr>
            <p:ph type="body" idx="6"/>
          </p:nvPr>
        </p:nvSpPr>
        <p:spPr>
          <a:xfrm>
            <a:off x="6041133" y="3458298"/>
            <a:ext cx="1188701"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17,000</a:t>
            </a:r>
            <a:endParaRPr sz="2400"/>
          </a:p>
        </p:txBody>
      </p:sp>
      <p:sp>
        <p:nvSpPr>
          <p:cNvPr id="763" name="Google Shape;763;p86"/>
          <p:cNvSpPr txBox="1">
            <a:spLocks noGrp="1"/>
          </p:cNvSpPr>
          <p:nvPr>
            <p:ph type="body" idx="7"/>
          </p:nvPr>
        </p:nvSpPr>
        <p:spPr>
          <a:xfrm>
            <a:off x="304800" y="3828325"/>
            <a:ext cx="5181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Accumulated Depreciation—Equipment</a:t>
            </a:r>
            <a:endParaRPr sz="2400"/>
          </a:p>
        </p:txBody>
      </p:sp>
      <p:sp>
        <p:nvSpPr>
          <p:cNvPr id="764" name="Google Shape;764;p86"/>
          <p:cNvSpPr txBox="1">
            <a:spLocks noGrp="1"/>
          </p:cNvSpPr>
          <p:nvPr>
            <p:ph type="body" idx="8"/>
          </p:nvPr>
        </p:nvSpPr>
        <p:spPr>
          <a:xfrm>
            <a:off x="6050299" y="3839900"/>
            <a:ext cx="1188701"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16,000</a:t>
            </a:r>
            <a:endParaRPr sz="2400"/>
          </a:p>
        </p:txBody>
      </p:sp>
      <p:sp>
        <p:nvSpPr>
          <p:cNvPr id="765" name="Google Shape;765;p86"/>
          <p:cNvSpPr txBox="1">
            <a:spLocks noGrp="1"/>
          </p:cNvSpPr>
          <p:nvPr>
            <p:ph type="body" idx="9"/>
          </p:nvPr>
        </p:nvSpPr>
        <p:spPr>
          <a:xfrm>
            <a:off x="556549" y="4234925"/>
            <a:ext cx="1747927"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Equipment</a:t>
            </a:r>
            <a:endParaRPr sz="2400"/>
          </a:p>
        </p:txBody>
      </p:sp>
      <p:sp>
        <p:nvSpPr>
          <p:cNvPr id="766" name="Google Shape;766;p86"/>
          <p:cNvSpPr txBox="1">
            <a:spLocks noGrp="1"/>
          </p:cNvSpPr>
          <p:nvPr>
            <p:ph type="body" idx="13"/>
          </p:nvPr>
        </p:nvSpPr>
        <p:spPr>
          <a:xfrm>
            <a:off x="7772399" y="4258075"/>
            <a:ext cx="1223549"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30,000</a:t>
            </a:r>
            <a:endParaRPr sz="2400"/>
          </a:p>
        </p:txBody>
      </p:sp>
      <p:sp>
        <p:nvSpPr>
          <p:cNvPr id="767" name="Google Shape;767;p86"/>
          <p:cNvSpPr txBox="1">
            <a:spLocks noGrp="1"/>
          </p:cNvSpPr>
          <p:nvPr>
            <p:ph type="body" idx="14"/>
          </p:nvPr>
        </p:nvSpPr>
        <p:spPr>
          <a:xfrm>
            <a:off x="556550" y="4628342"/>
            <a:ext cx="4632008"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Gain on Disposal of Plant Assets</a:t>
            </a:r>
            <a:endParaRPr sz="2400"/>
          </a:p>
        </p:txBody>
      </p:sp>
      <p:sp>
        <p:nvSpPr>
          <p:cNvPr id="768" name="Google Shape;768;p86"/>
          <p:cNvSpPr txBox="1">
            <a:spLocks noGrp="1"/>
          </p:cNvSpPr>
          <p:nvPr>
            <p:ph type="body" idx="16"/>
          </p:nvPr>
        </p:nvSpPr>
        <p:spPr>
          <a:xfrm>
            <a:off x="812159" y="4987318"/>
            <a:ext cx="4457215" cy="4287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[$17,000 − ($30,000 − $16,000)]</a:t>
            </a:r>
            <a:endParaRPr/>
          </a:p>
        </p:txBody>
      </p:sp>
      <p:sp>
        <p:nvSpPr>
          <p:cNvPr id="769" name="Google Shape;769;p86"/>
          <p:cNvSpPr txBox="1">
            <a:spLocks noGrp="1"/>
          </p:cNvSpPr>
          <p:nvPr>
            <p:ph type="body" idx="15"/>
          </p:nvPr>
        </p:nvSpPr>
        <p:spPr>
          <a:xfrm>
            <a:off x="7931550" y="4648200"/>
            <a:ext cx="896735"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3,000</a:t>
            </a:r>
            <a:endParaRPr sz="2400"/>
          </a:p>
        </p:txBody>
      </p:sp>
      <p:sp>
        <p:nvSpPr>
          <p:cNvPr id="770" name="Google Shape;770;p86"/>
          <p:cNvSpPr txBox="1">
            <a:spLocks noGrp="1"/>
          </p:cNvSpPr>
          <p:nvPr>
            <p:ph type="body" idx="17"/>
          </p:nvPr>
        </p:nvSpPr>
        <p:spPr>
          <a:xfrm>
            <a:off x="815050" y="5397356"/>
            <a:ext cx="4419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(To record sale of truck at a gain)</a:t>
            </a:r>
            <a:endParaRPr/>
          </a:p>
        </p:txBody>
      </p:sp>
      <p:sp>
        <p:nvSpPr>
          <p:cNvPr id="771" name="Google Shape;771;p8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772" name="Google Shape;772;p8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6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87"/>
          <p:cNvSpPr txBox="1">
            <a:spLocks noGrp="1"/>
          </p:cNvSpPr>
          <p:nvPr>
            <p:ph type="title"/>
          </p:nvPr>
        </p:nvSpPr>
        <p:spPr>
          <a:xfrm>
            <a:off x="304800" y="762001"/>
            <a:ext cx="8534400" cy="66665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3: </a:t>
            </a:r>
            <a:r>
              <a:rPr lang="en-US" b="1">
                <a:solidFill>
                  <a:srgbClr val="196E78"/>
                </a:solidFill>
              </a:rPr>
              <a:t>Plant Asset Disposal </a:t>
            </a:r>
            <a:r>
              <a:rPr lang="en-US" sz="2400">
                <a:solidFill>
                  <a:srgbClr val="196E78"/>
                </a:solidFill>
              </a:rPr>
              <a:t>(2 of 2)</a:t>
            </a:r>
            <a:endParaRPr/>
          </a:p>
        </p:txBody>
      </p:sp>
      <p:sp>
        <p:nvSpPr>
          <p:cNvPr id="778" name="Google Shape;778;p87"/>
          <p:cNvSpPr txBox="1">
            <a:spLocks noGrp="1"/>
          </p:cNvSpPr>
          <p:nvPr>
            <p:ph type="body" idx="3"/>
          </p:nvPr>
        </p:nvSpPr>
        <p:spPr>
          <a:xfrm>
            <a:off x="304800" y="1752601"/>
            <a:ext cx="8534400" cy="14954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a:t>Overland Trucking has decided to sell an old truck that cost $30,000 and which has accumulated depreciation of $16,000. </a:t>
            </a:r>
            <a:r>
              <a:rPr lang="en-US" sz="2600" b="1"/>
              <a:t>(b) </a:t>
            </a:r>
            <a:r>
              <a:rPr lang="en-US" sz="2600"/>
              <a:t>What entry would Overland Trucking make to record the sale of the truck for </a:t>
            </a:r>
            <a:r>
              <a:rPr lang="en-US" sz="2600" b="1"/>
              <a:t>$10,000 cash</a:t>
            </a:r>
            <a:r>
              <a:rPr lang="en-US" sz="2600"/>
              <a:t>?</a:t>
            </a:r>
            <a:endParaRPr sz="2600"/>
          </a:p>
        </p:txBody>
      </p:sp>
      <p:sp>
        <p:nvSpPr>
          <p:cNvPr id="779" name="Google Shape;779;p87"/>
          <p:cNvSpPr txBox="1">
            <a:spLocks noGrp="1"/>
          </p:cNvSpPr>
          <p:nvPr>
            <p:ph type="body" idx="5"/>
          </p:nvPr>
        </p:nvSpPr>
        <p:spPr>
          <a:xfrm>
            <a:off x="318300" y="3444875"/>
            <a:ext cx="1048756"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Cash</a:t>
            </a:r>
            <a:endParaRPr sz="2400"/>
          </a:p>
        </p:txBody>
      </p:sp>
      <p:sp>
        <p:nvSpPr>
          <p:cNvPr id="780" name="Google Shape;780;p87"/>
          <p:cNvSpPr txBox="1">
            <a:spLocks noGrp="1"/>
          </p:cNvSpPr>
          <p:nvPr>
            <p:ph type="body" idx="6"/>
          </p:nvPr>
        </p:nvSpPr>
        <p:spPr>
          <a:xfrm>
            <a:off x="6041133" y="3458298"/>
            <a:ext cx="1188701"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10,000</a:t>
            </a:r>
            <a:endParaRPr sz="2400"/>
          </a:p>
        </p:txBody>
      </p:sp>
      <p:sp>
        <p:nvSpPr>
          <p:cNvPr id="781" name="Google Shape;781;p87"/>
          <p:cNvSpPr txBox="1">
            <a:spLocks noGrp="1"/>
          </p:cNvSpPr>
          <p:nvPr>
            <p:ph type="body" idx="7"/>
          </p:nvPr>
        </p:nvSpPr>
        <p:spPr>
          <a:xfrm>
            <a:off x="304800" y="3828325"/>
            <a:ext cx="5181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Accumulated Depreciation—Equipment</a:t>
            </a:r>
            <a:endParaRPr sz="2400"/>
          </a:p>
        </p:txBody>
      </p:sp>
      <p:sp>
        <p:nvSpPr>
          <p:cNvPr id="782" name="Google Shape;782;p87"/>
          <p:cNvSpPr txBox="1">
            <a:spLocks noGrp="1"/>
          </p:cNvSpPr>
          <p:nvPr>
            <p:ph type="body" idx="8"/>
          </p:nvPr>
        </p:nvSpPr>
        <p:spPr>
          <a:xfrm>
            <a:off x="6050299" y="3839900"/>
            <a:ext cx="1188701"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16,000</a:t>
            </a:r>
            <a:endParaRPr sz="2400"/>
          </a:p>
        </p:txBody>
      </p:sp>
      <p:sp>
        <p:nvSpPr>
          <p:cNvPr id="783" name="Google Shape;783;p87"/>
          <p:cNvSpPr txBox="1">
            <a:spLocks noGrp="1"/>
          </p:cNvSpPr>
          <p:nvPr>
            <p:ph type="body" idx="14"/>
          </p:nvPr>
        </p:nvSpPr>
        <p:spPr>
          <a:xfrm>
            <a:off x="318300" y="4214619"/>
            <a:ext cx="4632008"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Loss on Disposal of Plant Assets</a:t>
            </a:r>
            <a:endParaRPr sz="2400"/>
          </a:p>
        </p:txBody>
      </p:sp>
      <p:sp>
        <p:nvSpPr>
          <p:cNvPr id="784" name="Google Shape;784;p87"/>
          <p:cNvSpPr txBox="1">
            <a:spLocks noGrp="1"/>
          </p:cNvSpPr>
          <p:nvPr>
            <p:ph type="body" idx="16"/>
          </p:nvPr>
        </p:nvSpPr>
        <p:spPr>
          <a:xfrm>
            <a:off x="584200" y="4624688"/>
            <a:ext cx="4457215" cy="4287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[$10,000 − ($30,000 − $16,000)]</a:t>
            </a:r>
            <a:endParaRPr/>
          </a:p>
        </p:txBody>
      </p:sp>
      <p:sp>
        <p:nvSpPr>
          <p:cNvPr id="785" name="Google Shape;785;p87"/>
          <p:cNvSpPr txBox="1">
            <a:spLocks noGrp="1"/>
          </p:cNvSpPr>
          <p:nvPr>
            <p:ph type="body" idx="13"/>
          </p:nvPr>
        </p:nvSpPr>
        <p:spPr>
          <a:xfrm>
            <a:off x="6167375" y="4636101"/>
            <a:ext cx="10600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4,000</a:t>
            </a:r>
            <a:endParaRPr sz="2400"/>
          </a:p>
        </p:txBody>
      </p:sp>
      <p:sp>
        <p:nvSpPr>
          <p:cNvPr id="786" name="Google Shape;786;p87"/>
          <p:cNvSpPr txBox="1">
            <a:spLocks noGrp="1"/>
          </p:cNvSpPr>
          <p:nvPr>
            <p:ph type="body" idx="9"/>
          </p:nvPr>
        </p:nvSpPr>
        <p:spPr>
          <a:xfrm>
            <a:off x="584200" y="5038547"/>
            <a:ext cx="1747927"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Equipment</a:t>
            </a:r>
            <a:endParaRPr sz="2400"/>
          </a:p>
        </p:txBody>
      </p:sp>
      <p:sp>
        <p:nvSpPr>
          <p:cNvPr id="787" name="Google Shape;787;p87"/>
          <p:cNvSpPr txBox="1">
            <a:spLocks noGrp="1"/>
          </p:cNvSpPr>
          <p:nvPr>
            <p:ph type="body" idx="15"/>
          </p:nvPr>
        </p:nvSpPr>
        <p:spPr>
          <a:xfrm>
            <a:off x="7806335" y="5045038"/>
            <a:ext cx="10600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30,000</a:t>
            </a:r>
            <a:endParaRPr sz="2400"/>
          </a:p>
        </p:txBody>
      </p:sp>
      <p:sp>
        <p:nvSpPr>
          <p:cNvPr id="788" name="Google Shape;788;p87"/>
          <p:cNvSpPr txBox="1">
            <a:spLocks noGrp="1"/>
          </p:cNvSpPr>
          <p:nvPr>
            <p:ph type="body" idx="17"/>
          </p:nvPr>
        </p:nvSpPr>
        <p:spPr>
          <a:xfrm>
            <a:off x="815050" y="5377363"/>
            <a:ext cx="4419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(To record sale of truck at a loss)</a:t>
            </a:r>
            <a:endParaRPr/>
          </a:p>
        </p:txBody>
      </p:sp>
      <p:sp>
        <p:nvSpPr>
          <p:cNvPr id="789" name="Google Shape;789;p8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
        <p:nvSpPr>
          <p:cNvPr id="790" name="Google Shape;790;p8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6">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88"/>
          <p:cNvSpPr txBox="1">
            <a:spLocks noGrp="1"/>
          </p:cNvSpPr>
          <p:nvPr>
            <p:ph type="title"/>
          </p:nvPr>
        </p:nvSpPr>
        <p:spPr>
          <a:xfrm>
            <a:off x="304800" y="762000"/>
            <a:ext cx="8534400" cy="114299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000"/>
              <a:buFont typeface="Calibri"/>
              <a:buNone/>
            </a:pPr>
            <a:r>
              <a:rPr lang="en-US" b="1"/>
              <a:t>Determining Natural Resources and Intangible Assets</a:t>
            </a:r>
            <a:endParaRPr/>
          </a:p>
        </p:txBody>
      </p:sp>
      <p:sp>
        <p:nvSpPr>
          <p:cNvPr id="796" name="Google Shape;796;p88"/>
          <p:cNvSpPr txBox="1">
            <a:spLocks noGrp="1"/>
          </p:cNvSpPr>
          <p:nvPr>
            <p:ph type="body" idx="1"/>
          </p:nvPr>
        </p:nvSpPr>
        <p:spPr>
          <a:xfrm>
            <a:off x="304800" y="2057400"/>
            <a:ext cx="8534400" cy="2514600"/>
          </a:xfrm>
          <a:prstGeom prst="rect">
            <a:avLst/>
          </a:prstGeom>
          <a:noFill/>
          <a:ln>
            <a:noFill/>
          </a:ln>
        </p:spPr>
        <p:txBody>
          <a:bodyPr spcFirstLastPara="1" wrap="square" lIns="91425" tIns="45700" rIns="91425" bIns="45700" anchor="t" anchorCtr="0">
            <a:noAutofit/>
          </a:bodyPr>
          <a:lstStyle/>
          <a:p>
            <a:pPr marL="0" lvl="2" indent="0" algn="l" rtl="0">
              <a:lnSpc>
                <a:spcPct val="90000"/>
              </a:lnSpc>
              <a:spcBef>
                <a:spcPts val="0"/>
              </a:spcBef>
              <a:spcAft>
                <a:spcPts val="0"/>
              </a:spcAft>
              <a:buClr>
                <a:srgbClr val="990000"/>
              </a:buClr>
              <a:buSzPts val="2800"/>
              <a:buNone/>
            </a:pPr>
            <a:r>
              <a:rPr lang="en-US" sz="2800" b="1">
                <a:solidFill>
                  <a:schemeClr val="accent4"/>
                </a:solidFill>
                <a:latin typeface="Calibri"/>
                <a:ea typeface="Calibri"/>
                <a:cs typeface="Calibri"/>
                <a:sym typeface="Calibri"/>
              </a:rPr>
              <a:t>Natural resources</a:t>
            </a:r>
            <a:r>
              <a:rPr lang="en-US" sz="2800" b="1">
                <a:solidFill>
                  <a:srgbClr val="0000CC"/>
                </a:solidFill>
                <a:latin typeface="Calibri"/>
                <a:ea typeface="Calibri"/>
                <a:cs typeface="Calibri"/>
                <a:sym typeface="Calibri"/>
              </a:rPr>
              <a:t> </a:t>
            </a:r>
            <a:r>
              <a:rPr lang="en-US" sz="2800">
                <a:latin typeface="Calibri"/>
                <a:ea typeface="Calibri"/>
                <a:cs typeface="Calibri"/>
                <a:sym typeface="Calibri"/>
              </a:rPr>
              <a:t>consist of standing timber and underground deposits of oil, gas, and minerals.</a:t>
            </a:r>
            <a:endParaRPr/>
          </a:p>
          <a:p>
            <a:pPr marL="0" lvl="2" indent="0" algn="l" rtl="0">
              <a:lnSpc>
                <a:spcPct val="90000"/>
              </a:lnSpc>
              <a:spcBef>
                <a:spcPts val="1800"/>
              </a:spcBef>
              <a:spcAft>
                <a:spcPts val="0"/>
              </a:spcAft>
              <a:buClr>
                <a:srgbClr val="990000"/>
              </a:buClr>
              <a:buSzPts val="2800"/>
              <a:buNone/>
            </a:pPr>
            <a:r>
              <a:rPr lang="en-US" sz="2800" b="1">
                <a:latin typeface="Calibri"/>
                <a:ea typeface="Calibri"/>
                <a:cs typeface="Calibri"/>
                <a:sym typeface="Calibri"/>
              </a:rPr>
              <a:t>Distinguishing characteristics:</a:t>
            </a:r>
            <a:endParaRPr sz="2800" b="1">
              <a:latin typeface="Calibri"/>
              <a:ea typeface="Calibri"/>
              <a:cs typeface="Calibri"/>
              <a:sym typeface="Calibri"/>
            </a:endParaRPr>
          </a:p>
          <a:p>
            <a:pPr marL="292608" lvl="0" indent="-292608" algn="l" rtl="0">
              <a:lnSpc>
                <a:spcPct val="90000"/>
              </a:lnSpc>
              <a:spcBef>
                <a:spcPts val="1000"/>
              </a:spcBef>
              <a:spcAft>
                <a:spcPts val="0"/>
              </a:spcAft>
              <a:buClr>
                <a:srgbClr val="990000"/>
              </a:buClr>
              <a:buSzPts val="2800"/>
              <a:buFont typeface="Arial"/>
              <a:buChar char="•"/>
            </a:pPr>
            <a:r>
              <a:rPr lang="en-US">
                <a:latin typeface="Calibri"/>
                <a:ea typeface="Calibri"/>
                <a:cs typeface="Calibri"/>
                <a:sym typeface="Calibri"/>
              </a:rPr>
              <a:t>Physically extracted in operations</a:t>
            </a:r>
            <a:endParaRPr/>
          </a:p>
          <a:p>
            <a:pPr marL="292608" lvl="0" indent="-292608" algn="l" rtl="0">
              <a:lnSpc>
                <a:spcPct val="90000"/>
              </a:lnSpc>
              <a:spcBef>
                <a:spcPts val="1000"/>
              </a:spcBef>
              <a:spcAft>
                <a:spcPts val="0"/>
              </a:spcAft>
              <a:buClr>
                <a:srgbClr val="990000"/>
              </a:buClr>
              <a:buSzPts val="2800"/>
              <a:buFont typeface="Arial"/>
              <a:buChar char="•"/>
            </a:pPr>
            <a:r>
              <a:rPr lang="en-US">
                <a:latin typeface="Calibri"/>
                <a:ea typeface="Calibri"/>
                <a:cs typeface="Calibri"/>
                <a:sym typeface="Calibri"/>
              </a:rPr>
              <a:t>Replaceable only by an act of nature</a:t>
            </a:r>
            <a:endParaRPr/>
          </a:p>
        </p:txBody>
      </p:sp>
      <p:sp>
        <p:nvSpPr>
          <p:cNvPr id="797" name="Google Shape;797;p88"/>
          <p:cNvSpPr txBox="1">
            <a:spLocks noGrp="1"/>
          </p:cNvSpPr>
          <p:nvPr>
            <p:ph type="body" idx="3"/>
          </p:nvPr>
        </p:nvSpPr>
        <p:spPr>
          <a:xfrm>
            <a:off x="313267" y="4724400"/>
            <a:ext cx="8534400" cy="84031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latin typeface="Calibri"/>
                <a:ea typeface="Calibri"/>
                <a:cs typeface="Calibri"/>
                <a:sym typeface="Calibri"/>
              </a:rPr>
              <a:t>Cost is the price needed to acquire the resource and prepare it for its intended use.</a:t>
            </a:r>
            <a:endParaRPr>
              <a:solidFill>
                <a:srgbClr val="000000"/>
              </a:solidFill>
              <a:latin typeface="Calibri"/>
              <a:ea typeface="Calibri"/>
              <a:cs typeface="Calibri"/>
              <a:sym typeface="Calibri"/>
            </a:endParaRPr>
          </a:p>
        </p:txBody>
      </p:sp>
      <p:sp>
        <p:nvSpPr>
          <p:cNvPr id="798" name="Google Shape;798;p8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799" name="Google Shape;799;p8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4"/>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Plant Asset Expenditures </a:t>
            </a:r>
            <a:r>
              <a:rPr lang="en-US" sz="2400">
                <a:latin typeface="Calibri"/>
                <a:ea typeface="Calibri"/>
                <a:cs typeface="Calibri"/>
                <a:sym typeface="Calibri"/>
              </a:rPr>
              <a:t>(3 of 3)</a:t>
            </a:r>
            <a:endParaRPr/>
          </a:p>
        </p:txBody>
      </p:sp>
      <p:sp>
        <p:nvSpPr>
          <p:cNvPr id="327" name="Google Shape;327;p44"/>
          <p:cNvSpPr txBox="1">
            <a:spLocks noGrp="1"/>
          </p:cNvSpPr>
          <p:nvPr>
            <p:ph type="body" idx="1"/>
          </p:nvPr>
        </p:nvSpPr>
        <p:spPr>
          <a:xfrm>
            <a:off x="304800" y="1828800"/>
            <a:ext cx="8534400" cy="236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990000"/>
              </a:buClr>
              <a:buSzPts val="2800"/>
              <a:buNone/>
            </a:pPr>
            <a:r>
              <a:rPr lang="en-US" b="1">
                <a:solidFill>
                  <a:srgbClr val="990000"/>
                </a:solidFill>
              </a:rPr>
              <a:t>Determining the Cost of Plant Assets</a:t>
            </a:r>
            <a:endParaRPr/>
          </a:p>
          <a:p>
            <a:pPr marL="0" lvl="0" indent="0" algn="l" rtl="0">
              <a:lnSpc>
                <a:spcPct val="90000"/>
              </a:lnSpc>
              <a:spcBef>
                <a:spcPts val="1000"/>
              </a:spcBef>
              <a:spcAft>
                <a:spcPts val="0"/>
              </a:spcAft>
              <a:buClr>
                <a:schemeClr val="dk1"/>
              </a:buClr>
              <a:buSzPts val="2800"/>
              <a:buNone/>
            </a:pPr>
            <a:r>
              <a:rPr lang="en-US" b="1"/>
              <a:t>Historical Cost Principle </a:t>
            </a:r>
            <a:r>
              <a:rPr lang="en-US"/>
              <a:t>requires that companies record plant assets at cost.</a:t>
            </a:r>
            <a:endParaRPr/>
          </a:p>
          <a:p>
            <a:pPr marL="0" lvl="0" indent="0" algn="l" rtl="0">
              <a:lnSpc>
                <a:spcPct val="90000"/>
              </a:lnSpc>
              <a:spcBef>
                <a:spcPts val="1000"/>
              </a:spcBef>
              <a:spcAft>
                <a:spcPts val="0"/>
              </a:spcAft>
              <a:buClr>
                <a:schemeClr val="dk1"/>
              </a:buClr>
              <a:buSzPts val="2800"/>
              <a:buNone/>
            </a:pPr>
            <a:r>
              <a:rPr lang="en-US" b="1"/>
              <a:t>Cost consists of all expenditures necessary to acquire an asset and make it ready for its intended use.</a:t>
            </a:r>
            <a:endParaRPr/>
          </a:p>
        </p:txBody>
      </p:sp>
      <p:sp>
        <p:nvSpPr>
          <p:cNvPr id="328" name="Google Shape;328;p4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329" name="Google Shape;329;p4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89"/>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Depletion </a:t>
            </a:r>
            <a:r>
              <a:rPr lang="en-US" sz="2400">
                <a:latin typeface="Calibri"/>
                <a:ea typeface="Calibri"/>
                <a:cs typeface="Calibri"/>
                <a:sym typeface="Calibri"/>
              </a:rPr>
              <a:t>(1 of 3)</a:t>
            </a:r>
            <a:endParaRPr/>
          </a:p>
        </p:txBody>
      </p:sp>
      <p:sp>
        <p:nvSpPr>
          <p:cNvPr id="805" name="Google Shape;805;p89"/>
          <p:cNvSpPr txBox="1">
            <a:spLocks noGrp="1"/>
          </p:cNvSpPr>
          <p:nvPr>
            <p:ph type="body" idx="1"/>
          </p:nvPr>
        </p:nvSpPr>
        <p:spPr>
          <a:xfrm>
            <a:off x="304800" y="1828800"/>
            <a:ext cx="8534400" cy="2226258"/>
          </a:xfrm>
          <a:prstGeom prst="rect">
            <a:avLst/>
          </a:prstGeom>
          <a:noFill/>
          <a:ln>
            <a:noFill/>
          </a:ln>
        </p:spPr>
        <p:txBody>
          <a:bodyPr spcFirstLastPara="1" wrap="square" lIns="91425" tIns="45700" rIns="91425" bIns="45700" anchor="t" anchorCtr="0">
            <a:noAutofit/>
          </a:bodyPr>
          <a:lstStyle/>
          <a:p>
            <a:pPr marL="0" lvl="2" indent="0" algn="l" rtl="0">
              <a:lnSpc>
                <a:spcPct val="90000"/>
              </a:lnSpc>
              <a:spcBef>
                <a:spcPts val="0"/>
              </a:spcBef>
              <a:spcAft>
                <a:spcPts val="0"/>
              </a:spcAft>
              <a:buClr>
                <a:srgbClr val="990000"/>
              </a:buClr>
              <a:buSzPts val="2800"/>
              <a:buNone/>
            </a:pPr>
            <a:r>
              <a:rPr lang="en-US" sz="2800"/>
              <a:t>The allocation of the cost of natural resources to expense in a rational and systematic manner over the resource’s useful life.</a:t>
            </a:r>
            <a:endParaRPr/>
          </a:p>
          <a:p>
            <a:pPr marL="292608" lvl="0" indent="-292608" algn="l" rtl="0">
              <a:lnSpc>
                <a:spcPct val="90000"/>
              </a:lnSpc>
              <a:spcBef>
                <a:spcPts val="1000"/>
              </a:spcBef>
              <a:spcAft>
                <a:spcPts val="0"/>
              </a:spcAft>
              <a:buClr>
                <a:srgbClr val="990000"/>
              </a:buClr>
              <a:buSzPts val="2800"/>
              <a:buFont typeface="Arial"/>
              <a:buChar char="•"/>
            </a:pPr>
            <a:r>
              <a:rPr lang="en-US"/>
              <a:t>Companies generally use </a:t>
            </a:r>
            <a:r>
              <a:rPr lang="en-US" b="1"/>
              <a:t>units-of-activity </a:t>
            </a:r>
            <a:r>
              <a:rPr lang="en-US"/>
              <a:t>method</a:t>
            </a:r>
            <a:endParaRPr/>
          </a:p>
          <a:p>
            <a:pPr marL="292608" lvl="0" indent="-292608" algn="l" rtl="0">
              <a:lnSpc>
                <a:spcPct val="90000"/>
              </a:lnSpc>
              <a:spcBef>
                <a:spcPts val="1000"/>
              </a:spcBef>
              <a:spcAft>
                <a:spcPts val="0"/>
              </a:spcAft>
              <a:buClr>
                <a:srgbClr val="990000"/>
              </a:buClr>
              <a:buSzPts val="2800"/>
              <a:buFont typeface="Arial"/>
              <a:buChar char="•"/>
            </a:pPr>
            <a:r>
              <a:rPr lang="en-US"/>
              <a:t>Depletion generally is a function of the </a:t>
            </a:r>
            <a:r>
              <a:rPr lang="en-US" b="1"/>
              <a:t>units extracted</a:t>
            </a:r>
            <a:endParaRPr/>
          </a:p>
        </p:txBody>
      </p:sp>
      <p:pic>
        <p:nvPicPr>
          <p:cNvPr id="806" name="Google Shape;806;p89" descr="A formula reads, total cost minus salvage value over total estimated units available = depletion cost per unit. &#10;"/>
          <p:cNvPicPr preferRelativeResize="0"/>
          <p:nvPr/>
        </p:nvPicPr>
        <p:blipFill rotWithShape="1">
          <a:blip r:embed="rId3">
            <a:alphaModFix/>
          </a:blip>
          <a:srcRect/>
          <a:stretch/>
        </p:blipFill>
        <p:spPr>
          <a:xfrm>
            <a:off x="838200" y="4436058"/>
            <a:ext cx="6985886" cy="669342"/>
          </a:xfrm>
          <a:prstGeom prst="rect">
            <a:avLst/>
          </a:prstGeom>
          <a:noFill/>
          <a:ln>
            <a:noFill/>
          </a:ln>
        </p:spPr>
      </p:pic>
      <p:sp>
        <p:nvSpPr>
          <p:cNvPr id="807" name="Google Shape;807;p8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
        <p:nvSpPr>
          <p:cNvPr id="808" name="Google Shape;808;p8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90"/>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Depletion </a:t>
            </a:r>
            <a:r>
              <a:rPr lang="en-US" sz="2400">
                <a:latin typeface="Calibri"/>
                <a:ea typeface="Calibri"/>
                <a:cs typeface="Calibri"/>
                <a:sym typeface="Calibri"/>
              </a:rPr>
              <a:t>(2 of 3)</a:t>
            </a:r>
            <a:endParaRPr/>
          </a:p>
        </p:txBody>
      </p:sp>
      <p:sp>
        <p:nvSpPr>
          <p:cNvPr id="814" name="Google Shape;814;p90"/>
          <p:cNvSpPr txBox="1">
            <a:spLocks noGrp="1"/>
          </p:cNvSpPr>
          <p:nvPr>
            <p:ph type="body" idx="1"/>
          </p:nvPr>
        </p:nvSpPr>
        <p:spPr>
          <a:xfrm>
            <a:off x="304800" y="1828800"/>
            <a:ext cx="8534400" cy="1143000"/>
          </a:xfrm>
          <a:prstGeom prst="rect">
            <a:avLst/>
          </a:prstGeom>
          <a:noFill/>
          <a:ln>
            <a:noFill/>
          </a:ln>
        </p:spPr>
        <p:txBody>
          <a:bodyPr spcFirstLastPara="1" wrap="square" lIns="91425" tIns="45700" rIns="91425" bIns="45700" anchor="t" anchorCtr="0">
            <a:noAutofit/>
          </a:bodyPr>
          <a:lstStyle/>
          <a:p>
            <a:pPr marL="0" lvl="2" indent="0" algn="l" rtl="0">
              <a:lnSpc>
                <a:spcPct val="90000"/>
              </a:lnSpc>
              <a:spcBef>
                <a:spcPts val="0"/>
              </a:spcBef>
              <a:spcAft>
                <a:spcPts val="0"/>
              </a:spcAft>
              <a:buClr>
                <a:srgbClr val="990000"/>
              </a:buClr>
              <a:buSzPts val="2600"/>
              <a:buNone/>
            </a:pPr>
            <a:r>
              <a:rPr lang="en-US" sz="2600" b="1"/>
              <a:t>Illustration: </a:t>
            </a:r>
            <a:r>
              <a:rPr lang="en-US" sz="2600"/>
              <a:t>Lane Coal Company invests $5 million in a mine estimated to have 1 million tons of coal and no salvage value. Compute the depletion cost per unit.</a:t>
            </a:r>
            <a:endParaRPr/>
          </a:p>
        </p:txBody>
      </p:sp>
      <p:graphicFrame>
        <p:nvGraphicFramePr>
          <p:cNvPr id="815" name="Google Shape;815;p90" descr="Table is accessible to screenreaders"/>
          <p:cNvGraphicFramePr/>
          <p:nvPr/>
        </p:nvGraphicFramePr>
        <p:xfrm>
          <a:off x="381000" y="3429000"/>
          <a:ext cx="3000000" cy="3000000"/>
        </p:xfrm>
        <a:graphic>
          <a:graphicData uri="http://schemas.openxmlformats.org/drawingml/2006/table">
            <a:tbl>
              <a:tblPr firstRow="1" bandRow="1">
                <a:noFill/>
                <a:tableStyleId>{E16AB1D1-9565-4BCD-82EA-16D2591230F8}</a:tableStyleId>
              </a:tblPr>
              <a:tblGrid>
                <a:gridCol w="4419600">
                  <a:extLst>
                    <a:ext uri="{9D8B030D-6E8A-4147-A177-3AD203B41FA5}">
                      <a16:colId xmlns:a16="http://schemas.microsoft.com/office/drawing/2014/main" val="20000"/>
                    </a:ext>
                  </a:extLst>
                </a:gridCol>
                <a:gridCol w="775750">
                  <a:extLst>
                    <a:ext uri="{9D8B030D-6E8A-4147-A177-3AD203B41FA5}">
                      <a16:colId xmlns:a16="http://schemas.microsoft.com/office/drawing/2014/main" val="20001"/>
                    </a:ext>
                  </a:extLst>
                </a:gridCol>
                <a:gridCol w="3000125">
                  <a:extLst>
                    <a:ext uri="{9D8B030D-6E8A-4147-A177-3AD203B41FA5}">
                      <a16:colId xmlns:a16="http://schemas.microsoft.com/office/drawing/2014/main" val="20002"/>
                    </a:ext>
                  </a:extLst>
                </a:gridCol>
              </a:tblGrid>
              <a:tr h="1066800">
                <a:tc>
                  <a:txBody>
                    <a:bodyPr/>
                    <a:lstStyle/>
                    <a:p>
                      <a:pPr marL="0" marR="0" lvl="0" indent="0" algn="l" rtl="0">
                        <a:spcBef>
                          <a:spcPts val="0"/>
                        </a:spcBef>
                        <a:spcAft>
                          <a:spcPts val="0"/>
                        </a:spcAft>
                        <a:buNone/>
                      </a:pPr>
                      <a:endParaRPr sz="500">
                        <a:solidFill>
                          <a:schemeClr val="lt1"/>
                        </a:solidFill>
                      </a:endParaRPr>
                    </a:p>
                  </a:txBody>
                  <a:tcPr marL="94825" marR="94825"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2600" b="0" i="0" u="none" strike="noStrike">
                          <a:solidFill>
                            <a:srgbClr val="000000"/>
                          </a:solidFill>
                          <a:latin typeface="Calibri"/>
                          <a:ea typeface="Calibri"/>
                          <a:cs typeface="Calibri"/>
                          <a:sym typeface="Calibri"/>
                        </a:rPr>
                        <a:t>=</a:t>
                      </a:r>
                      <a:endParaRPr/>
                    </a:p>
                  </a:txBody>
                  <a:tcPr marL="4225" marR="4225" marT="27425" marB="27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2600" b="1" u="none" strike="noStrike">
                          <a:solidFill>
                            <a:srgbClr val="990000"/>
                          </a:solidFill>
                        </a:rPr>
                        <a:t>Depletion Cost </a:t>
                      </a:r>
                      <a:endParaRPr/>
                    </a:p>
                    <a:p>
                      <a:pPr marL="0" marR="0" lvl="0" indent="0" algn="ctr" rtl="0">
                        <a:spcBef>
                          <a:spcPts val="0"/>
                        </a:spcBef>
                        <a:spcAft>
                          <a:spcPts val="0"/>
                        </a:spcAft>
                        <a:buNone/>
                      </a:pPr>
                      <a:r>
                        <a:rPr lang="en-US" sz="2600" b="1" u="none" strike="noStrike">
                          <a:solidFill>
                            <a:srgbClr val="990000"/>
                          </a:solidFill>
                        </a:rPr>
                        <a:t>per Unit</a:t>
                      </a:r>
                      <a:endParaRPr sz="2600" b="1" i="0" u="none" strike="noStrike">
                        <a:solidFill>
                          <a:srgbClr val="990000"/>
                        </a:solidFill>
                        <a:latin typeface="Calibri"/>
                        <a:ea typeface="Calibri"/>
                        <a:cs typeface="Calibri"/>
                        <a:sym typeface="Calibri"/>
                      </a:endParaRPr>
                    </a:p>
                  </a:txBody>
                  <a:tcPr marL="4225" marR="4225" marT="27425" marB="27425"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1066800">
                <a:tc>
                  <a:txBody>
                    <a:bodyPr/>
                    <a:lstStyle/>
                    <a:p>
                      <a:pPr marL="0" marR="0" lvl="0" indent="0" algn="l" rtl="0">
                        <a:spcBef>
                          <a:spcPts val="0"/>
                        </a:spcBef>
                        <a:spcAft>
                          <a:spcPts val="0"/>
                        </a:spcAft>
                        <a:buNone/>
                      </a:pPr>
                      <a:r>
                        <a:rPr lang="en-US" sz="100">
                          <a:solidFill>
                            <a:schemeClr val="dk1"/>
                          </a:solidFill>
                        </a:rPr>
                        <a:t>.</a:t>
                      </a:r>
                      <a:endParaRPr/>
                    </a:p>
                  </a:txBody>
                  <a:tcPr marL="94825" marR="94825"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2600" b="0" i="0" u="none" strike="noStrike">
                          <a:solidFill>
                            <a:srgbClr val="000000"/>
                          </a:solidFill>
                          <a:latin typeface="Calibri"/>
                          <a:ea typeface="Calibri"/>
                          <a:cs typeface="Calibri"/>
                          <a:sym typeface="Calibri"/>
                        </a:rPr>
                        <a:t>=</a:t>
                      </a:r>
                      <a:endParaRPr/>
                    </a:p>
                  </a:txBody>
                  <a:tcPr marL="4225" marR="4225" marT="27425" marB="27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2600" b="1" i="0" u="none" strike="noStrike">
                          <a:solidFill>
                            <a:srgbClr val="990000"/>
                          </a:solidFill>
                          <a:latin typeface="Calibri"/>
                          <a:ea typeface="Calibri"/>
                          <a:cs typeface="Calibri"/>
                          <a:sym typeface="Calibri"/>
                        </a:rPr>
                        <a:t>$5.00 per ton</a:t>
                      </a:r>
                      <a:endParaRPr/>
                    </a:p>
                  </a:txBody>
                  <a:tcPr marL="4225" marR="4225" marT="27425" marB="274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pic>
        <p:nvPicPr>
          <p:cNvPr id="816" name="Google Shape;816;p90" descr="Total cost minus Salvage Value divided by Total Estimated units Available"/>
          <p:cNvPicPr preferRelativeResize="0"/>
          <p:nvPr/>
        </p:nvPicPr>
        <p:blipFill rotWithShape="1">
          <a:blip r:embed="rId3">
            <a:alphaModFix/>
          </a:blip>
          <a:srcRect/>
          <a:stretch/>
        </p:blipFill>
        <p:spPr>
          <a:xfrm>
            <a:off x="566738" y="3603625"/>
            <a:ext cx="3998912" cy="723900"/>
          </a:xfrm>
          <a:prstGeom prst="rect">
            <a:avLst/>
          </a:prstGeom>
          <a:noFill/>
          <a:ln>
            <a:noFill/>
          </a:ln>
        </p:spPr>
      </p:pic>
      <p:pic>
        <p:nvPicPr>
          <p:cNvPr id="817" name="Google Shape;817;p90" descr="$5,000,000 divided by 1,000,000"/>
          <p:cNvPicPr preferRelativeResize="0"/>
          <p:nvPr/>
        </p:nvPicPr>
        <p:blipFill rotWithShape="1">
          <a:blip r:embed="rId4">
            <a:alphaModFix/>
          </a:blip>
          <a:srcRect/>
          <a:stretch/>
        </p:blipFill>
        <p:spPr>
          <a:xfrm>
            <a:off x="1905000" y="4583113"/>
            <a:ext cx="1493838" cy="741362"/>
          </a:xfrm>
          <a:prstGeom prst="rect">
            <a:avLst/>
          </a:prstGeom>
          <a:noFill/>
          <a:ln>
            <a:noFill/>
          </a:ln>
        </p:spPr>
      </p:pic>
      <p:sp>
        <p:nvSpPr>
          <p:cNvPr id="818" name="Google Shape;818;p9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
        <p:nvSpPr>
          <p:cNvPr id="819" name="Google Shape;819;p9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91"/>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Depletion </a:t>
            </a:r>
            <a:r>
              <a:rPr lang="en-US" sz="2400">
                <a:latin typeface="Calibri"/>
                <a:ea typeface="Calibri"/>
                <a:cs typeface="Calibri"/>
                <a:sym typeface="Calibri"/>
              </a:rPr>
              <a:t>(3 of 3)</a:t>
            </a:r>
            <a:endParaRPr/>
          </a:p>
        </p:txBody>
      </p:sp>
      <p:sp>
        <p:nvSpPr>
          <p:cNvPr id="825" name="Google Shape;825;p91"/>
          <p:cNvSpPr txBox="1">
            <a:spLocks noGrp="1"/>
          </p:cNvSpPr>
          <p:nvPr>
            <p:ph type="body" idx="1"/>
          </p:nvPr>
        </p:nvSpPr>
        <p:spPr>
          <a:xfrm>
            <a:off x="304800" y="1752600"/>
            <a:ext cx="8305800" cy="3140600"/>
          </a:xfrm>
          <a:prstGeom prst="rect">
            <a:avLst/>
          </a:prstGeom>
          <a:noFill/>
          <a:ln>
            <a:noFill/>
          </a:ln>
        </p:spPr>
        <p:txBody>
          <a:bodyPr spcFirstLastPara="1" wrap="square" lIns="91425" tIns="45700" rIns="91425" bIns="45700" anchor="t" anchorCtr="0">
            <a:noAutofit/>
          </a:bodyPr>
          <a:lstStyle/>
          <a:p>
            <a:pPr marL="0" lvl="2" indent="0" algn="l" rtl="0">
              <a:lnSpc>
                <a:spcPct val="90000"/>
              </a:lnSpc>
              <a:spcBef>
                <a:spcPts val="0"/>
              </a:spcBef>
              <a:spcAft>
                <a:spcPts val="0"/>
              </a:spcAft>
              <a:buClr>
                <a:srgbClr val="990000"/>
              </a:buClr>
              <a:buSzPts val="2600"/>
              <a:buNone/>
            </a:pPr>
            <a:r>
              <a:rPr lang="en-US" sz="2600" b="1">
                <a:latin typeface="Calibri"/>
                <a:ea typeface="Calibri"/>
                <a:cs typeface="Calibri"/>
                <a:sym typeface="Calibri"/>
              </a:rPr>
              <a:t>Illustration: </a:t>
            </a:r>
            <a:r>
              <a:rPr lang="en-US" sz="2600">
                <a:latin typeface="Calibri"/>
                <a:ea typeface="Calibri"/>
                <a:cs typeface="Calibri"/>
                <a:sym typeface="Calibri"/>
              </a:rPr>
              <a:t>Lane Coal Company invests $5 million in a mine estimated to have 1 million tons of coal and no salvage value. In the first year, Lane extracts and sells 250,000 tons of coal. Lane computes the depletion as follows:</a:t>
            </a:r>
            <a:endParaRPr/>
          </a:p>
          <a:p>
            <a:pPr marL="457200" lvl="0" indent="0" algn="l" rtl="0">
              <a:lnSpc>
                <a:spcPct val="90000"/>
              </a:lnSpc>
              <a:spcBef>
                <a:spcPts val="1000"/>
              </a:spcBef>
              <a:spcAft>
                <a:spcPts val="0"/>
              </a:spcAft>
              <a:buClr>
                <a:schemeClr val="dk1"/>
              </a:buClr>
              <a:buSzPts val="2600"/>
              <a:buNone/>
            </a:pPr>
            <a:r>
              <a:rPr lang="en-US" sz="2600">
                <a:latin typeface="Calibri"/>
                <a:ea typeface="Calibri"/>
                <a:cs typeface="Calibri"/>
                <a:sym typeface="Calibri"/>
              </a:rPr>
              <a:t>$5,000,000 ÷ 1,000,000 = $5.00 depletion cost per ton</a:t>
            </a:r>
            <a:endParaRPr/>
          </a:p>
          <a:p>
            <a:pPr marL="457200" lvl="0" indent="0" algn="l" rtl="0">
              <a:lnSpc>
                <a:spcPct val="90000"/>
              </a:lnSpc>
              <a:spcBef>
                <a:spcPts val="1000"/>
              </a:spcBef>
              <a:spcAft>
                <a:spcPts val="0"/>
              </a:spcAft>
              <a:buClr>
                <a:schemeClr val="dk1"/>
              </a:buClr>
              <a:buSzPts val="2600"/>
              <a:buNone/>
            </a:pPr>
            <a:r>
              <a:rPr lang="en-US" sz="2600">
                <a:latin typeface="Calibri"/>
                <a:ea typeface="Calibri"/>
                <a:cs typeface="Calibri"/>
                <a:sym typeface="Calibri"/>
              </a:rPr>
              <a:t>$5.00 × 250,000 = $1,250,000 annual depletion</a:t>
            </a:r>
            <a:endParaRPr/>
          </a:p>
          <a:p>
            <a:pPr marL="0" lvl="0" indent="0" algn="l" rtl="0">
              <a:lnSpc>
                <a:spcPct val="90000"/>
              </a:lnSpc>
              <a:spcBef>
                <a:spcPts val="2000"/>
              </a:spcBef>
              <a:spcAft>
                <a:spcPts val="0"/>
              </a:spcAft>
              <a:buClr>
                <a:schemeClr val="dk1"/>
              </a:buClr>
              <a:buSzPts val="2600"/>
              <a:buNone/>
            </a:pPr>
            <a:r>
              <a:rPr lang="en-US" sz="2600" b="1">
                <a:latin typeface="Calibri"/>
                <a:ea typeface="Calibri"/>
                <a:cs typeface="Calibri"/>
                <a:sym typeface="Calibri"/>
              </a:rPr>
              <a:t>Journal entry:</a:t>
            </a:r>
            <a:endParaRPr/>
          </a:p>
        </p:txBody>
      </p:sp>
      <p:sp>
        <p:nvSpPr>
          <p:cNvPr id="826" name="Google Shape;826;p91"/>
          <p:cNvSpPr txBox="1">
            <a:spLocks noGrp="1"/>
          </p:cNvSpPr>
          <p:nvPr>
            <p:ph type="body" idx="14"/>
          </p:nvPr>
        </p:nvSpPr>
        <p:spPr>
          <a:xfrm>
            <a:off x="304800" y="4893200"/>
            <a:ext cx="4038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a:t>Inventory (coal)</a:t>
            </a:r>
            <a:endParaRPr sz="2600"/>
          </a:p>
        </p:txBody>
      </p:sp>
      <p:sp>
        <p:nvSpPr>
          <p:cNvPr id="827" name="Google Shape;827;p91"/>
          <p:cNvSpPr txBox="1">
            <a:spLocks noGrp="1"/>
          </p:cNvSpPr>
          <p:nvPr>
            <p:ph type="body" idx="15"/>
          </p:nvPr>
        </p:nvSpPr>
        <p:spPr>
          <a:xfrm>
            <a:off x="5435275" y="4893200"/>
            <a:ext cx="16954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a:t>1,250,000</a:t>
            </a:r>
            <a:endParaRPr sz="2600"/>
          </a:p>
        </p:txBody>
      </p:sp>
      <p:sp>
        <p:nvSpPr>
          <p:cNvPr id="828" name="Google Shape;828;p91"/>
          <p:cNvSpPr txBox="1">
            <a:spLocks noGrp="1"/>
          </p:cNvSpPr>
          <p:nvPr>
            <p:ph type="body" idx="16"/>
          </p:nvPr>
        </p:nvSpPr>
        <p:spPr>
          <a:xfrm>
            <a:off x="596756" y="5297860"/>
            <a:ext cx="4038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a:t>Accumulated Depletion</a:t>
            </a:r>
            <a:endParaRPr sz="2600"/>
          </a:p>
        </p:txBody>
      </p:sp>
      <p:sp>
        <p:nvSpPr>
          <p:cNvPr id="829" name="Google Shape;829;p91"/>
          <p:cNvSpPr txBox="1">
            <a:spLocks noGrp="1"/>
          </p:cNvSpPr>
          <p:nvPr>
            <p:ph type="body" idx="17"/>
          </p:nvPr>
        </p:nvSpPr>
        <p:spPr>
          <a:xfrm>
            <a:off x="7458377" y="5297860"/>
            <a:ext cx="15811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a:t>1,250,000</a:t>
            </a:r>
            <a:endParaRPr sz="2600"/>
          </a:p>
        </p:txBody>
      </p:sp>
      <p:sp>
        <p:nvSpPr>
          <p:cNvPr id="830" name="Google Shape;830;p91"/>
          <p:cNvSpPr txBox="1">
            <a:spLocks noGrp="1"/>
          </p:cNvSpPr>
          <p:nvPr>
            <p:ph type="body" idx="18"/>
          </p:nvPr>
        </p:nvSpPr>
        <p:spPr>
          <a:xfrm>
            <a:off x="902825" y="5700668"/>
            <a:ext cx="4735975"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a:t>(To record depletion of coal mine)</a:t>
            </a:r>
            <a:endParaRPr/>
          </a:p>
        </p:txBody>
      </p:sp>
      <p:sp>
        <p:nvSpPr>
          <p:cNvPr id="831" name="Google Shape;831;p91"/>
          <p:cNvSpPr txBox="1">
            <a:spLocks noGrp="1"/>
          </p:cNvSpPr>
          <p:nvPr>
            <p:ph type="sldNum" idx="12"/>
          </p:nvPr>
        </p:nvSpPr>
        <p:spPr>
          <a:xfrm>
            <a:off x="6457950" y="637950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sp>
        <p:nvSpPr>
          <p:cNvPr id="832" name="Google Shape;832;p9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92"/>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Intangible Assets</a:t>
            </a:r>
            <a:endParaRPr/>
          </a:p>
        </p:txBody>
      </p:sp>
      <p:sp>
        <p:nvSpPr>
          <p:cNvPr id="838" name="Google Shape;838;p92"/>
          <p:cNvSpPr txBox="1">
            <a:spLocks noGrp="1"/>
          </p:cNvSpPr>
          <p:nvPr>
            <p:ph type="body" idx="1"/>
          </p:nvPr>
        </p:nvSpPr>
        <p:spPr>
          <a:xfrm>
            <a:off x="304800" y="1600200"/>
            <a:ext cx="8534400" cy="4267200"/>
          </a:xfrm>
          <a:prstGeom prst="rect">
            <a:avLst/>
          </a:prstGeom>
          <a:noFill/>
          <a:ln>
            <a:noFill/>
          </a:ln>
        </p:spPr>
        <p:txBody>
          <a:bodyPr spcFirstLastPara="1" wrap="square" lIns="91425" tIns="45700" rIns="91425" bIns="45700" anchor="t" anchorCtr="0">
            <a:noAutofit/>
          </a:bodyPr>
          <a:lstStyle/>
          <a:p>
            <a:pPr marL="0" lvl="2" indent="0" algn="l" rtl="0">
              <a:lnSpc>
                <a:spcPct val="90000"/>
              </a:lnSpc>
              <a:spcBef>
                <a:spcPts val="0"/>
              </a:spcBef>
              <a:spcAft>
                <a:spcPts val="0"/>
              </a:spcAft>
              <a:buClr>
                <a:srgbClr val="990000"/>
              </a:buClr>
              <a:buSzPts val="2400"/>
              <a:buNone/>
            </a:pPr>
            <a:r>
              <a:rPr lang="en-US" sz="2400" b="1">
                <a:latin typeface="Calibri"/>
                <a:ea typeface="Calibri"/>
                <a:cs typeface="Calibri"/>
                <a:sym typeface="Calibri"/>
              </a:rPr>
              <a:t>Rights</a:t>
            </a:r>
            <a:r>
              <a:rPr lang="en-US" sz="2400">
                <a:latin typeface="Calibri"/>
                <a:ea typeface="Calibri"/>
                <a:cs typeface="Calibri"/>
                <a:sym typeface="Calibri"/>
              </a:rPr>
              <a:t>, </a:t>
            </a:r>
            <a:r>
              <a:rPr lang="en-US" sz="2400" b="1">
                <a:latin typeface="Calibri"/>
                <a:ea typeface="Calibri"/>
                <a:cs typeface="Calibri"/>
                <a:sym typeface="Calibri"/>
              </a:rPr>
              <a:t>privileges</a:t>
            </a:r>
            <a:r>
              <a:rPr lang="en-US" sz="2400">
                <a:latin typeface="Calibri"/>
                <a:ea typeface="Calibri"/>
                <a:cs typeface="Calibri"/>
                <a:sym typeface="Calibri"/>
              </a:rPr>
              <a:t>, and </a:t>
            </a:r>
            <a:r>
              <a:rPr lang="en-US" sz="2400" b="1">
                <a:latin typeface="Calibri"/>
                <a:ea typeface="Calibri"/>
                <a:cs typeface="Calibri"/>
                <a:sym typeface="Calibri"/>
              </a:rPr>
              <a:t>competitive</a:t>
            </a:r>
            <a:r>
              <a:rPr lang="en-US" sz="2400">
                <a:latin typeface="Calibri"/>
                <a:ea typeface="Calibri"/>
                <a:cs typeface="Calibri"/>
                <a:sym typeface="Calibri"/>
              </a:rPr>
              <a:t> </a:t>
            </a:r>
            <a:r>
              <a:rPr lang="en-US" sz="2400" b="1">
                <a:latin typeface="Calibri"/>
                <a:ea typeface="Calibri"/>
                <a:cs typeface="Calibri"/>
                <a:sym typeface="Calibri"/>
              </a:rPr>
              <a:t>advantages</a:t>
            </a:r>
            <a:r>
              <a:rPr lang="en-US" sz="2400">
                <a:latin typeface="Calibri"/>
                <a:ea typeface="Calibri"/>
                <a:cs typeface="Calibri"/>
                <a:sym typeface="Calibri"/>
              </a:rPr>
              <a:t> that result from ownership of long-lived assets that do not possess physical substance.</a:t>
            </a:r>
            <a:endParaRPr/>
          </a:p>
          <a:p>
            <a:pPr marL="0" lvl="0" indent="0" algn="l" rtl="0">
              <a:lnSpc>
                <a:spcPct val="90000"/>
              </a:lnSpc>
              <a:spcBef>
                <a:spcPts val="1000"/>
              </a:spcBef>
              <a:spcAft>
                <a:spcPts val="0"/>
              </a:spcAft>
              <a:buClr>
                <a:schemeClr val="dk1"/>
              </a:buClr>
              <a:buSzPts val="2400"/>
              <a:buNone/>
            </a:pPr>
            <a:r>
              <a:rPr lang="en-US" sz="2400" b="1">
                <a:latin typeface="Calibri"/>
                <a:ea typeface="Calibri"/>
                <a:cs typeface="Calibri"/>
                <a:sym typeface="Calibri"/>
              </a:rPr>
              <a:t>Limited</a:t>
            </a:r>
            <a:r>
              <a:rPr lang="en-US" sz="2400">
                <a:latin typeface="Calibri"/>
                <a:ea typeface="Calibri"/>
                <a:cs typeface="Calibri"/>
                <a:sym typeface="Calibri"/>
              </a:rPr>
              <a:t> </a:t>
            </a:r>
            <a:r>
              <a:rPr lang="en-US" sz="2400" b="1">
                <a:latin typeface="Calibri"/>
                <a:ea typeface="Calibri"/>
                <a:cs typeface="Calibri"/>
                <a:sym typeface="Calibri"/>
              </a:rPr>
              <a:t>life</a:t>
            </a:r>
            <a:r>
              <a:rPr lang="en-US" sz="2400">
                <a:latin typeface="Calibri"/>
                <a:ea typeface="Calibri"/>
                <a:cs typeface="Calibri"/>
                <a:sym typeface="Calibri"/>
              </a:rPr>
              <a:t> or </a:t>
            </a:r>
            <a:r>
              <a:rPr lang="en-US" sz="2400" b="1">
                <a:latin typeface="Calibri"/>
                <a:ea typeface="Calibri"/>
                <a:cs typeface="Calibri"/>
                <a:sym typeface="Calibri"/>
              </a:rPr>
              <a:t>indefinite</a:t>
            </a:r>
            <a:r>
              <a:rPr lang="en-US" sz="2400">
                <a:latin typeface="Calibri"/>
                <a:ea typeface="Calibri"/>
                <a:cs typeface="Calibri"/>
                <a:sym typeface="Calibri"/>
              </a:rPr>
              <a:t> </a:t>
            </a:r>
            <a:r>
              <a:rPr lang="en-US" sz="2400" b="1">
                <a:latin typeface="Calibri"/>
                <a:ea typeface="Calibri"/>
                <a:cs typeface="Calibri"/>
                <a:sym typeface="Calibri"/>
              </a:rPr>
              <a:t>life</a:t>
            </a:r>
            <a:r>
              <a:rPr lang="en-US" sz="2400">
                <a:latin typeface="Calibri"/>
                <a:ea typeface="Calibri"/>
                <a:cs typeface="Calibri"/>
                <a:sym typeface="Calibri"/>
              </a:rPr>
              <a:t>.</a:t>
            </a:r>
            <a:endParaRPr/>
          </a:p>
          <a:p>
            <a:pPr marL="0" lvl="0" indent="0" algn="l" rtl="0">
              <a:lnSpc>
                <a:spcPct val="90000"/>
              </a:lnSpc>
              <a:spcBef>
                <a:spcPts val="1000"/>
              </a:spcBef>
              <a:spcAft>
                <a:spcPts val="0"/>
              </a:spcAft>
              <a:buClr>
                <a:schemeClr val="dk1"/>
              </a:buClr>
              <a:buSzPts val="2400"/>
              <a:buNone/>
            </a:pPr>
            <a:r>
              <a:rPr lang="en-US" sz="2400" b="1">
                <a:latin typeface="Calibri"/>
                <a:ea typeface="Calibri"/>
                <a:cs typeface="Calibri"/>
                <a:sym typeface="Calibri"/>
              </a:rPr>
              <a:t>Common</a:t>
            </a:r>
            <a:r>
              <a:rPr lang="en-US" sz="2400">
                <a:latin typeface="Calibri"/>
                <a:ea typeface="Calibri"/>
                <a:cs typeface="Calibri"/>
                <a:sym typeface="Calibri"/>
              </a:rPr>
              <a:t> </a:t>
            </a:r>
            <a:r>
              <a:rPr lang="en-US" sz="2400" b="1">
                <a:latin typeface="Calibri"/>
                <a:ea typeface="Calibri"/>
                <a:cs typeface="Calibri"/>
                <a:sym typeface="Calibri"/>
              </a:rPr>
              <a:t>types</a:t>
            </a:r>
            <a:r>
              <a:rPr lang="en-US" sz="2400">
                <a:latin typeface="Calibri"/>
                <a:ea typeface="Calibri"/>
                <a:cs typeface="Calibri"/>
                <a:sym typeface="Calibri"/>
              </a:rPr>
              <a:t> of intangibles:</a:t>
            </a:r>
            <a:endParaRPr/>
          </a:p>
          <a:p>
            <a:pPr marL="292608" lvl="0" indent="-292608" algn="l" rtl="0">
              <a:lnSpc>
                <a:spcPct val="90000"/>
              </a:lnSpc>
              <a:spcBef>
                <a:spcPts val="1000"/>
              </a:spcBef>
              <a:spcAft>
                <a:spcPts val="0"/>
              </a:spcAft>
              <a:buClr>
                <a:srgbClr val="990000"/>
              </a:buClr>
              <a:buSzPts val="2400"/>
              <a:buFont typeface="Arial"/>
              <a:buChar char="•"/>
            </a:pPr>
            <a:r>
              <a:rPr lang="en-US" sz="2400">
                <a:latin typeface="Calibri"/>
                <a:ea typeface="Calibri"/>
                <a:cs typeface="Calibri"/>
                <a:sym typeface="Calibri"/>
              </a:rPr>
              <a:t>Patents</a:t>
            </a:r>
            <a:endParaRPr/>
          </a:p>
          <a:p>
            <a:pPr marL="292608" lvl="0" indent="-292608" algn="l" rtl="0">
              <a:lnSpc>
                <a:spcPct val="90000"/>
              </a:lnSpc>
              <a:spcBef>
                <a:spcPts val="1000"/>
              </a:spcBef>
              <a:spcAft>
                <a:spcPts val="0"/>
              </a:spcAft>
              <a:buClr>
                <a:srgbClr val="990000"/>
              </a:buClr>
              <a:buSzPts val="2400"/>
              <a:buFont typeface="Arial"/>
              <a:buChar char="•"/>
            </a:pPr>
            <a:r>
              <a:rPr lang="en-US" sz="2400">
                <a:latin typeface="Calibri"/>
                <a:ea typeface="Calibri"/>
                <a:cs typeface="Calibri"/>
                <a:sym typeface="Calibri"/>
              </a:rPr>
              <a:t>Copyrights</a:t>
            </a:r>
            <a:endParaRPr/>
          </a:p>
          <a:p>
            <a:pPr marL="292608" lvl="0" indent="-292608" algn="l" rtl="0">
              <a:lnSpc>
                <a:spcPct val="90000"/>
              </a:lnSpc>
              <a:spcBef>
                <a:spcPts val="1000"/>
              </a:spcBef>
              <a:spcAft>
                <a:spcPts val="0"/>
              </a:spcAft>
              <a:buClr>
                <a:srgbClr val="990000"/>
              </a:buClr>
              <a:buSzPts val="2400"/>
              <a:buFont typeface="Arial"/>
              <a:buChar char="•"/>
            </a:pPr>
            <a:r>
              <a:rPr lang="en-US" sz="2400">
                <a:latin typeface="Calibri"/>
                <a:ea typeface="Calibri"/>
                <a:cs typeface="Calibri"/>
                <a:sym typeface="Calibri"/>
              </a:rPr>
              <a:t>Goodwill</a:t>
            </a:r>
            <a:endParaRPr sz="2400">
              <a:solidFill>
                <a:srgbClr val="000000"/>
              </a:solidFill>
              <a:latin typeface="Calibri"/>
              <a:ea typeface="Calibri"/>
              <a:cs typeface="Calibri"/>
              <a:sym typeface="Calibri"/>
            </a:endParaRPr>
          </a:p>
          <a:p>
            <a:pPr marL="292608" lvl="0" indent="-292608" algn="l" rtl="0">
              <a:lnSpc>
                <a:spcPct val="90000"/>
              </a:lnSpc>
              <a:spcBef>
                <a:spcPts val="1000"/>
              </a:spcBef>
              <a:spcAft>
                <a:spcPts val="0"/>
              </a:spcAft>
              <a:buClr>
                <a:srgbClr val="990000"/>
              </a:buClr>
              <a:buSzPts val="2400"/>
              <a:buFont typeface="Arial"/>
              <a:buChar char="•"/>
            </a:pPr>
            <a:r>
              <a:rPr lang="en-US" sz="2400">
                <a:latin typeface="Calibri"/>
                <a:ea typeface="Calibri"/>
                <a:cs typeface="Calibri"/>
                <a:sym typeface="Calibri"/>
              </a:rPr>
              <a:t>Trademarks and Trade Names</a:t>
            </a:r>
            <a:endParaRPr/>
          </a:p>
          <a:p>
            <a:pPr marL="292608" lvl="0" indent="-292608" algn="l" rtl="0">
              <a:lnSpc>
                <a:spcPct val="90000"/>
              </a:lnSpc>
              <a:spcBef>
                <a:spcPts val="1000"/>
              </a:spcBef>
              <a:spcAft>
                <a:spcPts val="0"/>
              </a:spcAft>
              <a:buClr>
                <a:srgbClr val="990000"/>
              </a:buClr>
              <a:buSzPts val="2400"/>
              <a:buFont typeface="Arial"/>
              <a:buChar char="•"/>
            </a:pPr>
            <a:r>
              <a:rPr lang="en-US" sz="2400">
                <a:latin typeface="Calibri"/>
                <a:ea typeface="Calibri"/>
                <a:cs typeface="Calibri"/>
                <a:sym typeface="Calibri"/>
              </a:rPr>
              <a:t>Franchises</a:t>
            </a:r>
            <a:endParaRPr sz="2400">
              <a:solidFill>
                <a:srgbClr val="000000"/>
              </a:solidFill>
              <a:latin typeface="Calibri"/>
              <a:ea typeface="Calibri"/>
              <a:cs typeface="Calibri"/>
              <a:sym typeface="Calibri"/>
            </a:endParaRPr>
          </a:p>
        </p:txBody>
      </p:sp>
      <p:sp>
        <p:nvSpPr>
          <p:cNvPr id="839" name="Google Shape;839;p9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
        <p:nvSpPr>
          <p:cNvPr id="840" name="Google Shape;840;p9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93"/>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Accounting for Intangible Assets </a:t>
            </a:r>
            <a:r>
              <a:rPr lang="en-US" sz="2400">
                <a:latin typeface="Calibri"/>
                <a:ea typeface="Calibri"/>
                <a:cs typeface="Calibri"/>
                <a:sym typeface="Calibri"/>
              </a:rPr>
              <a:t>(1 of 7)</a:t>
            </a:r>
            <a:endParaRPr sz="2400"/>
          </a:p>
        </p:txBody>
      </p:sp>
      <p:sp>
        <p:nvSpPr>
          <p:cNvPr id="846" name="Google Shape;846;p93"/>
          <p:cNvSpPr txBox="1">
            <a:spLocks noGrp="1"/>
          </p:cNvSpPr>
          <p:nvPr>
            <p:ph type="body" idx="1"/>
          </p:nvPr>
        </p:nvSpPr>
        <p:spPr>
          <a:xfrm>
            <a:off x="304800" y="1828800"/>
            <a:ext cx="3581400" cy="1600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Limited-Life</a:t>
            </a:r>
            <a:r>
              <a:rPr lang="en-US" sz="2400"/>
              <a:t> intangibles:</a:t>
            </a:r>
            <a:endParaRPr/>
          </a:p>
          <a:p>
            <a:pPr marL="292608" lvl="0" indent="-292608" algn="l" rtl="0">
              <a:lnSpc>
                <a:spcPct val="90000"/>
              </a:lnSpc>
              <a:spcBef>
                <a:spcPts val="1000"/>
              </a:spcBef>
              <a:spcAft>
                <a:spcPts val="0"/>
              </a:spcAft>
              <a:buClr>
                <a:srgbClr val="990000"/>
              </a:buClr>
              <a:buSzPts val="2400"/>
              <a:buFont typeface="Arial"/>
              <a:buChar char="•"/>
            </a:pPr>
            <a:r>
              <a:rPr lang="en-US" sz="2400"/>
              <a:t>Amortize to expense</a:t>
            </a:r>
            <a:endParaRPr/>
          </a:p>
          <a:p>
            <a:pPr marL="292608" lvl="0" indent="-292608" algn="l" rtl="0">
              <a:lnSpc>
                <a:spcPct val="90000"/>
              </a:lnSpc>
              <a:spcBef>
                <a:spcPts val="1000"/>
              </a:spcBef>
              <a:spcAft>
                <a:spcPts val="0"/>
              </a:spcAft>
              <a:buClr>
                <a:srgbClr val="990000"/>
              </a:buClr>
              <a:buSzPts val="2400"/>
              <a:buFont typeface="Arial"/>
              <a:buChar char="•"/>
            </a:pPr>
            <a:r>
              <a:rPr lang="en-US" sz="2400"/>
              <a:t>Credit specific intangible asset account</a:t>
            </a:r>
            <a:endParaRPr sz="2400"/>
          </a:p>
        </p:txBody>
      </p:sp>
      <p:sp>
        <p:nvSpPr>
          <p:cNvPr id="847" name="Google Shape;847;p93"/>
          <p:cNvSpPr txBox="1">
            <a:spLocks noGrp="1"/>
          </p:cNvSpPr>
          <p:nvPr>
            <p:ph type="body" idx="2"/>
          </p:nvPr>
        </p:nvSpPr>
        <p:spPr>
          <a:xfrm>
            <a:off x="304800" y="3657600"/>
            <a:ext cx="8534400" cy="1676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990000"/>
              </a:buClr>
              <a:buSzPts val="2400"/>
              <a:buNone/>
            </a:pPr>
            <a:r>
              <a:rPr lang="en-US" sz="2400" b="1"/>
              <a:t>Indefinite-Life</a:t>
            </a:r>
            <a:r>
              <a:rPr lang="en-US" sz="2400"/>
              <a:t> intangibles:</a:t>
            </a:r>
            <a:endParaRPr/>
          </a:p>
          <a:p>
            <a:pPr marL="292608" lvl="0" indent="-292608" algn="l" rtl="0">
              <a:lnSpc>
                <a:spcPct val="90000"/>
              </a:lnSpc>
              <a:spcBef>
                <a:spcPts val="1000"/>
              </a:spcBef>
              <a:spcAft>
                <a:spcPts val="0"/>
              </a:spcAft>
              <a:buClr>
                <a:srgbClr val="990000"/>
              </a:buClr>
              <a:buSzPts val="2400"/>
              <a:buFont typeface="Arial"/>
              <a:buChar char="•"/>
            </a:pPr>
            <a:r>
              <a:rPr lang="en-US" sz="2400"/>
              <a:t>No foreseeable limit on time the asset is expected to provide cash flows</a:t>
            </a:r>
            <a:endParaRPr/>
          </a:p>
          <a:p>
            <a:pPr marL="292608" lvl="0" indent="-292608" algn="l" rtl="0">
              <a:lnSpc>
                <a:spcPct val="90000"/>
              </a:lnSpc>
              <a:spcBef>
                <a:spcPts val="1000"/>
              </a:spcBef>
              <a:spcAft>
                <a:spcPts val="0"/>
              </a:spcAft>
              <a:buClr>
                <a:srgbClr val="990000"/>
              </a:buClr>
              <a:buSzPts val="2400"/>
              <a:buFont typeface="Arial"/>
              <a:buChar char="•"/>
            </a:pPr>
            <a:r>
              <a:rPr lang="en-US" sz="2400"/>
              <a:t>No amortization</a:t>
            </a:r>
            <a:endParaRPr sz="2400"/>
          </a:p>
        </p:txBody>
      </p:sp>
      <p:sp>
        <p:nvSpPr>
          <p:cNvPr id="848" name="Google Shape;848;p93"/>
          <p:cNvSpPr txBox="1">
            <a:spLocks noGrp="1"/>
          </p:cNvSpPr>
          <p:nvPr>
            <p:ph type="body" idx="3"/>
          </p:nvPr>
        </p:nvSpPr>
        <p:spPr>
          <a:xfrm>
            <a:off x="4343399" y="1828800"/>
            <a:ext cx="4504267" cy="1524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Helpful Hint</a:t>
            </a:r>
            <a:endParaRPr/>
          </a:p>
          <a:p>
            <a:pPr marL="0" lvl="0" indent="0" algn="l" rtl="0">
              <a:lnSpc>
                <a:spcPct val="90000"/>
              </a:lnSpc>
              <a:spcBef>
                <a:spcPts val="1000"/>
              </a:spcBef>
              <a:spcAft>
                <a:spcPts val="0"/>
              </a:spcAft>
              <a:buClr>
                <a:schemeClr val="dk1"/>
              </a:buClr>
              <a:buSzPts val="2400"/>
              <a:buNone/>
            </a:pPr>
            <a:r>
              <a:rPr lang="en-US" sz="2400" i="1"/>
              <a:t>Amortization</a:t>
            </a:r>
            <a:r>
              <a:rPr lang="en-US" sz="2400"/>
              <a:t> is to intangibles what </a:t>
            </a:r>
            <a:r>
              <a:rPr lang="en-US" sz="2400" i="1"/>
              <a:t>depreciation</a:t>
            </a:r>
            <a:r>
              <a:rPr lang="en-US" sz="2400"/>
              <a:t> is to plant assets and </a:t>
            </a:r>
            <a:r>
              <a:rPr lang="en-US" sz="2400" i="1"/>
              <a:t>depletion</a:t>
            </a:r>
            <a:r>
              <a:rPr lang="en-US" sz="2400"/>
              <a:t> is to natural resources.</a:t>
            </a:r>
            <a:endParaRPr/>
          </a:p>
        </p:txBody>
      </p:sp>
      <p:sp>
        <p:nvSpPr>
          <p:cNvPr id="849" name="Google Shape;849;p9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
        <p:nvSpPr>
          <p:cNvPr id="850" name="Google Shape;850;p9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94"/>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Accounting for Intangible Assets </a:t>
            </a:r>
            <a:r>
              <a:rPr lang="en-US" sz="2400">
                <a:latin typeface="Calibri"/>
                <a:ea typeface="Calibri"/>
                <a:cs typeface="Calibri"/>
                <a:sym typeface="Calibri"/>
              </a:rPr>
              <a:t>(2 of 7)</a:t>
            </a:r>
            <a:endParaRPr/>
          </a:p>
        </p:txBody>
      </p:sp>
      <p:sp>
        <p:nvSpPr>
          <p:cNvPr id="856" name="Google Shape;856;p94"/>
          <p:cNvSpPr txBox="1">
            <a:spLocks noGrp="1"/>
          </p:cNvSpPr>
          <p:nvPr>
            <p:ph type="body" idx="1"/>
          </p:nvPr>
        </p:nvSpPr>
        <p:spPr>
          <a:xfrm>
            <a:off x="304800" y="1828800"/>
            <a:ext cx="8534400" cy="4267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sz="3200" b="1"/>
              <a:t>Patents</a:t>
            </a:r>
            <a:endParaRPr sz="3200"/>
          </a:p>
          <a:p>
            <a:pPr marL="292608" lvl="0" indent="-292608" algn="l" rtl="0">
              <a:lnSpc>
                <a:spcPct val="90000"/>
              </a:lnSpc>
              <a:spcBef>
                <a:spcPts val="1000"/>
              </a:spcBef>
              <a:spcAft>
                <a:spcPts val="0"/>
              </a:spcAft>
              <a:buClr>
                <a:srgbClr val="990000"/>
              </a:buClr>
              <a:buSzPts val="2800"/>
              <a:buFont typeface="Arial"/>
              <a:buChar char="•"/>
            </a:pPr>
            <a:r>
              <a:rPr lang="en-US"/>
              <a:t>Amortize to expense</a:t>
            </a:r>
            <a:endParaRPr/>
          </a:p>
          <a:p>
            <a:pPr marL="292608" lvl="0" indent="-292608" algn="l" rtl="0">
              <a:lnSpc>
                <a:spcPct val="90000"/>
              </a:lnSpc>
              <a:spcBef>
                <a:spcPts val="1000"/>
              </a:spcBef>
              <a:spcAft>
                <a:spcPts val="0"/>
              </a:spcAft>
              <a:buClr>
                <a:srgbClr val="990000"/>
              </a:buClr>
              <a:buSzPts val="2800"/>
              <a:buFont typeface="Arial"/>
              <a:buChar char="•"/>
            </a:pPr>
            <a:r>
              <a:rPr lang="en-US"/>
              <a:t>Exclusive right to manufacture, sell, or otherwise control an invention for </a:t>
            </a:r>
            <a:r>
              <a:rPr lang="en-US" b="1"/>
              <a:t>20 years </a:t>
            </a:r>
            <a:r>
              <a:rPr lang="en-US"/>
              <a:t>from date of grant</a:t>
            </a:r>
            <a:endParaRPr/>
          </a:p>
          <a:p>
            <a:pPr marL="292608" lvl="0" indent="-292608" algn="l" rtl="0">
              <a:lnSpc>
                <a:spcPct val="90000"/>
              </a:lnSpc>
              <a:spcBef>
                <a:spcPts val="1000"/>
              </a:spcBef>
              <a:spcAft>
                <a:spcPts val="0"/>
              </a:spcAft>
              <a:buClr>
                <a:srgbClr val="990000"/>
              </a:buClr>
              <a:buSzPts val="2800"/>
              <a:buFont typeface="Arial"/>
              <a:buChar char="•"/>
            </a:pPr>
            <a:r>
              <a:rPr lang="en-US" b="1"/>
              <a:t>Capitalize costs of purchasing </a:t>
            </a:r>
            <a:r>
              <a:rPr lang="en-US"/>
              <a:t>a patent and amortize over 20-year life or its useful life, whichever is shorter</a:t>
            </a:r>
            <a:endParaRPr/>
          </a:p>
          <a:p>
            <a:pPr marL="292608" lvl="0" indent="-292608" algn="l" rtl="0">
              <a:lnSpc>
                <a:spcPct val="90000"/>
              </a:lnSpc>
              <a:spcBef>
                <a:spcPts val="1000"/>
              </a:spcBef>
              <a:spcAft>
                <a:spcPts val="0"/>
              </a:spcAft>
              <a:buClr>
                <a:srgbClr val="990000"/>
              </a:buClr>
              <a:buSzPts val="2800"/>
              <a:buFont typeface="Arial"/>
              <a:buChar char="•"/>
            </a:pPr>
            <a:r>
              <a:rPr lang="en-US" b="1"/>
              <a:t>Expense any R&amp;D </a:t>
            </a:r>
            <a:r>
              <a:rPr lang="en-US"/>
              <a:t>costs in developing a patent</a:t>
            </a:r>
            <a:endParaRPr/>
          </a:p>
          <a:p>
            <a:pPr marL="292608" lvl="0" indent="-292608" algn="l" rtl="0">
              <a:lnSpc>
                <a:spcPct val="90000"/>
              </a:lnSpc>
              <a:spcBef>
                <a:spcPts val="1000"/>
              </a:spcBef>
              <a:spcAft>
                <a:spcPts val="0"/>
              </a:spcAft>
              <a:buClr>
                <a:srgbClr val="990000"/>
              </a:buClr>
              <a:buSzPts val="2800"/>
              <a:buFont typeface="Arial"/>
              <a:buChar char="•"/>
            </a:pPr>
            <a:r>
              <a:rPr lang="en-US" b="1"/>
              <a:t>Legal fees </a:t>
            </a:r>
            <a:r>
              <a:rPr lang="en-US"/>
              <a:t>incurred successfully defending a patent are capitalized to Patent account</a:t>
            </a:r>
            <a:endParaRPr/>
          </a:p>
        </p:txBody>
      </p:sp>
      <p:sp>
        <p:nvSpPr>
          <p:cNvPr id="857" name="Google Shape;857;p9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
        <p:nvSpPr>
          <p:cNvPr id="858" name="Google Shape;858;p9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95"/>
          <p:cNvSpPr txBox="1">
            <a:spLocks noGrp="1"/>
          </p:cNvSpPr>
          <p:nvPr>
            <p:ph type="title"/>
          </p:nvPr>
        </p:nvSpPr>
        <p:spPr>
          <a:xfrm>
            <a:off x="304800" y="762001"/>
            <a:ext cx="8534400" cy="68980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Patent </a:t>
            </a:r>
            <a:r>
              <a:rPr lang="en-US" sz="2400">
                <a:latin typeface="Calibri"/>
                <a:ea typeface="Calibri"/>
                <a:cs typeface="Calibri"/>
                <a:sym typeface="Calibri"/>
              </a:rPr>
              <a:t>(3 of 7)</a:t>
            </a:r>
            <a:endParaRPr sz="2400"/>
          </a:p>
        </p:txBody>
      </p:sp>
      <p:sp>
        <p:nvSpPr>
          <p:cNvPr id="864" name="Google Shape;864;p95"/>
          <p:cNvSpPr txBox="1">
            <a:spLocks noGrp="1"/>
          </p:cNvSpPr>
          <p:nvPr>
            <p:ph type="body" idx="1"/>
          </p:nvPr>
        </p:nvSpPr>
        <p:spPr>
          <a:xfrm>
            <a:off x="304800" y="1828800"/>
            <a:ext cx="8458200" cy="137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Illustration: </a:t>
            </a:r>
            <a:r>
              <a:rPr lang="en-US" sz="2400"/>
              <a:t>Assume that National Labs purchases a patent at a cost of $60,000. National estimates the useful life of the patent to be eight years. National calculates the annual amortization expense as follows.</a:t>
            </a:r>
            <a:endParaRPr sz="2400"/>
          </a:p>
        </p:txBody>
      </p:sp>
      <p:sp>
        <p:nvSpPr>
          <p:cNvPr id="865" name="Google Shape;865;p95"/>
          <p:cNvSpPr txBox="1">
            <a:spLocks noGrp="1"/>
          </p:cNvSpPr>
          <p:nvPr>
            <p:ph type="body" idx="7"/>
          </p:nvPr>
        </p:nvSpPr>
        <p:spPr>
          <a:xfrm>
            <a:off x="2181225" y="3352800"/>
            <a:ext cx="47815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$60,000 cost ÷ 8 years = $7,500</a:t>
            </a:r>
            <a:endParaRPr sz="2400"/>
          </a:p>
        </p:txBody>
      </p:sp>
      <p:sp>
        <p:nvSpPr>
          <p:cNvPr id="866" name="Google Shape;866;p95"/>
          <p:cNvSpPr txBox="1">
            <a:spLocks noGrp="1"/>
          </p:cNvSpPr>
          <p:nvPr>
            <p:ph type="body" idx="9"/>
          </p:nvPr>
        </p:nvSpPr>
        <p:spPr>
          <a:xfrm>
            <a:off x="304800" y="3914174"/>
            <a:ext cx="8458200" cy="4492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National records the annual amortization as follows.</a:t>
            </a:r>
            <a:endParaRPr sz="2400"/>
          </a:p>
        </p:txBody>
      </p:sp>
      <p:sp>
        <p:nvSpPr>
          <p:cNvPr id="867" name="Google Shape;867;p95"/>
          <p:cNvSpPr txBox="1">
            <a:spLocks noGrp="1"/>
          </p:cNvSpPr>
          <p:nvPr>
            <p:ph type="body" idx="14"/>
          </p:nvPr>
        </p:nvSpPr>
        <p:spPr>
          <a:xfrm>
            <a:off x="304800" y="4572000"/>
            <a:ext cx="12954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Dec. 31</a:t>
            </a:r>
            <a:endParaRPr sz="2400"/>
          </a:p>
        </p:txBody>
      </p:sp>
      <p:sp>
        <p:nvSpPr>
          <p:cNvPr id="868" name="Google Shape;868;p95"/>
          <p:cNvSpPr txBox="1">
            <a:spLocks noGrp="1"/>
          </p:cNvSpPr>
          <p:nvPr>
            <p:ph type="body" idx="15"/>
          </p:nvPr>
        </p:nvSpPr>
        <p:spPr>
          <a:xfrm>
            <a:off x="1752600" y="4572000"/>
            <a:ext cx="2971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Amortization Expense</a:t>
            </a:r>
            <a:endParaRPr sz="2400"/>
          </a:p>
        </p:txBody>
      </p:sp>
      <p:sp>
        <p:nvSpPr>
          <p:cNvPr id="869" name="Google Shape;869;p95"/>
          <p:cNvSpPr txBox="1">
            <a:spLocks noGrp="1"/>
          </p:cNvSpPr>
          <p:nvPr>
            <p:ph type="body" idx="17"/>
          </p:nvPr>
        </p:nvSpPr>
        <p:spPr>
          <a:xfrm>
            <a:off x="6629400" y="4619626"/>
            <a:ext cx="914400" cy="4100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7,500</a:t>
            </a:r>
            <a:endParaRPr sz="2400"/>
          </a:p>
        </p:txBody>
      </p:sp>
      <p:sp>
        <p:nvSpPr>
          <p:cNvPr id="870" name="Google Shape;870;p95"/>
          <p:cNvSpPr txBox="1">
            <a:spLocks noGrp="1"/>
          </p:cNvSpPr>
          <p:nvPr>
            <p:ph type="body" idx="18"/>
          </p:nvPr>
        </p:nvSpPr>
        <p:spPr>
          <a:xfrm>
            <a:off x="2034665" y="4955584"/>
            <a:ext cx="12954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Patents</a:t>
            </a:r>
            <a:endParaRPr sz="2400"/>
          </a:p>
        </p:txBody>
      </p:sp>
      <p:sp>
        <p:nvSpPr>
          <p:cNvPr id="871" name="Google Shape;871;p95"/>
          <p:cNvSpPr txBox="1">
            <a:spLocks noGrp="1"/>
          </p:cNvSpPr>
          <p:nvPr>
            <p:ph type="body" idx="19"/>
          </p:nvPr>
        </p:nvSpPr>
        <p:spPr>
          <a:xfrm>
            <a:off x="7772400" y="4964559"/>
            <a:ext cx="9144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7,500</a:t>
            </a:r>
            <a:endParaRPr sz="2400"/>
          </a:p>
        </p:txBody>
      </p:sp>
      <p:sp>
        <p:nvSpPr>
          <p:cNvPr id="872" name="Google Shape;872;p95"/>
          <p:cNvSpPr txBox="1">
            <a:spLocks noGrp="1"/>
          </p:cNvSpPr>
          <p:nvPr>
            <p:ph type="body" idx="20"/>
          </p:nvPr>
        </p:nvSpPr>
        <p:spPr>
          <a:xfrm>
            <a:off x="2277581" y="5324947"/>
            <a:ext cx="4175325"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(To record patent amortization)</a:t>
            </a:r>
            <a:endParaRPr sz="2400"/>
          </a:p>
        </p:txBody>
      </p:sp>
      <p:sp>
        <p:nvSpPr>
          <p:cNvPr id="873" name="Google Shape;873;p9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
        <p:nvSpPr>
          <p:cNvPr id="874" name="Google Shape;874;p9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96"/>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Accounting for Intangible Assets </a:t>
            </a:r>
            <a:r>
              <a:rPr lang="en-US" sz="2400">
                <a:latin typeface="Calibri"/>
                <a:ea typeface="Calibri"/>
                <a:cs typeface="Calibri"/>
                <a:sym typeface="Calibri"/>
              </a:rPr>
              <a:t>(4 of 7)</a:t>
            </a:r>
            <a:endParaRPr sz="2400"/>
          </a:p>
        </p:txBody>
      </p:sp>
      <p:sp>
        <p:nvSpPr>
          <p:cNvPr id="880" name="Google Shape;880;p96"/>
          <p:cNvSpPr txBox="1">
            <a:spLocks noGrp="1"/>
          </p:cNvSpPr>
          <p:nvPr>
            <p:ph type="body" idx="1"/>
          </p:nvPr>
        </p:nvSpPr>
        <p:spPr>
          <a:xfrm>
            <a:off x="304800" y="1828800"/>
            <a:ext cx="8534400" cy="2971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b="1"/>
              <a:t>Copyrights</a:t>
            </a:r>
            <a:endParaRPr sz="2600"/>
          </a:p>
          <a:p>
            <a:pPr marL="292608" lvl="0" indent="-292608" algn="l" rtl="0">
              <a:lnSpc>
                <a:spcPct val="90000"/>
              </a:lnSpc>
              <a:spcBef>
                <a:spcPts val="1000"/>
              </a:spcBef>
              <a:spcAft>
                <a:spcPts val="0"/>
              </a:spcAft>
              <a:buClr>
                <a:srgbClr val="990000"/>
              </a:buClr>
              <a:buSzPts val="2600"/>
              <a:buFont typeface="Arial"/>
              <a:buChar char="•"/>
            </a:pPr>
            <a:r>
              <a:rPr lang="en-US" sz="2600"/>
              <a:t>Gives owner exclusive right to reproduce and sell an artistic or published work</a:t>
            </a:r>
            <a:endParaRPr/>
          </a:p>
          <a:p>
            <a:pPr marL="292608" lvl="0" indent="-292608" algn="l" rtl="0">
              <a:lnSpc>
                <a:spcPct val="90000"/>
              </a:lnSpc>
              <a:spcBef>
                <a:spcPts val="1000"/>
              </a:spcBef>
              <a:spcAft>
                <a:spcPts val="0"/>
              </a:spcAft>
              <a:buClr>
                <a:srgbClr val="990000"/>
              </a:buClr>
              <a:buSzPts val="2600"/>
              <a:buFont typeface="Arial"/>
              <a:buChar char="•"/>
            </a:pPr>
            <a:r>
              <a:rPr lang="en-US" sz="2600"/>
              <a:t>Extend for life of creator plus 70 years</a:t>
            </a:r>
            <a:endParaRPr/>
          </a:p>
          <a:p>
            <a:pPr marL="292608" lvl="0" indent="-292608" algn="l" rtl="0">
              <a:lnSpc>
                <a:spcPct val="90000"/>
              </a:lnSpc>
              <a:spcBef>
                <a:spcPts val="1000"/>
              </a:spcBef>
              <a:spcAft>
                <a:spcPts val="0"/>
              </a:spcAft>
              <a:buClr>
                <a:srgbClr val="990000"/>
              </a:buClr>
              <a:buSzPts val="2600"/>
              <a:buFont typeface="Arial"/>
              <a:buChar char="•"/>
            </a:pPr>
            <a:r>
              <a:rPr lang="en-US" sz="2600"/>
              <a:t>Cost of copyright is cost of acquiring and defending it</a:t>
            </a:r>
            <a:endParaRPr/>
          </a:p>
          <a:p>
            <a:pPr marL="292608" lvl="0" indent="-292608" algn="l" rtl="0">
              <a:lnSpc>
                <a:spcPct val="90000"/>
              </a:lnSpc>
              <a:spcBef>
                <a:spcPts val="1000"/>
              </a:spcBef>
              <a:spcAft>
                <a:spcPts val="0"/>
              </a:spcAft>
              <a:buClr>
                <a:srgbClr val="990000"/>
              </a:buClr>
              <a:buSzPts val="2600"/>
              <a:buFont typeface="Arial"/>
              <a:buChar char="•"/>
            </a:pPr>
            <a:r>
              <a:rPr lang="en-US" sz="2600"/>
              <a:t>Amortized to expense over useful life</a:t>
            </a:r>
            <a:endParaRPr/>
          </a:p>
        </p:txBody>
      </p:sp>
      <p:sp>
        <p:nvSpPr>
          <p:cNvPr id="881" name="Google Shape;881;p9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sp>
        <p:nvSpPr>
          <p:cNvPr id="882" name="Google Shape;882;p9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97"/>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Accounting for Intangible Assets </a:t>
            </a:r>
            <a:r>
              <a:rPr lang="en-US" sz="2400">
                <a:latin typeface="Calibri"/>
                <a:ea typeface="Calibri"/>
                <a:cs typeface="Calibri"/>
                <a:sym typeface="Calibri"/>
              </a:rPr>
              <a:t>(5 of 7)</a:t>
            </a:r>
            <a:endParaRPr sz="2400"/>
          </a:p>
        </p:txBody>
      </p:sp>
      <p:sp>
        <p:nvSpPr>
          <p:cNvPr id="888" name="Google Shape;888;p97"/>
          <p:cNvSpPr txBox="1">
            <a:spLocks noGrp="1"/>
          </p:cNvSpPr>
          <p:nvPr>
            <p:ph type="body" idx="1"/>
          </p:nvPr>
        </p:nvSpPr>
        <p:spPr>
          <a:xfrm>
            <a:off x="304800" y="1828800"/>
            <a:ext cx="8534400" cy="3581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b="1"/>
              <a:t>Trademarks and Trade Names</a:t>
            </a:r>
            <a:endParaRPr sz="2600"/>
          </a:p>
          <a:p>
            <a:pPr marL="292608" lvl="0" indent="-292608" algn="l" rtl="0">
              <a:lnSpc>
                <a:spcPct val="90000"/>
              </a:lnSpc>
              <a:spcBef>
                <a:spcPts val="1000"/>
              </a:spcBef>
              <a:spcAft>
                <a:spcPts val="0"/>
              </a:spcAft>
              <a:buClr>
                <a:srgbClr val="990000"/>
              </a:buClr>
              <a:buSzPts val="2600"/>
              <a:buFont typeface="Arial"/>
              <a:buChar char="•"/>
            </a:pPr>
            <a:r>
              <a:rPr lang="en-US" sz="2600"/>
              <a:t>Word, phrase, jingle, or symbol that identifies a particular enterprise or product</a:t>
            </a:r>
            <a:endParaRPr/>
          </a:p>
          <a:p>
            <a:pPr marL="621792" lvl="0" indent="-320040" algn="l" rtl="0">
              <a:lnSpc>
                <a:spcPct val="90000"/>
              </a:lnSpc>
              <a:spcBef>
                <a:spcPts val="500"/>
              </a:spcBef>
              <a:spcAft>
                <a:spcPts val="0"/>
              </a:spcAft>
              <a:buClr>
                <a:srgbClr val="990000"/>
              </a:buClr>
              <a:buSzPts val="1920"/>
              <a:buFont typeface="Courier New"/>
              <a:buChar char="o"/>
            </a:pPr>
            <a:r>
              <a:rPr lang="en-US" sz="2400"/>
              <a:t>Wheaties, Monopoly, Kleenex, Coca-Cola, Big Mac, and Jeep</a:t>
            </a:r>
            <a:endParaRPr/>
          </a:p>
          <a:p>
            <a:pPr marL="292608" lvl="0" indent="-292608" algn="l" rtl="0">
              <a:lnSpc>
                <a:spcPct val="90000"/>
              </a:lnSpc>
              <a:spcBef>
                <a:spcPts val="1000"/>
              </a:spcBef>
              <a:spcAft>
                <a:spcPts val="0"/>
              </a:spcAft>
              <a:buClr>
                <a:srgbClr val="990000"/>
              </a:buClr>
              <a:buSzPts val="2600"/>
              <a:buFont typeface="Arial"/>
              <a:buChar char="•"/>
            </a:pPr>
            <a:r>
              <a:rPr lang="en-US" sz="2600"/>
              <a:t>Legal protection for indefinite number of </a:t>
            </a:r>
            <a:r>
              <a:rPr lang="en-US" sz="2600" b="1"/>
              <a:t>20 year renewal periods</a:t>
            </a:r>
            <a:endParaRPr/>
          </a:p>
          <a:p>
            <a:pPr marL="292608" lvl="0" indent="-292608" algn="l" rtl="0">
              <a:lnSpc>
                <a:spcPct val="90000"/>
              </a:lnSpc>
              <a:spcBef>
                <a:spcPts val="1000"/>
              </a:spcBef>
              <a:spcAft>
                <a:spcPts val="0"/>
              </a:spcAft>
              <a:buClr>
                <a:srgbClr val="990000"/>
              </a:buClr>
              <a:buSzPts val="2600"/>
              <a:buFont typeface="Arial"/>
              <a:buChar char="•"/>
            </a:pPr>
            <a:r>
              <a:rPr lang="en-US" sz="2600"/>
              <a:t>Capitalize acquisition costs</a:t>
            </a:r>
            <a:endParaRPr/>
          </a:p>
          <a:p>
            <a:pPr marL="292608" lvl="0" indent="-292608" algn="l" rtl="0">
              <a:lnSpc>
                <a:spcPct val="90000"/>
              </a:lnSpc>
              <a:spcBef>
                <a:spcPts val="1000"/>
              </a:spcBef>
              <a:spcAft>
                <a:spcPts val="0"/>
              </a:spcAft>
              <a:buClr>
                <a:srgbClr val="990000"/>
              </a:buClr>
              <a:buSzPts val="2600"/>
              <a:buFont typeface="Arial"/>
              <a:buChar char="•"/>
            </a:pPr>
            <a:r>
              <a:rPr lang="en-US" sz="2600"/>
              <a:t>No amortization</a:t>
            </a:r>
            <a:endParaRPr/>
          </a:p>
        </p:txBody>
      </p:sp>
      <p:sp>
        <p:nvSpPr>
          <p:cNvPr id="889" name="Google Shape;889;p9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58</a:t>
            </a:fld>
            <a:endParaRPr/>
          </a:p>
        </p:txBody>
      </p:sp>
      <p:sp>
        <p:nvSpPr>
          <p:cNvPr id="890" name="Google Shape;890;p9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98"/>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Accounting for Intangible Assets </a:t>
            </a:r>
            <a:r>
              <a:rPr lang="en-US" sz="2400">
                <a:latin typeface="Calibri"/>
                <a:ea typeface="Calibri"/>
                <a:cs typeface="Calibri"/>
                <a:sym typeface="Calibri"/>
              </a:rPr>
              <a:t>(6 of 7)</a:t>
            </a:r>
            <a:endParaRPr sz="2400"/>
          </a:p>
        </p:txBody>
      </p:sp>
      <p:sp>
        <p:nvSpPr>
          <p:cNvPr id="896" name="Google Shape;896;p98"/>
          <p:cNvSpPr txBox="1">
            <a:spLocks noGrp="1"/>
          </p:cNvSpPr>
          <p:nvPr>
            <p:ph type="body" idx="1"/>
          </p:nvPr>
        </p:nvSpPr>
        <p:spPr>
          <a:xfrm>
            <a:off x="304800" y="1828800"/>
            <a:ext cx="8534400" cy="31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b="1"/>
              <a:t>Franchises</a:t>
            </a:r>
            <a:endParaRPr sz="2600"/>
          </a:p>
          <a:p>
            <a:pPr marL="292608" lvl="0" indent="-292608" algn="l" rtl="0">
              <a:lnSpc>
                <a:spcPct val="90000"/>
              </a:lnSpc>
              <a:spcBef>
                <a:spcPts val="1000"/>
              </a:spcBef>
              <a:spcAft>
                <a:spcPts val="0"/>
              </a:spcAft>
              <a:buClr>
                <a:srgbClr val="990000"/>
              </a:buClr>
              <a:buSzPts val="2600"/>
              <a:buFont typeface="Arial"/>
              <a:buChar char="•"/>
            </a:pPr>
            <a:r>
              <a:rPr lang="en-US" sz="2600"/>
              <a:t>Contractual arrangement between a franchisor and a franchisee</a:t>
            </a:r>
            <a:endParaRPr/>
          </a:p>
          <a:p>
            <a:pPr marL="621792" lvl="0" indent="-320040" algn="l" rtl="0">
              <a:lnSpc>
                <a:spcPct val="90000"/>
              </a:lnSpc>
              <a:spcBef>
                <a:spcPts val="500"/>
              </a:spcBef>
              <a:spcAft>
                <a:spcPts val="0"/>
              </a:spcAft>
              <a:buClr>
                <a:srgbClr val="990000"/>
              </a:buClr>
              <a:buSzPts val="1920"/>
              <a:buFont typeface="Courier New"/>
              <a:buChar char="o"/>
            </a:pPr>
            <a:r>
              <a:rPr lang="en-US" sz="2400"/>
              <a:t>Shell, Subway, and Rent-A-Wreck are franchises</a:t>
            </a:r>
            <a:endParaRPr/>
          </a:p>
          <a:p>
            <a:pPr marL="292608" lvl="0" indent="-292608" algn="l" rtl="0">
              <a:lnSpc>
                <a:spcPct val="90000"/>
              </a:lnSpc>
              <a:spcBef>
                <a:spcPts val="1000"/>
              </a:spcBef>
              <a:spcAft>
                <a:spcPts val="0"/>
              </a:spcAft>
              <a:buClr>
                <a:srgbClr val="990000"/>
              </a:buClr>
              <a:buSzPts val="2600"/>
              <a:buFont typeface="Arial"/>
              <a:buChar char="•"/>
            </a:pPr>
            <a:r>
              <a:rPr lang="en-US" sz="2600"/>
              <a:t>Franchise (or license) with a limited life should be amortized to expense over its useful life</a:t>
            </a:r>
            <a:endParaRPr/>
          </a:p>
          <a:p>
            <a:pPr marL="292608" lvl="0" indent="-292608" algn="l" rtl="0">
              <a:lnSpc>
                <a:spcPct val="90000"/>
              </a:lnSpc>
              <a:spcBef>
                <a:spcPts val="1000"/>
              </a:spcBef>
              <a:spcAft>
                <a:spcPts val="0"/>
              </a:spcAft>
              <a:buClr>
                <a:srgbClr val="990000"/>
              </a:buClr>
              <a:buSzPts val="2600"/>
              <a:buFont typeface="Arial"/>
              <a:buChar char="•"/>
            </a:pPr>
            <a:r>
              <a:rPr lang="en-US" sz="2600"/>
              <a:t>If life is indefinite, cost is not amortized</a:t>
            </a:r>
            <a:endParaRPr/>
          </a:p>
        </p:txBody>
      </p:sp>
      <p:sp>
        <p:nvSpPr>
          <p:cNvPr id="897" name="Google Shape;897;p9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59</a:t>
            </a:fld>
            <a:endParaRPr/>
          </a:p>
        </p:txBody>
      </p:sp>
      <p:sp>
        <p:nvSpPr>
          <p:cNvPr id="898" name="Google Shape;898;p9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5"/>
          <p:cNvSpPr txBox="1">
            <a:spLocks noGrp="1"/>
          </p:cNvSpPr>
          <p:nvPr>
            <p:ph type="title"/>
          </p:nvPr>
        </p:nvSpPr>
        <p:spPr>
          <a:xfrm>
            <a:off x="304800" y="762000"/>
            <a:ext cx="7620000" cy="11429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(1 of 11)</a:t>
            </a:r>
            <a:endParaRPr sz="2700"/>
          </a:p>
        </p:txBody>
      </p:sp>
      <p:sp>
        <p:nvSpPr>
          <p:cNvPr id="335" name="Google Shape;335;p45"/>
          <p:cNvSpPr txBox="1">
            <a:spLocks noGrp="1"/>
          </p:cNvSpPr>
          <p:nvPr>
            <p:ph type="body" idx="1"/>
          </p:nvPr>
        </p:nvSpPr>
        <p:spPr>
          <a:xfrm>
            <a:off x="304800" y="1981200"/>
            <a:ext cx="8534400" cy="4267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b="1">
                <a:latin typeface="Calibri"/>
                <a:ea typeface="Calibri"/>
                <a:cs typeface="Calibri"/>
                <a:sym typeface="Calibri"/>
              </a:rPr>
              <a:t>Land</a:t>
            </a:r>
            <a:endParaRPr/>
          </a:p>
          <a:p>
            <a:pPr marL="0" lvl="0" indent="0" algn="l" rtl="0">
              <a:lnSpc>
                <a:spcPct val="90000"/>
              </a:lnSpc>
              <a:spcBef>
                <a:spcPts val="1000"/>
              </a:spcBef>
              <a:spcAft>
                <a:spcPts val="0"/>
              </a:spcAft>
              <a:buClr>
                <a:schemeClr val="dk1"/>
              </a:buClr>
              <a:buSzPts val="2800"/>
              <a:buNone/>
            </a:pPr>
            <a:r>
              <a:rPr lang="en-US" b="1">
                <a:latin typeface="Calibri"/>
                <a:ea typeface="Calibri"/>
                <a:cs typeface="Calibri"/>
                <a:sym typeface="Calibri"/>
              </a:rPr>
              <a:t>All necessary costs </a:t>
            </a:r>
            <a:r>
              <a:rPr lang="en-US">
                <a:latin typeface="Calibri"/>
                <a:ea typeface="Calibri"/>
                <a:cs typeface="Calibri"/>
                <a:sym typeface="Calibri"/>
              </a:rPr>
              <a:t>incurred in making the land </a:t>
            </a:r>
            <a:r>
              <a:rPr lang="en-US" b="1">
                <a:latin typeface="Calibri"/>
                <a:ea typeface="Calibri"/>
                <a:cs typeface="Calibri"/>
                <a:sym typeface="Calibri"/>
              </a:rPr>
              <a:t>ready for its intended use</a:t>
            </a:r>
            <a:r>
              <a:rPr lang="en-US">
                <a:latin typeface="Calibri"/>
                <a:ea typeface="Calibri"/>
                <a:cs typeface="Calibri"/>
                <a:sym typeface="Calibri"/>
              </a:rPr>
              <a:t> increase (debit) the Land account.</a:t>
            </a:r>
            <a:endParaRPr/>
          </a:p>
          <a:p>
            <a:pPr marL="0" lvl="1" indent="0" algn="l" rtl="0">
              <a:lnSpc>
                <a:spcPct val="90000"/>
              </a:lnSpc>
              <a:spcBef>
                <a:spcPts val="1000"/>
              </a:spcBef>
              <a:spcAft>
                <a:spcPts val="0"/>
              </a:spcAft>
              <a:buClr>
                <a:srgbClr val="800000"/>
              </a:buClr>
              <a:buSzPts val="2800"/>
              <a:buNone/>
            </a:pPr>
            <a:r>
              <a:rPr lang="en-US" sz="2800" b="1">
                <a:latin typeface="Calibri"/>
                <a:ea typeface="Calibri"/>
                <a:cs typeface="Calibri"/>
                <a:sym typeface="Calibri"/>
              </a:rPr>
              <a:t>Costs typically include:</a:t>
            </a:r>
            <a:endParaRPr/>
          </a:p>
          <a:p>
            <a:pPr marL="402336" lvl="2" indent="-402336" algn="l" rtl="0">
              <a:lnSpc>
                <a:spcPct val="90000"/>
              </a:lnSpc>
              <a:spcBef>
                <a:spcPts val="1000"/>
              </a:spcBef>
              <a:spcAft>
                <a:spcPts val="0"/>
              </a:spcAft>
              <a:buClr>
                <a:schemeClr val="accent2"/>
              </a:buClr>
              <a:buSzPts val="2800"/>
              <a:buFont typeface="Comic Sans MS"/>
              <a:buAutoNum type="arabicPeriod"/>
            </a:pPr>
            <a:r>
              <a:rPr lang="en-US" sz="2800">
                <a:latin typeface="Calibri"/>
                <a:ea typeface="Calibri"/>
                <a:cs typeface="Calibri"/>
                <a:sym typeface="Calibri"/>
              </a:rPr>
              <a:t>cash purchase price,</a:t>
            </a:r>
            <a:endParaRPr/>
          </a:p>
          <a:p>
            <a:pPr marL="402336" lvl="2" indent="-402336" algn="l" rtl="0">
              <a:lnSpc>
                <a:spcPct val="90000"/>
              </a:lnSpc>
              <a:spcBef>
                <a:spcPts val="1000"/>
              </a:spcBef>
              <a:spcAft>
                <a:spcPts val="0"/>
              </a:spcAft>
              <a:buClr>
                <a:schemeClr val="accent2"/>
              </a:buClr>
              <a:buSzPts val="2800"/>
              <a:buFont typeface="Comic Sans MS"/>
              <a:buAutoNum type="arabicPeriod"/>
            </a:pPr>
            <a:r>
              <a:rPr lang="en-US" sz="2800">
                <a:latin typeface="Calibri"/>
                <a:ea typeface="Calibri"/>
                <a:cs typeface="Calibri"/>
                <a:sym typeface="Calibri"/>
              </a:rPr>
              <a:t>closing costs such as title and attorney’s fees,</a:t>
            </a:r>
            <a:endParaRPr/>
          </a:p>
          <a:p>
            <a:pPr marL="402336" lvl="2" indent="-402336" algn="l" rtl="0">
              <a:lnSpc>
                <a:spcPct val="90000"/>
              </a:lnSpc>
              <a:spcBef>
                <a:spcPts val="1000"/>
              </a:spcBef>
              <a:spcAft>
                <a:spcPts val="0"/>
              </a:spcAft>
              <a:buClr>
                <a:schemeClr val="accent2"/>
              </a:buClr>
              <a:buSzPts val="2800"/>
              <a:buFont typeface="Comic Sans MS"/>
              <a:buAutoNum type="arabicPeriod"/>
            </a:pPr>
            <a:r>
              <a:rPr lang="en-US" sz="2800">
                <a:latin typeface="Calibri"/>
                <a:ea typeface="Calibri"/>
                <a:cs typeface="Calibri"/>
                <a:sym typeface="Calibri"/>
              </a:rPr>
              <a:t>real estate brokers’ commissions, and</a:t>
            </a:r>
            <a:endParaRPr/>
          </a:p>
          <a:p>
            <a:pPr marL="402336" lvl="2" indent="-402336" algn="l" rtl="0">
              <a:lnSpc>
                <a:spcPct val="90000"/>
              </a:lnSpc>
              <a:spcBef>
                <a:spcPts val="1000"/>
              </a:spcBef>
              <a:spcAft>
                <a:spcPts val="0"/>
              </a:spcAft>
              <a:buClr>
                <a:schemeClr val="accent2"/>
              </a:buClr>
              <a:buSzPts val="2800"/>
              <a:buFont typeface="Comic Sans MS"/>
              <a:buAutoNum type="arabicPeriod"/>
            </a:pPr>
            <a:r>
              <a:rPr lang="en-US" sz="2800">
                <a:latin typeface="Calibri"/>
                <a:ea typeface="Calibri"/>
                <a:cs typeface="Calibri"/>
                <a:sym typeface="Calibri"/>
              </a:rPr>
              <a:t>accrued property taxes and other liens on land assumed by purchaser.</a:t>
            </a:r>
            <a:endParaRPr/>
          </a:p>
        </p:txBody>
      </p:sp>
      <p:sp>
        <p:nvSpPr>
          <p:cNvPr id="336" name="Google Shape;336;p4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37" name="Google Shape;337;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99"/>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Accounting for Intangible Assets </a:t>
            </a:r>
            <a:r>
              <a:rPr lang="en-US" sz="2400">
                <a:latin typeface="Calibri"/>
                <a:ea typeface="Calibri"/>
                <a:cs typeface="Calibri"/>
                <a:sym typeface="Calibri"/>
              </a:rPr>
              <a:t>(7 of 7)</a:t>
            </a:r>
            <a:endParaRPr sz="2400"/>
          </a:p>
        </p:txBody>
      </p:sp>
      <p:sp>
        <p:nvSpPr>
          <p:cNvPr id="904" name="Google Shape;904;p99"/>
          <p:cNvSpPr txBox="1">
            <a:spLocks noGrp="1"/>
          </p:cNvSpPr>
          <p:nvPr>
            <p:ph type="body" idx="1"/>
          </p:nvPr>
        </p:nvSpPr>
        <p:spPr>
          <a:xfrm>
            <a:off x="304800" y="1828800"/>
            <a:ext cx="8534400" cy="3581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600"/>
              <a:buNone/>
            </a:pPr>
            <a:r>
              <a:rPr lang="en-US" sz="2600" b="1"/>
              <a:t>Goodwill</a:t>
            </a:r>
            <a:endParaRPr sz="2600"/>
          </a:p>
          <a:p>
            <a:pPr marL="292608" lvl="0" indent="-292608" algn="l" rtl="0">
              <a:lnSpc>
                <a:spcPct val="90000"/>
              </a:lnSpc>
              <a:spcBef>
                <a:spcPts val="1000"/>
              </a:spcBef>
              <a:spcAft>
                <a:spcPts val="0"/>
              </a:spcAft>
              <a:buClr>
                <a:srgbClr val="990000"/>
              </a:buClr>
              <a:buSzPts val="2600"/>
              <a:buFont typeface="Arial"/>
              <a:buChar char="•"/>
            </a:pPr>
            <a:r>
              <a:rPr lang="en-US" sz="2600" b="1"/>
              <a:t>Includes</a:t>
            </a:r>
            <a:r>
              <a:rPr lang="en-US" sz="2600"/>
              <a:t> exceptional management, desirable location, good customer relations, skilled employees, high-quality products, etc.</a:t>
            </a:r>
            <a:endParaRPr/>
          </a:p>
          <a:p>
            <a:pPr marL="292608" lvl="0" indent="-292608" algn="l" rtl="0">
              <a:lnSpc>
                <a:spcPct val="90000"/>
              </a:lnSpc>
              <a:spcBef>
                <a:spcPts val="1000"/>
              </a:spcBef>
              <a:spcAft>
                <a:spcPts val="0"/>
              </a:spcAft>
              <a:buClr>
                <a:srgbClr val="990000"/>
              </a:buClr>
              <a:buSzPts val="2600"/>
              <a:buFont typeface="Arial"/>
              <a:buChar char="•"/>
            </a:pPr>
            <a:r>
              <a:rPr lang="en-US" sz="2600" b="1"/>
              <a:t>Only recorded</a:t>
            </a:r>
            <a:r>
              <a:rPr lang="en-US" sz="2600"/>
              <a:t> when an </a:t>
            </a:r>
            <a:r>
              <a:rPr lang="en-US" sz="2600" b="1"/>
              <a:t>entire business is purchased</a:t>
            </a:r>
            <a:endParaRPr/>
          </a:p>
          <a:p>
            <a:pPr marL="292608" lvl="0" indent="-292608" algn="l" rtl="0">
              <a:lnSpc>
                <a:spcPct val="90000"/>
              </a:lnSpc>
              <a:spcBef>
                <a:spcPts val="1000"/>
              </a:spcBef>
              <a:spcAft>
                <a:spcPts val="0"/>
              </a:spcAft>
              <a:buClr>
                <a:srgbClr val="990000"/>
              </a:buClr>
              <a:buSzPts val="2600"/>
              <a:buFont typeface="Arial"/>
              <a:buChar char="•"/>
            </a:pPr>
            <a:r>
              <a:rPr lang="en-US" sz="2600"/>
              <a:t>Goodwill is recorded as excess of </a:t>
            </a:r>
            <a:r>
              <a:rPr lang="en-US" sz="2600" b="1">
                <a:solidFill>
                  <a:schemeClr val="accent2"/>
                </a:solidFill>
              </a:rPr>
              <a:t>purchase price over fair value of net assets</a:t>
            </a:r>
            <a:r>
              <a:rPr lang="en-US" sz="2600"/>
              <a:t> acquired</a:t>
            </a:r>
            <a:endParaRPr/>
          </a:p>
          <a:p>
            <a:pPr marL="292608" lvl="0" indent="-292608" algn="l" rtl="0">
              <a:lnSpc>
                <a:spcPct val="90000"/>
              </a:lnSpc>
              <a:spcBef>
                <a:spcPts val="1000"/>
              </a:spcBef>
              <a:spcAft>
                <a:spcPts val="0"/>
              </a:spcAft>
              <a:buClr>
                <a:srgbClr val="990000"/>
              </a:buClr>
              <a:buSzPts val="2600"/>
              <a:buFont typeface="Arial"/>
              <a:buChar char="•"/>
            </a:pPr>
            <a:r>
              <a:rPr lang="en-US" sz="2600"/>
              <a:t>Not amortized</a:t>
            </a:r>
            <a:endParaRPr/>
          </a:p>
        </p:txBody>
      </p:sp>
      <p:sp>
        <p:nvSpPr>
          <p:cNvPr id="905" name="Google Shape;905;p9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60</a:t>
            </a:fld>
            <a:endParaRPr/>
          </a:p>
        </p:txBody>
      </p:sp>
      <p:sp>
        <p:nvSpPr>
          <p:cNvPr id="906" name="Google Shape;906;p9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00"/>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Research and Development Costs</a:t>
            </a:r>
            <a:endParaRPr sz="2400"/>
          </a:p>
        </p:txBody>
      </p:sp>
      <p:sp>
        <p:nvSpPr>
          <p:cNvPr id="912" name="Google Shape;912;p100"/>
          <p:cNvSpPr txBox="1">
            <a:spLocks noGrp="1"/>
          </p:cNvSpPr>
          <p:nvPr>
            <p:ph type="body" idx="1"/>
          </p:nvPr>
        </p:nvSpPr>
        <p:spPr>
          <a:xfrm>
            <a:off x="304800" y="1828800"/>
            <a:ext cx="8534400" cy="2514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990000"/>
              </a:buClr>
              <a:buSzPts val="2800"/>
              <a:buNone/>
            </a:pPr>
            <a:r>
              <a:rPr lang="en-US" b="1"/>
              <a:t>Expenditures</a:t>
            </a:r>
            <a:r>
              <a:rPr lang="en-US"/>
              <a:t> that may lead to </a:t>
            </a:r>
            <a:endParaRPr/>
          </a:p>
          <a:p>
            <a:pPr marL="292608" lvl="0" indent="-292608" algn="l" rtl="0">
              <a:lnSpc>
                <a:spcPct val="90000"/>
              </a:lnSpc>
              <a:spcBef>
                <a:spcPts val="1000"/>
              </a:spcBef>
              <a:spcAft>
                <a:spcPts val="0"/>
              </a:spcAft>
              <a:buClr>
                <a:srgbClr val="990000"/>
              </a:buClr>
              <a:buSzPts val="2800"/>
              <a:buFont typeface="Arial"/>
              <a:buChar char="•"/>
            </a:pPr>
            <a:r>
              <a:rPr lang="en-US"/>
              <a:t>patents</a:t>
            </a:r>
            <a:endParaRPr/>
          </a:p>
          <a:p>
            <a:pPr marL="292608" lvl="0" indent="-292608" algn="l" rtl="0">
              <a:lnSpc>
                <a:spcPct val="90000"/>
              </a:lnSpc>
              <a:spcBef>
                <a:spcPts val="1000"/>
              </a:spcBef>
              <a:spcAft>
                <a:spcPts val="0"/>
              </a:spcAft>
              <a:buClr>
                <a:srgbClr val="990000"/>
              </a:buClr>
              <a:buSzPts val="2800"/>
              <a:buFont typeface="Arial"/>
              <a:buChar char="•"/>
            </a:pPr>
            <a:r>
              <a:rPr lang="en-US"/>
              <a:t>copyrights</a:t>
            </a:r>
            <a:endParaRPr/>
          </a:p>
          <a:p>
            <a:pPr marL="292608" lvl="0" indent="-292608" algn="l" rtl="0">
              <a:lnSpc>
                <a:spcPct val="90000"/>
              </a:lnSpc>
              <a:spcBef>
                <a:spcPts val="1000"/>
              </a:spcBef>
              <a:spcAft>
                <a:spcPts val="0"/>
              </a:spcAft>
              <a:buClr>
                <a:srgbClr val="990000"/>
              </a:buClr>
              <a:buSzPts val="2800"/>
              <a:buFont typeface="Arial"/>
              <a:buChar char="•"/>
            </a:pPr>
            <a:r>
              <a:rPr lang="en-US"/>
              <a:t>new processes</a:t>
            </a:r>
            <a:endParaRPr/>
          </a:p>
          <a:p>
            <a:pPr marL="292608" lvl="0" indent="-292608" algn="l" rtl="0">
              <a:lnSpc>
                <a:spcPct val="90000"/>
              </a:lnSpc>
              <a:spcBef>
                <a:spcPts val="1000"/>
              </a:spcBef>
              <a:spcAft>
                <a:spcPts val="0"/>
              </a:spcAft>
              <a:buClr>
                <a:srgbClr val="990000"/>
              </a:buClr>
              <a:buSzPts val="2800"/>
              <a:buFont typeface="Arial"/>
              <a:buChar char="•"/>
            </a:pPr>
            <a:r>
              <a:rPr lang="en-US"/>
              <a:t>new products</a:t>
            </a:r>
            <a:endParaRPr/>
          </a:p>
        </p:txBody>
      </p:sp>
      <p:sp>
        <p:nvSpPr>
          <p:cNvPr id="913" name="Google Shape;913;p100"/>
          <p:cNvSpPr txBox="1">
            <a:spLocks noGrp="1"/>
          </p:cNvSpPr>
          <p:nvPr>
            <p:ph type="body" idx="3"/>
          </p:nvPr>
        </p:nvSpPr>
        <p:spPr>
          <a:xfrm>
            <a:off x="313267" y="4507375"/>
            <a:ext cx="8534400" cy="99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990000"/>
              </a:buClr>
              <a:buSzPts val="2800"/>
              <a:buNone/>
            </a:pPr>
            <a:r>
              <a:rPr lang="en-US"/>
              <a:t>All R &amp; D costs are </a:t>
            </a:r>
            <a:r>
              <a:rPr lang="en-US" b="1"/>
              <a:t>expensed</a:t>
            </a:r>
            <a:r>
              <a:rPr lang="en-US"/>
              <a:t> when incurred whether successful or not.</a:t>
            </a:r>
            <a:endParaRPr/>
          </a:p>
        </p:txBody>
      </p:sp>
      <p:sp>
        <p:nvSpPr>
          <p:cNvPr id="914" name="Google Shape;914;p10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61</a:t>
            </a:fld>
            <a:endParaRPr/>
          </a:p>
        </p:txBody>
      </p:sp>
      <p:sp>
        <p:nvSpPr>
          <p:cNvPr id="915" name="Google Shape;915;p10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101"/>
          <p:cNvSpPr txBox="1">
            <a:spLocks noGrp="1"/>
          </p:cNvSpPr>
          <p:nvPr>
            <p:ph type="title"/>
          </p:nvPr>
        </p:nvSpPr>
        <p:spPr>
          <a:xfrm>
            <a:off x="304800" y="762001"/>
            <a:ext cx="8534400" cy="7943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4: </a:t>
            </a:r>
            <a:r>
              <a:rPr lang="en-US" b="1">
                <a:solidFill>
                  <a:srgbClr val="196E78"/>
                </a:solidFill>
              </a:rPr>
              <a:t>Classification Concepts </a:t>
            </a:r>
            <a:r>
              <a:rPr lang="en-US" sz="2400">
                <a:solidFill>
                  <a:srgbClr val="196E78"/>
                </a:solidFill>
              </a:rPr>
              <a:t>(1 of 4)</a:t>
            </a:r>
            <a:endParaRPr sz="2400"/>
          </a:p>
        </p:txBody>
      </p:sp>
      <p:sp>
        <p:nvSpPr>
          <p:cNvPr id="921" name="Google Shape;921;p101"/>
          <p:cNvSpPr txBox="1">
            <a:spLocks noGrp="1"/>
          </p:cNvSpPr>
          <p:nvPr>
            <p:ph type="body" idx="1"/>
          </p:nvPr>
        </p:nvSpPr>
        <p:spPr>
          <a:xfrm>
            <a:off x="304800" y="1828800"/>
            <a:ext cx="8534400" cy="3200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Identify the term most directly associated with each statement.</a:t>
            </a:r>
            <a:endParaRPr/>
          </a:p>
          <a:p>
            <a:pPr marL="402336" lvl="0" indent="-402336" algn="l" rtl="0">
              <a:lnSpc>
                <a:spcPct val="90000"/>
              </a:lnSpc>
              <a:spcBef>
                <a:spcPts val="1000"/>
              </a:spcBef>
              <a:spcAft>
                <a:spcPts val="0"/>
              </a:spcAft>
              <a:buClr>
                <a:schemeClr val="accent2"/>
              </a:buClr>
              <a:buSzPts val="2400"/>
              <a:buFont typeface="Calibri"/>
              <a:buAutoNum type="arabicPeriod"/>
            </a:pPr>
            <a:r>
              <a:rPr lang="en-US" sz="2400"/>
              <a:t>The allocation of the cost of a natural resource to expense in a rational and systematic manner.</a:t>
            </a:r>
            <a:endParaRPr/>
          </a:p>
          <a:p>
            <a:pPr marL="402336" lvl="0" indent="-402336" algn="l" rtl="0">
              <a:lnSpc>
                <a:spcPct val="90000"/>
              </a:lnSpc>
              <a:spcBef>
                <a:spcPts val="1000"/>
              </a:spcBef>
              <a:spcAft>
                <a:spcPts val="0"/>
              </a:spcAft>
              <a:buClr>
                <a:schemeClr val="accent2"/>
              </a:buClr>
              <a:buSzPts val="2400"/>
              <a:buFont typeface="Calibri"/>
              <a:buAutoNum type="arabicPeriod"/>
            </a:pPr>
            <a:r>
              <a:rPr lang="en-US" sz="2400"/>
              <a:t>Rights, privileges, and competitive advantages that result from the ownership of long-lived assets that do not possess physical substance.</a:t>
            </a:r>
            <a:endParaRPr/>
          </a:p>
          <a:p>
            <a:pPr marL="402336" lvl="0" indent="-402336" algn="l" rtl="0">
              <a:lnSpc>
                <a:spcPct val="90000"/>
              </a:lnSpc>
              <a:spcBef>
                <a:spcPts val="1000"/>
              </a:spcBef>
              <a:spcAft>
                <a:spcPts val="0"/>
              </a:spcAft>
              <a:buClr>
                <a:schemeClr val="accent2"/>
              </a:buClr>
              <a:buSzPts val="2400"/>
              <a:buFont typeface="Calibri"/>
              <a:buAutoNum type="arabicPeriod"/>
            </a:pPr>
            <a:r>
              <a:rPr lang="en-US" sz="2400"/>
              <a:t>An exclusive right granted by the federal government to reproduce and sell an artistic or published work.</a:t>
            </a:r>
            <a:endParaRPr sz="2400" b="1"/>
          </a:p>
        </p:txBody>
      </p:sp>
      <p:sp>
        <p:nvSpPr>
          <p:cNvPr id="922" name="Google Shape;922;p101"/>
          <p:cNvSpPr txBox="1">
            <a:spLocks noGrp="1"/>
          </p:cNvSpPr>
          <p:nvPr>
            <p:ph type="body" idx="3"/>
          </p:nvPr>
        </p:nvSpPr>
        <p:spPr>
          <a:xfrm>
            <a:off x="304800" y="5361993"/>
            <a:ext cx="457200" cy="365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1.</a:t>
            </a:r>
            <a:endParaRPr sz="2400"/>
          </a:p>
        </p:txBody>
      </p:sp>
      <p:sp>
        <p:nvSpPr>
          <p:cNvPr id="923" name="Google Shape;923;p101"/>
          <p:cNvSpPr txBox="1">
            <a:spLocks noGrp="1"/>
          </p:cNvSpPr>
          <p:nvPr>
            <p:ph type="body" idx="4"/>
          </p:nvPr>
        </p:nvSpPr>
        <p:spPr>
          <a:xfrm>
            <a:off x="2438400" y="5377869"/>
            <a:ext cx="514350" cy="365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2.</a:t>
            </a:r>
            <a:endParaRPr/>
          </a:p>
        </p:txBody>
      </p:sp>
      <p:sp>
        <p:nvSpPr>
          <p:cNvPr id="924" name="Google Shape;924;p101"/>
          <p:cNvSpPr txBox="1">
            <a:spLocks noGrp="1"/>
          </p:cNvSpPr>
          <p:nvPr>
            <p:ph type="body" idx="5"/>
          </p:nvPr>
        </p:nvSpPr>
        <p:spPr>
          <a:xfrm>
            <a:off x="5410200" y="5361994"/>
            <a:ext cx="457200" cy="38099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3.</a:t>
            </a:r>
            <a:endParaRPr sz="2400"/>
          </a:p>
        </p:txBody>
      </p:sp>
      <p:sp>
        <p:nvSpPr>
          <p:cNvPr id="925" name="Google Shape;925;p101"/>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62</a:t>
            </a:fld>
            <a:endParaRPr/>
          </a:p>
        </p:txBody>
      </p:sp>
      <p:sp>
        <p:nvSpPr>
          <p:cNvPr id="926" name="Google Shape;926;p10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102"/>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4: </a:t>
            </a:r>
            <a:r>
              <a:rPr lang="en-US" b="1">
                <a:solidFill>
                  <a:srgbClr val="196E78"/>
                </a:solidFill>
              </a:rPr>
              <a:t>Classification Concepts </a:t>
            </a:r>
            <a:r>
              <a:rPr lang="en-US" sz="2400">
                <a:solidFill>
                  <a:srgbClr val="196E78"/>
                </a:solidFill>
              </a:rPr>
              <a:t>(2 of 4)</a:t>
            </a:r>
            <a:endParaRPr sz="2400"/>
          </a:p>
        </p:txBody>
      </p:sp>
      <p:sp>
        <p:nvSpPr>
          <p:cNvPr id="932" name="Google Shape;932;p102"/>
          <p:cNvSpPr txBox="1">
            <a:spLocks noGrp="1"/>
          </p:cNvSpPr>
          <p:nvPr>
            <p:ph type="body" idx="1"/>
          </p:nvPr>
        </p:nvSpPr>
        <p:spPr>
          <a:xfrm>
            <a:off x="304800" y="1828800"/>
            <a:ext cx="8534400" cy="31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Identify the term most directly associated with each statement.</a:t>
            </a:r>
            <a:endParaRPr/>
          </a:p>
          <a:p>
            <a:pPr marL="402336" lvl="0" indent="-402336" algn="l" rtl="0">
              <a:lnSpc>
                <a:spcPct val="90000"/>
              </a:lnSpc>
              <a:spcBef>
                <a:spcPts val="1000"/>
              </a:spcBef>
              <a:spcAft>
                <a:spcPts val="0"/>
              </a:spcAft>
              <a:buClr>
                <a:schemeClr val="accent2"/>
              </a:buClr>
              <a:buSzPts val="2400"/>
              <a:buFont typeface="Calibri"/>
              <a:buAutoNum type="arabicPeriod"/>
            </a:pPr>
            <a:r>
              <a:rPr lang="en-US" sz="2400"/>
              <a:t>The allocation of the cost of a natural resource to expense in a rational and systematic manner.</a:t>
            </a:r>
            <a:endParaRPr/>
          </a:p>
          <a:p>
            <a:pPr marL="402336" lvl="0" indent="-402336" algn="l" rtl="0">
              <a:lnSpc>
                <a:spcPct val="90000"/>
              </a:lnSpc>
              <a:spcBef>
                <a:spcPts val="1000"/>
              </a:spcBef>
              <a:spcAft>
                <a:spcPts val="0"/>
              </a:spcAft>
              <a:buClr>
                <a:schemeClr val="accent2"/>
              </a:buClr>
              <a:buSzPts val="2400"/>
              <a:buFont typeface="Calibri"/>
              <a:buAutoNum type="arabicPeriod"/>
            </a:pPr>
            <a:r>
              <a:rPr lang="en-US" sz="2400"/>
              <a:t>Rights, privileges, and competitive advantages that result from the ownership of long-lived assets that do not possess physical substance.</a:t>
            </a:r>
            <a:endParaRPr/>
          </a:p>
          <a:p>
            <a:pPr marL="402336" lvl="0" indent="-402336" algn="l" rtl="0">
              <a:lnSpc>
                <a:spcPct val="90000"/>
              </a:lnSpc>
              <a:spcBef>
                <a:spcPts val="1000"/>
              </a:spcBef>
              <a:spcAft>
                <a:spcPts val="0"/>
              </a:spcAft>
              <a:buClr>
                <a:schemeClr val="accent2"/>
              </a:buClr>
              <a:buSzPts val="2400"/>
              <a:buFont typeface="Calibri"/>
              <a:buAutoNum type="arabicPeriod"/>
            </a:pPr>
            <a:r>
              <a:rPr lang="en-US" sz="2400"/>
              <a:t>An exclusive right granted by the federal government to reproduce and sell an artistic or published work.</a:t>
            </a:r>
            <a:endParaRPr sz="2400" b="1"/>
          </a:p>
        </p:txBody>
      </p:sp>
      <p:sp>
        <p:nvSpPr>
          <p:cNvPr id="933" name="Google Shape;933;p102"/>
          <p:cNvSpPr txBox="1">
            <a:spLocks noGrp="1"/>
          </p:cNvSpPr>
          <p:nvPr>
            <p:ph type="body" idx="3"/>
          </p:nvPr>
        </p:nvSpPr>
        <p:spPr>
          <a:xfrm>
            <a:off x="304800" y="5361993"/>
            <a:ext cx="1752600" cy="365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1. Depletion</a:t>
            </a:r>
            <a:endParaRPr sz="2400"/>
          </a:p>
        </p:txBody>
      </p:sp>
      <p:sp>
        <p:nvSpPr>
          <p:cNvPr id="934" name="Google Shape;934;p102"/>
          <p:cNvSpPr txBox="1">
            <a:spLocks noGrp="1"/>
          </p:cNvSpPr>
          <p:nvPr>
            <p:ph type="body" idx="4"/>
          </p:nvPr>
        </p:nvSpPr>
        <p:spPr>
          <a:xfrm>
            <a:off x="2438400" y="5377869"/>
            <a:ext cx="2590800" cy="365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2. Intangible assets</a:t>
            </a:r>
            <a:endParaRPr/>
          </a:p>
        </p:txBody>
      </p:sp>
      <p:sp>
        <p:nvSpPr>
          <p:cNvPr id="935" name="Google Shape;935;p102"/>
          <p:cNvSpPr txBox="1">
            <a:spLocks noGrp="1"/>
          </p:cNvSpPr>
          <p:nvPr>
            <p:ph type="body" idx="5"/>
          </p:nvPr>
        </p:nvSpPr>
        <p:spPr>
          <a:xfrm>
            <a:off x="5410200" y="5361994"/>
            <a:ext cx="1828800" cy="38099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3. Copyrights</a:t>
            </a:r>
            <a:endParaRPr/>
          </a:p>
        </p:txBody>
      </p:sp>
      <p:sp>
        <p:nvSpPr>
          <p:cNvPr id="936" name="Google Shape;936;p10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63</a:t>
            </a:fld>
            <a:endParaRPr/>
          </a:p>
        </p:txBody>
      </p:sp>
      <p:sp>
        <p:nvSpPr>
          <p:cNvPr id="937" name="Google Shape;937;p10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03"/>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4: </a:t>
            </a:r>
            <a:r>
              <a:rPr lang="en-US" b="1">
                <a:solidFill>
                  <a:srgbClr val="196E78"/>
                </a:solidFill>
              </a:rPr>
              <a:t>Classification Concepts </a:t>
            </a:r>
            <a:r>
              <a:rPr lang="en-US" sz="2400">
                <a:solidFill>
                  <a:srgbClr val="196E78"/>
                </a:solidFill>
              </a:rPr>
              <a:t>(3 of 4)</a:t>
            </a:r>
            <a:endParaRPr sz="2400"/>
          </a:p>
        </p:txBody>
      </p:sp>
      <p:sp>
        <p:nvSpPr>
          <p:cNvPr id="943" name="Google Shape;943;p103"/>
          <p:cNvSpPr txBox="1">
            <a:spLocks noGrp="1"/>
          </p:cNvSpPr>
          <p:nvPr>
            <p:ph type="body" idx="1"/>
          </p:nvPr>
        </p:nvSpPr>
        <p:spPr>
          <a:xfrm>
            <a:off x="304800" y="1828800"/>
            <a:ext cx="8534400" cy="236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Identify the term most directly associated with each statement.</a:t>
            </a:r>
            <a:endParaRPr/>
          </a:p>
          <a:p>
            <a:pPr marL="402336" lvl="0" indent="-402336" algn="l" rtl="0">
              <a:lnSpc>
                <a:spcPct val="90000"/>
              </a:lnSpc>
              <a:spcBef>
                <a:spcPts val="1000"/>
              </a:spcBef>
              <a:spcAft>
                <a:spcPts val="0"/>
              </a:spcAft>
              <a:buClr>
                <a:schemeClr val="accent2"/>
              </a:buClr>
              <a:buSzPts val="2400"/>
              <a:buFont typeface="Calibri"/>
              <a:buAutoNum type="arabicPeriod" startAt="4"/>
            </a:pPr>
            <a:r>
              <a:rPr lang="en-US" sz="2400"/>
              <a:t>A right to sell certain products or services or to use certain trademarks or trade names within a designated geographic area.</a:t>
            </a:r>
            <a:endParaRPr/>
          </a:p>
          <a:p>
            <a:pPr marL="402336" lvl="0" indent="-402336" algn="l" rtl="0">
              <a:lnSpc>
                <a:spcPct val="90000"/>
              </a:lnSpc>
              <a:spcBef>
                <a:spcPts val="1000"/>
              </a:spcBef>
              <a:spcAft>
                <a:spcPts val="0"/>
              </a:spcAft>
              <a:buClr>
                <a:schemeClr val="accent2"/>
              </a:buClr>
              <a:buSzPts val="2400"/>
              <a:buFont typeface="Calibri"/>
              <a:buAutoNum type="arabicPeriod" startAt="4"/>
            </a:pPr>
            <a:r>
              <a:rPr lang="en-US" sz="2400"/>
              <a:t>Costs incurred by a company that often lead to patents or new products. These costs must be expensed as incurred.</a:t>
            </a:r>
            <a:endParaRPr sz="2400" b="1"/>
          </a:p>
        </p:txBody>
      </p:sp>
      <p:sp>
        <p:nvSpPr>
          <p:cNvPr id="944" name="Google Shape;944;p103"/>
          <p:cNvSpPr txBox="1">
            <a:spLocks noGrp="1"/>
          </p:cNvSpPr>
          <p:nvPr>
            <p:ph type="body" idx="3"/>
          </p:nvPr>
        </p:nvSpPr>
        <p:spPr>
          <a:xfrm>
            <a:off x="304800" y="5361993"/>
            <a:ext cx="457200" cy="365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4.</a:t>
            </a:r>
            <a:endParaRPr sz="2400"/>
          </a:p>
        </p:txBody>
      </p:sp>
      <p:sp>
        <p:nvSpPr>
          <p:cNvPr id="945" name="Google Shape;945;p103"/>
          <p:cNvSpPr txBox="1">
            <a:spLocks noGrp="1"/>
          </p:cNvSpPr>
          <p:nvPr>
            <p:ph type="body" idx="4"/>
          </p:nvPr>
        </p:nvSpPr>
        <p:spPr>
          <a:xfrm>
            <a:off x="2514600" y="5377869"/>
            <a:ext cx="514350" cy="365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5.</a:t>
            </a:r>
            <a:endParaRPr/>
          </a:p>
        </p:txBody>
      </p:sp>
      <p:sp>
        <p:nvSpPr>
          <p:cNvPr id="946" name="Google Shape;946;p10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64</a:t>
            </a:fld>
            <a:endParaRPr/>
          </a:p>
        </p:txBody>
      </p:sp>
      <p:sp>
        <p:nvSpPr>
          <p:cNvPr id="947" name="Google Shape;947;p10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104"/>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4: </a:t>
            </a:r>
            <a:r>
              <a:rPr lang="en-US" b="1">
                <a:solidFill>
                  <a:srgbClr val="196E78"/>
                </a:solidFill>
              </a:rPr>
              <a:t>Classification Concepts </a:t>
            </a:r>
            <a:r>
              <a:rPr lang="en-US" sz="2400">
                <a:solidFill>
                  <a:srgbClr val="196E78"/>
                </a:solidFill>
              </a:rPr>
              <a:t>(4 of 4)</a:t>
            </a:r>
            <a:endParaRPr sz="2400"/>
          </a:p>
        </p:txBody>
      </p:sp>
      <p:sp>
        <p:nvSpPr>
          <p:cNvPr id="953" name="Google Shape;953;p104"/>
          <p:cNvSpPr txBox="1">
            <a:spLocks noGrp="1"/>
          </p:cNvSpPr>
          <p:nvPr>
            <p:ph type="body" idx="1"/>
          </p:nvPr>
        </p:nvSpPr>
        <p:spPr>
          <a:xfrm>
            <a:off x="304800" y="1828800"/>
            <a:ext cx="8534400" cy="2362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Identify the term most directly associated with each statement.</a:t>
            </a:r>
            <a:endParaRPr/>
          </a:p>
          <a:p>
            <a:pPr marL="402336" lvl="0" indent="-402336" algn="l" rtl="0">
              <a:lnSpc>
                <a:spcPct val="90000"/>
              </a:lnSpc>
              <a:spcBef>
                <a:spcPts val="1000"/>
              </a:spcBef>
              <a:spcAft>
                <a:spcPts val="0"/>
              </a:spcAft>
              <a:buClr>
                <a:schemeClr val="accent2"/>
              </a:buClr>
              <a:buSzPts val="2400"/>
              <a:buFont typeface="Calibri"/>
              <a:buAutoNum type="arabicPeriod" startAt="4"/>
            </a:pPr>
            <a:r>
              <a:rPr lang="en-US" sz="2400"/>
              <a:t>A right to sell certain products or services or to use certain trademarks or trade names within a designated geographic area.</a:t>
            </a:r>
            <a:endParaRPr/>
          </a:p>
          <a:p>
            <a:pPr marL="402336" lvl="0" indent="-402336" algn="l" rtl="0">
              <a:lnSpc>
                <a:spcPct val="90000"/>
              </a:lnSpc>
              <a:spcBef>
                <a:spcPts val="1000"/>
              </a:spcBef>
              <a:spcAft>
                <a:spcPts val="0"/>
              </a:spcAft>
              <a:buClr>
                <a:schemeClr val="accent2"/>
              </a:buClr>
              <a:buSzPts val="2400"/>
              <a:buFont typeface="Calibri"/>
              <a:buAutoNum type="arabicPeriod" startAt="4"/>
            </a:pPr>
            <a:r>
              <a:rPr lang="en-US" sz="2400"/>
              <a:t>Costs incurred by a company that often lead to patents or new products. These costs must be expensed as incurred.</a:t>
            </a:r>
            <a:endParaRPr sz="2400" b="1"/>
          </a:p>
        </p:txBody>
      </p:sp>
      <p:sp>
        <p:nvSpPr>
          <p:cNvPr id="954" name="Google Shape;954;p104"/>
          <p:cNvSpPr txBox="1">
            <a:spLocks noGrp="1"/>
          </p:cNvSpPr>
          <p:nvPr>
            <p:ph type="body" idx="3"/>
          </p:nvPr>
        </p:nvSpPr>
        <p:spPr>
          <a:xfrm>
            <a:off x="304800" y="5361993"/>
            <a:ext cx="1828800" cy="365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4. Franchises</a:t>
            </a:r>
            <a:endParaRPr/>
          </a:p>
        </p:txBody>
      </p:sp>
      <p:sp>
        <p:nvSpPr>
          <p:cNvPr id="955" name="Google Shape;955;p104"/>
          <p:cNvSpPr txBox="1">
            <a:spLocks noGrp="1"/>
          </p:cNvSpPr>
          <p:nvPr>
            <p:ph type="body" idx="4"/>
          </p:nvPr>
        </p:nvSpPr>
        <p:spPr>
          <a:xfrm>
            <a:off x="2514600" y="5377869"/>
            <a:ext cx="4572000" cy="365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5. Research and development costs</a:t>
            </a:r>
            <a:endParaRPr/>
          </a:p>
        </p:txBody>
      </p:sp>
      <p:sp>
        <p:nvSpPr>
          <p:cNvPr id="956" name="Google Shape;956;p10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65</a:t>
            </a:fld>
            <a:endParaRPr/>
          </a:p>
        </p:txBody>
      </p:sp>
      <p:sp>
        <p:nvSpPr>
          <p:cNvPr id="957" name="Google Shape;957;p10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05"/>
          <p:cNvSpPr txBox="1">
            <a:spLocks noGrp="1"/>
          </p:cNvSpPr>
          <p:nvPr>
            <p:ph type="title"/>
          </p:nvPr>
        </p:nvSpPr>
        <p:spPr>
          <a:xfrm>
            <a:off x="304800" y="762000"/>
            <a:ext cx="7924800" cy="11429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t>Statement Presentation and Analysis </a:t>
            </a:r>
            <a:r>
              <a:rPr lang="en-US" sz="2700"/>
              <a:t>(1 of 2)</a:t>
            </a:r>
            <a:endParaRPr/>
          </a:p>
        </p:txBody>
      </p:sp>
      <p:sp>
        <p:nvSpPr>
          <p:cNvPr id="963" name="Google Shape;963;p105"/>
          <p:cNvSpPr txBox="1">
            <a:spLocks noGrp="1"/>
          </p:cNvSpPr>
          <p:nvPr>
            <p:ph type="body" idx="1"/>
          </p:nvPr>
        </p:nvSpPr>
        <p:spPr>
          <a:xfrm>
            <a:off x="304800" y="2057400"/>
            <a:ext cx="8534400" cy="2438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sz="3200" b="1"/>
              <a:t>Presentation</a:t>
            </a:r>
            <a:endParaRPr sz="3200"/>
          </a:p>
          <a:p>
            <a:pPr marL="292608" lvl="0" indent="-292608" algn="l" rtl="0">
              <a:lnSpc>
                <a:spcPct val="90000"/>
              </a:lnSpc>
              <a:spcBef>
                <a:spcPts val="1000"/>
              </a:spcBef>
              <a:spcAft>
                <a:spcPts val="0"/>
              </a:spcAft>
              <a:buClr>
                <a:srgbClr val="990000"/>
              </a:buClr>
              <a:buSzPts val="2800"/>
              <a:buFont typeface="Arial"/>
              <a:buChar char="•"/>
            </a:pPr>
            <a:r>
              <a:rPr lang="en-US"/>
              <a:t>Usually, companies combine plant assets and natural resources under “Property, plant, and equipment” in the balance sheet</a:t>
            </a:r>
            <a:endParaRPr/>
          </a:p>
          <a:p>
            <a:pPr marL="292608" lvl="0" indent="-292608" algn="l" rtl="0">
              <a:lnSpc>
                <a:spcPct val="90000"/>
              </a:lnSpc>
              <a:spcBef>
                <a:spcPts val="1000"/>
              </a:spcBef>
              <a:spcAft>
                <a:spcPts val="0"/>
              </a:spcAft>
              <a:buClr>
                <a:srgbClr val="990000"/>
              </a:buClr>
              <a:buSzPts val="2800"/>
              <a:buFont typeface="Arial"/>
              <a:buChar char="•"/>
            </a:pPr>
            <a:r>
              <a:rPr lang="en-US"/>
              <a:t>Intangible assets are shown separately</a:t>
            </a:r>
            <a:endParaRPr/>
          </a:p>
        </p:txBody>
      </p:sp>
      <p:sp>
        <p:nvSpPr>
          <p:cNvPr id="964" name="Google Shape;964;p10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66</a:t>
            </a:fld>
            <a:endParaRPr/>
          </a:p>
        </p:txBody>
      </p:sp>
      <p:sp>
        <p:nvSpPr>
          <p:cNvPr id="965" name="Google Shape;965;p10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06"/>
          <p:cNvSpPr txBox="1">
            <a:spLocks noGrp="1"/>
          </p:cNvSpPr>
          <p:nvPr>
            <p:ph type="title"/>
          </p:nvPr>
        </p:nvSpPr>
        <p:spPr>
          <a:xfrm>
            <a:off x="304800" y="762001"/>
            <a:ext cx="7924800" cy="1198332"/>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t>Statement Presentation and Analysis </a:t>
            </a:r>
            <a:r>
              <a:rPr lang="en-US" sz="2700"/>
              <a:t>(2 of 2)</a:t>
            </a:r>
            <a:endParaRPr/>
          </a:p>
        </p:txBody>
      </p:sp>
      <p:pic>
        <p:nvPicPr>
          <p:cNvPr id="971" name="Google Shape;971;p106" descr="An illustration displays a balance sheet. The statement displays a three-line heading that contains the name of the company, Artex Company; and type of statement, balance sheet, partial, in thousands. The balance sheet contains four columns: the parameters and three numeric columns. The statement is divided into three sections, current assets; property, plant, and equipment; and intangible assets. The current assets includes the following entries in the second numeric column: cash of $430; accounts receivable of 100; and inventory of 910. The total current assets is $1440 displayed in the third numeric column. The entries under the property, plant, and equipment as follows: Gold mine of $530 is displayed in the first numeric column. After subtracting accumulated depletion of 210 displayed in the first numeric column, the balance of 320 is displayed in the second numeric column. The last of 600 is displayed in second numeric column. The buildings amount to 7,600 displayed in first numeric column. After subtracting accumulated depreciation buildings of 500, the balance is 7,100 displayed in the second numeric column. The equipment is of 3,870 displayed in the first numeric column. After subtracting accumulated depreciation equipment of 620 displayed in the first numeric column, the balance is 3,250 displayed in the second numeric column. The total property, plant, and equipment is 11,270 displayed in the third numeric column. The entries under the section intangible assets are displayed in the second numeric column as follows: patents of 440; trademarks of 180; and goodwill of 900. The total intangible assets amount to 1,520 displayed in the third numeric column of goodwill. The total assets, $14,230 double underlined, displayed in the third numeric column."/>
          <p:cNvPicPr preferRelativeResize="0">
            <a:picLocks noGrp="1"/>
          </p:cNvPicPr>
          <p:nvPr>
            <p:ph type="body" idx="1"/>
          </p:nvPr>
        </p:nvPicPr>
        <p:blipFill rotWithShape="1">
          <a:blip r:embed="rId3">
            <a:alphaModFix/>
          </a:blip>
          <a:srcRect/>
          <a:stretch/>
        </p:blipFill>
        <p:spPr>
          <a:xfrm>
            <a:off x="1905000" y="2033876"/>
            <a:ext cx="5086350" cy="4181475"/>
          </a:xfrm>
          <a:prstGeom prst="rect">
            <a:avLst/>
          </a:prstGeom>
          <a:noFill/>
          <a:ln>
            <a:noFill/>
          </a:ln>
        </p:spPr>
      </p:pic>
      <p:sp>
        <p:nvSpPr>
          <p:cNvPr id="972" name="Google Shape;972;p10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67</a:t>
            </a:fld>
            <a:endParaRPr/>
          </a:p>
        </p:txBody>
      </p:sp>
      <p:sp>
        <p:nvSpPr>
          <p:cNvPr id="973" name="Google Shape;973;p10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107"/>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Analysis</a:t>
            </a:r>
            <a:endParaRPr/>
          </a:p>
        </p:txBody>
      </p:sp>
      <p:sp>
        <p:nvSpPr>
          <p:cNvPr id="979" name="Google Shape;979;p107"/>
          <p:cNvSpPr txBox="1">
            <a:spLocks noGrp="1"/>
          </p:cNvSpPr>
          <p:nvPr>
            <p:ph type="body" idx="1"/>
          </p:nvPr>
        </p:nvSpPr>
        <p:spPr>
          <a:xfrm>
            <a:off x="304800" y="1828800"/>
            <a:ext cx="8534400" cy="1066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Illustration: </a:t>
            </a:r>
            <a:r>
              <a:rPr lang="en-US" sz="2400"/>
              <a:t>P&amp;G’s net sales for 2015 were $76,279 million. Its total ending assets were $129,495 million, and beginning assets were $144,266 million.</a:t>
            </a:r>
            <a:endParaRPr/>
          </a:p>
        </p:txBody>
      </p:sp>
      <p:graphicFrame>
        <p:nvGraphicFramePr>
          <p:cNvPr id="980" name="Google Shape;980;p107" descr="Table is accessible to screenreaders"/>
          <p:cNvGraphicFramePr/>
          <p:nvPr/>
        </p:nvGraphicFramePr>
        <p:xfrm>
          <a:off x="533400" y="3189827"/>
          <a:ext cx="3000000" cy="3000000"/>
        </p:xfrm>
        <a:graphic>
          <a:graphicData uri="http://schemas.openxmlformats.org/drawingml/2006/table">
            <a:tbl>
              <a:tblPr firstRow="1" bandRow="1">
                <a:noFill/>
                <a:tableStyleId>{E16AB1D1-9565-4BCD-82EA-16D2591230F8}</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382600">
                <a:tc>
                  <a:txBody>
                    <a:bodyPr/>
                    <a:lstStyle/>
                    <a:p>
                      <a:pPr marL="0" marR="0" lvl="0" indent="0" algn="ctr" rtl="0">
                        <a:spcBef>
                          <a:spcPts val="0"/>
                        </a:spcBef>
                        <a:spcAft>
                          <a:spcPts val="0"/>
                        </a:spcAft>
                        <a:buNone/>
                      </a:pPr>
                      <a:r>
                        <a:rPr lang="en-US" sz="2600" b="1" u="none" strike="noStrike">
                          <a:solidFill>
                            <a:schemeClr val="dk1"/>
                          </a:solidFill>
                        </a:rPr>
                        <a:t>Net Sales</a:t>
                      </a:r>
                      <a:endParaRPr sz="2600" b="1" i="0" u="none" strike="noStrike">
                        <a:solidFill>
                          <a:schemeClr val="dk1"/>
                        </a:solidFill>
                        <a:latin typeface="Calibri"/>
                        <a:ea typeface="Calibri"/>
                        <a:cs typeface="Calibri"/>
                        <a:sym typeface="Calibri"/>
                      </a:endParaRPr>
                    </a:p>
                  </a:txBody>
                  <a:tcPr marL="4225" marR="4225" marT="91450" marB="91450"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solidFill>
                      <a:schemeClr val="lt2"/>
                    </a:solidFill>
                  </a:tcPr>
                </a:tc>
                <a:tc>
                  <a:txBody>
                    <a:bodyPr/>
                    <a:lstStyle/>
                    <a:p>
                      <a:pPr marL="0" marR="0" lvl="0" indent="0" algn="ctr" rtl="0">
                        <a:spcBef>
                          <a:spcPts val="0"/>
                        </a:spcBef>
                        <a:spcAft>
                          <a:spcPts val="0"/>
                        </a:spcAft>
                        <a:buNone/>
                      </a:pPr>
                      <a:r>
                        <a:rPr lang="en-US" sz="2600" b="1" u="none" strike="noStrike">
                          <a:solidFill>
                            <a:schemeClr val="dk1"/>
                          </a:solidFill>
                        </a:rPr>
                        <a:t>÷</a:t>
                      </a:r>
                      <a:endParaRPr sz="2600" b="1" i="0" u="none" strike="noStrike">
                        <a:solidFill>
                          <a:schemeClr val="dk1"/>
                        </a:solidFill>
                        <a:latin typeface="Calibri"/>
                        <a:ea typeface="Calibri"/>
                        <a:cs typeface="Calibri"/>
                        <a:sym typeface="Calibri"/>
                      </a:endParaRPr>
                    </a:p>
                  </a:txBody>
                  <a:tcPr marL="4225" marR="4225" marT="91450" marB="91450" anchor="ctr">
                    <a:lnT w="12700" cap="flat" cmpd="sng">
                      <a:solidFill>
                        <a:schemeClr val="dk1"/>
                      </a:solidFill>
                      <a:prstDash val="solid"/>
                      <a:round/>
                      <a:headEnd type="none" w="sm" len="sm"/>
                      <a:tailEnd type="none" w="sm" len="sm"/>
                    </a:lnT>
                    <a:solidFill>
                      <a:schemeClr val="lt2"/>
                    </a:solidFill>
                  </a:tcPr>
                </a:tc>
                <a:tc>
                  <a:txBody>
                    <a:bodyPr/>
                    <a:lstStyle/>
                    <a:p>
                      <a:pPr marL="0" marR="0" lvl="0" indent="0" algn="ctr" rtl="0">
                        <a:spcBef>
                          <a:spcPts val="0"/>
                        </a:spcBef>
                        <a:spcAft>
                          <a:spcPts val="0"/>
                        </a:spcAft>
                        <a:buNone/>
                      </a:pPr>
                      <a:r>
                        <a:rPr lang="en-US" sz="2600" b="1" u="none" strike="noStrike">
                          <a:solidFill>
                            <a:schemeClr val="dk1"/>
                          </a:solidFill>
                        </a:rPr>
                        <a:t>Average Total Assets</a:t>
                      </a:r>
                      <a:endParaRPr sz="2600" b="1" i="0" u="none" strike="noStrike">
                        <a:solidFill>
                          <a:schemeClr val="dk1"/>
                        </a:solidFill>
                        <a:latin typeface="Calibri"/>
                        <a:ea typeface="Calibri"/>
                        <a:cs typeface="Calibri"/>
                        <a:sym typeface="Calibri"/>
                      </a:endParaRPr>
                    </a:p>
                  </a:txBody>
                  <a:tcPr marL="4225" marR="4225" marT="91450" marB="91450" anchor="ctr">
                    <a:lnT w="12700" cap="flat" cmpd="sng">
                      <a:solidFill>
                        <a:schemeClr val="dk1"/>
                      </a:solidFill>
                      <a:prstDash val="solid"/>
                      <a:round/>
                      <a:headEnd type="none" w="sm" len="sm"/>
                      <a:tailEnd type="none" w="sm" len="sm"/>
                    </a:lnT>
                    <a:solidFill>
                      <a:schemeClr val="lt2"/>
                    </a:solidFill>
                  </a:tcPr>
                </a:tc>
                <a:tc>
                  <a:txBody>
                    <a:bodyPr/>
                    <a:lstStyle/>
                    <a:p>
                      <a:pPr marL="0" marR="0" lvl="0" indent="0" algn="ctr" rtl="0">
                        <a:spcBef>
                          <a:spcPts val="0"/>
                        </a:spcBef>
                        <a:spcAft>
                          <a:spcPts val="0"/>
                        </a:spcAft>
                        <a:buNone/>
                      </a:pPr>
                      <a:r>
                        <a:rPr lang="en-US" sz="2600" b="1" u="none" strike="noStrike">
                          <a:solidFill>
                            <a:schemeClr val="dk1"/>
                          </a:solidFill>
                        </a:rPr>
                        <a:t>=</a:t>
                      </a:r>
                      <a:endParaRPr sz="2600" b="1" i="0" u="none" strike="noStrike">
                        <a:solidFill>
                          <a:schemeClr val="dk1"/>
                        </a:solidFill>
                        <a:latin typeface="Calibri"/>
                        <a:ea typeface="Calibri"/>
                        <a:cs typeface="Calibri"/>
                        <a:sym typeface="Calibri"/>
                      </a:endParaRPr>
                    </a:p>
                  </a:txBody>
                  <a:tcPr marL="4225" marR="4225" marT="91450" marB="91450" anchor="ctr">
                    <a:lnT w="12700" cap="flat" cmpd="sng">
                      <a:solidFill>
                        <a:schemeClr val="dk1"/>
                      </a:solidFill>
                      <a:prstDash val="solid"/>
                      <a:round/>
                      <a:headEnd type="none" w="sm" len="sm"/>
                      <a:tailEnd type="none" w="sm" len="sm"/>
                    </a:lnT>
                    <a:solidFill>
                      <a:schemeClr val="lt2"/>
                    </a:solidFill>
                  </a:tcPr>
                </a:tc>
                <a:tc>
                  <a:txBody>
                    <a:bodyPr/>
                    <a:lstStyle/>
                    <a:p>
                      <a:pPr marL="0" marR="0" lvl="0" indent="0" algn="ctr" rtl="0">
                        <a:spcBef>
                          <a:spcPts val="0"/>
                        </a:spcBef>
                        <a:spcAft>
                          <a:spcPts val="0"/>
                        </a:spcAft>
                        <a:buNone/>
                      </a:pPr>
                      <a:r>
                        <a:rPr lang="en-US" sz="2600" b="1" u="none" strike="noStrike">
                          <a:solidFill>
                            <a:srgbClr val="990000"/>
                          </a:solidFill>
                        </a:rPr>
                        <a:t>Asset Turnover</a:t>
                      </a:r>
                      <a:endParaRPr sz="2600" b="1" i="0" u="none" strike="noStrike">
                        <a:solidFill>
                          <a:srgbClr val="990000"/>
                        </a:solidFill>
                        <a:latin typeface="Calibri"/>
                        <a:ea typeface="Calibri"/>
                        <a:cs typeface="Calibri"/>
                        <a:sym typeface="Calibri"/>
                      </a:endParaRPr>
                    </a:p>
                  </a:txBody>
                  <a:tcPr marL="4225" marR="4225" marT="91450" marB="91450" anchor="ctr">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chemeClr val="lt2"/>
                    </a:solidFill>
                  </a:tcPr>
                </a:tc>
                <a:extLst>
                  <a:ext uri="{0D108BD9-81ED-4DB2-BD59-A6C34878D82A}">
                    <a16:rowId xmlns:a16="http://schemas.microsoft.com/office/drawing/2014/main" val="10000"/>
                  </a:ext>
                </a:extLst>
              </a:tr>
              <a:tr h="1026825">
                <a:tc>
                  <a:txBody>
                    <a:bodyPr/>
                    <a:lstStyle/>
                    <a:p>
                      <a:pPr marL="0" marR="0" lvl="0" indent="0" algn="ctr" rtl="0">
                        <a:spcBef>
                          <a:spcPts val="0"/>
                        </a:spcBef>
                        <a:spcAft>
                          <a:spcPts val="0"/>
                        </a:spcAft>
                        <a:buNone/>
                      </a:pPr>
                      <a:r>
                        <a:rPr lang="en-US" sz="2600" u="none" strike="noStrike"/>
                        <a:t>$76,279 </a:t>
                      </a:r>
                      <a:endParaRPr sz="2600" b="0" i="0" u="none" strike="noStrike">
                        <a:solidFill>
                          <a:srgbClr val="000000"/>
                        </a:solidFill>
                        <a:latin typeface="Calibri"/>
                        <a:ea typeface="Calibri"/>
                        <a:cs typeface="Calibri"/>
                        <a:sym typeface="Calibri"/>
                      </a:endParaRPr>
                    </a:p>
                  </a:txBody>
                  <a:tcPr marL="4225" marR="4225" marT="91450" marB="91450" anchor="ctr">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2600" u="none" strike="noStrike"/>
                        <a:t>÷</a:t>
                      </a:r>
                      <a:endParaRPr sz="2600" b="0" i="0" u="none" strike="noStrike">
                        <a:solidFill>
                          <a:srgbClr val="000000"/>
                        </a:solidFill>
                        <a:latin typeface="Calibri"/>
                        <a:ea typeface="Calibri"/>
                        <a:cs typeface="Calibri"/>
                        <a:sym typeface="Calibri"/>
                      </a:endParaRPr>
                    </a:p>
                  </a:txBody>
                  <a:tcPr marL="91450" marR="91450" marT="91450" marB="91450" anchor="ctr">
                    <a:lnB w="12700"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800">
                        <a:solidFill>
                          <a:schemeClr val="lt1"/>
                        </a:solidFill>
                      </a:endParaRPr>
                    </a:p>
                  </a:txBody>
                  <a:tcPr marL="91450" marR="91450" marT="45725" marB="45725">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2600" b="0" u="none" strike="noStrike"/>
                        <a:t>=</a:t>
                      </a:r>
                      <a:endParaRPr sz="2600" b="0" i="0" u="none" strike="noStrike">
                        <a:solidFill>
                          <a:srgbClr val="000000"/>
                        </a:solidFill>
                        <a:latin typeface="Calibri"/>
                        <a:ea typeface="Calibri"/>
                        <a:cs typeface="Calibri"/>
                        <a:sym typeface="Calibri"/>
                      </a:endParaRPr>
                    </a:p>
                  </a:txBody>
                  <a:tcPr marL="91450" marR="91450" marT="91450" marB="91450" anchor="ctr">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2600" b="1" u="none" strike="noStrike">
                          <a:solidFill>
                            <a:srgbClr val="990000"/>
                          </a:solidFill>
                        </a:rPr>
                        <a:t>.56 Times</a:t>
                      </a:r>
                      <a:endParaRPr sz="2600" b="1" i="0" u="none" strike="noStrike">
                        <a:solidFill>
                          <a:srgbClr val="990000"/>
                        </a:solidFill>
                        <a:latin typeface="Calibri"/>
                        <a:ea typeface="Calibri"/>
                        <a:cs typeface="Calibri"/>
                        <a:sym typeface="Calibri"/>
                      </a:endParaRPr>
                    </a:p>
                  </a:txBody>
                  <a:tcPr marL="4225" marR="4225" marT="91450" marB="91450" anchor="ctr">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sp>
        <p:nvSpPr>
          <p:cNvPr id="981" name="Google Shape;981;p107"/>
          <p:cNvSpPr txBox="1">
            <a:spLocks noGrp="1"/>
          </p:cNvSpPr>
          <p:nvPr>
            <p:ph type="body" idx="3"/>
          </p:nvPr>
        </p:nvSpPr>
        <p:spPr>
          <a:xfrm>
            <a:off x="313267" y="5095893"/>
            <a:ext cx="8534400" cy="102325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a:t>Each dollar invested in assets produced $0.56 in sales. If a company is using its assets efficiently, each dollar of assets will create a high amount of sales.</a:t>
            </a:r>
            <a:endParaRPr sz="2400"/>
          </a:p>
        </p:txBody>
      </p:sp>
      <p:pic>
        <p:nvPicPr>
          <p:cNvPr id="982" name="Google Shape;982;p107" descr="$144,266 + $129,495 divided by 2"/>
          <p:cNvPicPr preferRelativeResize="0"/>
          <p:nvPr/>
        </p:nvPicPr>
        <p:blipFill rotWithShape="1">
          <a:blip r:embed="rId3">
            <a:alphaModFix/>
          </a:blip>
          <a:srcRect/>
          <a:stretch/>
        </p:blipFill>
        <p:spPr>
          <a:xfrm>
            <a:off x="3124200" y="3966038"/>
            <a:ext cx="2847975" cy="765175"/>
          </a:xfrm>
          <a:prstGeom prst="rect">
            <a:avLst/>
          </a:prstGeom>
          <a:noFill/>
          <a:ln>
            <a:noFill/>
          </a:ln>
        </p:spPr>
      </p:pic>
      <p:sp>
        <p:nvSpPr>
          <p:cNvPr id="983" name="Google Shape;983;p10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68</a:t>
            </a:fld>
            <a:endParaRPr/>
          </a:p>
        </p:txBody>
      </p:sp>
      <p:sp>
        <p:nvSpPr>
          <p:cNvPr id="984" name="Google Shape;984;p10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108"/>
          <p:cNvSpPr txBox="1">
            <a:spLocks noGrp="1"/>
          </p:cNvSpPr>
          <p:nvPr>
            <p:ph type="title"/>
          </p:nvPr>
        </p:nvSpPr>
        <p:spPr>
          <a:xfrm>
            <a:off x="304800" y="762001"/>
            <a:ext cx="8534400" cy="7967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Do It! 5: </a:t>
            </a:r>
            <a:r>
              <a:rPr lang="en-US" b="1">
                <a:solidFill>
                  <a:srgbClr val="196E78"/>
                </a:solidFill>
              </a:rPr>
              <a:t>Asset Turnover</a:t>
            </a:r>
            <a:endParaRPr/>
          </a:p>
        </p:txBody>
      </p:sp>
      <p:sp>
        <p:nvSpPr>
          <p:cNvPr id="990" name="Google Shape;990;p108"/>
          <p:cNvSpPr txBox="1">
            <a:spLocks noGrp="1"/>
          </p:cNvSpPr>
          <p:nvPr>
            <p:ph type="body" idx="1"/>
          </p:nvPr>
        </p:nvSpPr>
        <p:spPr>
          <a:xfrm>
            <a:off x="304800" y="1828800"/>
            <a:ext cx="8686800" cy="2209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00000"/>
              </a:buClr>
              <a:buSzPts val="2210"/>
              <a:buNone/>
            </a:pPr>
            <a:r>
              <a:rPr lang="en-US" sz="2600"/>
              <a:t>Paramour Company reported net income of $180,000, net sales of $420,000, and had total assets of $460,000 on January 1, 2020, and total assets on December 31, 2020, of $540,000 billion. Determine Paramour’s asset turnover for 2020.</a:t>
            </a:r>
            <a:endParaRPr/>
          </a:p>
          <a:p>
            <a:pPr marL="0" lvl="0" indent="0" algn="l" rtl="0">
              <a:lnSpc>
                <a:spcPct val="100000"/>
              </a:lnSpc>
              <a:spcBef>
                <a:spcPts val="1000"/>
              </a:spcBef>
              <a:spcAft>
                <a:spcPts val="0"/>
              </a:spcAft>
              <a:buClr>
                <a:srgbClr val="800000"/>
              </a:buClr>
              <a:buSzPts val="2210"/>
              <a:buNone/>
            </a:pPr>
            <a:r>
              <a:rPr lang="en-US" sz="2600" b="1"/>
              <a:t>Solution</a:t>
            </a:r>
            <a:endParaRPr/>
          </a:p>
        </p:txBody>
      </p:sp>
      <p:graphicFrame>
        <p:nvGraphicFramePr>
          <p:cNvPr id="991" name="Google Shape;991;p108" descr="Table is accessible to screenreaders"/>
          <p:cNvGraphicFramePr/>
          <p:nvPr/>
        </p:nvGraphicFramePr>
        <p:xfrm>
          <a:off x="533400" y="4308675"/>
          <a:ext cx="3000000" cy="3000000"/>
        </p:xfrm>
        <a:graphic>
          <a:graphicData uri="http://schemas.openxmlformats.org/drawingml/2006/table">
            <a:tbl>
              <a:tblPr firstRow="1" bandRow="1">
                <a:noFill/>
                <a:tableStyleId>{E16AB1D1-9565-4BCD-82EA-16D2591230F8}</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382600">
                <a:tc>
                  <a:txBody>
                    <a:bodyPr/>
                    <a:lstStyle/>
                    <a:p>
                      <a:pPr marL="0" marR="0" lvl="0" indent="0" algn="ctr" rtl="0">
                        <a:spcBef>
                          <a:spcPts val="0"/>
                        </a:spcBef>
                        <a:spcAft>
                          <a:spcPts val="0"/>
                        </a:spcAft>
                        <a:buNone/>
                      </a:pPr>
                      <a:r>
                        <a:rPr lang="en-US" sz="2600" b="1" u="none" strike="noStrike">
                          <a:solidFill>
                            <a:schemeClr val="dk1"/>
                          </a:solidFill>
                        </a:rPr>
                        <a:t>Net Sales</a:t>
                      </a:r>
                      <a:endParaRPr sz="2600" b="1" i="0" u="none" strike="noStrike">
                        <a:solidFill>
                          <a:schemeClr val="dk1"/>
                        </a:solidFill>
                        <a:latin typeface="Calibri"/>
                        <a:ea typeface="Calibri"/>
                        <a:cs typeface="Calibri"/>
                        <a:sym typeface="Calibri"/>
                      </a:endParaRPr>
                    </a:p>
                  </a:txBody>
                  <a:tcPr marL="4225" marR="4225" marT="91450" marB="91450"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solidFill>
                      <a:schemeClr val="lt2"/>
                    </a:solidFill>
                  </a:tcPr>
                </a:tc>
                <a:tc>
                  <a:txBody>
                    <a:bodyPr/>
                    <a:lstStyle/>
                    <a:p>
                      <a:pPr marL="0" marR="0" lvl="0" indent="0" algn="ctr" rtl="0">
                        <a:spcBef>
                          <a:spcPts val="0"/>
                        </a:spcBef>
                        <a:spcAft>
                          <a:spcPts val="0"/>
                        </a:spcAft>
                        <a:buNone/>
                      </a:pPr>
                      <a:r>
                        <a:rPr lang="en-US" sz="2600" b="1" u="none" strike="noStrike">
                          <a:solidFill>
                            <a:schemeClr val="dk1"/>
                          </a:solidFill>
                        </a:rPr>
                        <a:t>÷</a:t>
                      </a:r>
                      <a:endParaRPr sz="2600" b="1" i="0" u="none" strike="noStrike">
                        <a:solidFill>
                          <a:schemeClr val="dk1"/>
                        </a:solidFill>
                        <a:latin typeface="Calibri"/>
                        <a:ea typeface="Calibri"/>
                        <a:cs typeface="Calibri"/>
                        <a:sym typeface="Calibri"/>
                      </a:endParaRPr>
                    </a:p>
                  </a:txBody>
                  <a:tcPr marL="4225" marR="4225" marT="91450" marB="91450" anchor="ctr">
                    <a:lnT w="12700" cap="flat" cmpd="sng">
                      <a:solidFill>
                        <a:schemeClr val="dk1"/>
                      </a:solidFill>
                      <a:prstDash val="solid"/>
                      <a:round/>
                      <a:headEnd type="none" w="sm" len="sm"/>
                      <a:tailEnd type="none" w="sm" len="sm"/>
                    </a:lnT>
                    <a:solidFill>
                      <a:schemeClr val="lt2"/>
                    </a:solidFill>
                  </a:tcPr>
                </a:tc>
                <a:tc>
                  <a:txBody>
                    <a:bodyPr/>
                    <a:lstStyle/>
                    <a:p>
                      <a:pPr marL="0" marR="0" lvl="0" indent="0" algn="ctr" rtl="0">
                        <a:spcBef>
                          <a:spcPts val="0"/>
                        </a:spcBef>
                        <a:spcAft>
                          <a:spcPts val="0"/>
                        </a:spcAft>
                        <a:buNone/>
                      </a:pPr>
                      <a:r>
                        <a:rPr lang="en-US" sz="2600" b="1" u="none" strike="noStrike">
                          <a:solidFill>
                            <a:schemeClr val="dk1"/>
                          </a:solidFill>
                        </a:rPr>
                        <a:t>Average Total Assets</a:t>
                      </a:r>
                      <a:endParaRPr sz="2600" b="1" i="0" u="none" strike="noStrike">
                        <a:solidFill>
                          <a:schemeClr val="dk1"/>
                        </a:solidFill>
                        <a:latin typeface="Calibri"/>
                        <a:ea typeface="Calibri"/>
                        <a:cs typeface="Calibri"/>
                        <a:sym typeface="Calibri"/>
                      </a:endParaRPr>
                    </a:p>
                  </a:txBody>
                  <a:tcPr marL="4225" marR="4225" marT="91450" marB="91450" anchor="ctr">
                    <a:lnT w="12700" cap="flat" cmpd="sng">
                      <a:solidFill>
                        <a:schemeClr val="dk1"/>
                      </a:solidFill>
                      <a:prstDash val="solid"/>
                      <a:round/>
                      <a:headEnd type="none" w="sm" len="sm"/>
                      <a:tailEnd type="none" w="sm" len="sm"/>
                    </a:lnT>
                    <a:solidFill>
                      <a:schemeClr val="lt2"/>
                    </a:solidFill>
                  </a:tcPr>
                </a:tc>
                <a:tc>
                  <a:txBody>
                    <a:bodyPr/>
                    <a:lstStyle/>
                    <a:p>
                      <a:pPr marL="0" marR="0" lvl="0" indent="0" algn="ctr" rtl="0">
                        <a:spcBef>
                          <a:spcPts val="0"/>
                        </a:spcBef>
                        <a:spcAft>
                          <a:spcPts val="0"/>
                        </a:spcAft>
                        <a:buNone/>
                      </a:pPr>
                      <a:r>
                        <a:rPr lang="en-US" sz="2600" b="1" u="none" strike="noStrike">
                          <a:solidFill>
                            <a:schemeClr val="dk1"/>
                          </a:solidFill>
                        </a:rPr>
                        <a:t>=</a:t>
                      </a:r>
                      <a:endParaRPr sz="2600" b="1" i="0" u="none" strike="noStrike">
                        <a:solidFill>
                          <a:schemeClr val="dk1"/>
                        </a:solidFill>
                        <a:latin typeface="Calibri"/>
                        <a:ea typeface="Calibri"/>
                        <a:cs typeface="Calibri"/>
                        <a:sym typeface="Calibri"/>
                      </a:endParaRPr>
                    </a:p>
                  </a:txBody>
                  <a:tcPr marL="4225" marR="4225" marT="91450" marB="91450" anchor="ctr">
                    <a:lnT w="12700" cap="flat" cmpd="sng">
                      <a:solidFill>
                        <a:schemeClr val="dk1"/>
                      </a:solidFill>
                      <a:prstDash val="solid"/>
                      <a:round/>
                      <a:headEnd type="none" w="sm" len="sm"/>
                      <a:tailEnd type="none" w="sm" len="sm"/>
                    </a:lnT>
                    <a:solidFill>
                      <a:schemeClr val="lt2"/>
                    </a:solidFill>
                  </a:tcPr>
                </a:tc>
                <a:tc>
                  <a:txBody>
                    <a:bodyPr/>
                    <a:lstStyle/>
                    <a:p>
                      <a:pPr marL="0" marR="0" lvl="0" indent="0" algn="ctr" rtl="0">
                        <a:spcBef>
                          <a:spcPts val="0"/>
                        </a:spcBef>
                        <a:spcAft>
                          <a:spcPts val="0"/>
                        </a:spcAft>
                        <a:buNone/>
                      </a:pPr>
                      <a:r>
                        <a:rPr lang="en-US" sz="2600" b="1" u="none" strike="noStrike">
                          <a:solidFill>
                            <a:srgbClr val="990000"/>
                          </a:solidFill>
                        </a:rPr>
                        <a:t>Asset Turnover</a:t>
                      </a:r>
                      <a:endParaRPr sz="2600" b="1" i="0" u="none" strike="noStrike">
                        <a:solidFill>
                          <a:srgbClr val="990000"/>
                        </a:solidFill>
                        <a:latin typeface="Calibri"/>
                        <a:ea typeface="Calibri"/>
                        <a:cs typeface="Calibri"/>
                        <a:sym typeface="Calibri"/>
                      </a:endParaRPr>
                    </a:p>
                  </a:txBody>
                  <a:tcPr marL="4225" marR="4225" marT="91450" marB="91450" anchor="ctr">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solidFill>
                      <a:schemeClr val="lt2"/>
                    </a:solidFill>
                  </a:tcPr>
                </a:tc>
                <a:extLst>
                  <a:ext uri="{0D108BD9-81ED-4DB2-BD59-A6C34878D82A}">
                    <a16:rowId xmlns:a16="http://schemas.microsoft.com/office/drawing/2014/main" val="10000"/>
                  </a:ext>
                </a:extLst>
              </a:tr>
              <a:tr h="1026825">
                <a:tc>
                  <a:txBody>
                    <a:bodyPr/>
                    <a:lstStyle/>
                    <a:p>
                      <a:pPr marL="0" marR="0" lvl="0" indent="0" algn="ctr" rtl="0">
                        <a:spcBef>
                          <a:spcPts val="0"/>
                        </a:spcBef>
                        <a:spcAft>
                          <a:spcPts val="0"/>
                        </a:spcAft>
                        <a:buNone/>
                      </a:pPr>
                      <a:r>
                        <a:rPr lang="en-US" sz="2600" u="none" strike="noStrike"/>
                        <a:t>$420,000</a:t>
                      </a:r>
                      <a:endParaRPr sz="2600" b="0" i="0" u="none" strike="noStrike">
                        <a:solidFill>
                          <a:srgbClr val="000000"/>
                        </a:solidFill>
                        <a:latin typeface="Calibri"/>
                        <a:ea typeface="Calibri"/>
                        <a:cs typeface="Calibri"/>
                        <a:sym typeface="Calibri"/>
                      </a:endParaRPr>
                    </a:p>
                  </a:txBody>
                  <a:tcPr marL="4225" marR="4225" marT="91450" marB="91450" anchor="ctr">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2600" u="none" strike="noStrike"/>
                        <a:t>÷</a:t>
                      </a:r>
                      <a:endParaRPr sz="2600" b="0" i="0" u="none" strike="noStrike">
                        <a:solidFill>
                          <a:srgbClr val="000000"/>
                        </a:solidFill>
                        <a:latin typeface="Calibri"/>
                        <a:ea typeface="Calibri"/>
                        <a:cs typeface="Calibri"/>
                        <a:sym typeface="Calibri"/>
                      </a:endParaRPr>
                    </a:p>
                  </a:txBody>
                  <a:tcPr marL="91450" marR="91450" marT="91450" marB="91450" anchor="ctr">
                    <a:lnB w="12700" cap="flat" cmpd="sng">
                      <a:solidFill>
                        <a:schemeClr val="dk1"/>
                      </a:solidFill>
                      <a:prstDash val="solid"/>
                      <a:round/>
                      <a:headEnd type="none" w="sm" len="sm"/>
                      <a:tailEnd type="none" w="sm" len="sm"/>
                    </a:lnB>
                    <a:solidFill>
                      <a:schemeClr val="lt2"/>
                    </a:solidFill>
                  </a:tcPr>
                </a:tc>
                <a:tc>
                  <a:txBody>
                    <a:bodyPr/>
                    <a:lstStyle/>
                    <a:p>
                      <a:pPr marL="0" marR="0" lvl="0" indent="0" algn="l" rtl="0">
                        <a:spcBef>
                          <a:spcPts val="0"/>
                        </a:spcBef>
                        <a:spcAft>
                          <a:spcPts val="0"/>
                        </a:spcAft>
                        <a:buNone/>
                      </a:pPr>
                      <a:endParaRPr sz="1800">
                        <a:solidFill>
                          <a:schemeClr val="lt1"/>
                        </a:solidFill>
                      </a:endParaRPr>
                    </a:p>
                  </a:txBody>
                  <a:tcPr marL="91450" marR="91450" marT="45725" marB="45725">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2600" u="none" strike="noStrike"/>
                        <a:t>=</a:t>
                      </a:r>
                      <a:endParaRPr sz="2600" b="0" i="0" u="none" strike="noStrike">
                        <a:solidFill>
                          <a:srgbClr val="000000"/>
                        </a:solidFill>
                        <a:latin typeface="Calibri"/>
                        <a:ea typeface="Calibri"/>
                        <a:cs typeface="Calibri"/>
                        <a:sym typeface="Calibri"/>
                      </a:endParaRPr>
                    </a:p>
                  </a:txBody>
                  <a:tcPr marL="91450" marR="91450" marT="91450" marB="91450" anchor="ctr">
                    <a:lnB w="12700" cap="flat" cmpd="sng">
                      <a:solidFill>
                        <a:schemeClr val="dk1"/>
                      </a:solidFill>
                      <a:prstDash val="solid"/>
                      <a:round/>
                      <a:headEnd type="none" w="sm" len="sm"/>
                      <a:tailEnd type="none" w="sm" len="sm"/>
                    </a:lnB>
                    <a:solidFill>
                      <a:schemeClr val="lt2"/>
                    </a:solidFill>
                  </a:tcPr>
                </a:tc>
                <a:tc>
                  <a:txBody>
                    <a:bodyPr/>
                    <a:lstStyle/>
                    <a:p>
                      <a:pPr marL="0" marR="0" lvl="0" indent="0" algn="ctr" rtl="0">
                        <a:spcBef>
                          <a:spcPts val="0"/>
                        </a:spcBef>
                        <a:spcAft>
                          <a:spcPts val="0"/>
                        </a:spcAft>
                        <a:buNone/>
                      </a:pPr>
                      <a:r>
                        <a:rPr lang="en-US" sz="2600" b="1" u="none" strike="noStrike">
                          <a:solidFill>
                            <a:srgbClr val="990000"/>
                          </a:solidFill>
                        </a:rPr>
                        <a:t>.84 Times</a:t>
                      </a:r>
                      <a:endParaRPr sz="2600" b="1" i="0" u="none" strike="noStrike">
                        <a:solidFill>
                          <a:srgbClr val="990000"/>
                        </a:solidFill>
                        <a:latin typeface="Calibri"/>
                        <a:ea typeface="Calibri"/>
                        <a:cs typeface="Calibri"/>
                        <a:sym typeface="Calibri"/>
                      </a:endParaRPr>
                    </a:p>
                  </a:txBody>
                  <a:tcPr marL="4225" marR="4225" marT="91450" marB="91450" anchor="ctr">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pic>
        <p:nvPicPr>
          <p:cNvPr id="992" name="Google Shape;992;p108" descr="$460,000 + $540,000 divided by 2"/>
          <p:cNvPicPr preferRelativeResize="0"/>
          <p:nvPr/>
        </p:nvPicPr>
        <p:blipFill rotWithShape="1">
          <a:blip r:embed="rId3">
            <a:alphaModFix/>
          </a:blip>
          <a:srcRect/>
          <a:stretch/>
        </p:blipFill>
        <p:spPr>
          <a:xfrm>
            <a:off x="3203575" y="5074836"/>
            <a:ext cx="2984500" cy="762000"/>
          </a:xfrm>
          <a:prstGeom prst="rect">
            <a:avLst/>
          </a:prstGeom>
          <a:noFill/>
          <a:ln>
            <a:noFill/>
          </a:ln>
        </p:spPr>
      </p:pic>
      <p:sp>
        <p:nvSpPr>
          <p:cNvPr id="993" name="Google Shape;993;p10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69</a:t>
            </a:fld>
            <a:endParaRPr/>
          </a:p>
        </p:txBody>
      </p:sp>
      <p:sp>
        <p:nvSpPr>
          <p:cNvPr id="994" name="Google Shape;994;p10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304800" y="762000"/>
            <a:ext cx="7772400" cy="11430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(2 of 11)</a:t>
            </a:r>
            <a:endParaRPr sz="2700"/>
          </a:p>
        </p:txBody>
      </p:sp>
      <p:sp>
        <p:nvSpPr>
          <p:cNvPr id="343" name="Google Shape;343;p46"/>
          <p:cNvSpPr txBox="1">
            <a:spLocks noGrp="1"/>
          </p:cNvSpPr>
          <p:nvPr>
            <p:ph type="body" idx="1"/>
          </p:nvPr>
        </p:nvSpPr>
        <p:spPr>
          <a:xfrm>
            <a:off x="304800" y="1981200"/>
            <a:ext cx="8534400" cy="31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b="1">
                <a:latin typeface="Calibri"/>
                <a:ea typeface="Calibri"/>
                <a:cs typeface="Calibri"/>
                <a:sym typeface="Calibri"/>
              </a:rPr>
              <a:t>Illustration: </a:t>
            </a:r>
            <a:r>
              <a:rPr lang="en-US">
                <a:latin typeface="Calibri"/>
                <a:ea typeface="Calibri"/>
                <a:cs typeface="Calibri"/>
                <a:sym typeface="Calibri"/>
              </a:rPr>
              <a:t>Hayes Company acquires real estate at a cash cost of $100,000. The property contains an old warehouse that is razed at a net cost of $6,000 ($7,500 in costs less $1,500 proceeds from salvaged materials). Additional expenditures are the attorney’s fee, $1,000, and the real estate broker’s commission, $8,000. Determine the amount to be reported as the cost of the land.</a:t>
            </a:r>
            <a:endParaRPr/>
          </a:p>
        </p:txBody>
      </p:sp>
      <p:sp>
        <p:nvSpPr>
          <p:cNvPr id="344" name="Google Shape;344;p4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45" name="Google Shape;345;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109"/>
          <p:cNvSpPr txBox="1">
            <a:spLocks noGrp="1"/>
          </p:cNvSpPr>
          <p:nvPr>
            <p:ph type="title"/>
          </p:nvPr>
        </p:nvSpPr>
        <p:spPr>
          <a:xfrm>
            <a:off x="304800" y="762001"/>
            <a:ext cx="8686800" cy="68579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Appendix 10A: Exchange of Plant Assets</a:t>
            </a:r>
            <a:endParaRPr/>
          </a:p>
        </p:txBody>
      </p:sp>
      <p:sp>
        <p:nvSpPr>
          <p:cNvPr id="1000" name="Google Shape;1000;p109"/>
          <p:cNvSpPr txBox="1">
            <a:spLocks noGrp="1"/>
          </p:cNvSpPr>
          <p:nvPr>
            <p:ph type="body" idx="1"/>
          </p:nvPr>
        </p:nvSpPr>
        <p:spPr>
          <a:xfrm>
            <a:off x="304800" y="1600200"/>
            <a:ext cx="8534400" cy="3810000"/>
          </a:xfrm>
          <a:prstGeom prst="rect">
            <a:avLst/>
          </a:prstGeom>
          <a:noFill/>
          <a:ln>
            <a:noFill/>
          </a:ln>
        </p:spPr>
        <p:txBody>
          <a:bodyPr spcFirstLastPara="1" wrap="square" lIns="91425" tIns="45700" rIns="91425" bIns="45700" anchor="t" anchorCtr="0">
            <a:noAutofit/>
          </a:bodyPr>
          <a:lstStyle/>
          <a:p>
            <a:pPr marL="292608" lvl="0" indent="-292608" algn="l" rtl="0">
              <a:lnSpc>
                <a:spcPct val="90000"/>
              </a:lnSpc>
              <a:spcBef>
                <a:spcPts val="0"/>
              </a:spcBef>
              <a:spcAft>
                <a:spcPts val="0"/>
              </a:spcAft>
              <a:buClr>
                <a:srgbClr val="990000"/>
              </a:buClr>
              <a:buSzPts val="2800"/>
              <a:buFont typeface="Arial"/>
              <a:buChar char="•"/>
            </a:pPr>
            <a:r>
              <a:rPr lang="en-US"/>
              <a:t>Ordinarily, companies record a gain or loss on exchange of plant assets</a:t>
            </a:r>
            <a:endParaRPr/>
          </a:p>
          <a:p>
            <a:pPr marL="292608" lvl="0" indent="-292608" algn="l" rtl="0">
              <a:lnSpc>
                <a:spcPct val="90000"/>
              </a:lnSpc>
              <a:spcBef>
                <a:spcPts val="1000"/>
              </a:spcBef>
              <a:spcAft>
                <a:spcPts val="0"/>
              </a:spcAft>
              <a:buClr>
                <a:srgbClr val="990000"/>
              </a:buClr>
              <a:buSzPts val="2800"/>
              <a:buFont typeface="Arial"/>
              <a:buChar char="•"/>
            </a:pPr>
            <a:r>
              <a:rPr lang="en-US"/>
              <a:t>Most exchanges have </a:t>
            </a:r>
            <a:r>
              <a:rPr lang="en-US" b="1"/>
              <a:t>commercial substance</a:t>
            </a:r>
            <a:endParaRPr/>
          </a:p>
          <a:p>
            <a:pPr marL="292608" lvl="0" indent="-292608" algn="l" rtl="0">
              <a:lnSpc>
                <a:spcPct val="90000"/>
              </a:lnSpc>
              <a:spcBef>
                <a:spcPts val="1000"/>
              </a:spcBef>
              <a:spcAft>
                <a:spcPts val="0"/>
              </a:spcAft>
              <a:buClr>
                <a:srgbClr val="990000"/>
              </a:buClr>
              <a:buSzPts val="2800"/>
              <a:buFont typeface="Arial"/>
              <a:buChar char="•"/>
            </a:pPr>
            <a:r>
              <a:rPr lang="en-US" b="1"/>
              <a:t>Commercial substance </a:t>
            </a:r>
            <a:r>
              <a:rPr lang="en-US"/>
              <a:t>exists if future cash flows change as a result of exchange</a:t>
            </a:r>
            <a:endParaRPr/>
          </a:p>
        </p:txBody>
      </p:sp>
      <p:sp>
        <p:nvSpPr>
          <p:cNvPr id="1001" name="Google Shape;1001;p10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70</a:t>
            </a:fld>
            <a:endParaRPr/>
          </a:p>
        </p:txBody>
      </p:sp>
      <p:sp>
        <p:nvSpPr>
          <p:cNvPr id="1002" name="Google Shape;1002;p10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110"/>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Loss Treatment </a:t>
            </a:r>
            <a:r>
              <a:rPr lang="en-US" sz="2400">
                <a:latin typeface="Calibri"/>
                <a:ea typeface="Calibri"/>
                <a:cs typeface="Calibri"/>
                <a:sym typeface="Calibri"/>
              </a:rPr>
              <a:t>(1 of 2)</a:t>
            </a:r>
            <a:endParaRPr sz="2400"/>
          </a:p>
        </p:txBody>
      </p:sp>
      <p:sp>
        <p:nvSpPr>
          <p:cNvPr id="1008" name="Google Shape;1008;p110"/>
          <p:cNvSpPr txBox="1">
            <a:spLocks noGrp="1"/>
          </p:cNvSpPr>
          <p:nvPr>
            <p:ph type="body" idx="1"/>
          </p:nvPr>
        </p:nvSpPr>
        <p:spPr>
          <a:xfrm>
            <a:off x="304800" y="1828800"/>
            <a:ext cx="8534400" cy="105219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Illustration: </a:t>
            </a:r>
            <a:r>
              <a:rPr lang="en-US" sz="2400"/>
              <a:t>Roland Co. exchanged old trucks (cost $64,000 less $22,000 accumulated depreciation) plus cash of $17,000 for a new semi-truck. The old trucks had a fair market value of $26,000.</a:t>
            </a:r>
            <a:endParaRPr sz="2400"/>
          </a:p>
        </p:txBody>
      </p:sp>
      <p:graphicFrame>
        <p:nvGraphicFramePr>
          <p:cNvPr id="1009" name="Google Shape;1009;p110" descr="Table is accessible to screenreaders"/>
          <p:cNvGraphicFramePr/>
          <p:nvPr/>
        </p:nvGraphicFramePr>
        <p:xfrm>
          <a:off x="1143000" y="3046413"/>
          <a:ext cx="3000000" cy="3000000"/>
        </p:xfrm>
        <a:graphic>
          <a:graphicData uri="http://schemas.openxmlformats.org/drawingml/2006/table">
            <a:tbl>
              <a:tblPr firstRow="1" bandRow="1">
                <a:noFill/>
                <a:tableStyleId>{4B33CA7C-FA45-425B-8C2F-BAA3BB65EE4B}</a:tableStyleId>
              </a:tblPr>
              <a:tblGrid>
                <a:gridCol w="5486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32550">
                <a:tc>
                  <a:txBody>
                    <a:bodyPr/>
                    <a:lstStyle/>
                    <a:p>
                      <a:pPr marL="0" marR="0" lvl="0" indent="0" algn="l" rtl="0">
                        <a:spcBef>
                          <a:spcPts val="0"/>
                        </a:spcBef>
                        <a:spcAft>
                          <a:spcPts val="0"/>
                        </a:spcAft>
                        <a:buNone/>
                      </a:pPr>
                      <a:r>
                        <a:rPr lang="en-US" sz="2400" u="none" strike="noStrike"/>
                        <a:t>Cost of used trucks</a:t>
                      </a:r>
                      <a:endParaRPr sz="24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r" rtl="0">
                        <a:spcBef>
                          <a:spcPts val="0"/>
                        </a:spcBef>
                        <a:spcAft>
                          <a:spcPts val="0"/>
                        </a:spcAft>
                        <a:buNone/>
                      </a:pPr>
                      <a:r>
                        <a:rPr lang="en-US" sz="2400" u="none" strike="noStrike"/>
                        <a:t>$64,000 </a:t>
                      </a:r>
                      <a:endParaRPr sz="2400" b="0" i="0" u="none" strike="noStrike">
                        <a:solidFill>
                          <a:srgbClr val="000000"/>
                        </a:solidFill>
                        <a:latin typeface="Arial"/>
                        <a:ea typeface="Arial"/>
                        <a:cs typeface="Arial"/>
                        <a:sym typeface="Arial"/>
                      </a:endParaRPr>
                    </a:p>
                  </a:txBody>
                  <a:tcPr marL="4225" marR="4225" marT="4225" marB="0" anchor="ctr"/>
                </a:tc>
                <a:extLst>
                  <a:ext uri="{0D108BD9-81ED-4DB2-BD59-A6C34878D82A}">
                    <a16:rowId xmlns:a16="http://schemas.microsoft.com/office/drawing/2014/main" val="10000"/>
                  </a:ext>
                </a:extLst>
              </a:tr>
              <a:tr h="332550">
                <a:tc>
                  <a:txBody>
                    <a:bodyPr/>
                    <a:lstStyle/>
                    <a:p>
                      <a:pPr marL="0" marR="0" lvl="0" indent="0" algn="l" rtl="0">
                        <a:spcBef>
                          <a:spcPts val="0"/>
                        </a:spcBef>
                        <a:spcAft>
                          <a:spcPts val="0"/>
                        </a:spcAft>
                        <a:buNone/>
                      </a:pPr>
                      <a:r>
                        <a:rPr lang="en-US" sz="2400" u="none" strike="noStrike"/>
                        <a:t>Less: Accumulated depreciation</a:t>
                      </a:r>
                      <a:endParaRPr sz="24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r" rtl="0">
                        <a:spcBef>
                          <a:spcPts val="0"/>
                        </a:spcBef>
                        <a:spcAft>
                          <a:spcPts val="0"/>
                        </a:spcAft>
                        <a:buNone/>
                      </a:pPr>
                      <a:r>
                        <a:rPr lang="en-US" sz="2400" u="none" strike="noStrike"/>
                        <a:t>22,000</a:t>
                      </a:r>
                      <a:endParaRPr sz="2400" b="0" i="0" u="none" strike="noStrike">
                        <a:solidFill>
                          <a:srgbClr val="000000"/>
                        </a:solidFill>
                        <a:latin typeface="Arial"/>
                        <a:ea typeface="Arial"/>
                        <a:cs typeface="Arial"/>
                        <a:sym typeface="Arial"/>
                      </a:endParaRPr>
                    </a:p>
                  </a:txBody>
                  <a:tcPr marL="4225" marR="4225" marT="4225" marB="0"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32550">
                <a:tc>
                  <a:txBody>
                    <a:bodyPr/>
                    <a:lstStyle/>
                    <a:p>
                      <a:pPr marL="0" marR="0" lvl="0" indent="0" algn="l" rtl="0">
                        <a:spcBef>
                          <a:spcPts val="0"/>
                        </a:spcBef>
                        <a:spcAft>
                          <a:spcPts val="0"/>
                        </a:spcAft>
                        <a:buNone/>
                      </a:pPr>
                      <a:r>
                        <a:rPr lang="en-US" sz="2400" u="none" strike="noStrike"/>
                        <a:t>Book value</a:t>
                      </a:r>
                      <a:endParaRPr sz="24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r" rtl="0">
                        <a:spcBef>
                          <a:spcPts val="0"/>
                        </a:spcBef>
                        <a:spcAft>
                          <a:spcPts val="0"/>
                        </a:spcAft>
                        <a:buNone/>
                      </a:pPr>
                      <a:r>
                        <a:rPr lang="en-US" sz="2400" u="none" strike="noStrike"/>
                        <a:t>42,000</a:t>
                      </a:r>
                      <a:endParaRPr sz="2400" b="0" i="0" u="none" strike="noStrike">
                        <a:solidFill>
                          <a:srgbClr val="000000"/>
                        </a:solidFill>
                        <a:latin typeface="Arial"/>
                        <a:ea typeface="Arial"/>
                        <a:cs typeface="Arial"/>
                        <a:sym typeface="Arial"/>
                      </a:endParaRPr>
                    </a:p>
                  </a:txBody>
                  <a:tcPr marL="4225" marR="4225" marT="4225" marB="0" anchor="ct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332550">
                <a:tc>
                  <a:txBody>
                    <a:bodyPr/>
                    <a:lstStyle/>
                    <a:p>
                      <a:pPr marL="0" marR="0" lvl="0" indent="0" algn="l" rtl="0">
                        <a:spcBef>
                          <a:spcPts val="0"/>
                        </a:spcBef>
                        <a:spcAft>
                          <a:spcPts val="0"/>
                        </a:spcAft>
                        <a:buNone/>
                      </a:pPr>
                      <a:r>
                        <a:rPr lang="en-US" sz="2400" u="none" strike="noStrike"/>
                        <a:t>Fair market value of used trucks</a:t>
                      </a:r>
                      <a:endParaRPr sz="24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r" rtl="0">
                        <a:spcBef>
                          <a:spcPts val="0"/>
                        </a:spcBef>
                        <a:spcAft>
                          <a:spcPts val="0"/>
                        </a:spcAft>
                        <a:buNone/>
                      </a:pPr>
                      <a:r>
                        <a:rPr lang="en-US" sz="2400" u="none" strike="noStrike"/>
                        <a:t>26,000</a:t>
                      </a:r>
                      <a:endParaRPr sz="2400" b="0" i="0" u="none" strike="noStrike">
                        <a:solidFill>
                          <a:srgbClr val="000000"/>
                        </a:solidFill>
                        <a:latin typeface="Arial"/>
                        <a:ea typeface="Arial"/>
                        <a:cs typeface="Arial"/>
                        <a:sym typeface="Arial"/>
                      </a:endParaRPr>
                    </a:p>
                  </a:txBody>
                  <a:tcPr marL="4225" marR="4225" marT="4225" marB="0"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32550">
                <a:tc>
                  <a:txBody>
                    <a:bodyPr/>
                    <a:lstStyle/>
                    <a:p>
                      <a:pPr marL="0" marR="0" lvl="0" indent="0" algn="l" rtl="0">
                        <a:spcBef>
                          <a:spcPts val="0"/>
                        </a:spcBef>
                        <a:spcAft>
                          <a:spcPts val="0"/>
                        </a:spcAft>
                        <a:buNone/>
                      </a:pPr>
                      <a:r>
                        <a:rPr lang="en-US" sz="2400" b="1" u="none" strike="noStrike">
                          <a:solidFill>
                            <a:schemeClr val="accent2"/>
                          </a:solidFill>
                        </a:rPr>
                        <a:t>Loss on disposal of plant assets</a:t>
                      </a:r>
                      <a:endParaRPr sz="2400" b="1" i="0" u="none" strike="noStrike">
                        <a:solidFill>
                          <a:schemeClr val="accent2"/>
                        </a:solidFill>
                        <a:latin typeface="Arial"/>
                        <a:ea typeface="Arial"/>
                        <a:cs typeface="Arial"/>
                        <a:sym typeface="Arial"/>
                      </a:endParaRPr>
                    </a:p>
                  </a:txBody>
                  <a:tcPr marL="4225" marR="4225" marT="4225" marB="0" anchor="ctr"/>
                </a:tc>
                <a:tc>
                  <a:txBody>
                    <a:bodyPr/>
                    <a:lstStyle/>
                    <a:p>
                      <a:pPr marL="0" marR="0" lvl="0" indent="0" algn="r" rtl="0">
                        <a:spcBef>
                          <a:spcPts val="0"/>
                        </a:spcBef>
                        <a:spcAft>
                          <a:spcPts val="0"/>
                        </a:spcAft>
                        <a:buNone/>
                      </a:pPr>
                      <a:r>
                        <a:rPr lang="en-US" sz="2400" b="1" u="sng" strike="noStrike">
                          <a:solidFill>
                            <a:schemeClr val="accent2"/>
                          </a:solidFill>
                        </a:rPr>
                        <a:t>$16,000 </a:t>
                      </a:r>
                      <a:endParaRPr sz="2400" b="1" i="0" u="sng" strike="noStrike">
                        <a:solidFill>
                          <a:schemeClr val="accent2"/>
                        </a:solidFill>
                        <a:latin typeface="Arial"/>
                        <a:ea typeface="Arial"/>
                        <a:cs typeface="Arial"/>
                        <a:sym typeface="Arial"/>
                      </a:endParaRPr>
                    </a:p>
                  </a:txBody>
                  <a:tcPr marL="4225" marR="4225" marT="4225" marB="0" anchor="ct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93125">
                <a:tc>
                  <a:txBody>
                    <a:bodyPr/>
                    <a:lstStyle/>
                    <a:p>
                      <a:pPr marL="0" marR="0" lvl="0" indent="0" algn="l" rtl="0">
                        <a:spcBef>
                          <a:spcPts val="0"/>
                        </a:spcBef>
                        <a:spcAft>
                          <a:spcPts val="0"/>
                        </a:spcAft>
                        <a:buNone/>
                      </a:pPr>
                      <a:r>
                        <a:rPr lang="en-US" sz="2400" u="none" strike="noStrike"/>
                        <a:t>Fair market value of used trucks</a:t>
                      </a:r>
                      <a:endParaRPr sz="2400" b="0" i="0" u="none" strike="noStrike">
                        <a:solidFill>
                          <a:srgbClr val="000000"/>
                        </a:solidFill>
                        <a:latin typeface="Arial"/>
                        <a:ea typeface="Arial"/>
                        <a:cs typeface="Arial"/>
                        <a:sym typeface="Arial"/>
                      </a:endParaRPr>
                    </a:p>
                  </a:txBody>
                  <a:tcPr marL="4225" marR="4225" marT="182875" marB="0" anchor="ctr"/>
                </a:tc>
                <a:tc>
                  <a:txBody>
                    <a:bodyPr/>
                    <a:lstStyle/>
                    <a:p>
                      <a:pPr marL="0" marR="0" lvl="0" indent="0" algn="r" rtl="0">
                        <a:spcBef>
                          <a:spcPts val="0"/>
                        </a:spcBef>
                        <a:spcAft>
                          <a:spcPts val="0"/>
                        </a:spcAft>
                        <a:buNone/>
                      </a:pPr>
                      <a:r>
                        <a:rPr lang="en-US" sz="2400" u="none" strike="noStrike"/>
                        <a:t>$26,000 </a:t>
                      </a:r>
                      <a:endParaRPr sz="2400" b="0" i="0" u="none" strike="noStrike">
                        <a:solidFill>
                          <a:srgbClr val="000000"/>
                        </a:solidFill>
                        <a:latin typeface="Arial"/>
                        <a:ea typeface="Arial"/>
                        <a:cs typeface="Arial"/>
                        <a:sym typeface="Arial"/>
                      </a:endParaRPr>
                    </a:p>
                  </a:txBody>
                  <a:tcPr marL="4225" marR="4225" marT="182875" marB="0" anchor="ctr">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5"/>
                  </a:ext>
                </a:extLst>
              </a:tr>
              <a:tr h="332550">
                <a:tc>
                  <a:txBody>
                    <a:bodyPr/>
                    <a:lstStyle/>
                    <a:p>
                      <a:pPr marL="0" marR="0" lvl="0" indent="0" algn="l" rtl="0">
                        <a:spcBef>
                          <a:spcPts val="0"/>
                        </a:spcBef>
                        <a:spcAft>
                          <a:spcPts val="0"/>
                        </a:spcAft>
                        <a:buNone/>
                      </a:pPr>
                      <a:r>
                        <a:rPr lang="en-US" sz="2400" u="none" strike="noStrike"/>
                        <a:t>Cash paid</a:t>
                      </a:r>
                      <a:endParaRPr sz="2400" b="0" i="0" u="none" strike="noStrike">
                        <a:solidFill>
                          <a:srgbClr val="000000"/>
                        </a:solidFill>
                        <a:latin typeface="Arial"/>
                        <a:ea typeface="Arial"/>
                        <a:cs typeface="Arial"/>
                        <a:sym typeface="Arial"/>
                      </a:endParaRPr>
                    </a:p>
                  </a:txBody>
                  <a:tcPr marL="4225" marR="4225" marT="4225" marB="0" anchor="ctr"/>
                </a:tc>
                <a:tc>
                  <a:txBody>
                    <a:bodyPr/>
                    <a:lstStyle/>
                    <a:p>
                      <a:pPr marL="0" marR="0" lvl="0" indent="0" algn="r" rtl="0">
                        <a:spcBef>
                          <a:spcPts val="0"/>
                        </a:spcBef>
                        <a:spcAft>
                          <a:spcPts val="0"/>
                        </a:spcAft>
                        <a:buNone/>
                      </a:pPr>
                      <a:r>
                        <a:rPr lang="en-US" sz="2400" u="none" strike="noStrike"/>
                        <a:t>17,000</a:t>
                      </a:r>
                      <a:endParaRPr sz="2400" b="0" i="0" u="none" strike="noStrike">
                        <a:solidFill>
                          <a:srgbClr val="000000"/>
                        </a:solidFill>
                        <a:latin typeface="Arial"/>
                        <a:ea typeface="Arial"/>
                        <a:cs typeface="Arial"/>
                        <a:sym typeface="Arial"/>
                      </a:endParaRPr>
                    </a:p>
                  </a:txBody>
                  <a:tcPr marL="4225" marR="4225" marT="4225" marB="0"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32550">
                <a:tc>
                  <a:txBody>
                    <a:bodyPr/>
                    <a:lstStyle/>
                    <a:p>
                      <a:pPr marL="0" marR="0" lvl="0" indent="0" algn="l" rtl="0">
                        <a:spcBef>
                          <a:spcPts val="0"/>
                        </a:spcBef>
                        <a:spcAft>
                          <a:spcPts val="0"/>
                        </a:spcAft>
                        <a:buNone/>
                      </a:pPr>
                      <a:r>
                        <a:rPr lang="en-US" sz="2400" u="none" strike="noStrike"/>
                        <a:t>Cost of new truck</a:t>
                      </a:r>
                      <a:endParaRPr sz="2400" b="0" i="0" u="none" strike="noStrike">
                        <a:solidFill>
                          <a:srgbClr val="000000"/>
                        </a:solidFill>
                        <a:latin typeface="Arial"/>
                        <a:ea typeface="Arial"/>
                        <a:cs typeface="Arial"/>
                        <a:sym typeface="Arial"/>
                      </a:endParaRPr>
                    </a:p>
                  </a:txBody>
                  <a:tcPr marL="4225" marR="4225" marT="4225" marB="0" anchor="ctr">
                    <a:lnR w="9525" cap="flat" cmpd="sng">
                      <a:solidFill>
                        <a:srgbClr val="000000">
                          <a:alpha val="0"/>
                        </a:srgbClr>
                      </a:solidFill>
                      <a:prstDash val="solid"/>
                      <a:round/>
                      <a:headEnd type="none" w="sm" len="sm"/>
                      <a:tailEnd type="none" w="sm" len="sm"/>
                    </a:lnR>
                  </a:tcPr>
                </a:tc>
                <a:tc>
                  <a:txBody>
                    <a:bodyPr/>
                    <a:lstStyle/>
                    <a:p>
                      <a:pPr marL="0" marR="0" lvl="0" indent="0" algn="r" rtl="0">
                        <a:spcBef>
                          <a:spcPts val="0"/>
                        </a:spcBef>
                        <a:spcAft>
                          <a:spcPts val="0"/>
                        </a:spcAft>
                        <a:buNone/>
                      </a:pPr>
                      <a:r>
                        <a:rPr lang="en-US" sz="2400" u="sng" strike="noStrike"/>
                        <a:t>$43,000 </a:t>
                      </a:r>
                      <a:endParaRPr sz="2400" b="0" i="0" u="sng" strike="noStrike">
                        <a:solidFill>
                          <a:srgbClr val="000000"/>
                        </a:solidFill>
                        <a:latin typeface="Arial"/>
                        <a:ea typeface="Arial"/>
                        <a:cs typeface="Arial"/>
                        <a:sym typeface="Arial"/>
                      </a:endParaRPr>
                    </a:p>
                  </a:txBody>
                  <a:tcPr marL="4225" marR="4225" marT="42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010" name="Google Shape;1010;p11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71</a:t>
            </a:fld>
            <a:endParaRPr/>
          </a:p>
        </p:txBody>
      </p:sp>
      <p:sp>
        <p:nvSpPr>
          <p:cNvPr id="1011" name="Google Shape;1011;p1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111"/>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Loss Treatment </a:t>
            </a:r>
            <a:r>
              <a:rPr lang="en-US" sz="2400">
                <a:latin typeface="Calibri"/>
                <a:ea typeface="Calibri"/>
                <a:cs typeface="Calibri"/>
                <a:sym typeface="Calibri"/>
              </a:rPr>
              <a:t>(2 of 2)</a:t>
            </a:r>
            <a:endParaRPr/>
          </a:p>
        </p:txBody>
      </p:sp>
      <p:sp>
        <p:nvSpPr>
          <p:cNvPr id="1017" name="Google Shape;1017;p111"/>
          <p:cNvSpPr txBox="1">
            <a:spLocks noGrp="1"/>
          </p:cNvSpPr>
          <p:nvPr>
            <p:ph type="body" idx="1"/>
          </p:nvPr>
        </p:nvSpPr>
        <p:spPr>
          <a:xfrm>
            <a:off x="304800" y="1828800"/>
            <a:ext cx="8534400" cy="141922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Illustration: </a:t>
            </a:r>
            <a:r>
              <a:rPr lang="en-US" sz="2400"/>
              <a:t>Roland Co. exchanged old trucks (cost $64,000 less $22,000 accumulated depreciation) plus cash of $17,000 for a new semi-truck. The old trucks had a fair market value of $26,000. Prepare the entry to record the exchange of assets by Roland Co.</a:t>
            </a:r>
            <a:endParaRPr sz="2400"/>
          </a:p>
        </p:txBody>
      </p:sp>
      <p:sp>
        <p:nvSpPr>
          <p:cNvPr id="1018" name="Google Shape;1018;p111"/>
          <p:cNvSpPr txBox="1">
            <a:spLocks noGrp="1"/>
          </p:cNvSpPr>
          <p:nvPr>
            <p:ph type="body" idx="9"/>
          </p:nvPr>
        </p:nvSpPr>
        <p:spPr>
          <a:xfrm>
            <a:off x="304800" y="3463725"/>
            <a:ext cx="23812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Equipment (new)</a:t>
            </a:r>
            <a:endParaRPr sz="2200"/>
          </a:p>
        </p:txBody>
      </p:sp>
      <p:sp>
        <p:nvSpPr>
          <p:cNvPr id="1019" name="Google Shape;1019;p111"/>
          <p:cNvSpPr txBox="1">
            <a:spLocks noGrp="1"/>
          </p:cNvSpPr>
          <p:nvPr>
            <p:ph type="body" idx="13"/>
          </p:nvPr>
        </p:nvSpPr>
        <p:spPr>
          <a:xfrm>
            <a:off x="6411650" y="3463725"/>
            <a:ext cx="10858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43,000</a:t>
            </a:r>
            <a:endParaRPr sz="2200"/>
          </a:p>
        </p:txBody>
      </p:sp>
      <p:sp>
        <p:nvSpPr>
          <p:cNvPr id="1020" name="Google Shape;1020;p111"/>
          <p:cNvSpPr txBox="1">
            <a:spLocks noGrp="1"/>
          </p:cNvSpPr>
          <p:nvPr>
            <p:ph type="body" idx="14"/>
          </p:nvPr>
        </p:nvSpPr>
        <p:spPr>
          <a:xfrm>
            <a:off x="304800" y="3810000"/>
            <a:ext cx="5181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Accumulated Depreciation—Equipment</a:t>
            </a:r>
            <a:endParaRPr sz="2200"/>
          </a:p>
        </p:txBody>
      </p:sp>
      <p:sp>
        <p:nvSpPr>
          <p:cNvPr id="1021" name="Google Shape;1021;p111"/>
          <p:cNvSpPr txBox="1">
            <a:spLocks noGrp="1"/>
          </p:cNvSpPr>
          <p:nvPr>
            <p:ph type="body" idx="15"/>
          </p:nvPr>
        </p:nvSpPr>
        <p:spPr>
          <a:xfrm>
            <a:off x="6411650" y="3810000"/>
            <a:ext cx="10858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22,000</a:t>
            </a:r>
            <a:endParaRPr sz="2200"/>
          </a:p>
        </p:txBody>
      </p:sp>
      <p:sp>
        <p:nvSpPr>
          <p:cNvPr id="1022" name="Google Shape;1022;p111"/>
          <p:cNvSpPr txBox="1">
            <a:spLocks noGrp="1"/>
          </p:cNvSpPr>
          <p:nvPr>
            <p:ph type="body" idx="16"/>
          </p:nvPr>
        </p:nvSpPr>
        <p:spPr>
          <a:xfrm>
            <a:off x="304800" y="4191000"/>
            <a:ext cx="4114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Loss on Disposal of Plant Assets</a:t>
            </a:r>
            <a:endParaRPr sz="2200"/>
          </a:p>
        </p:txBody>
      </p:sp>
      <p:sp>
        <p:nvSpPr>
          <p:cNvPr id="1023" name="Google Shape;1023;p111"/>
          <p:cNvSpPr txBox="1">
            <a:spLocks noGrp="1"/>
          </p:cNvSpPr>
          <p:nvPr>
            <p:ph type="body" idx="17"/>
          </p:nvPr>
        </p:nvSpPr>
        <p:spPr>
          <a:xfrm>
            <a:off x="6411650" y="4191000"/>
            <a:ext cx="10858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16,000</a:t>
            </a:r>
            <a:endParaRPr sz="2200"/>
          </a:p>
        </p:txBody>
      </p:sp>
      <p:sp>
        <p:nvSpPr>
          <p:cNvPr id="1024" name="Google Shape;1024;p111"/>
          <p:cNvSpPr txBox="1">
            <a:spLocks noGrp="1"/>
          </p:cNvSpPr>
          <p:nvPr>
            <p:ph type="body" idx="18"/>
          </p:nvPr>
        </p:nvSpPr>
        <p:spPr>
          <a:xfrm>
            <a:off x="510250" y="4553894"/>
            <a:ext cx="4038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Equipment (old)</a:t>
            </a:r>
            <a:endParaRPr sz="2200"/>
          </a:p>
        </p:txBody>
      </p:sp>
      <p:sp>
        <p:nvSpPr>
          <p:cNvPr id="1025" name="Google Shape;1025;p111"/>
          <p:cNvSpPr txBox="1">
            <a:spLocks noGrp="1"/>
          </p:cNvSpPr>
          <p:nvPr>
            <p:ph type="body" idx="19"/>
          </p:nvPr>
        </p:nvSpPr>
        <p:spPr>
          <a:xfrm>
            <a:off x="7981950" y="4553894"/>
            <a:ext cx="10858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64,000</a:t>
            </a:r>
            <a:endParaRPr sz="2200"/>
          </a:p>
        </p:txBody>
      </p:sp>
      <p:sp>
        <p:nvSpPr>
          <p:cNvPr id="1026" name="Google Shape;1026;p111"/>
          <p:cNvSpPr txBox="1">
            <a:spLocks noGrp="1"/>
          </p:cNvSpPr>
          <p:nvPr>
            <p:ph type="body" idx="20"/>
          </p:nvPr>
        </p:nvSpPr>
        <p:spPr>
          <a:xfrm>
            <a:off x="510250" y="4876800"/>
            <a:ext cx="37868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Cash</a:t>
            </a:r>
            <a:endParaRPr sz="2200"/>
          </a:p>
        </p:txBody>
      </p:sp>
      <p:sp>
        <p:nvSpPr>
          <p:cNvPr id="1027" name="Google Shape;1027;p111"/>
          <p:cNvSpPr txBox="1">
            <a:spLocks noGrp="1"/>
          </p:cNvSpPr>
          <p:nvPr>
            <p:ph type="body" idx="21"/>
          </p:nvPr>
        </p:nvSpPr>
        <p:spPr>
          <a:xfrm>
            <a:off x="7981950" y="4876800"/>
            <a:ext cx="10858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17,000</a:t>
            </a:r>
            <a:endParaRPr sz="2200"/>
          </a:p>
        </p:txBody>
      </p:sp>
      <p:sp>
        <p:nvSpPr>
          <p:cNvPr id="1028" name="Google Shape;1028;p111"/>
          <p:cNvSpPr txBox="1">
            <a:spLocks noGrp="1"/>
          </p:cNvSpPr>
          <p:nvPr>
            <p:ph type="body" idx="22"/>
          </p:nvPr>
        </p:nvSpPr>
        <p:spPr>
          <a:xfrm>
            <a:off x="720525" y="5181600"/>
            <a:ext cx="5908876"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(To record exchange of used truck for semi-truck)</a:t>
            </a:r>
            <a:endParaRPr/>
          </a:p>
        </p:txBody>
      </p:sp>
      <p:sp>
        <p:nvSpPr>
          <p:cNvPr id="1029" name="Google Shape;1029;p111"/>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72</a:t>
            </a:fld>
            <a:endParaRPr/>
          </a:p>
        </p:txBody>
      </p:sp>
      <p:sp>
        <p:nvSpPr>
          <p:cNvPr id="1030" name="Google Shape;1030;p1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12"/>
          <p:cNvSpPr txBox="1">
            <a:spLocks noGrp="1"/>
          </p:cNvSpPr>
          <p:nvPr>
            <p:ph type="title"/>
          </p:nvPr>
        </p:nvSpPr>
        <p:spPr>
          <a:xfrm>
            <a:off x="304800" y="762001"/>
            <a:ext cx="8534400" cy="6857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Gain Treatment </a:t>
            </a:r>
            <a:r>
              <a:rPr lang="en-US" sz="2400">
                <a:latin typeface="Calibri"/>
                <a:ea typeface="Calibri"/>
                <a:cs typeface="Calibri"/>
                <a:sym typeface="Calibri"/>
              </a:rPr>
              <a:t>(1 of 2)</a:t>
            </a:r>
            <a:endParaRPr sz="2400"/>
          </a:p>
        </p:txBody>
      </p:sp>
      <p:sp>
        <p:nvSpPr>
          <p:cNvPr id="1036" name="Google Shape;1036;p112"/>
          <p:cNvSpPr txBox="1">
            <a:spLocks noGrp="1"/>
          </p:cNvSpPr>
          <p:nvPr>
            <p:ph type="body" idx="1"/>
          </p:nvPr>
        </p:nvSpPr>
        <p:spPr>
          <a:xfrm>
            <a:off x="304800" y="1828800"/>
            <a:ext cx="8534400" cy="1371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Illustration: </a:t>
            </a:r>
            <a:r>
              <a:rPr lang="en-US" sz="2400"/>
              <a:t>Mark Express Delivery trades its old delivery equipment (cost $40,000 less $28,000 accumulated depreciation) for new delivery equipment. The old equipment had a fair market value of $19,000. Mark also paid $3,000.</a:t>
            </a:r>
            <a:endParaRPr sz="2400"/>
          </a:p>
        </p:txBody>
      </p:sp>
      <p:graphicFrame>
        <p:nvGraphicFramePr>
          <p:cNvPr id="1037" name="Google Shape;1037;p112" descr="Table is accessible to screenreaders"/>
          <p:cNvGraphicFramePr/>
          <p:nvPr/>
        </p:nvGraphicFramePr>
        <p:xfrm>
          <a:off x="1143000" y="3399369"/>
          <a:ext cx="3000000" cy="3000000"/>
        </p:xfrm>
        <a:graphic>
          <a:graphicData uri="http://schemas.openxmlformats.org/drawingml/2006/table">
            <a:tbl>
              <a:tblPr firstRow="1" bandRow="1">
                <a:noFill/>
                <a:tableStyleId>{4B33CA7C-FA45-425B-8C2F-BAA3BB65EE4B}</a:tableStyleId>
              </a:tblPr>
              <a:tblGrid>
                <a:gridCol w="5486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41200">
                <a:tc>
                  <a:txBody>
                    <a:bodyPr/>
                    <a:lstStyle/>
                    <a:p>
                      <a:pPr marL="0" marR="0" lvl="0" indent="0" algn="l" rtl="0">
                        <a:spcBef>
                          <a:spcPts val="0"/>
                        </a:spcBef>
                        <a:spcAft>
                          <a:spcPts val="0"/>
                        </a:spcAft>
                        <a:buNone/>
                      </a:pPr>
                      <a:r>
                        <a:rPr lang="en-US" sz="2200" u="none" strike="noStrike"/>
                        <a:t>Cost of old equipment</a:t>
                      </a:r>
                      <a:endParaRPr sz="2200" b="0" i="0" u="none" strike="noStrike">
                        <a:solidFill>
                          <a:srgbClr val="000000"/>
                        </a:solidFill>
                        <a:latin typeface="Arial"/>
                        <a:ea typeface="Arial"/>
                        <a:cs typeface="Arial"/>
                        <a:sym typeface="Arial"/>
                      </a:endParaRPr>
                    </a:p>
                  </a:txBody>
                  <a:tcPr marL="4225" marR="274325" marT="4225" marB="0" anchor="ctr"/>
                </a:tc>
                <a:tc>
                  <a:txBody>
                    <a:bodyPr/>
                    <a:lstStyle/>
                    <a:p>
                      <a:pPr marL="0" marR="0" lvl="0" indent="0" algn="r" rtl="0">
                        <a:spcBef>
                          <a:spcPts val="0"/>
                        </a:spcBef>
                        <a:spcAft>
                          <a:spcPts val="0"/>
                        </a:spcAft>
                        <a:buNone/>
                      </a:pPr>
                      <a:r>
                        <a:rPr lang="en-US" sz="2200" u="none" strike="noStrike"/>
                        <a:t>$40,000 </a:t>
                      </a:r>
                      <a:endParaRPr sz="2200" b="0" i="0" u="none" strike="noStrike">
                        <a:solidFill>
                          <a:srgbClr val="000000"/>
                        </a:solidFill>
                        <a:latin typeface="Arial"/>
                        <a:ea typeface="Arial"/>
                        <a:cs typeface="Arial"/>
                        <a:sym typeface="Arial"/>
                      </a:endParaRPr>
                    </a:p>
                  </a:txBody>
                  <a:tcPr marL="4225" marR="4225" marT="4225" marB="0" anchor="ctr"/>
                </a:tc>
                <a:extLst>
                  <a:ext uri="{0D108BD9-81ED-4DB2-BD59-A6C34878D82A}">
                    <a16:rowId xmlns:a16="http://schemas.microsoft.com/office/drawing/2014/main" val="10000"/>
                  </a:ext>
                </a:extLst>
              </a:tr>
              <a:tr h="341200">
                <a:tc>
                  <a:txBody>
                    <a:bodyPr/>
                    <a:lstStyle/>
                    <a:p>
                      <a:pPr marL="0" marR="0" lvl="0" indent="0" algn="l" rtl="0">
                        <a:spcBef>
                          <a:spcPts val="0"/>
                        </a:spcBef>
                        <a:spcAft>
                          <a:spcPts val="0"/>
                        </a:spcAft>
                        <a:buNone/>
                      </a:pPr>
                      <a:r>
                        <a:rPr lang="en-US" sz="2200" u="none" strike="noStrike"/>
                        <a:t>Less: Accumulated depreciation</a:t>
                      </a:r>
                      <a:endParaRPr sz="2200" b="0" i="0" u="none" strike="noStrike">
                        <a:solidFill>
                          <a:srgbClr val="000000"/>
                        </a:solidFill>
                        <a:latin typeface="Arial"/>
                        <a:ea typeface="Arial"/>
                        <a:cs typeface="Arial"/>
                        <a:sym typeface="Arial"/>
                      </a:endParaRPr>
                    </a:p>
                  </a:txBody>
                  <a:tcPr marL="4225" marR="274325" marT="4225" marB="0" anchor="ctr"/>
                </a:tc>
                <a:tc>
                  <a:txBody>
                    <a:bodyPr/>
                    <a:lstStyle/>
                    <a:p>
                      <a:pPr marL="0" marR="0" lvl="0" indent="0" algn="r" rtl="0">
                        <a:spcBef>
                          <a:spcPts val="0"/>
                        </a:spcBef>
                        <a:spcAft>
                          <a:spcPts val="0"/>
                        </a:spcAft>
                        <a:buNone/>
                      </a:pPr>
                      <a:r>
                        <a:rPr lang="en-US" sz="2200" u="none" strike="noStrike"/>
                        <a:t>28,000</a:t>
                      </a:r>
                      <a:endParaRPr sz="2200" b="0" i="0" u="none" strike="noStrike">
                        <a:solidFill>
                          <a:srgbClr val="000000"/>
                        </a:solidFill>
                        <a:latin typeface="Arial"/>
                        <a:ea typeface="Arial"/>
                        <a:cs typeface="Arial"/>
                        <a:sym typeface="Arial"/>
                      </a:endParaRPr>
                    </a:p>
                  </a:txBody>
                  <a:tcPr marL="4225" marR="4225" marT="4225" marB="0"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41200">
                <a:tc>
                  <a:txBody>
                    <a:bodyPr/>
                    <a:lstStyle/>
                    <a:p>
                      <a:pPr marL="0" marR="0" lvl="0" indent="0" algn="l" rtl="0">
                        <a:spcBef>
                          <a:spcPts val="0"/>
                        </a:spcBef>
                        <a:spcAft>
                          <a:spcPts val="0"/>
                        </a:spcAft>
                        <a:buNone/>
                      </a:pPr>
                      <a:r>
                        <a:rPr lang="en-US" sz="2200" u="none" strike="noStrike"/>
                        <a:t>Book value</a:t>
                      </a:r>
                      <a:endParaRPr sz="2200" b="0" i="0" u="none" strike="noStrike">
                        <a:solidFill>
                          <a:srgbClr val="000000"/>
                        </a:solidFill>
                        <a:latin typeface="Arial"/>
                        <a:ea typeface="Arial"/>
                        <a:cs typeface="Arial"/>
                        <a:sym typeface="Arial"/>
                      </a:endParaRPr>
                    </a:p>
                  </a:txBody>
                  <a:tcPr marL="4225" marR="274325" marT="4225" marB="0" anchor="ctr"/>
                </a:tc>
                <a:tc>
                  <a:txBody>
                    <a:bodyPr/>
                    <a:lstStyle/>
                    <a:p>
                      <a:pPr marL="0" marR="0" lvl="0" indent="0" algn="r" rtl="0">
                        <a:spcBef>
                          <a:spcPts val="0"/>
                        </a:spcBef>
                        <a:spcAft>
                          <a:spcPts val="0"/>
                        </a:spcAft>
                        <a:buNone/>
                      </a:pPr>
                      <a:r>
                        <a:rPr lang="en-US" sz="2200" u="none" strike="noStrike"/>
                        <a:t>12,000</a:t>
                      </a:r>
                      <a:endParaRPr sz="2200" b="0" i="0" u="none" strike="noStrike">
                        <a:solidFill>
                          <a:srgbClr val="000000"/>
                        </a:solidFill>
                        <a:latin typeface="Arial"/>
                        <a:ea typeface="Arial"/>
                        <a:cs typeface="Arial"/>
                        <a:sym typeface="Arial"/>
                      </a:endParaRPr>
                    </a:p>
                  </a:txBody>
                  <a:tcPr marL="4225" marR="4225" marT="4225" marB="0" anchor="ctr">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2"/>
                  </a:ext>
                </a:extLst>
              </a:tr>
              <a:tr h="341200">
                <a:tc>
                  <a:txBody>
                    <a:bodyPr/>
                    <a:lstStyle/>
                    <a:p>
                      <a:pPr marL="0" marR="0" lvl="0" indent="0" algn="l" rtl="0">
                        <a:spcBef>
                          <a:spcPts val="0"/>
                        </a:spcBef>
                        <a:spcAft>
                          <a:spcPts val="0"/>
                        </a:spcAft>
                        <a:buNone/>
                      </a:pPr>
                      <a:r>
                        <a:rPr lang="en-US" sz="2200" u="none" strike="noStrike"/>
                        <a:t>Fair market value of old equipment</a:t>
                      </a:r>
                      <a:endParaRPr sz="2200" b="0" i="0" u="none" strike="noStrike">
                        <a:solidFill>
                          <a:srgbClr val="000000"/>
                        </a:solidFill>
                        <a:latin typeface="Arial"/>
                        <a:ea typeface="Arial"/>
                        <a:cs typeface="Arial"/>
                        <a:sym typeface="Arial"/>
                      </a:endParaRPr>
                    </a:p>
                  </a:txBody>
                  <a:tcPr marL="4225" marR="274325" marT="4225" marB="0" anchor="ctr"/>
                </a:tc>
                <a:tc>
                  <a:txBody>
                    <a:bodyPr/>
                    <a:lstStyle/>
                    <a:p>
                      <a:pPr marL="0" marR="0" lvl="0" indent="0" algn="r" rtl="0">
                        <a:spcBef>
                          <a:spcPts val="0"/>
                        </a:spcBef>
                        <a:spcAft>
                          <a:spcPts val="0"/>
                        </a:spcAft>
                        <a:buNone/>
                      </a:pPr>
                      <a:r>
                        <a:rPr lang="en-US" sz="2200" u="none" strike="noStrike"/>
                        <a:t>19,000</a:t>
                      </a:r>
                      <a:endParaRPr sz="2200" b="0" i="0" u="none" strike="noStrike">
                        <a:solidFill>
                          <a:srgbClr val="000000"/>
                        </a:solidFill>
                        <a:latin typeface="Arial"/>
                        <a:ea typeface="Arial"/>
                        <a:cs typeface="Arial"/>
                        <a:sym typeface="Arial"/>
                      </a:endParaRPr>
                    </a:p>
                  </a:txBody>
                  <a:tcPr marL="4225" marR="4225" marT="4225" marB="0"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41200">
                <a:tc>
                  <a:txBody>
                    <a:bodyPr/>
                    <a:lstStyle/>
                    <a:p>
                      <a:pPr marL="0" marR="0" lvl="0" indent="0" algn="l" rtl="0">
                        <a:spcBef>
                          <a:spcPts val="0"/>
                        </a:spcBef>
                        <a:spcAft>
                          <a:spcPts val="0"/>
                        </a:spcAft>
                        <a:buNone/>
                      </a:pPr>
                      <a:r>
                        <a:rPr lang="en-US" sz="2200" b="1" u="none" strike="noStrike">
                          <a:solidFill>
                            <a:schemeClr val="accent2"/>
                          </a:solidFill>
                        </a:rPr>
                        <a:t>Gain on disposal of plant assets</a:t>
                      </a:r>
                      <a:endParaRPr sz="2200" b="1" i="0" u="none" strike="noStrike">
                        <a:solidFill>
                          <a:schemeClr val="accent2"/>
                        </a:solidFill>
                        <a:latin typeface="Arial"/>
                        <a:ea typeface="Arial"/>
                        <a:cs typeface="Arial"/>
                        <a:sym typeface="Arial"/>
                      </a:endParaRPr>
                    </a:p>
                  </a:txBody>
                  <a:tcPr marL="4225" marR="4225" marT="4225" marB="0" anchor="ctr">
                    <a:lnR w="9525" cap="flat" cmpd="sng">
                      <a:solidFill>
                        <a:srgbClr val="000000">
                          <a:alpha val="0"/>
                        </a:srgbClr>
                      </a:solidFill>
                      <a:prstDash val="solid"/>
                      <a:round/>
                      <a:headEnd type="none" w="sm" len="sm"/>
                      <a:tailEnd type="none" w="sm" len="sm"/>
                    </a:lnR>
                  </a:tcPr>
                </a:tc>
                <a:tc>
                  <a:txBody>
                    <a:bodyPr/>
                    <a:lstStyle/>
                    <a:p>
                      <a:pPr marL="0" marR="0" lvl="0" indent="0" algn="r" rtl="0">
                        <a:spcBef>
                          <a:spcPts val="0"/>
                        </a:spcBef>
                        <a:spcAft>
                          <a:spcPts val="0"/>
                        </a:spcAft>
                        <a:buNone/>
                      </a:pPr>
                      <a:r>
                        <a:rPr lang="en-US" sz="2200" b="1" u="sng" strike="noStrike">
                          <a:solidFill>
                            <a:schemeClr val="accent2"/>
                          </a:solidFill>
                        </a:rPr>
                        <a:t>  $  7,000 </a:t>
                      </a:r>
                      <a:endParaRPr sz="2200" b="1" i="0" u="sng" strike="noStrike">
                        <a:solidFill>
                          <a:schemeClr val="accent2"/>
                        </a:solidFill>
                        <a:latin typeface="Arial"/>
                        <a:ea typeface="Arial"/>
                        <a:cs typeface="Arial"/>
                        <a:sym typeface="Arial"/>
                      </a:endParaRPr>
                    </a:p>
                  </a:txBody>
                  <a:tcPr marL="4225" marR="4225" marT="42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76750">
                <a:tc>
                  <a:txBody>
                    <a:bodyPr/>
                    <a:lstStyle/>
                    <a:p>
                      <a:pPr marL="0" marR="0" lvl="0" indent="0" algn="l" rtl="0">
                        <a:spcBef>
                          <a:spcPts val="0"/>
                        </a:spcBef>
                        <a:spcAft>
                          <a:spcPts val="0"/>
                        </a:spcAft>
                        <a:buNone/>
                      </a:pPr>
                      <a:r>
                        <a:rPr lang="en-US" sz="2200" u="none" strike="noStrike"/>
                        <a:t>Fair market value of old equipment</a:t>
                      </a:r>
                      <a:endParaRPr sz="2200" b="0" i="0" u="none" strike="noStrike">
                        <a:solidFill>
                          <a:srgbClr val="000000"/>
                        </a:solidFill>
                        <a:latin typeface="Arial"/>
                        <a:ea typeface="Arial"/>
                        <a:cs typeface="Arial"/>
                        <a:sym typeface="Arial"/>
                      </a:endParaRPr>
                    </a:p>
                  </a:txBody>
                  <a:tcPr marL="4225" marR="274325" marT="182875" marB="0" anchor="ctr"/>
                </a:tc>
                <a:tc>
                  <a:txBody>
                    <a:bodyPr/>
                    <a:lstStyle/>
                    <a:p>
                      <a:pPr marL="0" marR="0" lvl="0" indent="0" algn="r" rtl="0">
                        <a:spcBef>
                          <a:spcPts val="0"/>
                        </a:spcBef>
                        <a:spcAft>
                          <a:spcPts val="0"/>
                        </a:spcAft>
                        <a:buNone/>
                      </a:pPr>
                      <a:r>
                        <a:rPr lang="en-US" sz="2200" u="none" strike="noStrike"/>
                        <a:t>$19,000 </a:t>
                      </a:r>
                      <a:endParaRPr sz="2200" b="0" i="0" u="none" strike="noStrike">
                        <a:solidFill>
                          <a:srgbClr val="000000"/>
                        </a:solidFill>
                        <a:latin typeface="Arial"/>
                        <a:ea typeface="Arial"/>
                        <a:cs typeface="Arial"/>
                        <a:sym typeface="Arial"/>
                      </a:endParaRPr>
                    </a:p>
                  </a:txBody>
                  <a:tcPr marL="4225" marR="4225" marT="182875" marB="0" anchor="ctr">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5"/>
                  </a:ext>
                </a:extLst>
              </a:tr>
              <a:tr h="341200">
                <a:tc>
                  <a:txBody>
                    <a:bodyPr/>
                    <a:lstStyle/>
                    <a:p>
                      <a:pPr marL="0" marR="0" lvl="0" indent="0" algn="l" rtl="0">
                        <a:spcBef>
                          <a:spcPts val="0"/>
                        </a:spcBef>
                        <a:spcAft>
                          <a:spcPts val="0"/>
                        </a:spcAft>
                        <a:buNone/>
                      </a:pPr>
                      <a:r>
                        <a:rPr lang="en-US" sz="2200" u="none" strike="noStrike"/>
                        <a:t>Cash paid</a:t>
                      </a:r>
                      <a:endParaRPr sz="2200" b="0" i="0" u="none" strike="noStrike">
                        <a:solidFill>
                          <a:srgbClr val="000000"/>
                        </a:solidFill>
                        <a:latin typeface="Arial"/>
                        <a:ea typeface="Arial"/>
                        <a:cs typeface="Arial"/>
                        <a:sym typeface="Arial"/>
                      </a:endParaRPr>
                    </a:p>
                  </a:txBody>
                  <a:tcPr marL="4225" marR="274325" marT="4225" marB="0" anchor="ctr"/>
                </a:tc>
                <a:tc>
                  <a:txBody>
                    <a:bodyPr/>
                    <a:lstStyle/>
                    <a:p>
                      <a:pPr marL="0" marR="0" lvl="0" indent="0" algn="r" rtl="0">
                        <a:spcBef>
                          <a:spcPts val="0"/>
                        </a:spcBef>
                        <a:spcAft>
                          <a:spcPts val="0"/>
                        </a:spcAft>
                        <a:buNone/>
                      </a:pPr>
                      <a:r>
                        <a:rPr lang="en-US" sz="2200" u="none" strike="noStrike"/>
                        <a:t>3,000</a:t>
                      </a:r>
                      <a:endParaRPr sz="2200" b="0" i="0" u="none" strike="noStrike">
                        <a:solidFill>
                          <a:srgbClr val="000000"/>
                        </a:solidFill>
                        <a:latin typeface="Arial"/>
                        <a:ea typeface="Arial"/>
                        <a:cs typeface="Arial"/>
                        <a:sym typeface="Arial"/>
                      </a:endParaRPr>
                    </a:p>
                  </a:txBody>
                  <a:tcPr marL="4225" marR="4225" marT="4225" marB="0" anchor="ctr">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41200">
                <a:tc>
                  <a:txBody>
                    <a:bodyPr/>
                    <a:lstStyle/>
                    <a:p>
                      <a:pPr marL="0" marR="0" lvl="0" indent="0" algn="l" rtl="0">
                        <a:spcBef>
                          <a:spcPts val="0"/>
                        </a:spcBef>
                        <a:spcAft>
                          <a:spcPts val="0"/>
                        </a:spcAft>
                        <a:buNone/>
                      </a:pPr>
                      <a:r>
                        <a:rPr lang="en-US" sz="2200" u="none" strike="noStrike"/>
                        <a:t>Cost of new equipment</a:t>
                      </a:r>
                      <a:endParaRPr sz="2200" b="0" i="0" u="none" strike="noStrike">
                        <a:solidFill>
                          <a:srgbClr val="000000"/>
                        </a:solidFill>
                        <a:latin typeface="Arial"/>
                        <a:ea typeface="Arial"/>
                        <a:cs typeface="Arial"/>
                        <a:sym typeface="Arial"/>
                      </a:endParaRPr>
                    </a:p>
                  </a:txBody>
                  <a:tcPr marL="4225" marR="274325" marT="4225" marB="0" anchor="ctr">
                    <a:lnR w="9525" cap="flat" cmpd="sng">
                      <a:solidFill>
                        <a:srgbClr val="000000">
                          <a:alpha val="0"/>
                        </a:srgbClr>
                      </a:solidFill>
                      <a:prstDash val="solid"/>
                      <a:round/>
                      <a:headEnd type="none" w="sm" len="sm"/>
                      <a:tailEnd type="none" w="sm" len="sm"/>
                    </a:lnR>
                  </a:tcPr>
                </a:tc>
                <a:tc>
                  <a:txBody>
                    <a:bodyPr/>
                    <a:lstStyle/>
                    <a:p>
                      <a:pPr marL="0" marR="0" lvl="0" indent="0" algn="r" rtl="0">
                        <a:spcBef>
                          <a:spcPts val="0"/>
                        </a:spcBef>
                        <a:spcAft>
                          <a:spcPts val="0"/>
                        </a:spcAft>
                        <a:buNone/>
                      </a:pPr>
                      <a:r>
                        <a:rPr lang="en-US" sz="2200" u="sng" strike="noStrike"/>
                        <a:t>  $22,000 </a:t>
                      </a:r>
                      <a:endParaRPr sz="2200" b="0" i="0" u="sng" strike="noStrike">
                        <a:solidFill>
                          <a:srgbClr val="000000"/>
                        </a:solidFill>
                        <a:latin typeface="Arial"/>
                        <a:ea typeface="Arial"/>
                        <a:cs typeface="Arial"/>
                        <a:sym typeface="Arial"/>
                      </a:endParaRPr>
                    </a:p>
                  </a:txBody>
                  <a:tcPr marL="4225" marR="4225" marT="4225"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038" name="Google Shape;1038;p112"/>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73</a:t>
            </a:fld>
            <a:endParaRPr/>
          </a:p>
        </p:txBody>
      </p:sp>
      <p:sp>
        <p:nvSpPr>
          <p:cNvPr id="1039" name="Google Shape;1039;p1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13"/>
          <p:cNvSpPr txBox="1">
            <a:spLocks noGrp="1"/>
          </p:cNvSpPr>
          <p:nvPr>
            <p:ph type="title"/>
          </p:nvPr>
        </p:nvSpPr>
        <p:spPr>
          <a:xfrm>
            <a:off x="304800" y="762001"/>
            <a:ext cx="8534400" cy="99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Gain Treatment </a:t>
            </a:r>
            <a:r>
              <a:rPr lang="en-US" sz="2400">
                <a:latin typeface="Calibri"/>
                <a:ea typeface="Calibri"/>
                <a:cs typeface="Calibri"/>
                <a:sym typeface="Calibri"/>
              </a:rPr>
              <a:t>(2 of 2)</a:t>
            </a:r>
            <a:endParaRPr/>
          </a:p>
        </p:txBody>
      </p:sp>
      <p:sp>
        <p:nvSpPr>
          <p:cNvPr id="1045" name="Google Shape;1045;p113"/>
          <p:cNvSpPr txBox="1">
            <a:spLocks noGrp="1"/>
          </p:cNvSpPr>
          <p:nvPr>
            <p:ph type="body" idx="1"/>
          </p:nvPr>
        </p:nvSpPr>
        <p:spPr>
          <a:xfrm>
            <a:off x="304800" y="1828800"/>
            <a:ext cx="8534400" cy="141922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Illustration: </a:t>
            </a:r>
            <a:r>
              <a:rPr lang="en-US" sz="2400"/>
              <a:t>Mark Express Delivery trades its old delivery equipment (cost $40,000 less $28,000 accumulated depreciation) for new delivery equipment. The old equipment had a fair market value of $19,000. Mark also paid $3,000.</a:t>
            </a:r>
            <a:endParaRPr sz="2400"/>
          </a:p>
        </p:txBody>
      </p:sp>
      <p:sp>
        <p:nvSpPr>
          <p:cNvPr id="1046" name="Google Shape;1046;p113"/>
          <p:cNvSpPr txBox="1">
            <a:spLocks noGrp="1"/>
          </p:cNvSpPr>
          <p:nvPr>
            <p:ph type="body" idx="9"/>
          </p:nvPr>
        </p:nvSpPr>
        <p:spPr>
          <a:xfrm>
            <a:off x="304800" y="3481306"/>
            <a:ext cx="23812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Equipment (new)</a:t>
            </a:r>
            <a:endParaRPr sz="2200"/>
          </a:p>
        </p:txBody>
      </p:sp>
      <p:sp>
        <p:nvSpPr>
          <p:cNvPr id="1047" name="Google Shape;1047;p113"/>
          <p:cNvSpPr txBox="1">
            <a:spLocks noGrp="1"/>
          </p:cNvSpPr>
          <p:nvPr>
            <p:ph type="body" idx="13"/>
          </p:nvPr>
        </p:nvSpPr>
        <p:spPr>
          <a:xfrm>
            <a:off x="6411650" y="3481306"/>
            <a:ext cx="10858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22,000</a:t>
            </a:r>
            <a:endParaRPr sz="2200"/>
          </a:p>
        </p:txBody>
      </p:sp>
      <p:sp>
        <p:nvSpPr>
          <p:cNvPr id="1048" name="Google Shape;1048;p113"/>
          <p:cNvSpPr txBox="1">
            <a:spLocks noGrp="1"/>
          </p:cNvSpPr>
          <p:nvPr>
            <p:ph type="body" idx="14"/>
          </p:nvPr>
        </p:nvSpPr>
        <p:spPr>
          <a:xfrm>
            <a:off x="304800" y="3774531"/>
            <a:ext cx="5181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Accumulated Depreciation—Equipment</a:t>
            </a:r>
            <a:endParaRPr sz="2200"/>
          </a:p>
        </p:txBody>
      </p:sp>
      <p:sp>
        <p:nvSpPr>
          <p:cNvPr id="1049" name="Google Shape;1049;p113"/>
          <p:cNvSpPr txBox="1">
            <a:spLocks noGrp="1"/>
          </p:cNvSpPr>
          <p:nvPr>
            <p:ph type="body" idx="15"/>
          </p:nvPr>
        </p:nvSpPr>
        <p:spPr>
          <a:xfrm>
            <a:off x="6411650" y="3774531"/>
            <a:ext cx="10858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28,000</a:t>
            </a:r>
            <a:endParaRPr sz="2200"/>
          </a:p>
        </p:txBody>
      </p:sp>
      <p:sp>
        <p:nvSpPr>
          <p:cNvPr id="1050" name="Google Shape;1050;p113"/>
          <p:cNvSpPr txBox="1">
            <a:spLocks noGrp="1"/>
          </p:cNvSpPr>
          <p:nvPr>
            <p:ph type="body" idx="18"/>
          </p:nvPr>
        </p:nvSpPr>
        <p:spPr>
          <a:xfrm>
            <a:off x="510250" y="4125106"/>
            <a:ext cx="4038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Equipment (old)</a:t>
            </a:r>
            <a:endParaRPr sz="2200"/>
          </a:p>
        </p:txBody>
      </p:sp>
      <p:sp>
        <p:nvSpPr>
          <p:cNvPr id="1051" name="Google Shape;1051;p113"/>
          <p:cNvSpPr txBox="1">
            <a:spLocks noGrp="1"/>
          </p:cNvSpPr>
          <p:nvPr>
            <p:ph type="body" idx="17"/>
          </p:nvPr>
        </p:nvSpPr>
        <p:spPr>
          <a:xfrm>
            <a:off x="7975200" y="4079331"/>
            <a:ext cx="10858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40,000</a:t>
            </a:r>
            <a:endParaRPr sz="2200"/>
          </a:p>
        </p:txBody>
      </p:sp>
      <p:sp>
        <p:nvSpPr>
          <p:cNvPr id="1052" name="Google Shape;1052;p113"/>
          <p:cNvSpPr txBox="1">
            <a:spLocks noGrp="1"/>
          </p:cNvSpPr>
          <p:nvPr>
            <p:ph type="body" idx="16"/>
          </p:nvPr>
        </p:nvSpPr>
        <p:spPr>
          <a:xfrm>
            <a:off x="510250" y="4460331"/>
            <a:ext cx="39093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Gain on Disposal of Plant Assets</a:t>
            </a:r>
            <a:endParaRPr sz="2200"/>
          </a:p>
        </p:txBody>
      </p:sp>
      <p:sp>
        <p:nvSpPr>
          <p:cNvPr id="1053" name="Google Shape;1053;p113"/>
          <p:cNvSpPr txBox="1">
            <a:spLocks noGrp="1"/>
          </p:cNvSpPr>
          <p:nvPr>
            <p:ph type="body" idx="19"/>
          </p:nvPr>
        </p:nvSpPr>
        <p:spPr>
          <a:xfrm>
            <a:off x="8130250" y="4476731"/>
            <a:ext cx="9144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7,000</a:t>
            </a:r>
            <a:endParaRPr sz="2200"/>
          </a:p>
        </p:txBody>
      </p:sp>
      <p:sp>
        <p:nvSpPr>
          <p:cNvPr id="1054" name="Google Shape;1054;p113"/>
          <p:cNvSpPr txBox="1">
            <a:spLocks noGrp="1"/>
          </p:cNvSpPr>
          <p:nvPr>
            <p:ph type="body" idx="20"/>
          </p:nvPr>
        </p:nvSpPr>
        <p:spPr>
          <a:xfrm>
            <a:off x="510250" y="4841331"/>
            <a:ext cx="378685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Cash</a:t>
            </a:r>
            <a:endParaRPr sz="2200"/>
          </a:p>
        </p:txBody>
      </p:sp>
      <p:sp>
        <p:nvSpPr>
          <p:cNvPr id="1055" name="Google Shape;1055;p113"/>
          <p:cNvSpPr txBox="1">
            <a:spLocks noGrp="1"/>
          </p:cNvSpPr>
          <p:nvPr>
            <p:ph type="body" idx="21"/>
          </p:nvPr>
        </p:nvSpPr>
        <p:spPr>
          <a:xfrm>
            <a:off x="8130250" y="4841331"/>
            <a:ext cx="9144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3,000</a:t>
            </a:r>
            <a:endParaRPr sz="2200"/>
          </a:p>
        </p:txBody>
      </p:sp>
      <p:sp>
        <p:nvSpPr>
          <p:cNvPr id="1056" name="Google Shape;1056;p113"/>
          <p:cNvSpPr txBox="1">
            <a:spLocks noGrp="1"/>
          </p:cNvSpPr>
          <p:nvPr>
            <p:ph type="body" idx="22"/>
          </p:nvPr>
        </p:nvSpPr>
        <p:spPr>
          <a:xfrm>
            <a:off x="732100" y="5204225"/>
            <a:ext cx="5382950" cy="7393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(To record exchange of old delivery equipment for new delivery equipment)</a:t>
            </a:r>
            <a:endParaRPr/>
          </a:p>
        </p:txBody>
      </p:sp>
      <p:sp>
        <p:nvSpPr>
          <p:cNvPr id="1057" name="Google Shape;1057;p113"/>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74</a:t>
            </a:fld>
            <a:endParaRPr/>
          </a:p>
        </p:txBody>
      </p:sp>
      <p:sp>
        <p:nvSpPr>
          <p:cNvPr id="1058" name="Google Shape;1058;p11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5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5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5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55">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5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114"/>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 Look at I</a:t>
            </a:r>
            <a:r>
              <a:rPr lang="en-US" sz="100" b="1">
                <a:latin typeface="Calibri"/>
                <a:ea typeface="Calibri"/>
                <a:cs typeface="Calibri"/>
                <a:sym typeface="Calibri"/>
              </a:rPr>
              <a:t> </a:t>
            </a:r>
            <a:r>
              <a:rPr lang="en-US" b="1">
                <a:latin typeface="Calibri"/>
                <a:ea typeface="Calibri"/>
                <a:cs typeface="Calibri"/>
                <a:sym typeface="Calibri"/>
              </a:rPr>
              <a:t>F</a:t>
            </a:r>
            <a:r>
              <a:rPr lang="en-US" sz="100" b="1">
                <a:latin typeface="Calibri"/>
                <a:ea typeface="Calibri"/>
                <a:cs typeface="Calibri"/>
                <a:sym typeface="Calibri"/>
              </a:rPr>
              <a:t> </a:t>
            </a:r>
            <a:r>
              <a:rPr lang="en-US" b="1">
                <a:latin typeface="Calibri"/>
                <a:ea typeface="Calibri"/>
                <a:cs typeface="Calibri"/>
                <a:sym typeface="Calibri"/>
              </a:rPr>
              <a:t>R</a:t>
            </a:r>
            <a:r>
              <a:rPr lang="en-US" sz="100" b="1">
                <a:latin typeface="Calibri"/>
                <a:ea typeface="Calibri"/>
                <a:cs typeface="Calibri"/>
                <a:sym typeface="Calibri"/>
              </a:rPr>
              <a:t> </a:t>
            </a:r>
            <a:r>
              <a:rPr lang="en-US" b="1">
                <a:latin typeface="Calibri"/>
                <a:ea typeface="Calibri"/>
                <a:cs typeface="Calibri"/>
                <a:sym typeface="Calibri"/>
              </a:rPr>
              <a:t>S </a:t>
            </a:r>
            <a:r>
              <a:rPr lang="en-US" sz="2400">
                <a:latin typeface="Calibri"/>
                <a:ea typeface="Calibri"/>
                <a:cs typeface="Calibri"/>
                <a:sym typeface="Calibri"/>
              </a:rPr>
              <a:t>(1 of 6)</a:t>
            </a:r>
            <a:endParaRPr sz="2400"/>
          </a:p>
        </p:txBody>
      </p:sp>
      <p:sp>
        <p:nvSpPr>
          <p:cNvPr id="1064" name="Google Shape;1064;p114"/>
          <p:cNvSpPr txBox="1">
            <a:spLocks noGrp="1"/>
          </p:cNvSpPr>
          <p:nvPr>
            <p:ph type="body" idx="1"/>
          </p:nvPr>
        </p:nvSpPr>
        <p:spPr>
          <a:xfrm>
            <a:off x="304800" y="1524000"/>
            <a:ext cx="8534400" cy="472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96E78"/>
              </a:buClr>
              <a:buSzPts val="2200"/>
              <a:buNone/>
            </a:pPr>
            <a:r>
              <a:rPr lang="en-US" sz="2200" b="1">
                <a:solidFill>
                  <a:srgbClr val="196E78"/>
                </a:solidFill>
                <a:latin typeface="Calibri"/>
                <a:ea typeface="Calibri"/>
                <a:cs typeface="Calibri"/>
                <a:sym typeface="Calibri"/>
              </a:rPr>
              <a:t>Key Points</a:t>
            </a:r>
            <a:endParaRPr/>
          </a:p>
          <a:p>
            <a:pPr marL="0" lvl="0" indent="0" algn="l" rtl="0">
              <a:lnSpc>
                <a:spcPct val="90000"/>
              </a:lnSpc>
              <a:spcBef>
                <a:spcPts val="1000"/>
              </a:spcBef>
              <a:spcAft>
                <a:spcPts val="0"/>
              </a:spcAft>
              <a:buClr>
                <a:schemeClr val="accent2"/>
              </a:buClr>
              <a:buSzPts val="2200"/>
              <a:buNone/>
            </a:pPr>
            <a:r>
              <a:rPr lang="en-US" sz="2200" b="1">
                <a:solidFill>
                  <a:schemeClr val="accent2"/>
                </a:solidFill>
                <a:latin typeface="Calibri"/>
                <a:ea typeface="Calibri"/>
                <a:cs typeface="Calibri"/>
                <a:sym typeface="Calibri"/>
              </a:rPr>
              <a:t>Similarities</a:t>
            </a:r>
            <a:endParaRPr sz="2200">
              <a:solidFill>
                <a:schemeClr val="accent2"/>
              </a:solidFill>
              <a:latin typeface="Calibri"/>
              <a:ea typeface="Calibri"/>
              <a:cs typeface="Calibri"/>
              <a:sym typeface="Calibri"/>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The definition for plant assets for both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and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is essentially the same.</a:t>
            </a:r>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Both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and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follow the historical cost principle when accounting for property, plant, and equipment at date of acquisition. Cost consists of all expenditures necessary to acquire the asset and make it ready for its intended use.</a:t>
            </a:r>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Under both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and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interest costs incurred during construction are capitalized. Recently,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converged to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requirements in this area.</a:t>
            </a:r>
            <a:endParaRPr/>
          </a:p>
        </p:txBody>
      </p:sp>
      <p:sp>
        <p:nvSpPr>
          <p:cNvPr id="1065" name="Google Shape;1065;p114"/>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75</a:t>
            </a:fld>
            <a:endParaRPr/>
          </a:p>
        </p:txBody>
      </p:sp>
      <p:sp>
        <p:nvSpPr>
          <p:cNvPr id="1066" name="Google Shape;1066;p11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15"/>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 Look at I</a:t>
            </a:r>
            <a:r>
              <a:rPr lang="en-US" sz="100" b="1">
                <a:latin typeface="Calibri"/>
                <a:ea typeface="Calibri"/>
                <a:cs typeface="Calibri"/>
                <a:sym typeface="Calibri"/>
              </a:rPr>
              <a:t> </a:t>
            </a:r>
            <a:r>
              <a:rPr lang="en-US" b="1">
                <a:latin typeface="Calibri"/>
                <a:ea typeface="Calibri"/>
                <a:cs typeface="Calibri"/>
                <a:sym typeface="Calibri"/>
              </a:rPr>
              <a:t>F</a:t>
            </a:r>
            <a:r>
              <a:rPr lang="en-US" sz="100" b="1">
                <a:latin typeface="Calibri"/>
                <a:ea typeface="Calibri"/>
                <a:cs typeface="Calibri"/>
                <a:sym typeface="Calibri"/>
              </a:rPr>
              <a:t> </a:t>
            </a:r>
            <a:r>
              <a:rPr lang="en-US" b="1">
                <a:latin typeface="Calibri"/>
                <a:ea typeface="Calibri"/>
                <a:cs typeface="Calibri"/>
                <a:sym typeface="Calibri"/>
              </a:rPr>
              <a:t>R</a:t>
            </a:r>
            <a:r>
              <a:rPr lang="en-US" sz="100" b="1">
                <a:latin typeface="Calibri"/>
                <a:ea typeface="Calibri"/>
                <a:cs typeface="Calibri"/>
                <a:sym typeface="Calibri"/>
              </a:rPr>
              <a:t> </a:t>
            </a:r>
            <a:r>
              <a:rPr lang="en-US" b="1">
                <a:latin typeface="Calibri"/>
                <a:ea typeface="Calibri"/>
                <a:cs typeface="Calibri"/>
                <a:sym typeface="Calibri"/>
              </a:rPr>
              <a:t>S </a:t>
            </a:r>
            <a:r>
              <a:rPr lang="en-US" sz="2400">
                <a:latin typeface="Calibri"/>
                <a:ea typeface="Calibri"/>
                <a:cs typeface="Calibri"/>
                <a:sym typeface="Calibri"/>
              </a:rPr>
              <a:t>(2 of 6)</a:t>
            </a:r>
            <a:endParaRPr sz="2400"/>
          </a:p>
        </p:txBody>
      </p:sp>
      <p:sp>
        <p:nvSpPr>
          <p:cNvPr id="1072" name="Google Shape;1072;p115"/>
          <p:cNvSpPr txBox="1">
            <a:spLocks noGrp="1"/>
          </p:cNvSpPr>
          <p:nvPr>
            <p:ph type="body" idx="1"/>
          </p:nvPr>
        </p:nvSpPr>
        <p:spPr>
          <a:xfrm>
            <a:off x="304800" y="1828800"/>
            <a:ext cx="8534400" cy="4267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96E78"/>
              </a:buClr>
              <a:buSzPts val="2200"/>
              <a:buNone/>
            </a:pPr>
            <a:r>
              <a:rPr lang="en-US" sz="2200" b="1">
                <a:solidFill>
                  <a:srgbClr val="196E78"/>
                </a:solidFill>
                <a:latin typeface="Calibri"/>
                <a:ea typeface="Calibri"/>
                <a:cs typeface="Calibri"/>
                <a:sym typeface="Calibri"/>
              </a:rPr>
              <a:t>Key Points</a:t>
            </a:r>
            <a:endParaRPr/>
          </a:p>
          <a:p>
            <a:pPr marL="0" lvl="0" indent="0" algn="l" rtl="0">
              <a:lnSpc>
                <a:spcPct val="90000"/>
              </a:lnSpc>
              <a:spcBef>
                <a:spcPts val="1000"/>
              </a:spcBef>
              <a:spcAft>
                <a:spcPts val="0"/>
              </a:spcAft>
              <a:buClr>
                <a:schemeClr val="accent2"/>
              </a:buClr>
              <a:buSzPts val="2200"/>
              <a:buNone/>
            </a:pPr>
            <a:r>
              <a:rPr lang="en-US" sz="2200" b="1">
                <a:solidFill>
                  <a:schemeClr val="accent2"/>
                </a:solidFill>
                <a:latin typeface="Calibri"/>
                <a:ea typeface="Calibri"/>
                <a:cs typeface="Calibri"/>
                <a:sym typeface="Calibri"/>
              </a:rPr>
              <a:t>Similarities</a:t>
            </a:r>
            <a:endParaRPr sz="2200">
              <a:solidFill>
                <a:schemeClr val="accent2"/>
              </a:solidFill>
              <a:latin typeface="Calibri"/>
              <a:ea typeface="Calibri"/>
              <a:cs typeface="Calibri"/>
              <a:sym typeface="Calibri"/>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also views depreciation as an allocation of cost over an asset’s useful life.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permits the same depreciation methods (e.g., straight-line, accelerated, and units-of-activity) as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a:t>
            </a:r>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Under both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and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changes in the depreciation method used and changes in useful life are handled in current and future periods. Prior periods are not affected.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recently conformed to international standards in the accounting for changes in depreciation methods.</a:t>
            </a:r>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The accounting for subsequent expenditures (such as ordinary repairs and additions) are essentially the same under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and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a:t>
            </a:r>
            <a:endParaRPr sz="2200">
              <a:latin typeface="Calibri"/>
              <a:ea typeface="Calibri"/>
              <a:cs typeface="Calibri"/>
              <a:sym typeface="Calibri"/>
            </a:endParaRPr>
          </a:p>
        </p:txBody>
      </p:sp>
      <p:sp>
        <p:nvSpPr>
          <p:cNvPr id="1073" name="Google Shape;1073;p115"/>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76</a:t>
            </a:fld>
            <a:endParaRPr/>
          </a:p>
        </p:txBody>
      </p:sp>
      <p:sp>
        <p:nvSpPr>
          <p:cNvPr id="1074" name="Google Shape;1074;p11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116"/>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 Look at I</a:t>
            </a:r>
            <a:r>
              <a:rPr lang="en-US" sz="100" b="1">
                <a:latin typeface="Calibri"/>
                <a:ea typeface="Calibri"/>
                <a:cs typeface="Calibri"/>
                <a:sym typeface="Calibri"/>
              </a:rPr>
              <a:t> </a:t>
            </a:r>
            <a:r>
              <a:rPr lang="en-US" b="1">
                <a:latin typeface="Calibri"/>
                <a:ea typeface="Calibri"/>
                <a:cs typeface="Calibri"/>
                <a:sym typeface="Calibri"/>
              </a:rPr>
              <a:t>F</a:t>
            </a:r>
            <a:r>
              <a:rPr lang="en-US" sz="100" b="1">
                <a:latin typeface="Calibri"/>
                <a:ea typeface="Calibri"/>
                <a:cs typeface="Calibri"/>
                <a:sym typeface="Calibri"/>
              </a:rPr>
              <a:t> </a:t>
            </a:r>
            <a:r>
              <a:rPr lang="en-US" b="1">
                <a:latin typeface="Calibri"/>
                <a:ea typeface="Calibri"/>
                <a:cs typeface="Calibri"/>
                <a:sym typeface="Calibri"/>
              </a:rPr>
              <a:t>R</a:t>
            </a:r>
            <a:r>
              <a:rPr lang="en-US" sz="100" b="1">
                <a:latin typeface="Calibri"/>
                <a:ea typeface="Calibri"/>
                <a:cs typeface="Calibri"/>
                <a:sym typeface="Calibri"/>
              </a:rPr>
              <a:t> </a:t>
            </a:r>
            <a:r>
              <a:rPr lang="en-US" b="1">
                <a:latin typeface="Calibri"/>
                <a:ea typeface="Calibri"/>
                <a:cs typeface="Calibri"/>
                <a:sym typeface="Calibri"/>
              </a:rPr>
              <a:t>S </a:t>
            </a:r>
            <a:r>
              <a:rPr lang="en-US" sz="2400">
                <a:latin typeface="Calibri"/>
                <a:ea typeface="Calibri"/>
                <a:cs typeface="Calibri"/>
                <a:sym typeface="Calibri"/>
              </a:rPr>
              <a:t>(3 of 6)</a:t>
            </a:r>
            <a:endParaRPr sz="2400"/>
          </a:p>
        </p:txBody>
      </p:sp>
      <p:sp>
        <p:nvSpPr>
          <p:cNvPr id="1080" name="Google Shape;1080;p116"/>
          <p:cNvSpPr txBox="1">
            <a:spLocks noGrp="1"/>
          </p:cNvSpPr>
          <p:nvPr>
            <p:ph type="body" idx="1"/>
          </p:nvPr>
        </p:nvSpPr>
        <p:spPr>
          <a:xfrm>
            <a:off x="304800" y="1828800"/>
            <a:ext cx="8382000" cy="434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96E78"/>
              </a:buClr>
              <a:buSzPts val="2200"/>
              <a:buNone/>
            </a:pPr>
            <a:r>
              <a:rPr lang="en-US" sz="2200" b="1">
                <a:solidFill>
                  <a:srgbClr val="196E78"/>
                </a:solidFill>
                <a:latin typeface="Calibri"/>
                <a:ea typeface="Calibri"/>
                <a:cs typeface="Calibri"/>
                <a:sym typeface="Calibri"/>
              </a:rPr>
              <a:t>Key Points</a:t>
            </a:r>
            <a:endParaRPr/>
          </a:p>
          <a:p>
            <a:pPr marL="0" lvl="0" indent="0" algn="l" rtl="0">
              <a:lnSpc>
                <a:spcPct val="90000"/>
              </a:lnSpc>
              <a:spcBef>
                <a:spcPts val="1000"/>
              </a:spcBef>
              <a:spcAft>
                <a:spcPts val="0"/>
              </a:spcAft>
              <a:buClr>
                <a:schemeClr val="accent2"/>
              </a:buClr>
              <a:buSzPts val="2200"/>
              <a:buNone/>
            </a:pPr>
            <a:r>
              <a:rPr lang="en-US" sz="2200" b="1">
                <a:solidFill>
                  <a:schemeClr val="accent2"/>
                </a:solidFill>
                <a:latin typeface="Calibri"/>
                <a:ea typeface="Calibri"/>
                <a:cs typeface="Calibri"/>
                <a:sym typeface="Calibri"/>
              </a:rPr>
              <a:t>Similarities</a:t>
            </a:r>
            <a:endParaRPr sz="2200">
              <a:solidFill>
                <a:schemeClr val="accent2"/>
              </a:solidFill>
              <a:latin typeface="Calibri"/>
              <a:ea typeface="Calibri"/>
              <a:cs typeface="Calibri"/>
              <a:sym typeface="Calibri"/>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The accounting for plant asset disposals is essentially the same under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and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a:t>
            </a:r>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Initial costs to acquire natural resources are essentially the same under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and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a:t>
            </a:r>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The definition of intangible assets is essentially the same under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and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a:t>
            </a:r>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The accounting for exchanges of nonmonetary assets has recently converged between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and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now requires that gains on exchanges of nonmonetary assets be recognized if the exchange has commercial substance. This is the same framework used in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a:t>
            </a:r>
            <a:endParaRPr sz="2200">
              <a:latin typeface="Calibri"/>
              <a:ea typeface="Calibri"/>
              <a:cs typeface="Calibri"/>
              <a:sym typeface="Calibri"/>
            </a:endParaRPr>
          </a:p>
        </p:txBody>
      </p:sp>
      <p:sp>
        <p:nvSpPr>
          <p:cNvPr id="1081" name="Google Shape;1081;p116"/>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77</a:t>
            </a:fld>
            <a:endParaRPr/>
          </a:p>
        </p:txBody>
      </p:sp>
      <p:sp>
        <p:nvSpPr>
          <p:cNvPr id="1082" name="Google Shape;1082;p11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117"/>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 Look at I</a:t>
            </a:r>
            <a:r>
              <a:rPr lang="en-US" sz="100" b="1">
                <a:latin typeface="Calibri"/>
                <a:ea typeface="Calibri"/>
                <a:cs typeface="Calibri"/>
                <a:sym typeface="Calibri"/>
              </a:rPr>
              <a:t> </a:t>
            </a:r>
            <a:r>
              <a:rPr lang="en-US" b="1">
                <a:latin typeface="Calibri"/>
                <a:ea typeface="Calibri"/>
                <a:cs typeface="Calibri"/>
                <a:sym typeface="Calibri"/>
              </a:rPr>
              <a:t>F</a:t>
            </a:r>
            <a:r>
              <a:rPr lang="en-US" sz="100" b="1">
                <a:latin typeface="Calibri"/>
                <a:ea typeface="Calibri"/>
                <a:cs typeface="Calibri"/>
                <a:sym typeface="Calibri"/>
              </a:rPr>
              <a:t> </a:t>
            </a:r>
            <a:r>
              <a:rPr lang="en-US" b="1">
                <a:latin typeface="Calibri"/>
                <a:ea typeface="Calibri"/>
                <a:cs typeface="Calibri"/>
                <a:sym typeface="Calibri"/>
              </a:rPr>
              <a:t>R</a:t>
            </a:r>
            <a:r>
              <a:rPr lang="en-US" sz="100" b="1">
                <a:latin typeface="Calibri"/>
                <a:ea typeface="Calibri"/>
                <a:cs typeface="Calibri"/>
                <a:sym typeface="Calibri"/>
              </a:rPr>
              <a:t> </a:t>
            </a:r>
            <a:r>
              <a:rPr lang="en-US" b="1">
                <a:latin typeface="Calibri"/>
                <a:ea typeface="Calibri"/>
                <a:cs typeface="Calibri"/>
                <a:sym typeface="Calibri"/>
              </a:rPr>
              <a:t>S </a:t>
            </a:r>
            <a:r>
              <a:rPr lang="en-US" sz="2400">
                <a:latin typeface="Calibri"/>
                <a:ea typeface="Calibri"/>
                <a:cs typeface="Calibri"/>
                <a:sym typeface="Calibri"/>
              </a:rPr>
              <a:t>(4 of 6)</a:t>
            </a:r>
            <a:endParaRPr sz="2400"/>
          </a:p>
        </p:txBody>
      </p:sp>
      <p:sp>
        <p:nvSpPr>
          <p:cNvPr id="1088" name="Google Shape;1088;p117"/>
          <p:cNvSpPr txBox="1">
            <a:spLocks noGrp="1"/>
          </p:cNvSpPr>
          <p:nvPr>
            <p:ph type="body" idx="1"/>
          </p:nvPr>
        </p:nvSpPr>
        <p:spPr>
          <a:xfrm>
            <a:off x="304800" y="1828800"/>
            <a:ext cx="8534400" cy="3962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96E78"/>
              </a:buClr>
              <a:buSzPts val="2200"/>
              <a:buNone/>
            </a:pPr>
            <a:r>
              <a:rPr lang="en-US" sz="2200" b="1">
                <a:solidFill>
                  <a:srgbClr val="196E78"/>
                </a:solidFill>
                <a:latin typeface="Calibri"/>
                <a:ea typeface="Calibri"/>
                <a:cs typeface="Calibri"/>
                <a:sym typeface="Calibri"/>
              </a:rPr>
              <a:t>Key Points</a:t>
            </a:r>
            <a:endParaRPr/>
          </a:p>
          <a:p>
            <a:pPr marL="0" lvl="0" indent="0" algn="l" rtl="0">
              <a:lnSpc>
                <a:spcPct val="90000"/>
              </a:lnSpc>
              <a:spcBef>
                <a:spcPts val="1000"/>
              </a:spcBef>
              <a:spcAft>
                <a:spcPts val="0"/>
              </a:spcAft>
              <a:buClr>
                <a:schemeClr val="accent2"/>
              </a:buClr>
              <a:buSzPts val="2200"/>
              <a:buNone/>
            </a:pPr>
            <a:r>
              <a:rPr lang="en-US" sz="2200" b="1">
                <a:solidFill>
                  <a:schemeClr val="accent2"/>
                </a:solidFill>
                <a:latin typeface="Calibri"/>
                <a:ea typeface="Calibri"/>
                <a:cs typeface="Calibri"/>
                <a:sym typeface="Calibri"/>
              </a:rPr>
              <a:t>Differences</a:t>
            </a:r>
            <a:endParaRPr sz="2200">
              <a:solidFill>
                <a:schemeClr val="accent2"/>
              </a:solidFill>
              <a:latin typeface="Calibri"/>
              <a:ea typeface="Calibri"/>
              <a:cs typeface="Calibri"/>
              <a:sym typeface="Calibri"/>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uses the term </a:t>
            </a:r>
            <a:r>
              <a:rPr lang="en-US" sz="2200" b="1">
                <a:latin typeface="Calibri"/>
                <a:ea typeface="Calibri"/>
                <a:cs typeface="Calibri"/>
                <a:sym typeface="Calibri"/>
              </a:rPr>
              <a:t>residual value</a:t>
            </a:r>
            <a:r>
              <a:rPr lang="en-US" sz="2200">
                <a:latin typeface="Calibri"/>
                <a:ea typeface="Calibri"/>
                <a:cs typeface="Calibri"/>
                <a:sym typeface="Calibri"/>
              </a:rPr>
              <a:t> rather than salvage value to refer to an owner’s estimate of an asset’s value at the end of its useful life for that owner.</a:t>
            </a:r>
            <a:endParaRPr/>
          </a:p>
          <a:p>
            <a:pPr marL="292608" lvl="0" indent="-292608" algn="l" rtl="0">
              <a:lnSpc>
                <a:spcPct val="90000"/>
              </a:lnSpc>
              <a:spcBef>
                <a:spcPts val="1000"/>
              </a:spcBef>
              <a:spcAft>
                <a:spcPts val="0"/>
              </a:spcAft>
              <a:buClr>
                <a:schemeClr val="accent2"/>
              </a:buClr>
              <a:buSzPts val="2200"/>
              <a:buFont typeface="Arial"/>
              <a:buChar char="•"/>
            </a:pPr>
            <a:r>
              <a:rPr lang="en-US" sz="2200">
                <a:latin typeface="Calibri"/>
                <a:ea typeface="Calibri"/>
                <a:cs typeface="Calibri"/>
                <a:sym typeface="Calibri"/>
              </a:rPr>
              <a:t>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allows companies to revalue plant assets to fair value at the reporting date. Companies that choose to use the revaluation framework must follow revaluation procedures. If revaluation is used, it must be applied to all assets in a class of assets. Assets that are experiencing rapid price changes must be revalued on an annual basis, otherwise less frequent revaluation is acceptable.</a:t>
            </a:r>
            <a:endParaRPr sz="2200">
              <a:latin typeface="Calibri"/>
              <a:ea typeface="Calibri"/>
              <a:cs typeface="Calibri"/>
              <a:sym typeface="Calibri"/>
            </a:endParaRPr>
          </a:p>
        </p:txBody>
      </p:sp>
      <p:sp>
        <p:nvSpPr>
          <p:cNvPr id="1089" name="Google Shape;1089;p11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78</a:t>
            </a:fld>
            <a:endParaRPr/>
          </a:p>
        </p:txBody>
      </p:sp>
      <p:sp>
        <p:nvSpPr>
          <p:cNvPr id="1090" name="Google Shape;1090;p11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118"/>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 Look at I</a:t>
            </a:r>
            <a:r>
              <a:rPr lang="en-US" sz="100" b="1">
                <a:latin typeface="Calibri"/>
                <a:ea typeface="Calibri"/>
                <a:cs typeface="Calibri"/>
                <a:sym typeface="Calibri"/>
              </a:rPr>
              <a:t> </a:t>
            </a:r>
            <a:r>
              <a:rPr lang="en-US" b="1">
                <a:latin typeface="Calibri"/>
                <a:ea typeface="Calibri"/>
                <a:cs typeface="Calibri"/>
                <a:sym typeface="Calibri"/>
              </a:rPr>
              <a:t>F</a:t>
            </a:r>
            <a:r>
              <a:rPr lang="en-US" sz="100" b="1">
                <a:latin typeface="Calibri"/>
                <a:ea typeface="Calibri"/>
                <a:cs typeface="Calibri"/>
                <a:sym typeface="Calibri"/>
              </a:rPr>
              <a:t> </a:t>
            </a:r>
            <a:r>
              <a:rPr lang="en-US" b="1">
                <a:latin typeface="Calibri"/>
                <a:ea typeface="Calibri"/>
                <a:cs typeface="Calibri"/>
                <a:sym typeface="Calibri"/>
              </a:rPr>
              <a:t>R</a:t>
            </a:r>
            <a:r>
              <a:rPr lang="en-US" sz="100" b="1">
                <a:latin typeface="Calibri"/>
                <a:ea typeface="Calibri"/>
                <a:cs typeface="Calibri"/>
                <a:sym typeface="Calibri"/>
              </a:rPr>
              <a:t> </a:t>
            </a:r>
            <a:r>
              <a:rPr lang="en-US" b="1">
                <a:latin typeface="Calibri"/>
                <a:ea typeface="Calibri"/>
                <a:cs typeface="Calibri"/>
                <a:sym typeface="Calibri"/>
              </a:rPr>
              <a:t>S </a:t>
            </a:r>
            <a:r>
              <a:rPr lang="en-US" sz="2400">
                <a:latin typeface="Calibri"/>
                <a:ea typeface="Calibri"/>
                <a:cs typeface="Calibri"/>
                <a:sym typeface="Calibri"/>
              </a:rPr>
              <a:t>(5 of 6)</a:t>
            </a:r>
            <a:endParaRPr sz="2400"/>
          </a:p>
        </p:txBody>
      </p:sp>
      <p:sp>
        <p:nvSpPr>
          <p:cNvPr id="1096" name="Google Shape;1096;p118"/>
          <p:cNvSpPr txBox="1">
            <a:spLocks noGrp="1"/>
          </p:cNvSpPr>
          <p:nvPr>
            <p:ph type="body" idx="1"/>
          </p:nvPr>
        </p:nvSpPr>
        <p:spPr>
          <a:xfrm>
            <a:off x="304800" y="1828800"/>
            <a:ext cx="8686800" cy="4343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96E78"/>
              </a:buClr>
              <a:buSzPts val="2200"/>
              <a:buNone/>
            </a:pPr>
            <a:r>
              <a:rPr lang="en-US" sz="2200" b="1">
                <a:solidFill>
                  <a:srgbClr val="196E78"/>
                </a:solidFill>
                <a:latin typeface="Calibri"/>
                <a:ea typeface="Calibri"/>
                <a:cs typeface="Calibri"/>
                <a:sym typeface="Calibri"/>
              </a:rPr>
              <a:t>Key Points</a:t>
            </a:r>
            <a:endParaRPr/>
          </a:p>
          <a:p>
            <a:pPr marL="0" lvl="0" indent="0" algn="l" rtl="0">
              <a:lnSpc>
                <a:spcPct val="90000"/>
              </a:lnSpc>
              <a:spcBef>
                <a:spcPts val="1000"/>
              </a:spcBef>
              <a:spcAft>
                <a:spcPts val="0"/>
              </a:spcAft>
              <a:buClr>
                <a:srgbClr val="990000"/>
              </a:buClr>
              <a:buSzPts val="2200"/>
              <a:buNone/>
            </a:pPr>
            <a:r>
              <a:rPr lang="en-US" sz="2200" b="1">
                <a:solidFill>
                  <a:srgbClr val="990000"/>
                </a:solidFill>
                <a:latin typeface="Calibri"/>
                <a:ea typeface="Calibri"/>
                <a:cs typeface="Calibri"/>
                <a:sym typeface="Calibri"/>
              </a:rPr>
              <a:t>Differences</a:t>
            </a:r>
            <a:endParaRPr sz="2200">
              <a:solidFill>
                <a:srgbClr val="990000"/>
              </a:solidFill>
              <a:latin typeface="Calibri"/>
              <a:ea typeface="Calibri"/>
              <a:cs typeface="Calibri"/>
              <a:sym typeface="Calibri"/>
            </a:endParaRPr>
          </a:p>
          <a:p>
            <a:pPr marL="292608" lvl="0" indent="-292608" algn="l" rtl="0">
              <a:lnSpc>
                <a:spcPct val="90000"/>
              </a:lnSpc>
              <a:spcBef>
                <a:spcPts val="500"/>
              </a:spcBef>
              <a:spcAft>
                <a:spcPts val="0"/>
              </a:spcAft>
              <a:buClr>
                <a:schemeClr val="accent2"/>
              </a:buClr>
              <a:buSzPts val="2200"/>
              <a:buFont typeface="Arial"/>
              <a:buChar char="•"/>
            </a:pPr>
            <a:r>
              <a:rPr lang="en-US" sz="2200">
                <a:latin typeface="Calibri"/>
                <a:ea typeface="Calibri"/>
                <a:cs typeface="Calibri"/>
                <a:sym typeface="Calibri"/>
              </a:rPr>
              <a:t>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requires component depreciation. </a:t>
            </a:r>
            <a:r>
              <a:rPr lang="en-US" sz="2200" b="1">
                <a:latin typeface="Calibri"/>
                <a:ea typeface="Calibri"/>
                <a:cs typeface="Calibri"/>
                <a:sym typeface="Calibri"/>
              </a:rPr>
              <a:t>Component depreciation</a:t>
            </a:r>
            <a:r>
              <a:rPr lang="en-US" sz="2200">
                <a:latin typeface="Calibri"/>
                <a:ea typeface="Calibri"/>
                <a:cs typeface="Calibri"/>
                <a:sym typeface="Calibri"/>
              </a:rPr>
              <a:t> specifies that any significant parts of a depreciable asset that have different estimated useful lives should be separately depreciated. Component depreciation is allowed under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but is seldom used.</a:t>
            </a:r>
            <a:endParaRPr/>
          </a:p>
          <a:p>
            <a:pPr marL="292608" lvl="0" indent="-292608" algn="l" rtl="0">
              <a:lnSpc>
                <a:spcPct val="90000"/>
              </a:lnSpc>
              <a:spcBef>
                <a:spcPts val="500"/>
              </a:spcBef>
              <a:spcAft>
                <a:spcPts val="0"/>
              </a:spcAft>
              <a:buClr>
                <a:schemeClr val="accent2"/>
              </a:buClr>
              <a:buSzPts val="2200"/>
              <a:buFont typeface="Arial"/>
              <a:buChar char="•"/>
            </a:pPr>
            <a:r>
              <a:rPr lang="en-US" sz="2200">
                <a:latin typeface="Calibri"/>
                <a:ea typeface="Calibri"/>
                <a:cs typeface="Calibri"/>
                <a:sym typeface="Calibri"/>
              </a:rPr>
              <a:t>As in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under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the costs associated with research and development are segregated into the two components. Costs in the research phase are always expensed under both 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and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Under</a:t>
            </a:r>
            <a:br>
              <a:rPr lang="en-US" sz="2200">
                <a:latin typeface="Calibri"/>
                <a:ea typeface="Calibri"/>
                <a:cs typeface="Calibri"/>
                <a:sym typeface="Calibri"/>
              </a:rPr>
            </a:br>
            <a:r>
              <a:rPr lang="en-US" sz="2200">
                <a:latin typeface="Calibri"/>
                <a:ea typeface="Calibri"/>
                <a:cs typeface="Calibri"/>
                <a:sym typeface="Calibri"/>
              </a:rPr>
              <a:t>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however, costs in the development phase are capitalized as Development Costs once technological feasibility is achieved. </a:t>
            </a:r>
            <a:endParaRPr/>
          </a:p>
          <a:p>
            <a:pPr marL="292608" lvl="0" indent="-292608" algn="l" rtl="0">
              <a:lnSpc>
                <a:spcPct val="90000"/>
              </a:lnSpc>
              <a:spcBef>
                <a:spcPts val="500"/>
              </a:spcBef>
              <a:spcAft>
                <a:spcPts val="0"/>
              </a:spcAft>
              <a:buClr>
                <a:schemeClr val="accent2"/>
              </a:buClr>
              <a:buSzPts val="2200"/>
              <a:buFont typeface="Arial"/>
              <a:buChar char="•"/>
            </a:pPr>
            <a:r>
              <a:rPr lang="en-US" sz="2200">
                <a:latin typeface="Calibri"/>
                <a:ea typeface="Calibri"/>
                <a:cs typeface="Calibri"/>
                <a:sym typeface="Calibri"/>
              </a:rPr>
              <a:t>I</a:t>
            </a:r>
            <a:r>
              <a:rPr lang="en-US" sz="100">
                <a:latin typeface="Calibri"/>
                <a:ea typeface="Calibri"/>
                <a:cs typeface="Calibri"/>
                <a:sym typeface="Calibri"/>
              </a:rPr>
              <a:t> </a:t>
            </a:r>
            <a:r>
              <a:rPr lang="en-US" sz="2200">
                <a:latin typeface="Calibri"/>
                <a:ea typeface="Calibri"/>
                <a:cs typeface="Calibri"/>
                <a:sym typeface="Calibri"/>
              </a:rPr>
              <a:t>F</a:t>
            </a:r>
            <a:r>
              <a:rPr lang="en-US" sz="100">
                <a:latin typeface="Calibri"/>
                <a:ea typeface="Calibri"/>
                <a:cs typeface="Calibri"/>
                <a:sym typeface="Calibri"/>
              </a:rPr>
              <a:t> </a:t>
            </a:r>
            <a:r>
              <a:rPr lang="en-US" sz="2200">
                <a:latin typeface="Calibri"/>
                <a:ea typeface="Calibri"/>
                <a:cs typeface="Calibri"/>
                <a:sym typeface="Calibri"/>
              </a:rPr>
              <a:t>R</a:t>
            </a:r>
            <a:r>
              <a:rPr lang="en-US" sz="100">
                <a:latin typeface="Calibri"/>
                <a:ea typeface="Calibri"/>
                <a:cs typeface="Calibri"/>
                <a:sym typeface="Calibri"/>
              </a:rPr>
              <a:t> </a:t>
            </a:r>
            <a:r>
              <a:rPr lang="en-US" sz="2200">
                <a:latin typeface="Calibri"/>
                <a:ea typeface="Calibri"/>
                <a:cs typeface="Calibri"/>
                <a:sym typeface="Calibri"/>
              </a:rPr>
              <a:t>S permits revaluation of intangible assets (except for goodwill). G</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A</a:t>
            </a:r>
            <a:r>
              <a:rPr lang="en-US" sz="100">
                <a:latin typeface="Calibri"/>
                <a:ea typeface="Calibri"/>
                <a:cs typeface="Calibri"/>
                <a:sym typeface="Calibri"/>
              </a:rPr>
              <a:t> </a:t>
            </a:r>
            <a:r>
              <a:rPr lang="en-US" sz="2200">
                <a:latin typeface="Calibri"/>
                <a:ea typeface="Calibri"/>
                <a:cs typeface="Calibri"/>
                <a:sym typeface="Calibri"/>
              </a:rPr>
              <a:t>P prohibits revaluation of intangible assets.</a:t>
            </a:r>
            <a:endParaRPr sz="2200">
              <a:latin typeface="Calibri"/>
              <a:ea typeface="Calibri"/>
              <a:cs typeface="Calibri"/>
              <a:sym typeface="Calibri"/>
            </a:endParaRPr>
          </a:p>
        </p:txBody>
      </p:sp>
      <p:sp>
        <p:nvSpPr>
          <p:cNvPr id="1097" name="Google Shape;1097;p11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79</a:t>
            </a:fld>
            <a:endParaRPr/>
          </a:p>
        </p:txBody>
      </p:sp>
      <p:sp>
        <p:nvSpPr>
          <p:cNvPr id="1098" name="Google Shape;1098;p11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304800" y="762000"/>
            <a:ext cx="7391400" cy="10874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(3 of 11)</a:t>
            </a:r>
            <a:endParaRPr sz="2700"/>
          </a:p>
        </p:txBody>
      </p:sp>
      <p:sp>
        <p:nvSpPr>
          <p:cNvPr id="351" name="Google Shape;351;p47"/>
          <p:cNvSpPr txBox="1">
            <a:spLocks noGrp="1"/>
          </p:cNvSpPr>
          <p:nvPr>
            <p:ph type="body" idx="1"/>
          </p:nvPr>
        </p:nvSpPr>
        <p:spPr>
          <a:xfrm>
            <a:off x="304800" y="1997075"/>
            <a:ext cx="8686800" cy="48228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b="1">
                <a:latin typeface="Calibri"/>
                <a:ea typeface="Calibri"/>
                <a:cs typeface="Calibri"/>
                <a:sym typeface="Calibri"/>
              </a:rPr>
              <a:t>Illustration: </a:t>
            </a:r>
            <a:r>
              <a:rPr lang="en-US" sz="2200">
                <a:latin typeface="Calibri"/>
                <a:ea typeface="Calibri"/>
                <a:cs typeface="Calibri"/>
                <a:sym typeface="Calibri"/>
              </a:rPr>
              <a:t>Determine the amount to be reported as the cost of the land.</a:t>
            </a:r>
            <a:endParaRPr sz="2200"/>
          </a:p>
        </p:txBody>
      </p:sp>
      <p:graphicFrame>
        <p:nvGraphicFramePr>
          <p:cNvPr id="352" name="Google Shape;352;p47" descr="Table is accessible to screenreaders"/>
          <p:cNvGraphicFramePr/>
          <p:nvPr/>
        </p:nvGraphicFramePr>
        <p:xfrm>
          <a:off x="1028700" y="2420075"/>
          <a:ext cx="3000000" cy="3000000"/>
        </p:xfrm>
        <a:graphic>
          <a:graphicData uri="http://schemas.openxmlformats.org/drawingml/2006/table">
            <a:tbl>
              <a:tblPr firstRow="1" bandRow="1">
                <a:noFill/>
                <a:tableStyleId>{E16AB1D1-9565-4BCD-82EA-16D2591230F8}</a:tableStyleId>
              </a:tblPr>
              <a:tblGrid>
                <a:gridCol w="5943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28600">
                <a:tc>
                  <a:txBody>
                    <a:bodyPr/>
                    <a:lstStyle/>
                    <a:p>
                      <a:pPr marL="0" marR="0" lvl="0" indent="0" algn="ctr" rtl="0">
                        <a:spcBef>
                          <a:spcPts val="0"/>
                        </a:spcBef>
                        <a:spcAft>
                          <a:spcPts val="0"/>
                        </a:spcAft>
                        <a:buNone/>
                      </a:pPr>
                      <a:endParaRPr sz="2000" b="1" i="0" u="none" strike="noStrike" cap="none">
                        <a:solidFill>
                          <a:schemeClr val="dk1"/>
                        </a:solidFill>
                        <a:latin typeface="Calibri"/>
                        <a:ea typeface="Calibri"/>
                        <a:cs typeface="Calibri"/>
                        <a:sym typeface="Calibri"/>
                      </a:endParaRPr>
                    </a:p>
                  </a:txBody>
                  <a:tcPr marL="4225" marR="4225" marT="91450" marB="91450"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Land</a:t>
                      </a:r>
                      <a:endParaRPr/>
                    </a:p>
                  </a:txBody>
                  <a:tcPr marL="4225" marR="4225" marT="91450" marB="91450"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54000">
                <a:tc>
                  <a:txBody>
                    <a:bodyPr/>
                    <a:lstStyle/>
                    <a:p>
                      <a:pPr marL="0" marR="0" lvl="0" indent="0" algn="l" rtl="0">
                        <a:spcBef>
                          <a:spcPts val="0"/>
                        </a:spcBef>
                        <a:spcAft>
                          <a:spcPts val="0"/>
                        </a:spcAft>
                        <a:buNone/>
                      </a:pPr>
                      <a:r>
                        <a:rPr lang="en-US" sz="2000" u="none" strike="noStrike" cap="none">
                          <a:solidFill>
                            <a:schemeClr val="dk1"/>
                          </a:solidFill>
                          <a:latin typeface="Calibri"/>
                          <a:ea typeface="Calibri"/>
                          <a:cs typeface="Calibri"/>
                          <a:sym typeface="Calibri"/>
                        </a:rPr>
                        <a:t>Cash price of property</a:t>
                      </a:r>
                      <a:endParaRPr sz="2000" b="0" i="0" u="none" strike="noStrike" cap="none">
                        <a:solidFill>
                          <a:schemeClr val="dk1"/>
                        </a:solidFill>
                        <a:latin typeface="Calibri"/>
                        <a:ea typeface="Calibri"/>
                        <a:cs typeface="Calibri"/>
                        <a:sym typeface="Calibri"/>
                      </a:endParaRPr>
                    </a:p>
                  </a:txBody>
                  <a:tcPr marL="91450" marR="91450" marT="27425" marB="27425"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2000" u="none" strike="noStrike" cap="none">
                          <a:solidFill>
                            <a:schemeClr val="dk1"/>
                          </a:solidFill>
                          <a:latin typeface="Calibri"/>
                          <a:ea typeface="Calibri"/>
                          <a:cs typeface="Calibri"/>
                          <a:sym typeface="Calibri"/>
                        </a:rPr>
                        <a:t>$100,000</a:t>
                      </a:r>
                      <a:endParaRPr sz="2000" b="0" i="0" u="none" strike="noStrike" cap="none">
                        <a:solidFill>
                          <a:schemeClr val="dk1"/>
                        </a:solidFill>
                        <a:latin typeface="Calibri"/>
                        <a:ea typeface="Calibri"/>
                        <a:cs typeface="Calibri"/>
                        <a:sym typeface="Calibri"/>
                      </a:endParaRPr>
                    </a:p>
                  </a:txBody>
                  <a:tcPr marL="4225" marR="45725" marT="27425" marB="27425"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13425">
                <a:tc>
                  <a:txBody>
                    <a:bodyPr/>
                    <a:lstStyle/>
                    <a:p>
                      <a:pPr marL="0" marR="0" lvl="0" indent="0" algn="l" rtl="0">
                        <a:spcBef>
                          <a:spcPts val="0"/>
                        </a:spcBef>
                        <a:spcAft>
                          <a:spcPts val="0"/>
                        </a:spcAft>
                        <a:buNone/>
                      </a:pPr>
                      <a:r>
                        <a:rPr lang="en-US" sz="2000" u="none" strike="noStrike" cap="none">
                          <a:solidFill>
                            <a:schemeClr val="dk1"/>
                          </a:solidFill>
                          <a:latin typeface="Calibri"/>
                          <a:ea typeface="Calibri"/>
                          <a:cs typeface="Calibri"/>
                          <a:sym typeface="Calibri"/>
                        </a:rPr>
                        <a:t>Net removal cost of warehouse ($7,500 − $1,500)</a:t>
                      </a:r>
                      <a:endParaRPr sz="2000" b="0" i="0" u="none" strike="noStrike" cap="none">
                        <a:solidFill>
                          <a:schemeClr val="dk1"/>
                        </a:solidFill>
                        <a:latin typeface="Calibri"/>
                        <a:ea typeface="Calibri"/>
                        <a:cs typeface="Calibri"/>
                        <a:sym typeface="Calibri"/>
                      </a:endParaRPr>
                    </a:p>
                  </a:txBody>
                  <a:tcPr marL="91450" marR="365750" marT="27425" marB="27425"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2000" u="none" strike="noStrike" cap="none">
                          <a:solidFill>
                            <a:schemeClr val="dk1"/>
                          </a:solidFill>
                          <a:latin typeface="Calibri"/>
                          <a:ea typeface="Calibri"/>
                          <a:cs typeface="Calibri"/>
                          <a:sym typeface="Calibri"/>
                        </a:rPr>
                        <a:t>6,000</a:t>
                      </a:r>
                      <a:endParaRPr sz="2000" b="0" i="0" u="none" strike="noStrike" cap="none">
                        <a:solidFill>
                          <a:schemeClr val="dk1"/>
                        </a:solidFill>
                        <a:latin typeface="Calibri"/>
                        <a:ea typeface="Calibri"/>
                        <a:cs typeface="Calibri"/>
                        <a:sym typeface="Calibri"/>
                      </a:endParaRPr>
                    </a:p>
                  </a:txBody>
                  <a:tcPr marL="4225" marR="45725" marT="27425" marB="27425"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13425">
                <a:tc>
                  <a:txBody>
                    <a:bodyPr/>
                    <a:lstStyle/>
                    <a:p>
                      <a:pPr marL="0" marR="0" lvl="0" indent="0" algn="l" rtl="0">
                        <a:spcBef>
                          <a:spcPts val="0"/>
                        </a:spcBef>
                        <a:spcAft>
                          <a:spcPts val="0"/>
                        </a:spcAft>
                        <a:buNone/>
                      </a:pPr>
                      <a:r>
                        <a:rPr lang="en-US" sz="2000" u="none" strike="noStrike" cap="none">
                          <a:solidFill>
                            <a:schemeClr val="dk1"/>
                          </a:solidFill>
                          <a:latin typeface="Calibri"/>
                          <a:ea typeface="Calibri"/>
                          <a:cs typeface="Calibri"/>
                          <a:sym typeface="Calibri"/>
                        </a:rPr>
                        <a:t>Attorney’s fee </a:t>
                      </a:r>
                      <a:endParaRPr sz="2000" b="0" i="0" u="none" strike="noStrike" cap="none">
                        <a:solidFill>
                          <a:schemeClr val="dk1"/>
                        </a:solidFill>
                        <a:latin typeface="Calibri"/>
                        <a:ea typeface="Calibri"/>
                        <a:cs typeface="Calibri"/>
                        <a:sym typeface="Calibri"/>
                      </a:endParaRPr>
                    </a:p>
                  </a:txBody>
                  <a:tcPr marL="91450" marR="91450" marT="27425" marB="27425"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2000" u="none" strike="noStrike" cap="none">
                          <a:solidFill>
                            <a:schemeClr val="dk1"/>
                          </a:solidFill>
                          <a:latin typeface="Calibri"/>
                          <a:ea typeface="Calibri"/>
                          <a:cs typeface="Calibri"/>
                          <a:sym typeface="Calibri"/>
                        </a:rPr>
                        <a:t>1,000</a:t>
                      </a:r>
                      <a:endParaRPr sz="2000" b="0" i="0" u="none" strike="noStrike" cap="none">
                        <a:solidFill>
                          <a:schemeClr val="dk1"/>
                        </a:solidFill>
                        <a:latin typeface="Calibri"/>
                        <a:ea typeface="Calibri"/>
                        <a:cs typeface="Calibri"/>
                        <a:sym typeface="Calibri"/>
                      </a:endParaRPr>
                    </a:p>
                  </a:txBody>
                  <a:tcPr marL="4225" marR="45725" marT="27425" marB="27425"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13425">
                <a:tc>
                  <a:txBody>
                    <a:bodyPr/>
                    <a:lstStyle/>
                    <a:p>
                      <a:pPr marL="0" marR="0" lvl="0" indent="0" algn="l" rtl="0">
                        <a:spcBef>
                          <a:spcPts val="0"/>
                        </a:spcBef>
                        <a:spcAft>
                          <a:spcPts val="0"/>
                        </a:spcAft>
                        <a:buNone/>
                      </a:pPr>
                      <a:r>
                        <a:rPr lang="en-US" sz="2000" u="none" strike="noStrike" cap="none">
                          <a:solidFill>
                            <a:schemeClr val="dk1"/>
                          </a:solidFill>
                          <a:latin typeface="Calibri"/>
                          <a:ea typeface="Calibri"/>
                          <a:cs typeface="Calibri"/>
                          <a:sym typeface="Calibri"/>
                        </a:rPr>
                        <a:t>Real estate broker’s commission </a:t>
                      </a:r>
                      <a:endParaRPr sz="2000" b="0" i="0" u="none" strike="noStrike" cap="none">
                        <a:solidFill>
                          <a:schemeClr val="dk1"/>
                        </a:solidFill>
                        <a:latin typeface="Calibri"/>
                        <a:ea typeface="Calibri"/>
                        <a:cs typeface="Calibri"/>
                        <a:sym typeface="Calibri"/>
                      </a:endParaRPr>
                    </a:p>
                  </a:txBody>
                  <a:tcPr marL="91450" marR="91450" marT="27425" marB="27425"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2000" u="sng" strike="noStrike" cap="none">
                          <a:solidFill>
                            <a:schemeClr val="dk1"/>
                          </a:solidFill>
                          <a:latin typeface="Calibri"/>
                          <a:ea typeface="Calibri"/>
                          <a:cs typeface="Calibri"/>
                          <a:sym typeface="Calibri"/>
                        </a:rPr>
                        <a:t>       8,000</a:t>
                      </a:r>
                      <a:endParaRPr sz="2000" b="0" i="0" u="sng" strike="noStrike" cap="none">
                        <a:solidFill>
                          <a:schemeClr val="dk1"/>
                        </a:solidFill>
                        <a:latin typeface="Calibri"/>
                        <a:ea typeface="Calibri"/>
                        <a:cs typeface="Calibri"/>
                        <a:sym typeface="Calibri"/>
                      </a:endParaRPr>
                    </a:p>
                  </a:txBody>
                  <a:tcPr marL="4225" marR="45725" marT="27425" marB="27425"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13425">
                <a:tc>
                  <a:txBody>
                    <a:bodyPr/>
                    <a:lstStyle/>
                    <a:p>
                      <a:pPr marL="0" marR="0" lvl="0" indent="0" algn="l" rtl="0">
                        <a:spcBef>
                          <a:spcPts val="0"/>
                        </a:spcBef>
                        <a:spcAft>
                          <a:spcPts val="0"/>
                        </a:spcAft>
                        <a:buNone/>
                      </a:pPr>
                      <a:r>
                        <a:rPr lang="en-US" sz="2000" b="1" u="none" strike="noStrike" cap="none">
                          <a:solidFill>
                            <a:schemeClr val="accent2"/>
                          </a:solidFill>
                          <a:latin typeface="Calibri"/>
                          <a:ea typeface="Calibri"/>
                          <a:cs typeface="Calibri"/>
                          <a:sym typeface="Calibri"/>
                        </a:rPr>
                        <a:t>Cost of land</a:t>
                      </a:r>
                      <a:endParaRPr sz="2000" b="1" i="0" u="none" strike="noStrike" cap="none">
                        <a:solidFill>
                          <a:schemeClr val="accent2"/>
                        </a:solidFill>
                        <a:latin typeface="Calibri"/>
                        <a:ea typeface="Calibri"/>
                        <a:cs typeface="Calibri"/>
                        <a:sym typeface="Calibri"/>
                      </a:endParaRPr>
                    </a:p>
                  </a:txBody>
                  <a:tcPr marL="91450" marR="91450" marT="27425" marB="27425" anchor="b">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r" rtl="0">
                        <a:spcBef>
                          <a:spcPts val="0"/>
                        </a:spcBef>
                        <a:spcAft>
                          <a:spcPts val="0"/>
                        </a:spcAft>
                        <a:buNone/>
                      </a:pPr>
                      <a:r>
                        <a:rPr lang="en-US" sz="2000" b="1" u="sng" strike="noStrike" cap="none">
                          <a:solidFill>
                            <a:schemeClr val="accent2"/>
                          </a:solidFill>
                          <a:latin typeface="Calibri"/>
                          <a:ea typeface="Calibri"/>
                          <a:cs typeface="Calibri"/>
                          <a:sym typeface="Calibri"/>
                        </a:rPr>
                        <a:t>$115,000</a:t>
                      </a:r>
                      <a:endParaRPr sz="2000" b="1" i="0" u="sng" strike="noStrike" cap="none">
                        <a:solidFill>
                          <a:schemeClr val="accent2"/>
                        </a:solidFill>
                        <a:latin typeface="Calibri"/>
                        <a:ea typeface="Calibri"/>
                        <a:cs typeface="Calibri"/>
                        <a:sym typeface="Calibri"/>
                      </a:endParaRPr>
                    </a:p>
                  </a:txBody>
                  <a:tcPr marL="4225" marR="45725" marT="27425" marB="27425" anchor="b">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353" name="Google Shape;353;p47"/>
          <p:cNvSpPr txBox="1">
            <a:spLocks noGrp="1"/>
          </p:cNvSpPr>
          <p:nvPr>
            <p:ph type="body" idx="18"/>
          </p:nvPr>
        </p:nvSpPr>
        <p:spPr>
          <a:xfrm>
            <a:off x="304800" y="4853650"/>
            <a:ext cx="40386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000"/>
              <a:buNone/>
            </a:pPr>
            <a:r>
              <a:rPr lang="en-US" sz="2000">
                <a:solidFill>
                  <a:srgbClr val="000000"/>
                </a:solidFill>
              </a:rPr>
              <a:t>Hayes makes the following entry:</a:t>
            </a:r>
            <a:endParaRPr sz="2000"/>
          </a:p>
        </p:txBody>
      </p:sp>
      <p:sp>
        <p:nvSpPr>
          <p:cNvPr id="354" name="Google Shape;354;p47"/>
          <p:cNvSpPr txBox="1">
            <a:spLocks noGrp="1"/>
          </p:cNvSpPr>
          <p:nvPr>
            <p:ph type="body" idx="20"/>
          </p:nvPr>
        </p:nvSpPr>
        <p:spPr>
          <a:xfrm>
            <a:off x="767790" y="5257800"/>
            <a:ext cx="8382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000"/>
              <a:buNone/>
            </a:pPr>
            <a:r>
              <a:rPr lang="en-US" sz="2000">
                <a:solidFill>
                  <a:srgbClr val="000000"/>
                </a:solidFill>
              </a:rPr>
              <a:t>Land</a:t>
            </a:r>
            <a:endParaRPr sz="2000"/>
          </a:p>
        </p:txBody>
      </p:sp>
      <p:sp>
        <p:nvSpPr>
          <p:cNvPr id="355" name="Google Shape;355;p47"/>
          <p:cNvSpPr txBox="1">
            <a:spLocks noGrp="1"/>
          </p:cNvSpPr>
          <p:nvPr>
            <p:ph type="body" idx="17"/>
          </p:nvPr>
        </p:nvSpPr>
        <p:spPr>
          <a:xfrm>
            <a:off x="5562600" y="5264470"/>
            <a:ext cx="11430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000"/>
              <a:buNone/>
            </a:pPr>
            <a:r>
              <a:rPr lang="en-US" sz="2000">
                <a:solidFill>
                  <a:srgbClr val="000000"/>
                </a:solidFill>
              </a:rPr>
              <a:t>115,000</a:t>
            </a:r>
            <a:endParaRPr sz="2000"/>
          </a:p>
        </p:txBody>
      </p:sp>
      <p:sp>
        <p:nvSpPr>
          <p:cNvPr id="356" name="Google Shape;356;p47"/>
          <p:cNvSpPr txBox="1">
            <a:spLocks noGrp="1"/>
          </p:cNvSpPr>
          <p:nvPr>
            <p:ph type="body" idx="19"/>
          </p:nvPr>
        </p:nvSpPr>
        <p:spPr>
          <a:xfrm>
            <a:off x="947677" y="5565855"/>
            <a:ext cx="685800" cy="37573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000"/>
              <a:buNone/>
            </a:pPr>
            <a:r>
              <a:rPr lang="en-US" sz="2000">
                <a:solidFill>
                  <a:srgbClr val="000000"/>
                </a:solidFill>
              </a:rPr>
              <a:t>Cash</a:t>
            </a:r>
            <a:endParaRPr sz="2000"/>
          </a:p>
        </p:txBody>
      </p:sp>
      <p:sp>
        <p:nvSpPr>
          <p:cNvPr id="357" name="Google Shape;357;p47"/>
          <p:cNvSpPr txBox="1">
            <a:spLocks noGrp="1"/>
          </p:cNvSpPr>
          <p:nvPr>
            <p:ph type="body" idx="21"/>
          </p:nvPr>
        </p:nvSpPr>
        <p:spPr>
          <a:xfrm>
            <a:off x="7543800" y="5576465"/>
            <a:ext cx="10668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0000"/>
              </a:buClr>
              <a:buSzPts val="2000"/>
              <a:buNone/>
            </a:pPr>
            <a:r>
              <a:rPr lang="en-US" sz="2000">
                <a:solidFill>
                  <a:srgbClr val="000000"/>
                </a:solidFill>
                <a:latin typeface="Calibri"/>
                <a:ea typeface="Calibri"/>
                <a:cs typeface="Calibri"/>
                <a:sym typeface="Calibri"/>
              </a:rPr>
              <a:t>115,000</a:t>
            </a:r>
            <a:endParaRPr sz="2000"/>
          </a:p>
        </p:txBody>
      </p:sp>
      <p:sp>
        <p:nvSpPr>
          <p:cNvPr id="358" name="Google Shape;358;p47"/>
          <p:cNvSpPr txBox="1">
            <a:spLocks noGrp="1"/>
          </p:cNvSpPr>
          <p:nvPr>
            <p:ph type="body" idx="22"/>
          </p:nvPr>
        </p:nvSpPr>
        <p:spPr>
          <a:xfrm>
            <a:off x="1139625" y="5899675"/>
            <a:ext cx="3086100" cy="36512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2000"/>
              <a:t>(To record purchase of land)</a:t>
            </a:r>
            <a:endParaRPr/>
          </a:p>
        </p:txBody>
      </p:sp>
      <p:sp>
        <p:nvSpPr>
          <p:cNvPr id="359" name="Google Shape;359;p47"/>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360" name="Google Shape;360;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119"/>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latin typeface="Calibri"/>
                <a:ea typeface="Calibri"/>
                <a:cs typeface="Calibri"/>
                <a:sym typeface="Calibri"/>
              </a:rPr>
              <a:t>A Look at I</a:t>
            </a:r>
            <a:r>
              <a:rPr lang="en-US" sz="100" b="1">
                <a:latin typeface="Calibri"/>
                <a:ea typeface="Calibri"/>
                <a:cs typeface="Calibri"/>
                <a:sym typeface="Calibri"/>
              </a:rPr>
              <a:t> </a:t>
            </a:r>
            <a:r>
              <a:rPr lang="en-US" b="1">
                <a:latin typeface="Calibri"/>
                <a:ea typeface="Calibri"/>
                <a:cs typeface="Calibri"/>
                <a:sym typeface="Calibri"/>
              </a:rPr>
              <a:t>F</a:t>
            </a:r>
            <a:r>
              <a:rPr lang="en-US" sz="100" b="1">
                <a:latin typeface="Calibri"/>
                <a:ea typeface="Calibri"/>
                <a:cs typeface="Calibri"/>
                <a:sym typeface="Calibri"/>
              </a:rPr>
              <a:t> </a:t>
            </a:r>
            <a:r>
              <a:rPr lang="en-US" b="1">
                <a:latin typeface="Calibri"/>
                <a:ea typeface="Calibri"/>
                <a:cs typeface="Calibri"/>
                <a:sym typeface="Calibri"/>
              </a:rPr>
              <a:t>R</a:t>
            </a:r>
            <a:r>
              <a:rPr lang="en-US" sz="100" b="1">
                <a:latin typeface="Calibri"/>
                <a:ea typeface="Calibri"/>
                <a:cs typeface="Calibri"/>
                <a:sym typeface="Calibri"/>
              </a:rPr>
              <a:t> </a:t>
            </a:r>
            <a:r>
              <a:rPr lang="en-US" b="1">
                <a:latin typeface="Calibri"/>
                <a:ea typeface="Calibri"/>
                <a:cs typeface="Calibri"/>
                <a:sym typeface="Calibri"/>
              </a:rPr>
              <a:t>S </a:t>
            </a:r>
            <a:r>
              <a:rPr lang="en-US" sz="2400">
                <a:latin typeface="Calibri"/>
                <a:ea typeface="Calibri"/>
                <a:cs typeface="Calibri"/>
                <a:sym typeface="Calibri"/>
              </a:rPr>
              <a:t>(6 of 6)</a:t>
            </a:r>
            <a:endParaRPr sz="2400"/>
          </a:p>
        </p:txBody>
      </p:sp>
      <p:sp>
        <p:nvSpPr>
          <p:cNvPr id="1104" name="Google Shape;1104;p119"/>
          <p:cNvSpPr txBox="1">
            <a:spLocks noGrp="1"/>
          </p:cNvSpPr>
          <p:nvPr>
            <p:ph type="body" idx="1"/>
          </p:nvPr>
        </p:nvSpPr>
        <p:spPr>
          <a:xfrm>
            <a:off x="304800" y="1828800"/>
            <a:ext cx="8534400" cy="2133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196E78"/>
              </a:buClr>
              <a:buSzPts val="2600"/>
              <a:buNone/>
            </a:pPr>
            <a:r>
              <a:rPr lang="en-US" sz="2600" b="1">
                <a:solidFill>
                  <a:srgbClr val="196E78"/>
                </a:solidFill>
                <a:latin typeface="Calibri"/>
                <a:ea typeface="Calibri"/>
                <a:cs typeface="Calibri"/>
                <a:sym typeface="Calibri"/>
              </a:rPr>
              <a:t>Looking to the Future</a:t>
            </a:r>
            <a:endParaRPr/>
          </a:p>
          <a:p>
            <a:pPr marL="0" lvl="0" indent="0" algn="l" rtl="0">
              <a:lnSpc>
                <a:spcPct val="90000"/>
              </a:lnSpc>
              <a:spcBef>
                <a:spcPts val="1000"/>
              </a:spcBef>
              <a:spcAft>
                <a:spcPts val="0"/>
              </a:spcAft>
              <a:buClr>
                <a:schemeClr val="dk1"/>
              </a:buClr>
              <a:buSzPts val="2600"/>
              <a:buNone/>
            </a:pPr>
            <a:r>
              <a:rPr lang="en-US" sz="2600">
                <a:latin typeface="Calibri"/>
                <a:ea typeface="Calibri"/>
                <a:cs typeface="Calibri"/>
                <a:sym typeface="Calibri"/>
              </a:rPr>
              <a:t>The I</a:t>
            </a:r>
            <a:r>
              <a:rPr lang="en-US" sz="100">
                <a:latin typeface="Calibri"/>
                <a:ea typeface="Calibri"/>
                <a:cs typeface="Calibri"/>
                <a:sym typeface="Calibri"/>
              </a:rPr>
              <a:t> </a:t>
            </a:r>
            <a:r>
              <a:rPr lang="en-US" sz="2600">
                <a:latin typeface="Calibri"/>
                <a:ea typeface="Calibri"/>
                <a:cs typeface="Calibri"/>
                <a:sym typeface="Calibri"/>
              </a:rPr>
              <a:t>A</a:t>
            </a:r>
            <a:r>
              <a:rPr lang="en-US" sz="100">
                <a:latin typeface="Calibri"/>
                <a:ea typeface="Calibri"/>
                <a:cs typeface="Calibri"/>
                <a:sym typeface="Calibri"/>
              </a:rPr>
              <a:t> </a:t>
            </a:r>
            <a:r>
              <a:rPr lang="en-US" sz="2600">
                <a:latin typeface="Calibri"/>
                <a:ea typeface="Calibri"/>
                <a:cs typeface="Calibri"/>
                <a:sym typeface="Calibri"/>
              </a:rPr>
              <a:t>S</a:t>
            </a:r>
            <a:r>
              <a:rPr lang="en-US" sz="100">
                <a:latin typeface="Calibri"/>
                <a:ea typeface="Calibri"/>
                <a:cs typeface="Calibri"/>
                <a:sym typeface="Calibri"/>
              </a:rPr>
              <a:t> </a:t>
            </a:r>
            <a:r>
              <a:rPr lang="en-US" sz="2600">
                <a:latin typeface="Calibri"/>
                <a:ea typeface="Calibri"/>
                <a:cs typeface="Calibri"/>
                <a:sym typeface="Calibri"/>
              </a:rPr>
              <a:t>B and F</a:t>
            </a:r>
            <a:r>
              <a:rPr lang="en-US" sz="100">
                <a:latin typeface="Calibri"/>
                <a:ea typeface="Calibri"/>
                <a:cs typeface="Calibri"/>
                <a:sym typeface="Calibri"/>
              </a:rPr>
              <a:t> </a:t>
            </a:r>
            <a:r>
              <a:rPr lang="en-US" sz="2600">
                <a:latin typeface="Calibri"/>
                <a:ea typeface="Calibri"/>
                <a:cs typeface="Calibri"/>
                <a:sym typeface="Calibri"/>
              </a:rPr>
              <a:t>A</a:t>
            </a:r>
            <a:r>
              <a:rPr lang="en-US" sz="100">
                <a:latin typeface="Calibri"/>
                <a:ea typeface="Calibri"/>
                <a:cs typeface="Calibri"/>
                <a:sym typeface="Calibri"/>
              </a:rPr>
              <a:t> </a:t>
            </a:r>
            <a:r>
              <a:rPr lang="en-US" sz="2600">
                <a:latin typeface="Calibri"/>
                <a:ea typeface="Calibri"/>
                <a:cs typeface="Calibri"/>
                <a:sym typeface="Calibri"/>
              </a:rPr>
              <a:t>S</a:t>
            </a:r>
            <a:r>
              <a:rPr lang="en-US" sz="100">
                <a:latin typeface="Calibri"/>
                <a:ea typeface="Calibri"/>
                <a:cs typeface="Calibri"/>
                <a:sym typeface="Calibri"/>
              </a:rPr>
              <a:t> </a:t>
            </a:r>
            <a:r>
              <a:rPr lang="en-US" sz="2600">
                <a:latin typeface="Calibri"/>
                <a:ea typeface="Calibri"/>
                <a:cs typeface="Calibri"/>
                <a:sym typeface="Calibri"/>
              </a:rPr>
              <a:t>B have identified a project that would consider expanded recognition of internally generated intangible assets. I</a:t>
            </a:r>
            <a:r>
              <a:rPr lang="en-US" sz="100">
                <a:latin typeface="Calibri"/>
                <a:ea typeface="Calibri"/>
                <a:cs typeface="Calibri"/>
                <a:sym typeface="Calibri"/>
              </a:rPr>
              <a:t> </a:t>
            </a:r>
            <a:r>
              <a:rPr lang="en-US" sz="2600">
                <a:latin typeface="Calibri"/>
                <a:ea typeface="Calibri"/>
                <a:cs typeface="Calibri"/>
                <a:sym typeface="Calibri"/>
              </a:rPr>
              <a:t>F</a:t>
            </a:r>
            <a:r>
              <a:rPr lang="en-US" sz="100">
                <a:latin typeface="Calibri"/>
                <a:ea typeface="Calibri"/>
                <a:cs typeface="Calibri"/>
                <a:sym typeface="Calibri"/>
              </a:rPr>
              <a:t> </a:t>
            </a:r>
            <a:r>
              <a:rPr lang="en-US" sz="2600">
                <a:latin typeface="Calibri"/>
                <a:ea typeface="Calibri"/>
                <a:cs typeface="Calibri"/>
                <a:sym typeface="Calibri"/>
              </a:rPr>
              <a:t>R</a:t>
            </a:r>
            <a:r>
              <a:rPr lang="en-US" sz="100">
                <a:latin typeface="Calibri"/>
                <a:ea typeface="Calibri"/>
                <a:cs typeface="Calibri"/>
                <a:sym typeface="Calibri"/>
              </a:rPr>
              <a:t> </a:t>
            </a:r>
            <a:r>
              <a:rPr lang="en-US" sz="2600">
                <a:latin typeface="Calibri"/>
                <a:ea typeface="Calibri"/>
                <a:cs typeface="Calibri"/>
                <a:sym typeface="Calibri"/>
              </a:rPr>
              <a:t>S permits more recognition of intangibles compared to G</a:t>
            </a:r>
            <a:r>
              <a:rPr lang="en-US" sz="100">
                <a:latin typeface="Calibri"/>
                <a:ea typeface="Calibri"/>
                <a:cs typeface="Calibri"/>
                <a:sym typeface="Calibri"/>
              </a:rPr>
              <a:t> </a:t>
            </a:r>
            <a:r>
              <a:rPr lang="en-US" sz="2600">
                <a:latin typeface="Calibri"/>
                <a:ea typeface="Calibri"/>
                <a:cs typeface="Calibri"/>
                <a:sym typeface="Calibri"/>
              </a:rPr>
              <a:t>A</a:t>
            </a:r>
            <a:r>
              <a:rPr lang="en-US" sz="100">
                <a:latin typeface="Calibri"/>
                <a:ea typeface="Calibri"/>
                <a:cs typeface="Calibri"/>
                <a:sym typeface="Calibri"/>
              </a:rPr>
              <a:t> </a:t>
            </a:r>
            <a:r>
              <a:rPr lang="en-US" sz="2600">
                <a:latin typeface="Calibri"/>
                <a:ea typeface="Calibri"/>
                <a:cs typeface="Calibri"/>
                <a:sym typeface="Calibri"/>
              </a:rPr>
              <a:t>A</a:t>
            </a:r>
            <a:r>
              <a:rPr lang="en-US" sz="100">
                <a:latin typeface="Calibri"/>
                <a:ea typeface="Calibri"/>
                <a:cs typeface="Calibri"/>
                <a:sym typeface="Calibri"/>
              </a:rPr>
              <a:t> </a:t>
            </a:r>
            <a:r>
              <a:rPr lang="en-US" sz="2600">
                <a:latin typeface="Calibri"/>
                <a:ea typeface="Calibri"/>
                <a:cs typeface="Calibri"/>
                <a:sym typeface="Calibri"/>
              </a:rPr>
              <a:t>P.</a:t>
            </a:r>
            <a:endParaRPr sz="2600">
              <a:latin typeface="Calibri"/>
              <a:ea typeface="Calibri"/>
              <a:cs typeface="Calibri"/>
              <a:sym typeface="Calibri"/>
            </a:endParaRPr>
          </a:p>
        </p:txBody>
      </p:sp>
      <p:sp>
        <p:nvSpPr>
          <p:cNvPr id="1105" name="Google Shape;1105;p119"/>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80</a:t>
            </a:fld>
            <a:endParaRPr/>
          </a:p>
        </p:txBody>
      </p:sp>
      <p:sp>
        <p:nvSpPr>
          <p:cNvPr id="1106" name="Google Shape;1106;p11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20"/>
          <p:cNvSpPr txBox="1">
            <a:spLocks noGrp="1"/>
          </p:cNvSpPr>
          <p:nvPr>
            <p:ph type="title"/>
          </p:nvPr>
        </p:nvSpPr>
        <p:spPr>
          <a:xfrm>
            <a:off x="304800" y="762001"/>
            <a:ext cx="8534400" cy="7619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000"/>
              <a:buFont typeface="Calibri"/>
              <a:buNone/>
            </a:pPr>
            <a:r>
              <a:rPr lang="en-US" b="1"/>
              <a:t>Copyright</a:t>
            </a:r>
            <a:endParaRPr/>
          </a:p>
        </p:txBody>
      </p:sp>
      <p:sp>
        <p:nvSpPr>
          <p:cNvPr id="1113" name="Google Shape;1113;p120"/>
          <p:cNvSpPr txBox="1">
            <a:spLocks noGrp="1"/>
          </p:cNvSpPr>
          <p:nvPr>
            <p:ph type="body" idx="1"/>
          </p:nvPr>
        </p:nvSpPr>
        <p:spPr>
          <a:xfrm>
            <a:off x="304800" y="1752600"/>
            <a:ext cx="8534400" cy="3657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b="1"/>
              <a:t>Copyright © 2018 John Wiley &amp; Sons, Inc.</a:t>
            </a:r>
            <a:endParaRPr/>
          </a:p>
          <a:p>
            <a:pPr marL="0" lvl="0" indent="0" algn="l" rtl="0">
              <a:lnSpc>
                <a:spcPct val="150000"/>
              </a:lnSpc>
              <a:spcBef>
                <a:spcPts val="1000"/>
              </a:spcBef>
              <a:spcAft>
                <a:spcPts val="0"/>
              </a:spcAft>
              <a:buClr>
                <a:schemeClr val="dk1"/>
              </a:buClr>
              <a:buSzPts val="1800"/>
              <a:buNone/>
            </a:pPr>
            <a:r>
              <a:rPr lang="en-US" sz="180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endParaRPr/>
          </a:p>
        </p:txBody>
      </p:sp>
      <p:sp>
        <p:nvSpPr>
          <p:cNvPr id="1114" name="Google Shape;1114;p120"/>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81</a:t>
            </a:fld>
            <a:endParaRPr/>
          </a:p>
        </p:txBody>
      </p:sp>
      <p:sp>
        <p:nvSpPr>
          <p:cNvPr id="1115" name="Google Shape;1115;p12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8"/>
          <p:cNvSpPr txBox="1">
            <a:spLocks noGrp="1"/>
          </p:cNvSpPr>
          <p:nvPr>
            <p:ph type="title"/>
          </p:nvPr>
        </p:nvSpPr>
        <p:spPr>
          <a:xfrm>
            <a:off x="304800" y="762000"/>
            <a:ext cx="7543800" cy="1142999"/>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400" b="1">
                <a:latin typeface="Calibri"/>
                <a:ea typeface="Calibri"/>
                <a:cs typeface="Calibri"/>
                <a:sym typeface="Calibri"/>
              </a:rPr>
              <a:t>Determining the Cost of Plant Assets </a:t>
            </a:r>
            <a:r>
              <a:rPr lang="en-US" sz="2700">
                <a:latin typeface="Calibri"/>
                <a:ea typeface="Calibri"/>
                <a:cs typeface="Calibri"/>
                <a:sym typeface="Calibri"/>
              </a:rPr>
              <a:t>(4 of 11)</a:t>
            </a:r>
            <a:endParaRPr sz="2700"/>
          </a:p>
        </p:txBody>
      </p:sp>
      <p:sp>
        <p:nvSpPr>
          <p:cNvPr id="366" name="Google Shape;366;p48"/>
          <p:cNvSpPr txBox="1">
            <a:spLocks noGrp="1"/>
          </p:cNvSpPr>
          <p:nvPr>
            <p:ph type="body" idx="1"/>
          </p:nvPr>
        </p:nvSpPr>
        <p:spPr>
          <a:xfrm>
            <a:off x="304800" y="1981200"/>
            <a:ext cx="8534400" cy="4038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b="1"/>
              <a:t>Land Improvements</a:t>
            </a:r>
            <a:endParaRPr/>
          </a:p>
          <a:p>
            <a:pPr marL="0" lvl="0" indent="0" algn="l" rtl="0">
              <a:lnSpc>
                <a:spcPct val="90000"/>
              </a:lnSpc>
              <a:spcBef>
                <a:spcPts val="1000"/>
              </a:spcBef>
              <a:spcAft>
                <a:spcPts val="0"/>
              </a:spcAft>
              <a:buClr>
                <a:schemeClr val="dk1"/>
              </a:buClr>
              <a:buSzPts val="2800"/>
              <a:buNone/>
            </a:pPr>
            <a:r>
              <a:rPr lang="en-US" b="1"/>
              <a:t>Structural additions </a:t>
            </a:r>
            <a:r>
              <a:rPr lang="en-US"/>
              <a:t>with limited life made to land. </a:t>
            </a:r>
            <a:r>
              <a:rPr lang="en-US" b="1"/>
              <a:t>Cost includes all expenditures necessary </a:t>
            </a:r>
            <a:r>
              <a:rPr lang="en-US"/>
              <a:t>to make the improvements </a:t>
            </a:r>
            <a:r>
              <a:rPr lang="en-US" b="1"/>
              <a:t>ready for their intended use</a:t>
            </a:r>
            <a:r>
              <a:rPr lang="en-US"/>
              <a:t>.</a:t>
            </a:r>
            <a:endParaRPr/>
          </a:p>
          <a:p>
            <a:pPr marL="292608" lvl="0" indent="-292608" algn="l" rtl="0">
              <a:lnSpc>
                <a:spcPct val="90000"/>
              </a:lnSpc>
              <a:spcBef>
                <a:spcPts val="1000"/>
              </a:spcBef>
              <a:spcAft>
                <a:spcPts val="0"/>
              </a:spcAft>
              <a:buClr>
                <a:srgbClr val="800000"/>
              </a:buClr>
              <a:buSzPts val="2800"/>
              <a:buFont typeface="Arial"/>
              <a:buChar char="•"/>
            </a:pPr>
            <a:r>
              <a:rPr lang="en-US"/>
              <a:t>Examples: driveways, parking lots, fences, landscaping, and underground sprinklers</a:t>
            </a:r>
            <a:endParaRPr/>
          </a:p>
          <a:p>
            <a:pPr marL="292608" lvl="0" indent="-292608" algn="l" rtl="0">
              <a:lnSpc>
                <a:spcPct val="90000"/>
              </a:lnSpc>
              <a:spcBef>
                <a:spcPts val="1000"/>
              </a:spcBef>
              <a:spcAft>
                <a:spcPts val="0"/>
              </a:spcAft>
              <a:buClr>
                <a:srgbClr val="800000"/>
              </a:buClr>
              <a:buSzPts val="2800"/>
              <a:buFont typeface="Arial"/>
              <a:buChar char="•"/>
            </a:pPr>
            <a:r>
              <a:rPr lang="en-US"/>
              <a:t>Limited useful lives</a:t>
            </a:r>
            <a:endParaRPr/>
          </a:p>
          <a:p>
            <a:pPr marL="292608" lvl="0" indent="-292608" algn="l" rtl="0">
              <a:lnSpc>
                <a:spcPct val="90000"/>
              </a:lnSpc>
              <a:spcBef>
                <a:spcPts val="1000"/>
              </a:spcBef>
              <a:spcAft>
                <a:spcPts val="0"/>
              </a:spcAft>
              <a:buClr>
                <a:srgbClr val="800000"/>
              </a:buClr>
              <a:buSzPts val="2800"/>
              <a:buFont typeface="Arial"/>
              <a:buChar char="•"/>
            </a:pPr>
            <a:r>
              <a:rPr lang="en-US"/>
              <a:t>Expense (depreciate) cost of land improvements over their useful lives</a:t>
            </a:r>
            <a:endParaRPr/>
          </a:p>
        </p:txBody>
      </p:sp>
      <p:sp>
        <p:nvSpPr>
          <p:cNvPr id="367" name="Google Shape;367;p48"/>
          <p:cNvSpPr txBox="1">
            <a:spLocks noGrp="1"/>
          </p:cNvSpPr>
          <p:nvPr>
            <p:ph type="sldNum" idx="12"/>
          </p:nvPr>
        </p:nvSpPr>
        <p:spPr>
          <a:xfrm>
            <a:off x="6457950" y="6356350"/>
            <a:ext cx="238125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368" name="Google Shape;368;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Copyright ©2018 John Wiley &amp; Sons, Inc. </a:t>
            </a:r>
            <a:endParaRPr/>
          </a:p>
        </p:txBody>
      </p:sp>
    </p:spTree>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6643</Words>
  <Application>Microsoft Office PowerPoint</Application>
  <PresentationFormat>On-screen Show (4:3)</PresentationFormat>
  <Paragraphs>940</Paragraphs>
  <Slides>81</Slides>
  <Notes>81</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81</vt:i4>
      </vt:variant>
    </vt:vector>
  </HeadingPairs>
  <TitlesOfParts>
    <vt:vector size="92" baseType="lpstr">
      <vt:lpstr>Arial</vt:lpstr>
      <vt:lpstr>Calibri</vt:lpstr>
      <vt:lpstr>Comic Sans MS</vt:lpstr>
      <vt:lpstr>Courier New</vt:lpstr>
      <vt:lpstr>Opener</vt:lpstr>
      <vt:lpstr>Section</vt:lpstr>
      <vt:lpstr>Chapter Outline</vt:lpstr>
      <vt:lpstr>Learning Objectives</vt:lpstr>
      <vt:lpstr>Concept Check Question</vt:lpstr>
      <vt:lpstr>Key Term</vt:lpstr>
      <vt:lpstr>Image Slide Master</vt:lpstr>
      <vt:lpstr>Accounting Principles</vt:lpstr>
      <vt:lpstr>Chapter Outline</vt:lpstr>
      <vt:lpstr>Plant Asset Expenditures (1 of 3)</vt:lpstr>
      <vt:lpstr>Plant Asset Expenditures (2 of 3)</vt:lpstr>
      <vt:lpstr>Plant Asset Expenditures (3 of 3)</vt:lpstr>
      <vt:lpstr>Determining the Cost of Plant Assets (1 of 11)</vt:lpstr>
      <vt:lpstr>Determining the Cost of Plant Assets (2 of 11)</vt:lpstr>
      <vt:lpstr>Determining the Cost of Plant Assets (3 of 11)</vt:lpstr>
      <vt:lpstr>Determining the Cost of Plant Assets (4 of 11)</vt:lpstr>
      <vt:lpstr>Determining the Cost of Plant Assets (5 of 11)</vt:lpstr>
      <vt:lpstr>Determining the Cost of Plant Assets (6 of 11)</vt:lpstr>
      <vt:lpstr>Determining the Cost of Plant Assets (7 of 11)</vt:lpstr>
      <vt:lpstr>Determining the Cost of Plant Assets (8 of 11)</vt:lpstr>
      <vt:lpstr>Determining the Cost of Plant Assets (9 of 11)</vt:lpstr>
      <vt:lpstr>Determining the Cost of Plant Assets (10 of 11)</vt:lpstr>
      <vt:lpstr>Determining the Cost of Plant Assets (11 of 11)</vt:lpstr>
      <vt:lpstr>Do It! 1: Cost of Plant Assets</vt:lpstr>
      <vt:lpstr>Depreciation Methods (1 of 3)</vt:lpstr>
      <vt:lpstr>Factors in Computing Depreciation</vt:lpstr>
      <vt:lpstr>Depreciation Methods (2 of 3)</vt:lpstr>
      <vt:lpstr>Depreciation Methods (3 of 3)</vt:lpstr>
      <vt:lpstr>Straight-Line Method (1 of 3)</vt:lpstr>
      <vt:lpstr>Straight-Line Method (2 of 3)</vt:lpstr>
      <vt:lpstr>Straight-Line Method (3 of 3)</vt:lpstr>
      <vt:lpstr>Do It! 2a: Straight-Line Depreciation</vt:lpstr>
      <vt:lpstr>Units-of-Activity Method (1 of 3)</vt:lpstr>
      <vt:lpstr>Units-of-Activity Method (2 of 3)</vt:lpstr>
      <vt:lpstr>Units-of-Activity Method (3 of 3)</vt:lpstr>
      <vt:lpstr>Declining-Balance Method (1 of 3)</vt:lpstr>
      <vt:lpstr>Declining-Balance Method (2 of 3)</vt:lpstr>
      <vt:lpstr>Declining-Balance Method (3 of 3)</vt:lpstr>
      <vt:lpstr>Comparison of Depreciation Methods</vt:lpstr>
      <vt:lpstr>Depreciation and Income Taxes</vt:lpstr>
      <vt:lpstr>Revising Periodic Depreciation (1 of 3)</vt:lpstr>
      <vt:lpstr>Revising Periodic Depreciation (2 of 3)</vt:lpstr>
      <vt:lpstr>Revising Periodic Depreciation (3 of 3)</vt:lpstr>
      <vt:lpstr>DO IT! 2b Revised Depreciation (1 of 2)</vt:lpstr>
      <vt:lpstr>DO IT! 2b Revised Depreciation (2 of 2)</vt:lpstr>
      <vt:lpstr>Plant Asset Disposals</vt:lpstr>
      <vt:lpstr>Retirement of Plant Asset (1 of 3)</vt:lpstr>
      <vt:lpstr>Retirement of Plant Asset (2 of 3)</vt:lpstr>
      <vt:lpstr>Retirement of Plant Asset (3 of 3)</vt:lpstr>
      <vt:lpstr>Sale of Plant Asset (1 of 2)</vt:lpstr>
      <vt:lpstr>Sale of Plant Asset (2 of 2)</vt:lpstr>
      <vt:lpstr>Gain on Sale</vt:lpstr>
      <vt:lpstr>Loss on Sale</vt:lpstr>
      <vt:lpstr>Do It! 3: Plant Asset Disposal (1 of 2)</vt:lpstr>
      <vt:lpstr>Do It! 3: Plant Asset Disposal (2 of 2)</vt:lpstr>
      <vt:lpstr>Determining Natural Resources and Intangible Assets</vt:lpstr>
      <vt:lpstr>Depletion (1 of 3)</vt:lpstr>
      <vt:lpstr>Depletion (2 of 3)</vt:lpstr>
      <vt:lpstr>Depletion (3 of 3)</vt:lpstr>
      <vt:lpstr>Intangible Assets</vt:lpstr>
      <vt:lpstr>Accounting for Intangible Assets (1 of 7)</vt:lpstr>
      <vt:lpstr>Accounting for Intangible Assets (2 of 7)</vt:lpstr>
      <vt:lpstr>Patent (3 of 7)</vt:lpstr>
      <vt:lpstr>Accounting for Intangible Assets (4 of 7)</vt:lpstr>
      <vt:lpstr>Accounting for Intangible Assets (5 of 7)</vt:lpstr>
      <vt:lpstr>Accounting for Intangible Assets (6 of 7)</vt:lpstr>
      <vt:lpstr>Accounting for Intangible Assets (7 of 7)</vt:lpstr>
      <vt:lpstr>Research and Development Costs</vt:lpstr>
      <vt:lpstr>Do It! 4: Classification Concepts (1 of 4)</vt:lpstr>
      <vt:lpstr>Do It! 4: Classification Concepts (2 of 4)</vt:lpstr>
      <vt:lpstr>Do It! 4: Classification Concepts (3 of 4)</vt:lpstr>
      <vt:lpstr>Do It! 4: Classification Concepts (4 of 4)</vt:lpstr>
      <vt:lpstr>Statement Presentation and Analysis (1 of 2)</vt:lpstr>
      <vt:lpstr>Statement Presentation and Analysis (2 of 2)</vt:lpstr>
      <vt:lpstr>Analysis</vt:lpstr>
      <vt:lpstr>Do It! 5: Asset Turnover</vt:lpstr>
      <vt:lpstr>Appendix 10A: Exchange of Plant Assets</vt:lpstr>
      <vt:lpstr>Loss Treatment (1 of 2)</vt:lpstr>
      <vt:lpstr>Loss Treatment (2 of 2)</vt:lpstr>
      <vt:lpstr>Gain Treatment (1 of 2)</vt:lpstr>
      <vt:lpstr>Gain Treatment (2 of 2)</vt:lpstr>
      <vt:lpstr>A Look at I F R S (1 of 6)</vt:lpstr>
      <vt:lpstr>A Look at I F R S (2 of 6)</vt:lpstr>
      <vt:lpstr>A Look at I F R S (3 of 6)</vt:lpstr>
      <vt:lpstr>A Look at I F R S (4 of 6)</vt:lpstr>
      <vt:lpstr>A Look at I F R S (5 of 6)</vt:lpstr>
      <vt:lpstr>A Look at I F R S (6 of 6)</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H.M. Arif</dc:creator>
  <cp:lastModifiedBy>Dr. H.M. Arif</cp:lastModifiedBy>
  <cp:revision>1</cp:revision>
  <dcterms:modified xsi:type="dcterms:W3CDTF">2025-04-21T08:20:37Z</dcterms:modified>
</cp:coreProperties>
</file>