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6.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9" r:id="rId4"/>
    <p:sldMasterId id="2147483936" r:id="rId5"/>
    <p:sldMasterId id="2147483943" r:id="rId6"/>
    <p:sldMasterId id="2147483965" r:id="rId7"/>
    <p:sldMasterId id="2147483968" r:id="rId8"/>
    <p:sldMasterId id="2147483971" r:id="rId9"/>
    <p:sldMasterId id="2147483976" r:id="rId10"/>
  </p:sldMasterIdLst>
  <p:notesMasterIdLst>
    <p:notesMasterId r:id="rId95"/>
  </p:notesMasterIdLst>
  <p:sldIdLst>
    <p:sldId id="393" r:id="rId11"/>
    <p:sldId id="258" r:id="rId12"/>
    <p:sldId id="612" r:id="rId13"/>
    <p:sldId id="671" r:id="rId14"/>
    <p:sldId id="613" r:id="rId15"/>
    <p:sldId id="614" r:id="rId16"/>
    <p:sldId id="670" r:id="rId17"/>
    <p:sldId id="623" r:id="rId18"/>
    <p:sldId id="624" r:id="rId19"/>
    <p:sldId id="625" r:id="rId20"/>
    <p:sldId id="626" r:id="rId21"/>
    <p:sldId id="627" r:id="rId22"/>
    <p:sldId id="628" r:id="rId23"/>
    <p:sldId id="629" r:id="rId24"/>
    <p:sldId id="630" r:id="rId25"/>
    <p:sldId id="631" r:id="rId26"/>
    <p:sldId id="672" r:id="rId27"/>
    <p:sldId id="632" r:id="rId28"/>
    <p:sldId id="633" r:id="rId29"/>
    <p:sldId id="634" r:id="rId30"/>
    <p:sldId id="635" r:id="rId31"/>
    <p:sldId id="636" r:id="rId32"/>
    <p:sldId id="637" r:id="rId33"/>
    <p:sldId id="638" r:id="rId34"/>
    <p:sldId id="639" r:id="rId35"/>
    <p:sldId id="640" r:id="rId36"/>
    <p:sldId id="641" r:id="rId37"/>
    <p:sldId id="642" r:id="rId38"/>
    <p:sldId id="643" r:id="rId39"/>
    <p:sldId id="644" r:id="rId40"/>
    <p:sldId id="645" r:id="rId41"/>
    <p:sldId id="646" r:id="rId42"/>
    <p:sldId id="647" r:id="rId43"/>
    <p:sldId id="648" r:id="rId44"/>
    <p:sldId id="649" r:id="rId45"/>
    <p:sldId id="650" r:id="rId46"/>
    <p:sldId id="651" r:id="rId47"/>
    <p:sldId id="652" r:id="rId48"/>
    <p:sldId id="653" r:id="rId49"/>
    <p:sldId id="654" r:id="rId50"/>
    <p:sldId id="655" r:id="rId51"/>
    <p:sldId id="656" r:id="rId52"/>
    <p:sldId id="657" r:id="rId53"/>
    <p:sldId id="659" r:id="rId54"/>
    <p:sldId id="660" r:id="rId55"/>
    <p:sldId id="682" r:id="rId56"/>
    <p:sldId id="683" r:id="rId57"/>
    <p:sldId id="684" r:id="rId58"/>
    <p:sldId id="685" r:id="rId59"/>
    <p:sldId id="686" r:id="rId60"/>
    <p:sldId id="687" r:id="rId61"/>
    <p:sldId id="688" r:id="rId62"/>
    <p:sldId id="689" r:id="rId63"/>
    <p:sldId id="690" r:id="rId64"/>
    <p:sldId id="691" r:id="rId65"/>
    <p:sldId id="692" r:id="rId66"/>
    <p:sldId id="693" r:id="rId67"/>
    <p:sldId id="694" r:id="rId68"/>
    <p:sldId id="695" r:id="rId69"/>
    <p:sldId id="696" r:id="rId70"/>
    <p:sldId id="661" r:id="rId71"/>
    <p:sldId id="662" r:id="rId72"/>
    <p:sldId id="663" r:id="rId73"/>
    <p:sldId id="664" r:id="rId74"/>
    <p:sldId id="619" r:id="rId75"/>
    <p:sldId id="681" r:id="rId76"/>
    <p:sldId id="620" r:id="rId77"/>
    <p:sldId id="680" r:id="rId78"/>
    <p:sldId id="621" r:id="rId79"/>
    <p:sldId id="622" r:id="rId80"/>
    <p:sldId id="673" r:id="rId81"/>
    <p:sldId id="674" r:id="rId82"/>
    <p:sldId id="481" r:id="rId83"/>
    <p:sldId id="675" r:id="rId84"/>
    <p:sldId id="676" r:id="rId85"/>
    <p:sldId id="665" r:id="rId86"/>
    <p:sldId id="677" r:id="rId87"/>
    <p:sldId id="678" r:id="rId88"/>
    <p:sldId id="679" r:id="rId89"/>
    <p:sldId id="666" r:id="rId90"/>
    <p:sldId id="667" r:id="rId91"/>
    <p:sldId id="668" r:id="rId92"/>
    <p:sldId id="669" r:id="rId93"/>
    <p:sldId id="298" r:id="rId9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arvin, Megan - Hoboken" initials="MG" lastIdx="38" clrIdx="0"/>
  <p:cmAuthor id="1" name="Michael, Leah - Indianapolis" initials="LM" lastIdx="9" clrIdx="1"/>
  <p:cmAuthor id="2" name="Heaney, Barbara - Hoboken" initials="BH" lastIdx="3" clrIdx="2"/>
  <p:cmAuthor id="3" name="Perry, Nancy - Hoboken" initials="NP" lastIdx="2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10"/>
    <a:srgbClr val="0000A3"/>
    <a:srgbClr val="EAEAE9"/>
    <a:srgbClr val="E4E5E3"/>
    <a:srgbClr val="F2F2F1"/>
    <a:srgbClr val="EB97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64" autoAdjust="0"/>
    <p:restoredTop sz="86443" autoAdjust="0"/>
  </p:normalViewPr>
  <p:slideViewPr>
    <p:cSldViewPr>
      <p:cViewPr varScale="1">
        <p:scale>
          <a:sx n="63" d="100"/>
          <a:sy n="63" d="100"/>
        </p:scale>
        <p:origin x="1296" y="56"/>
      </p:cViewPr>
      <p:guideLst>
        <p:guide orient="horz" pos="2160"/>
        <p:guide pos="2880"/>
      </p:guideLst>
    </p:cSldViewPr>
  </p:slideViewPr>
  <p:outlineViewPr>
    <p:cViewPr>
      <p:scale>
        <a:sx n="33" d="100"/>
        <a:sy n="33" d="100"/>
      </p:scale>
      <p:origin x="0" y="-47448"/>
    </p:cViewPr>
  </p:outlineViewPr>
  <p:notesTextViewPr>
    <p:cViewPr>
      <p:scale>
        <a:sx n="66" d="100"/>
        <a:sy n="66" d="100"/>
      </p:scale>
      <p:origin x="0" y="0"/>
    </p:cViewPr>
  </p:notesTextViewPr>
  <p:sorterViewPr>
    <p:cViewPr>
      <p:scale>
        <a:sx n="70" d="100"/>
        <a:sy n="70" d="100"/>
      </p:scale>
      <p:origin x="0" y="6254"/>
    </p:cViewPr>
  </p:sorterViewPr>
  <p:notesViewPr>
    <p:cSldViewPr>
      <p:cViewPr varScale="1">
        <p:scale>
          <a:sx n="134" d="100"/>
          <a:sy n="134" d="100"/>
        </p:scale>
        <p:origin x="3184" y="20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6.xml"/><Relationship Id="rId21" Type="http://schemas.openxmlformats.org/officeDocument/2006/relationships/slide" Target="slides/slide11.xml"/><Relationship Id="rId42" Type="http://schemas.openxmlformats.org/officeDocument/2006/relationships/slide" Target="slides/slide32.xml"/><Relationship Id="rId47" Type="http://schemas.openxmlformats.org/officeDocument/2006/relationships/slide" Target="slides/slide37.xml"/><Relationship Id="rId63" Type="http://schemas.openxmlformats.org/officeDocument/2006/relationships/slide" Target="slides/slide53.xml"/><Relationship Id="rId68" Type="http://schemas.openxmlformats.org/officeDocument/2006/relationships/slide" Target="slides/slide58.xml"/><Relationship Id="rId84" Type="http://schemas.openxmlformats.org/officeDocument/2006/relationships/slide" Target="slides/slide74.xml"/><Relationship Id="rId89" Type="http://schemas.openxmlformats.org/officeDocument/2006/relationships/slide" Target="slides/slide79.xml"/><Relationship Id="rId16" Type="http://schemas.openxmlformats.org/officeDocument/2006/relationships/slide" Target="slides/slide6.xml"/><Relationship Id="rId11" Type="http://schemas.openxmlformats.org/officeDocument/2006/relationships/slide" Target="slides/slide1.xml"/><Relationship Id="rId32" Type="http://schemas.openxmlformats.org/officeDocument/2006/relationships/slide" Target="slides/slide22.xml"/><Relationship Id="rId37" Type="http://schemas.openxmlformats.org/officeDocument/2006/relationships/slide" Target="slides/slide27.xml"/><Relationship Id="rId53" Type="http://schemas.openxmlformats.org/officeDocument/2006/relationships/slide" Target="slides/slide43.xml"/><Relationship Id="rId58" Type="http://schemas.openxmlformats.org/officeDocument/2006/relationships/slide" Target="slides/slide48.xml"/><Relationship Id="rId74" Type="http://schemas.openxmlformats.org/officeDocument/2006/relationships/slide" Target="slides/slide64.xml"/><Relationship Id="rId79" Type="http://schemas.openxmlformats.org/officeDocument/2006/relationships/slide" Target="slides/slide69.xml"/><Relationship Id="rId5" Type="http://schemas.openxmlformats.org/officeDocument/2006/relationships/slideMaster" Target="slideMasters/slideMaster2.xml"/><Relationship Id="rId90" Type="http://schemas.openxmlformats.org/officeDocument/2006/relationships/slide" Target="slides/slide80.xml"/><Relationship Id="rId95" Type="http://schemas.openxmlformats.org/officeDocument/2006/relationships/notesMaster" Target="notesMasters/notesMaster1.xml"/><Relationship Id="rId22" Type="http://schemas.openxmlformats.org/officeDocument/2006/relationships/slide" Target="slides/slide12.xml"/><Relationship Id="rId27" Type="http://schemas.openxmlformats.org/officeDocument/2006/relationships/slide" Target="slides/slide17.xml"/><Relationship Id="rId43" Type="http://schemas.openxmlformats.org/officeDocument/2006/relationships/slide" Target="slides/slide33.xml"/><Relationship Id="rId48" Type="http://schemas.openxmlformats.org/officeDocument/2006/relationships/slide" Target="slides/slide38.xml"/><Relationship Id="rId64" Type="http://schemas.openxmlformats.org/officeDocument/2006/relationships/slide" Target="slides/slide54.xml"/><Relationship Id="rId69" Type="http://schemas.openxmlformats.org/officeDocument/2006/relationships/slide" Target="slides/slide59.xml"/><Relationship Id="rId80" Type="http://schemas.openxmlformats.org/officeDocument/2006/relationships/slide" Target="slides/slide70.xml"/><Relationship Id="rId85" Type="http://schemas.openxmlformats.org/officeDocument/2006/relationships/slide" Target="slides/slide75.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slide" Target="slides/slide57.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slide" Target="slides/slide52.xml"/><Relationship Id="rId70" Type="http://schemas.openxmlformats.org/officeDocument/2006/relationships/slide" Target="slides/slide60.xml"/><Relationship Id="rId75" Type="http://schemas.openxmlformats.org/officeDocument/2006/relationships/slide" Target="slides/slide65.xml"/><Relationship Id="rId83" Type="http://schemas.openxmlformats.org/officeDocument/2006/relationships/slide" Target="slides/slide73.xml"/><Relationship Id="rId88" Type="http://schemas.openxmlformats.org/officeDocument/2006/relationships/slide" Target="slides/slide78.xml"/><Relationship Id="rId91" Type="http://schemas.openxmlformats.org/officeDocument/2006/relationships/slide" Target="slides/slide81.xml"/><Relationship Id="rId96"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10" Type="http://schemas.openxmlformats.org/officeDocument/2006/relationships/slideMaster" Target="slideMasters/slideMaster7.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slide" Target="slides/slide55.xml"/><Relationship Id="rId73" Type="http://schemas.openxmlformats.org/officeDocument/2006/relationships/slide" Target="slides/slide63.xml"/><Relationship Id="rId78" Type="http://schemas.openxmlformats.org/officeDocument/2006/relationships/slide" Target="slides/slide68.xml"/><Relationship Id="rId81" Type="http://schemas.openxmlformats.org/officeDocument/2006/relationships/slide" Target="slides/slide71.xml"/><Relationship Id="rId86" Type="http://schemas.openxmlformats.org/officeDocument/2006/relationships/slide" Target="slides/slide76.xml"/><Relationship Id="rId94" Type="http://schemas.openxmlformats.org/officeDocument/2006/relationships/slide" Target="slides/slide84.xml"/><Relationship Id="rId9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 Target="slides/slide3.xml"/><Relationship Id="rId18" Type="http://schemas.openxmlformats.org/officeDocument/2006/relationships/slide" Target="slides/slide8.xml"/><Relationship Id="rId39" Type="http://schemas.openxmlformats.org/officeDocument/2006/relationships/slide" Target="slides/slide29.xml"/><Relationship Id="rId34" Type="http://schemas.openxmlformats.org/officeDocument/2006/relationships/slide" Target="slides/slide24.xml"/><Relationship Id="rId50" Type="http://schemas.openxmlformats.org/officeDocument/2006/relationships/slide" Target="slides/slide40.xml"/><Relationship Id="rId55" Type="http://schemas.openxmlformats.org/officeDocument/2006/relationships/slide" Target="slides/slide45.xml"/><Relationship Id="rId76" Type="http://schemas.openxmlformats.org/officeDocument/2006/relationships/slide" Target="slides/slide66.xml"/><Relationship Id="rId97" Type="http://schemas.openxmlformats.org/officeDocument/2006/relationships/presProps" Target="presProps.xml"/><Relationship Id="rId7" Type="http://schemas.openxmlformats.org/officeDocument/2006/relationships/slideMaster" Target="slideMasters/slideMaster4.xml"/><Relationship Id="rId71" Type="http://schemas.openxmlformats.org/officeDocument/2006/relationships/slide" Target="slides/slide61.xml"/><Relationship Id="rId92" Type="http://schemas.openxmlformats.org/officeDocument/2006/relationships/slide" Target="slides/slide82.xml"/><Relationship Id="rId2" Type="http://schemas.openxmlformats.org/officeDocument/2006/relationships/customXml" Target="../customXml/item2.xml"/><Relationship Id="rId29" Type="http://schemas.openxmlformats.org/officeDocument/2006/relationships/slide" Target="slides/slide19.xml"/><Relationship Id="rId24" Type="http://schemas.openxmlformats.org/officeDocument/2006/relationships/slide" Target="slides/slide14.xml"/><Relationship Id="rId40" Type="http://schemas.openxmlformats.org/officeDocument/2006/relationships/slide" Target="slides/slide30.xml"/><Relationship Id="rId45" Type="http://schemas.openxmlformats.org/officeDocument/2006/relationships/slide" Target="slides/slide35.xml"/><Relationship Id="rId66" Type="http://schemas.openxmlformats.org/officeDocument/2006/relationships/slide" Target="slides/slide56.xml"/><Relationship Id="rId87" Type="http://schemas.openxmlformats.org/officeDocument/2006/relationships/slide" Target="slides/slide77.xml"/><Relationship Id="rId61" Type="http://schemas.openxmlformats.org/officeDocument/2006/relationships/slide" Target="slides/slide51.xml"/><Relationship Id="rId82" Type="http://schemas.openxmlformats.org/officeDocument/2006/relationships/slide" Target="slides/slide72.xml"/><Relationship Id="rId19" Type="http://schemas.openxmlformats.org/officeDocument/2006/relationships/slide" Target="slides/slide9.xml"/><Relationship Id="rId14" Type="http://schemas.openxmlformats.org/officeDocument/2006/relationships/slide" Target="slides/slide4.xml"/><Relationship Id="rId30" Type="http://schemas.openxmlformats.org/officeDocument/2006/relationships/slide" Target="slides/slide20.xml"/><Relationship Id="rId35" Type="http://schemas.openxmlformats.org/officeDocument/2006/relationships/slide" Target="slides/slide25.xml"/><Relationship Id="rId56" Type="http://schemas.openxmlformats.org/officeDocument/2006/relationships/slide" Target="slides/slide46.xml"/><Relationship Id="rId77" Type="http://schemas.openxmlformats.org/officeDocument/2006/relationships/slide" Target="slides/slide67.xml"/><Relationship Id="rId100" Type="http://schemas.openxmlformats.org/officeDocument/2006/relationships/tableStyles" Target="tableStyles.xml"/><Relationship Id="rId8" Type="http://schemas.openxmlformats.org/officeDocument/2006/relationships/slideMaster" Target="slideMasters/slideMaster5.xml"/><Relationship Id="rId51" Type="http://schemas.openxmlformats.org/officeDocument/2006/relationships/slide" Target="slides/slide41.xml"/><Relationship Id="rId72" Type="http://schemas.openxmlformats.org/officeDocument/2006/relationships/slide" Target="slides/slide62.xml"/><Relationship Id="rId93" Type="http://schemas.openxmlformats.org/officeDocument/2006/relationships/slide" Target="slides/slide83.xml"/><Relationship Id="rId9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194C1A8-DC4B-4329-AF88-FD913597DE85}" type="datetimeFigureOut">
              <a:rPr lang="en-US" smtClean="0"/>
              <a:t>01-Feb-25</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A8073E54-D085-4E2E-B9A5-A53D7E51940E}" type="slidenum">
              <a:rPr lang="en-US" smtClean="0"/>
              <a:t>‹#›</a:t>
            </a:fld>
            <a:endParaRPr lang="en-US" dirty="0"/>
          </a:p>
        </p:txBody>
      </p:sp>
    </p:spTree>
    <p:extLst>
      <p:ext uri="{BB962C8B-B14F-4D97-AF65-F5344CB8AC3E}">
        <p14:creationId xmlns:p14="http://schemas.microsoft.com/office/powerpoint/2010/main" val="263075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84</a:t>
            </a:fld>
            <a:endParaRPr lang="en-US" dirty="0"/>
          </a:p>
        </p:txBody>
      </p:sp>
    </p:spTree>
    <p:extLst>
      <p:ext uri="{BB962C8B-B14F-4D97-AF65-F5344CB8AC3E}">
        <p14:creationId xmlns:p14="http://schemas.microsoft.com/office/powerpoint/2010/main" val="1997925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Calibri Light" charset="0"/>
                <a:ea typeface="Calibri Light" charset="0"/>
                <a:cs typeface="Calibri Light" charset="0"/>
              </a:defRPr>
            </a:lvl1pPr>
          </a:lstStyle>
          <a:p>
            <a:r>
              <a:rPr lang="en-US" dirty="0"/>
              <a:t>Click to Edit Book Title</a:t>
            </a:r>
          </a:p>
        </p:txBody>
      </p:sp>
      <p:sp>
        <p:nvSpPr>
          <p:cNvPr id="25" name="Edition"/>
          <p:cNvSpPr>
            <a:spLocks noGrp="1"/>
          </p:cNvSpPr>
          <p:nvPr>
            <p:ph sz="quarter" idx="17" hasCustomPrompt="1"/>
          </p:nvPr>
        </p:nvSpPr>
        <p:spPr>
          <a:xfrm>
            <a:off x="152400" y="1752600"/>
            <a:ext cx="8839200" cy="609600"/>
          </a:xfrm>
          <a:prstGeom prst="rect">
            <a:avLst/>
          </a:prstGeom>
        </p:spPr>
        <p:txBody>
          <a:bodyPr/>
          <a:lstStyle>
            <a:lvl1pPr marL="0" indent="0" algn="ctr">
              <a:buNone/>
              <a:defRPr sz="2900" b="1" i="0" baseline="0">
                <a:latin typeface="Calibri" charset="0"/>
                <a:ea typeface="Calibri" charset="0"/>
                <a:cs typeface="Calibri" charset="0"/>
              </a:defRPr>
            </a:lvl1pPr>
          </a:lstStyle>
          <a:p>
            <a:pPr lvl="0"/>
            <a:r>
              <a:rPr lang="en-US" sz="2900" b="1" i="0" dirty="0">
                <a:latin typeface="Source Sans Pro" charset="0"/>
                <a:ea typeface="Source Sans Pro" charset="0"/>
                <a:cs typeface="Source Sans Pro" charset="0"/>
              </a:rPr>
              <a:t>Third Edition</a:t>
            </a:r>
            <a:endParaRPr lang="en-US" dirty="0"/>
          </a:p>
        </p:txBody>
      </p:sp>
      <p:sp>
        <p:nvSpPr>
          <p:cNvPr id="27" name="Author"/>
          <p:cNvSpPr>
            <a:spLocks noGrp="1"/>
          </p:cNvSpPr>
          <p:nvPr>
            <p:ph sz="quarter" idx="18" hasCustomPrompt="1"/>
          </p:nvPr>
        </p:nvSpPr>
        <p:spPr>
          <a:xfrm>
            <a:off x="152400" y="2362200"/>
            <a:ext cx="8839200" cy="685800"/>
          </a:xfrm>
          <a:prstGeom prst="rect">
            <a:avLst/>
          </a:prstGeom>
        </p:spPr>
        <p:txBody>
          <a:bodyPr/>
          <a:lstStyle>
            <a:lvl1pPr marL="0" indent="0" algn="ctr">
              <a:buNone/>
              <a:defRPr b="0" i="0" baseline="0">
                <a:solidFill>
                  <a:schemeClr val="accent2"/>
                </a:solidFill>
                <a:latin typeface="Calibri" charset="0"/>
                <a:ea typeface="Calibri" charset="0"/>
                <a:cs typeface="Calibri" charset="0"/>
              </a:defRPr>
            </a:lvl1pPr>
          </a:lstStyle>
          <a:p>
            <a:pPr lvl="0"/>
            <a:r>
              <a:rPr lang="en-US" b="0" i="0" dirty="0">
                <a:latin typeface="Source Sans Pro" charset="0"/>
                <a:ea typeface="Source Sans Pro" charset="0"/>
                <a:cs typeface="Source Sans Pro" charset="0"/>
              </a:rPr>
              <a:t>David Klein</a:t>
            </a:r>
            <a:endParaRPr lang="en-US" dirty="0"/>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chemeClr val="accent1"/>
                </a:solidFill>
                <a:latin typeface="Calibri" charset="0"/>
                <a:ea typeface="Calibri" charset="0"/>
                <a:cs typeface="Calibri" charset="0"/>
              </a:defRPr>
            </a:lvl1pPr>
          </a:lstStyle>
          <a:p>
            <a:pPr lvl="0"/>
            <a:r>
              <a:rPr lang="en-US" dirty="0"/>
              <a:t>Chapter 1</a:t>
            </a:r>
          </a:p>
        </p:txBody>
      </p:sp>
      <p:sp>
        <p:nvSpPr>
          <p:cNvPr id="31" name="CT"/>
          <p:cNvSpPr>
            <a:spLocks noGrp="1"/>
          </p:cNvSpPr>
          <p:nvPr>
            <p:ph sz="quarter" idx="20" hasCustomPrompt="1"/>
          </p:nvPr>
        </p:nvSpPr>
        <p:spPr>
          <a:xfrm>
            <a:off x="152400" y="5133241"/>
            <a:ext cx="8839200" cy="706318"/>
          </a:xfrm>
          <a:prstGeom prst="rect">
            <a:avLst/>
          </a:prstGeom>
        </p:spPr>
        <p:txBody>
          <a:bodyPr anchor="ctr"/>
          <a:lstStyle>
            <a:lvl1pPr marL="0" indent="0" algn="ctr">
              <a:buNone/>
              <a:defRPr sz="3800" b="0" i="0">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3" name="Content Placeholder 2"/>
          <p:cNvSpPr>
            <a:spLocks noGrp="1"/>
          </p:cNvSpPr>
          <p:nvPr>
            <p:ph sz="quarter" idx="21" hasCustomPrompt="1"/>
          </p:nvPr>
        </p:nvSpPr>
        <p:spPr>
          <a:xfrm>
            <a:off x="381000" y="6096000"/>
            <a:ext cx="8458200" cy="533400"/>
          </a:xfrm>
          <a:prstGeom prst="rect">
            <a:avLst/>
          </a:prstGeom>
        </p:spPr>
        <p:txBody>
          <a:bodyPr/>
          <a:lstStyle>
            <a:lvl1pPr marL="0" indent="0">
              <a:buNone/>
              <a:defRPr/>
            </a:lvl1pPr>
          </a:lstStyle>
          <a:p>
            <a:pPr lvl="0"/>
            <a:r>
              <a:rPr lang="en-IN" dirty="0"/>
              <a:t>Text</a:t>
            </a:r>
          </a:p>
        </p:txBody>
      </p:sp>
    </p:spTree>
    <p:extLst>
      <p:ext uri="{BB962C8B-B14F-4D97-AF65-F5344CB8AC3E}">
        <p14:creationId xmlns:p14="http://schemas.microsoft.com/office/powerpoint/2010/main" val="826372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utline: Version E1">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Calibri" charset="0"/>
                <a:ea typeface="Calibri" charset="0"/>
                <a:cs typeface="Calibri" charset="0"/>
              </a:defRPr>
            </a:lvl1pPr>
            <a:lvl2pPr marL="803275" indent="-282575">
              <a:tabLst/>
              <a:defRPr sz="2400" b="0" i="0" baseline="0">
                <a:latin typeface="Calibri" charset="0"/>
                <a:ea typeface="Calibri" charset="0"/>
                <a:cs typeface="Calibri"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This Is a Sample Outline with No Numbers and One-column</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340378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Outline: Version F1">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304800" y="1752600"/>
            <a:ext cx="8534400" cy="4419600"/>
          </a:xfrm>
          <a:prstGeom prst="rect">
            <a:avLst/>
          </a:prstGeom>
        </p:spPr>
        <p:txBody>
          <a:bodyPr numCol="2"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Calibri" charset="0"/>
                <a:ea typeface="Calibri" charset="0"/>
                <a:cs typeface="Calibri" charset="0"/>
              </a:defRPr>
            </a:lvl1pPr>
          </a:lstStyle>
          <a:p>
            <a:pPr lvl="0"/>
            <a:r>
              <a:rPr lang="en-US" dirty="0"/>
              <a:t>1.1	This Is a Sample Outline for Two-Column and Double-numbered</a:t>
            </a:r>
          </a:p>
          <a:p>
            <a:pPr lvl="0"/>
            <a:r>
              <a:rPr lang="en-US" dirty="0"/>
              <a:t>1.2	It is Two-column </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2051878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utline: Version F2 (2 text boxes)">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1"/>
          <p:cNvSpPr>
            <a:spLocks noGrp="1"/>
          </p:cNvSpPr>
          <p:nvPr>
            <p:ph sz="quarter" idx="14" hasCustomPrompt="1"/>
          </p:nvPr>
        </p:nvSpPr>
        <p:spPr>
          <a:xfrm>
            <a:off x="304800"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Calibri" charset="0"/>
                <a:ea typeface="Calibri" charset="0"/>
                <a:cs typeface="Calibri" charset="0"/>
              </a:defRPr>
            </a:lvl1pPr>
          </a:lstStyle>
          <a:p>
            <a:pPr lvl="0"/>
            <a:r>
              <a:rPr lang="en-US" dirty="0"/>
              <a:t>1.1	This Is a Sample Outline for Two-Column (2 Boxes) and Double-numbered</a:t>
            </a:r>
          </a:p>
          <a:p>
            <a:pPr lvl="0"/>
            <a:r>
              <a:rPr lang="en-US" dirty="0"/>
              <a:t>1.2	It is Two-column </a:t>
            </a:r>
          </a:p>
          <a:p>
            <a:pPr lvl="0"/>
            <a:r>
              <a:rPr lang="en-US" dirty="0"/>
              <a:t>1.3	This Outline Has No Sub-lists</a:t>
            </a:r>
          </a:p>
          <a:p>
            <a:pPr lvl="0"/>
            <a:r>
              <a:rPr lang="en-US" dirty="0"/>
              <a:t>1.4	This List Is Double-numbered</a:t>
            </a:r>
          </a:p>
        </p:txBody>
      </p:sp>
      <p:sp>
        <p:nvSpPr>
          <p:cNvPr id="7" name="COBNL2"/>
          <p:cNvSpPr>
            <a:spLocks noGrp="1"/>
          </p:cNvSpPr>
          <p:nvPr>
            <p:ph sz="quarter" idx="15" hasCustomPrompt="1"/>
          </p:nvPr>
        </p:nvSpPr>
        <p:spPr>
          <a:xfrm>
            <a:off x="4767262"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Calibri" charset="0"/>
                <a:ea typeface="Calibri" charset="0"/>
                <a:cs typeface="Calibri" charset="0"/>
              </a:defRPr>
            </a:lvl1pPr>
          </a:lstStyle>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1.9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410060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utline: Version 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5" name="Content Placeholder 4"/>
          <p:cNvSpPr>
            <a:spLocks noGrp="1"/>
          </p:cNvSpPr>
          <p:nvPr>
            <p:ph sz="quarter" idx="15" hasCustomPrompt="1"/>
          </p:nvPr>
        </p:nvSpPr>
        <p:spPr>
          <a:xfrm>
            <a:off x="304800" y="1752600"/>
            <a:ext cx="8534400" cy="4419600"/>
          </a:xfrm>
          <a:prstGeom prst="rect">
            <a:avLst/>
          </a:prstGeom>
        </p:spPr>
        <p:txBody>
          <a:bodyPr/>
          <a:lstStyle>
            <a:lvl1pPr marL="0" indent="0">
              <a:buNone/>
              <a:defRPr sz="2800" baseline="0"/>
            </a:lvl1pPr>
            <a:lvl2pPr marL="457200" indent="-446088">
              <a:spcBef>
                <a:spcPts val="2000"/>
              </a:spcBef>
              <a:buFont typeface="+mj-lt"/>
              <a:buNone/>
              <a:tabLst/>
              <a:defRPr sz="2800">
                <a:solidFill>
                  <a:schemeClr val="accent2"/>
                </a:solidFill>
              </a:defRPr>
            </a:lvl2pPr>
            <a:lvl3pPr marL="688975" indent="-400050">
              <a:spcBef>
                <a:spcPts val="1000"/>
              </a:spcBef>
              <a:buClr>
                <a:schemeClr val="accent2"/>
              </a:buClr>
              <a:buFont typeface="+mj-lt"/>
              <a:buAutoNum type="arabicPeriod"/>
              <a:tabLst/>
              <a:defRPr sz="2800"/>
            </a:lvl3pPr>
            <a:lvl4pPr marL="1371600" indent="0">
              <a:buNone/>
              <a:defRPr sz="2800"/>
            </a:lvl4pPr>
            <a:lvl5pPr marL="1828800" indent="0">
              <a:buNone/>
              <a:defRPr sz="2800"/>
            </a:lvl5pPr>
          </a:lstStyle>
          <a:p>
            <a:pPr lvl="0"/>
            <a:r>
              <a:rPr lang="en-US" dirty="0"/>
              <a:t>This Is a Sample Outline with No Numbers</a:t>
            </a:r>
          </a:p>
          <a:p>
            <a:pPr lvl="1"/>
            <a:r>
              <a:rPr lang="en-US" dirty="0"/>
              <a:t>Learning Objective</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©2017 John Wiley &amp; Son, Inc. </a:t>
            </a:r>
          </a:p>
        </p:txBody>
      </p:sp>
    </p:spTree>
    <p:extLst>
      <p:ext uri="{BB962C8B-B14F-4D97-AF65-F5344CB8AC3E}">
        <p14:creationId xmlns:p14="http://schemas.microsoft.com/office/powerpoint/2010/main" val="195633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arning Objectives: Version A">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304800" y="743712"/>
            <a:ext cx="8534400" cy="990600"/>
          </a:xfrm>
          <a:prstGeom prst="rect">
            <a:avLst/>
          </a:prstGeom>
        </p:spPr>
        <p:txBody>
          <a:bodyPr/>
          <a:lstStyle>
            <a:lvl1pPr>
              <a:defRPr sz="4000" b="0" i="0">
                <a:solidFill>
                  <a:schemeClr val="accent2"/>
                </a:solidFill>
                <a:latin typeface="Calibri" charset="0"/>
                <a:ea typeface="Calibri" charset="0"/>
                <a:cs typeface="Calibri" charset="0"/>
              </a:defRPr>
            </a:lvl1pPr>
          </a:lstStyle>
          <a:p>
            <a:r>
              <a:rPr lang="en-US" dirty="0"/>
              <a:t>Learning Objectives</a:t>
            </a:r>
          </a:p>
        </p:txBody>
      </p:sp>
      <p:sp>
        <p:nvSpPr>
          <p:cNvPr id="9" name="LONL"/>
          <p:cNvSpPr>
            <a:spLocks noGrp="1"/>
          </p:cNvSpPr>
          <p:nvPr>
            <p:ph sz="quarter" idx="16"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6457950" y="6356350"/>
            <a:ext cx="2381250" cy="365125"/>
          </a:xfrm>
          <a:prstGeom prst="rect">
            <a:avLst/>
          </a:prstGeom>
        </p:spPr>
        <p:txBody>
          <a:bodyPr/>
          <a:lstStyle>
            <a:lvl1pPr>
              <a:defRPr b="0" i="0">
                <a:latin typeface="Calibri" charset="0"/>
                <a:ea typeface="Calibri" charset="0"/>
                <a:cs typeface="Calibri" charset="0"/>
              </a:defRPr>
            </a:lvl1pPr>
          </a:lstStyle>
          <a:p>
            <a:fld id="{957104EA-F2AF-1046-9253-EE8D978719B5}" type="slidenum">
              <a:rPr lang="en-US" smtClean="0"/>
              <a:pPr/>
              <a:t>‹#›</a:t>
            </a:fld>
            <a:endParaRPr lang="en-US" dirty="0"/>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882321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rning Objectives: Version B">
    <p:spTree>
      <p:nvGrpSpPr>
        <p:cNvPr id="1" name=""/>
        <p:cNvGrpSpPr/>
        <p:nvPr/>
      </p:nvGrpSpPr>
      <p:grpSpPr>
        <a:xfrm>
          <a:off x="0" y="0"/>
          <a:ext cx="0" cy="0"/>
          <a:chOff x="0" y="0"/>
          <a:chExt cx="0" cy="0"/>
        </a:xfrm>
      </p:grpSpPr>
      <p:sp>
        <p:nvSpPr>
          <p:cNvPr id="6" name="Title"/>
          <p:cNvSpPr>
            <a:spLocks noGrp="1"/>
          </p:cNvSpPr>
          <p:nvPr>
            <p:ph type="title" hasCustomPrompt="1"/>
          </p:nvPr>
        </p:nvSpPr>
        <p:spPr>
          <a:xfrm>
            <a:off x="304800" y="743712"/>
            <a:ext cx="8534400" cy="990600"/>
          </a:xfrm>
          <a:prstGeom prst="rect">
            <a:avLst/>
          </a:prstGeom>
        </p:spPr>
        <p:txBody>
          <a:bodyPr/>
          <a:lstStyle>
            <a:lvl1pPr>
              <a:defRPr sz="4000" b="0" i="0">
                <a:solidFill>
                  <a:schemeClr val="accent2"/>
                </a:solidFill>
                <a:latin typeface="Calibri" charset="0"/>
                <a:ea typeface="Calibri" charset="0"/>
                <a:cs typeface="Calibri" charset="0"/>
              </a:defRPr>
            </a:lvl1pPr>
          </a:lstStyle>
          <a:p>
            <a:r>
              <a:rPr lang="en-US" dirty="0"/>
              <a:t>Learning Objectives</a:t>
            </a:r>
          </a:p>
        </p:txBody>
      </p:sp>
      <p:sp>
        <p:nvSpPr>
          <p:cNvPr id="7" name="LOBL"/>
          <p:cNvSpPr>
            <a:spLocks noGrp="1"/>
          </p:cNvSpPr>
          <p:nvPr>
            <p:ph sz="quarter" idx="16" hasCustomPrompt="1"/>
          </p:nvPr>
        </p:nvSpPr>
        <p:spPr>
          <a:xfrm>
            <a:off x="304800" y="1752600"/>
            <a:ext cx="8534400" cy="4495800"/>
          </a:xfrm>
          <a:prstGeom prst="rect">
            <a:avLst/>
          </a:prstGeom>
        </p:spPr>
        <p:txBody>
          <a:bodyPr/>
          <a:lstStyle>
            <a:lvl1pPr marL="292608" indent="-292608">
              <a:buClr>
                <a:schemeClr val="accent2"/>
              </a:buClr>
              <a:buFont typeface="Arial" charset="0"/>
              <a:buChar char="•"/>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8177182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Check Question (1of 2)">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pPr lvl="0"/>
            <a:r>
              <a:rPr lang="en-US" dirty="0"/>
              <a:t>1.1 Periodicity Assumption</a:t>
            </a:r>
          </a:p>
        </p:txBody>
      </p:sp>
      <p:sp>
        <p:nvSpPr>
          <p:cNvPr id="5" name="Content Placeholder 4"/>
          <p:cNvSpPr>
            <a:spLocks noGrp="1"/>
          </p:cNvSpPr>
          <p:nvPr>
            <p:ph sz="quarter" idx="16" hasCustomPrompt="1"/>
          </p:nvPr>
        </p:nvSpPr>
        <p:spPr>
          <a:xfrm>
            <a:off x="304800" y="1752600"/>
            <a:ext cx="8534400" cy="4419600"/>
          </a:xfrm>
          <a:prstGeom prst="rect">
            <a:avLst/>
          </a:prstGeom>
        </p:spPr>
        <p:txBody>
          <a:bodyPr/>
          <a:lstStyle>
            <a:lvl1pPr marL="0" indent="0">
              <a:spcBef>
                <a:spcPts val="1000"/>
              </a:spcBef>
              <a:buNone/>
              <a:defRPr sz="2800" baseline="0"/>
            </a:lvl1pPr>
            <a:lvl2pPr marL="809625" indent="-460375">
              <a:spcBef>
                <a:spcPts val="1000"/>
              </a:spcBef>
              <a:buClr>
                <a:schemeClr val="accent2"/>
              </a:buClr>
              <a:buFont typeface="+mj-lt"/>
              <a:buAutoNum type="alphaLcPeriod"/>
              <a:tabLst/>
              <a:defRPr sz="2800"/>
            </a:lvl2pPr>
            <a:lvl3pPr marL="914400" indent="0">
              <a:buNone/>
              <a:defRPr sz="2800"/>
            </a:lvl3pPr>
            <a:lvl4pPr marL="1371600" indent="0">
              <a:buNone/>
              <a:defRPr sz="2800"/>
            </a:lvl4pPr>
            <a:lvl5pPr marL="1828800" indent="0">
              <a:buNone/>
              <a:defRPr sz="2800"/>
            </a:lvl5pPr>
          </a:lstStyle>
          <a:p>
            <a:pPr lvl="0"/>
            <a:r>
              <a:rPr lang="en-US" dirty="0"/>
              <a:t>Which one of these statements about the accrual basis of accounting is false?</a:t>
            </a:r>
          </a:p>
          <a:p>
            <a:pPr lvl="1"/>
            <a:r>
              <a:rPr lang="en-US" dirty="0"/>
              <a:t>Companies record events that change their financial statements in the period in which events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a:p>
            <a:pPr lvl="1"/>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812438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1.1 Periodicity Assumption</a:t>
            </a:r>
          </a:p>
        </p:txBody>
      </p:sp>
      <p:sp>
        <p:nvSpPr>
          <p:cNvPr id="12" name="Question"/>
          <p:cNvSpPr>
            <a:spLocks noGrp="1"/>
          </p:cNvSpPr>
          <p:nvPr>
            <p:ph sz="quarter" idx="15" hasCustomPrompt="1"/>
          </p:nvPr>
        </p:nvSpPr>
        <p:spPr>
          <a:xfrm>
            <a:off x="304800" y="1752600"/>
            <a:ext cx="8534400" cy="4419600"/>
          </a:xfrm>
          <a:prstGeom prst="rect">
            <a:avLst/>
          </a:prstGeom>
        </p:spPr>
        <p:txBody>
          <a:bodyPr/>
          <a:lstStyle>
            <a:lvl1pPr marL="12700" indent="0">
              <a:spcBef>
                <a:spcPts val="1000"/>
              </a:spcBef>
              <a:buNone/>
              <a:tabLst/>
              <a:defRPr sz="2800" b="0" i="0" baseline="0">
                <a:solidFill>
                  <a:schemeClr val="tx1"/>
                </a:solidFill>
                <a:latin typeface="Calibri" charset="0"/>
                <a:ea typeface="Calibri" charset="0"/>
                <a:cs typeface="Calibri" charset="0"/>
              </a:defRPr>
            </a:lvl1pPr>
            <a:lvl2pPr marL="803275" indent="-450850">
              <a:spcBef>
                <a:spcPts val="1000"/>
              </a:spcBef>
              <a:buFont typeface="+mj-lt"/>
              <a:buNone/>
              <a:tabLst/>
              <a:defRPr sz="2800" b="0" i="0" baseline="0">
                <a:solidFill>
                  <a:schemeClr val="tx1"/>
                </a:solidFill>
                <a:latin typeface="Calibri" charset="0"/>
                <a:ea typeface="Calibri" charset="0"/>
                <a:cs typeface="Calibri" charset="0"/>
              </a:defRPr>
            </a:lvl2pPr>
            <a:lvl3pPr marL="803275" indent="-790575">
              <a:buNone/>
              <a:tabLst/>
              <a:defRPr sz="2800" b="0" i="0">
                <a:latin typeface="Calibri" charset="0"/>
                <a:ea typeface="Calibri" charset="0"/>
                <a:cs typeface="Calibri" charset="0"/>
              </a:defRPr>
            </a:lvl3pPr>
          </a:lstStyle>
          <a:p>
            <a:pPr lvl="0"/>
            <a:r>
              <a:rPr lang="en-US" dirty="0"/>
              <a:t>Which one of these statements about the accrual basis of accounting is false?</a:t>
            </a:r>
          </a:p>
          <a:p>
            <a:pPr lvl="1"/>
            <a:r>
              <a:rPr lang="en-US" dirty="0"/>
              <a:t>a.	Companies record events that change their financial statements in the period in which events occur, even if cash was not exchanged.</a:t>
            </a:r>
          </a:p>
          <a:p>
            <a:pPr lvl="2"/>
            <a:r>
              <a:rPr lang="en-US" dirty="0"/>
              <a:t>✔️b.	Companies recognize revenue in the period in which the performance obligation is satisfied.</a:t>
            </a:r>
          </a:p>
          <a:p>
            <a:pPr lvl="1"/>
            <a:r>
              <a:rPr lang="en-US" dirty="0"/>
              <a:t>c.	This basis is accord with generally accepted accounting principles.</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8523935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ey Term: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8350"/>
            <a:ext cx="8534400" cy="990599"/>
          </a:xfrm>
        </p:spPr>
        <p:txBody>
          <a:bodyPr/>
          <a:lstStyle/>
          <a:p>
            <a:r>
              <a:rPr lang="en-US"/>
              <a:t>Language</a:t>
            </a:r>
            <a:endParaRPr lang="en-US" dirty="0"/>
          </a:p>
        </p:txBody>
      </p:sp>
      <p:sp>
        <p:nvSpPr>
          <p:cNvPr id="7" name="Definition of Key Term"/>
          <p:cNvSpPr>
            <a:spLocks noGrp="1"/>
          </p:cNvSpPr>
          <p:nvPr>
            <p:ph sz="quarter" idx="15" hasCustomPrompt="1"/>
          </p:nvPr>
        </p:nvSpPr>
        <p:spPr>
          <a:xfrm>
            <a:off x="304800" y="1752600"/>
            <a:ext cx="8534400" cy="4114800"/>
          </a:xfrm>
          <a:prstGeom prst="rect">
            <a:avLst/>
          </a:prstGeom>
        </p:spPr>
        <p:txBody>
          <a:bodyPr/>
          <a:lstStyle>
            <a:lvl1pPr marL="292608" indent="-292608">
              <a:spcBef>
                <a:spcPts val="1000"/>
              </a:spcBef>
              <a:buFont typeface="Arial" charset="0"/>
              <a:buChar char="•"/>
              <a:defRPr sz="3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Form of communication using sounds and symbols combined according to specified rules</a:t>
            </a:r>
          </a:p>
        </p:txBody>
      </p:sp>
      <p:sp>
        <p:nvSpPr>
          <p:cNvPr id="9" name="Media LInk"/>
          <p:cNvSpPr>
            <a:spLocks noGrp="1"/>
          </p:cNvSpPr>
          <p:nvPr>
            <p:ph sz="quarter" idx="16" hasCustomPrompt="1"/>
          </p:nvPr>
        </p:nvSpPr>
        <p:spPr>
          <a:xfrm>
            <a:off x="304800" y="5867400"/>
            <a:ext cx="8534400" cy="609600"/>
          </a:xfrm>
          <a:prstGeom prst="rect">
            <a:avLst/>
          </a:prstGeom>
        </p:spPr>
        <p:txBody>
          <a:bodyPr/>
          <a:lstStyle>
            <a:lvl1pPr marL="0" indent="0" algn="r">
              <a:buNone/>
              <a:defRPr sz="2200" b="0" i="0" baseline="0">
                <a:latin typeface="Calibri" charset="0"/>
                <a:ea typeface="Calibri" charset="0"/>
                <a:cs typeface="Calibri" charset="0"/>
              </a:defRPr>
            </a:lvl1pPr>
            <a:lvl2pPr algn="r">
              <a:defRPr/>
            </a:lvl2pPr>
            <a:lvl3pPr algn="r">
              <a:defRPr/>
            </a:lvl3pPr>
            <a:lvl4pPr algn="r">
              <a:defRPr/>
            </a:lvl4pPr>
            <a:lvl5pPr algn="r">
              <a:defRPr/>
            </a:lvl5pPr>
          </a:lstStyle>
          <a:p>
            <a:pPr lvl="0"/>
            <a:r>
              <a:rPr lang="en-US" dirty="0"/>
              <a:t>Media link placeholder</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7006093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ey Term: Version 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914401"/>
            <a:ext cx="8534400" cy="990599"/>
          </a:xfrm>
        </p:spPr>
        <p:txBody>
          <a:bodyPr/>
          <a:lstStyle>
            <a:lvl1pPr>
              <a:defRPr baseline="0"/>
            </a:lvl1pPr>
          </a:lstStyle>
          <a:p>
            <a:r>
              <a:rPr lang="en-US" dirty="0"/>
              <a:t>Anatomy and Physiology Defined</a:t>
            </a:r>
          </a:p>
        </p:txBody>
      </p:sp>
      <p:sp>
        <p:nvSpPr>
          <p:cNvPr id="7" name="Definition of Key Term"/>
          <p:cNvSpPr>
            <a:spLocks noGrp="1"/>
          </p:cNvSpPr>
          <p:nvPr>
            <p:ph sz="quarter" idx="15" hasCustomPrompt="1"/>
          </p:nvPr>
        </p:nvSpPr>
        <p:spPr>
          <a:xfrm>
            <a:off x="304800" y="1905000"/>
            <a:ext cx="8534400" cy="3962400"/>
          </a:xfrm>
          <a:prstGeom prst="rect">
            <a:avLst/>
          </a:prstGeom>
        </p:spPr>
        <p:txBody>
          <a:bodyPr/>
          <a:lstStyle>
            <a:lvl1pPr marL="292608" indent="-292608">
              <a:spcBef>
                <a:spcPts val="1000"/>
              </a:spcBef>
              <a:buClr>
                <a:schemeClr val="accent2"/>
              </a:buClr>
              <a:buFont typeface="Arial" charset="0"/>
              <a:buChar char="•"/>
              <a:defRPr sz="3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Anatomy is the science of structure and the relationships among structures.</a:t>
            </a:r>
          </a:p>
          <a:p>
            <a:pPr lvl="0"/>
            <a:r>
              <a:rPr lang="en-US" dirty="0"/>
              <a:t>Physiology is the science of body functions, that is, how the body parts work.</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662271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ener: Version B">
    <p:spTree>
      <p:nvGrpSpPr>
        <p:cNvPr id="1" name=""/>
        <p:cNvGrpSpPr/>
        <p:nvPr/>
      </p:nvGrpSpPr>
      <p:grpSpPr>
        <a:xfrm>
          <a:off x="0" y="0"/>
          <a:ext cx="0" cy="0"/>
          <a:chOff x="0" y="0"/>
          <a:chExt cx="0" cy="0"/>
        </a:xfrm>
      </p:grpSpPr>
      <p:sp>
        <p:nvSpPr>
          <p:cNvPr id="13" name="CN"/>
          <p:cNvSpPr>
            <a:spLocks noGrp="1"/>
          </p:cNvSpPr>
          <p:nvPr>
            <p:ph sz="quarter" idx="19" hasCustomPrompt="1"/>
          </p:nvPr>
        </p:nvSpPr>
        <p:spPr>
          <a:xfrm>
            <a:off x="152400" y="228600"/>
            <a:ext cx="8839200" cy="533400"/>
          </a:xfrm>
          <a:prstGeom prst="rect">
            <a:avLst/>
          </a:prstGeom>
        </p:spPr>
        <p:txBody>
          <a:bodyPr/>
          <a:lstStyle>
            <a:lvl1pPr marL="0" indent="0" algn="ctr">
              <a:buNone/>
              <a:defRPr sz="4000" b="1" i="0" baseline="0">
                <a:solidFill>
                  <a:schemeClr val="accent1"/>
                </a:solidFill>
                <a:latin typeface="Calibri" charset="0"/>
                <a:ea typeface="Calibri" charset="0"/>
                <a:cs typeface="Calibri" charset="0"/>
              </a:defRPr>
            </a:lvl1pPr>
          </a:lstStyle>
          <a:p>
            <a:pPr lvl="0"/>
            <a:r>
              <a:rPr lang="en-US" dirty="0"/>
              <a:t>Chapter 1</a:t>
            </a:r>
          </a:p>
        </p:txBody>
      </p:sp>
      <p:sp>
        <p:nvSpPr>
          <p:cNvPr id="14" name="CT"/>
          <p:cNvSpPr>
            <a:spLocks noGrp="1"/>
          </p:cNvSpPr>
          <p:nvPr>
            <p:ph sz="quarter" idx="20" hasCustomPrompt="1"/>
          </p:nvPr>
        </p:nvSpPr>
        <p:spPr>
          <a:xfrm>
            <a:off x="152400" y="762000"/>
            <a:ext cx="8839200" cy="2286000"/>
          </a:xfrm>
          <a:prstGeom prst="rect">
            <a:avLst/>
          </a:prstGeom>
        </p:spPr>
        <p:txBody>
          <a:bodyPr anchor="ctr"/>
          <a:lstStyle>
            <a:lvl1pPr marL="0" indent="0" algn="ctr">
              <a:buNone/>
              <a:defRPr sz="3800" b="0" i="0">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8" name="Title "/>
          <p:cNvSpPr>
            <a:spLocks noGrp="1"/>
          </p:cNvSpPr>
          <p:nvPr>
            <p:ph type="title" hasCustomPrompt="1"/>
          </p:nvPr>
        </p:nvSpPr>
        <p:spPr>
          <a:xfrm>
            <a:off x="152400" y="3505200"/>
            <a:ext cx="8839200" cy="1524000"/>
          </a:xfrm>
          <a:prstGeom prst="rect">
            <a:avLst/>
          </a:prstGeom>
        </p:spPr>
        <p:txBody>
          <a:bodyPr anchor="b"/>
          <a:lstStyle>
            <a:lvl1pPr>
              <a:defRPr sz="6200" b="0" i="0" baseline="0">
                <a:latin typeface="Calibri Light" charset="0"/>
                <a:ea typeface="Calibri Light" charset="0"/>
                <a:cs typeface="Calibri Light" charset="0"/>
              </a:defRPr>
            </a:lvl1pPr>
          </a:lstStyle>
          <a:p>
            <a:r>
              <a:rPr lang="en-US" dirty="0"/>
              <a:t>Click to Edit Book Title</a:t>
            </a:r>
          </a:p>
        </p:txBody>
      </p:sp>
      <p:sp>
        <p:nvSpPr>
          <p:cNvPr id="15" name="Edition"/>
          <p:cNvSpPr>
            <a:spLocks noGrp="1"/>
          </p:cNvSpPr>
          <p:nvPr>
            <p:ph sz="quarter" idx="17" hasCustomPrompt="1"/>
          </p:nvPr>
        </p:nvSpPr>
        <p:spPr>
          <a:xfrm>
            <a:off x="152400" y="5029200"/>
            <a:ext cx="8839200" cy="762000"/>
          </a:xfrm>
          <a:prstGeom prst="rect">
            <a:avLst/>
          </a:prstGeom>
        </p:spPr>
        <p:txBody>
          <a:bodyPr/>
          <a:lstStyle>
            <a:lvl1pPr marL="0" indent="0" algn="ctr">
              <a:buNone/>
              <a:defRPr sz="2900" b="1" i="0" baseline="0">
                <a:latin typeface="Calibri" charset="0"/>
                <a:ea typeface="Calibri" charset="0"/>
                <a:cs typeface="Calibri" charset="0"/>
              </a:defRPr>
            </a:lvl1pPr>
          </a:lstStyle>
          <a:p>
            <a:pPr lvl="0"/>
            <a:r>
              <a:rPr lang="en-US" sz="2900" b="1" i="0" dirty="0">
                <a:latin typeface="Source Sans Pro" charset="0"/>
                <a:ea typeface="Source Sans Pro" charset="0"/>
                <a:cs typeface="Source Sans Pro" charset="0"/>
              </a:rPr>
              <a:t>Third Edition</a:t>
            </a:r>
            <a:endParaRPr lang="en-US" dirty="0"/>
          </a:p>
        </p:txBody>
      </p:sp>
      <p:sp>
        <p:nvSpPr>
          <p:cNvPr id="16" name="Author"/>
          <p:cNvSpPr>
            <a:spLocks noGrp="1"/>
          </p:cNvSpPr>
          <p:nvPr>
            <p:ph sz="quarter" idx="18" hasCustomPrompt="1"/>
          </p:nvPr>
        </p:nvSpPr>
        <p:spPr>
          <a:xfrm>
            <a:off x="152400" y="6096000"/>
            <a:ext cx="8839200" cy="533400"/>
          </a:xfrm>
          <a:prstGeom prst="rect">
            <a:avLst/>
          </a:prstGeom>
        </p:spPr>
        <p:txBody>
          <a:bodyPr/>
          <a:lstStyle>
            <a:lvl1pPr marL="0" indent="0" algn="ctr">
              <a:buNone/>
              <a:defRPr b="0" i="0" baseline="0">
                <a:solidFill>
                  <a:schemeClr val="accent2"/>
                </a:solidFill>
                <a:latin typeface="Calibri" charset="0"/>
                <a:ea typeface="Calibri" charset="0"/>
                <a:cs typeface="Calibri" charset="0"/>
              </a:defRPr>
            </a:lvl1pPr>
          </a:lstStyle>
          <a:p>
            <a:pPr lvl="0"/>
            <a:r>
              <a:rPr lang="en-US" b="0" i="0" dirty="0">
                <a:latin typeface="Source Sans Pro" charset="0"/>
                <a:ea typeface="Source Sans Pro" charset="0"/>
                <a:cs typeface="Source Sans Pro" charset="0"/>
              </a:rPr>
              <a:t>David Klein</a:t>
            </a:r>
            <a:endParaRPr lang="en-US" dirty="0"/>
          </a:p>
        </p:txBody>
      </p:sp>
    </p:spTree>
    <p:extLst>
      <p:ext uri="{BB962C8B-B14F-4D97-AF65-F5344CB8AC3E}">
        <p14:creationId xmlns:p14="http://schemas.microsoft.com/office/powerpoint/2010/main" val="10642320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for Figure">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11" name="Content Placeholder 10"/>
          <p:cNvSpPr>
            <a:spLocks noGrp="1"/>
          </p:cNvSpPr>
          <p:nvPr>
            <p:ph sz="quarter" idx="16"/>
          </p:nvPr>
        </p:nvSpPr>
        <p:spPr>
          <a:xfrm>
            <a:off x="304800" y="1752600"/>
            <a:ext cx="8534400" cy="3276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Figure caption"/>
          <p:cNvSpPr>
            <a:spLocks noGrp="1"/>
          </p:cNvSpPr>
          <p:nvPr>
            <p:ph sz="quarter" idx="15" hasCustomPrompt="1"/>
          </p:nvPr>
        </p:nvSpPr>
        <p:spPr>
          <a:xfrm>
            <a:off x="304800" y="5029200"/>
            <a:ext cx="8534400" cy="1143000"/>
          </a:xfrm>
          <a:prstGeom prst="rect">
            <a:avLst/>
          </a:prstGeom>
        </p:spPr>
        <p:txBody>
          <a:bodyPr/>
          <a:lstStyle>
            <a:lvl1pPr marL="0" indent="0">
              <a:spcBef>
                <a:spcPts val="1000"/>
              </a:spcBef>
              <a:buFont typeface="Arial" charset="0"/>
              <a:buNone/>
              <a:defRPr sz="2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sz="2000" dirty="0"/>
              <a:t>Figure 4.5 Figure title placeholder</a:t>
            </a:r>
          </a:p>
          <a:p>
            <a:pPr lvl="0"/>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9771030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8534400" cy="441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2539791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8534400" cy="380999"/>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6">
            <a:extLst>
              <a:ext uri="{FF2B5EF4-FFF2-40B4-BE49-F238E27FC236}">
                <a16:creationId xmlns:a16="http://schemas.microsoft.com/office/drawing/2014/main" id="{FFD5900F-AA13-417D-AD3D-4C905926EE31}"/>
              </a:ext>
            </a:extLst>
          </p:cNvPr>
          <p:cNvSpPr>
            <a:spLocks noGrp="1"/>
          </p:cNvSpPr>
          <p:nvPr>
            <p:ph sz="quarter" idx="17"/>
          </p:nvPr>
        </p:nvSpPr>
        <p:spPr>
          <a:xfrm>
            <a:off x="304800" y="2286000"/>
            <a:ext cx="8534400" cy="457200"/>
          </a:xfrm>
          <a:prstGeom prst="rect">
            <a:avLst/>
          </a:prstGeom>
        </p:spPr>
        <p:txBody>
          <a:bodyPr/>
          <a:lstStyle>
            <a:lvl1pPr marL="0" indent="0">
              <a:buNone/>
              <a:defRPr/>
            </a:lvl1pPr>
          </a:lstStyle>
          <a:p>
            <a:pPr lvl="0"/>
            <a:endParaRPr lang="en-US" dirty="0"/>
          </a:p>
        </p:txBody>
      </p:sp>
      <p:sp>
        <p:nvSpPr>
          <p:cNvPr id="9" name="Content Placeholder 8">
            <a:extLst>
              <a:ext uri="{FF2B5EF4-FFF2-40B4-BE49-F238E27FC236}">
                <a16:creationId xmlns:a16="http://schemas.microsoft.com/office/drawing/2014/main" id="{84848AF1-D576-4FBF-A712-1BEB82131A85}"/>
              </a:ext>
            </a:extLst>
          </p:cNvPr>
          <p:cNvSpPr>
            <a:spLocks noGrp="1"/>
          </p:cNvSpPr>
          <p:nvPr>
            <p:ph sz="quarter" idx="18"/>
          </p:nvPr>
        </p:nvSpPr>
        <p:spPr>
          <a:xfrm>
            <a:off x="304800" y="2819400"/>
            <a:ext cx="8534400" cy="457200"/>
          </a:xfrm>
          <a:prstGeom prst="rect">
            <a:avLst/>
          </a:prstGeom>
        </p:spPr>
        <p:txBody>
          <a:bodyPr/>
          <a:lstStyle>
            <a:lvl1pPr marL="0" indent="0">
              <a:buNone/>
              <a:defRPr/>
            </a:lvl1pPr>
          </a:lstStyle>
          <a:p>
            <a:pPr lvl="0"/>
            <a:endParaRPr lang="en-US" dirty="0"/>
          </a:p>
        </p:txBody>
      </p:sp>
      <p:sp>
        <p:nvSpPr>
          <p:cNvPr id="11" name="Content Placeholder 10">
            <a:extLst>
              <a:ext uri="{FF2B5EF4-FFF2-40B4-BE49-F238E27FC236}">
                <a16:creationId xmlns:a16="http://schemas.microsoft.com/office/drawing/2014/main" id="{676B27F5-3B5F-44A3-B7D9-7B2B6279EB48}"/>
              </a:ext>
            </a:extLst>
          </p:cNvPr>
          <p:cNvSpPr>
            <a:spLocks noGrp="1"/>
          </p:cNvSpPr>
          <p:nvPr>
            <p:ph sz="quarter" idx="19"/>
          </p:nvPr>
        </p:nvSpPr>
        <p:spPr>
          <a:xfrm>
            <a:off x="304800" y="3352800"/>
            <a:ext cx="8534400" cy="457200"/>
          </a:xfrm>
          <a:prstGeom prst="rect">
            <a:avLst/>
          </a:prstGeom>
        </p:spPr>
        <p:txBody>
          <a:bodyPr/>
          <a:lstStyle>
            <a:lvl1pPr marL="0" indent="0">
              <a:buNone/>
              <a:defRPr/>
            </a:lvl1pPr>
          </a:lstStyle>
          <a:p>
            <a:pPr lvl="0"/>
            <a:endParaRPr lang="en-US" dirty="0"/>
          </a:p>
        </p:txBody>
      </p:sp>
      <p:sp>
        <p:nvSpPr>
          <p:cNvPr id="13" name="Content Placeholder 12">
            <a:extLst>
              <a:ext uri="{FF2B5EF4-FFF2-40B4-BE49-F238E27FC236}">
                <a16:creationId xmlns:a16="http://schemas.microsoft.com/office/drawing/2014/main" id="{AADC81E7-C60E-481D-B9D5-72B7F6F78DDF}"/>
              </a:ext>
            </a:extLst>
          </p:cNvPr>
          <p:cNvSpPr>
            <a:spLocks noGrp="1"/>
          </p:cNvSpPr>
          <p:nvPr>
            <p:ph sz="quarter" idx="20"/>
          </p:nvPr>
        </p:nvSpPr>
        <p:spPr>
          <a:xfrm>
            <a:off x="304800" y="3886200"/>
            <a:ext cx="8534400" cy="336550"/>
          </a:xfrm>
          <a:prstGeom prst="rect">
            <a:avLst/>
          </a:prstGeom>
        </p:spPr>
        <p:txBody>
          <a:bodyPr/>
          <a:lstStyle>
            <a:lvl1pPr marL="0" indent="0">
              <a:buNone/>
              <a:defRPr/>
            </a:lvl1pPr>
          </a:lstStyle>
          <a:p>
            <a:pPr lvl="0"/>
            <a:endParaRPr lang="en-US" dirty="0"/>
          </a:p>
        </p:txBody>
      </p:sp>
      <p:sp>
        <p:nvSpPr>
          <p:cNvPr id="15" name="Content Placeholder 14">
            <a:extLst>
              <a:ext uri="{FF2B5EF4-FFF2-40B4-BE49-F238E27FC236}">
                <a16:creationId xmlns:a16="http://schemas.microsoft.com/office/drawing/2014/main" id="{230C320A-51A3-4C9B-8ABF-11B3737D593B}"/>
              </a:ext>
            </a:extLst>
          </p:cNvPr>
          <p:cNvSpPr>
            <a:spLocks noGrp="1"/>
          </p:cNvSpPr>
          <p:nvPr>
            <p:ph sz="quarter" idx="21"/>
          </p:nvPr>
        </p:nvSpPr>
        <p:spPr>
          <a:xfrm>
            <a:off x="304800" y="4343400"/>
            <a:ext cx="8534400" cy="336550"/>
          </a:xfrm>
          <a:prstGeom prst="rect">
            <a:avLst/>
          </a:prstGeom>
        </p:spPr>
        <p:txBody>
          <a:bodyPr/>
          <a:lstStyle>
            <a:lvl1pPr marL="0" indent="0">
              <a:buNone/>
              <a:defRPr/>
            </a:lvl1pPr>
          </a:lstStyle>
          <a:p>
            <a:pPr lvl="0"/>
            <a:endParaRPr lang="en-US" dirty="0"/>
          </a:p>
        </p:txBody>
      </p:sp>
      <p:sp>
        <p:nvSpPr>
          <p:cNvPr id="17" name="Content Placeholder 16">
            <a:extLst>
              <a:ext uri="{FF2B5EF4-FFF2-40B4-BE49-F238E27FC236}">
                <a16:creationId xmlns:a16="http://schemas.microsoft.com/office/drawing/2014/main" id="{F9E37B07-0547-4324-8991-4A4CF789436D}"/>
              </a:ext>
            </a:extLst>
          </p:cNvPr>
          <p:cNvSpPr>
            <a:spLocks noGrp="1"/>
          </p:cNvSpPr>
          <p:nvPr>
            <p:ph sz="quarter" idx="22"/>
          </p:nvPr>
        </p:nvSpPr>
        <p:spPr>
          <a:xfrm>
            <a:off x="304800" y="4724400"/>
            <a:ext cx="8534400" cy="457200"/>
          </a:xfrm>
          <a:prstGeom prst="rect">
            <a:avLst/>
          </a:prstGeom>
        </p:spPr>
        <p:txBody>
          <a:bodyPr/>
          <a:lstStyle>
            <a:lvl1pPr marL="0" indent="0">
              <a:buNone/>
              <a:defRPr/>
            </a:lvl1pPr>
          </a:lstStyle>
          <a:p>
            <a:pPr lvl="0"/>
            <a:endParaRPr lang="en-US" dirty="0"/>
          </a:p>
        </p:txBody>
      </p:sp>
      <p:sp>
        <p:nvSpPr>
          <p:cNvPr id="19" name="Content Placeholder 18">
            <a:extLst>
              <a:ext uri="{FF2B5EF4-FFF2-40B4-BE49-F238E27FC236}">
                <a16:creationId xmlns:a16="http://schemas.microsoft.com/office/drawing/2014/main" id="{1B671F7A-E290-479A-9245-1B0D5F72CCE5}"/>
              </a:ext>
            </a:extLst>
          </p:cNvPr>
          <p:cNvSpPr>
            <a:spLocks noGrp="1"/>
          </p:cNvSpPr>
          <p:nvPr>
            <p:ph sz="quarter" idx="23"/>
          </p:nvPr>
        </p:nvSpPr>
        <p:spPr>
          <a:xfrm>
            <a:off x="304800" y="5257800"/>
            <a:ext cx="8534400" cy="457200"/>
          </a:xfrm>
          <a:prstGeom prst="rect">
            <a:avLst/>
          </a:prstGeom>
        </p:spPr>
        <p:txBody>
          <a:bodyPr/>
          <a:lstStyle>
            <a:lvl1pPr marL="0" indent="0">
              <a:buNone/>
              <a:defRPr/>
            </a:lvl1pPr>
          </a:lstStyle>
          <a:p>
            <a:pPr lvl="0"/>
            <a:endParaRPr lang="en-US" dirty="0"/>
          </a:p>
        </p:txBody>
      </p:sp>
      <p:sp>
        <p:nvSpPr>
          <p:cNvPr id="21" name="Content Placeholder 20">
            <a:extLst>
              <a:ext uri="{FF2B5EF4-FFF2-40B4-BE49-F238E27FC236}">
                <a16:creationId xmlns:a16="http://schemas.microsoft.com/office/drawing/2014/main" id="{97D65446-BE50-4693-A967-2E866104DFF6}"/>
              </a:ext>
            </a:extLst>
          </p:cNvPr>
          <p:cNvSpPr>
            <a:spLocks noGrp="1"/>
          </p:cNvSpPr>
          <p:nvPr>
            <p:ph sz="quarter" idx="24"/>
          </p:nvPr>
        </p:nvSpPr>
        <p:spPr>
          <a:xfrm>
            <a:off x="304800" y="5822950"/>
            <a:ext cx="8534400" cy="349250"/>
          </a:xfrm>
          <a:prstGeom prst="rect">
            <a:avLst/>
          </a:prstGeom>
        </p:spPr>
        <p:txBody>
          <a:bodyPr/>
          <a:lstStyle>
            <a:lvl1pPr marL="0" indent="0">
              <a:buNone/>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0727583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4038600" cy="365125"/>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6">
            <a:extLst>
              <a:ext uri="{FF2B5EF4-FFF2-40B4-BE49-F238E27FC236}">
                <a16:creationId xmlns:a16="http://schemas.microsoft.com/office/drawing/2014/main" id="{08AEA028-BD17-4ECF-82B5-ECB2A3466362}"/>
              </a:ext>
            </a:extLst>
          </p:cNvPr>
          <p:cNvSpPr>
            <a:spLocks noGrp="1"/>
          </p:cNvSpPr>
          <p:nvPr>
            <p:ph sz="quarter" idx="17"/>
          </p:nvPr>
        </p:nvSpPr>
        <p:spPr>
          <a:xfrm>
            <a:off x="4419600" y="1828800"/>
            <a:ext cx="4419600" cy="365125"/>
          </a:xfrm>
          <a:prstGeom prst="rect">
            <a:avLst/>
          </a:prstGeom>
        </p:spPr>
        <p:txBody>
          <a:bodyPr/>
          <a:lstStyle>
            <a:lvl1pPr marL="0" indent="0">
              <a:buNone/>
              <a:defRPr/>
            </a:lvl1pPr>
          </a:lstStyle>
          <a:p>
            <a:pPr lvl="0"/>
            <a:endParaRPr lang="en-US" dirty="0"/>
          </a:p>
        </p:txBody>
      </p:sp>
      <p:sp>
        <p:nvSpPr>
          <p:cNvPr id="9" name="Content Placeholder 8">
            <a:extLst>
              <a:ext uri="{FF2B5EF4-FFF2-40B4-BE49-F238E27FC236}">
                <a16:creationId xmlns:a16="http://schemas.microsoft.com/office/drawing/2014/main" id="{D539518F-A4FA-4BE6-9B8E-E6329B43B944}"/>
              </a:ext>
            </a:extLst>
          </p:cNvPr>
          <p:cNvSpPr>
            <a:spLocks noGrp="1"/>
          </p:cNvSpPr>
          <p:nvPr>
            <p:ph sz="quarter" idx="18"/>
          </p:nvPr>
        </p:nvSpPr>
        <p:spPr>
          <a:xfrm>
            <a:off x="304800" y="2225675"/>
            <a:ext cx="4038600" cy="365125"/>
          </a:xfrm>
          <a:prstGeom prst="rect">
            <a:avLst/>
          </a:prstGeom>
        </p:spPr>
        <p:txBody>
          <a:bodyPr/>
          <a:lstStyle>
            <a:lvl1pPr marL="0" indent="0">
              <a:buNone/>
              <a:defRPr/>
            </a:lvl1pPr>
          </a:lstStyle>
          <a:p>
            <a:pPr lvl="0"/>
            <a:endParaRPr lang="en-US" dirty="0"/>
          </a:p>
        </p:txBody>
      </p:sp>
      <p:sp>
        <p:nvSpPr>
          <p:cNvPr id="11" name="Content Placeholder 10">
            <a:extLst>
              <a:ext uri="{FF2B5EF4-FFF2-40B4-BE49-F238E27FC236}">
                <a16:creationId xmlns:a16="http://schemas.microsoft.com/office/drawing/2014/main" id="{ECF92A28-BADD-49BA-AD73-AD609D2F6738}"/>
              </a:ext>
            </a:extLst>
          </p:cNvPr>
          <p:cNvSpPr>
            <a:spLocks noGrp="1"/>
          </p:cNvSpPr>
          <p:nvPr>
            <p:ph sz="quarter" idx="19"/>
          </p:nvPr>
        </p:nvSpPr>
        <p:spPr>
          <a:xfrm>
            <a:off x="4419600" y="2225675"/>
            <a:ext cx="4419600" cy="365125"/>
          </a:xfrm>
          <a:prstGeom prst="rect">
            <a:avLst/>
          </a:prstGeom>
        </p:spPr>
        <p:txBody>
          <a:bodyPr/>
          <a:lstStyle>
            <a:lvl1pPr marL="0" indent="0">
              <a:buNone/>
              <a:defRPr/>
            </a:lvl1pPr>
          </a:lstStyle>
          <a:p>
            <a:pPr lvl="0"/>
            <a:endParaRPr lang="en-US" dirty="0"/>
          </a:p>
        </p:txBody>
      </p:sp>
      <p:sp>
        <p:nvSpPr>
          <p:cNvPr id="15" name="Content Placeholder 14">
            <a:extLst>
              <a:ext uri="{FF2B5EF4-FFF2-40B4-BE49-F238E27FC236}">
                <a16:creationId xmlns:a16="http://schemas.microsoft.com/office/drawing/2014/main" id="{1B664998-83E5-4220-9835-1C5536CF389A}"/>
              </a:ext>
            </a:extLst>
          </p:cNvPr>
          <p:cNvSpPr>
            <a:spLocks noGrp="1"/>
          </p:cNvSpPr>
          <p:nvPr>
            <p:ph sz="quarter" idx="21"/>
          </p:nvPr>
        </p:nvSpPr>
        <p:spPr>
          <a:xfrm>
            <a:off x="304800" y="2667000"/>
            <a:ext cx="4038600" cy="365125"/>
          </a:xfrm>
          <a:prstGeom prst="rect">
            <a:avLst/>
          </a:prstGeom>
        </p:spPr>
        <p:txBody>
          <a:bodyPr/>
          <a:lstStyle>
            <a:lvl1pPr marL="0" indent="0">
              <a:buNone/>
              <a:defRPr/>
            </a:lvl1pPr>
          </a:lstStyle>
          <a:p>
            <a:pPr lvl="0"/>
            <a:endParaRPr lang="en-US" dirty="0"/>
          </a:p>
        </p:txBody>
      </p:sp>
      <p:sp>
        <p:nvSpPr>
          <p:cNvPr id="17" name="Content Placeholder 16">
            <a:extLst>
              <a:ext uri="{FF2B5EF4-FFF2-40B4-BE49-F238E27FC236}">
                <a16:creationId xmlns:a16="http://schemas.microsoft.com/office/drawing/2014/main" id="{064DC7D0-4EEC-48B5-8518-1EA8B867A73B}"/>
              </a:ext>
            </a:extLst>
          </p:cNvPr>
          <p:cNvSpPr>
            <a:spLocks noGrp="1"/>
          </p:cNvSpPr>
          <p:nvPr>
            <p:ph sz="quarter" idx="22"/>
          </p:nvPr>
        </p:nvSpPr>
        <p:spPr>
          <a:xfrm>
            <a:off x="4419600" y="2667000"/>
            <a:ext cx="4419600" cy="365125"/>
          </a:xfrm>
          <a:prstGeom prst="rect">
            <a:avLst/>
          </a:prstGeom>
        </p:spPr>
        <p:txBody>
          <a:bodyPr/>
          <a:lstStyle>
            <a:lvl1pPr marL="0" indent="0">
              <a:buNone/>
              <a:defRPr/>
            </a:lvl1pPr>
          </a:lstStyle>
          <a:p>
            <a:pPr lvl="0"/>
            <a:endParaRPr lang="en-US" dirty="0"/>
          </a:p>
        </p:txBody>
      </p:sp>
      <p:sp>
        <p:nvSpPr>
          <p:cNvPr id="19" name="Content Placeholder 18">
            <a:extLst>
              <a:ext uri="{FF2B5EF4-FFF2-40B4-BE49-F238E27FC236}">
                <a16:creationId xmlns:a16="http://schemas.microsoft.com/office/drawing/2014/main" id="{7B4BDA8F-D4C1-47AA-8C60-0937596C4F76}"/>
              </a:ext>
            </a:extLst>
          </p:cNvPr>
          <p:cNvSpPr>
            <a:spLocks noGrp="1"/>
          </p:cNvSpPr>
          <p:nvPr>
            <p:ph sz="quarter" idx="23"/>
          </p:nvPr>
        </p:nvSpPr>
        <p:spPr>
          <a:xfrm>
            <a:off x="304800" y="3124200"/>
            <a:ext cx="4038600" cy="365125"/>
          </a:xfrm>
          <a:prstGeom prst="rect">
            <a:avLst/>
          </a:prstGeom>
        </p:spPr>
        <p:txBody>
          <a:bodyPr/>
          <a:lstStyle>
            <a:lvl1pPr marL="0" indent="0">
              <a:buNone/>
              <a:defRPr/>
            </a:lvl1pPr>
          </a:lstStyle>
          <a:p>
            <a:pPr lvl="0"/>
            <a:endParaRPr lang="en-US" dirty="0"/>
          </a:p>
        </p:txBody>
      </p:sp>
      <p:sp>
        <p:nvSpPr>
          <p:cNvPr id="21" name="Content Placeholder 20">
            <a:extLst>
              <a:ext uri="{FF2B5EF4-FFF2-40B4-BE49-F238E27FC236}">
                <a16:creationId xmlns:a16="http://schemas.microsoft.com/office/drawing/2014/main" id="{3DA7099D-A1F8-48D8-B397-2BF5A3E8F84D}"/>
              </a:ext>
            </a:extLst>
          </p:cNvPr>
          <p:cNvSpPr>
            <a:spLocks noGrp="1"/>
          </p:cNvSpPr>
          <p:nvPr>
            <p:ph sz="quarter" idx="24"/>
          </p:nvPr>
        </p:nvSpPr>
        <p:spPr>
          <a:xfrm>
            <a:off x="4419600" y="3124200"/>
            <a:ext cx="4419600" cy="365125"/>
          </a:xfrm>
          <a:prstGeom prst="rect">
            <a:avLst/>
          </a:prstGeom>
        </p:spPr>
        <p:txBody>
          <a:bodyPr/>
          <a:lstStyle>
            <a:lvl1pPr marL="0" indent="0">
              <a:buNone/>
              <a:defRPr/>
            </a:lvl1pPr>
          </a:lstStyle>
          <a:p>
            <a:pPr lvl="0"/>
            <a:endParaRPr lang="en-US" dirty="0"/>
          </a:p>
        </p:txBody>
      </p:sp>
      <p:sp>
        <p:nvSpPr>
          <p:cNvPr id="23" name="Content Placeholder 22">
            <a:extLst>
              <a:ext uri="{FF2B5EF4-FFF2-40B4-BE49-F238E27FC236}">
                <a16:creationId xmlns:a16="http://schemas.microsoft.com/office/drawing/2014/main" id="{77261062-0158-40E4-A1CA-B2E0CAB19B2F}"/>
              </a:ext>
            </a:extLst>
          </p:cNvPr>
          <p:cNvSpPr>
            <a:spLocks noGrp="1"/>
          </p:cNvSpPr>
          <p:nvPr>
            <p:ph sz="quarter" idx="25"/>
          </p:nvPr>
        </p:nvSpPr>
        <p:spPr>
          <a:xfrm>
            <a:off x="304800" y="3581400"/>
            <a:ext cx="4038600" cy="365125"/>
          </a:xfrm>
          <a:prstGeom prst="rect">
            <a:avLst/>
          </a:prstGeom>
        </p:spPr>
        <p:txBody>
          <a:bodyPr/>
          <a:lstStyle>
            <a:lvl1pPr marL="0" indent="0">
              <a:buNone/>
              <a:defRPr/>
            </a:lvl1pPr>
          </a:lstStyle>
          <a:p>
            <a:pPr lvl="0"/>
            <a:endParaRPr lang="en-US" dirty="0"/>
          </a:p>
        </p:txBody>
      </p:sp>
      <p:sp>
        <p:nvSpPr>
          <p:cNvPr id="25" name="Content Placeholder 24">
            <a:extLst>
              <a:ext uri="{FF2B5EF4-FFF2-40B4-BE49-F238E27FC236}">
                <a16:creationId xmlns:a16="http://schemas.microsoft.com/office/drawing/2014/main" id="{E47747E0-D00B-41BD-93B5-8BC61DA916F9}"/>
              </a:ext>
            </a:extLst>
          </p:cNvPr>
          <p:cNvSpPr>
            <a:spLocks noGrp="1"/>
          </p:cNvSpPr>
          <p:nvPr>
            <p:ph sz="quarter" idx="26"/>
          </p:nvPr>
        </p:nvSpPr>
        <p:spPr>
          <a:xfrm>
            <a:off x="4419600" y="3581400"/>
            <a:ext cx="4419600" cy="365125"/>
          </a:xfrm>
          <a:prstGeom prst="rect">
            <a:avLst/>
          </a:prstGeom>
        </p:spPr>
        <p:txBody>
          <a:bodyPr/>
          <a:lstStyle>
            <a:lvl1pPr marL="0" indent="0">
              <a:buNone/>
              <a:defRPr/>
            </a:lvl1pPr>
          </a:lstStyle>
          <a:p>
            <a:pPr lvl="0"/>
            <a:endParaRPr lang="en-US" dirty="0"/>
          </a:p>
        </p:txBody>
      </p:sp>
      <p:sp>
        <p:nvSpPr>
          <p:cNvPr id="27" name="Content Placeholder 26">
            <a:extLst>
              <a:ext uri="{FF2B5EF4-FFF2-40B4-BE49-F238E27FC236}">
                <a16:creationId xmlns:a16="http://schemas.microsoft.com/office/drawing/2014/main" id="{87796A9F-9F2E-4385-823C-3D4A62F64819}"/>
              </a:ext>
            </a:extLst>
          </p:cNvPr>
          <p:cNvSpPr>
            <a:spLocks noGrp="1"/>
          </p:cNvSpPr>
          <p:nvPr>
            <p:ph sz="quarter" idx="27"/>
          </p:nvPr>
        </p:nvSpPr>
        <p:spPr>
          <a:xfrm>
            <a:off x="304800" y="4038600"/>
            <a:ext cx="4038600" cy="365125"/>
          </a:xfrm>
          <a:prstGeom prst="rect">
            <a:avLst/>
          </a:prstGeom>
        </p:spPr>
        <p:txBody>
          <a:bodyPr/>
          <a:lstStyle>
            <a:lvl1pPr marL="0" indent="0">
              <a:buNone/>
              <a:defRPr/>
            </a:lvl1pPr>
          </a:lstStyle>
          <a:p>
            <a:pPr lvl="0"/>
            <a:endParaRPr lang="en-US" dirty="0"/>
          </a:p>
        </p:txBody>
      </p:sp>
      <p:sp>
        <p:nvSpPr>
          <p:cNvPr id="29" name="Content Placeholder 28">
            <a:extLst>
              <a:ext uri="{FF2B5EF4-FFF2-40B4-BE49-F238E27FC236}">
                <a16:creationId xmlns:a16="http://schemas.microsoft.com/office/drawing/2014/main" id="{11A73B4E-7DA4-4299-A91F-FF7464B543E5}"/>
              </a:ext>
            </a:extLst>
          </p:cNvPr>
          <p:cNvSpPr>
            <a:spLocks noGrp="1"/>
          </p:cNvSpPr>
          <p:nvPr>
            <p:ph sz="quarter" idx="28"/>
          </p:nvPr>
        </p:nvSpPr>
        <p:spPr>
          <a:xfrm>
            <a:off x="4419600" y="4038600"/>
            <a:ext cx="4419600" cy="365125"/>
          </a:xfrm>
          <a:prstGeom prst="rect">
            <a:avLst/>
          </a:prstGeom>
        </p:spPr>
        <p:txBody>
          <a:bodyPr/>
          <a:lstStyle>
            <a:lvl1pPr marL="0" indent="0">
              <a:buNone/>
              <a:defRPr/>
            </a:lvl1pPr>
          </a:lstStyle>
          <a:p>
            <a:pPr lvl="0"/>
            <a:endParaRPr lang="en-US" dirty="0"/>
          </a:p>
        </p:txBody>
      </p:sp>
      <p:sp>
        <p:nvSpPr>
          <p:cNvPr id="31" name="Content Placeholder 30">
            <a:extLst>
              <a:ext uri="{FF2B5EF4-FFF2-40B4-BE49-F238E27FC236}">
                <a16:creationId xmlns:a16="http://schemas.microsoft.com/office/drawing/2014/main" id="{02C60366-269A-47CE-95CC-AAF3A8431B42}"/>
              </a:ext>
            </a:extLst>
          </p:cNvPr>
          <p:cNvSpPr>
            <a:spLocks noGrp="1"/>
          </p:cNvSpPr>
          <p:nvPr>
            <p:ph sz="quarter" idx="29"/>
          </p:nvPr>
        </p:nvSpPr>
        <p:spPr>
          <a:xfrm>
            <a:off x="304800" y="4495800"/>
            <a:ext cx="4038600" cy="365125"/>
          </a:xfrm>
          <a:prstGeom prst="rect">
            <a:avLst/>
          </a:prstGeom>
        </p:spPr>
        <p:txBody>
          <a:bodyPr/>
          <a:lstStyle>
            <a:lvl1pPr marL="0" indent="0">
              <a:buNone/>
              <a:defRPr/>
            </a:lvl1pPr>
          </a:lstStyle>
          <a:p>
            <a:pPr lvl="0"/>
            <a:endParaRPr lang="en-US" dirty="0"/>
          </a:p>
        </p:txBody>
      </p:sp>
      <p:sp>
        <p:nvSpPr>
          <p:cNvPr id="33" name="Content Placeholder 32">
            <a:extLst>
              <a:ext uri="{FF2B5EF4-FFF2-40B4-BE49-F238E27FC236}">
                <a16:creationId xmlns:a16="http://schemas.microsoft.com/office/drawing/2014/main" id="{8648E9CD-8615-4506-B88C-B7A06C509713}"/>
              </a:ext>
            </a:extLst>
          </p:cNvPr>
          <p:cNvSpPr>
            <a:spLocks noGrp="1"/>
          </p:cNvSpPr>
          <p:nvPr>
            <p:ph sz="quarter" idx="30"/>
          </p:nvPr>
        </p:nvSpPr>
        <p:spPr>
          <a:xfrm>
            <a:off x="4419600" y="4495800"/>
            <a:ext cx="4419600" cy="365125"/>
          </a:xfrm>
          <a:prstGeom prst="rect">
            <a:avLst/>
          </a:prstGeom>
        </p:spPr>
        <p:txBody>
          <a:bodyPr/>
          <a:lstStyle>
            <a:lvl1pPr marL="0" indent="0">
              <a:buNone/>
              <a:defRPr/>
            </a:lvl1pPr>
          </a:lstStyle>
          <a:p>
            <a:pPr lvl="0"/>
            <a:endParaRPr lang="en-US" dirty="0"/>
          </a:p>
        </p:txBody>
      </p:sp>
      <p:sp>
        <p:nvSpPr>
          <p:cNvPr id="35" name="Content Placeholder 34">
            <a:extLst>
              <a:ext uri="{FF2B5EF4-FFF2-40B4-BE49-F238E27FC236}">
                <a16:creationId xmlns:a16="http://schemas.microsoft.com/office/drawing/2014/main" id="{CE2DE845-64F9-47A6-AFDD-342063D5463E}"/>
              </a:ext>
            </a:extLst>
          </p:cNvPr>
          <p:cNvSpPr>
            <a:spLocks noGrp="1"/>
          </p:cNvSpPr>
          <p:nvPr>
            <p:ph sz="quarter" idx="31"/>
          </p:nvPr>
        </p:nvSpPr>
        <p:spPr>
          <a:xfrm>
            <a:off x="304800" y="4953000"/>
            <a:ext cx="4038600" cy="365125"/>
          </a:xfrm>
          <a:prstGeom prst="rect">
            <a:avLst/>
          </a:prstGeom>
        </p:spPr>
        <p:txBody>
          <a:bodyPr/>
          <a:lstStyle>
            <a:lvl1pPr marL="0" indent="0">
              <a:buNone/>
              <a:defRPr/>
            </a:lvl1pPr>
          </a:lstStyle>
          <a:p>
            <a:pPr lvl="0"/>
            <a:endParaRPr lang="en-US" dirty="0"/>
          </a:p>
        </p:txBody>
      </p:sp>
      <p:sp>
        <p:nvSpPr>
          <p:cNvPr id="37" name="Content Placeholder 36">
            <a:extLst>
              <a:ext uri="{FF2B5EF4-FFF2-40B4-BE49-F238E27FC236}">
                <a16:creationId xmlns:a16="http://schemas.microsoft.com/office/drawing/2014/main" id="{3597B8C4-A351-467F-A6DE-DA35689BC9B6}"/>
              </a:ext>
            </a:extLst>
          </p:cNvPr>
          <p:cNvSpPr>
            <a:spLocks noGrp="1"/>
          </p:cNvSpPr>
          <p:nvPr>
            <p:ph sz="quarter" idx="32"/>
          </p:nvPr>
        </p:nvSpPr>
        <p:spPr>
          <a:xfrm>
            <a:off x="4419600" y="4953000"/>
            <a:ext cx="4419600" cy="365125"/>
          </a:xfrm>
          <a:prstGeom prst="rect">
            <a:avLst/>
          </a:prstGeom>
        </p:spPr>
        <p:txBody>
          <a:bodyPr/>
          <a:lstStyle>
            <a:lvl1pPr marL="0" indent="0">
              <a:buNone/>
              <a:defRPr/>
            </a:lvl1pPr>
          </a:lstStyle>
          <a:p>
            <a:pPr lvl="0"/>
            <a:endParaRPr lang="en-US" dirty="0"/>
          </a:p>
        </p:txBody>
      </p:sp>
      <p:sp>
        <p:nvSpPr>
          <p:cNvPr id="39" name="Content Placeholder 38">
            <a:extLst>
              <a:ext uri="{FF2B5EF4-FFF2-40B4-BE49-F238E27FC236}">
                <a16:creationId xmlns:a16="http://schemas.microsoft.com/office/drawing/2014/main" id="{C719C597-84DC-42E6-9578-4E5764A52767}"/>
              </a:ext>
            </a:extLst>
          </p:cNvPr>
          <p:cNvSpPr>
            <a:spLocks noGrp="1"/>
          </p:cNvSpPr>
          <p:nvPr>
            <p:ph sz="quarter" idx="33"/>
          </p:nvPr>
        </p:nvSpPr>
        <p:spPr>
          <a:xfrm>
            <a:off x="304800" y="5410200"/>
            <a:ext cx="4038600" cy="365125"/>
          </a:xfrm>
          <a:prstGeom prst="rect">
            <a:avLst/>
          </a:prstGeom>
        </p:spPr>
        <p:txBody>
          <a:bodyPr/>
          <a:lstStyle>
            <a:lvl1pPr marL="0" indent="0">
              <a:buNone/>
              <a:defRPr/>
            </a:lvl1pPr>
          </a:lstStyle>
          <a:p>
            <a:pPr lvl="0"/>
            <a:endParaRPr lang="en-US" dirty="0"/>
          </a:p>
        </p:txBody>
      </p:sp>
      <p:sp>
        <p:nvSpPr>
          <p:cNvPr id="41" name="Content Placeholder 40">
            <a:extLst>
              <a:ext uri="{FF2B5EF4-FFF2-40B4-BE49-F238E27FC236}">
                <a16:creationId xmlns:a16="http://schemas.microsoft.com/office/drawing/2014/main" id="{602C790C-25A6-4AED-B96A-2273C76B90FF}"/>
              </a:ext>
            </a:extLst>
          </p:cNvPr>
          <p:cNvSpPr>
            <a:spLocks noGrp="1"/>
          </p:cNvSpPr>
          <p:nvPr>
            <p:ph sz="quarter" idx="34"/>
          </p:nvPr>
        </p:nvSpPr>
        <p:spPr>
          <a:xfrm>
            <a:off x="4419600" y="5410200"/>
            <a:ext cx="4419600" cy="365125"/>
          </a:xfrm>
          <a:prstGeom prst="rect">
            <a:avLst/>
          </a:prstGeom>
        </p:spPr>
        <p:txBody>
          <a:bodyPr/>
          <a:lstStyle>
            <a:lvl1pPr marL="0" indent="0">
              <a:buNone/>
              <a:defRPr/>
            </a:lvl1pPr>
          </a:lstStyle>
          <a:p>
            <a:pPr lvl="0"/>
            <a:endParaRPr lang="en-US" dirty="0"/>
          </a:p>
        </p:txBody>
      </p:sp>
      <p:sp>
        <p:nvSpPr>
          <p:cNvPr id="43" name="Content Placeholder 42">
            <a:extLst>
              <a:ext uri="{FF2B5EF4-FFF2-40B4-BE49-F238E27FC236}">
                <a16:creationId xmlns:a16="http://schemas.microsoft.com/office/drawing/2014/main" id="{01ADFC3A-CC86-4C35-AD6C-692CC02FCACF}"/>
              </a:ext>
            </a:extLst>
          </p:cNvPr>
          <p:cNvSpPr>
            <a:spLocks noGrp="1"/>
          </p:cNvSpPr>
          <p:nvPr>
            <p:ph sz="quarter" idx="35"/>
          </p:nvPr>
        </p:nvSpPr>
        <p:spPr>
          <a:xfrm>
            <a:off x="304800" y="5807075"/>
            <a:ext cx="4038600" cy="365125"/>
          </a:xfrm>
          <a:prstGeom prst="rect">
            <a:avLst/>
          </a:prstGeom>
        </p:spPr>
        <p:txBody>
          <a:bodyPr/>
          <a:lstStyle>
            <a:lvl1pPr marL="0" indent="0">
              <a:buNone/>
              <a:defRPr/>
            </a:lvl1pPr>
          </a:lstStyle>
          <a:p>
            <a:pPr lvl="0"/>
            <a:endParaRPr lang="en-US" dirty="0"/>
          </a:p>
        </p:txBody>
      </p:sp>
      <p:sp>
        <p:nvSpPr>
          <p:cNvPr id="45" name="Content Placeholder 44">
            <a:extLst>
              <a:ext uri="{FF2B5EF4-FFF2-40B4-BE49-F238E27FC236}">
                <a16:creationId xmlns:a16="http://schemas.microsoft.com/office/drawing/2014/main" id="{45E8B718-38EC-47F6-87EA-0F0A0846611D}"/>
              </a:ext>
            </a:extLst>
          </p:cNvPr>
          <p:cNvSpPr>
            <a:spLocks noGrp="1"/>
          </p:cNvSpPr>
          <p:nvPr>
            <p:ph sz="quarter" idx="36"/>
          </p:nvPr>
        </p:nvSpPr>
        <p:spPr>
          <a:xfrm>
            <a:off x="4419600" y="5807075"/>
            <a:ext cx="4419600" cy="365125"/>
          </a:xfrm>
          <a:prstGeom prst="rect">
            <a:avLst/>
          </a:prstGeom>
        </p:spPr>
        <p:txBody>
          <a:bodyPr/>
          <a:lstStyle>
            <a:lvl1pPr marL="0" indent="0">
              <a:buNone/>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6152769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8534400" cy="914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p:cNvSpPr>
            <a:spLocks noGrp="1"/>
          </p:cNvSpPr>
          <p:nvPr>
            <p:ph sz="quarter" idx="17"/>
          </p:nvPr>
        </p:nvSpPr>
        <p:spPr>
          <a:xfrm>
            <a:off x="304800" y="3046942"/>
            <a:ext cx="8534400" cy="990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p:cNvSpPr>
            <a:spLocks noGrp="1"/>
          </p:cNvSpPr>
          <p:nvPr>
            <p:ph sz="quarter" idx="18"/>
          </p:nvPr>
        </p:nvSpPr>
        <p:spPr>
          <a:xfrm>
            <a:off x="313267" y="4341284"/>
            <a:ext cx="8534400" cy="990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2659956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8534400" cy="914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p:cNvSpPr>
            <a:spLocks noGrp="1"/>
          </p:cNvSpPr>
          <p:nvPr>
            <p:ph sz="quarter" idx="17"/>
          </p:nvPr>
        </p:nvSpPr>
        <p:spPr>
          <a:xfrm>
            <a:off x="304800" y="3046942"/>
            <a:ext cx="8534400" cy="990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p:cNvSpPr>
            <a:spLocks noGrp="1"/>
          </p:cNvSpPr>
          <p:nvPr>
            <p:ph sz="quarter" idx="18"/>
          </p:nvPr>
        </p:nvSpPr>
        <p:spPr>
          <a:xfrm>
            <a:off x="313267" y="4038600"/>
            <a:ext cx="8534400" cy="60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p:cNvSpPr>
            <a:spLocks noGrp="1"/>
          </p:cNvSpPr>
          <p:nvPr>
            <p:ph sz="quarter" idx="19"/>
          </p:nvPr>
        </p:nvSpPr>
        <p:spPr>
          <a:xfrm>
            <a:off x="304800" y="4800600"/>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0" name="Content Placeholder"/>
          <p:cNvSpPr>
            <a:spLocks noGrp="1"/>
          </p:cNvSpPr>
          <p:nvPr>
            <p:ph sz="quarter" idx="20"/>
          </p:nvPr>
        </p:nvSpPr>
        <p:spPr>
          <a:xfrm>
            <a:off x="304800" y="5527674"/>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21196859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30998"/>
            <a:ext cx="8534400" cy="507997"/>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p:cNvSpPr>
            <a:spLocks noGrp="1"/>
          </p:cNvSpPr>
          <p:nvPr>
            <p:ph sz="quarter" idx="17"/>
          </p:nvPr>
        </p:nvSpPr>
        <p:spPr>
          <a:xfrm>
            <a:off x="304800" y="2438400"/>
            <a:ext cx="8534400" cy="610658"/>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p:cNvSpPr>
            <a:spLocks noGrp="1"/>
          </p:cNvSpPr>
          <p:nvPr>
            <p:ph sz="quarter" idx="18"/>
          </p:nvPr>
        </p:nvSpPr>
        <p:spPr>
          <a:xfrm>
            <a:off x="313267" y="3200400"/>
            <a:ext cx="8534400" cy="60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p:cNvSpPr>
            <a:spLocks noGrp="1"/>
          </p:cNvSpPr>
          <p:nvPr>
            <p:ph sz="quarter" idx="19"/>
          </p:nvPr>
        </p:nvSpPr>
        <p:spPr>
          <a:xfrm>
            <a:off x="304800" y="3962400"/>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0" name="Content Placeholder"/>
          <p:cNvSpPr>
            <a:spLocks noGrp="1"/>
          </p:cNvSpPr>
          <p:nvPr>
            <p:ph sz="quarter" idx="20"/>
          </p:nvPr>
        </p:nvSpPr>
        <p:spPr>
          <a:xfrm>
            <a:off x="304800" y="4689474"/>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1" name="Content Placeholder"/>
          <p:cNvSpPr>
            <a:spLocks noGrp="1"/>
          </p:cNvSpPr>
          <p:nvPr>
            <p:ph sz="quarter" idx="21"/>
          </p:nvPr>
        </p:nvSpPr>
        <p:spPr>
          <a:xfrm>
            <a:off x="313267" y="5334000"/>
            <a:ext cx="853440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2" name="Content Placeholder"/>
          <p:cNvSpPr>
            <a:spLocks noGrp="1"/>
          </p:cNvSpPr>
          <p:nvPr>
            <p:ph sz="quarter" idx="22"/>
          </p:nvPr>
        </p:nvSpPr>
        <p:spPr>
          <a:xfrm>
            <a:off x="313267" y="5811308"/>
            <a:ext cx="853440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8988819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31896"/>
            <a:ext cx="8534400" cy="490008"/>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p:cNvSpPr>
            <a:spLocks noGrp="1"/>
          </p:cNvSpPr>
          <p:nvPr>
            <p:ph sz="quarter" idx="17"/>
          </p:nvPr>
        </p:nvSpPr>
        <p:spPr>
          <a:xfrm>
            <a:off x="304800" y="2438400"/>
            <a:ext cx="8534400" cy="610658"/>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p:cNvSpPr>
            <a:spLocks noGrp="1"/>
          </p:cNvSpPr>
          <p:nvPr>
            <p:ph sz="quarter" idx="18"/>
          </p:nvPr>
        </p:nvSpPr>
        <p:spPr>
          <a:xfrm>
            <a:off x="313267" y="3200400"/>
            <a:ext cx="8534400" cy="60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p:cNvSpPr>
            <a:spLocks noGrp="1"/>
          </p:cNvSpPr>
          <p:nvPr>
            <p:ph sz="quarter" idx="19"/>
          </p:nvPr>
        </p:nvSpPr>
        <p:spPr>
          <a:xfrm>
            <a:off x="304800" y="3962400"/>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0" name="Content Placeholder"/>
          <p:cNvSpPr>
            <a:spLocks noGrp="1"/>
          </p:cNvSpPr>
          <p:nvPr>
            <p:ph sz="quarter" idx="20"/>
          </p:nvPr>
        </p:nvSpPr>
        <p:spPr>
          <a:xfrm>
            <a:off x="304800" y="4689474"/>
            <a:ext cx="272415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1" name="Content Placeholder"/>
          <p:cNvSpPr>
            <a:spLocks noGrp="1"/>
          </p:cNvSpPr>
          <p:nvPr>
            <p:ph sz="quarter" idx="21"/>
          </p:nvPr>
        </p:nvSpPr>
        <p:spPr>
          <a:xfrm>
            <a:off x="313267" y="5334000"/>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2" name="Content Placeholder"/>
          <p:cNvSpPr>
            <a:spLocks noGrp="1"/>
          </p:cNvSpPr>
          <p:nvPr>
            <p:ph sz="quarter" idx="22"/>
          </p:nvPr>
        </p:nvSpPr>
        <p:spPr>
          <a:xfrm>
            <a:off x="313267" y="5811308"/>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3" name="Content Placeholder"/>
          <p:cNvSpPr>
            <a:spLocks noGrp="1"/>
          </p:cNvSpPr>
          <p:nvPr>
            <p:ph sz="quarter" idx="23"/>
          </p:nvPr>
        </p:nvSpPr>
        <p:spPr>
          <a:xfrm>
            <a:off x="3276600" y="4689474"/>
            <a:ext cx="272415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4" name="Content Placeholder"/>
          <p:cNvSpPr>
            <a:spLocks noGrp="1"/>
          </p:cNvSpPr>
          <p:nvPr>
            <p:ph sz="quarter" idx="24"/>
          </p:nvPr>
        </p:nvSpPr>
        <p:spPr>
          <a:xfrm>
            <a:off x="3285067" y="5334000"/>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5" name="Content Placeholder"/>
          <p:cNvSpPr>
            <a:spLocks noGrp="1"/>
          </p:cNvSpPr>
          <p:nvPr>
            <p:ph sz="quarter" idx="25"/>
          </p:nvPr>
        </p:nvSpPr>
        <p:spPr>
          <a:xfrm>
            <a:off x="3285067" y="5811308"/>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6" name="Content Placeholder"/>
          <p:cNvSpPr>
            <a:spLocks noGrp="1"/>
          </p:cNvSpPr>
          <p:nvPr>
            <p:ph sz="quarter" idx="26"/>
          </p:nvPr>
        </p:nvSpPr>
        <p:spPr>
          <a:xfrm>
            <a:off x="6123517" y="4689475"/>
            <a:ext cx="272415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7" name="Content Placeholder"/>
          <p:cNvSpPr>
            <a:spLocks noGrp="1"/>
          </p:cNvSpPr>
          <p:nvPr>
            <p:ph sz="quarter" idx="27"/>
          </p:nvPr>
        </p:nvSpPr>
        <p:spPr>
          <a:xfrm>
            <a:off x="6131984" y="5334001"/>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8" name="Content Placeholder"/>
          <p:cNvSpPr>
            <a:spLocks noGrp="1"/>
          </p:cNvSpPr>
          <p:nvPr>
            <p:ph sz="quarter" idx="28"/>
          </p:nvPr>
        </p:nvSpPr>
        <p:spPr>
          <a:xfrm>
            <a:off x="6131984" y="5811309"/>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24328652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1"/>
          <p:cNvSpPr>
            <a:spLocks noGrp="1"/>
          </p:cNvSpPr>
          <p:nvPr>
            <p:ph sz="quarter" idx="16"/>
          </p:nvPr>
        </p:nvSpPr>
        <p:spPr>
          <a:xfrm>
            <a:off x="304800" y="1828800"/>
            <a:ext cx="4114800" cy="4343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2"/>
          <p:cNvSpPr>
            <a:spLocks noGrp="1"/>
          </p:cNvSpPr>
          <p:nvPr>
            <p:ph sz="quarter" idx="17"/>
          </p:nvPr>
        </p:nvSpPr>
        <p:spPr>
          <a:xfrm>
            <a:off x="4724400" y="1828800"/>
            <a:ext cx="4114800" cy="4343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2647604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1"/>
          <p:cNvSpPr>
            <a:spLocks noGrp="1"/>
          </p:cNvSpPr>
          <p:nvPr>
            <p:ph sz="quarter" idx="16"/>
          </p:nvPr>
        </p:nvSpPr>
        <p:spPr>
          <a:xfrm>
            <a:off x="304800" y="1828800"/>
            <a:ext cx="4114800" cy="2743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2"/>
          <p:cNvSpPr>
            <a:spLocks noGrp="1"/>
          </p:cNvSpPr>
          <p:nvPr>
            <p:ph sz="quarter" idx="17"/>
          </p:nvPr>
        </p:nvSpPr>
        <p:spPr>
          <a:xfrm>
            <a:off x="4724400" y="1828800"/>
            <a:ext cx="4114800" cy="2743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8"/>
          <p:cNvSpPr>
            <a:spLocks noGrp="1"/>
          </p:cNvSpPr>
          <p:nvPr>
            <p:ph sz="quarter" idx="18"/>
          </p:nvPr>
        </p:nvSpPr>
        <p:spPr>
          <a:xfrm>
            <a:off x="2286000" y="4724400"/>
            <a:ext cx="4572000" cy="1489075"/>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613298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Outline: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5274" y="777241"/>
            <a:ext cx="8543926"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13" name="COBBL"/>
          <p:cNvSpPr>
            <a:spLocks noGrp="1"/>
          </p:cNvSpPr>
          <p:nvPr>
            <p:ph sz="quarter" idx="10" hasCustomPrompt="1"/>
          </p:nvPr>
        </p:nvSpPr>
        <p:spPr>
          <a:xfrm>
            <a:off x="304800" y="1752600"/>
            <a:ext cx="8534400" cy="4495800"/>
          </a:xfrm>
          <a:prstGeom prst="rect">
            <a:avLst/>
          </a:prstGeom>
        </p:spPr>
        <p:txBody>
          <a:bodyPr/>
          <a:lstStyle>
            <a:lvl1pPr marL="295275" indent="-295275">
              <a:buClr>
                <a:schemeClr val="accent2"/>
              </a:buClr>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Bulleted</a:t>
            </a:r>
          </a:p>
          <a:p>
            <a:pPr lvl="0"/>
            <a:r>
              <a:rPr lang="en-US" dirty="0"/>
              <a:t>The Outline Slide Has a Footer</a:t>
            </a:r>
          </a:p>
          <a:p>
            <a:pPr lvl="0"/>
            <a:r>
              <a:rPr lang="en-US" dirty="0"/>
              <a:t>Outline Items Usually Have No Ending Punctuation</a:t>
            </a:r>
          </a:p>
        </p:txBody>
      </p:sp>
      <p:sp>
        <p:nvSpPr>
          <p:cNvPr id="4" name="Slide Number Placeholder 3"/>
          <p:cNvSpPr>
            <a:spLocks noGrp="1"/>
          </p:cNvSpPr>
          <p:nvPr>
            <p:ph type="sldNum" sz="quarter" idx="12"/>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8669360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1"/>
          <p:cNvSpPr>
            <a:spLocks noGrp="1"/>
          </p:cNvSpPr>
          <p:nvPr>
            <p:ph sz="quarter" idx="16"/>
          </p:nvPr>
        </p:nvSpPr>
        <p:spPr>
          <a:xfrm>
            <a:off x="304800" y="1828800"/>
            <a:ext cx="4267200" cy="365125"/>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2"/>
          <p:cNvSpPr>
            <a:spLocks noGrp="1"/>
          </p:cNvSpPr>
          <p:nvPr>
            <p:ph sz="quarter" idx="17"/>
          </p:nvPr>
        </p:nvSpPr>
        <p:spPr>
          <a:xfrm>
            <a:off x="4724400" y="1828800"/>
            <a:ext cx="4114800" cy="365125"/>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7">
            <a:extLst>
              <a:ext uri="{FF2B5EF4-FFF2-40B4-BE49-F238E27FC236}">
                <a16:creationId xmlns:a16="http://schemas.microsoft.com/office/drawing/2014/main" id="{D6C02995-1E5E-48F3-90EA-30A67DD6E930}"/>
              </a:ext>
            </a:extLst>
          </p:cNvPr>
          <p:cNvSpPr>
            <a:spLocks noGrp="1"/>
          </p:cNvSpPr>
          <p:nvPr>
            <p:ph sz="quarter" idx="18"/>
          </p:nvPr>
        </p:nvSpPr>
        <p:spPr>
          <a:xfrm>
            <a:off x="304800" y="2228109"/>
            <a:ext cx="4267200" cy="365125"/>
          </a:xfrm>
          <a:prstGeom prst="rect">
            <a:avLst/>
          </a:prstGeom>
        </p:spPr>
        <p:txBody>
          <a:bodyPr/>
          <a:lstStyle>
            <a:lvl1pPr marL="0" indent="0">
              <a:buNone/>
              <a:defRPr/>
            </a:lvl1pPr>
          </a:lstStyle>
          <a:p>
            <a:pPr lvl="0"/>
            <a:endParaRPr lang="en-US" dirty="0"/>
          </a:p>
        </p:txBody>
      </p:sp>
      <p:sp>
        <p:nvSpPr>
          <p:cNvPr id="10" name="Content Placeholder 9">
            <a:extLst>
              <a:ext uri="{FF2B5EF4-FFF2-40B4-BE49-F238E27FC236}">
                <a16:creationId xmlns:a16="http://schemas.microsoft.com/office/drawing/2014/main" id="{A97483CB-9142-40B0-AC19-8745028A19E9}"/>
              </a:ext>
            </a:extLst>
          </p:cNvPr>
          <p:cNvSpPr>
            <a:spLocks noGrp="1"/>
          </p:cNvSpPr>
          <p:nvPr>
            <p:ph sz="quarter" idx="19"/>
          </p:nvPr>
        </p:nvSpPr>
        <p:spPr>
          <a:xfrm>
            <a:off x="4724400" y="2228850"/>
            <a:ext cx="4114800" cy="365125"/>
          </a:xfrm>
          <a:prstGeom prst="rect">
            <a:avLst/>
          </a:prstGeom>
        </p:spPr>
        <p:txBody>
          <a:bodyPr/>
          <a:lstStyle>
            <a:lvl1pPr marL="0" indent="0">
              <a:buNone/>
              <a:defRPr/>
            </a:lvl1pPr>
          </a:lstStyle>
          <a:p>
            <a:pPr lvl="0"/>
            <a:endParaRPr lang="en-US" dirty="0"/>
          </a:p>
        </p:txBody>
      </p:sp>
      <p:sp>
        <p:nvSpPr>
          <p:cNvPr id="12" name="Content Placeholder 11">
            <a:extLst>
              <a:ext uri="{FF2B5EF4-FFF2-40B4-BE49-F238E27FC236}">
                <a16:creationId xmlns:a16="http://schemas.microsoft.com/office/drawing/2014/main" id="{697EDCB5-8A43-4F4F-81C5-8AA3A49E8940}"/>
              </a:ext>
            </a:extLst>
          </p:cNvPr>
          <p:cNvSpPr>
            <a:spLocks noGrp="1"/>
          </p:cNvSpPr>
          <p:nvPr>
            <p:ph sz="quarter" idx="20"/>
          </p:nvPr>
        </p:nvSpPr>
        <p:spPr>
          <a:xfrm>
            <a:off x="304800" y="2667000"/>
            <a:ext cx="4267200" cy="365125"/>
          </a:xfrm>
          <a:prstGeom prst="rect">
            <a:avLst/>
          </a:prstGeom>
        </p:spPr>
        <p:txBody>
          <a:bodyPr/>
          <a:lstStyle>
            <a:lvl1pPr marL="0" indent="0">
              <a:buNone/>
              <a:defRPr/>
            </a:lvl1pPr>
          </a:lstStyle>
          <a:p>
            <a:pPr lvl="0"/>
            <a:endParaRPr lang="en-US" dirty="0"/>
          </a:p>
        </p:txBody>
      </p:sp>
      <p:sp>
        <p:nvSpPr>
          <p:cNvPr id="14" name="Content Placeholder 13">
            <a:extLst>
              <a:ext uri="{FF2B5EF4-FFF2-40B4-BE49-F238E27FC236}">
                <a16:creationId xmlns:a16="http://schemas.microsoft.com/office/drawing/2014/main" id="{7FEA43A7-2626-4401-B078-5122780BC0F8}"/>
              </a:ext>
            </a:extLst>
          </p:cNvPr>
          <p:cNvSpPr>
            <a:spLocks noGrp="1"/>
          </p:cNvSpPr>
          <p:nvPr>
            <p:ph sz="quarter" idx="21"/>
          </p:nvPr>
        </p:nvSpPr>
        <p:spPr>
          <a:xfrm>
            <a:off x="4724400" y="2667000"/>
            <a:ext cx="4114800" cy="365125"/>
          </a:xfrm>
          <a:prstGeom prst="rect">
            <a:avLst/>
          </a:prstGeom>
        </p:spPr>
        <p:txBody>
          <a:bodyPr/>
          <a:lstStyle>
            <a:lvl1pPr marL="0" indent="0">
              <a:buNone/>
              <a:defRPr/>
            </a:lvl1pPr>
          </a:lstStyle>
          <a:p>
            <a:pPr lvl="0"/>
            <a:endParaRPr lang="en-US" dirty="0"/>
          </a:p>
        </p:txBody>
      </p:sp>
      <p:sp>
        <p:nvSpPr>
          <p:cNvPr id="16" name="Content Placeholder 15">
            <a:extLst>
              <a:ext uri="{FF2B5EF4-FFF2-40B4-BE49-F238E27FC236}">
                <a16:creationId xmlns:a16="http://schemas.microsoft.com/office/drawing/2014/main" id="{FEED7A6C-A1D8-4D89-9C0C-B1C824C59692}"/>
              </a:ext>
            </a:extLst>
          </p:cNvPr>
          <p:cNvSpPr>
            <a:spLocks noGrp="1"/>
          </p:cNvSpPr>
          <p:nvPr>
            <p:ph sz="quarter" idx="22"/>
          </p:nvPr>
        </p:nvSpPr>
        <p:spPr>
          <a:xfrm>
            <a:off x="304800" y="3124200"/>
            <a:ext cx="4267200" cy="365125"/>
          </a:xfrm>
          <a:prstGeom prst="rect">
            <a:avLst/>
          </a:prstGeom>
        </p:spPr>
        <p:txBody>
          <a:bodyPr/>
          <a:lstStyle>
            <a:lvl1pPr marL="0" indent="0">
              <a:buNone/>
              <a:defRPr/>
            </a:lvl1pPr>
          </a:lstStyle>
          <a:p>
            <a:pPr lvl="0"/>
            <a:endParaRPr lang="en-US" dirty="0"/>
          </a:p>
        </p:txBody>
      </p:sp>
      <p:sp>
        <p:nvSpPr>
          <p:cNvPr id="18" name="Content Placeholder 17">
            <a:extLst>
              <a:ext uri="{FF2B5EF4-FFF2-40B4-BE49-F238E27FC236}">
                <a16:creationId xmlns:a16="http://schemas.microsoft.com/office/drawing/2014/main" id="{543D2732-3A9F-406C-98CA-6DF1647EC031}"/>
              </a:ext>
            </a:extLst>
          </p:cNvPr>
          <p:cNvSpPr>
            <a:spLocks noGrp="1"/>
          </p:cNvSpPr>
          <p:nvPr>
            <p:ph sz="quarter" idx="23"/>
          </p:nvPr>
        </p:nvSpPr>
        <p:spPr>
          <a:xfrm>
            <a:off x="4724400" y="3124200"/>
            <a:ext cx="4114800" cy="365125"/>
          </a:xfrm>
          <a:prstGeom prst="rect">
            <a:avLst/>
          </a:prstGeom>
        </p:spPr>
        <p:txBody>
          <a:bodyPr/>
          <a:lstStyle>
            <a:lvl1pPr marL="0" indent="0">
              <a:buNone/>
              <a:defRPr/>
            </a:lvl1pPr>
          </a:lstStyle>
          <a:p>
            <a:pPr lvl="0"/>
            <a:endParaRPr lang="en-US" dirty="0"/>
          </a:p>
        </p:txBody>
      </p:sp>
      <p:sp>
        <p:nvSpPr>
          <p:cNvPr id="20" name="Content Placeholder 19">
            <a:extLst>
              <a:ext uri="{FF2B5EF4-FFF2-40B4-BE49-F238E27FC236}">
                <a16:creationId xmlns:a16="http://schemas.microsoft.com/office/drawing/2014/main" id="{F01F2447-776E-45D7-8D0A-E79277C539EF}"/>
              </a:ext>
            </a:extLst>
          </p:cNvPr>
          <p:cNvSpPr>
            <a:spLocks noGrp="1"/>
          </p:cNvSpPr>
          <p:nvPr>
            <p:ph sz="quarter" idx="24"/>
          </p:nvPr>
        </p:nvSpPr>
        <p:spPr>
          <a:xfrm>
            <a:off x="304800" y="3581400"/>
            <a:ext cx="4267200" cy="457200"/>
          </a:xfrm>
          <a:prstGeom prst="rect">
            <a:avLst/>
          </a:prstGeom>
        </p:spPr>
        <p:txBody>
          <a:bodyPr/>
          <a:lstStyle>
            <a:lvl1pPr marL="0" indent="0">
              <a:buNone/>
              <a:defRPr/>
            </a:lvl1pPr>
          </a:lstStyle>
          <a:p>
            <a:pPr lvl="0"/>
            <a:endParaRPr lang="en-US" dirty="0"/>
          </a:p>
        </p:txBody>
      </p:sp>
      <p:sp>
        <p:nvSpPr>
          <p:cNvPr id="22" name="Content Placeholder 21">
            <a:extLst>
              <a:ext uri="{FF2B5EF4-FFF2-40B4-BE49-F238E27FC236}">
                <a16:creationId xmlns:a16="http://schemas.microsoft.com/office/drawing/2014/main" id="{9CA587B7-AF27-4DA0-BF89-AEBB9D0B0C6A}"/>
              </a:ext>
            </a:extLst>
          </p:cNvPr>
          <p:cNvSpPr>
            <a:spLocks noGrp="1"/>
          </p:cNvSpPr>
          <p:nvPr>
            <p:ph sz="quarter" idx="25"/>
          </p:nvPr>
        </p:nvSpPr>
        <p:spPr>
          <a:xfrm>
            <a:off x="4724400" y="3581400"/>
            <a:ext cx="4114800" cy="457200"/>
          </a:xfrm>
          <a:prstGeom prst="rect">
            <a:avLst/>
          </a:prstGeom>
        </p:spPr>
        <p:txBody>
          <a:bodyPr/>
          <a:lstStyle>
            <a:lvl1pPr marL="0" indent="0">
              <a:buNone/>
              <a:defRPr/>
            </a:lvl1pPr>
          </a:lstStyle>
          <a:p>
            <a:pPr lvl="0"/>
            <a:endParaRPr lang="en-US" dirty="0"/>
          </a:p>
        </p:txBody>
      </p:sp>
      <p:sp>
        <p:nvSpPr>
          <p:cNvPr id="24" name="Content Placeholder 23">
            <a:extLst>
              <a:ext uri="{FF2B5EF4-FFF2-40B4-BE49-F238E27FC236}">
                <a16:creationId xmlns:a16="http://schemas.microsoft.com/office/drawing/2014/main" id="{B8C06814-D6BE-49EB-91F9-65609ABBCE93}"/>
              </a:ext>
            </a:extLst>
          </p:cNvPr>
          <p:cNvSpPr>
            <a:spLocks noGrp="1"/>
          </p:cNvSpPr>
          <p:nvPr>
            <p:ph sz="quarter" idx="26"/>
          </p:nvPr>
        </p:nvSpPr>
        <p:spPr>
          <a:xfrm>
            <a:off x="304800" y="4114800"/>
            <a:ext cx="4267200" cy="396875"/>
          </a:xfrm>
          <a:prstGeom prst="rect">
            <a:avLst/>
          </a:prstGeom>
        </p:spPr>
        <p:txBody>
          <a:bodyPr/>
          <a:lstStyle>
            <a:lvl1pPr marL="0" indent="0">
              <a:buNone/>
              <a:defRPr/>
            </a:lvl1pPr>
          </a:lstStyle>
          <a:p>
            <a:pPr lvl="0"/>
            <a:endParaRPr lang="en-US" dirty="0"/>
          </a:p>
        </p:txBody>
      </p:sp>
      <p:sp>
        <p:nvSpPr>
          <p:cNvPr id="26" name="Content Placeholder 25">
            <a:extLst>
              <a:ext uri="{FF2B5EF4-FFF2-40B4-BE49-F238E27FC236}">
                <a16:creationId xmlns:a16="http://schemas.microsoft.com/office/drawing/2014/main" id="{C30DE4D4-57AC-4CD5-B7CD-5EC4216BC72F}"/>
              </a:ext>
            </a:extLst>
          </p:cNvPr>
          <p:cNvSpPr>
            <a:spLocks noGrp="1"/>
          </p:cNvSpPr>
          <p:nvPr>
            <p:ph sz="quarter" idx="27"/>
          </p:nvPr>
        </p:nvSpPr>
        <p:spPr>
          <a:xfrm>
            <a:off x="4724400" y="4114800"/>
            <a:ext cx="4114800" cy="396875"/>
          </a:xfrm>
          <a:prstGeom prst="rect">
            <a:avLst/>
          </a:prstGeom>
        </p:spPr>
        <p:txBody>
          <a:bodyPr/>
          <a:lstStyle>
            <a:lvl1pPr marL="0" indent="0">
              <a:buNone/>
              <a:defRPr/>
            </a:lvl1pPr>
          </a:lstStyle>
          <a:p>
            <a:pPr lvl="0"/>
            <a:endParaRPr lang="en-US" dirty="0"/>
          </a:p>
        </p:txBody>
      </p:sp>
      <p:sp>
        <p:nvSpPr>
          <p:cNvPr id="28" name="Content Placeholder 27">
            <a:extLst>
              <a:ext uri="{FF2B5EF4-FFF2-40B4-BE49-F238E27FC236}">
                <a16:creationId xmlns:a16="http://schemas.microsoft.com/office/drawing/2014/main" id="{E7B81DE7-2CFB-4EF3-B694-A5E0B2622CF2}"/>
              </a:ext>
            </a:extLst>
          </p:cNvPr>
          <p:cNvSpPr>
            <a:spLocks noGrp="1"/>
          </p:cNvSpPr>
          <p:nvPr>
            <p:ph sz="quarter" idx="28"/>
          </p:nvPr>
        </p:nvSpPr>
        <p:spPr>
          <a:xfrm>
            <a:off x="304800" y="4572000"/>
            <a:ext cx="4267200" cy="304800"/>
          </a:xfrm>
          <a:prstGeom prst="rect">
            <a:avLst/>
          </a:prstGeom>
        </p:spPr>
        <p:txBody>
          <a:bodyPr/>
          <a:lstStyle>
            <a:lvl1pPr marL="0" indent="0">
              <a:buNone/>
              <a:defRPr/>
            </a:lvl1pPr>
          </a:lstStyle>
          <a:p>
            <a:pPr lvl="0"/>
            <a:endParaRPr lang="en-US" dirty="0"/>
          </a:p>
        </p:txBody>
      </p:sp>
      <p:sp>
        <p:nvSpPr>
          <p:cNvPr id="30" name="Content Placeholder 29">
            <a:extLst>
              <a:ext uri="{FF2B5EF4-FFF2-40B4-BE49-F238E27FC236}">
                <a16:creationId xmlns:a16="http://schemas.microsoft.com/office/drawing/2014/main" id="{00FAAFD7-3BF8-4817-B2E7-F4BF8BC460E2}"/>
              </a:ext>
            </a:extLst>
          </p:cNvPr>
          <p:cNvSpPr>
            <a:spLocks noGrp="1"/>
          </p:cNvSpPr>
          <p:nvPr>
            <p:ph sz="quarter" idx="29"/>
          </p:nvPr>
        </p:nvSpPr>
        <p:spPr>
          <a:xfrm>
            <a:off x="4724400" y="4572001"/>
            <a:ext cx="4114800" cy="304799"/>
          </a:xfrm>
          <a:prstGeom prst="rect">
            <a:avLst/>
          </a:prstGeom>
        </p:spPr>
        <p:txBody>
          <a:bodyPr/>
          <a:lstStyle>
            <a:lvl1pPr marL="0" indent="0">
              <a:buNone/>
              <a:defRPr/>
            </a:lvl1pPr>
          </a:lstStyle>
          <a:p>
            <a:pPr lvl="0"/>
            <a:endParaRPr lang="en-US" dirty="0"/>
          </a:p>
        </p:txBody>
      </p:sp>
      <p:sp>
        <p:nvSpPr>
          <p:cNvPr id="32" name="Content Placeholder 31">
            <a:extLst>
              <a:ext uri="{FF2B5EF4-FFF2-40B4-BE49-F238E27FC236}">
                <a16:creationId xmlns:a16="http://schemas.microsoft.com/office/drawing/2014/main" id="{E0D49398-7F51-4317-B17A-DBCFC82109F7}"/>
              </a:ext>
            </a:extLst>
          </p:cNvPr>
          <p:cNvSpPr>
            <a:spLocks noGrp="1"/>
          </p:cNvSpPr>
          <p:nvPr>
            <p:ph sz="quarter" idx="30"/>
          </p:nvPr>
        </p:nvSpPr>
        <p:spPr>
          <a:xfrm>
            <a:off x="304800" y="4953001"/>
            <a:ext cx="4267200" cy="381000"/>
          </a:xfrm>
          <a:prstGeom prst="rect">
            <a:avLst/>
          </a:prstGeom>
        </p:spPr>
        <p:txBody>
          <a:bodyPr/>
          <a:lstStyle>
            <a:lvl1pPr marL="0" indent="0">
              <a:buNone/>
              <a:defRPr/>
            </a:lvl1pPr>
          </a:lstStyle>
          <a:p>
            <a:pPr lvl="0"/>
            <a:endParaRPr lang="en-US" dirty="0"/>
          </a:p>
        </p:txBody>
      </p:sp>
      <p:sp>
        <p:nvSpPr>
          <p:cNvPr id="34" name="Content Placeholder 33">
            <a:extLst>
              <a:ext uri="{FF2B5EF4-FFF2-40B4-BE49-F238E27FC236}">
                <a16:creationId xmlns:a16="http://schemas.microsoft.com/office/drawing/2014/main" id="{7F70BB82-7130-4437-91C1-5D4AAC7AA6F0}"/>
              </a:ext>
            </a:extLst>
          </p:cNvPr>
          <p:cNvSpPr>
            <a:spLocks noGrp="1"/>
          </p:cNvSpPr>
          <p:nvPr>
            <p:ph sz="quarter" idx="31"/>
          </p:nvPr>
        </p:nvSpPr>
        <p:spPr>
          <a:xfrm>
            <a:off x="4724400" y="4953000"/>
            <a:ext cx="4114800" cy="381000"/>
          </a:xfrm>
          <a:prstGeom prst="rect">
            <a:avLst/>
          </a:prstGeom>
        </p:spPr>
        <p:txBody>
          <a:bodyPr/>
          <a:lstStyle>
            <a:lvl1pPr marL="0" indent="0">
              <a:buNone/>
              <a:defRPr/>
            </a:lvl1pPr>
          </a:lstStyle>
          <a:p>
            <a:pPr lvl="0"/>
            <a:endParaRPr lang="en-US" dirty="0"/>
          </a:p>
        </p:txBody>
      </p:sp>
      <p:sp>
        <p:nvSpPr>
          <p:cNvPr id="36" name="Content Placeholder 35">
            <a:extLst>
              <a:ext uri="{FF2B5EF4-FFF2-40B4-BE49-F238E27FC236}">
                <a16:creationId xmlns:a16="http://schemas.microsoft.com/office/drawing/2014/main" id="{78B55E74-A183-4F7C-97DC-E41ED4AFE2F0}"/>
              </a:ext>
            </a:extLst>
          </p:cNvPr>
          <p:cNvSpPr>
            <a:spLocks noGrp="1"/>
          </p:cNvSpPr>
          <p:nvPr>
            <p:ph sz="quarter" idx="32"/>
          </p:nvPr>
        </p:nvSpPr>
        <p:spPr>
          <a:xfrm>
            <a:off x="304800" y="5376730"/>
            <a:ext cx="4267200" cy="381000"/>
          </a:xfrm>
          <a:prstGeom prst="rect">
            <a:avLst/>
          </a:prstGeom>
        </p:spPr>
        <p:txBody>
          <a:bodyPr/>
          <a:lstStyle>
            <a:lvl1pPr marL="0" indent="0">
              <a:buNone/>
              <a:defRPr/>
            </a:lvl1pPr>
          </a:lstStyle>
          <a:p>
            <a:pPr lvl="0"/>
            <a:endParaRPr lang="en-US" dirty="0"/>
          </a:p>
        </p:txBody>
      </p:sp>
      <p:sp>
        <p:nvSpPr>
          <p:cNvPr id="38" name="Content Placeholder 37">
            <a:extLst>
              <a:ext uri="{FF2B5EF4-FFF2-40B4-BE49-F238E27FC236}">
                <a16:creationId xmlns:a16="http://schemas.microsoft.com/office/drawing/2014/main" id="{1DFFC32A-D015-4E75-8F48-0680EC4D2EB0}"/>
              </a:ext>
            </a:extLst>
          </p:cNvPr>
          <p:cNvSpPr>
            <a:spLocks noGrp="1"/>
          </p:cNvSpPr>
          <p:nvPr>
            <p:ph sz="quarter" idx="33"/>
          </p:nvPr>
        </p:nvSpPr>
        <p:spPr>
          <a:xfrm>
            <a:off x="4724400" y="5392738"/>
            <a:ext cx="4114800" cy="365125"/>
          </a:xfrm>
          <a:prstGeom prst="rect">
            <a:avLst/>
          </a:prstGeom>
        </p:spPr>
        <p:txBody>
          <a:bodyPr/>
          <a:lstStyle>
            <a:lvl1pPr marL="0" indent="0">
              <a:buNone/>
              <a:defRPr/>
            </a:lvl1pPr>
          </a:lstStyle>
          <a:p>
            <a:pPr lvl="0"/>
            <a:endParaRPr lang="en-US" dirty="0"/>
          </a:p>
        </p:txBody>
      </p:sp>
      <p:sp>
        <p:nvSpPr>
          <p:cNvPr id="40" name="Content Placeholder 39">
            <a:extLst>
              <a:ext uri="{FF2B5EF4-FFF2-40B4-BE49-F238E27FC236}">
                <a16:creationId xmlns:a16="http://schemas.microsoft.com/office/drawing/2014/main" id="{FC4643E0-42A6-49E8-9F03-3C26CB9D6497}"/>
              </a:ext>
            </a:extLst>
          </p:cNvPr>
          <p:cNvSpPr>
            <a:spLocks noGrp="1"/>
          </p:cNvSpPr>
          <p:nvPr>
            <p:ph sz="quarter" idx="34"/>
          </p:nvPr>
        </p:nvSpPr>
        <p:spPr>
          <a:xfrm>
            <a:off x="304800" y="5791200"/>
            <a:ext cx="4267200" cy="365125"/>
          </a:xfrm>
          <a:prstGeom prst="rect">
            <a:avLst/>
          </a:prstGeom>
        </p:spPr>
        <p:txBody>
          <a:bodyPr/>
          <a:lstStyle>
            <a:lvl1pPr marL="0" indent="0">
              <a:buNone/>
              <a:defRPr/>
            </a:lvl1pPr>
          </a:lstStyle>
          <a:p>
            <a:pPr lvl="0"/>
            <a:endParaRPr lang="en-US" dirty="0"/>
          </a:p>
        </p:txBody>
      </p:sp>
      <p:sp>
        <p:nvSpPr>
          <p:cNvPr id="42" name="Content Placeholder 41">
            <a:extLst>
              <a:ext uri="{FF2B5EF4-FFF2-40B4-BE49-F238E27FC236}">
                <a16:creationId xmlns:a16="http://schemas.microsoft.com/office/drawing/2014/main" id="{34298EB3-92EF-4C89-B045-581BE7F6E4C8}"/>
              </a:ext>
            </a:extLst>
          </p:cNvPr>
          <p:cNvSpPr>
            <a:spLocks noGrp="1"/>
          </p:cNvSpPr>
          <p:nvPr>
            <p:ph sz="quarter" idx="35"/>
          </p:nvPr>
        </p:nvSpPr>
        <p:spPr>
          <a:xfrm>
            <a:off x="4724400" y="5791200"/>
            <a:ext cx="4114800" cy="365125"/>
          </a:xfrm>
          <a:prstGeom prst="rect">
            <a:avLst/>
          </a:prstGeom>
        </p:spPr>
        <p:txBody>
          <a:bodyPr/>
          <a:lstStyle>
            <a:lvl1pPr marL="0" indent="0">
              <a:buNone/>
              <a:defRPr/>
            </a:lvl1pPr>
          </a:lstStyle>
          <a:p>
            <a:pPr lvl="0"/>
            <a:endParaRPr lang="en-US" dirty="0"/>
          </a:p>
        </p:txBody>
      </p:sp>
      <p:sp>
        <p:nvSpPr>
          <p:cNvPr id="3" name="Slide Number Placeholder "/>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36740793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Concept Check Question (1of 2)">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pPr lvl="0"/>
            <a:r>
              <a:rPr lang="en-US" dirty="0"/>
              <a:t>1.1 Periodicity Assumption</a:t>
            </a:r>
          </a:p>
        </p:txBody>
      </p:sp>
      <p:sp>
        <p:nvSpPr>
          <p:cNvPr id="5" name="Content Placeholder 4"/>
          <p:cNvSpPr>
            <a:spLocks noGrp="1"/>
          </p:cNvSpPr>
          <p:nvPr>
            <p:ph sz="quarter" idx="16" hasCustomPrompt="1"/>
          </p:nvPr>
        </p:nvSpPr>
        <p:spPr>
          <a:xfrm>
            <a:off x="304800" y="1752600"/>
            <a:ext cx="8534400" cy="4419600"/>
          </a:xfrm>
          <a:prstGeom prst="rect">
            <a:avLst/>
          </a:prstGeom>
        </p:spPr>
        <p:txBody>
          <a:bodyPr/>
          <a:lstStyle>
            <a:lvl1pPr marL="0" indent="0">
              <a:spcBef>
                <a:spcPts val="1000"/>
              </a:spcBef>
              <a:buNone/>
              <a:defRPr sz="2800" baseline="0"/>
            </a:lvl1pPr>
            <a:lvl2pPr marL="809625" indent="-460375">
              <a:spcBef>
                <a:spcPts val="1000"/>
              </a:spcBef>
              <a:buClr>
                <a:schemeClr val="accent2"/>
              </a:buClr>
              <a:buFont typeface="+mj-lt"/>
              <a:buAutoNum type="alphaLcPeriod"/>
              <a:tabLst/>
              <a:defRPr sz="2800"/>
            </a:lvl2pPr>
            <a:lvl3pPr marL="914400" indent="0">
              <a:buNone/>
              <a:defRPr sz="2800"/>
            </a:lvl3pPr>
            <a:lvl4pPr marL="1371600" indent="0">
              <a:buNone/>
              <a:defRPr sz="2800"/>
            </a:lvl4pPr>
            <a:lvl5pPr marL="1828800" indent="0">
              <a:buNone/>
              <a:defRPr sz="2800"/>
            </a:lvl5pPr>
          </a:lstStyle>
          <a:p>
            <a:pPr lvl="0"/>
            <a:r>
              <a:rPr lang="en-US" dirty="0"/>
              <a:t>Which one of these statements about the accrual basis of accounting is false?</a:t>
            </a:r>
          </a:p>
          <a:p>
            <a:pPr lvl="1"/>
            <a:r>
              <a:rPr lang="en-US" dirty="0"/>
              <a:t>Companies record events that change their financial statements in the period in which events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a:p>
            <a:pPr lvl="1"/>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21724563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1.1 Periodicity Assumption</a:t>
            </a:r>
          </a:p>
        </p:txBody>
      </p:sp>
      <p:sp>
        <p:nvSpPr>
          <p:cNvPr id="12" name="Question"/>
          <p:cNvSpPr>
            <a:spLocks noGrp="1"/>
          </p:cNvSpPr>
          <p:nvPr>
            <p:ph sz="quarter" idx="15" hasCustomPrompt="1"/>
          </p:nvPr>
        </p:nvSpPr>
        <p:spPr>
          <a:xfrm>
            <a:off x="304800" y="1752600"/>
            <a:ext cx="8534400" cy="4419600"/>
          </a:xfrm>
          <a:prstGeom prst="rect">
            <a:avLst/>
          </a:prstGeom>
        </p:spPr>
        <p:txBody>
          <a:bodyPr/>
          <a:lstStyle>
            <a:lvl1pPr marL="12700" indent="0">
              <a:spcBef>
                <a:spcPts val="1000"/>
              </a:spcBef>
              <a:buNone/>
              <a:tabLst/>
              <a:defRPr sz="2800" b="0" i="0" baseline="0">
                <a:solidFill>
                  <a:schemeClr val="tx1"/>
                </a:solidFill>
                <a:latin typeface="Calibri" charset="0"/>
                <a:ea typeface="Calibri" charset="0"/>
                <a:cs typeface="Calibri" charset="0"/>
              </a:defRPr>
            </a:lvl1pPr>
            <a:lvl2pPr marL="803275" indent="-450850">
              <a:spcBef>
                <a:spcPts val="1000"/>
              </a:spcBef>
              <a:buFont typeface="+mj-lt"/>
              <a:buNone/>
              <a:tabLst/>
              <a:defRPr sz="2800" b="0" i="0" baseline="0">
                <a:solidFill>
                  <a:schemeClr val="tx1"/>
                </a:solidFill>
                <a:latin typeface="Calibri" charset="0"/>
                <a:ea typeface="Calibri" charset="0"/>
                <a:cs typeface="Calibri" charset="0"/>
              </a:defRPr>
            </a:lvl2pPr>
            <a:lvl3pPr marL="803275" indent="-790575">
              <a:buNone/>
              <a:tabLst/>
              <a:defRPr sz="2800" b="0" i="0">
                <a:latin typeface="Calibri" charset="0"/>
                <a:ea typeface="Calibri" charset="0"/>
                <a:cs typeface="Calibri" charset="0"/>
              </a:defRPr>
            </a:lvl3pPr>
          </a:lstStyle>
          <a:p>
            <a:pPr lvl="0"/>
            <a:r>
              <a:rPr lang="en-US" dirty="0"/>
              <a:t>Which one of these statements about the accrual basis of accounting is false?</a:t>
            </a:r>
          </a:p>
          <a:p>
            <a:pPr lvl="1"/>
            <a:r>
              <a:rPr lang="en-US" dirty="0"/>
              <a:t>a.	Companies record events that change their financial statements in the period in which events occur, even if cash was not exchanged.</a:t>
            </a:r>
          </a:p>
          <a:p>
            <a:pPr lvl="2"/>
            <a:r>
              <a:rPr lang="en-US" dirty="0"/>
              <a:t>✔️b.	Companies recognize revenue in the period in which the performance obligation is satisfied.</a:t>
            </a:r>
          </a:p>
          <a:p>
            <a:pPr lvl="1"/>
            <a:r>
              <a:rPr lang="en-US" dirty="0"/>
              <a:t>c.	This basis is accord with generally accepted accounting principles.</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287019043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7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1524000"/>
          </a:xfrm>
          <a:prstGeom prst="rect">
            <a:avLst/>
          </a:prstGeom>
        </p:spPr>
        <p:txBody>
          <a:bodyPr/>
          <a:lstStyle>
            <a:lvl1pPr marL="0" indent="0">
              <a:buNone/>
              <a:defRPr sz="2800" b="0" i="0">
                <a:latin typeface="Calibri" panose="020F0502020204030204" pitchFamily="34" charset="0"/>
                <a:ea typeface="Calibri" panose="020F0502020204030204" pitchFamily="34" charset="0"/>
                <a:cs typeface="Calibri" panose="020F0502020204030204" pitchFamily="34"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©2019 John Wiley &amp; Sons, Inc. </a:t>
            </a:r>
          </a:p>
        </p:txBody>
      </p:sp>
      <p:sp>
        <p:nvSpPr>
          <p:cNvPr id="7" name="Content Placeholder 6">
            <a:extLst>
              <a:ext uri="{FF2B5EF4-FFF2-40B4-BE49-F238E27FC236}">
                <a16:creationId xmlns:a16="http://schemas.microsoft.com/office/drawing/2014/main" id="{9C45D28D-E050-4820-AFD5-BCEEE93DFAD9}"/>
              </a:ext>
            </a:extLst>
          </p:cNvPr>
          <p:cNvSpPr>
            <a:spLocks noGrp="1"/>
          </p:cNvSpPr>
          <p:nvPr>
            <p:ph sz="quarter" idx="17"/>
          </p:nvPr>
        </p:nvSpPr>
        <p:spPr>
          <a:xfrm>
            <a:off x="304800" y="3429000"/>
            <a:ext cx="8534400" cy="1524000"/>
          </a:xfrm>
          <a:prstGeom prst="rect">
            <a:avLst/>
          </a:prstGeom>
        </p:spPr>
        <p:txBody>
          <a:bodyPr/>
          <a:lstStyle>
            <a:lvl1pPr marL="0" indent="0">
              <a:buNone/>
              <a:defRPr/>
            </a:lvl1pPr>
          </a:lstStyle>
          <a:p>
            <a:pPr lvl="0"/>
            <a:endParaRPr lang="en-US" dirty="0"/>
          </a:p>
        </p:txBody>
      </p:sp>
      <p:sp>
        <p:nvSpPr>
          <p:cNvPr id="9" name="Content Placeholder 8">
            <a:extLst>
              <a:ext uri="{FF2B5EF4-FFF2-40B4-BE49-F238E27FC236}">
                <a16:creationId xmlns:a16="http://schemas.microsoft.com/office/drawing/2014/main" id="{F641CCC3-3BAF-49BA-81A2-3696342DF5C5}"/>
              </a:ext>
            </a:extLst>
          </p:cNvPr>
          <p:cNvSpPr>
            <a:spLocks noGrp="1"/>
          </p:cNvSpPr>
          <p:nvPr>
            <p:ph sz="quarter" idx="18"/>
          </p:nvPr>
        </p:nvSpPr>
        <p:spPr>
          <a:xfrm>
            <a:off x="304800" y="5029200"/>
            <a:ext cx="8534400" cy="990600"/>
          </a:xfrm>
          <a:prstGeom prst="rect">
            <a:avLst/>
          </a:prstGeom>
        </p:spPr>
        <p:txBody>
          <a:bodyPr/>
          <a:lstStyle>
            <a:lvl1pPr marL="0" indent="0">
              <a:buNone/>
              <a:defRPr/>
            </a:lvl1pPr>
          </a:lstStyle>
          <a:p>
            <a:pPr lvl="0"/>
            <a:endParaRPr lang="en-US" dirty="0"/>
          </a:p>
        </p:txBody>
      </p:sp>
      <p:sp>
        <p:nvSpPr>
          <p:cNvPr id="8" name="LON">
            <a:extLst>
              <a:ext uri="{FF2B5EF4-FFF2-40B4-BE49-F238E27FC236}">
                <a16:creationId xmlns:a16="http://schemas.microsoft.com/office/drawing/2014/main" id="{00E25674-8754-427E-955C-E619C6E5008C}"/>
              </a:ext>
            </a:extLst>
          </p:cNvPr>
          <p:cNvSpPr>
            <a:spLocks noGrp="1"/>
          </p:cNvSpPr>
          <p:nvPr>
            <p:ph sz="quarter" idx="15" hasCustomPrompt="1"/>
          </p:nvPr>
        </p:nvSpPr>
        <p:spPr>
          <a:xfrm>
            <a:off x="331788" y="6356351"/>
            <a:ext cx="749300" cy="365125"/>
          </a:xfrm>
          <a:prstGeom prst="rect">
            <a:avLst/>
          </a:prstGeom>
        </p:spPr>
        <p:txBody>
          <a:bodyPr anchor="ctr">
            <a:normAutofit/>
          </a:bodyPr>
          <a:lstStyle>
            <a:lvl1pPr marL="0" indent="0">
              <a:buNone/>
              <a:defRPr sz="1200">
                <a:solidFill>
                  <a:schemeClr val="bg1">
                    <a:lumMod val="50000"/>
                  </a:schemeClr>
                </a:solidFill>
              </a:defRPr>
            </a:lvl1pPr>
          </a:lstStyle>
          <a:p>
            <a:pPr lvl="0"/>
            <a:r>
              <a:rPr lang="en-US" dirty="0"/>
              <a:t>LO #</a:t>
            </a:r>
          </a:p>
        </p:txBody>
      </p:sp>
      <p:sp>
        <p:nvSpPr>
          <p:cNvPr id="10" name="Content Placeholder 8">
            <a:extLst>
              <a:ext uri="{FF2B5EF4-FFF2-40B4-BE49-F238E27FC236}">
                <a16:creationId xmlns:a16="http://schemas.microsoft.com/office/drawing/2014/main" id="{B96800FA-0E94-40F2-858D-7BF7F09A2767}"/>
              </a:ext>
            </a:extLst>
          </p:cNvPr>
          <p:cNvSpPr>
            <a:spLocks noGrp="1"/>
          </p:cNvSpPr>
          <p:nvPr>
            <p:ph sz="quarter" idx="19"/>
          </p:nvPr>
        </p:nvSpPr>
        <p:spPr>
          <a:xfrm>
            <a:off x="278717" y="5029200"/>
            <a:ext cx="8534400" cy="99060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29637368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Learning Objectives: Version A">
    <p:spTree>
      <p:nvGrpSpPr>
        <p:cNvPr id="1" name=""/>
        <p:cNvGrpSpPr/>
        <p:nvPr/>
      </p:nvGrpSpPr>
      <p:grpSpPr>
        <a:xfrm>
          <a:off x="0" y="0"/>
          <a:ext cx="0" cy="0"/>
          <a:chOff x="0" y="0"/>
          <a:chExt cx="0" cy="0"/>
        </a:xfrm>
      </p:grpSpPr>
      <p:sp>
        <p:nvSpPr>
          <p:cNvPr id="2" name="Title "/>
          <p:cNvSpPr>
            <a:spLocks noGrp="1"/>
          </p:cNvSpPr>
          <p:nvPr>
            <p:ph type="title"/>
          </p:nvPr>
        </p:nvSpPr>
        <p:spPr>
          <a:xfrm>
            <a:off x="304800" y="762001"/>
            <a:ext cx="8534400" cy="838199"/>
          </a:xfrm>
          <a:prstGeom prst="rect">
            <a:avLst/>
          </a:prstGeom>
        </p:spPr>
        <p:txBody>
          <a:bodyPr/>
          <a:lstStyle>
            <a:lvl1pPr>
              <a:defRPr sz="4000">
                <a:solidFill>
                  <a:schemeClr val="accent2"/>
                </a:solidFill>
                <a:latin typeface="Calibri" panose="020F0502020204030204" pitchFamily="34" charset="0"/>
                <a:ea typeface="Calibri" panose="020F0502020204030204" pitchFamily="34" charset="0"/>
                <a:cs typeface="Calibri" panose="020F0502020204030204" pitchFamily="34" charset="0"/>
              </a:defRPr>
            </a:lvl1pPr>
          </a:lstStyle>
          <a:p>
            <a:r>
              <a:rPr lang="en-US" dirty="0"/>
              <a:t>Click to edit Master title style</a:t>
            </a:r>
          </a:p>
        </p:txBody>
      </p:sp>
      <p:sp>
        <p:nvSpPr>
          <p:cNvPr id="9" name="LONL"/>
          <p:cNvSpPr>
            <a:spLocks noGrp="1"/>
          </p:cNvSpPr>
          <p:nvPr>
            <p:ph sz="quarter" idx="16"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Calibri" panose="020F0502020204030204" pitchFamily="34" charset="0"/>
                <a:ea typeface="Calibri" panose="020F0502020204030204" pitchFamily="34" charset="0"/>
                <a:cs typeface="Calibri" panose="020F0502020204030204" pitchFamily="34"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6457950" y="6356350"/>
            <a:ext cx="2381250" cy="365125"/>
          </a:xfrm>
          <a:prstGeom prst="rect">
            <a:avLst/>
          </a:prstGeom>
        </p:spPr>
        <p:txBody>
          <a:bodyPr/>
          <a:lstStyle/>
          <a:p>
            <a:fld id="{957104EA-F2AF-1046-9253-EE8D978719B5}" type="slidenum">
              <a:rPr lang="en-US" smtClean="0"/>
              <a:t>‹#›</a:t>
            </a:fld>
            <a:endParaRPr lang="en-US" dirty="0"/>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r>
              <a:rPr lang="en-US" dirty="0"/>
              <a:t>Copyright ©2019 John Wiley &amp; Sons, Inc. </a:t>
            </a:r>
          </a:p>
        </p:txBody>
      </p:sp>
      <p:sp>
        <p:nvSpPr>
          <p:cNvPr id="7" name="LON">
            <a:extLst>
              <a:ext uri="{FF2B5EF4-FFF2-40B4-BE49-F238E27FC236}">
                <a16:creationId xmlns:a16="http://schemas.microsoft.com/office/drawing/2014/main" id="{DBC62EF4-2972-4484-A114-752BFF062C71}"/>
              </a:ext>
            </a:extLst>
          </p:cNvPr>
          <p:cNvSpPr>
            <a:spLocks noGrp="1"/>
          </p:cNvSpPr>
          <p:nvPr>
            <p:ph sz="quarter" idx="15" hasCustomPrompt="1"/>
          </p:nvPr>
        </p:nvSpPr>
        <p:spPr>
          <a:xfrm>
            <a:off x="331788" y="6356351"/>
            <a:ext cx="749300" cy="365125"/>
          </a:xfrm>
          <a:prstGeom prst="rect">
            <a:avLst/>
          </a:prstGeom>
        </p:spPr>
        <p:txBody>
          <a:bodyPr anchor="ctr">
            <a:normAutofit/>
          </a:bodyPr>
          <a:lstStyle>
            <a:lvl1pPr marL="0" indent="0">
              <a:buNone/>
              <a:defRPr sz="1200">
                <a:solidFill>
                  <a:schemeClr val="bg1">
                    <a:lumMod val="50000"/>
                  </a:schemeClr>
                </a:solidFill>
              </a:defRPr>
            </a:lvl1pPr>
          </a:lstStyle>
          <a:p>
            <a:pPr lvl="0"/>
            <a:r>
              <a:rPr lang="en-US" dirty="0"/>
              <a:t>LO #</a:t>
            </a:r>
          </a:p>
        </p:txBody>
      </p:sp>
    </p:spTree>
    <p:extLst>
      <p:ext uri="{BB962C8B-B14F-4D97-AF65-F5344CB8AC3E}">
        <p14:creationId xmlns:p14="http://schemas.microsoft.com/office/powerpoint/2010/main" val="31022907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8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r>
              <a:rPr lang="en-US" dirty="0"/>
              <a:t>Section or Topic Heading</a:t>
            </a:r>
          </a:p>
        </p:txBody>
      </p:sp>
      <p:sp>
        <p:nvSpPr>
          <p:cNvPr id="6" name="Content Placeholder"/>
          <p:cNvSpPr>
            <a:spLocks noGrp="1"/>
          </p:cNvSpPr>
          <p:nvPr>
            <p:ph sz="quarter" idx="16"/>
          </p:nvPr>
        </p:nvSpPr>
        <p:spPr>
          <a:xfrm>
            <a:off x="304800" y="1752600"/>
            <a:ext cx="3429000" cy="304800"/>
          </a:xfrm>
          <a:prstGeom prst="rect">
            <a:avLst/>
          </a:prstGeom>
        </p:spPr>
        <p:txBody>
          <a:bodyPr/>
          <a:lstStyle>
            <a:lvl1pPr marL="0" indent="0">
              <a:buNone/>
              <a:defRPr sz="2800" b="0" i="0">
                <a:latin typeface="Calibri" panose="020F0502020204030204" pitchFamily="34" charset="0"/>
                <a:ea typeface="Calibri" panose="020F0502020204030204" pitchFamily="34" charset="0"/>
                <a:cs typeface="Calibri" panose="020F0502020204030204" pitchFamily="34"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©2019 John Wiley &amp; Sons, Inc. </a:t>
            </a:r>
          </a:p>
        </p:txBody>
      </p:sp>
      <p:sp>
        <p:nvSpPr>
          <p:cNvPr id="10" name="Content Placeholder 9"/>
          <p:cNvSpPr>
            <a:spLocks noGrp="1"/>
          </p:cNvSpPr>
          <p:nvPr>
            <p:ph sz="quarter" idx="17"/>
          </p:nvPr>
        </p:nvSpPr>
        <p:spPr>
          <a:xfrm>
            <a:off x="304800" y="2152650"/>
            <a:ext cx="3505200" cy="304800"/>
          </a:xfrm>
          <a:prstGeom prst="rect">
            <a:avLst/>
          </a:prstGeom>
        </p:spPr>
        <p:txBody>
          <a:bodyPr/>
          <a:lstStyle>
            <a:lvl1pPr>
              <a:buNone/>
              <a:defRPr/>
            </a:lvl1pPr>
          </a:lstStyle>
          <a:p>
            <a:pPr lvl="0"/>
            <a:endParaRPr lang="en-US" dirty="0"/>
          </a:p>
        </p:txBody>
      </p:sp>
      <p:sp>
        <p:nvSpPr>
          <p:cNvPr id="12" name="Content Placeholder 11"/>
          <p:cNvSpPr>
            <a:spLocks noGrp="1"/>
          </p:cNvSpPr>
          <p:nvPr>
            <p:ph sz="quarter" idx="18"/>
          </p:nvPr>
        </p:nvSpPr>
        <p:spPr>
          <a:xfrm>
            <a:off x="304800" y="2533650"/>
            <a:ext cx="3429000" cy="228600"/>
          </a:xfrm>
          <a:prstGeom prst="rect">
            <a:avLst/>
          </a:prstGeom>
        </p:spPr>
        <p:txBody>
          <a:bodyPr/>
          <a:lstStyle>
            <a:lvl1pPr>
              <a:buNone/>
              <a:defRPr/>
            </a:lvl1pPr>
          </a:lstStyle>
          <a:p>
            <a:pPr lvl="0"/>
            <a:endParaRPr lang="en-US" dirty="0"/>
          </a:p>
        </p:txBody>
      </p:sp>
      <p:sp>
        <p:nvSpPr>
          <p:cNvPr id="14" name="Content Placeholder 13"/>
          <p:cNvSpPr>
            <a:spLocks noGrp="1"/>
          </p:cNvSpPr>
          <p:nvPr>
            <p:ph sz="quarter" idx="19"/>
          </p:nvPr>
        </p:nvSpPr>
        <p:spPr>
          <a:xfrm>
            <a:off x="304800" y="2914650"/>
            <a:ext cx="3505200" cy="304800"/>
          </a:xfrm>
          <a:prstGeom prst="rect">
            <a:avLst/>
          </a:prstGeom>
        </p:spPr>
        <p:txBody>
          <a:bodyPr/>
          <a:lstStyle>
            <a:lvl1pPr>
              <a:buNone/>
              <a:defRPr/>
            </a:lvl1pPr>
          </a:lstStyle>
          <a:p>
            <a:pPr lvl="0"/>
            <a:endParaRPr lang="en-US" dirty="0"/>
          </a:p>
        </p:txBody>
      </p:sp>
      <p:sp>
        <p:nvSpPr>
          <p:cNvPr id="16" name="Content Placeholder 15"/>
          <p:cNvSpPr>
            <a:spLocks noGrp="1"/>
          </p:cNvSpPr>
          <p:nvPr>
            <p:ph sz="quarter" idx="20"/>
          </p:nvPr>
        </p:nvSpPr>
        <p:spPr>
          <a:xfrm>
            <a:off x="304800" y="3295650"/>
            <a:ext cx="3505200" cy="228600"/>
          </a:xfrm>
          <a:prstGeom prst="rect">
            <a:avLst/>
          </a:prstGeom>
        </p:spPr>
        <p:txBody>
          <a:bodyPr/>
          <a:lstStyle>
            <a:lvl1pPr>
              <a:buNone/>
              <a:defRPr/>
            </a:lvl1pPr>
          </a:lstStyle>
          <a:p>
            <a:pPr lvl="0"/>
            <a:endParaRPr lang="en-US" dirty="0"/>
          </a:p>
        </p:txBody>
      </p:sp>
      <p:sp>
        <p:nvSpPr>
          <p:cNvPr id="18" name="Content Placeholder 17"/>
          <p:cNvSpPr>
            <a:spLocks noGrp="1"/>
          </p:cNvSpPr>
          <p:nvPr>
            <p:ph sz="quarter" idx="21"/>
          </p:nvPr>
        </p:nvSpPr>
        <p:spPr>
          <a:xfrm>
            <a:off x="304800" y="3676650"/>
            <a:ext cx="3505200" cy="228600"/>
          </a:xfrm>
          <a:prstGeom prst="rect">
            <a:avLst/>
          </a:prstGeom>
        </p:spPr>
        <p:txBody>
          <a:bodyPr/>
          <a:lstStyle>
            <a:lvl1pPr>
              <a:buNone/>
              <a:defRPr/>
            </a:lvl1pPr>
          </a:lstStyle>
          <a:p>
            <a:pPr lvl="0"/>
            <a:endParaRPr lang="en-US" dirty="0"/>
          </a:p>
        </p:txBody>
      </p:sp>
      <p:sp>
        <p:nvSpPr>
          <p:cNvPr id="20" name="Content Placeholder 19"/>
          <p:cNvSpPr>
            <a:spLocks noGrp="1"/>
          </p:cNvSpPr>
          <p:nvPr>
            <p:ph sz="quarter" idx="22"/>
          </p:nvPr>
        </p:nvSpPr>
        <p:spPr>
          <a:xfrm>
            <a:off x="304800" y="3962400"/>
            <a:ext cx="3505200" cy="304800"/>
          </a:xfrm>
          <a:prstGeom prst="rect">
            <a:avLst/>
          </a:prstGeom>
        </p:spPr>
        <p:txBody>
          <a:bodyPr/>
          <a:lstStyle>
            <a:lvl1pPr>
              <a:buNone/>
              <a:defRPr/>
            </a:lvl1pPr>
          </a:lstStyle>
          <a:p>
            <a:pPr lvl="0"/>
            <a:endParaRPr lang="en-US" dirty="0"/>
          </a:p>
        </p:txBody>
      </p:sp>
      <p:sp>
        <p:nvSpPr>
          <p:cNvPr id="22" name="Content Placeholder 21"/>
          <p:cNvSpPr>
            <a:spLocks noGrp="1"/>
          </p:cNvSpPr>
          <p:nvPr>
            <p:ph sz="quarter" idx="23"/>
          </p:nvPr>
        </p:nvSpPr>
        <p:spPr>
          <a:xfrm>
            <a:off x="304800" y="4343400"/>
            <a:ext cx="3581400" cy="304800"/>
          </a:xfrm>
          <a:prstGeom prst="rect">
            <a:avLst/>
          </a:prstGeom>
        </p:spPr>
        <p:txBody>
          <a:bodyPr/>
          <a:lstStyle>
            <a:lvl1pPr>
              <a:buNone/>
              <a:defRPr/>
            </a:lvl1pPr>
          </a:lstStyle>
          <a:p>
            <a:pPr lvl="0"/>
            <a:endParaRPr lang="en-US" dirty="0"/>
          </a:p>
        </p:txBody>
      </p:sp>
      <p:sp>
        <p:nvSpPr>
          <p:cNvPr id="24" name="Content Placeholder 23"/>
          <p:cNvSpPr>
            <a:spLocks noGrp="1"/>
          </p:cNvSpPr>
          <p:nvPr>
            <p:ph sz="quarter" idx="24"/>
          </p:nvPr>
        </p:nvSpPr>
        <p:spPr>
          <a:xfrm>
            <a:off x="304800" y="4724400"/>
            <a:ext cx="3505200" cy="304800"/>
          </a:xfrm>
          <a:prstGeom prst="rect">
            <a:avLst/>
          </a:prstGeom>
        </p:spPr>
        <p:txBody>
          <a:bodyPr/>
          <a:lstStyle>
            <a:lvl1pPr>
              <a:buNone/>
              <a:defRPr/>
            </a:lvl1pPr>
          </a:lstStyle>
          <a:p>
            <a:pPr lvl="0"/>
            <a:endParaRPr lang="en-US" dirty="0"/>
          </a:p>
        </p:txBody>
      </p:sp>
      <p:sp>
        <p:nvSpPr>
          <p:cNvPr id="26" name="Content Placeholder 25"/>
          <p:cNvSpPr>
            <a:spLocks noGrp="1"/>
          </p:cNvSpPr>
          <p:nvPr>
            <p:ph sz="quarter" idx="25"/>
          </p:nvPr>
        </p:nvSpPr>
        <p:spPr>
          <a:xfrm>
            <a:off x="304800" y="5105400"/>
            <a:ext cx="3505200" cy="304800"/>
          </a:xfrm>
          <a:prstGeom prst="rect">
            <a:avLst/>
          </a:prstGeom>
        </p:spPr>
        <p:txBody>
          <a:bodyPr/>
          <a:lstStyle>
            <a:lvl1pPr>
              <a:buNone/>
              <a:defRPr/>
            </a:lvl1pPr>
          </a:lstStyle>
          <a:p>
            <a:pPr lvl="0"/>
            <a:endParaRPr lang="en-US" dirty="0"/>
          </a:p>
        </p:txBody>
      </p:sp>
      <p:sp>
        <p:nvSpPr>
          <p:cNvPr id="28" name="Content Placeholder 27"/>
          <p:cNvSpPr>
            <a:spLocks noGrp="1"/>
          </p:cNvSpPr>
          <p:nvPr>
            <p:ph sz="quarter" idx="26"/>
          </p:nvPr>
        </p:nvSpPr>
        <p:spPr>
          <a:xfrm>
            <a:off x="304800" y="5486400"/>
            <a:ext cx="3581400" cy="304800"/>
          </a:xfrm>
          <a:prstGeom prst="rect">
            <a:avLst/>
          </a:prstGeom>
        </p:spPr>
        <p:txBody>
          <a:bodyPr/>
          <a:lstStyle>
            <a:lvl1pPr>
              <a:buNone/>
              <a:defRPr/>
            </a:lvl1pPr>
          </a:lstStyle>
          <a:p>
            <a:pPr lvl="0"/>
            <a:endParaRPr lang="en-US" dirty="0"/>
          </a:p>
        </p:txBody>
      </p:sp>
      <p:sp>
        <p:nvSpPr>
          <p:cNvPr id="30" name="Content Placeholder 29"/>
          <p:cNvSpPr>
            <a:spLocks noGrp="1"/>
          </p:cNvSpPr>
          <p:nvPr>
            <p:ph sz="quarter" idx="27"/>
          </p:nvPr>
        </p:nvSpPr>
        <p:spPr>
          <a:xfrm>
            <a:off x="304800" y="5867400"/>
            <a:ext cx="3581400" cy="304800"/>
          </a:xfrm>
          <a:prstGeom prst="rect">
            <a:avLst/>
          </a:prstGeom>
        </p:spPr>
        <p:txBody>
          <a:bodyPr/>
          <a:lstStyle>
            <a:lvl1pPr>
              <a:buNone/>
              <a:defRPr/>
            </a:lvl1pPr>
          </a:lstStyle>
          <a:p>
            <a:pPr lvl="0"/>
            <a:endParaRPr lang="en-US" dirty="0"/>
          </a:p>
        </p:txBody>
      </p:sp>
      <p:sp>
        <p:nvSpPr>
          <p:cNvPr id="32" name="Content Placeholder 31"/>
          <p:cNvSpPr>
            <a:spLocks noGrp="1"/>
          </p:cNvSpPr>
          <p:nvPr>
            <p:ph sz="quarter" idx="28"/>
          </p:nvPr>
        </p:nvSpPr>
        <p:spPr>
          <a:xfrm>
            <a:off x="304800" y="6248400"/>
            <a:ext cx="3505200" cy="304800"/>
          </a:xfrm>
          <a:prstGeom prst="rect">
            <a:avLst/>
          </a:prstGeom>
        </p:spPr>
        <p:txBody>
          <a:bodyPr/>
          <a:lstStyle>
            <a:lvl1pPr>
              <a:buNone/>
              <a:defRPr/>
            </a:lvl1pPr>
          </a:lstStyle>
          <a:p>
            <a:pPr lvl="0"/>
            <a:endParaRPr lang="en-US" dirty="0"/>
          </a:p>
        </p:txBody>
      </p:sp>
      <p:sp>
        <p:nvSpPr>
          <p:cNvPr id="34" name="Content Placeholder 33"/>
          <p:cNvSpPr>
            <a:spLocks noGrp="1"/>
          </p:cNvSpPr>
          <p:nvPr>
            <p:ph sz="quarter" idx="29"/>
          </p:nvPr>
        </p:nvSpPr>
        <p:spPr>
          <a:xfrm>
            <a:off x="4343400" y="1752600"/>
            <a:ext cx="2756747" cy="381000"/>
          </a:xfrm>
          <a:prstGeom prst="rect">
            <a:avLst/>
          </a:prstGeom>
        </p:spPr>
        <p:txBody>
          <a:bodyPr/>
          <a:lstStyle>
            <a:lvl1pPr>
              <a:buNone/>
              <a:defRPr/>
            </a:lvl1pPr>
          </a:lstStyle>
          <a:p>
            <a:pPr lvl="0"/>
            <a:endParaRPr lang="en-US" dirty="0"/>
          </a:p>
        </p:txBody>
      </p:sp>
      <p:sp>
        <p:nvSpPr>
          <p:cNvPr id="36" name="Content Placeholder 35"/>
          <p:cNvSpPr>
            <a:spLocks noGrp="1"/>
          </p:cNvSpPr>
          <p:nvPr>
            <p:ph sz="quarter" idx="30"/>
          </p:nvPr>
        </p:nvSpPr>
        <p:spPr>
          <a:xfrm>
            <a:off x="4343400" y="2209800"/>
            <a:ext cx="2756747" cy="381000"/>
          </a:xfrm>
          <a:prstGeom prst="rect">
            <a:avLst/>
          </a:prstGeom>
        </p:spPr>
        <p:txBody>
          <a:bodyPr/>
          <a:lstStyle>
            <a:lvl1pPr>
              <a:buNone/>
              <a:defRPr/>
            </a:lvl1pPr>
          </a:lstStyle>
          <a:p>
            <a:pPr lvl="0"/>
            <a:endParaRPr lang="en-US" dirty="0"/>
          </a:p>
        </p:txBody>
      </p:sp>
      <p:sp>
        <p:nvSpPr>
          <p:cNvPr id="38" name="Content Placeholder 37"/>
          <p:cNvSpPr>
            <a:spLocks noGrp="1"/>
          </p:cNvSpPr>
          <p:nvPr>
            <p:ph sz="quarter" idx="31"/>
          </p:nvPr>
        </p:nvSpPr>
        <p:spPr>
          <a:xfrm>
            <a:off x="4343400" y="2590800"/>
            <a:ext cx="2819400" cy="381000"/>
          </a:xfrm>
          <a:prstGeom prst="rect">
            <a:avLst/>
          </a:prstGeom>
        </p:spPr>
        <p:txBody>
          <a:bodyPr/>
          <a:lstStyle>
            <a:lvl1pPr>
              <a:buNone/>
              <a:defRPr/>
            </a:lvl1pPr>
          </a:lstStyle>
          <a:p>
            <a:pPr lvl="0"/>
            <a:endParaRPr lang="en-US" dirty="0"/>
          </a:p>
        </p:txBody>
      </p:sp>
      <p:sp>
        <p:nvSpPr>
          <p:cNvPr id="40" name="Content Placeholder 39"/>
          <p:cNvSpPr>
            <a:spLocks noGrp="1"/>
          </p:cNvSpPr>
          <p:nvPr>
            <p:ph sz="quarter" idx="32"/>
          </p:nvPr>
        </p:nvSpPr>
        <p:spPr>
          <a:xfrm>
            <a:off x="4343400" y="2971800"/>
            <a:ext cx="2819400" cy="381000"/>
          </a:xfrm>
          <a:prstGeom prst="rect">
            <a:avLst/>
          </a:prstGeom>
        </p:spPr>
        <p:txBody>
          <a:bodyPr/>
          <a:lstStyle>
            <a:lvl1pPr>
              <a:buNone/>
              <a:defRPr/>
            </a:lvl1pPr>
          </a:lstStyle>
          <a:p>
            <a:pPr lvl="0"/>
            <a:endParaRPr lang="en-US" dirty="0"/>
          </a:p>
        </p:txBody>
      </p:sp>
      <p:sp>
        <p:nvSpPr>
          <p:cNvPr id="42" name="Content Placeholder 41"/>
          <p:cNvSpPr>
            <a:spLocks noGrp="1"/>
          </p:cNvSpPr>
          <p:nvPr>
            <p:ph sz="quarter" idx="33"/>
          </p:nvPr>
        </p:nvSpPr>
        <p:spPr>
          <a:xfrm>
            <a:off x="4343400" y="3429000"/>
            <a:ext cx="2819400" cy="285750"/>
          </a:xfrm>
          <a:prstGeom prst="rect">
            <a:avLst/>
          </a:prstGeom>
        </p:spPr>
        <p:txBody>
          <a:bodyPr/>
          <a:lstStyle>
            <a:lvl1pPr>
              <a:buNone/>
              <a:defRPr/>
            </a:lvl1pPr>
          </a:lstStyle>
          <a:p>
            <a:pPr lvl="0"/>
            <a:endParaRPr lang="en-US" dirty="0"/>
          </a:p>
        </p:txBody>
      </p:sp>
      <p:sp>
        <p:nvSpPr>
          <p:cNvPr id="44" name="Content Placeholder 43"/>
          <p:cNvSpPr>
            <a:spLocks noGrp="1"/>
          </p:cNvSpPr>
          <p:nvPr>
            <p:ph sz="quarter" idx="34"/>
          </p:nvPr>
        </p:nvSpPr>
        <p:spPr>
          <a:xfrm>
            <a:off x="4343400" y="3810000"/>
            <a:ext cx="2819400" cy="381000"/>
          </a:xfrm>
          <a:prstGeom prst="rect">
            <a:avLst/>
          </a:prstGeom>
        </p:spPr>
        <p:txBody>
          <a:bodyPr/>
          <a:lstStyle>
            <a:lvl1pPr>
              <a:buNone/>
              <a:defRPr/>
            </a:lvl1pPr>
          </a:lstStyle>
          <a:p>
            <a:pPr lvl="0"/>
            <a:endParaRPr lang="en-US" dirty="0"/>
          </a:p>
        </p:txBody>
      </p:sp>
      <p:sp>
        <p:nvSpPr>
          <p:cNvPr id="46" name="Content Placeholder 45"/>
          <p:cNvSpPr>
            <a:spLocks noGrp="1"/>
          </p:cNvSpPr>
          <p:nvPr>
            <p:ph sz="quarter" idx="35"/>
          </p:nvPr>
        </p:nvSpPr>
        <p:spPr>
          <a:xfrm>
            <a:off x="4343400" y="4191000"/>
            <a:ext cx="2819400" cy="476250"/>
          </a:xfrm>
          <a:prstGeom prst="rect">
            <a:avLst/>
          </a:prstGeom>
        </p:spPr>
        <p:txBody>
          <a:bodyPr/>
          <a:lstStyle>
            <a:lvl1pPr>
              <a:buNone/>
              <a:defRPr/>
            </a:lvl1pPr>
          </a:lstStyle>
          <a:p>
            <a:pPr lvl="0"/>
            <a:endParaRPr lang="en-US" dirty="0"/>
          </a:p>
        </p:txBody>
      </p:sp>
      <p:sp>
        <p:nvSpPr>
          <p:cNvPr id="48" name="Content Placeholder 47"/>
          <p:cNvSpPr>
            <a:spLocks noGrp="1"/>
          </p:cNvSpPr>
          <p:nvPr>
            <p:ph sz="quarter" idx="36"/>
          </p:nvPr>
        </p:nvSpPr>
        <p:spPr>
          <a:xfrm>
            <a:off x="4343400" y="4648200"/>
            <a:ext cx="2882053" cy="381000"/>
          </a:xfrm>
          <a:prstGeom prst="rect">
            <a:avLst/>
          </a:prstGeom>
        </p:spPr>
        <p:txBody>
          <a:bodyPr/>
          <a:lstStyle>
            <a:lvl1pPr>
              <a:buNone/>
              <a:defRPr/>
            </a:lvl1pPr>
          </a:lstStyle>
          <a:p>
            <a:pPr lvl="0"/>
            <a:endParaRPr lang="en-US" dirty="0"/>
          </a:p>
        </p:txBody>
      </p:sp>
      <p:sp>
        <p:nvSpPr>
          <p:cNvPr id="50" name="Content Placeholder 49"/>
          <p:cNvSpPr>
            <a:spLocks noGrp="1"/>
          </p:cNvSpPr>
          <p:nvPr>
            <p:ph sz="quarter" idx="37"/>
          </p:nvPr>
        </p:nvSpPr>
        <p:spPr>
          <a:xfrm>
            <a:off x="4343400" y="5029200"/>
            <a:ext cx="2819400" cy="381000"/>
          </a:xfrm>
          <a:prstGeom prst="rect">
            <a:avLst/>
          </a:prstGeom>
        </p:spPr>
        <p:txBody>
          <a:bodyPr/>
          <a:lstStyle>
            <a:lvl1pPr>
              <a:buNone/>
              <a:defRPr/>
            </a:lvl1pPr>
          </a:lstStyle>
          <a:p>
            <a:pPr lvl="0"/>
            <a:endParaRPr lang="en-US" dirty="0"/>
          </a:p>
        </p:txBody>
      </p:sp>
      <p:sp>
        <p:nvSpPr>
          <p:cNvPr id="52" name="Content Placeholder 51"/>
          <p:cNvSpPr>
            <a:spLocks noGrp="1"/>
          </p:cNvSpPr>
          <p:nvPr>
            <p:ph sz="quarter" idx="38"/>
          </p:nvPr>
        </p:nvSpPr>
        <p:spPr>
          <a:xfrm>
            <a:off x="4343400" y="5410200"/>
            <a:ext cx="2882053" cy="381000"/>
          </a:xfrm>
          <a:prstGeom prst="rect">
            <a:avLst/>
          </a:prstGeom>
        </p:spPr>
        <p:txBody>
          <a:bodyPr/>
          <a:lstStyle>
            <a:lvl1pPr>
              <a:buNone/>
              <a:defRPr/>
            </a:lvl1pPr>
          </a:lstStyle>
          <a:p>
            <a:pPr lvl="0"/>
            <a:endParaRPr lang="en-US" dirty="0"/>
          </a:p>
        </p:txBody>
      </p:sp>
      <p:sp>
        <p:nvSpPr>
          <p:cNvPr id="54" name="Content Placeholder 53"/>
          <p:cNvSpPr>
            <a:spLocks noGrp="1"/>
          </p:cNvSpPr>
          <p:nvPr>
            <p:ph sz="quarter" idx="39"/>
          </p:nvPr>
        </p:nvSpPr>
        <p:spPr>
          <a:xfrm>
            <a:off x="4343400" y="5791200"/>
            <a:ext cx="2882053" cy="381000"/>
          </a:xfrm>
          <a:prstGeom prst="rect">
            <a:avLst/>
          </a:prstGeom>
        </p:spPr>
        <p:txBody>
          <a:bodyPr/>
          <a:lstStyle>
            <a:lvl1pPr>
              <a:buNone/>
              <a:defRPr/>
            </a:lvl1pPr>
          </a:lstStyle>
          <a:p>
            <a:pPr lvl="0"/>
            <a:endParaRPr lang="en-US" dirty="0"/>
          </a:p>
        </p:txBody>
      </p:sp>
      <p:sp>
        <p:nvSpPr>
          <p:cNvPr id="56" name="Content Placeholder 55"/>
          <p:cNvSpPr>
            <a:spLocks noGrp="1"/>
          </p:cNvSpPr>
          <p:nvPr>
            <p:ph sz="quarter" idx="40"/>
          </p:nvPr>
        </p:nvSpPr>
        <p:spPr>
          <a:xfrm>
            <a:off x="7543800" y="1828800"/>
            <a:ext cx="1295400" cy="304800"/>
          </a:xfrm>
          <a:prstGeom prst="rect">
            <a:avLst/>
          </a:prstGeom>
        </p:spPr>
        <p:txBody>
          <a:bodyPr/>
          <a:lstStyle>
            <a:lvl1pPr>
              <a:buNone/>
              <a:defRPr/>
            </a:lvl1pPr>
          </a:lstStyle>
          <a:p>
            <a:pPr lvl="0"/>
            <a:endParaRPr lang="en-US" dirty="0"/>
          </a:p>
        </p:txBody>
      </p:sp>
      <p:sp>
        <p:nvSpPr>
          <p:cNvPr id="58" name="Content Placeholder 57"/>
          <p:cNvSpPr>
            <a:spLocks noGrp="1"/>
          </p:cNvSpPr>
          <p:nvPr>
            <p:ph sz="quarter" idx="41"/>
          </p:nvPr>
        </p:nvSpPr>
        <p:spPr>
          <a:xfrm>
            <a:off x="7543800" y="2286000"/>
            <a:ext cx="1295400" cy="381000"/>
          </a:xfrm>
          <a:prstGeom prst="rect">
            <a:avLst/>
          </a:prstGeom>
        </p:spPr>
        <p:txBody>
          <a:bodyPr/>
          <a:lstStyle>
            <a:lvl1pPr>
              <a:buNone/>
              <a:defRPr/>
            </a:lvl1pPr>
          </a:lstStyle>
          <a:p>
            <a:pPr lvl="0"/>
            <a:endParaRPr lang="en-US" dirty="0"/>
          </a:p>
        </p:txBody>
      </p:sp>
      <p:sp>
        <p:nvSpPr>
          <p:cNvPr id="60" name="Content Placeholder 59"/>
          <p:cNvSpPr>
            <a:spLocks noGrp="1"/>
          </p:cNvSpPr>
          <p:nvPr>
            <p:ph sz="quarter" idx="42"/>
          </p:nvPr>
        </p:nvSpPr>
        <p:spPr>
          <a:xfrm>
            <a:off x="7543800" y="2895600"/>
            <a:ext cx="1371600" cy="381000"/>
          </a:xfrm>
          <a:prstGeom prst="rect">
            <a:avLst/>
          </a:prstGeom>
        </p:spPr>
        <p:txBody>
          <a:bodyPr/>
          <a:lstStyle>
            <a:lvl1pPr>
              <a:buNone/>
              <a:defRPr/>
            </a:lvl1pPr>
          </a:lstStyle>
          <a:p>
            <a:pPr lvl="0"/>
            <a:endParaRPr lang="en-US" dirty="0"/>
          </a:p>
        </p:txBody>
      </p:sp>
      <p:sp>
        <p:nvSpPr>
          <p:cNvPr id="62" name="Content Placeholder 61"/>
          <p:cNvSpPr>
            <a:spLocks noGrp="1"/>
          </p:cNvSpPr>
          <p:nvPr>
            <p:ph sz="quarter" idx="43"/>
          </p:nvPr>
        </p:nvSpPr>
        <p:spPr>
          <a:xfrm>
            <a:off x="7543800" y="3505200"/>
            <a:ext cx="1371600" cy="381000"/>
          </a:xfrm>
          <a:prstGeom prst="rect">
            <a:avLst/>
          </a:prstGeom>
        </p:spPr>
        <p:txBody>
          <a:bodyPr/>
          <a:lstStyle>
            <a:lvl1pPr>
              <a:buNone/>
              <a:defRPr/>
            </a:lvl1pPr>
          </a:lstStyle>
          <a:p>
            <a:pPr lvl="0"/>
            <a:endParaRPr lang="en-US" dirty="0"/>
          </a:p>
        </p:txBody>
      </p:sp>
      <p:sp>
        <p:nvSpPr>
          <p:cNvPr id="33" name="LON">
            <a:extLst>
              <a:ext uri="{FF2B5EF4-FFF2-40B4-BE49-F238E27FC236}">
                <a16:creationId xmlns:a16="http://schemas.microsoft.com/office/drawing/2014/main" id="{62ADFE7E-5FD0-45E3-8E21-C57D05F59C2B}"/>
              </a:ext>
            </a:extLst>
          </p:cNvPr>
          <p:cNvSpPr>
            <a:spLocks noGrp="1"/>
          </p:cNvSpPr>
          <p:nvPr>
            <p:ph sz="quarter" idx="44" hasCustomPrompt="1"/>
          </p:nvPr>
        </p:nvSpPr>
        <p:spPr>
          <a:xfrm>
            <a:off x="331788" y="6403255"/>
            <a:ext cx="749300" cy="365125"/>
          </a:xfrm>
          <a:prstGeom prst="rect">
            <a:avLst/>
          </a:prstGeom>
        </p:spPr>
        <p:txBody>
          <a:bodyPr anchor="ctr">
            <a:normAutofit/>
          </a:bodyPr>
          <a:lstStyle>
            <a:lvl1pPr marL="0" indent="0">
              <a:buNone/>
              <a:defRPr sz="1200">
                <a:solidFill>
                  <a:schemeClr val="bg1">
                    <a:lumMod val="50000"/>
                  </a:schemeClr>
                </a:solidFill>
              </a:defRPr>
            </a:lvl1pPr>
          </a:lstStyle>
          <a:p>
            <a:pPr lvl="0"/>
            <a:r>
              <a:rPr lang="en-US" dirty="0"/>
              <a:t>LO #</a:t>
            </a:r>
          </a:p>
        </p:txBody>
      </p:sp>
    </p:spTree>
    <p:extLst>
      <p:ext uri="{BB962C8B-B14F-4D97-AF65-F5344CB8AC3E}">
        <p14:creationId xmlns:p14="http://schemas.microsoft.com/office/powerpoint/2010/main" val="15196333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mage Slide: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5350050"/>
            <a:ext cx="8534400" cy="309975"/>
          </a:xfrm>
          <a:prstGeom prst="rect">
            <a:avLst/>
          </a:prstGeom>
        </p:spPr>
        <p:txBody>
          <a:bodyPr/>
          <a:lstStyle>
            <a:lvl1pPr>
              <a:defRPr sz="2000" b="0" i="0">
                <a:latin typeface="Calibri" charset="0"/>
                <a:ea typeface="Calibri" charset="0"/>
                <a:cs typeface="Calibri" charset="0"/>
              </a:defRPr>
            </a:lvl1pPr>
          </a:lstStyle>
          <a:p>
            <a:pPr lvl="0"/>
            <a:r>
              <a:rPr lang="en-US" sz="2000" dirty="0"/>
              <a:t>Figure Title</a:t>
            </a:r>
          </a:p>
        </p:txBody>
      </p:sp>
      <p:sp>
        <p:nvSpPr>
          <p:cNvPr id="3" name="Content Placeholder 2"/>
          <p:cNvSpPr>
            <a:spLocks noGrp="1"/>
          </p:cNvSpPr>
          <p:nvPr>
            <p:ph idx="1"/>
          </p:nvPr>
        </p:nvSpPr>
        <p:spPr>
          <a:xfrm>
            <a:off x="304800" y="820738"/>
            <a:ext cx="8534400" cy="4452937"/>
          </a:xfrm>
          <a:prstGeom prst="rect">
            <a:avLst/>
          </a:prstGeom>
        </p:spPr>
        <p:txBody>
          <a:bodyPr/>
          <a:lstStyle>
            <a:lvl1pPr marL="0" indent="0">
              <a:buNone/>
              <a:defRPr b="0" i="0">
                <a:latin typeface="Calibri" charset="0"/>
                <a:ea typeface="Calibri" charset="0"/>
                <a:cs typeface="Calibri" charset="0"/>
              </a:defRPr>
            </a:lvl1pPr>
          </a:lstStyle>
          <a:p>
            <a:pPr lvl="0"/>
            <a:endParaRPr lang="en-US" dirty="0"/>
          </a:p>
        </p:txBody>
      </p:sp>
      <p:sp>
        <p:nvSpPr>
          <p:cNvPr id="8" name="Content Placeholder 7"/>
          <p:cNvSpPr>
            <a:spLocks noGrp="1"/>
          </p:cNvSpPr>
          <p:nvPr>
            <p:ph sz="quarter" idx="13" hasCustomPrompt="1"/>
          </p:nvPr>
        </p:nvSpPr>
        <p:spPr>
          <a:xfrm>
            <a:off x="304800" y="5780675"/>
            <a:ext cx="8534400" cy="467725"/>
          </a:xfrm>
          <a:prstGeom prst="rect">
            <a:avLst/>
          </a:prstGeom>
        </p:spPr>
        <p:txBody>
          <a:bodyPr/>
          <a:lstStyle>
            <a:lvl1pPr marL="0" indent="0">
              <a:buNone/>
              <a:defRPr sz="2000" b="0" i="0">
                <a:latin typeface="Calibri" charset="0"/>
                <a:ea typeface="Calibri" charset="0"/>
                <a:cs typeface="Calibri" charset="0"/>
              </a:defRPr>
            </a:lvl1pPr>
          </a:lstStyle>
          <a:p>
            <a:pPr lvl="0"/>
            <a:r>
              <a:rPr lang="en-US" sz="2000" dirty="0"/>
              <a:t>Figure 4.5 Figure title placeholder</a:t>
            </a:r>
          </a:p>
        </p:txBody>
      </p:sp>
      <p:sp>
        <p:nvSpPr>
          <p:cNvPr id="6" name="Slide Number Placeholder 5"/>
          <p:cNvSpPr>
            <a:spLocks noGrp="1"/>
          </p:cNvSpPr>
          <p:nvPr>
            <p:ph type="sldNum" sz="quarter" idx="12"/>
          </p:nvPr>
        </p:nvSpPr>
        <p:spPr>
          <a:xfrm>
            <a:off x="6457950" y="6356350"/>
            <a:ext cx="2381250" cy="365125"/>
          </a:xfrm>
        </p:spPr>
        <p:txBody>
          <a:bodyPr/>
          <a:lstStyle>
            <a:lvl1pPr>
              <a:defRPr b="0" i="0">
                <a:latin typeface="Calibri" charset="0"/>
                <a:ea typeface="Calibri" charset="0"/>
                <a:cs typeface="Calibri" charset="0"/>
              </a:defRPr>
            </a:lvl1pPr>
          </a:lstStyle>
          <a:p>
            <a:fld id="{42181430-7FCB-BA4C-90CE-EB7ACCC9EC50}" type="slidenum">
              <a:rPr lang="en-US" smtClean="0"/>
              <a:pPr/>
              <a:t>‹#›</a:t>
            </a:fld>
            <a:endParaRPr lang="en-US" dirty="0"/>
          </a:p>
        </p:txBody>
      </p:sp>
      <p:sp>
        <p:nvSpPr>
          <p:cNvPr id="5" name="Footer Placeholder 4"/>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26673764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Image Slide: Version B">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304800" y="5920581"/>
            <a:ext cx="8534400" cy="435770"/>
          </a:xfrm>
          <a:prstGeom prst="rect">
            <a:avLst/>
          </a:prstGeom>
        </p:spPr>
        <p:txBody>
          <a:bodyPr/>
          <a:lstStyle>
            <a:lvl1pPr algn="ctr">
              <a:defRPr b="0" i="0">
                <a:latin typeface="Calibri" charset="0"/>
                <a:ea typeface="Calibri" charset="0"/>
                <a:cs typeface="Calibri" charset="0"/>
              </a:defRPr>
            </a:lvl1pPr>
          </a:lstStyle>
          <a:p>
            <a:r>
              <a:rPr lang="en-US" dirty="0"/>
              <a:t>Image Title</a:t>
            </a:r>
          </a:p>
        </p:txBody>
      </p:sp>
      <p:sp>
        <p:nvSpPr>
          <p:cNvPr id="3" name="Content Placeholder 2"/>
          <p:cNvSpPr>
            <a:spLocks noGrp="1"/>
          </p:cNvSpPr>
          <p:nvPr>
            <p:ph idx="1"/>
          </p:nvPr>
        </p:nvSpPr>
        <p:spPr>
          <a:xfrm>
            <a:off x="304800" y="820738"/>
            <a:ext cx="8534400" cy="4970462"/>
          </a:xfrm>
          <a:prstGeom prst="rect">
            <a:avLst/>
          </a:prstGeom>
        </p:spPr>
        <p:txBody>
          <a:bodyPr/>
          <a:lstStyle>
            <a:lvl1pPr marL="0" indent="0">
              <a:buNone/>
              <a:defRPr b="0" i="0">
                <a:latin typeface="Calibri" charset="0"/>
                <a:ea typeface="Calibri" charset="0"/>
                <a:cs typeface="Calibri" charset="0"/>
              </a:defRPr>
            </a:lvl1pPr>
          </a:lstStyle>
          <a:p>
            <a:pPr lvl="0"/>
            <a:endParaRPr lang="en-US" dirty="0"/>
          </a:p>
        </p:txBody>
      </p:sp>
      <p:sp>
        <p:nvSpPr>
          <p:cNvPr id="6" name="Slide Number Placeholder 5"/>
          <p:cNvSpPr>
            <a:spLocks noGrp="1"/>
          </p:cNvSpPr>
          <p:nvPr>
            <p:ph type="sldNum" sz="quarter" idx="12"/>
          </p:nvPr>
        </p:nvSpPr>
        <p:spPr>
          <a:xfrm>
            <a:off x="6457950" y="6356350"/>
            <a:ext cx="2381250" cy="365125"/>
          </a:xfrm>
        </p:spPr>
        <p:txBody>
          <a:bodyPr/>
          <a:lstStyle>
            <a:lvl1pPr>
              <a:defRPr b="0" i="0">
                <a:latin typeface="Calibri" charset="0"/>
                <a:ea typeface="Calibri" charset="0"/>
                <a:cs typeface="Calibri" charset="0"/>
              </a:defRPr>
            </a:lvl1pPr>
          </a:lstStyle>
          <a:p>
            <a:fld id="{42181430-7FCB-BA4C-90CE-EB7ACCC9EC50}" type="slidenum">
              <a:rPr lang="en-US" smtClean="0"/>
              <a:pPr/>
              <a:t>‹#›</a:t>
            </a:fld>
            <a:endParaRPr lang="en-US" dirty="0"/>
          </a:p>
        </p:txBody>
      </p:sp>
      <p:sp>
        <p:nvSpPr>
          <p:cNvPr id="5" name="Footer Placeholder 4"/>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Outline: Version B">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BL 2-col"/>
          <p:cNvSpPr>
            <a:spLocks noGrp="1"/>
          </p:cNvSpPr>
          <p:nvPr>
            <p:ph sz="quarter" idx="12" hasCustomPrompt="1"/>
          </p:nvPr>
        </p:nvSpPr>
        <p:spPr>
          <a:xfrm>
            <a:off x="304800" y="1752600"/>
            <a:ext cx="8534400" cy="4603750"/>
          </a:xfrm>
          <a:prstGeom prst="rect">
            <a:avLst/>
          </a:prstGeom>
        </p:spPr>
        <p:txBody>
          <a:bodyPr numCol="2" spcCol="548640"/>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Two-Column</a:t>
            </a:r>
          </a:p>
          <a:p>
            <a:pPr lvl="0"/>
            <a:r>
              <a:rPr lang="en-US" dirty="0"/>
              <a:t>This Outline Has No Sub-lists</a:t>
            </a:r>
          </a:p>
          <a:p>
            <a:pPr lvl="0"/>
            <a:r>
              <a:rPr lang="en-US" dirty="0"/>
              <a:t>This List Is Bulleted</a:t>
            </a:r>
          </a:p>
          <a:p>
            <a:pPr lvl="0"/>
            <a:r>
              <a:rPr lang="en-US" dirty="0"/>
              <a:t>The Outline Slide Has A Footer</a:t>
            </a:r>
          </a:p>
          <a:p>
            <a:pPr lvl="0"/>
            <a:r>
              <a:rPr lang="en-US" dirty="0"/>
              <a:t>Outline Items Usually Have No Ending Punctuation</a:t>
            </a:r>
          </a:p>
          <a:p>
            <a:pPr lvl="0"/>
            <a:r>
              <a:rPr lang="en-US" dirty="0"/>
              <a:t>This is Another Heading</a:t>
            </a:r>
          </a:p>
          <a:p>
            <a:pPr lvl="0"/>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lvl="0"/>
            <a:endParaRPr lang="en-US" dirty="0"/>
          </a:p>
        </p:txBody>
      </p:sp>
      <p:sp>
        <p:nvSpPr>
          <p:cNvPr id="7" name="Slide Number Placeholder 6"/>
          <p:cNvSpPr>
            <a:spLocks noGrp="1"/>
          </p:cNvSpPr>
          <p:nvPr>
            <p:ph type="sldNum" sz="quarter" idx="14"/>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993600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Outline: Version C1 (singl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2"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Numbered</a:t>
            </a:r>
          </a:p>
          <a:p>
            <a:pPr lvl="0"/>
            <a:r>
              <a:rPr lang="en-US" dirty="0"/>
              <a:t>The Outline Slide Has a Footer</a:t>
            </a:r>
          </a:p>
          <a:p>
            <a:pPr lvl="0"/>
            <a:r>
              <a:rPr lang="en-US" dirty="0"/>
              <a:t>Outline Items Usually Have No Ending Punctuation</a:t>
            </a:r>
          </a:p>
        </p:txBody>
      </p:sp>
      <p:sp>
        <p:nvSpPr>
          <p:cNvPr id="7" name="Slide Number Placeholder 6"/>
          <p:cNvSpPr>
            <a:spLocks noGrp="1"/>
          </p:cNvSpPr>
          <p:nvPr>
            <p:ph type="sldNum" sz="quarter" idx="14"/>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786427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Outline: Version C2 (doubl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10" name="COBNL"/>
          <p:cNvSpPr>
            <a:spLocks noGrp="1"/>
          </p:cNvSpPr>
          <p:nvPr>
            <p:ph sz="quarter" idx="14" hasCustomPrompt="1"/>
          </p:nvPr>
        </p:nvSpPr>
        <p:spPr>
          <a:xfrm>
            <a:off x="304800" y="1752600"/>
            <a:ext cx="8534400" cy="4114800"/>
          </a:xfrm>
          <a:prstGeom prst="rect">
            <a:avLst/>
          </a:prstGeom>
        </p:spPr>
        <p:txBody>
          <a:bodyPr/>
          <a:lstStyle>
            <a:lvl1pPr marL="803275" indent="-803275">
              <a:buNone/>
              <a:tabLst/>
              <a:defRPr sz="2800" b="0" i="0" baseline="0">
                <a:latin typeface="Calibri" charset="0"/>
                <a:ea typeface="Calibri" charset="0"/>
                <a:cs typeface="Calibri" charset="0"/>
              </a:defRPr>
            </a:lvl1pPr>
          </a:lstStyle>
          <a:p>
            <a:pPr lvl="0"/>
            <a:r>
              <a:rPr lang="en-US" dirty="0"/>
              <a:t>1.1	This Is a Sample Outline for One-Column and Double-numbered</a:t>
            </a:r>
          </a:p>
          <a:p>
            <a:pPr lvl="0"/>
            <a:r>
              <a:rPr lang="en-US" dirty="0"/>
              <a:t>1.2	It is One-column Only</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10.6	Outline Items Usually Have No Ending Punctuation</a:t>
            </a:r>
          </a:p>
        </p:txBody>
      </p:sp>
      <p:sp>
        <p:nvSpPr>
          <p:cNvPr id="8" name="Slide Number Placeholder 7"/>
          <p:cNvSpPr>
            <a:spLocks noGrp="1"/>
          </p:cNvSpPr>
          <p:nvPr>
            <p:ph type="sldNum" sz="quarter" idx="16"/>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5"/>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123572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Outline: Version D">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8" name="COBBL"/>
          <p:cNvSpPr>
            <a:spLocks noGrp="1"/>
          </p:cNvSpPr>
          <p:nvPr>
            <p:ph sz="quarter" idx="12" hasCustomPrompt="1"/>
          </p:nvPr>
        </p:nvSpPr>
        <p:spPr>
          <a:xfrm>
            <a:off x="304800" y="1752600"/>
            <a:ext cx="8534400" cy="4495800"/>
          </a:xfrm>
          <a:prstGeom prst="rect">
            <a:avLst/>
          </a:prstGeom>
        </p:spPr>
        <p:txBody>
          <a:bodyPr/>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Calibri" charset="0"/>
                <a:ea typeface="Calibri" charset="0"/>
                <a:cs typeface="Calibri" charset="0"/>
              </a:defRPr>
            </a:lvl1pPr>
            <a:lvl2pPr marL="621792" marR="0" indent="-320040" algn="l" defTabSz="914400" rtl="0" eaLnBrk="1" fontAlgn="auto" latinLnBrk="0" hangingPunct="1">
              <a:lnSpc>
                <a:spcPct val="90000"/>
              </a:lnSpc>
              <a:spcBef>
                <a:spcPts val="500"/>
              </a:spcBef>
              <a:spcAft>
                <a:spcPts val="0"/>
              </a:spcAft>
              <a:buClr>
                <a:schemeClr val="accent2"/>
              </a:buClr>
              <a:buSzPct val="80000"/>
              <a:buFont typeface="Courier New" charset="0"/>
              <a:buChar char="o"/>
              <a:tabLst/>
              <a:defRPr sz="2400" b="0" i="0" baseline="0">
                <a:latin typeface="Calibri" charset="0"/>
                <a:ea typeface="Calibri" charset="0"/>
                <a:cs typeface="Calibri"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1-Column </a:t>
            </a:r>
          </a:p>
          <a:p>
            <a:pPr lvl="1"/>
            <a:r>
              <a:rPr lang="en-US" dirty="0"/>
              <a:t>It Has H2s</a:t>
            </a:r>
          </a:p>
          <a:p>
            <a:pPr lvl="0"/>
            <a:r>
              <a:rPr lang="en-US" dirty="0"/>
              <a:t>It Is One-column Only</a:t>
            </a:r>
          </a:p>
          <a:p>
            <a:pPr lvl="1"/>
            <a:r>
              <a:rPr lang="en-US" dirty="0"/>
              <a:t>It Will Probably Not Have Art</a:t>
            </a:r>
          </a:p>
          <a:p>
            <a:pPr lvl="0"/>
            <a:r>
              <a:rPr lang="en-US" dirty="0"/>
              <a:t>This Is a Bulleted List</a:t>
            </a:r>
          </a:p>
          <a:p>
            <a:pPr lvl="1"/>
            <a:r>
              <a:rPr lang="en-US" dirty="0"/>
              <a:t>Make Sure That Any Links Included Here, for Any Reason, Have Descriptive Hyperlinks</a:t>
            </a:r>
          </a:p>
          <a:p>
            <a:pPr lvl="0"/>
            <a:r>
              <a:rPr lang="en-US" dirty="0"/>
              <a:t>Outline Items Usually Have No Ending Punctuation</a:t>
            </a:r>
          </a:p>
          <a:p>
            <a:pPr lvl="1"/>
            <a:r>
              <a:rPr lang="en-US" dirty="0"/>
              <a:t>There is a Footer</a:t>
            </a:r>
          </a:p>
        </p:txBody>
      </p:sp>
      <p:sp>
        <p:nvSpPr>
          <p:cNvPr id="4" name="Slide Number Placeholder 3"/>
          <p:cNvSpPr>
            <a:spLocks noGrp="1"/>
          </p:cNvSpPr>
          <p:nvPr>
            <p:ph type="sldNum" sz="quarter" idx="11"/>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837909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Outline: Version E1 (singl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304800" y="1752600"/>
            <a:ext cx="8534400" cy="4419600"/>
          </a:xfrm>
          <a:prstGeom prst="rect">
            <a:avLst/>
          </a:prstGeom>
        </p:spPr>
        <p:txBody>
          <a:bodyPr/>
          <a:lstStyle>
            <a:lvl1pPr marL="465138" indent="-465138">
              <a:buClr>
                <a:schemeClr val="accent2"/>
              </a:buClr>
              <a:buFont typeface="+mj-lt"/>
              <a:buAutoNum type="arabicPeriod"/>
              <a:tabLst/>
              <a:defRPr sz="2800" b="0" i="0" baseline="0">
                <a:latin typeface="Calibri" charset="0"/>
                <a:ea typeface="Calibri" charset="0"/>
                <a:cs typeface="Calibri" charset="0"/>
              </a:defRPr>
            </a:lvl1pPr>
            <a:lvl2pPr marL="803275" indent="-282575">
              <a:buClr>
                <a:schemeClr val="accent2"/>
              </a:buClr>
              <a:tabLst/>
              <a:defRPr sz="2400" b="0" i="0" baseline="0">
                <a:latin typeface="Calibri" charset="0"/>
                <a:ea typeface="Calibri" charset="0"/>
                <a:cs typeface="Calibri"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This Is a Sample Outline for One-Column and single number</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263432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Outline: Version E2 (doubl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304800" y="1752600"/>
            <a:ext cx="8534400" cy="4343400"/>
          </a:xfrm>
          <a:prstGeom prst="rect">
            <a:avLst/>
          </a:prstGeom>
        </p:spPr>
        <p:txBody>
          <a:bodyPr/>
          <a:lstStyle>
            <a:lvl1pPr marL="803275" indent="-803275">
              <a:buNone/>
              <a:tabLst/>
              <a:defRPr sz="2800" b="0" i="0" baseline="0">
                <a:latin typeface="Calibri" charset="0"/>
                <a:ea typeface="Calibri" charset="0"/>
                <a:cs typeface="Calibri" charset="0"/>
              </a:defRPr>
            </a:lvl1pPr>
            <a:lvl2pPr marL="1143000" indent="-292608">
              <a:buClr>
                <a:schemeClr val="accent2"/>
              </a:buClr>
              <a:defRPr sz="2400" b="0" i="0" baseline="0">
                <a:latin typeface="Calibri" charset="0"/>
                <a:ea typeface="Calibri" charset="0"/>
                <a:cs typeface="Calibri" charset="0"/>
              </a:defRPr>
            </a:lvl2pPr>
            <a:lvl3pPr marL="1143000" marR="0" indent="-292608"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1.1	This Is a Sample Outline for One-Column and Double-numbered</a:t>
            </a:r>
          </a:p>
          <a:p>
            <a:pPr lvl="1"/>
            <a:r>
              <a:rPr lang="en-US" dirty="0"/>
              <a:t>The H2 Level Does Not Have a Number</a:t>
            </a:r>
          </a:p>
          <a:p>
            <a:pPr lvl="2"/>
            <a:r>
              <a:rPr lang="en-US" dirty="0"/>
              <a:t>One of the Subheadings May Be a Special Feature </a:t>
            </a:r>
          </a:p>
          <a:p>
            <a:pPr lvl="0"/>
            <a:r>
              <a:rPr lang="en-US" dirty="0"/>
              <a:t>10.2	This Outline Has Two Levels</a:t>
            </a:r>
          </a:p>
          <a:p>
            <a:pPr lvl="1"/>
            <a:r>
              <a:rPr lang="en-US" dirty="0"/>
              <a:t>Outline Items Usually Have No Ending Punctuation</a:t>
            </a:r>
          </a:p>
          <a:p>
            <a:pPr lvl="2"/>
            <a:r>
              <a:rPr lang="en-US" dirty="0"/>
              <a:t>Special Feature </a:t>
            </a:r>
          </a:p>
        </p:txBody>
      </p:sp>
      <p:sp>
        <p:nvSpPr>
          <p:cNvPr id="4" name="Slide Number Placeholder 3"/>
          <p:cNvSpPr>
            <a:spLocks noGrp="1"/>
          </p:cNvSpPr>
          <p:nvPr>
            <p:ph type="sldNum" sz="quarter" idx="11"/>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042655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theme" Target="../theme/theme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37.xml"/><Relationship Id="rId1"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304800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3880275"/>
      </p:ext>
    </p:extLst>
  </p:cSld>
  <p:clrMap bg1="lt1" tx1="dk1" bg2="lt2" tx2="dk2" accent1="accent1" accent2="accent2" accent3="accent3" accent4="accent4" accent5="accent5" accent6="accent6" hlink="hlink" folHlink="folHlink"/>
  <p:sldLayoutIdLst>
    <p:sldLayoutId id="2147483940" r:id="rId1"/>
    <p:sldLayoutId id="2147483941" r:id="rId2"/>
  </p:sldLayoutIdLst>
  <p:hf hdr="0" dt="0"/>
  <p:txStyles>
    <p:titleStyle>
      <a:lvl1pPr algn="ctr" defTabSz="914400" rtl="0" eaLnBrk="1" latinLnBrk="0" hangingPunct="1">
        <a:lnSpc>
          <a:spcPct val="90000"/>
        </a:lnSpc>
        <a:spcBef>
          <a:spcPct val="0"/>
        </a:spcBef>
        <a:buNone/>
        <a:defRPr sz="110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2"/>
          <p:cNvSpPr>
            <a:spLocks noGrp="1"/>
          </p:cNvSpPr>
          <p:nvPr>
            <p:ph type="title"/>
          </p:nvPr>
        </p:nvSpPr>
        <p:spPr>
          <a:xfrm>
            <a:off x="295274" y="777242"/>
            <a:ext cx="8543926" cy="975360"/>
          </a:xfrm>
          <a:prstGeom prst="rect">
            <a:avLst/>
          </a:prstGeom>
        </p:spPr>
        <p:txBody>
          <a:bodyPr vert="horz" lIns="91440" tIns="45720" rIns="91440" bIns="45720" rtlCol="0" anchor="t">
            <a:normAutofit/>
          </a:bodyPr>
          <a:lstStyle/>
          <a:p>
            <a:r>
              <a:rPr lang="en-US" dirty="0"/>
              <a:t>Click to edit Master title style</a:t>
            </a:r>
          </a:p>
        </p:txBody>
      </p:sp>
      <p:sp>
        <p:nvSpPr>
          <p:cNvPr id="16" name="Rectangle 15"/>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solidFill>
                <a:latin typeface="Source Sans Pro" charset="0"/>
                <a:ea typeface="Source Sans Pro" charset="0"/>
                <a:cs typeface="Source Sans Pro" charset="0"/>
              </a:defRPr>
            </a:lvl1pPr>
          </a:lstStyle>
          <a:p>
            <a:r>
              <a:rPr lang="en-US"/>
              <a:t>Copyright ©2018 John Wiley &amp; Sons, Inc. </a:t>
            </a:r>
            <a:endParaRPr lang="en-US" dirty="0"/>
          </a:p>
        </p:txBody>
      </p:sp>
    </p:spTree>
    <p:extLst>
      <p:ext uri="{BB962C8B-B14F-4D97-AF65-F5344CB8AC3E}">
        <p14:creationId xmlns:p14="http://schemas.microsoft.com/office/powerpoint/2010/main" val="1611586285"/>
      </p:ext>
    </p:extLst>
  </p:cSld>
  <p:clrMap bg1="lt1" tx1="dk1" bg2="lt2" tx2="dk2" accent1="accent1" accent2="accent2" accent3="accent3" accent4="accent4" accent5="accent5" accent6="accent6" hlink="hlink" folHlink="folHlink"/>
  <p:sldLayoutIdLst>
    <p:sldLayoutId id="2147483937" r:id="rId1"/>
    <p:sldLayoutId id="2147483942" r:id="rId2"/>
    <p:sldLayoutId id="2147483956" r:id="rId3"/>
    <p:sldLayoutId id="2147483955" r:id="rId4"/>
    <p:sldLayoutId id="2147483957" r:id="rId5"/>
    <p:sldLayoutId id="2147483959" r:id="rId6"/>
    <p:sldLayoutId id="2147483958" r:id="rId7"/>
    <p:sldLayoutId id="2147483960" r:id="rId8"/>
    <p:sldLayoutId id="2147483961" r:id="rId9"/>
    <p:sldLayoutId id="2147483962" r:id="rId10"/>
    <p:sldLayoutId id="2147483963" r:id="rId11"/>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43713"/>
            <a:ext cx="85344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solidFill>
                <a:latin typeface="Source Sans Pro" charset="0"/>
                <a:ea typeface="Source Sans Pro" charset="0"/>
                <a:cs typeface="Source Sans Pro" charset="0"/>
              </a:defRPr>
            </a:lvl1pPr>
          </a:lstStyle>
          <a:p>
            <a:r>
              <a:rPr lang="en-US"/>
              <a:t>Copyright ©2018 John Wiley &amp; Sons, Inc. </a:t>
            </a:r>
            <a:endParaRPr lang="en-US" dirty="0"/>
          </a:p>
        </p:txBody>
      </p:sp>
    </p:spTree>
    <p:extLst>
      <p:ext uri="{BB962C8B-B14F-4D97-AF65-F5344CB8AC3E}">
        <p14:creationId xmlns:p14="http://schemas.microsoft.com/office/powerpoint/2010/main" val="1811935529"/>
      </p:ext>
    </p:extLst>
  </p:cSld>
  <p:clrMap bg1="lt1" tx1="dk1" bg2="lt2" tx2="dk2" accent1="accent1" accent2="accent2" accent3="accent3" accent4="accent4" accent5="accent5" accent6="accent6" hlink="hlink" folHlink="folHlink"/>
  <p:sldLayoutIdLst>
    <p:sldLayoutId id="2147483944" r:id="rId1"/>
    <p:sldLayoutId id="2147483964" r:id="rId2"/>
  </p:sldLayoutIdLst>
  <p:hf hdr="0" dt="0"/>
  <p:txStyles>
    <p:titleStyle>
      <a:lvl1pPr algn="l" defTabSz="914400" rtl="0" eaLnBrk="1" latinLnBrk="0" hangingPunct="1">
        <a:lnSpc>
          <a:spcPct val="90000"/>
        </a:lnSpc>
        <a:spcBef>
          <a:spcPct val="0"/>
        </a:spcBef>
        <a:buNone/>
        <a:defRPr sz="4000" kern="1200">
          <a:solidFill>
            <a:schemeClr val="accent2"/>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704" y="762002"/>
            <a:ext cx="8540496" cy="9906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solidFill>
                <a:latin typeface="Source Sans Pro" charset="0"/>
                <a:ea typeface="Source Sans Pro" charset="0"/>
                <a:cs typeface="Source Sans Pro" charset="0"/>
              </a:defRPr>
            </a:lvl1pPr>
          </a:lstStyle>
          <a:p>
            <a:r>
              <a:rPr lang="en-US"/>
              <a:t>Copyright ©2018 John Wiley &amp; Sons, Inc. </a:t>
            </a:r>
            <a:endParaRPr lang="en-US" dirty="0"/>
          </a:p>
        </p:txBody>
      </p:sp>
    </p:spTree>
    <p:extLst>
      <p:ext uri="{BB962C8B-B14F-4D97-AF65-F5344CB8AC3E}">
        <p14:creationId xmlns:p14="http://schemas.microsoft.com/office/powerpoint/2010/main" val="332194706"/>
      </p:ext>
    </p:extLst>
  </p:cSld>
  <p:clrMap bg1="lt1" tx1="dk1" bg2="lt2" tx2="dk2" accent1="accent1" accent2="accent2" accent3="accent3" accent4="accent4" accent5="accent5" accent6="accent6" hlink="hlink" folHlink="folHlink"/>
  <p:sldLayoutIdLst>
    <p:sldLayoutId id="2147483966" r:id="rId1"/>
    <p:sldLayoutId id="2147483967" r:id="rId2"/>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0"/>
            <a:ext cx="85344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solidFill>
                <a:latin typeface="Source Sans Pro" charset="0"/>
                <a:ea typeface="Source Sans Pro" charset="0"/>
                <a:cs typeface="Source Sans Pro" charset="0"/>
              </a:defRPr>
            </a:lvl1pPr>
          </a:lstStyle>
          <a:p>
            <a:r>
              <a:rPr lang="en-US"/>
              <a:t>Copyright ©2018 John Wiley &amp; Sons, Inc. </a:t>
            </a:r>
            <a:endParaRPr lang="en-US" dirty="0"/>
          </a:p>
        </p:txBody>
      </p:sp>
    </p:spTree>
    <p:extLst>
      <p:ext uri="{BB962C8B-B14F-4D97-AF65-F5344CB8AC3E}">
        <p14:creationId xmlns:p14="http://schemas.microsoft.com/office/powerpoint/2010/main" val="1616953850"/>
      </p:ext>
    </p:extLst>
  </p:cSld>
  <p:clrMap bg1="lt1" tx1="dk1" bg2="lt2" tx2="dk2" accent1="accent1" accent2="accent2" accent3="accent3" accent4="accent4" accent5="accent5" accent6="accent6" hlink="hlink" folHlink="folHlink"/>
  <p:sldLayoutIdLst>
    <p:sldLayoutId id="2147483969" r:id="rId1"/>
    <p:sldLayoutId id="2147483970" r:id="rId2"/>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6512" y="762000"/>
            <a:ext cx="85344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solidFill>
                <a:latin typeface="Source Sans Pro" charset="0"/>
                <a:ea typeface="Source Sans Pro" charset="0"/>
                <a:cs typeface="Source Sans Pro" charset="0"/>
              </a:defRPr>
            </a:lvl1pPr>
          </a:lstStyle>
          <a:p>
            <a:r>
              <a:rPr lang="en-US"/>
              <a:t>Copyright ©2018 John Wiley &amp; Sons, Inc. </a:t>
            </a:r>
            <a:endParaRPr lang="en-US" dirty="0"/>
          </a:p>
        </p:txBody>
      </p:sp>
    </p:spTree>
    <p:extLst>
      <p:ext uri="{BB962C8B-B14F-4D97-AF65-F5344CB8AC3E}">
        <p14:creationId xmlns:p14="http://schemas.microsoft.com/office/powerpoint/2010/main" val="302625734"/>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84" r:id="rId3"/>
    <p:sldLayoutId id="2147483985" r:id="rId4"/>
    <p:sldLayoutId id="2147483980" r:id="rId5"/>
    <p:sldLayoutId id="2147483981" r:id="rId6"/>
    <p:sldLayoutId id="2147483982" r:id="rId7"/>
    <p:sldLayoutId id="2147483983" r:id="rId8"/>
    <p:sldLayoutId id="2147483974" r:id="rId9"/>
    <p:sldLayoutId id="2147483975" r:id="rId10"/>
    <p:sldLayoutId id="2147483986" r:id="rId11"/>
    <p:sldLayoutId id="2147483987" r:id="rId12"/>
    <p:sldLayoutId id="2147483988" r:id="rId13"/>
    <p:sldLayoutId id="2147483989" r:id="rId14"/>
    <p:sldLayoutId id="2147483990" r:id="rId15"/>
    <p:sldLayoutId id="2147483991" r:id="rId16"/>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028950" y="6400800"/>
            <a:ext cx="3086100" cy="365125"/>
          </a:xfrm>
          <a:prstGeom prst="rect">
            <a:avLst/>
          </a:prstGeom>
        </p:spPr>
        <p:txBody>
          <a:bodyPr vert="horz" lIns="91440" tIns="45720" rIns="91440" bIns="45720" rtlCol="0" anchor="ctr"/>
          <a:lstStyle>
            <a:lvl1pPr algn="ctr">
              <a:defRPr sz="1200">
                <a:solidFill>
                  <a:schemeClr val="tx1"/>
                </a:solidFill>
              </a:defRPr>
            </a:lvl1pPr>
          </a:lstStyle>
          <a:p>
            <a:r>
              <a:rPr lang="en-US"/>
              <a:t>Copyright ©2018 John Wiley &amp; Sons, Inc. </a:t>
            </a:r>
            <a:endParaRPr lang="en-US" dirty="0"/>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solidFill>
              </a:defRPr>
            </a:lvl1pPr>
          </a:lstStyle>
          <a:p>
            <a:fld id="{42181430-7FCB-BA4C-90CE-EB7ACCC9EC50}" type="slidenum">
              <a:rPr lang="en-US" smtClean="0"/>
              <a:pPr/>
              <a:t>‹#›</a:t>
            </a:fld>
            <a:endParaRPr lang="en-US"/>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216900"/>
      </p:ext>
    </p:extLst>
  </p:cSld>
  <p:clrMap bg1="lt1" tx1="dk1" bg2="lt2" tx2="dk2" accent1="accent1" accent2="accent2" accent3="accent3" accent4="accent4" accent5="accent5" accent6="accent6" hlink="hlink" folHlink="folHlink"/>
  <p:sldLayoutIdLst>
    <p:sldLayoutId id="2147483978" r:id="rId1"/>
    <p:sldLayoutId id="2147483979" r:id="rId2"/>
  </p:sldLayoutIdLst>
  <p:hf hdr="0" dt="0"/>
  <p:txStyles>
    <p:titleStyle>
      <a:lvl1pPr algn="l" defTabSz="914400" rtl="0" eaLnBrk="1" latinLnBrk="0" hangingPunct="1">
        <a:lnSpc>
          <a:spcPct val="90000"/>
        </a:lnSpc>
        <a:spcBef>
          <a:spcPct val="0"/>
        </a:spcBef>
        <a:buNone/>
        <a:defRPr sz="1600" b="0" i="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23.xml"/><Relationship Id="rId5" Type="http://schemas.openxmlformats.org/officeDocument/2006/relationships/image" Target="../media/image7.wmf"/><Relationship Id="rId4"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0.xml"/></Relationships>
</file>

<file path=ppt/slides/_rels/slide65.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3.bin"/><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3" Type="http://schemas.openxmlformats.org/officeDocument/2006/relationships/image" Target="../media/image18.wmf"/><Relationship Id="rId7" Type="http://schemas.openxmlformats.org/officeDocument/2006/relationships/image" Target="../media/image20.wmf"/><Relationship Id="rId2" Type="http://schemas.openxmlformats.org/officeDocument/2006/relationships/oleObject" Target="../embeddings/oleObject4.bin"/><Relationship Id="rId1" Type="http://schemas.openxmlformats.org/officeDocument/2006/relationships/slideLayout" Target="../slideLayouts/slideLayout33.xml"/><Relationship Id="rId6" Type="http://schemas.openxmlformats.org/officeDocument/2006/relationships/oleObject" Target="../embeddings/oleObject6.bin"/><Relationship Id="rId5" Type="http://schemas.openxmlformats.org/officeDocument/2006/relationships/image" Target="../media/image19.wmf"/><Relationship Id="rId4" Type="http://schemas.openxmlformats.org/officeDocument/2006/relationships/oleObject" Target="../embeddings/oleObject5.bin"/></Relationships>
</file>

<file path=ppt/slides/_rels/slide67.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7.bin"/><Relationship Id="rId1" Type="http://schemas.openxmlformats.org/officeDocument/2006/relationships/slideLayout" Target="../slideLayouts/slideLayout25.xml"/><Relationship Id="rId5" Type="http://schemas.openxmlformats.org/officeDocument/2006/relationships/image" Target="../media/image22.wmf"/><Relationship Id="rId4" Type="http://schemas.openxmlformats.org/officeDocument/2006/relationships/oleObject" Target="../embeddings/oleObject8.bin"/></Relationships>
</file>

<file path=ppt/slides/_rels/slide68.xml.rels><?xml version="1.0" encoding="UTF-8" standalone="yes"?>
<Relationships xmlns="http://schemas.openxmlformats.org/package/2006/relationships"><Relationship Id="rId3" Type="http://schemas.openxmlformats.org/officeDocument/2006/relationships/image" Target="../media/image23.wmf"/><Relationship Id="rId7" Type="http://schemas.openxmlformats.org/officeDocument/2006/relationships/image" Target="../media/image25.wmf"/><Relationship Id="rId2" Type="http://schemas.openxmlformats.org/officeDocument/2006/relationships/oleObject" Target="../embeddings/oleObject9.bin"/><Relationship Id="rId1" Type="http://schemas.openxmlformats.org/officeDocument/2006/relationships/slideLayout" Target="../slideLayouts/slideLayout33.xml"/><Relationship Id="rId6" Type="http://schemas.openxmlformats.org/officeDocument/2006/relationships/oleObject" Target="../embeddings/oleObject11.bin"/><Relationship Id="rId5" Type="http://schemas.openxmlformats.org/officeDocument/2006/relationships/image" Target="../media/image24.wmf"/><Relationship Id="rId4" Type="http://schemas.openxmlformats.org/officeDocument/2006/relationships/oleObject" Target="../embeddings/oleObject10.bin"/></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0.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12.bin"/><Relationship Id="rId1" Type="http://schemas.openxmlformats.org/officeDocument/2006/relationships/slideLayout" Target="../slideLayouts/slideLayout22.xml"/><Relationship Id="rId5" Type="http://schemas.openxmlformats.org/officeDocument/2006/relationships/image" Target="../media/image27.wmf"/><Relationship Id="rId4" Type="http://schemas.openxmlformats.org/officeDocument/2006/relationships/oleObject" Target="../embeddings/oleObject13.bin"/></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2.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5.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14.bin"/><Relationship Id="rId1" Type="http://schemas.openxmlformats.org/officeDocument/2006/relationships/slideLayout" Target="../slideLayouts/slideLayout25.xml"/><Relationship Id="rId5" Type="http://schemas.openxmlformats.org/officeDocument/2006/relationships/image" Target="../media/image30.wmf"/><Relationship Id="rId4" Type="http://schemas.openxmlformats.org/officeDocument/2006/relationships/oleObject" Target="../embeddings/oleObject15.bin"/></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8.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16.bin"/><Relationship Id="rId1" Type="http://schemas.openxmlformats.org/officeDocument/2006/relationships/slideLayout" Target="../slideLayouts/slideLayout22.xml"/><Relationship Id="rId5" Type="http://schemas.openxmlformats.org/officeDocument/2006/relationships/image" Target="../media/image32.wmf"/><Relationship Id="rId4" Type="http://schemas.openxmlformats.org/officeDocument/2006/relationships/oleObject" Target="../embeddings/oleObject17.bin"/></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152400" y="301126"/>
            <a:ext cx="8839200" cy="1146674"/>
          </a:xfrm>
        </p:spPr>
        <p:txBody>
          <a:bodyPr/>
          <a:lstStyle/>
          <a:p>
            <a:r>
              <a:rPr lang="en-US" dirty="0">
                <a:latin typeface="Calibri" panose="020F0502020204030204" pitchFamily="34" charset="0"/>
              </a:rPr>
              <a:t>Accounting Principles</a:t>
            </a:r>
          </a:p>
        </p:txBody>
      </p:sp>
      <p:sp>
        <p:nvSpPr>
          <p:cNvPr id="3" name="Edition"/>
          <p:cNvSpPr>
            <a:spLocks noGrp="1"/>
          </p:cNvSpPr>
          <p:nvPr>
            <p:ph sz="quarter" idx="17"/>
          </p:nvPr>
        </p:nvSpPr>
        <p:spPr>
          <a:xfrm>
            <a:off x="152400" y="1669054"/>
            <a:ext cx="8839200" cy="503802"/>
          </a:xfrm>
        </p:spPr>
        <p:txBody>
          <a:bodyPr/>
          <a:lstStyle/>
          <a:p>
            <a:r>
              <a:rPr lang="en-US" dirty="0"/>
              <a:t>Thirteenth Edition</a:t>
            </a:r>
          </a:p>
        </p:txBody>
      </p:sp>
      <p:sp>
        <p:nvSpPr>
          <p:cNvPr id="4" name="Author"/>
          <p:cNvSpPr>
            <a:spLocks noGrp="1"/>
          </p:cNvSpPr>
          <p:nvPr>
            <p:ph sz="quarter" idx="18"/>
          </p:nvPr>
        </p:nvSpPr>
        <p:spPr>
          <a:xfrm>
            <a:off x="152400" y="2364849"/>
            <a:ext cx="8839200" cy="468411"/>
          </a:xfrm>
        </p:spPr>
        <p:txBody>
          <a:bodyPr/>
          <a:lstStyle/>
          <a:p>
            <a:r>
              <a:rPr lang="en-US" dirty="0"/>
              <a:t>Weygandt </a:t>
            </a:r>
            <a:r>
              <a:rPr lang="en-US" dirty="0">
                <a:ea typeface="STIX" charset="0"/>
                <a:cs typeface="STIX" charset="0"/>
              </a:rPr>
              <a:t>● </a:t>
            </a:r>
            <a:r>
              <a:rPr lang="en-US" dirty="0"/>
              <a:t>Kimmel </a:t>
            </a:r>
            <a:r>
              <a:rPr lang="en-US" dirty="0">
                <a:ea typeface="STIX" charset="0"/>
                <a:cs typeface="STIX" charset="0"/>
              </a:rPr>
              <a:t>● </a:t>
            </a:r>
            <a:r>
              <a:rPr lang="en-US" dirty="0"/>
              <a:t>Kieso</a:t>
            </a:r>
          </a:p>
        </p:txBody>
      </p:sp>
      <p:sp>
        <p:nvSpPr>
          <p:cNvPr id="5" name="CN"/>
          <p:cNvSpPr>
            <a:spLocks noGrp="1"/>
          </p:cNvSpPr>
          <p:nvPr>
            <p:ph sz="quarter" idx="19"/>
          </p:nvPr>
        </p:nvSpPr>
        <p:spPr>
          <a:xfrm>
            <a:off x="152400" y="3728006"/>
            <a:ext cx="8839200" cy="645414"/>
          </a:xfrm>
        </p:spPr>
        <p:txBody>
          <a:bodyPr/>
          <a:lstStyle/>
          <a:p>
            <a:r>
              <a:rPr lang="en-US" b="1" dirty="0"/>
              <a:t>Chapter 13</a:t>
            </a:r>
          </a:p>
        </p:txBody>
      </p:sp>
      <p:sp>
        <p:nvSpPr>
          <p:cNvPr id="6" name="CT"/>
          <p:cNvSpPr>
            <a:spLocks noGrp="1"/>
          </p:cNvSpPr>
          <p:nvPr>
            <p:ph sz="quarter" idx="20"/>
          </p:nvPr>
        </p:nvSpPr>
        <p:spPr>
          <a:xfrm>
            <a:off x="152400" y="4572000"/>
            <a:ext cx="8839200" cy="990600"/>
          </a:xfrm>
        </p:spPr>
        <p:txBody>
          <a:bodyPr/>
          <a:lstStyle/>
          <a:p>
            <a:r>
              <a:rPr lang="en-US" sz="4000" dirty="0"/>
              <a:t>Corporations: Organization and Capital Stock Transactions</a:t>
            </a:r>
          </a:p>
        </p:txBody>
      </p:sp>
      <p:sp>
        <p:nvSpPr>
          <p:cNvPr id="7" name="Content Placeholder 6"/>
          <p:cNvSpPr>
            <a:spLocks noGrp="1"/>
          </p:cNvSpPr>
          <p:nvPr>
            <p:ph sz="quarter" idx="21"/>
          </p:nvPr>
        </p:nvSpPr>
        <p:spPr>
          <a:xfrm>
            <a:off x="152400" y="5715000"/>
            <a:ext cx="8839200" cy="533400"/>
          </a:xfrm>
        </p:spPr>
        <p:txBody>
          <a:bodyPr/>
          <a:lstStyle/>
          <a:p>
            <a:r>
              <a:rPr lang="en-IN" sz="1600" dirty="0">
                <a:solidFill>
                  <a:schemeClr val="bg1"/>
                </a:solidFill>
                <a:latin typeface="Calibri" panose="020F0502020204030204" pitchFamily="34" charset="0"/>
              </a:rPr>
              <a:t>This slide deck contains animations. Please disable animations if they cause issues with your device.</a:t>
            </a:r>
          </a:p>
        </p:txBody>
      </p:sp>
    </p:spTree>
    <p:extLst>
      <p:ext uri="{BB962C8B-B14F-4D97-AF65-F5344CB8AC3E}">
        <p14:creationId xmlns:p14="http://schemas.microsoft.com/office/powerpoint/2010/main" val="2870565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7A45D-432E-4E15-9D56-380D447B35B8}"/>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Stock Issue Considerations </a:t>
            </a:r>
            <a:r>
              <a:rPr lang="en-US" sz="2400" dirty="0">
                <a:latin typeface="Calibri" panose="020F0502020204030204" pitchFamily="34" charset="0"/>
                <a:ea typeface="Source Sans Pro" charset="0"/>
                <a:cs typeface="Calibri" panose="020F0502020204030204" pitchFamily="34" charset="0"/>
              </a:rPr>
              <a:t>(1 of 6)</a:t>
            </a:r>
            <a:endParaRPr lang="en-US" sz="2400" dirty="0"/>
          </a:p>
        </p:txBody>
      </p:sp>
      <p:sp>
        <p:nvSpPr>
          <p:cNvPr id="3" name="Content Placeholder 2">
            <a:extLst>
              <a:ext uri="{FF2B5EF4-FFF2-40B4-BE49-F238E27FC236}">
                <a16:creationId xmlns:a16="http://schemas.microsoft.com/office/drawing/2014/main" id="{660D45B2-43DD-47A3-B5D7-D4D30392FC92}"/>
              </a:ext>
            </a:extLst>
          </p:cNvPr>
          <p:cNvSpPr>
            <a:spLocks noGrp="1"/>
          </p:cNvSpPr>
          <p:nvPr>
            <p:ph sz="quarter" idx="16"/>
          </p:nvPr>
        </p:nvSpPr>
        <p:spPr>
          <a:xfrm>
            <a:off x="304800" y="1828800"/>
            <a:ext cx="8534400" cy="2438400"/>
          </a:xfrm>
        </p:spPr>
        <p:txBody>
          <a:bodyPr/>
          <a:lstStyle/>
          <a:p>
            <a:pPr>
              <a:buClr>
                <a:schemeClr val="accent2"/>
              </a:buClr>
            </a:pPr>
            <a:r>
              <a:rPr lang="en-US" sz="2600" dirty="0"/>
              <a:t>When a corporation decides to issue stock, it must resolve a number of basic questions:</a:t>
            </a:r>
          </a:p>
          <a:p>
            <a:pPr marL="402336" indent="-402336">
              <a:buClr>
                <a:schemeClr val="accent2"/>
              </a:buClr>
              <a:buFont typeface="+mj-lt"/>
              <a:buAutoNum type="arabicPeriod"/>
            </a:pPr>
            <a:r>
              <a:rPr lang="en-US" sz="2600" dirty="0"/>
              <a:t>How many shares should it authorize for sale?</a:t>
            </a:r>
          </a:p>
          <a:p>
            <a:pPr marL="402336" indent="-402336">
              <a:buClr>
                <a:schemeClr val="accent2"/>
              </a:buClr>
              <a:buFont typeface="+mj-lt"/>
              <a:buAutoNum type="arabicPeriod"/>
            </a:pPr>
            <a:r>
              <a:rPr lang="en-US" sz="2600" dirty="0"/>
              <a:t>How should it issue the stock?</a:t>
            </a:r>
          </a:p>
          <a:p>
            <a:pPr marL="402336" indent="-402336">
              <a:buClr>
                <a:schemeClr val="accent2"/>
              </a:buClr>
              <a:buFont typeface="+mj-lt"/>
              <a:buAutoNum type="arabicPeriod"/>
            </a:pPr>
            <a:r>
              <a:rPr lang="en-US" sz="2600" dirty="0"/>
              <a:t>What value should the corporation assign to the stock?</a:t>
            </a:r>
            <a:endParaRPr lang="en-US" altLang="en-US" sz="2600" dirty="0"/>
          </a:p>
        </p:txBody>
      </p:sp>
      <p:sp>
        <p:nvSpPr>
          <p:cNvPr id="4" name="Slide Number Placeholder 3">
            <a:extLst>
              <a:ext uri="{FF2B5EF4-FFF2-40B4-BE49-F238E27FC236}">
                <a16:creationId xmlns:a16="http://schemas.microsoft.com/office/drawing/2014/main" id="{974595B5-9CE1-471F-8CBF-E3C5D90389A3}"/>
              </a:ext>
            </a:extLst>
          </p:cNvPr>
          <p:cNvSpPr>
            <a:spLocks noGrp="1"/>
          </p:cNvSpPr>
          <p:nvPr>
            <p:ph type="sldNum" sz="quarter" idx="10"/>
          </p:nvPr>
        </p:nvSpPr>
        <p:spPr/>
        <p:txBody>
          <a:bodyPr/>
          <a:lstStyle/>
          <a:p>
            <a:fld id="{67B19427-F580-D146-B60E-4CADEE75497F}" type="slidenum">
              <a:rPr lang="en-US" smtClean="0"/>
              <a:pPr/>
              <a:t>10</a:t>
            </a:fld>
            <a:endParaRPr lang="en-US" dirty="0"/>
          </a:p>
        </p:txBody>
      </p:sp>
      <p:sp>
        <p:nvSpPr>
          <p:cNvPr id="5" name="Footer Placeholder 4">
            <a:extLst>
              <a:ext uri="{FF2B5EF4-FFF2-40B4-BE49-F238E27FC236}">
                <a16:creationId xmlns:a16="http://schemas.microsoft.com/office/drawing/2014/main" id="{2981E4B9-0878-4E67-8F59-D4B56F6354A2}"/>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15557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7A45D-432E-4E15-9D56-380D447B35B8}"/>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Stock Issue Considerations </a:t>
            </a:r>
            <a:r>
              <a:rPr lang="en-US" sz="2400" dirty="0">
                <a:latin typeface="Calibri" panose="020F0502020204030204" pitchFamily="34" charset="0"/>
                <a:ea typeface="Source Sans Pro" charset="0"/>
                <a:cs typeface="Calibri" panose="020F0502020204030204" pitchFamily="34" charset="0"/>
              </a:rPr>
              <a:t>(2 of 6)</a:t>
            </a:r>
            <a:endParaRPr lang="en-US" sz="2400" dirty="0"/>
          </a:p>
        </p:txBody>
      </p:sp>
      <p:sp>
        <p:nvSpPr>
          <p:cNvPr id="3" name="Content Placeholder 2">
            <a:extLst>
              <a:ext uri="{FF2B5EF4-FFF2-40B4-BE49-F238E27FC236}">
                <a16:creationId xmlns:a16="http://schemas.microsoft.com/office/drawing/2014/main" id="{660D45B2-43DD-47A3-B5D7-D4D30392FC92}"/>
              </a:ext>
            </a:extLst>
          </p:cNvPr>
          <p:cNvSpPr>
            <a:spLocks noGrp="1"/>
          </p:cNvSpPr>
          <p:nvPr>
            <p:ph sz="quarter" idx="16"/>
          </p:nvPr>
        </p:nvSpPr>
        <p:spPr>
          <a:xfrm>
            <a:off x="304800" y="1828800"/>
            <a:ext cx="8534400" cy="3200400"/>
          </a:xfrm>
        </p:spPr>
        <p:txBody>
          <a:bodyPr/>
          <a:lstStyle/>
          <a:p>
            <a:pPr>
              <a:buClr>
                <a:srgbClr val="990000"/>
              </a:buClr>
            </a:pPr>
            <a:r>
              <a:rPr lang="en-US" altLang="en-US" sz="2600" b="1" dirty="0"/>
              <a:t>Authorized Stock</a:t>
            </a:r>
          </a:p>
          <a:p>
            <a:pPr marL="292608" indent="-292608">
              <a:buClr>
                <a:srgbClr val="990000"/>
              </a:buClr>
              <a:buFont typeface="Arial" panose="020B0604020202020204" pitchFamily="34" charset="0"/>
              <a:buChar char="•"/>
            </a:pPr>
            <a:r>
              <a:rPr lang="en-US" altLang="en-US" sz="2600" dirty="0"/>
              <a:t>Charter indicates amount of stock that a corporation is </a:t>
            </a:r>
            <a:r>
              <a:rPr lang="en-US" altLang="en-US" sz="2600" b="1" dirty="0"/>
              <a:t>authorized</a:t>
            </a:r>
            <a:r>
              <a:rPr lang="en-US" altLang="en-US" sz="2600" dirty="0"/>
              <a:t> to sell</a:t>
            </a:r>
          </a:p>
          <a:p>
            <a:pPr marL="292608" indent="-292608">
              <a:buClr>
                <a:srgbClr val="990000"/>
              </a:buClr>
              <a:buFont typeface="Arial" panose="020B0604020202020204" pitchFamily="34" charset="0"/>
              <a:buChar char="•"/>
            </a:pPr>
            <a:r>
              <a:rPr lang="en-US" altLang="en-US" sz="2600" dirty="0"/>
              <a:t>Number of authorized shares is often reported in stockholders’ equity section</a:t>
            </a:r>
          </a:p>
          <a:p>
            <a:pPr marL="292608" indent="-292608">
              <a:buClr>
                <a:srgbClr val="990000"/>
              </a:buClr>
              <a:buFont typeface="Arial" panose="020B0604020202020204" pitchFamily="34" charset="0"/>
              <a:buChar char="•"/>
            </a:pPr>
            <a:r>
              <a:rPr lang="en-US" altLang="en-US" sz="2600" dirty="0"/>
              <a:t>No formal accounting entry</a:t>
            </a:r>
          </a:p>
        </p:txBody>
      </p:sp>
      <p:sp>
        <p:nvSpPr>
          <p:cNvPr id="4" name="Slide Number Placeholder 3">
            <a:extLst>
              <a:ext uri="{FF2B5EF4-FFF2-40B4-BE49-F238E27FC236}">
                <a16:creationId xmlns:a16="http://schemas.microsoft.com/office/drawing/2014/main" id="{974595B5-9CE1-471F-8CBF-E3C5D90389A3}"/>
              </a:ext>
            </a:extLst>
          </p:cNvPr>
          <p:cNvSpPr>
            <a:spLocks noGrp="1"/>
          </p:cNvSpPr>
          <p:nvPr>
            <p:ph type="sldNum" sz="quarter" idx="10"/>
          </p:nvPr>
        </p:nvSpPr>
        <p:spPr/>
        <p:txBody>
          <a:bodyPr/>
          <a:lstStyle/>
          <a:p>
            <a:fld id="{67B19427-F580-D146-B60E-4CADEE75497F}" type="slidenum">
              <a:rPr lang="en-US" smtClean="0"/>
              <a:pPr/>
              <a:t>11</a:t>
            </a:fld>
            <a:endParaRPr lang="en-US" dirty="0"/>
          </a:p>
        </p:txBody>
      </p:sp>
      <p:sp>
        <p:nvSpPr>
          <p:cNvPr id="5" name="Footer Placeholder 4">
            <a:extLst>
              <a:ext uri="{FF2B5EF4-FFF2-40B4-BE49-F238E27FC236}">
                <a16:creationId xmlns:a16="http://schemas.microsoft.com/office/drawing/2014/main" id="{2981E4B9-0878-4E67-8F59-D4B56F6354A2}"/>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053445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7A45D-432E-4E15-9D56-380D447B35B8}"/>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Stock Issue Considerations </a:t>
            </a:r>
            <a:r>
              <a:rPr lang="en-US" sz="2400" dirty="0">
                <a:latin typeface="Calibri" panose="020F0502020204030204" pitchFamily="34" charset="0"/>
                <a:ea typeface="Source Sans Pro" charset="0"/>
                <a:cs typeface="Calibri" panose="020F0502020204030204" pitchFamily="34" charset="0"/>
              </a:rPr>
              <a:t>(3 of 6)</a:t>
            </a:r>
            <a:endParaRPr lang="en-US" sz="2400" dirty="0"/>
          </a:p>
        </p:txBody>
      </p:sp>
      <p:sp>
        <p:nvSpPr>
          <p:cNvPr id="3" name="Content Placeholder 2">
            <a:extLst>
              <a:ext uri="{FF2B5EF4-FFF2-40B4-BE49-F238E27FC236}">
                <a16:creationId xmlns:a16="http://schemas.microsoft.com/office/drawing/2014/main" id="{660D45B2-43DD-47A3-B5D7-D4D30392FC92}"/>
              </a:ext>
            </a:extLst>
          </p:cNvPr>
          <p:cNvSpPr>
            <a:spLocks noGrp="1"/>
          </p:cNvSpPr>
          <p:nvPr>
            <p:ph sz="quarter" idx="16"/>
          </p:nvPr>
        </p:nvSpPr>
        <p:spPr>
          <a:xfrm>
            <a:off x="304800" y="1828800"/>
            <a:ext cx="8534400" cy="3886200"/>
          </a:xfrm>
        </p:spPr>
        <p:txBody>
          <a:bodyPr/>
          <a:lstStyle/>
          <a:p>
            <a:pPr>
              <a:buClr>
                <a:srgbClr val="990000"/>
              </a:buClr>
            </a:pPr>
            <a:r>
              <a:rPr lang="en-US" altLang="en-US" sz="2600" b="1" dirty="0">
                <a:latin typeface="Calibri" panose="020F0502020204030204" pitchFamily="34" charset="0"/>
              </a:rPr>
              <a:t>Issuance of Stock</a:t>
            </a:r>
          </a:p>
          <a:p>
            <a:pPr marL="292608" indent="-292608">
              <a:buClr>
                <a:srgbClr val="990000"/>
              </a:buClr>
              <a:buFont typeface="Arial" panose="020B0604020202020204" pitchFamily="34" charset="0"/>
              <a:buChar char="•"/>
            </a:pPr>
            <a:r>
              <a:rPr lang="en-US" altLang="en-US" sz="2600" dirty="0">
                <a:latin typeface="Calibri" panose="020F0502020204030204" pitchFamily="34" charset="0"/>
              </a:rPr>
              <a:t>Companies issue common stock </a:t>
            </a:r>
            <a:r>
              <a:rPr lang="en-US" altLang="en-US" sz="2600" b="1" dirty="0">
                <a:latin typeface="Calibri" panose="020F0502020204030204" pitchFamily="34" charset="0"/>
              </a:rPr>
              <a:t>directly</a:t>
            </a:r>
            <a:r>
              <a:rPr lang="en-US" altLang="en-US" sz="2600" dirty="0">
                <a:latin typeface="Calibri" panose="020F0502020204030204" pitchFamily="34" charset="0"/>
              </a:rPr>
              <a:t> to investors or </a:t>
            </a:r>
            <a:r>
              <a:rPr lang="en-US" altLang="en-US" sz="2600" b="1" dirty="0">
                <a:latin typeface="Calibri" panose="020F0502020204030204" pitchFamily="34" charset="0"/>
              </a:rPr>
              <a:t>indirectly</a:t>
            </a:r>
            <a:r>
              <a:rPr lang="en-US" altLang="en-US" sz="2600" dirty="0">
                <a:latin typeface="Calibri" panose="020F0502020204030204" pitchFamily="34" charset="0"/>
              </a:rPr>
              <a:t> through an investment banking firm</a:t>
            </a:r>
          </a:p>
          <a:p>
            <a:pPr marL="292608" indent="-292608">
              <a:buClr>
                <a:srgbClr val="990000"/>
              </a:buClr>
              <a:buFont typeface="Arial" panose="020B0604020202020204" pitchFamily="34" charset="0"/>
              <a:buChar char="•"/>
            </a:pPr>
            <a:r>
              <a:rPr lang="en-US" altLang="en-US" sz="2600" dirty="0">
                <a:latin typeface="Calibri" panose="020F0502020204030204" pitchFamily="34" charset="0"/>
              </a:rPr>
              <a:t>Factors in setting price for a new issue of stock:</a:t>
            </a:r>
          </a:p>
          <a:p>
            <a:pPr marL="804672" lvl="1" indent="-402336">
              <a:buClr>
                <a:schemeClr val="accent2"/>
              </a:buClr>
              <a:buFont typeface="+mj-lt"/>
              <a:buAutoNum type="arabicPeriod"/>
            </a:pPr>
            <a:r>
              <a:rPr lang="en-US" altLang="en-US" dirty="0">
                <a:latin typeface="Calibri" panose="020F0502020204030204" pitchFamily="34" charset="0"/>
              </a:rPr>
              <a:t>Company’s anticipated future earnings</a:t>
            </a:r>
          </a:p>
          <a:p>
            <a:pPr marL="804672" lvl="1" indent="-402336">
              <a:buClr>
                <a:schemeClr val="accent2"/>
              </a:buClr>
              <a:buFont typeface="+mj-lt"/>
              <a:buAutoNum type="arabicPeriod"/>
            </a:pPr>
            <a:r>
              <a:rPr lang="en-US" altLang="en-US" dirty="0">
                <a:latin typeface="Calibri" panose="020F0502020204030204" pitchFamily="34" charset="0"/>
              </a:rPr>
              <a:t>Expected dividend rate per share</a:t>
            </a:r>
          </a:p>
          <a:p>
            <a:pPr marL="804672" lvl="1" indent="-402336">
              <a:buClr>
                <a:schemeClr val="accent2"/>
              </a:buClr>
              <a:buFont typeface="+mj-lt"/>
              <a:buAutoNum type="arabicPeriod"/>
            </a:pPr>
            <a:r>
              <a:rPr lang="en-US" altLang="en-US" dirty="0">
                <a:latin typeface="Calibri" panose="020F0502020204030204" pitchFamily="34" charset="0"/>
              </a:rPr>
              <a:t>Current financial position</a:t>
            </a:r>
          </a:p>
          <a:p>
            <a:pPr marL="804672" lvl="1" indent="-402336">
              <a:buClr>
                <a:schemeClr val="accent2"/>
              </a:buClr>
              <a:buFont typeface="+mj-lt"/>
              <a:buAutoNum type="arabicPeriod"/>
            </a:pPr>
            <a:r>
              <a:rPr lang="en-US" altLang="en-US" dirty="0">
                <a:latin typeface="Calibri" panose="020F0502020204030204" pitchFamily="34" charset="0"/>
              </a:rPr>
              <a:t>Current state of economy</a:t>
            </a:r>
          </a:p>
          <a:p>
            <a:pPr marL="804672" lvl="1" indent="-402336">
              <a:buClr>
                <a:schemeClr val="accent2"/>
              </a:buClr>
              <a:buFont typeface="+mj-lt"/>
              <a:buAutoNum type="arabicPeriod"/>
            </a:pPr>
            <a:r>
              <a:rPr lang="en-US" altLang="en-US" dirty="0">
                <a:latin typeface="Calibri" panose="020F0502020204030204" pitchFamily="34" charset="0"/>
              </a:rPr>
              <a:t>Current state of securities market</a:t>
            </a:r>
          </a:p>
        </p:txBody>
      </p:sp>
      <p:sp>
        <p:nvSpPr>
          <p:cNvPr id="4" name="Slide Number Placeholder 3">
            <a:extLst>
              <a:ext uri="{FF2B5EF4-FFF2-40B4-BE49-F238E27FC236}">
                <a16:creationId xmlns:a16="http://schemas.microsoft.com/office/drawing/2014/main" id="{974595B5-9CE1-471F-8CBF-E3C5D90389A3}"/>
              </a:ext>
            </a:extLst>
          </p:cNvPr>
          <p:cNvSpPr>
            <a:spLocks noGrp="1"/>
          </p:cNvSpPr>
          <p:nvPr>
            <p:ph type="sldNum" sz="quarter" idx="10"/>
          </p:nvPr>
        </p:nvSpPr>
        <p:spPr/>
        <p:txBody>
          <a:bodyPr/>
          <a:lstStyle/>
          <a:p>
            <a:fld id="{67B19427-F580-D146-B60E-4CADEE75497F}" type="slidenum">
              <a:rPr lang="en-US" smtClean="0"/>
              <a:pPr/>
              <a:t>12</a:t>
            </a:fld>
            <a:endParaRPr lang="en-US" dirty="0"/>
          </a:p>
        </p:txBody>
      </p:sp>
      <p:sp>
        <p:nvSpPr>
          <p:cNvPr id="5" name="Footer Placeholder 4">
            <a:extLst>
              <a:ext uri="{FF2B5EF4-FFF2-40B4-BE49-F238E27FC236}">
                <a16:creationId xmlns:a16="http://schemas.microsoft.com/office/drawing/2014/main" id="{2981E4B9-0878-4E67-8F59-D4B56F6354A2}"/>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161980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7A45D-432E-4E15-9D56-380D447B35B8}"/>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Stock Issue Considerations </a:t>
            </a:r>
            <a:r>
              <a:rPr lang="en-US" sz="2400" dirty="0">
                <a:latin typeface="Calibri" panose="020F0502020204030204" pitchFamily="34" charset="0"/>
                <a:ea typeface="Source Sans Pro" charset="0"/>
                <a:cs typeface="Calibri" panose="020F0502020204030204" pitchFamily="34" charset="0"/>
              </a:rPr>
              <a:t>(4 of 6)</a:t>
            </a:r>
            <a:endParaRPr lang="en-US" sz="2400" dirty="0"/>
          </a:p>
        </p:txBody>
      </p:sp>
      <p:sp>
        <p:nvSpPr>
          <p:cNvPr id="3" name="Content Placeholder 2">
            <a:extLst>
              <a:ext uri="{FF2B5EF4-FFF2-40B4-BE49-F238E27FC236}">
                <a16:creationId xmlns:a16="http://schemas.microsoft.com/office/drawing/2014/main" id="{660D45B2-43DD-47A3-B5D7-D4D30392FC92}"/>
              </a:ext>
            </a:extLst>
          </p:cNvPr>
          <p:cNvSpPr>
            <a:spLocks noGrp="1"/>
          </p:cNvSpPr>
          <p:nvPr>
            <p:ph sz="quarter" idx="16"/>
          </p:nvPr>
        </p:nvSpPr>
        <p:spPr/>
        <p:txBody>
          <a:bodyPr/>
          <a:lstStyle/>
          <a:p>
            <a:pPr>
              <a:buClr>
                <a:srgbClr val="990000"/>
              </a:buClr>
            </a:pPr>
            <a:r>
              <a:rPr lang="en-US" altLang="en-US" sz="2600" b="1" dirty="0">
                <a:latin typeface="Calibri" panose="020F0502020204030204" pitchFamily="34" charset="0"/>
              </a:rPr>
              <a:t>Par and No-Par Value Stocks</a:t>
            </a:r>
          </a:p>
          <a:p>
            <a:pPr marL="292608" indent="-292608">
              <a:buClr>
                <a:srgbClr val="990000"/>
              </a:buClr>
              <a:buFont typeface="Arial" panose="020B0604020202020204" pitchFamily="34" charset="0"/>
              <a:buChar char="•"/>
            </a:pPr>
            <a:r>
              <a:rPr lang="en-US" altLang="en-US" sz="2600" dirty="0">
                <a:latin typeface="Calibri" panose="020F0502020204030204" pitchFamily="34" charset="0"/>
              </a:rPr>
              <a:t>Years ago, par value determined </a:t>
            </a:r>
            <a:r>
              <a:rPr lang="en-US" altLang="en-US" sz="2600" b="1" dirty="0">
                <a:latin typeface="Calibri" panose="020F0502020204030204" pitchFamily="34" charset="0"/>
              </a:rPr>
              <a:t>legal capital </a:t>
            </a:r>
            <a:r>
              <a:rPr lang="en-US" altLang="en-US" sz="2600" dirty="0">
                <a:latin typeface="Calibri" panose="020F0502020204030204" pitchFamily="34" charset="0"/>
              </a:rPr>
              <a:t>per share that a company must retain in business for protection of corporate creditors</a:t>
            </a:r>
          </a:p>
          <a:p>
            <a:pPr marL="292608" indent="-292608">
              <a:buClr>
                <a:srgbClr val="990000"/>
              </a:buClr>
              <a:buFont typeface="Arial" panose="020B0604020202020204" pitchFamily="34" charset="0"/>
              <a:buChar char="•"/>
            </a:pPr>
            <a:r>
              <a:rPr lang="en-US" altLang="en-US" sz="2600" dirty="0">
                <a:latin typeface="Calibri" panose="020F0502020204030204" pitchFamily="34" charset="0"/>
              </a:rPr>
              <a:t>Today many states do not require a par value</a:t>
            </a:r>
          </a:p>
          <a:p>
            <a:pPr marL="292608" indent="-292608">
              <a:buClr>
                <a:srgbClr val="990000"/>
              </a:buClr>
              <a:buFont typeface="Arial" panose="020B0604020202020204" pitchFamily="34" charset="0"/>
              <a:buChar char="•"/>
            </a:pPr>
            <a:r>
              <a:rPr lang="en-US" altLang="en-US" sz="2600" b="1" dirty="0">
                <a:solidFill>
                  <a:schemeClr val="accent4"/>
                </a:solidFill>
                <a:latin typeface="Calibri" panose="020F0502020204030204" pitchFamily="34" charset="0"/>
              </a:rPr>
              <a:t>No-par value stock</a:t>
            </a:r>
            <a:r>
              <a:rPr lang="en-US" altLang="en-US" sz="2600" b="1" dirty="0">
                <a:solidFill>
                  <a:srgbClr val="0000CC"/>
                </a:solidFill>
                <a:latin typeface="Calibri" panose="020F0502020204030204" pitchFamily="34" charset="0"/>
              </a:rPr>
              <a:t> </a:t>
            </a:r>
            <a:r>
              <a:rPr lang="en-US" altLang="en-US" sz="2600" dirty="0">
                <a:latin typeface="Calibri" panose="020F0502020204030204" pitchFamily="34" charset="0"/>
              </a:rPr>
              <a:t>is fairly common today</a:t>
            </a:r>
          </a:p>
          <a:p>
            <a:pPr marL="292608" indent="-292608">
              <a:buClr>
                <a:srgbClr val="990000"/>
              </a:buClr>
              <a:buFont typeface="Arial" panose="020B0604020202020204" pitchFamily="34" charset="0"/>
              <a:buChar char="•"/>
            </a:pPr>
            <a:r>
              <a:rPr lang="en-US" altLang="en-US" sz="2600" dirty="0">
                <a:latin typeface="Calibri" panose="020F0502020204030204" pitchFamily="34" charset="0"/>
              </a:rPr>
              <a:t>In many states, the board of directors assigns a </a:t>
            </a:r>
            <a:r>
              <a:rPr lang="en-US" altLang="en-US" sz="2600" b="1" dirty="0">
                <a:solidFill>
                  <a:schemeClr val="accent4"/>
                </a:solidFill>
                <a:latin typeface="Calibri" panose="020F0502020204030204" pitchFamily="34" charset="0"/>
              </a:rPr>
              <a:t>stated value</a:t>
            </a:r>
            <a:r>
              <a:rPr lang="en-US" altLang="en-US" sz="2600" dirty="0">
                <a:solidFill>
                  <a:schemeClr val="accent4"/>
                </a:solidFill>
                <a:latin typeface="Calibri" panose="020F0502020204030204" pitchFamily="34" charset="0"/>
              </a:rPr>
              <a:t> </a:t>
            </a:r>
            <a:r>
              <a:rPr lang="en-US" altLang="en-US" sz="2600" dirty="0">
                <a:latin typeface="Calibri" panose="020F0502020204030204" pitchFamily="34" charset="0"/>
              </a:rPr>
              <a:t>to no-par shares</a:t>
            </a:r>
          </a:p>
        </p:txBody>
      </p:sp>
      <p:sp>
        <p:nvSpPr>
          <p:cNvPr id="4" name="Slide Number Placeholder 3">
            <a:extLst>
              <a:ext uri="{FF2B5EF4-FFF2-40B4-BE49-F238E27FC236}">
                <a16:creationId xmlns:a16="http://schemas.microsoft.com/office/drawing/2014/main" id="{974595B5-9CE1-471F-8CBF-E3C5D90389A3}"/>
              </a:ext>
            </a:extLst>
          </p:cNvPr>
          <p:cNvSpPr>
            <a:spLocks noGrp="1"/>
          </p:cNvSpPr>
          <p:nvPr>
            <p:ph type="sldNum" sz="quarter" idx="10"/>
          </p:nvPr>
        </p:nvSpPr>
        <p:spPr/>
        <p:txBody>
          <a:bodyPr/>
          <a:lstStyle/>
          <a:p>
            <a:fld id="{67B19427-F580-D146-B60E-4CADEE75497F}" type="slidenum">
              <a:rPr lang="en-US" smtClean="0"/>
              <a:pPr/>
              <a:t>13</a:t>
            </a:fld>
            <a:endParaRPr lang="en-US" dirty="0"/>
          </a:p>
        </p:txBody>
      </p:sp>
      <p:sp>
        <p:nvSpPr>
          <p:cNvPr id="5" name="Footer Placeholder 4">
            <a:extLst>
              <a:ext uri="{FF2B5EF4-FFF2-40B4-BE49-F238E27FC236}">
                <a16:creationId xmlns:a16="http://schemas.microsoft.com/office/drawing/2014/main" id="{2981E4B9-0878-4E67-8F59-D4B56F6354A2}"/>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000171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2377D-8C3A-4773-86C6-AD525A69E2E8}"/>
              </a:ext>
            </a:extLst>
          </p:cNvPr>
          <p:cNvSpPr>
            <a:spLocks noGrp="1"/>
          </p:cNvSpPr>
          <p:nvPr>
            <p:ph type="title"/>
          </p:nvPr>
        </p:nvSpPr>
        <p:spPr>
          <a:xfrm>
            <a:off x="295469" y="762001"/>
            <a:ext cx="8534400" cy="990600"/>
          </a:xfrm>
        </p:spPr>
        <p:txBody>
          <a:bodyPr/>
          <a:lstStyle/>
          <a:p>
            <a:r>
              <a:rPr lang="en-US" b="1" dirty="0">
                <a:latin typeface="Calibri" panose="020F0502020204030204" pitchFamily="34" charset="0"/>
                <a:ea typeface="Source Sans Pro" charset="0"/>
                <a:cs typeface="Calibri" panose="020F0502020204030204" pitchFamily="34" charset="0"/>
              </a:rPr>
              <a:t>Stock Issue Considerations </a:t>
            </a:r>
            <a:r>
              <a:rPr lang="en-US" sz="2400" dirty="0">
                <a:latin typeface="Calibri" panose="020F0502020204030204" pitchFamily="34" charset="0"/>
                <a:ea typeface="Source Sans Pro" charset="0"/>
                <a:cs typeface="Calibri" panose="020F0502020204030204" pitchFamily="34" charset="0"/>
              </a:rPr>
              <a:t>(5 of 6)</a:t>
            </a:r>
            <a:endParaRPr lang="en-US" sz="2400" dirty="0"/>
          </a:p>
        </p:txBody>
      </p:sp>
      <p:sp>
        <p:nvSpPr>
          <p:cNvPr id="3" name="Content Placeholder 2">
            <a:extLst>
              <a:ext uri="{FF2B5EF4-FFF2-40B4-BE49-F238E27FC236}">
                <a16:creationId xmlns:a16="http://schemas.microsoft.com/office/drawing/2014/main" id="{16A3399E-7DEB-4AC7-889D-AF202F2DB282}"/>
              </a:ext>
            </a:extLst>
          </p:cNvPr>
          <p:cNvSpPr>
            <a:spLocks noGrp="1"/>
          </p:cNvSpPr>
          <p:nvPr>
            <p:ph sz="quarter" idx="16"/>
          </p:nvPr>
        </p:nvSpPr>
        <p:spPr>
          <a:xfrm>
            <a:off x="304800" y="1752600"/>
            <a:ext cx="8534400" cy="4191000"/>
          </a:xfrm>
        </p:spPr>
        <p:txBody>
          <a:bodyPr/>
          <a:lstStyle/>
          <a:p>
            <a:pPr marL="0" lvl="1" indent="0">
              <a:buClr>
                <a:schemeClr val="tx1"/>
              </a:buClr>
              <a:buNone/>
            </a:pPr>
            <a:r>
              <a:rPr lang="en-US" altLang="en-US" dirty="0"/>
              <a:t>Which of the following statements is </a:t>
            </a:r>
            <a:r>
              <a:rPr lang="en-US" altLang="en-US" b="1" dirty="0"/>
              <a:t>false</a:t>
            </a:r>
            <a:r>
              <a:rPr lang="en-US" altLang="en-US" dirty="0"/>
              <a:t>?</a:t>
            </a:r>
          </a:p>
          <a:p>
            <a:pPr marL="344488" lvl="1" indent="-344488">
              <a:buClr>
                <a:schemeClr val="tx1"/>
              </a:buClr>
              <a:buNone/>
            </a:pPr>
            <a:r>
              <a:rPr lang="en-US" altLang="en-US" dirty="0">
                <a:solidFill>
                  <a:schemeClr val="accent2"/>
                </a:solidFill>
              </a:rPr>
              <a:t>a.</a:t>
            </a:r>
            <a:r>
              <a:rPr lang="en-US" altLang="en-US" dirty="0"/>
              <a:t> Ownership of common stock gives the owner a voting right.</a:t>
            </a:r>
          </a:p>
          <a:p>
            <a:pPr marL="344488" lvl="1" indent="-344488">
              <a:buClr>
                <a:schemeClr val="tx1"/>
              </a:buClr>
              <a:buNone/>
            </a:pPr>
            <a:r>
              <a:rPr lang="en-US" altLang="en-US" dirty="0">
                <a:solidFill>
                  <a:schemeClr val="accent2"/>
                </a:solidFill>
              </a:rPr>
              <a:t>b.</a:t>
            </a:r>
            <a:r>
              <a:rPr lang="en-US" altLang="en-US" dirty="0"/>
              <a:t> The stockholders’ equity section begins with paid-in capital.</a:t>
            </a:r>
          </a:p>
          <a:p>
            <a:pPr marL="344488" lvl="1" indent="-344488">
              <a:buClr>
                <a:schemeClr val="tx1"/>
              </a:buClr>
              <a:buNone/>
            </a:pPr>
            <a:r>
              <a:rPr lang="en-US" altLang="en-US" dirty="0">
                <a:solidFill>
                  <a:schemeClr val="accent2"/>
                </a:solidFill>
              </a:rPr>
              <a:t>c.</a:t>
            </a:r>
            <a:r>
              <a:rPr lang="en-US" altLang="en-US" dirty="0"/>
              <a:t> The authorization of capital stock does not result in a formal accounting entry.</a:t>
            </a:r>
          </a:p>
          <a:p>
            <a:pPr marL="344488" lvl="1" indent="-344488">
              <a:buClr>
                <a:schemeClr val="tx1"/>
              </a:buClr>
              <a:buNone/>
            </a:pPr>
            <a:r>
              <a:rPr lang="en-US" altLang="en-US" dirty="0">
                <a:solidFill>
                  <a:schemeClr val="accent2"/>
                </a:solidFill>
              </a:rPr>
              <a:t>d.</a:t>
            </a:r>
            <a:r>
              <a:rPr lang="en-US" altLang="en-US" dirty="0"/>
              <a:t> Legal capital per share applies to par value stock but not to no-par value stock.</a:t>
            </a:r>
          </a:p>
        </p:txBody>
      </p:sp>
      <p:sp>
        <p:nvSpPr>
          <p:cNvPr id="4" name="Slide Number Placeholder 3">
            <a:extLst>
              <a:ext uri="{FF2B5EF4-FFF2-40B4-BE49-F238E27FC236}">
                <a16:creationId xmlns:a16="http://schemas.microsoft.com/office/drawing/2014/main" id="{7A9C5B4C-E57B-4FF8-8F6B-F99B3BAD67B0}"/>
              </a:ext>
            </a:extLst>
          </p:cNvPr>
          <p:cNvSpPr>
            <a:spLocks noGrp="1"/>
          </p:cNvSpPr>
          <p:nvPr>
            <p:ph type="sldNum" sz="quarter" idx="10"/>
          </p:nvPr>
        </p:nvSpPr>
        <p:spPr/>
        <p:txBody>
          <a:bodyPr/>
          <a:lstStyle/>
          <a:p>
            <a:fld id="{67B19427-F580-D146-B60E-4CADEE75497F}" type="slidenum">
              <a:rPr lang="en-US" smtClean="0"/>
              <a:pPr/>
              <a:t>14</a:t>
            </a:fld>
            <a:endParaRPr lang="en-US" dirty="0"/>
          </a:p>
        </p:txBody>
      </p:sp>
      <p:sp>
        <p:nvSpPr>
          <p:cNvPr id="5" name="Footer Placeholder 4">
            <a:extLst>
              <a:ext uri="{FF2B5EF4-FFF2-40B4-BE49-F238E27FC236}">
                <a16:creationId xmlns:a16="http://schemas.microsoft.com/office/drawing/2014/main" id="{754F128D-4ECC-4AC8-9B3A-ACC09B31646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685085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2377D-8C3A-4773-86C6-AD525A69E2E8}"/>
              </a:ext>
            </a:extLst>
          </p:cNvPr>
          <p:cNvSpPr>
            <a:spLocks noGrp="1"/>
          </p:cNvSpPr>
          <p:nvPr>
            <p:ph type="title"/>
          </p:nvPr>
        </p:nvSpPr>
        <p:spPr>
          <a:xfrm>
            <a:off x="298704" y="762002"/>
            <a:ext cx="8531352" cy="990600"/>
          </a:xfrm>
        </p:spPr>
        <p:txBody>
          <a:bodyPr/>
          <a:lstStyle/>
          <a:p>
            <a:r>
              <a:rPr lang="en-US" b="1" dirty="0">
                <a:latin typeface="Calibri" panose="020F0502020204030204" pitchFamily="34" charset="0"/>
                <a:ea typeface="Source Sans Pro" charset="0"/>
                <a:cs typeface="Calibri" panose="020F0502020204030204" pitchFamily="34" charset="0"/>
              </a:rPr>
              <a:t>Stock Issue Considerations </a:t>
            </a:r>
            <a:r>
              <a:rPr lang="en-US" sz="2400" dirty="0">
                <a:latin typeface="Calibri" panose="020F0502020204030204" pitchFamily="34" charset="0"/>
                <a:ea typeface="Source Sans Pro" charset="0"/>
                <a:cs typeface="Calibri" panose="020F0502020204030204" pitchFamily="34" charset="0"/>
              </a:rPr>
              <a:t>(6 of 6)</a:t>
            </a:r>
            <a:endParaRPr lang="en-US" dirty="0"/>
          </a:p>
        </p:txBody>
      </p:sp>
      <p:sp>
        <p:nvSpPr>
          <p:cNvPr id="3" name="Content Placeholder 2">
            <a:extLst>
              <a:ext uri="{FF2B5EF4-FFF2-40B4-BE49-F238E27FC236}">
                <a16:creationId xmlns:a16="http://schemas.microsoft.com/office/drawing/2014/main" id="{16A3399E-7DEB-4AC7-889D-AF202F2DB282}"/>
              </a:ext>
            </a:extLst>
          </p:cNvPr>
          <p:cNvSpPr>
            <a:spLocks noGrp="1"/>
          </p:cNvSpPr>
          <p:nvPr>
            <p:ph sz="quarter" idx="15"/>
          </p:nvPr>
        </p:nvSpPr>
        <p:spPr/>
        <p:txBody>
          <a:bodyPr/>
          <a:lstStyle/>
          <a:p>
            <a:pPr marL="0" lvl="1" indent="0">
              <a:buClr>
                <a:schemeClr val="tx1"/>
              </a:buClr>
            </a:pPr>
            <a:r>
              <a:rPr lang="en-US" altLang="en-US" dirty="0"/>
              <a:t>Which of the following statements is </a:t>
            </a:r>
            <a:r>
              <a:rPr lang="en-US" altLang="en-US" b="1" dirty="0"/>
              <a:t>false</a:t>
            </a:r>
            <a:r>
              <a:rPr lang="en-US" altLang="en-US" dirty="0"/>
              <a:t>?</a:t>
            </a:r>
          </a:p>
          <a:p>
            <a:pPr marL="344488" lvl="1" indent="-344488">
              <a:buClr>
                <a:schemeClr val="tx1"/>
              </a:buClr>
            </a:pPr>
            <a:r>
              <a:rPr lang="en-US" altLang="en-US" dirty="0">
                <a:solidFill>
                  <a:schemeClr val="accent2"/>
                </a:solidFill>
              </a:rPr>
              <a:t>a.</a:t>
            </a:r>
            <a:r>
              <a:rPr lang="en-US" altLang="en-US" dirty="0"/>
              <a:t> Ownership of common stock gives the owner a voting right.</a:t>
            </a:r>
          </a:p>
          <a:p>
            <a:pPr marL="344488" lvl="1" indent="-344488">
              <a:buClr>
                <a:schemeClr val="tx1"/>
              </a:buClr>
            </a:pPr>
            <a:r>
              <a:rPr lang="en-US" altLang="en-US" dirty="0">
                <a:solidFill>
                  <a:schemeClr val="accent2"/>
                </a:solidFill>
              </a:rPr>
              <a:t>b.</a:t>
            </a:r>
            <a:r>
              <a:rPr lang="en-US" altLang="en-US" dirty="0"/>
              <a:t> The stockholders’ equity section begins with paid-in capital.</a:t>
            </a:r>
          </a:p>
          <a:p>
            <a:pPr marL="344488" lvl="1" indent="-344488">
              <a:buClr>
                <a:schemeClr val="tx1"/>
              </a:buClr>
            </a:pPr>
            <a:r>
              <a:rPr lang="en-US" altLang="en-US" dirty="0">
                <a:solidFill>
                  <a:schemeClr val="accent2"/>
                </a:solidFill>
              </a:rPr>
              <a:t>c.</a:t>
            </a:r>
            <a:r>
              <a:rPr lang="en-US" altLang="en-US" dirty="0"/>
              <a:t> The authorization of capital stock does not result in a formal accounting entry.</a:t>
            </a:r>
          </a:p>
          <a:p>
            <a:pPr marL="344488" lvl="1" indent="-344488">
              <a:buClr>
                <a:schemeClr val="tx1"/>
              </a:buClr>
            </a:pPr>
            <a:r>
              <a:rPr lang="en-US" altLang="en-US" dirty="0">
                <a:solidFill>
                  <a:schemeClr val="accent2"/>
                </a:solidFill>
              </a:rPr>
              <a:t>d.</a:t>
            </a:r>
            <a:r>
              <a:rPr lang="en-US" altLang="en-US" dirty="0"/>
              <a:t> Answer: Legal capital per share applies to par value stock but not to no-par value stock.</a:t>
            </a:r>
          </a:p>
        </p:txBody>
      </p:sp>
      <p:sp>
        <p:nvSpPr>
          <p:cNvPr id="4" name="Slide Number Placeholder 3">
            <a:extLst>
              <a:ext uri="{FF2B5EF4-FFF2-40B4-BE49-F238E27FC236}">
                <a16:creationId xmlns:a16="http://schemas.microsoft.com/office/drawing/2014/main" id="{7A9C5B4C-E57B-4FF8-8F6B-F99B3BAD67B0}"/>
              </a:ext>
            </a:extLst>
          </p:cNvPr>
          <p:cNvSpPr>
            <a:spLocks noGrp="1"/>
          </p:cNvSpPr>
          <p:nvPr>
            <p:ph type="sldNum" sz="quarter" idx="10"/>
          </p:nvPr>
        </p:nvSpPr>
        <p:spPr/>
        <p:txBody>
          <a:bodyPr/>
          <a:lstStyle/>
          <a:p>
            <a:fld id="{67B19427-F580-D146-B60E-4CADEE75497F}" type="slidenum">
              <a:rPr lang="en-US" smtClean="0"/>
              <a:pPr/>
              <a:t>15</a:t>
            </a:fld>
            <a:endParaRPr lang="en-US" dirty="0"/>
          </a:p>
        </p:txBody>
      </p:sp>
      <p:sp>
        <p:nvSpPr>
          <p:cNvPr id="5" name="Footer Placeholder 4">
            <a:extLst>
              <a:ext uri="{FF2B5EF4-FFF2-40B4-BE49-F238E27FC236}">
                <a16:creationId xmlns:a16="http://schemas.microsoft.com/office/drawing/2014/main" id="{754F128D-4ECC-4AC8-9B3A-ACC09B31646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237070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AB0F-91CF-4E3B-9037-4ABBFB830914}"/>
              </a:ext>
            </a:extLst>
          </p:cNvPr>
          <p:cNvSpPr>
            <a:spLocks noGrp="1"/>
          </p:cNvSpPr>
          <p:nvPr>
            <p:ph type="title"/>
          </p:nvPr>
        </p:nvSpPr>
        <p:spPr>
          <a:xfrm>
            <a:off x="304800" y="762001"/>
            <a:ext cx="8534400" cy="685799"/>
          </a:xfrm>
        </p:spPr>
        <p:txBody>
          <a:bodyPr/>
          <a:lstStyle/>
          <a:p>
            <a:r>
              <a:rPr lang="en-US" b="1" dirty="0">
                <a:ea typeface="Source Sans Pro" charset="0"/>
              </a:rPr>
              <a:t>Do It! 1a: </a:t>
            </a:r>
            <a:r>
              <a:rPr lang="en-US" b="1" dirty="0">
                <a:solidFill>
                  <a:srgbClr val="196E78"/>
                </a:solidFill>
                <a:ea typeface="Source Sans Pro" charset="0"/>
              </a:rPr>
              <a:t>Corporate Organization </a:t>
            </a:r>
            <a:r>
              <a:rPr lang="en-US" sz="2400" dirty="0">
                <a:solidFill>
                  <a:srgbClr val="196E78"/>
                </a:solidFill>
                <a:ea typeface="Source Sans Pro" charset="0"/>
              </a:rPr>
              <a:t>(1 of 3)</a:t>
            </a:r>
            <a:endParaRPr lang="en-US" sz="2400" dirty="0"/>
          </a:p>
        </p:txBody>
      </p:sp>
      <p:sp>
        <p:nvSpPr>
          <p:cNvPr id="3" name="Content Placeholder 2">
            <a:extLst>
              <a:ext uri="{FF2B5EF4-FFF2-40B4-BE49-F238E27FC236}">
                <a16:creationId xmlns:a16="http://schemas.microsoft.com/office/drawing/2014/main" id="{F09B547A-DB86-40BB-8A7A-8DB36660952F}"/>
              </a:ext>
            </a:extLst>
          </p:cNvPr>
          <p:cNvSpPr>
            <a:spLocks noGrp="1"/>
          </p:cNvSpPr>
          <p:nvPr>
            <p:ph sz="quarter" idx="16"/>
          </p:nvPr>
        </p:nvSpPr>
        <p:spPr>
          <a:xfrm>
            <a:off x="304800" y="1600200"/>
            <a:ext cx="8534400" cy="4419600"/>
          </a:xfrm>
        </p:spPr>
        <p:txBody>
          <a:bodyPr/>
          <a:lstStyle/>
          <a:p>
            <a:pPr>
              <a:lnSpc>
                <a:spcPct val="95000"/>
              </a:lnSpc>
              <a:spcBef>
                <a:spcPts val="1200"/>
              </a:spcBef>
            </a:pPr>
            <a:r>
              <a:rPr lang="en-US" sz="2200" dirty="0"/>
              <a:t>Indicate whether each of the following statements is </a:t>
            </a:r>
            <a:r>
              <a:rPr lang="en-US" sz="2200" b="1" dirty="0"/>
              <a:t>true</a:t>
            </a:r>
            <a:r>
              <a:rPr lang="en-US" sz="2200" dirty="0"/>
              <a:t> or </a:t>
            </a:r>
            <a:r>
              <a:rPr lang="en-US" sz="2200" b="1" dirty="0"/>
              <a:t>false</a:t>
            </a:r>
            <a:r>
              <a:rPr lang="en-US" sz="2200" dirty="0"/>
              <a:t>. If </a:t>
            </a:r>
            <a:r>
              <a:rPr lang="en-US" sz="2200" b="1" dirty="0"/>
              <a:t>false</a:t>
            </a:r>
            <a:r>
              <a:rPr lang="en-US" sz="2200" dirty="0"/>
              <a:t>, indicate how to correct the statement.</a:t>
            </a:r>
          </a:p>
          <a:p>
            <a:pPr marL="1147763" indent="-1147763">
              <a:lnSpc>
                <a:spcPct val="95000"/>
              </a:lnSpc>
              <a:spcBef>
                <a:spcPts val="1200"/>
              </a:spcBef>
            </a:pPr>
            <a:r>
              <a:rPr lang="en-US" sz="2200" dirty="0"/>
              <a:t>______ 1. Similar to partners in a partnership, stockholders of a corporation have unlimited liability.</a:t>
            </a:r>
          </a:p>
          <a:p>
            <a:pPr marL="1147763" indent="-1147763">
              <a:lnSpc>
                <a:spcPct val="95000"/>
              </a:lnSpc>
              <a:spcBef>
                <a:spcPts val="1200"/>
              </a:spcBef>
            </a:pPr>
            <a:r>
              <a:rPr lang="en-US" sz="2200" dirty="0"/>
              <a:t>______ 2. It is relatively easy for a corporation to obtain capital through the issuance of stock.</a:t>
            </a:r>
          </a:p>
          <a:p>
            <a:pPr marL="1147763" indent="-1147763">
              <a:lnSpc>
                <a:spcPct val="95000"/>
              </a:lnSpc>
              <a:spcBef>
                <a:spcPts val="1200"/>
              </a:spcBef>
            </a:pPr>
            <a:r>
              <a:rPr lang="en-US" sz="2200" dirty="0"/>
              <a:t>______ 3. The separation of ownership and management is an advantage of the corporate form of business.</a:t>
            </a:r>
          </a:p>
          <a:p>
            <a:pPr marL="1147763" indent="-1147763">
              <a:lnSpc>
                <a:spcPct val="95000"/>
              </a:lnSpc>
              <a:spcBef>
                <a:spcPts val="1200"/>
              </a:spcBef>
            </a:pPr>
            <a:r>
              <a:rPr lang="en-US" sz="2200" dirty="0"/>
              <a:t>______ 4. The journal entry to record the authorization of capital stock includes a credit to the appropriate capital stock account.</a:t>
            </a:r>
          </a:p>
          <a:p>
            <a:pPr marL="1147763" indent="-1147763">
              <a:lnSpc>
                <a:spcPct val="95000"/>
              </a:lnSpc>
              <a:spcBef>
                <a:spcPts val="1200"/>
              </a:spcBef>
            </a:pPr>
            <a:r>
              <a:rPr lang="en-US" sz="2200" dirty="0"/>
              <a:t>______ 5. All states require a par value per share for capital stock.</a:t>
            </a:r>
          </a:p>
        </p:txBody>
      </p:sp>
      <p:sp>
        <p:nvSpPr>
          <p:cNvPr id="4" name="Slide Number Placeholder 3">
            <a:extLst>
              <a:ext uri="{FF2B5EF4-FFF2-40B4-BE49-F238E27FC236}">
                <a16:creationId xmlns:a16="http://schemas.microsoft.com/office/drawing/2014/main" id="{FA905748-1281-42B2-91A0-DA6862C66F70}"/>
              </a:ext>
            </a:extLst>
          </p:cNvPr>
          <p:cNvSpPr>
            <a:spLocks noGrp="1"/>
          </p:cNvSpPr>
          <p:nvPr>
            <p:ph type="sldNum" sz="quarter" idx="10"/>
          </p:nvPr>
        </p:nvSpPr>
        <p:spPr/>
        <p:txBody>
          <a:bodyPr/>
          <a:lstStyle/>
          <a:p>
            <a:fld id="{67B19427-F580-D146-B60E-4CADEE75497F}" type="slidenum">
              <a:rPr lang="en-US" smtClean="0"/>
              <a:pPr/>
              <a:t>16</a:t>
            </a:fld>
            <a:endParaRPr lang="en-US" dirty="0"/>
          </a:p>
        </p:txBody>
      </p:sp>
      <p:sp>
        <p:nvSpPr>
          <p:cNvPr id="5" name="Footer Placeholder 4">
            <a:extLst>
              <a:ext uri="{FF2B5EF4-FFF2-40B4-BE49-F238E27FC236}">
                <a16:creationId xmlns:a16="http://schemas.microsoft.com/office/drawing/2014/main" id="{458DEF5F-2D64-45E2-B9EA-CF8E847C4DE1}"/>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723116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AB0F-91CF-4E3B-9037-4ABBFB830914}"/>
              </a:ext>
            </a:extLst>
          </p:cNvPr>
          <p:cNvSpPr>
            <a:spLocks noGrp="1"/>
          </p:cNvSpPr>
          <p:nvPr>
            <p:ph type="title"/>
          </p:nvPr>
        </p:nvSpPr>
        <p:spPr>
          <a:xfrm>
            <a:off x="304800" y="762001"/>
            <a:ext cx="8534400" cy="685799"/>
          </a:xfrm>
        </p:spPr>
        <p:txBody>
          <a:bodyPr/>
          <a:lstStyle/>
          <a:p>
            <a:r>
              <a:rPr lang="en-US" b="1" dirty="0">
                <a:ea typeface="Source Sans Pro" charset="0"/>
              </a:rPr>
              <a:t>Do It! 1a: </a:t>
            </a:r>
            <a:r>
              <a:rPr lang="en-US" b="1" dirty="0">
                <a:solidFill>
                  <a:srgbClr val="196E78"/>
                </a:solidFill>
                <a:ea typeface="Source Sans Pro" charset="0"/>
              </a:rPr>
              <a:t>Corporate Organization </a:t>
            </a:r>
            <a:r>
              <a:rPr lang="en-US" sz="2400" dirty="0">
                <a:solidFill>
                  <a:srgbClr val="196E78"/>
                </a:solidFill>
                <a:ea typeface="Source Sans Pro" charset="0"/>
              </a:rPr>
              <a:t>(2 of 3)</a:t>
            </a:r>
            <a:endParaRPr lang="en-US" sz="2400" dirty="0"/>
          </a:p>
        </p:txBody>
      </p:sp>
      <p:sp>
        <p:nvSpPr>
          <p:cNvPr id="3" name="Content Placeholder 2">
            <a:extLst>
              <a:ext uri="{FF2B5EF4-FFF2-40B4-BE49-F238E27FC236}">
                <a16:creationId xmlns:a16="http://schemas.microsoft.com/office/drawing/2014/main" id="{F09B547A-DB86-40BB-8A7A-8DB36660952F}"/>
              </a:ext>
            </a:extLst>
          </p:cNvPr>
          <p:cNvSpPr>
            <a:spLocks noGrp="1"/>
          </p:cNvSpPr>
          <p:nvPr>
            <p:ph sz="quarter" idx="16"/>
          </p:nvPr>
        </p:nvSpPr>
        <p:spPr>
          <a:xfrm>
            <a:off x="304800" y="1600200"/>
            <a:ext cx="8534400" cy="4648200"/>
          </a:xfrm>
        </p:spPr>
        <p:txBody>
          <a:bodyPr/>
          <a:lstStyle/>
          <a:p>
            <a:pPr>
              <a:lnSpc>
                <a:spcPct val="95000"/>
              </a:lnSpc>
              <a:spcBef>
                <a:spcPts val="1200"/>
              </a:spcBef>
            </a:pPr>
            <a:r>
              <a:rPr lang="en-US" sz="2200" dirty="0"/>
              <a:t>Indicate whether each of the following statements is </a:t>
            </a:r>
            <a:r>
              <a:rPr lang="en-US" sz="2200" b="1" dirty="0"/>
              <a:t>true</a:t>
            </a:r>
            <a:r>
              <a:rPr lang="en-US" sz="2200" dirty="0"/>
              <a:t> or </a:t>
            </a:r>
            <a:r>
              <a:rPr lang="en-US" sz="2200" b="1" dirty="0"/>
              <a:t>false</a:t>
            </a:r>
            <a:r>
              <a:rPr lang="en-US" sz="2200" dirty="0"/>
              <a:t>. If </a:t>
            </a:r>
            <a:r>
              <a:rPr lang="en-US" sz="2200" b="1" dirty="0"/>
              <a:t>false</a:t>
            </a:r>
            <a:r>
              <a:rPr lang="en-US" sz="2200" dirty="0"/>
              <a:t>, indicate how to correct the statement.</a:t>
            </a:r>
          </a:p>
          <a:p>
            <a:pPr marL="271463" indent="-271463">
              <a:lnSpc>
                <a:spcPct val="95000"/>
              </a:lnSpc>
              <a:spcBef>
                <a:spcPts val="1200"/>
              </a:spcBef>
            </a:pPr>
            <a:r>
              <a:rPr lang="en-US" sz="2200" dirty="0"/>
              <a:t>1. Similar to partners in a partnership, stockholders of a corporation have unlimited liability.</a:t>
            </a:r>
          </a:p>
          <a:p>
            <a:pPr marL="271463">
              <a:lnSpc>
                <a:spcPct val="95000"/>
              </a:lnSpc>
              <a:spcBef>
                <a:spcPts val="1200"/>
              </a:spcBef>
            </a:pPr>
            <a:r>
              <a:rPr lang="en-US" sz="2200" b="1" dirty="0"/>
              <a:t>False. </a:t>
            </a:r>
            <a:r>
              <a:rPr lang="en-US" sz="2200" dirty="0"/>
              <a:t>The liability of stockholders is normally limited to their investment in the corporation.</a:t>
            </a:r>
          </a:p>
          <a:p>
            <a:pPr marL="271463" indent="-271463">
              <a:lnSpc>
                <a:spcPct val="95000"/>
              </a:lnSpc>
              <a:spcBef>
                <a:spcPts val="1200"/>
              </a:spcBef>
            </a:pPr>
            <a:r>
              <a:rPr lang="en-US" sz="2200" dirty="0"/>
              <a:t>2. It is relatively easy for a corporation to obtain capital through the issuance of stock. </a:t>
            </a:r>
            <a:r>
              <a:rPr lang="en-US" sz="2200" b="1" dirty="0"/>
              <a:t>True</a:t>
            </a:r>
          </a:p>
          <a:p>
            <a:pPr marL="271463" indent="-271463">
              <a:lnSpc>
                <a:spcPct val="95000"/>
              </a:lnSpc>
              <a:spcBef>
                <a:spcPts val="1200"/>
              </a:spcBef>
            </a:pPr>
            <a:r>
              <a:rPr lang="en-US" sz="2200" dirty="0"/>
              <a:t>3. The separation of ownership and management is an advantage of the corporate form of business.</a:t>
            </a:r>
          </a:p>
          <a:p>
            <a:pPr marL="271463">
              <a:lnSpc>
                <a:spcPct val="95000"/>
              </a:lnSpc>
              <a:spcBef>
                <a:spcPts val="1200"/>
              </a:spcBef>
            </a:pPr>
            <a:r>
              <a:rPr lang="en-US" sz="2200" b="1" dirty="0"/>
              <a:t>False.</a:t>
            </a:r>
            <a:r>
              <a:rPr lang="en-US" sz="2200" dirty="0"/>
              <a:t> The separation of ownership and management is a disadvantage of the corporate form of business.</a:t>
            </a:r>
          </a:p>
        </p:txBody>
      </p:sp>
      <p:sp>
        <p:nvSpPr>
          <p:cNvPr id="4" name="Slide Number Placeholder 3">
            <a:extLst>
              <a:ext uri="{FF2B5EF4-FFF2-40B4-BE49-F238E27FC236}">
                <a16:creationId xmlns:a16="http://schemas.microsoft.com/office/drawing/2014/main" id="{FA905748-1281-42B2-91A0-DA6862C66F70}"/>
              </a:ext>
            </a:extLst>
          </p:cNvPr>
          <p:cNvSpPr>
            <a:spLocks noGrp="1"/>
          </p:cNvSpPr>
          <p:nvPr>
            <p:ph type="sldNum" sz="quarter" idx="10"/>
          </p:nvPr>
        </p:nvSpPr>
        <p:spPr/>
        <p:txBody>
          <a:bodyPr/>
          <a:lstStyle/>
          <a:p>
            <a:fld id="{67B19427-F580-D146-B60E-4CADEE75497F}" type="slidenum">
              <a:rPr lang="en-US" smtClean="0"/>
              <a:pPr/>
              <a:t>17</a:t>
            </a:fld>
            <a:endParaRPr lang="en-US" dirty="0"/>
          </a:p>
        </p:txBody>
      </p:sp>
      <p:sp>
        <p:nvSpPr>
          <p:cNvPr id="5" name="Footer Placeholder 4">
            <a:extLst>
              <a:ext uri="{FF2B5EF4-FFF2-40B4-BE49-F238E27FC236}">
                <a16:creationId xmlns:a16="http://schemas.microsoft.com/office/drawing/2014/main" id="{458DEF5F-2D64-45E2-B9EA-CF8E847C4DE1}"/>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185417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AB0F-91CF-4E3B-9037-4ABBFB830914}"/>
              </a:ext>
            </a:extLst>
          </p:cNvPr>
          <p:cNvSpPr>
            <a:spLocks noGrp="1"/>
          </p:cNvSpPr>
          <p:nvPr>
            <p:ph type="title"/>
          </p:nvPr>
        </p:nvSpPr>
        <p:spPr>
          <a:xfrm>
            <a:off x="304800" y="762001"/>
            <a:ext cx="8534400" cy="761999"/>
          </a:xfrm>
        </p:spPr>
        <p:txBody>
          <a:bodyPr/>
          <a:lstStyle/>
          <a:p>
            <a:r>
              <a:rPr lang="en-US" b="1" dirty="0">
                <a:ea typeface="Source Sans Pro" charset="0"/>
              </a:rPr>
              <a:t>Do It! 1a: </a:t>
            </a:r>
            <a:r>
              <a:rPr lang="en-US" b="1" dirty="0">
                <a:solidFill>
                  <a:srgbClr val="196E78"/>
                </a:solidFill>
                <a:ea typeface="Source Sans Pro" charset="0"/>
              </a:rPr>
              <a:t>Corporate Organization </a:t>
            </a:r>
            <a:r>
              <a:rPr lang="en-US" sz="2400" dirty="0">
                <a:solidFill>
                  <a:srgbClr val="196E78"/>
                </a:solidFill>
                <a:ea typeface="Source Sans Pro" charset="0"/>
              </a:rPr>
              <a:t>(3 of 3)</a:t>
            </a:r>
            <a:endParaRPr lang="en-US" sz="2400" dirty="0"/>
          </a:p>
        </p:txBody>
      </p:sp>
      <p:sp>
        <p:nvSpPr>
          <p:cNvPr id="3" name="Content Placeholder 2">
            <a:extLst>
              <a:ext uri="{FF2B5EF4-FFF2-40B4-BE49-F238E27FC236}">
                <a16:creationId xmlns:a16="http://schemas.microsoft.com/office/drawing/2014/main" id="{F09B547A-DB86-40BB-8A7A-8DB36660952F}"/>
              </a:ext>
            </a:extLst>
          </p:cNvPr>
          <p:cNvSpPr>
            <a:spLocks noGrp="1"/>
          </p:cNvSpPr>
          <p:nvPr>
            <p:ph sz="quarter" idx="16"/>
          </p:nvPr>
        </p:nvSpPr>
        <p:spPr>
          <a:xfrm>
            <a:off x="304800" y="1600200"/>
            <a:ext cx="8534400" cy="4419600"/>
          </a:xfrm>
        </p:spPr>
        <p:txBody>
          <a:bodyPr/>
          <a:lstStyle/>
          <a:p>
            <a:pPr>
              <a:lnSpc>
                <a:spcPct val="95000"/>
              </a:lnSpc>
              <a:spcBef>
                <a:spcPts val="1200"/>
              </a:spcBef>
            </a:pPr>
            <a:r>
              <a:rPr lang="en-US" sz="2200" dirty="0"/>
              <a:t>Indicate whether each of the following statements is </a:t>
            </a:r>
            <a:r>
              <a:rPr lang="en-US" sz="2200" b="1" dirty="0"/>
              <a:t>true</a:t>
            </a:r>
            <a:r>
              <a:rPr lang="en-US" sz="2200" dirty="0"/>
              <a:t> or </a:t>
            </a:r>
            <a:r>
              <a:rPr lang="en-US" sz="2200" b="1" dirty="0"/>
              <a:t>false</a:t>
            </a:r>
            <a:r>
              <a:rPr lang="en-US" sz="2200" dirty="0"/>
              <a:t>. If </a:t>
            </a:r>
            <a:r>
              <a:rPr lang="en-US" sz="2200" b="1" dirty="0"/>
              <a:t>false</a:t>
            </a:r>
            <a:r>
              <a:rPr lang="en-US" sz="2200" dirty="0"/>
              <a:t>, indicate how to correct the statement.</a:t>
            </a:r>
          </a:p>
          <a:p>
            <a:pPr marL="271463" indent="-271463">
              <a:lnSpc>
                <a:spcPct val="95000"/>
              </a:lnSpc>
              <a:spcBef>
                <a:spcPts val="1200"/>
              </a:spcBef>
            </a:pPr>
            <a:r>
              <a:rPr lang="en-US" sz="2200" dirty="0"/>
              <a:t>4. The journal entry to record the authorization of capital stock includes a credit to the appropriate capital stock account.</a:t>
            </a:r>
          </a:p>
          <a:p>
            <a:pPr marL="271463">
              <a:lnSpc>
                <a:spcPct val="95000"/>
              </a:lnSpc>
              <a:spcBef>
                <a:spcPts val="1200"/>
              </a:spcBef>
            </a:pPr>
            <a:r>
              <a:rPr lang="en-US" sz="2200" b="1" dirty="0"/>
              <a:t>False. </a:t>
            </a:r>
            <a:r>
              <a:rPr lang="en-US" sz="2200" dirty="0"/>
              <a:t>The authorization of capital stock does not result in a formal accounting entry.</a:t>
            </a:r>
          </a:p>
          <a:p>
            <a:pPr marL="1147763" indent="-1147763">
              <a:lnSpc>
                <a:spcPct val="95000"/>
              </a:lnSpc>
              <a:spcBef>
                <a:spcPts val="1200"/>
              </a:spcBef>
            </a:pPr>
            <a:r>
              <a:rPr lang="en-US" sz="2200" dirty="0"/>
              <a:t>5. All states require a par value per share for capital stock.</a:t>
            </a:r>
          </a:p>
          <a:p>
            <a:pPr marL="1147763" indent="-876300">
              <a:lnSpc>
                <a:spcPct val="95000"/>
              </a:lnSpc>
              <a:spcBef>
                <a:spcPts val="1200"/>
              </a:spcBef>
            </a:pPr>
            <a:r>
              <a:rPr lang="en-US" sz="2200" b="1" dirty="0"/>
              <a:t>False.</a:t>
            </a:r>
            <a:r>
              <a:rPr lang="en-US" sz="2200" dirty="0"/>
              <a:t> Many states do not require a par value.</a:t>
            </a:r>
          </a:p>
        </p:txBody>
      </p:sp>
      <p:sp>
        <p:nvSpPr>
          <p:cNvPr id="4" name="Slide Number Placeholder 3">
            <a:extLst>
              <a:ext uri="{FF2B5EF4-FFF2-40B4-BE49-F238E27FC236}">
                <a16:creationId xmlns:a16="http://schemas.microsoft.com/office/drawing/2014/main" id="{FA905748-1281-42B2-91A0-DA6862C66F70}"/>
              </a:ext>
            </a:extLst>
          </p:cNvPr>
          <p:cNvSpPr>
            <a:spLocks noGrp="1"/>
          </p:cNvSpPr>
          <p:nvPr>
            <p:ph type="sldNum" sz="quarter" idx="10"/>
          </p:nvPr>
        </p:nvSpPr>
        <p:spPr/>
        <p:txBody>
          <a:bodyPr/>
          <a:lstStyle/>
          <a:p>
            <a:fld id="{67B19427-F580-D146-B60E-4CADEE75497F}" type="slidenum">
              <a:rPr lang="en-US" smtClean="0"/>
              <a:pPr/>
              <a:t>18</a:t>
            </a:fld>
            <a:endParaRPr lang="en-US" dirty="0"/>
          </a:p>
        </p:txBody>
      </p:sp>
      <p:sp>
        <p:nvSpPr>
          <p:cNvPr id="5" name="Footer Placeholder 4">
            <a:extLst>
              <a:ext uri="{FF2B5EF4-FFF2-40B4-BE49-F238E27FC236}">
                <a16:creationId xmlns:a16="http://schemas.microsoft.com/office/drawing/2014/main" id="{458DEF5F-2D64-45E2-B9EA-CF8E847C4DE1}"/>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296680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67B5F-EACD-4463-8CF4-E4A0E67A2FCF}"/>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Corporate Capital </a:t>
            </a:r>
            <a:r>
              <a:rPr lang="en-US" sz="2400" dirty="0">
                <a:latin typeface="Calibri" panose="020F0502020204030204" pitchFamily="34" charset="0"/>
                <a:ea typeface="Source Sans Pro" charset="0"/>
                <a:cs typeface="Calibri" panose="020F0502020204030204" pitchFamily="34" charset="0"/>
              </a:rPr>
              <a:t>(1 of 3)</a:t>
            </a:r>
            <a:endParaRPr lang="en-US" sz="2400" dirty="0"/>
          </a:p>
        </p:txBody>
      </p:sp>
      <p:pic>
        <p:nvPicPr>
          <p:cNvPr id="7" name="Content Placeholder 6" descr="An illustration displays corporate capital. The two primary sources of equity are paid-in capital and the retained earnings account. The paid-in capital is divided into common stock account, and preferred stock account. The common stock account, and preferred stock account combine to form the paid-in capital in excess of par account.">
            <a:extLst>
              <a:ext uri="{FF2B5EF4-FFF2-40B4-BE49-F238E27FC236}">
                <a16:creationId xmlns:a16="http://schemas.microsoft.com/office/drawing/2014/main" id="{E9CC1753-F188-4557-A23D-BFB1420D660B}"/>
              </a:ext>
            </a:extLst>
          </p:cNvPr>
          <p:cNvPicPr>
            <a:picLocks noGrp="1" noChangeAspect="1"/>
          </p:cNvPicPr>
          <p:nvPr>
            <p:ph sz="quarter" idx="16"/>
          </p:nvPr>
        </p:nvPicPr>
        <p:blipFill>
          <a:blip r:embed="rId2"/>
          <a:stretch>
            <a:fillRect/>
          </a:stretch>
        </p:blipFill>
        <p:spPr>
          <a:xfrm>
            <a:off x="1155790" y="1905000"/>
            <a:ext cx="7289620" cy="2859941"/>
          </a:xfrm>
          <a:prstGeom prst="rect">
            <a:avLst/>
          </a:prstGeom>
        </p:spPr>
      </p:pic>
      <p:sp>
        <p:nvSpPr>
          <p:cNvPr id="4" name="Content Placeholder 3">
            <a:extLst>
              <a:ext uri="{FF2B5EF4-FFF2-40B4-BE49-F238E27FC236}">
                <a16:creationId xmlns:a16="http://schemas.microsoft.com/office/drawing/2014/main" id="{54CB3538-D5E5-4570-BE3F-A4936FBBD8E4}"/>
              </a:ext>
            </a:extLst>
          </p:cNvPr>
          <p:cNvSpPr>
            <a:spLocks noGrp="1"/>
          </p:cNvSpPr>
          <p:nvPr>
            <p:ph sz="quarter" idx="17"/>
          </p:nvPr>
        </p:nvSpPr>
        <p:spPr>
          <a:xfrm>
            <a:off x="304800" y="5181600"/>
            <a:ext cx="8534400" cy="990600"/>
          </a:xfrm>
        </p:spPr>
        <p:txBody>
          <a:bodyPr/>
          <a:lstStyle/>
          <a:p>
            <a:r>
              <a:rPr lang="en-US" altLang="en-US" sz="2400" b="1" dirty="0">
                <a:solidFill>
                  <a:schemeClr val="accent4"/>
                </a:solidFill>
              </a:rPr>
              <a:t>Paid-in capital</a:t>
            </a:r>
            <a:r>
              <a:rPr lang="en-US" altLang="en-US" sz="2400" b="1" dirty="0">
                <a:solidFill>
                  <a:srgbClr val="0000CC"/>
                </a:solidFill>
              </a:rPr>
              <a:t> </a:t>
            </a:r>
            <a:r>
              <a:rPr lang="en-US" altLang="en-US" sz="2400" dirty="0"/>
              <a:t>is the total amount of cash and other assets paid in to the corporation by stockholders in exchange for capital stock.</a:t>
            </a:r>
          </a:p>
        </p:txBody>
      </p:sp>
      <p:sp>
        <p:nvSpPr>
          <p:cNvPr id="5" name="Slide Number Placeholder 4">
            <a:extLst>
              <a:ext uri="{FF2B5EF4-FFF2-40B4-BE49-F238E27FC236}">
                <a16:creationId xmlns:a16="http://schemas.microsoft.com/office/drawing/2014/main" id="{AE311DBD-1DC4-4423-825A-EC7FEB60419E}"/>
              </a:ext>
            </a:extLst>
          </p:cNvPr>
          <p:cNvSpPr>
            <a:spLocks noGrp="1"/>
          </p:cNvSpPr>
          <p:nvPr>
            <p:ph type="sldNum" sz="quarter" idx="10"/>
          </p:nvPr>
        </p:nvSpPr>
        <p:spPr/>
        <p:txBody>
          <a:bodyPr/>
          <a:lstStyle/>
          <a:p>
            <a:fld id="{67B19427-F580-D146-B60E-4CADEE75497F}" type="slidenum">
              <a:rPr lang="en-US" smtClean="0"/>
              <a:pPr/>
              <a:t>19</a:t>
            </a:fld>
            <a:endParaRPr lang="en-US" dirty="0"/>
          </a:p>
        </p:txBody>
      </p:sp>
      <p:sp>
        <p:nvSpPr>
          <p:cNvPr id="6" name="Footer Placeholder 5">
            <a:extLst>
              <a:ext uri="{FF2B5EF4-FFF2-40B4-BE49-F238E27FC236}">
                <a16:creationId xmlns:a16="http://schemas.microsoft.com/office/drawing/2014/main" id="{011835B1-2EBE-465C-A05E-DC27F80595B4}"/>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07400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
          <p:cNvSpPr>
            <a:spLocks noGrp="1"/>
          </p:cNvSpPr>
          <p:nvPr>
            <p:ph type="title"/>
          </p:nvPr>
        </p:nvSpPr>
        <p:spPr>
          <a:xfrm>
            <a:off x="304800" y="762001"/>
            <a:ext cx="8534400" cy="685799"/>
          </a:xfrm>
          <a:prstGeom prst="rect">
            <a:avLst/>
          </a:prstGeom>
        </p:spPr>
        <p:txBody>
          <a:bodyPr/>
          <a:lstStyle/>
          <a:p>
            <a:r>
              <a:rPr lang="en-US" b="1" dirty="0">
                <a:solidFill>
                  <a:schemeClr val="accent1"/>
                </a:solidFill>
                <a:ea typeface="Source Sans Pro" charset="0"/>
              </a:rPr>
              <a:t>Chapter Outline</a:t>
            </a:r>
            <a:endParaRPr lang="en-US" sz="2400" dirty="0">
              <a:solidFill>
                <a:schemeClr val="accent1"/>
              </a:solidFill>
            </a:endParaRPr>
          </a:p>
        </p:txBody>
      </p:sp>
      <p:sp>
        <p:nvSpPr>
          <p:cNvPr id="4" name="COBBL"/>
          <p:cNvSpPr>
            <a:spLocks noGrp="1"/>
          </p:cNvSpPr>
          <p:nvPr>
            <p:ph sz="quarter" idx="16"/>
          </p:nvPr>
        </p:nvSpPr>
        <p:spPr>
          <a:xfrm>
            <a:off x="304800" y="1752600"/>
            <a:ext cx="8686800" cy="2819400"/>
          </a:xfrm>
        </p:spPr>
        <p:txBody>
          <a:bodyPr/>
          <a:lstStyle/>
          <a:p>
            <a:pPr marL="0" lvl="1" indent="0">
              <a:lnSpc>
                <a:spcPct val="100000"/>
              </a:lnSpc>
              <a:spcBef>
                <a:spcPts val="1200"/>
              </a:spcBef>
              <a:buNone/>
            </a:pPr>
            <a:r>
              <a:rPr lang="en-US" sz="2800" b="1" dirty="0">
                <a:solidFill>
                  <a:schemeClr val="accent2"/>
                </a:solidFill>
                <a:latin typeface="Calibri" panose="020F0502020204030204" pitchFamily="34" charset="0"/>
              </a:rPr>
              <a:t>Learning Objectives</a:t>
            </a:r>
          </a:p>
          <a:p>
            <a:pPr marL="746125" indent="-746125"/>
            <a:r>
              <a:rPr lang="en-US" b="1" dirty="0">
                <a:solidFill>
                  <a:srgbClr val="990000"/>
                </a:solidFill>
                <a:latin typeface="Calibri" panose="020F0502020204030204" pitchFamily="34" charset="0"/>
              </a:rPr>
              <a:t>L</a:t>
            </a:r>
            <a:r>
              <a:rPr lang="en-US" sz="100" b="1" dirty="0">
                <a:solidFill>
                  <a:srgbClr val="990000"/>
                </a:solidFill>
                <a:latin typeface="Calibri" panose="020F0502020204030204" pitchFamily="34" charset="0"/>
              </a:rPr>
              <a:t> </a:t>
            </a:r>
            <a:r>
              <a:rPr lang="en-US" b="1" dirty="0">
                <a:solidFill>
                  <a:srgbClr val="990000"/>
                </a:solidFill>
                <a:latin typeface="Calibri" panose="020F0502020204030204" pitchFamily="34" charset="0"/>
              </a:rPr>
              <a:t>O 1 </a:t>
            </a:r>
            <a:r>
              <a:rPr lang="en-US" dirty="0">
                <a:latin typeface="Calibri" panose="020F0502020204030204" pitchFamily="34" charset="0"/>
              </a:rPr>
              <a:t>Discuss and major characteristics of a corporation.</a:t>
            </a:r>
          </a:p>
          <a:p>
            <a:pPr marL="746125" indent="-746125"/>
            <a:r>
              <a:rPr lang="en-US" b="1" dirty="0">
                <a:solidFill>
                  <a:srgbClr val="990000"/>
                </a:solidFill>
                <a:latin typeface="Calibri" panose="020F0502020204030204" pitchFamily="34" charset="0"/>
              </a:rPr>
              <a:t>L</a:t>
            </a:r>
            <a:r>
              <a:rPr lang="en-US" sz="100" b="1" dirty="0">
                <a:solidFill>
                  <a:srgbClr val="990000"/>
                </a:solidFill>
                <a:latin typeface="Calibri" panose="020F0502020204030204" pitchFamily="34" charset="0"/>
              </a:rPr>
              <a:t> </a:t>
            </a:r>
            <a:r>
              <a:rPr lang="en-US" b="1" dirty="0">
                <a:solidFill>
                  <a:srgbClr val="990000"/>
                </a:solidFill>
                <a:latin typeface="Calibri" panose="020F0502020204030204" pitchFamily="34" charset="0"/>
              </a:rPr>
              <a:t>O 2 </a:t>
            </a:r>
            <a:r>
              <a:rPr lang="en-US" dirty="0">
                <a:latin typeface="Calibri" panose="020F0502020204030204" pitchFamily="34" charset="0"/>
              </a:rPr>
              <a:t>Explain how to account for common, preferred, and treasury stock.</a:t>
            </a:r>
          </a:p>
          <a:p>
            <a:pPr marL="746125" indent="-746125"/>
            <a:r>
              <a:rPr lang="en-US" b="1" dirty="0">
                <a:solidFill>
                  <a:srgbClr val="990000"/>
                </a:solidFill>
                <a:latin typeface="Calibri" panose="020F0502020204030204" pitchFamily="34" charset="0"/>
              </a:rPr>
              <a:t>L</a:t>
            </a:r>
            <a:r>
              <a:rPr lang="en-US" sz="100" b="1" dirty="0">
                <a:solidFill>
                  <a:srgbClr val="990000"/>
                </a:solidFill>
                <a:latin typeface="Calibri" panose="020F0502020204030204" pitchFamily="34" charset="0"/>
              </a:rPr>
              <a:t> </a:t>
            </a:r>
            <a:r>
              <a:rPr lang="en-US" b="1" dirty="0">
                <a:solidFill>
                  <a:srgbClr val="990000"/>
                </a:solidFill>
                <a:latin typeface="Calibri" panose="020F0502020204030204" pitchFamily="34" charset="0"/>
              </a:rPr>
              <a:t>O 3 </a:t>
            </a:r>
            <a:r>
              <a:rPr lang="en-US" dirty="0">
                <a:latin typeface="Calibri" panose="020F0502020204030204" pitchFamily="34" charset="0"/>
              </a:rPr>
              <a:t>Prepare a stockholders’ equity section.</a:t>
            </a:r>
          </a:p>
        </p:txBody>
      </p:sp>
      <p:sp>
        <p:nvSpPr>
          <p:cNvPr id="5" name="Slide Number Placeholder"/>
          <p:cNvSpPr>
            <a:spLocks noGrp="1"/>
          </p:cNvSpPr>
          <p:nvPr>
            <p:ph type="sldNum" sz="quarter" idx="10"/>
          </p:nvPr>
        </p:nvSpPr>
        <p:spPr/>
        <p:txBody>
          <a:bodyPr/>
          <a:lstStyle/>
          <a:p>
            <a:fld id="{67B19427-F580-D146-B60E-4CADEE75497F}" type="slidenum">
              <a:rPr lang="en-US" smtClean="0"/>
              <a:t>2</a:t>
            </a:fld>
            <a:endParaRPr lang="en-US"/>
          </a:p>
        </p:txBody>
      </p:sp>
      <p:sp>
        <p:nvSpPr>
          <p:cNvPr id="6" name="Footer Placeholder"/>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1663153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67B5F-EACD-4463-8CF4-E4A0E67A2FCF}"/>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Corporate Capital </a:t>
            </a:r>
            <a:r>
              <a:rPr lang="en-US" sz="2400" dirty="0">
                <a:latin typeface="Calibri" panose="020F0502020204030204" pitchFamily="34" charset="0"/>
                <a:ea typeface="Source Sans Pro" charset="0"/>
                <a:cs typeface="Calibri" panose="020F0502020204030204" pitchFamily="34" charset="0"/>
              </a:rPr>
              <a:t>(2 of 3)</a:t>
            </a:r>
            <a:endParaRPr lang="en-US" sz="2400" dirty="0"/>
          </a:p>
        </p:txBody>
      </p:sp>
      <p:pic>
        <p:nvPicPr>
          <p:cNvPr id="7" name="Content Placeholder 6" descr="An illustration displays corporate capital. The two primary sources of equity are paid-in capital and the retained earnings account. The paid-in capital is divided into common stock account, and preferred stock account. The common stock account, and preferred stock account combine to form the paid-in capital in excess of par account.&#10;">
            <a:extLst>
              <a:ext uri="{FF2B5EF4-FFF2-40B4-BE49-F238E27FC236}">
                <a16:creationId xmlns:a16="http://schemas.microsoft.com/office/drawing/2014/main" id="{E9CC1753-F188-4557-A23D-BFB1420D660B}"/>
              </a:ext>
            </a:extLst>
          </p:cNvPr>
          <p:cNvPicPr>
            <a:picLocks noGrp="1" noChangeAspect="1"/>
          </p:cNvPicPr>
          <p:nvPr>
            <p:ph sz="quarter" idx="16"/>
          </p:nvPr>
        </p:nvPicPr>
        <p:blipFill>
          <a:blip r:embed="rId2"/>
          <a:stretch>
            <a:fillRect/>
          </a:stretch>
        </p:blipFill>
        <p:spPr>
          <a:xfrm>
            <a:off x="1155790" y="1905000"/>
            <a:ext cx="7289620" cy="2859941"/>
          </a:xfrm>
          <a:prstGeom prst="rect">
            <a:avLst/>
          </a:prstGeom>
        </p:spPr>
      </p:pic>
      <p:sp>
        <p:nvSpPr>
          <p:cNvPr id="4" name="Content Placeholder 3">
            <a:extLst>
              <a:ext uri="{FF2B5EF4-FFF2-40B4-BE49-F238E27FC236}">
                <a16:creationId xmlns:a16="http://schemas.microsoft.com/office/drawing/2014/main" id="{54CB3538-D5E5-4570-BE3F-A4936FBBD8E4}"/>
              </a:ext>
            </a:extLst>
          </p:cNvPr>
          <p:cNvSpPr>
            <a:spLocks noGrp="1"/>
          </p:cNvSpPr>
          <p:nvPr>
            <p:ph sz="quarter" idx="17"/>
          </p:nvPr>
        </p:nvSpPr>
        <p:spPr>
          <a:xfrm>
            <a:off x="304800" y="5181600"/>
            <a:ext cx="8534400" cy="990600"/>
          </a:xfrm>
        </p:spPr>
        <p:txBody>
          <a:bodyPr/>
          <a:lstStyle/>
          <a:p>
            <a:r>
              <a:rPr lang="en-US" altLang="en-US" sz="2400" b="1" dirty="0">
                <a:solidFill>
                  <a:schemeClr val="accent4"/>
                </a:solidFill>
              </a:rPr>
              <a:t>Retained earnings</a:t>
            </a:r>
            <a:r>
              <a:rPr lang="en-US" altLang="en-US" sz="2400" dirty="0"/>
              <a:t> is net income that a corporation retains for future use.</a:t>
            </a:r>
          </a:p>
        </p:txBody>
      </p:sp>
      <p:sp>
        <p:nvSpPr>
          <p:cNvPr id="5" name="Slide Number Placeholder 4">
            <a:extLst>
              <a:ext uri="{FF2B5EF4-FFF2-40B4-BE49-F238E27FC236}">
                <a16:creationId xmlns:a16="http://schemas.microsoft.com/office/drawing/2014/main" id="{AE311DBD-1DC4-4423-825A-EC7FEB60419E}"/>
              </a:ext>
            </a:extLst>
          </p:cNvPr>
          <p:cNvSpPr>
            <a:spLocks noGrp="1"/>
          </p:cNvSpPr>
          <p:nvPr>
            <p:ph type="sldNum" sz="quarter" idx="10"/>
          </p:nvPr>
        </p:nvSpPr>
        <p:spPr/>
        <p:txBody>
          <a:bodyPr/>
          <a:lstStyle/>
          <a:p>
            <a:fld id="{67B19427-F580-D146-B60E-4CADEE75497F}" type="slidenum">
              <a:rPr lang="en-US" smtClean="0"/>
              <a:pPr/>
              <a:t>20</a:t>
            </a:fld>
            <a:endParaRPr lang="en-US" dirty="0"/>
          </a:p>
        </p:txBody>
      </p:sp>
      <p:sp>
        <p:nvSpPr>
          <p:cNvPr id="6" name="Footer Placeholder 5">
            <a:extLst>
              <a:ext uri="{FF2B5EF4-FFF2-40B4-BE49-F238E27FC236}">
                <a16:creationId xmlns:a16="http://schemas.microsoft.com/office/drawing/2014/main" id="{011835B1-2EBE-465C-A05E-DC27F80595B4}"/>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859779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85801-69AD-4DC5-9B0E-E90F2738588A}"/>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Retained Earnings</a:t>
            </a:r>
            <a:endParaRPr lang="en-US" dirty="0"/>
          </a:p>
        </p:txBody>
      </p:sp>
      <p:sp>
        <p:nvSpPr>
          <p:cNvPr id="3" name="Content Placeholder 2">
            <a:extLst>
              <a:ext uri="{FF2B5EF4-FFF2-40B4-BE49-F238E27FC236}">
                <a16:creationId xmlns:a16="http://schemas.microsoft.com/office/drawing/2014/main" id="{B830C7E9-F75A-42BC-B54F-4542397D1303}"/>
              </a:ext>
            </a:extLst>
          </p:cNvPr>
          <p:cNvSpPr>
            <a:spLocks noGrp="1"/>
          </p:cNvSpPr>
          <p:nvPr>
            <p:ph sz="quarter" idx="16"/>
          </p:nvPr>
        </p:nvSpPr>
        <p:spPr>
          <a:xfrm>
            <a:off x="304800" y="1828800"/>
            <a:ext cx="8534400" cy="1066800"/>
          </a:xfrm>
        </p:spPr>
        <p:txBody>
          <a:bodyPr/>
          <a:lstStyle/>
          <a:p>
            <a:r>
              <a:rPr lang="en-US" altLang="en-US" sz="2400" dirty="0"/>
              <a:t>If Delta Robotics has a balance of $800,000 in common stock and $130,000 in retained earnings at the end of its first year, its stockholders’ equity section is as follows.</a:t>
            </a:r>
          </a:p>
        </p:txBody>
      </p:sp>
      <p:pic>
        <p:nvPicPr>
          <p:cNvPr id="10" name="Content Placeholder 9" descr="An illustration displays stockholders' equity section. It has a two-line heading that contains, the name of the company, Delta Robotics; and the type of statement, balance sheet, partial. The stockholders' equity reads paid-in capital, displayed in red font. The common stock is $800,000 displayed in the first numeric column. The retained earnings, highlighted in red font read 130,000 in the first numeric column. The total stockholders' equity of $930,000 is displayed in second numeric column, in red font. ">
            <a:extLst>
              <a:ext uri="{FF2B5EF4-FFF2-40B4-BE49-F238E27FC236}">
                <a16:creationId xmlns:a16="http://schemas.microsoft.com/office/drawing/2014/main" id="{965C5656-D9A4-4767-8AC8-0838ADAA7840}"/>
              </a:ext>
            </a:extLst>
          </p:cNvPr>
          <p:cNvPicPr>
            <a:picLocks noGrp="1" noChangeAspect="1"/>
          </p:cNvPicPr>
          <p:nvPr>
            <p:ph sz="quarter" idx="17"/>
          </p:nvPr>
        </p:nvPicPr>
        <p:blipFill>
          <a:blip r:embed="rId2">
            <a:extLst>
              <a:ext uri="{28A0092B-C50C-407E-A947-70E740481C1C}">
                <a14:useLocalDpi xmlns:a14="http://schemas.microsoft.com/office/drawing/2010/main" val="0"/>
              </a:ext>
            </a:extLst>
          </a:blip>
          <a:stretch>
            <a:fillRect/>
          </a:stretch>
        </p:blipFill>
        <p:spPr>
          <a:xfrm>
            <a:off x="634947" y="3401367"/>
            <a:ext cx="7874106" cy="2071303"/>
          </a:xfrm>
        </p:spPr>
      </p:pic>
      <p:sp>
        <p:nvSpPr>
          <p:cNvPr id="5" name="Slide Number Placeholder 4">
            <a:extLst>
              <a:ext uri="{FF2B5EF4-FFF2-40B4-BE49-F238E27FC236}">
                <a16:creationId xmlns:a16="http://schemas.microsoft.com/office/drawing/2014/main" id="{2F0BD2F1-6FE6-471E-9FF8-2B0B43EC9BE8}"/>
              </a:ext>
            </a:extLst>
          </p:cNvPr>
          <p:cNvSpPr>
            <a:spLocks noGrp="1"/>
          </p:cNvSpPr>
          <p:nvPr>
            <p:ph type="sldNum" sz="quarter" idx="10"/>
          </p:nvPr>
        </p:nvSpPr>
        <p:spPr/>
        <p:txBody>
          <a:bodyPr/>
          <a:lstStyle/>
          <a:p>
            <a:fld id="{67B19427-F580-D146-B60E-4CADEE75497F}" type="slidenum">
              <a:rPr lang="en-US" smtClean="0"/>
              <a:pPr/>
              <a:t>21</a:t>
            </a:fld>
            <a:endParaRPr lang="en-US" dirty="0"/>
          </a:p>
        </p:txBody>
      </p:sp>
      <p:sp>
        <p:nvSpPr>
          <p:cNvPr id="6" name="Footer Placeholder 5">
            <a:extLst>
              <a:ext uri="{FF2B5EF4-FFF2-40B4-BE49-F238E27FC236}">
                <a16:creationId xmlns:a16="http://schemas.microsoft.com/office/drawing/2014/main" id="{B5992D59-21FA-4B88-92EF-33F0898B0F7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921146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95FFB-BBB5-4647-B885-E49962533FA9}"/>
              </a:ext>
            </a:extLst>
          </p:cNvPr>
          <p:cNvSpPr>
            <a:spLocks noGrp="1"/>
          </p:cNvSpPr>
          <p:nvPr>
            <p:ph type="title"/>
          </p:nvPr>
        </p:nvSpPr>
        <p:spPr>
          <a:xfrm>
            <a:off x="304800" y="762001"/>
            <a:ext cx="8534400" cy="685800"/>
          </a:xfrm>
        </p:spPr>
        <p:txBody>
          <a:bodyPr/>
          <a:lstStyle/>
          <a:p>
            <a:r>
              <a:rPr lang="en-US" b="1" dirty="0">
                <a:latin typeface="Calibri" panose="020F0502020204030204" pitchFamily="34" charset="0"/>
                <a:ea typeface="Source Sans Pro" charset="0"/>
                <a:cs typeface="Calibri" panose="020F0502020204030204" pitchFamily="34" charset="0"/>
              </a:rPr>
              <a:t>Corporate Capital </a:t>
            </a:r>
            <a:r>
              <a:rPr lang="en-US" sz="2400" dirty="0">
                <a:latin typeface="Calibri" panose="020F0502020204030204" pitchFamily="34" charset="0"/>
                <a:ea typeface="Source Sans Pro" charset="0"/>
                <a:cs typeface="Calibri" panose="020F0502020204030204" pitchFamily="34" charset="0"/>
              </a:rPr>
              <a:t>(3 of 3)</a:t>
            </a:r>
            <a:endParaRPr lang="en-US" dirty="0"/>
          </a:p>
        </p:txBody>
      </p:sp>
      <p:sp>
        <p:nvSpPr>
          <p:cNvPr id="3" name="Content Placeholder 2">
            <a:extLst>
              <a:ext uri="{FF2B5EF4-FFF2-40B4-BE49-F238E27FC236}">
                <a16:creationId xmlns:a16="http://schemas.microsoft.com/office/drawing/2014/main" id="{FC0A030F-4734-40ED-BD65-FA8CD08D64BC}"/>
              </a:ext>
            </a:extLst>
          </p:cNvPr>
          <p:cNvSpPr>
            <a:spLocks noGrp="1"/>
          </p:cNvSpPr>
          <p:nvPr>
            <p:ph sz="quarter" idx="16"/>
          </p:nvPr>
        </p:nvSpPr>
        <p:spPr>
          <a:xfrm>
            <a:off x="304800" y="1676400"/>
            <a:ext cx="8534400" cy="685800"/>
          </a:xfrm>
        </p:spPr>
        <p:txBody>
          <a:bodyPr/>
          <a:lstStyle/>
          <a:p>
            <a:r>
              <a:rPr lang="en-US" altLang="en-US" sz="2400" dirty="0"/>
              <a:t>Comparison of the owners’ equity (stockholders’ equity) accounts reported on a balance sheet.</a:t>
            </a:r>
          </a:p>
        </p:txBody>
      </p:sp>
      <p:pic>
        <p:nvPicPr>
          <p:cNvPr id="7" name="Content Placeholder 6" descr="An illustration displays comparison of owner's equity accounts. It is divided into proprietorship, partnership, and corporation. The proprietorship includes only one t account titled Owner's capital with normal balance in the credit section. The partnership includes two t accounts titled Able, capital, and Baker, capital. The t account of Able, capital reads, normal balance on the credit section. The t account of Baker capital reads, normal balance on the credit section. The corporation includes two t accounts titled, common stock, and retained earnings. The t account of common stock reads normal balance on the credit section. The t account of retained earnings reads normal balance on the credit section.&#10;">
            <a:extLst>
              <a:ext uri="{FF2B5EF4-FFF2-40B4-BE49-F238E27FC236}">
                <a16:creationId xmlns:a16="http://schemas.microsoft.com/office/drawing/2014/main" id="{4EB4F681-14F0-41CC-8EB3-E4A456B54451}"/>
              </a:ext>
            </a:extLst>
          </p:cNvPr>
          <p:cNvPicPr>
            <a:picLocks noGrp="1" noChangeAspect="1"/>
          </p:cNvPicPr>
          <p:nvPr>
            <p:ph sz="quarter" idx="17"/>
          </p:nvPr>
        </p:nvPicPr>
        <p:blipFill>
          <a:blip r:embed="rId2"/>
          <a:stretch>
            <a:fillRect/>
          </a:stretch>
        </p:blipFill>
        <p:spPr>
          <a:xfrm>
            <a:off x="507044" y="2743200"/>
            <a:ext cx="8179756" cy="3432106"/>
          </a:xfrm>
          <a:prstGeom prst="rect">
            <a:avLst/>
          </a:prstGeom>
          <a:ln w="12700">
            <a:solidFill>
              <a:srgbClr val="000010"/>
            </a:solidFill>
          </a:ln>
        </p:spPr>
      </p:pic>
      <p:sp>
        <p:nvSpPr>
          <p:cNvPr id="5" name="Slide Number Placeholder 4">
            <a:extLst>
              <a:ext uri="{FF2B5EF4-FFF2-40B4-BE49-F238E27FC236}">
                <a16:creationId xmlns:a16="http://schemas.microsoft.com/office/drawing/2014/main" id="{AF9EF664-1656-4338-A4DE-BD3AB42E1B5C}"/>
              </a:ext>
            </a:extLst>
          </p:cNvPr>
          <p:cNvSpPr>
            <a:spLocks noGrp="1"/>
          </p:cNvSpPr>
          <p:nvPr>
            <p:ph type="sldNum" sz="quarter" idx="10"/>
          </p:nvPr>
        </p:nvSpPr>
        <p:spPr/>
        <p:txBody>
          <a:bodyPr/>
          <a:lstStyle/>
          <a:p>
            <a:fld id="{67B19427-F580-D146-B60E-4CADEE75497F}" type="slidenum">
              <a:rPr lang="en-US" smtClean="0"/>
              <a:pPr/>
              <a:t>22</a:t>
            </a:fld>
            <a:endParaRPr lang="en-US" dirty="0"/>
          </a:p>
        </p:txBody>
      </p:sp>
      <p:sp>
        <p:nvSpPr>
          <p:cNvPr id="6" name="Footer Placeholder 5">
            <a:extLst>
              <a:ext uri="{FF2B5EF4-FFF2-40B4-BE49-F238E27FC236}">
                <a16:creationId xmlns:a16="http://schemas.microsoft.com/office/drawing/2014/main" id="{5E186A22-76B6-4367-9C4E-875D6F2070B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145224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2B30F-1A78-433A-BAA0-FF2C10A3D437}"/>
              </a:ext>
            </a:extLst>
          </p:cNvPr>
          <p:cNvSpPr>
            <a:spLocks noGrp="1"/>
          </p:cNvSpPr>
          <p:nvPr>
            <p:ph type="title"/>
          </p:nvPr>
        </p:nvSpPr>
        <p:spPr>
          <a:xfrm>
            <a:off x="304800" y="609600"/>
            <a:ext cx="8534400" cy="685799"/>
          </a:xfrm>
        </p:spPr>
        <p:txBody>
          <a:bodyPr/>
          <a:lstStyle/>
          <a:p>
            <a:r>
              <a:rPr lang="en-US" b="1" dirty="0">
                <a:ea typeface="Source Sans Pro" charset="0"/>
              </a:rPr>
              <a:t>Do It! 1b: </a:t>
            </a:r>
            <a:r>
              <a:rPr lang="en-US" b="1" dirty="0">
                <a:solidFill>
                  <a:srgbClr val="196E78"/>
                </a:solidFill>
                <a:ea typeface="Source Sans Pro" charset="0"/>
              </a:rPr>
              <a:t>Corporate Capital</a:t>
            </a:r>
            <a:endParaRPr lang="en-US" dirty="0"/>
          </a:p>
        </p:txBody>
      </p:sp>
      <p:sp>
        <p:nvSpPr>
          <p:cNvPr id="3" name="Content Placeholder 2">
            <a:extLst>
              <a:ext uri="{FF2B5EF4-FFF2-40B4-BE49-F238E27FC236}">
                <a16:creationId xmlns:a16="http://schemas.microsoft.com/office/drawing/2014/main" id="{92F87F86-306D-4BC9-84CC-42CD82DF412A}"/>
              </a:ext>
            </a:extLst>
          </p:cNvPr>
          <p:cNvSpPr>
            <a:spLocks noGrp="1"/>
          </p:cNvSpPr>
          <p:nvPr>
            <p:ph sz="quarter" idx="16"/>
          </p:nvPr>
        </p:nvSpPr>
        <p:spPr>
          <a:xfrm>
            <a:off x="304800" y="1295400"/>
            <a:ext cx="8534400" cy="1311275"/>
          </a:xfrm>
        </p:spPr>
        <p:txBody>
          <a:bodyPr/>
          <a:lstStyle/>
          <a:p>
            <a:r>
              <a:rPr lang="en-US" sz="2400" b="1" dirty="0"/>
              <a:t>Illustration: </a:t>
            </a:r>
            <a:r>
              <a:rPr lang="en-US" sz="2400" dirty="0"/>
              <a:t>At the end of its first year of operation, Doral Corporation has $750,000 of common stock and net income of $122,000. Prepare (a) the closing entry for net income and (b) the stockholders’ equity section at year-end.</a:t>
            </a:r>
          </a:p>
        </p:txBody>
      </p:sp>
      <p:sp>
        <p:nvSpPr>
          <p:cNvPr id="4" name="Content Placeholder 3">
            <a:extLst>
              <a:ext uri="{FF2B5EF4-FFF2-40B4-BE49-F238E27FC236}">
                <a16:creationId xmlns:a16="http://schemas.microsoft.com/office/drawing/2014/main" id="{49FC3CF8-911A-4FC3-87C9-D5E9CC120DA8}"/>
              </a:ext>
            </a:extLst>
          </p:cNvPr>
          <p:cNvSpPr>
            <a:spLocks noGrp="1"/>
          </p:cNvSpPr>
          <p:nvPr>
            <p:ph sz="quarter" idx="17"/>
          </p:nvPr>
        </p:nvSpPr>
        <p:spPr>
          <a:xfrm>
            <a:off x="304800" y="2759075"/>
            <a:ext cx="609600" cy="365125"/>
          </a:xfrm>
        </p:spPr>
        <p:txBody>
          <a:bodyPr/>
          <a:lstStyle/>
          <a:p>
            <a:r>
              <a:rPr lang="en-US" sz="2400" dirty="0"/>
              <a:t>(a)</a:t>
            </a:r>
          </a:p>
        </p:txBody>
      </p:sp>
      <p:sp>
        <p:nvSpPr>
          <p:cNvPr id="5" name="Content Placeholder 4">
            <a:extLst>
              <a:ext uri="{FF2B5EF4-FFF2-40B4-BE49-F238E27FC236}">
                <a16:creationId xmlns:a16="http://schemas.microsoft.com/office/drawing/2014/main" id="{395EA216-5CD6-40C1-AD85-1D6797CE0830}"/>
              </a:ext>
            </a:extLst>
          </p:cNvPr>
          <p:cNvSpPr>
            <a:spLocks noGrp="1"/>
          </p:cNvSpPr>
          <p:nvPr>
            <p:ph sz="quarter" idx="18"/>
          </p:nvPr>
        </p:nvSpPr>
        <p:spPr>
          <a:xfrm>
            <a:off x="810176" y="2743200"/>
            <a:ext cx="3337686" cy="365125"/>
          </a:xfrm>
        </p:spPr>
        <p:txBody>
          <a:bodyPr/>
          <a:lstStyle/>
          <a:p>
            <a:r>
              <a:rPr lang="en-US" sz="2400" dirty="0">
                <a:solidFill>
                  <a:srgbClr val="000000"/>
                </a:solidFill>
              </a:rPr>
              <a:t>Income Summary</a:t>
            </a:r>
            <a:endParaRPr lang="en-US" sz="2400" dirty="0"/>
          </a:p>
        </p:txBody>
      </p:sp>
      <p:sp>
        <p:nvSpPr>
          <p:cNvPr id="6" name="Content Placeholder 5">
            <a:extLst>
              <a:ext uri="{FF2B5EF4-FFF2-40B4-BE49-F238E27FC236}">
                <a16:creationId xmlns:a16="http://schemas.microsoft.com/office/drawing/2014/main" id="{74677936-E1F4-4393-B394-610192906DDA}"/>
              </a:ext>
            </a:extLst>
          </p:cNvPr>
          <p:cNvSpPr>
            <a:spLocks noGrp="1"/>
          </p:cNvSpPr>
          <p:nvPr>
            <p:ph sz="quarter" idx="19"/>
          </p:nvPr>
        </p:nvSpPr>
        <p:spPr>
          <a:xfrm>
            <a:off x="6374014" y="2743200"/>
            <a:ext cx="1263118" cy="365125"/>
          </a:xfrm>
        </p:spPr>
        <p:txBody>
          <a:bodyPr/>
          <a:lstStyle/>
          <a:p>
            <a:r>
              <a:rPr lang="en-US" sz="2400" dirty="0">
                <a:solidFill>
                  <a:srgbClr val="000000"/>
                </a:solidFill>
              </a:rPr>
              <a:t>122,000</a:t>
            </a:r>
            <a:endParaRPr lang="en-US" sz="2400" dirty="0"/>
          </a:p>
        </p:txBody>
      </p:sp>
      <p:sp>
        <p:nvSpPr>
          <p:cNvPr id="7" name="Content Placeholder 6">
            <a:extLst>
              <a:ext uri="{FF2B5EF4-FFF2-40B4-BE49-F238E27FC236}">
                <a16:creationId xmlns:a16="http://schemas.microsoft.com/office/drawing/2014/main" id="{28E41115-8F69-4A15-B994-CF108346BC18}"/>
              </a:ext>
            </a:extLst>
          </p:cNvPr>
          <p:cNvSpPr>
            <a:spLocks noGrp="1"/>
          </p:cNvSpPr>
          <p:nvPr>
            <p:ph sz="quarter" idx="21"/>
          </p:nvPr>
        </p:nvSpPr>
        <p:spPr>
          <a:xfrm>
            <a:off x="1066800" y="3109931"/>
            <a:ext cx="5404338" cy="928669"/>
          </a:xfrm>
        </p:spPr>
        <p:txBody>
          <a:bodyPr/>
          <a:lstStyle/>
          <a:p>
            <a:r>
              <a:rPr lang="en-US" sz="2400" dirty="0">
                <a:solidFill>
                  <a:srgbClr val="000000"/>
                </a:solidFill>
              </a:rPr>
              <a:t>Retained Earnings</a:t>
            </a:r>
          </a:p>
          <a:p>
            <a:pPr marL="271463">
              <a:spcBef>
                <a:spcPts val="0"/>
              </a:spcBef>
            </a:pPr>
            <a:r>
              <a:rPr lang="en-US" sz="2400" dirty="0"/>
              <a:t>(To close Income Summary and transfer net income to Retained Earnings)</a:t>
            </a:r>
          </a:p>
        </p:txBody>
      </p:sp>
      <p:sp>
        <p:nvSpPr>
          <p:cNvPr id="8" name="Content Placeholder 7">
            <a:extLst>
              <a:ext uri="{FF2B5EF4-FFF2-40B4-BE49-F238E27FC236}">
                <a16:creationId xmlns:a16="http://schemas.microsoft.com/office/drawing/2014/main" id="{4E4CC3F7-162F-4B2A-9872-E35A90C7AD4B}"/>
              </a:ext>
            </a:extLst>
          </p:cNvPr>
          <p:cNvSpPr>
            <a:spLocks noGrp="1"/>
          </p:cNvSpPr>
          <p:nvPr>
            <p:ph sz="quarter" idx="22"/>
          </p:nvPr>
        </p:nvSpPr>
        <p:spPr>
          <a:xfrm>
            <a:off x="7772400" y="3109931"/>
            <a:ext cx="1219200" cy="365125"/>
          </a:xfrm>
        </p:spPr>
        <p:txBody>
          <a:bodyPr/>
          <a:lstStyle/>
          <a:p>
            <a:r>
              <a:rPr lang="en-US" sz="2400" dirty="0">
                <a:solidFill>
                  <a:srgbClr val="000000"/>
                </a:solidFill>
              </a:rPr>
              <a:t>122,000</a:t>
            </a:r>
            <a:endParaRPr lang="en-US" sz="2400" dirty="0"/>
          </a:p>
        </p:txBody>
      </p:sp>
      <p:sp>
        <p:nvSpPr>
          <p:cNvPr id="9" name="Content Placeholder 8">
            <a:extLst>
              <a:ext uri="{FF2B5EF4-FFF2-40B4-BE49-F238E27FC236}">
                <a16:creationId xmlns:a16="http://schemas.microsoft.com/office/drawing/2014/main" id="{92E8B3CF-C62D-4A88-A2F4-310AF6EB76E7}"/>
              </a:ext>
            </a:extLst>
          </p:cNvPr>
          <p:cNvSpPr>
            <a:spLocks noGrp="1"/>
          </p:cNvSpPr>
          <p:nvPr>
            <p:ph sz="quarter" idx="23"/>
          </p:nvPr>
        </p:nvSpPr>
        <p:spPr>
          <a:xfrm>
            <a:off x="304800" y="4317405"/>
            <a:ext cx="609600" cy="365125"/>
          </a:xfrm>
        </p:spPr>
        <p:txBody>
          <a:bodyPr/>
          <a:lstStyle/>
          <a:p>
            <a:r>
              <a:rPr lang="en-US" sz="2400" dirty="0">
                <a:solidFill>
                  <a:srgbClr val="000000"/>
                </a:solidFill>
              </a:rPr>
              <a:t>(b)</a:t>
            </a:r>
            <a:endParaRPr lang="en-US" sz="2400" dirty="0"/>
          </a:p>
        </p:txBody>
      </p:sp>
      <p:sp>
        <p:nvSpPr>
          <p:cNvPr id="10" name="Content Placeholder 9">
            <a:extLst>
              <a:ext uri="{FF2B5EF4-FFF2-40B4-BE49-F238E27FC236}">
                <a16:creationId xmlns:a16="http://schemas.microsoft.com/office/drawing/2014/main" id="{1A052864-6FA3-4917-BB12-016B22E1CDC9}"/>
              </a:ext>
            </a:extLst>
          </p:cNvPr>
          <p:cNvSpPr>
            <a:spLocks noGrp="1"/>
          </p:cNvSpPr>
          <p:nvPr>
            <p:ph sz="quarter" idx="24"/>
          </p:nvPr>
        </p:nvSpPr>
        <p:spPr>
          <a:xfrm>
            <a:off x="810176" y="4317405"/>
            <a:ext cx="2999824" cy="365125"/>
          </a:xfrm>
        </p:spPr>
        <p:txBody>
          <a:bodyPr/>
          <a:lstStyle/>
          <a:p>
            <a:r>
              <a:rPr lang="en-US" sz="2400" dirty="0">
                <a:solidFill>
                  <a:srgbClr val="000000"/>
                </a:solidFill>
              </a:rPr>
              <a:t>Stockholders’ equity</a:t>
            </a:r>
            <a:endParaRPr lang="en-US" sz="2400" dirty="0"/>
          </a:p>
        </p:txBody>
      </p:sp>
      <p:sp>
        <p:nvSpPr>
          <p:cNvPr id="11" name="Content Placeholder 10">
            <a:extLst>
              <a:ext uri="{FF2B5EF4-FFF2-40B4-BE49-F238E27FC236}">
                <a16:creationId xmlns:a16="http://schemas.microsoft.com/office/drawing/2014/main" id="{EEAC5FE1-9157-4D87-BE3D-B5B07B8C138E}"/>
              </a:ext>
            </a:extLst>
          </p:cNvPr>
          <p:cNvSpPr>
            <a:spLocks noGrp="1"/>
          </p:cNvSpPr>
          <p:nvPr>
            <p:ph sz="quarter" idx="25"/>
          </p:nvPr>
        </p:nvSpPr>
        <p:spPr>
          <a:xfrm>
            <a:off x="1066800" y="4698405"/>
            <a:ext cx="2590800" cy="669925"/>
          </a:xfrm>
        </p:spPr>
        <p:txBody>
          <a:bodyPr/>
          <a:lstStyle/>
          <a:p>
            <a:r>
              <a:rPr lang="en-US" sz="2400" dirty="0"/>
              <a:t>Paid-in capital</a:t>
            </a:r>
            <a:endParaRPr lang="en-US" sz="2400" dirty="0">
              <a:solidFill>
                <a:srgbClr val="000000"/>
              </a:solidFill>
            </a:endParaRPr>
          </a:p>
          <a:p>
            <a:pPr indent="361950">
              <a:spcBef>
                <a:spcPts val="0"/>
              </a:spcBef>
            </a:pPr>
            <a:r>
              <a:rPr lang="en-US" sz="2400" dirty="0">
                <a:solidFill>
                  <a:srgbClr val="000000"/>
                </a:solidFill>
              </a:rPr>
              <a:t>Common stock</a:t>
            </a:r>
            <a:endParaRPr lang="en-US" sz="2400" dirty="0"/>
          </a:p>
        </p:txBody>
      </p:sp>
      <p:sp>
        <p:nvSpPr>
          <p:cNvPr id="12" name="Content Placeholder 11">
            <a:extLst>
              <a:ext uri="{FF2B5EF4-FFF2-40B4-BE49-F238E27FC236}">
                <a16:creationId xmlns:a16="http://schemas.microsoft.com/office/drawing/2014/main" id="{72B2DC4E-503F-4A9D-8735-758DFF6117B4}"/>
              </a:ext>
            </a:extLst>
          </p:cNvPr>
          <p:cNvSpPr>
            <a:spLocks noGrp="1"/>
          </p:cNvSpPr>
          <p:nvPr>
            <p:ph sz="quarter" idx="26"/>
          </p:nvPr>
        </p:nvSpPr>
        <p:spPr>
          <a:xfrm>
            <a:off x="6253438" y="4911130"/>
            <a:ext cx="1366562" cy="365125"/>
          </a:xfrm>
        </p:spPr>
        <p:txBody>
          <a:bodyPr/>
          <a:lstStyle/>
          <a:p>
            <a:r>
              <a:rPr lang="en-US" sz="2400" dirty="0">
                <a:solidFill>
                  <a:srgbClr val="000000"/>
                </a:solidFill>
              </a:rPr>
              <a:t>$750,000</a:t>
            </a:r>
            <a:endParaRPr lang="en-US" sz="2400" dirty="0"/>
          </a:p>
        </p:txBody>
      </p:sp>
      <p:sp>
        <p:nvSpPr>
          <p:cNvPr id="13" name="Content Placeholder 12">
            <a:extLst>
              <a:ext uri="{FF2B5EF4-FFF2-40B4-BE49-F238E27FC236}">
                <a16:creationId xmlns:a16="http://schemas.microsoft.com/office/drawing/2014/main" id="{F5EA98BB-E1C7-44FC-8C3D-EC2266A9D34F}"/>
              </a:ext>
            </a:extLst>
          </p:cNvPr>
          <p:cNvSpPr>
            <a:spLocks noGrp="1"/>
          </p:cNvSpPr>
          <p:nvPr>
            <p:ph sz="quarter" idx="27"/>
          </p:nvPr>
        </p:nvSpPr>
        <p:spPr>
          <a:xfrm>
            <a:off x="1066800" y="5368330"/>
            <a:ext cx="2895600" cy="365125"/>
          </a:xfrm>
        </p:spPr>
        <p:txBody>
          <a:bodyPr/>
          <a:lstStyle/>
          <a:p>
            <a:r>
              <a:rPr lang="en-US" sz="2400" dirty="0">
                <a:solidFill>
                  <a:srgbClr val="000000"/>
                </a:solidFill>
              </a:rPr>
              <a:t>Retained earnings</a:t>
            </a:r>
            <a:endParaRPr lang="en-US" sz="2400" dirty="0"/>
          </a:p>
        </p:txBody>
      </p:sp>
      <p:graphicFrame>
        <p:nvGraphicFramePr>
          <p:cNvPr id="26" name="Content Placeholder 25" descr="122,000 double underlined.&#10;">
            <a:extLst>
              <a:ext uri="{FF2B5EF4-FFF2-40B4-BE49-F238E27FC236}">
                <a16:creationId xmlns:a16="http://schemas.microsoft.com/office/drawing/2014/main" id="{1830CBC7-45F7-4E2A-8FC2-2DCB5E7450FE}"/>
              </a:ext>
            </a:extLst>
          </p:cNvPr>
          <p:cNvGraphicFramePr>
            <a:graphicFrameLocks noGrp="1" noChangeAspect="1"/>
          </p:cNvGraphicFramePr>
          <p:nvPr>
            <p:ph sz="quarter" idx="28"/>
            <p:extLst>
              <p:ext uri="{D42A27DB-BD31-4B8C-83A1-F6EECF244321}">
                <p14:modId xmlns:p14="http://schemas.microsoft.com/office/powerpoint/2010/main" val="3203974298"/>
              </p:ext>
            </p:extLst>
          </p:nvPr>
        </p:nvGraphicFramePr>
        <p:xfrm>
          <a:off x="6344696" y="5318265"/>
          <a:ext cx="1191956" cy="401638"/>
        </p:xfrm>
        <a:graphic>
          <a:graphicData uri="http://schemas.openxmlformats.org/presentationml/2006/ole">
            <mc:AlternateContent xmlns:mc="http://schemas.openxmlformats.org/markup-compatibility/2006">
              <mc:Choice xmlns:v="urn:schemas-microsoft-com:vml" Requires="v">
                <p:oleObj name="Equation" r:id="rId2" imgW="1168200" imgH="393480" progId="Equation.DSMT4">
                  <p:embed/>
                </p:oleObj>
              </mc:Choice>
              <mc:Fallback>
                <p:oleObj name="Equation" r:id="rId2" imgW="1168200" imgH="393480" progId="Equation.DSMT4">
                  <p:embed/>
                  <p:pic>
                    <p:nvPicPr>
                      <p:cNvPr id="25" name="Object 24">
                        <a:extLst>
                          <a:ext uri="{FF2B5EF4-FFF2-40B4-BE49-F238E27FC236}">
                            <a16:creationId xmlns:a16="http://schemas.microsoft.com/office/drawing/2014/main" id="{E2B07809-755F-408C-B826-534FF32EFDDF}"/>
                          </a:ext>
                        </a:extLst>
                      </p:cNvPr>
                      <p:cNvPicPr/>
                      <p:nvPr/>
                    </p:nvPicPr>
                    <p:blipFill>
                      <a:blip r:embed="rId3"/>
                      <a:stretch>
                        <a:fillRect/>
                      </a:stretch>
                    </p:blipFill>
                    <p:spPr>
                      <a:xfrm>
                        <a:off x="6344696" y="5318265"/>
                        <a:ext cx="1191956" cy="401638"/>
                      </a:xfrm>
                      <a:prstGeom prst="rect">
                        <a:avLst/>
                      </a:prstGeom>
                    </p:spPr>
                  </p:pic>
                </p:oleObj>
              </mc:Fallback>
            </mc:AlternateContent>
          </a:graphicData>
        </a:graphic>
      </p:graphicFrame>
      <p:sp>
        <p:nvSpPr>
          <p:cNvPr id="15" name="Content Placeholder 14">
            <a:extLst>
              <a:ext uri="{FF2B5EF4-FFF2-40B4-BE49-F238E27FC236}">
                <a16:creationId xmlns:a16="http://schemas.microsoft.com/office/drawing/2014/main" id="{550394B9-59DA-4E09-8527-63F29CB14003}"/>
              </a:ext>
            </a:extLst>
          </p:cNvPr>
          <p:cNvSpPr>
            <a:spLocks noGrp="1"/>
          </p:cNvSpPr>
          <p:nvPr>
            <p:ph sz="quarter" idx="29"/>
          </p:nvPr>
        </p:nvSpPr>
        <p:spPr>
          <a:xfrm>
            <a:off x="838200" y="5765241"/>
            <a:ext cx="3652562" cy="365125"/>
          </a:xfrm>
        </p:spPr>
        <p:txBody>
          <a:bodyPr/>
          <a:lstStyle/>
          <a:p>
            <a:r>
              <a:rPr lang="en-US" sz="2400" dirty="0">
                <a:solidFill>
                  <a:srgbClr val="000000"/>
                </a:solidFill>
              </a:rPr>
              <a:t>Total stockholders’ equity</a:t>
            </a:r>
            <a:endParaRPr lang="en-US" sz="2400" dirty="0"/>
          </a:p>
        </p:txBody>
      </p:sp>
      <p:graphicFrame>
        <p:nvGraphicFramePr>
          <p:cNvPr id="28" name="Content Placeholder 27" descr="$872,000 double underlined.&#10;">
            <a:extLst>
              <a:ext uri="{FF2B5EF4-FFF2-40B4-BE49-F238E27FC236}">
                <a16:creationId xmlns:a16="http://schemas.microsoft.com/office/drawing/2014/main" id="{997554A7-AA58-4604-855C-211306CC615F}"/>
              </a:ext>
            </a:extLst>
          </p:cNvPr>
          <p:cNvGraphicFramePr>
            <a:graphicFrameLocks noGrp="1" noChangeAspect="1"/>
          </p:cNvGraphicFramePr>
          <p:nvPr>
            <p:ph sz="quarter" idx="30"/>
            <p:extLst>
              <p:ext uri="{D42A27DB-BD31-4B8C-83A1-F6EECF244321}">
                <p14:modId xmlns:p14="http://schemas.microsoft.com/office/powerpoint/2010/main" val="955329250"/>
              </p:ext>
            </p:extLst>
          </p:nvPr>
        </p:nvGraphicFramePr>
        <p:xfrm>
          <a:off x="7732708" y="5715000"/>
          <a:ext cx="1182692" cy="457817"/>
        </p:xfrm>
        <a:graphic>
          <a:graphicData uri="http://schemas.openxmlformats.org/presentationml/2006/ole">
            <mc:AlternateContent xmlns:mc="http://schemas.openxmlformats.org/markup-compatibility/2006">
              <mc:Choice xmlns:v="urn:schemas-microsoft-com:vml" Requires="v">
                <p:oleObj name="Equation" r:id="rId4" imgW="1180800" imgH="457200" progId="Equation.DSMT4">
                  <p:embed/>
                </p:oleObj>
              </mc:Choice>
              <mc:Fallback>
                <p:oleObj name="Equation" r:id="rId4" imgW="1180800" imgH="457200" progId="Equation.DSMT4">
                  <p:embed/>
                  <p:pic>
                    <p:nvPicPr>
                      <p:cNvPr id="27" name="Object 26">
                        <a:extLst>
                          <a:ext uri="{FF2B5EF4-FFF2-40B4-BE49-F238E27FC236}">
                            <a16:creationId xmlns:a16="http://schemas.microsoft.com/office/drawing/2014/main" id="{46100045-55E7-4988-A8EB-F16297B124C1}"/>
                          </a:ext>
                        </a:extLst>
                      </p:cNvPr>
                      <p:cNvPicPr/>
                      <p:nvPr/>
                    </p:nvPicPr>
                    <p:blipFill>
                      <a:blip r:embed="rId5"/>
                      <a:stretch>
                        <a:fillRect/>
                      </a:stretch>
                    </p:blipFill>
                    <p:spPr>
                      <a:xfrm>
                        <a:off x="7732708" y="5715000"/>
                        <a:ext cx="1182692" cy="457817"/>
                      </a:xfrm>
                      <a:prstGeom prst="rect">
                        <a:avLst/>
                      </a:prstGeom>
                    </p:spPr>
                  </p:pic>
                </p:oleObj>
              </mc:Fallback>
            </mc:AlternateContent>
          </a:graphicData>
        </a:graphic>
      </p:graphicFrame>
      <p:sp>
        <p:nvSpPr>
          <p:cNvPr id="23" name="Slide Number Placeholder 22">
            <a:extLst>
              <a:ext uri="{FF2B5EF4-FFF2-40B4-BE49-F238E27FC236}">
                <a16:creationId xmlns:a16="http://schemas.microsoft.com/office/drawing/2014/main" id="{C3ADB033-D6E5-42A2-AA75-5772CD252CDF}"/>
              </a:ext>
            </a:extLst>
          </p:cNvPr>
          <p:cNvSpPr>
            <a:spLocks noGrp="1"/>
          </p:cNvSpPr>
          <p:nvPr>
            <p:ph type="sldNum" sz="quarter" idx="10"/>
          </p:nvPr>
        </p:nvSpPr>
        <p:spPr/>
        <p:txBody>
          <a:bodyPr/>
          <a:lstStyle/>
          <a:p>
            <a:fld id="{67B19427-F580-D146-B60E-4CADEE75497F}" type="slidenum">
              <a:rPr lang="en-US" smtClean="0"/>
              <a:pPr/>
              <a:t>23</a:t>
            </a:fld>
            <a:endParaRPr lang="en-US" dirty="0"/>
          </a:p>
        </p:txBody>
      </p:sp>
      <p:sp>
        <p:nvSpPr>
          <p:cNvPr id="24" name="Footer Placeholder 23">
            <a:extLst>
              <a:ext uri="{FF2B5EF4-FFF2-40B4-BE49-F238E27FC236}">
                <a16:creationId xmlns:a16="http://schemas.microsoft.com/office/drawing/2014/main" id="{F0618A2A-3150-4FE5-BE3A-BE7ACB108CB4}"/>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984653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xEl>
                                              <p:pRg st="0" end="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P spid="7" grpId="0" uiExpand="1" build="p"/>
      <p:bldP spid="8" grpId="0" build="p"/>
      <p:bldP spid="9" grpId="0" build="p"/>
      <p:bldP spid="10" grpId="0" build="p"/>
      <p:bldP spid="11" grpId="0" build="p"/>
      <p:bldP spid="12" grpId="0" build="p"/>
      <p:bldP spid="13" grpId="0" build="p"/>
      <p:bldP spid="1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ADC79-C0D4-491A-9B44-5595DE4A08DF}"/>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Accounting for Stock Transactions </a:t>
            </a:r>
            <a:r>
              <a:rPr lang="en-US" sz="2400" dirty="0">
                <a:latin typeface="Calibri" panose="020F0502020204030204" pitchFamily="34" charset="0"/>
                <a:ea typeface="Source Sans Pro" charset="0"/>
                <a:cs typeface="Calibri" panose="020F0502020204030204" pitchFamily="34" charset="0"/>
              </a:rPr>
              <a:t>(1 of 2)</a:t>
            </a:r>
            <a:endParaRPr lang="en-US" sz="2400" dirty="0"/>
          </a:p>
        </p:txBody>
      </p:sp>
      <p:sp>
        <p:nvSpPr>
          <p:cNvPr id="3" name="Content Placeholder 2">
            <a:extLst>
              <a:ext uri="{FF2B5EF4-FFF2-40B4-BE49-F238E27FC236}">
                <a16:creationId xmlns:a16="http://schemas.microsoft.com/office/drawing/2014/main" id="{6DAC37CE-5E34-4811-80BF-051881133B80}"/>
              </a:ext>
            </a:extLst>
          </p:cNvPr>
          <p:cNvSpPr>
            <a:spLocks noGrp="1"/>
          </p:cNvSpPr>
          <p:nvPr>
            <p:ph sz="quarter" idx="16"/>
          </p:nvPr>
        </p:nvSpPr>
        <p:spPr>
          <a:xfrm>
            <a:off x="304800" y="1828800"/>
            <a:ext cx="8534400" cy="2286000"/>
          </a:xfrm>
        </p:spPr>
        <p:txBody>
          <a:bodyPr/>
          <a:lstStyle/>
          <a:p>
            <a:pPr>
              <a:buClr>
                <a:srgbClr val="990000"/>
              </a:buClr>
            </a:pPr>
            <a:r>
              <a:rPr lang="en-US" altLang="en-US" b="1" dirty="0">
                <a:latin typeface="Calibri" panose="020F0502020204030204" pitchFamily="34" charset="0"/>
              </a:rPr>
              <a:t>Accounting for Common Stock</a:t>
            </a:r>
          </a:p>
          <a:p>
            <a:pPr>
              <a:buClr>
                <a:srgbClr val="990000"/>
              </a:buClr>
            </a:pPr>
            <a:r>
              <a:rPr lang="en-US" altLang="en-US" b="1" dirty="0">
                <a:latin typeface="Calibri" panose="020F0502020204030204" pitchFamily="34" charset="0"/>
              </a:rPr>
              <a:t>Primary Objectives: </a:t>
            </a:r>
          </a:p>
          <a:p>
            <a:pPr marL="402336" lvl="1" indent="-402336">
              <a:spcBef>
                <a:spcPts val="1000"/>
              </a:spcBef>
              <a:buClr>
                <a:schemeClr val="accent2"/>
              </a:buClr>
              <a:buFont typeface="+mj-lt"/>
              <a:buAutoNum type="arabicPeriod"/>
            </a:pPr>
            <a:r>
              <a:rPr lang="en-US" altLang="en-US" sz="2800" dirty="0">
                <a:latin typeface="Calibri" panose="020F0502020204030204" pitchFamily="34" charset="0"/>
              </a:rPr>
              <a:t>Identify the specific sources of paid-in capital.</a:t>
            </a:r>
          </a:p>
          <a:p>
            <a:pPr marL="402336" lvl="1" indent="-402336">
              <a:spcBef>
                <a:spcPts val="1000"/>
              </a:spcBef>
              <a:buClr>
                <a:schemeClr val="accent2"/>
              </a:buClr>
              <a:buFont typeface="+mj-lt"/>
              <a:buAutoNum type="arabicPeriod"/>
            </a:pPr>
            <a:r>
              <a:rPr lang="en-US" altLang="en-US" sz="2800" dirty="0">
                <a:latin typeface="Calibri" panose="020F0502020204030204" pitchFamily="34" charset="0"/>
              </a:rPr>
              <a:t>Maintain the distinction between paid-in capital and retained earnings.</a:t>
            </a:r>
          </a:p>
        </p:txBody>
      </p:sp>
      <p:sp>
        <p:nvSpPr>
          <p:cNvPr id="7" name="Content Placeholder 6"/>
          <p:cNvSpPr>
            <a:spLocks noGrp="1"/>
          </p:cNvSpPr>
          <p:nvPr>
            <p:ph sz="quarter" idx="18"/>
          </p:nvPr>
        </p:nvSpPr>
        <p:spPr/>
        <p:txBody>
          <a:bodyPr/>
          <a:lstStyle/>
          <a:p>
            <a:pPr marL="0" lvl="1" indent="0">
              <a:spcBef>
                <a:spcPts val="1000"/>
              </a:spcBef>
              <a:buNone/>
            </a:pPr>
            <a:r>
              <a:rPr lang="en-US" altLang="en-US" sz="2800" dirty="0">
                <a:latin typeface="Calibri" panose="020F0502020204030204" pitchFamily="34" charset="0"/>
              </a:rPr>
              <a:t>Other than consideration received, the issuance of common stock affects only paid-in capital accounts.</a:t>
            </a:r>
          </a:p>
        </p:txBody>
      </p:sp>
      <p:sp>
        <p:nvSpPr>
          <p:cNvPr id="4" name="Slide Number Placeholder 3">
            <a:extLst>
              <a:ext uri="{FF2B5EF4-FFF2-40B4-BE49-F238E27FC236}">
                <a16:creationId xmlns:a16="http://schemas.microsoft.com/office/drawing/2014/main" id="{C5E074EB-EB25-4AA3-93BC-C1D32B9E619A}"/>
              </a:ext>
            </a:extLst>
          </p:cNvPr>
          <p:cNvSpPr>
            <a:spLocks noGrp="1"/>
          </p:cNvSpPr>
          <p:nvPr>
            <p:ph type="sldNum" sz="quarter" idx="10"/>
          </p:nvPr>
        </p:nvSpPr>
        <p:spPr/>
        <p:txBody>
          <a:bodyPr/>
          <a:lstStyle/>
          <a:p>
            <a:fld id="{67B19427-F580-D146-B60E-4CADEE75497F}" type="slidenum">
              <a:rPr lang="en-US" smtClean="0"/>
              <a:pPr/>
              <a:t>24</a:t>
            </a:fld>
            <a:endParaRPr lang="en-US" dirty="0"/>
          </a:p>
        </p:txBody>
      </p:sp>
      <p:sp>
        <p:nvSpPr>
          <p:cNvPr id="5" name="Footer Placeholder 4">
            <a:extLst>
              <a:ext uri="{FF2B5EF4-FFF2-40B4-BE49-F238E27FC236}">
                <a16:creationId xmlns:a16="http://schemas.microsoft.com/office/drawing/2014/main" id="{188C7078-F4D1-4397-9076-246160F0701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263501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2B30F-1A78-433A-BAA0-FF2C10A3D437}"/>
              </a:ext>
            </a:extLst>
          </p:cNvPr>
          <p:cNvSpPr>
            <a:spLocks noGrp="1"/>
          </p:cNvSpPr>
          <p:nvPr>
            <p:ph type="title"/>
          </p:nvPr>
        </p:nvSpPr>
        <p:spPr>
          <a:xfrm>
            <a:off x="304800" y="533400"/>
            <a:ext cx="8534400" cy="654049"/>
          </a:xfrm>
        </p:spPr>
        <p:txBody>
          <a:bodyPr/>
          <a:lstStyle/>
          <a:p>
            <a:r>
              <a:rPr lang="en-US" b="1" dirty="0">
                <a:ea typeface="Source Sans Pro" charset="0"/>
              </a:rPr>
              <a:t>Issuing Common Stock for Cash </a:t>
            </a:r>
            <a:r>
              <a:rPr lang="en-US" sz="2400" dirty="0">
                <a:ea typeface="Source Sans Pro" charset="0"/>
              </a:rPr>
              <a:t>(1 of 4)</a:t>
            </a:r>
            <a:endParaRPr lang="en-US" sz="2400" dirty="0"/>
          </a:p>
        </p:txBody>
      </p:sp>
      <p:sp>
        <p:nvSpPr>
          <p:cNvPr id="3" name="Content Placeholder 2">
            <a:extLst>
              <a:ext uri="{FF2B5EF4-FFF2-40B4-BE49-F238E27FC236}">
                <a16:creationId xmlns:a16="http://schemas.microsoft.com/office/drawing/2014/main" id="{92F87F86-306D-4BC9-84CC-42CD82DF412A}"/>
              </a:ext>
            </a:extLst>
          </p:cNvPr>
          <p:cNvSpPr>
            <a:spLocks noGrp="1"/>
          </p:cNvSpPr>
          <p:nvPr>
            <p:ph sz="quarter" idx="16"/>
          </p:nvPr>
        </p:nvSpPr>
        <p:spPr>
          <a:xfrm>
            <a:off x="304800" y="1219200"/>
            <a:ext cx="8534400" cy="1311275"/>
          </a:xfrm>
        </p:spPr>
        <p:txBody>
          <a:bodyPr/>
          <a:lstStyle/>
          <a:p>
            <a:r>
              <a:rPr lang="en-US" sz="2400" b="1" dirty="0"/>
              <a:t>Illustration: </a:t>
            </a:r>
            <a:r>
              <a:rPr lang="en-US" altLang="en-US" sz="2400" dirty="0"/>
              <a:t>Assume that Hydro-Slide, Inc. issues 1,000 shares of $1 par value common stock. Prepare Hydro-Slide’s journal entry if (a) 1,000 share are issued for $1 per share, and (b) 1,000 shares are issued for $5 per share.</a:t>
            </a:r>
            <a:endParaRPr lang="en-US" sz="2400" dirty="0"/>
          </a:p>
        </p:txBody>
      </p:sp>
      <p:sp>
        <p:nvSpPr>
          <p:cNvPr id="4" name="Content Placeholder 3">
            <a:extLst>
              <a:ext uri="{FF2B5EF4-FFF2-40B4-BE49-F238E27FC236}">
                <a16:creationId xmlns:a16="http://schemas.microsoft.com/office/drawing/2014/main" id="{49FC3CF8-911A-4FC3-87C9-D5E9CC120DA8}"/>
              </a:ext>
            </a:extLst>
          </p:cNvPr>
          <p:cNvSpPr>
            <a:spLocks noGrp="1"/>
          </p:cNvSpPr>
          <p:nvPr>
            <p:ph sz="quarter" idx="17"/>
          </p:nvPr>
        </p:nvSpPr>
        <p:spPr>
          <a:xfrm>
            <a:off x="304800" y="2678691"/>
            <a:ext cx="609600" cy="365125"/>
          </a:xfrm>
        </p:spPr>
        <p:txBody>
          <a:bodyPr/>
          <a:lstStyle/>
          <a:p>
            <a:r>
              <a:rPr lang="en-US" sz="2400" dirty="0"/>
              <a:t>(a)</a:t>
            </a:r>
          </a:p>
        </p:txBody>
      </p:sp>
      <p:sp>
        <p:nvSpPr>
          <p:cNvPr id="5" name="Content Placeholder 4">
            <a:extLst>
              <a:ext uri="{FF2B5EF4-FFF2-40B4-BE49-F238E27FC236}">
                <a16:creationId xmlns:a16="http://schemas.microsoft.com/office/drawing/2014/main" id="{395EA216-5CD6-40C1-AD85-1D6797CE0830}"/>
              </a:ext>
            </a:extLst>
          </p:cNvPr>
          <p:cNvSpPr>
            <a:spLocks noGrp="1"/>
          </p:cNvSpPr>
          <p:nvPr>
            <p:ph sz="quarter" idx="18"/>
          </p:nvPr>
        </p:nvSpPr>
        <p:spPr>
          <a:xfrm>
            <a:off x="810176" y="2662816"/>
            <a:ext cx="3337686" cy="365125"/>
          </a:xfrm>
        </p:spPr>
        <p:txBody>
          <a:bodyPr/>
          <a:lstStyle/>
          <a:p>
            <a:r>
              <a:rPr lang="en-US" sz="2400" dirty="0">
                <a:solidFill>
                  <a:srgbClr val="000000"/>
                </a:solidFill>
              </a:rPr>
              <a:t>Cash</a:t>
            </a:r>
            <a:endParaRPr lang="en-US" sz="2400" dirty="0"/>
          </a:p>
        </p:txBody>
      </p:sp>
      <p:sp>
        <p:nvSpPr>
          <p:cNvPr id="6" name="Content Placeholder 5">
            <a:extLst>
              <a:ext uri="{FF2B5EF4-FFF2-40B4-BE49-F238E27FC236}">
                <a16:creationId xmlns:a16="http://schemas.microsoft.com/office/drawing/2014/main" id="{74677936-E1F4-4393-B394-610192906DDA}"/>
              </a:ext>
            </a:extLst>
          </p:cNvPr>
          <p:cNvSpPr>
            <a:spLocks noGrp="1"/>
          </p:cNvSpPr>
          <p:nvPr>
            <p:ph sz="quarter" idx="19"/>
          </p:nvPr>
        </p:nvSpPr>
        <p:spPr>
          <a:xfrm>
            <a:off x="6558238" y="2662816"/>
            <a:ext cx="909362" cy="365125"/>
          </a:xfrm>
        </p:spPr>
        <p:txBody>
          <a:bodyPr/>
          <a:lstStyle/>
          <a:p>
            <a:r>
              <a:rPr lang="en-US" sz="2400" dirty="0">
                <a:solidFill>
                  <a:srgbClr val="000000"/>
                </a:solidFill>
              </a:rPr>
              <a:t>1,000</a:t>
            </a:r>
            <a:endParaRPr lang="en-US" sz="2400" dirty="0"/>
          </a:p>
        </p:txBody>
      </p:sp>
      <p:sp>
        <p:nvSpPr>
          <p:cNvPr id="7" name="Content Placeholder 6">
            <a:extLst>
              <a:ext uri="{FF2B5EF4-FFF2-40B4-BE49-F238E27FC236}">
                <a16:creationId xmlns:a16="http://schemas.microsoft.com/office/drawing/2014/main" id="{28E41115-8F69-4A15-B994-CF108346BC18}"/>
              </a:ext>
            </a:extLst>
          </p:cNvPr>
          <p:cNvSpPr>
            <a:spLocks noGrp="1"/>
          </p:cNvSpPr>
          <p:nvPr>
            <p:ph sz="quarter" idx="21"/>
          </p:nvPr>
        </p:nvSpPr>
        <p:spPr>
          <a:xfrm>
            <a:off x="1066800" y="3042643"/>
            <a:ext cx="5257800" cy="975897"/>
          </a:xfrm>
        </p:spPr>
        <p:txBody>
          <a:bodyPr/>
          <a:lstStyle/>
          <a:p>
            <a:r>
              <a:rPr lang="en-US" sz="2400" dirty="0">
                <a:solidFill>
                  <a:srgbClr val="000000"/>
                </a:solidFill>
              </a:rPr>
              <a:t>Common Stock (1,000 × $1)</a:t>
            </a:r>
          </a:p>
          <a:p>
            <a:pPr marL="361950">
              <a:spcBef>
                <a:spcPts val="0"/>
              </a:spcBef>
            </a:pPr>
            <a:r>
              <a:rPr lang="en-US" sz="2400" dirty="0"/>
              <a:t>(To record issuance of 1,000 shares of $1 par common stock at par)</a:t>
            </a:r>
          </a:p>
        </p:txBody>
      </p:sp>
      <p:sp>
        <p:nvSpPr>
          <p:cNvPr id="8" name="Content Placeholder 7">
            <a:extLst>
              <a:ext uri="{FF2B5EF4-FFF2-40B4-BE49-F238E27FC236}">
                <a16:creationId xmlns:a16="http://schemas.microsoft.com/office/drawing/2014/main" id="{4E4CC3F7-162F-4B2A-9872-E35A90C7AD4B}"/>
              </a:ext>
            </a:extLst>
          </p:cNvPr>
          <p:cNvSpPr>
            <a:spLocks noGrp="1"/>
          </p:cNvSpPr>
          <p:nvPr>
            <p:ph sz="quarter" idx="22"/>
          </p:nvPr>
        </p:nvSpPr>
        <p:spPr>
          <a:xfrm>
            <a:off x="7956621" y="3042644"/>
            <a:ext cx="914402" cy="331932"/>
          </a:xfrm>
        </p:spPr>
        <p:txBody>
          <a:bodyPr/>
          <a:lstStyle/>
          <a:p>
            <a:r>
              <a:rPr lang="en-US" sz="2400" dirty="0">
                <a:solidFill>
                  <a:srgbClr val="000000"/>
                </a:solidFill>
              </a:rPr>
              <a:t>1,000</a:t>
            </a:r>
            <a:endParaRPr lang="en-US" sz="2400" dirty="0"/>
          </a:p>
        </p:txBody>
      </p:sp>
      <p:sp>
        <p:nvSpPr>
          <p:cNvPr id="9" name="Content Placeholder 8">
            <a:extLst>
              <a:ext uri="{FF2B5EF4-FFF2-40B4-BE49-F238E27FC236}">
                <a16:creationId xmlns:a16="http://schemas.microsoft.com/office/drawing/2014/main" id="{92E8B3CF-C62D-4A88-A2F4-310AF6EB76E7}"/>
              </a:ext>
            </a:extLst>
          </p:cNvPr>
          <p:cNvSpPr>
            <a:spLocks noGrp="1"/>
          </p:cNvSpPr>
          <p:nvPr>
            <p:ph sz="quarter" idx="23"/>
          </p:nvPr>
        </p:nvSpPr>
        <p:spPr>
          <a:xfrm>
            <a:off x="304800" y="4180952"/>
            <a:ext cx="609600" cy="365125"/>
          </a:xfrm>
        </p:spPr>
        <p:txBody>
          <a:bodyPr/>
          <a:lstStyle/>
          <a:p>
            <a:r>
              <a:rPr lang="en-US" sz="2400" dirty="0">
                <a:solidFill>
                  <a:srgbClr val="000000"/>
                </a:solidFill>
              </a:rPr>
              <a:t>(b)</a:t>
            </a:r>
            <a:endParaRPr lang="en-US" sz="2400" dirty="0"/>
          </a:p>
        </p:txBody>
      </p:sp>
      <p:sp>
        <p:nvSpPr>
          <p:cNvPr id="10" name="Content Placeholder 9">
            <a:extLst>
              <a:ext uri="{FF2B5EF4-FFF2-40B4-BE49-F238E27FC236}">
                <a16:creationId xmlns:a16="http://schemas.microsoft.com/office/drawing/2014/main" id="{1A052864-6FA3-4917-BB12-016B22E1CDC9}"/>
              </a:ext>
            </a:extLst>
          </p:cNvPr>
          <p:cNvSpPr>
            <a:spLocks noGrp="1"/>
          </p:cNvSpPr>
          <p:nvPr>
            <p:ph sz="quarter" idx="24"/>
          </p:nvPr>
        </p:nvSpPr>
        <p:spPr>
          <a:xfrm>
            <a:off x="810176" y="4180952"/>
            <a:ext cx="2999824" cy="365125"/>
          </a:xfrm>
        </p:spPr>
        <p:txBody>
          <a:bodyPr/>
          <a:lstStyle/>
          <a:p>
            <a:r>
              <a:rPr lang="en-US" sz="2400" dirty="0">
                <a:solidFill>
                  <a:srgbClr val="000000"/>
                </a:solidFill>
              </a:rPr>
              <a:t>Cash</a:t>
            </a:r>
            <a:endParaRPr lang="en-US" sz="2400" dirty="0"/>
          </a:p>
        </p:txBody>
      </p:sp>
      <p:sp>
        <p:nvSpPr>
          <p:cNvPr id="11" name="Content Placeholder 10">
            <a:extLst>
              <a:ext uri="{FF2B5EF4-FFF2-40B4-BE49-F238E27FC236}">
                <a16:creationId xmlns:a16="http://schemas.microsoft.com/office/drawing/2014/main" id="{EEAC5FE1-9157-4D87-BE3D-B5B07B8C138E}"/>
              </a:ext>
            </a:extLst>
          </p:cNvPr>
          <p:cNvSpPr>
            <a:spLocks noGrp="1"/>
          </p:cNvSpPr>
          <p:nvPr>
            <p:ph sz="quarter" idx="25"/>
          </p:nvPr>
        </p:nvSpPr>
        <p:spPr>
          <a:xfrm>
            <a:off x="6558238" y="4180952"/>
            <a:ext cx="909362" cy="352425"/>
          </a:xfrm>
        </p:spPr>
        <p:txBody>
          <a:bodyPr/>
          <a:lstStyle/>
          <a:p>
            <a:r>
              <a:rPr lang="en-US" sz="2400" dirty="0">
                <a:solidFill>
                  <a:srgbClr val="000000"/>
                </a:solidFill>
              </a:rPr>
              <a:t>5,000</a:t>
            </a:r>
            <a:endParaRPr lang="en-US" sz="2400" dirty="0"/>
          </a:p>
        </p:txBody>
      </p:sp>
      <p:sp>
        <p:nvSpPr>
          <p:cNvPr id="12" name="Content Placeholder 11">
            <a:extLst>
              <a:ext uri="{FF2B5EF4-FFF2-40B4-BE49-F238E27FC236}">
                <a16:creationId xmlns:a16="http://schemas.microsoft.com/office/drawing/2014/main" id="{72B2DC4E-503F-4A9D-8735-758DFF6117B4}"/>
              </a:ext>
            </a:extLst>
          </p:cNvPr>
          <p:cNvSpPr>
            <a:spLocks noGrp="1"/>
          </p:cNvSpPr>
          <p:nvPr>
            <p:ph sz="quarter" idx="26"/>
          </p:nvPr>
        </p:nvSpPr>
        <p:spPr>
          <a:xfrm>
            <a:off x="1076848" y="4537598"/>
            <a:ext cx="3733800" cy="365125"/>
          </a:xfrm>
        </p:spPr>
        <p:txBody>
          <a:bodyPr/>
          <a:lstStyle/>
          <a:p>
            <a:r>
              <a:rPr lang="en-US" sz="2400" dirty="0">
                <a:solidFill>
                  <a:srgbClr val="000000"/>
                </a:solidFill>
              </a:rPr>
              <a:t>Common Stock (1,000 × $1)</a:t>
            </a:r>
            <a:endParaRPr lang="en-US" sz="2400" dirty="0"/>
          </a:p>
        </p:txBody>
      </p:sp>
      <p:sp>
        <p:nvSpPr>
          <p:cNvPr id="13" name="Content Placeholder 12">
            <a:extLst>
              <a:ext uri="{FF2B5EF4-FFF2-40B4-BE49-F238E27FC236}">
                <a16:creationId xmlns:a16="http://schemas.microsoft.com/office/drawing/2014/main" id="{F5EA98BB-E1C7-44FC-8C3D-EC2266A9D34F}"/>
              </a:ext>
            </a:extLst>
          </p:cNvPr>
          <p:cNvSpPr>
            <a:spLocks noGrp="1"/>
          </p:cNvSpPr>
          <p:nvPr>
            <p:ph sz="quarter" idx="27"/>
          </p:nvPr>
        </p:nvSpPr>
        <p:spPr>
          <a:xfrm>
            <a:off x="7924800" y="4505848"/>
            <a:ext cx="914402" cy="365125"/>
          </a:xfrm>
        </p:spPr>
        <p:txBody>
          <a:bodyPr/>
          <a:lstStyle/>
          <a:p>
            <a:r>
              <a:rPr lang="en-US" sz="2400" dirty="0">
                <a:solidFill>
                  <a:srgbClr val="000000"/>
                </a:solidFill>
              </a:rPr>
              <a:t>1,000</a:t>
            </a:r>
            <a:endParaRPr lang="en-US" sz="2400" dirty="0"/>
          </a:p>
        </p:txBody>
      </p:sp>
      <p:sp>
        <p:nvSpPr>
          <p:cNvPr id="15" name="Content Placeholder 14">
            <a:extLst>
              <a:ext uri="{FF2B5EF4-FFF2-40B4-BE49-F238E27FC236}">
                <a16:creationId xmlns:a16="http://schemas.microsoft.com/office/drawing/2014/main" id="{550394B9-59DA-4E09-8527-63F29CB14003}"/>
              </a:ext>
            </a:extLst>
          </p:cNvPr>
          <p:cNvSpPr>
            <a:spLocks noGrp="1"/>
          </p:cNvSpPr>
          <p:nvPr>
            <p:ph sz="quarter" idx="29"/>
          </p:nvPr>
        </p:nvSpPr>
        <p:spPr>
          <a:xfrm>
            <a:off x="1325544" y="4921251"/>
            <a:ext cx="5410200" cy="1403349"/>
          </a:xfrm>
        </p:spPr>
        <p:txBody>
          <a:bodyPr/>
          <a:lstStyle/>
          <a:p>
            <a:r>
              <a:rPr lang="en-US" sz="2400" dirty="0">
                <a:solidFill>
                  <a:srgbClr val="000000"/>
                </a:solidFill>
              </a:rPr>
              <a:t>Paid-in Capital in Excess of Par—Common Stock</a:t>
            </a:r>
          </a:p>
          <a:p>
            <a:pPr marL="271463">
              <a:spcBef>
                <a:spcPts val="0"/>
              </a:spcBef>
            </a:pPr>
            <a:r>
              <a:rPr lang="en-US" sz="2400" dirty="0"/>
              <a:t>(To record issuance of 1,000 shares of $1 par common stock)</a:t>
            </a:r>
          </a:p>
        </p:txBody>
      </p:sp>
      <p:sp>
        <p:nvSpPr>
          <p:cNvPr id="18" name="Content Placeholder 17">
            <a:extLst>
              <a:ext uri="{FF2B5EF4-FFF2-40B4-BE49-F238E27FC236}">
                <a16:creationId xmlns:a16="http://schemas.microsoft.com/office/drawing/2014/main" id="{9E274146-EA48-415E-85EF-AA1ED7BBFBF8}"/>
              </a:ext>
            </a:extLst>
          </p:cNvPr>
          <p:cNvSpPr>
            <a:spLocks noGrp="1"/>
          </p:cNvSpPr>
          <p:nvPr>
            <p:ph sz="quarter" idx="30"/>
          </p:nvPr>
        </p:nvSpPr>
        <p:spPr>
          <a:xfrm>
            <a:off x="7924798" y="5181600"/>
            <a:ext cx="914402" cy="365126"/>
          </a:xfrm>
        </p:spPr>
        <p:txBody>
          <a:bodyPr/>
          <a:lstStyle/>
          <a:p>
            <a:r>
              <a:rPr lang="en-US" altLang="en-US" sz="2400" dirty="0">
                <a:solidFill>
                  <a:srgbClr val="000000"/>
                </a:solidFill>
              </a:rPr>
              <a:t>4,000</a:t>
            </a:r>
            <a:endParaRPr lang="en-US" sz="2400" dirty="0"/>
          </a:p>
        </p:txBody>
      </p:sp>
      <p:sp>
        <p:nvSpPr>
          <p:cNvPr id="23" name="Slide Number Placeholder 22">
            <a:extLst>
              <a:ext uri="{FF2B5EF4-FFF2-40B4-BE49-F238E27FC236}">
                <a16:creationId xmlns:a16="http://schemas.microsoft.com/office/drawing/2014/main" id="{C3ADB033-D6E5-42A2-AA75-5772CD252CDF}"/>
              </a:ext>
            </a:extLst>
          </p:cNvPr>
          <p:cNvSpPr>
            <a:spLocks noGrp="1"/>
          </p:cNvSpPr>
          <p:nvPr>
            <p:ph type="sldNum" sz="quarter" idx="10"/>
          </p:nvPr>
        </p:nvSpPr>
        <p:spPr/>
        <p:txBody>
          <a:bodyPr/>
          <a:lstStyle/>
          <a:p>
            <a:fld id="{67B19427-F580-D146-B60E-4CADEE75497F}" type="slidenum">
              <a:rPr lang="en-US" smtClean="0"/>
              <a:pPr/>
              <a:t>25</a:t>
            </a:fld>
            <a:endParaRPr lang="en-US" dirty="0"/>
          </a:p>
        </p:txBody>
      </p:sp>
      <p:sp>
        <p:nvSpPr>
          <p:cNvPr id="24" name="Footer Placeholder 23">
            <a:extLst>
              <a:ext uri="{FF2B5EF4-FFF2-40B4-BE49-F238E27FC236}">
                <a16:creationId xmlns:a16="http://schemas.microsoft.com/office/drawing/2014/main" id="{F0618A2A-3150-4FE5-BE3A-BE7ACB108CB4}"/>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535349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xEl>
                                              <p:pRg st="0" end="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xEl>
                                              <p:pRg st="1" end="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P spid="7" grpId="0" uiExpand="1" build="p"/>
      <p:bldP spid="8" grpId="0" build="p"/>
      <p:bldP spid="9" grpId="0" build="p"/>
      <p:bldP spid="10" grpId="0" build="p"/>
      <p:bldP spid="11" grpId="0" build="p"/>
      <p:bldP spid="12" grpId="0" build="p"/>
      <p:bldP spid="13" grpId="0" build="p"/>
      <p:bldP spid="15" grpId="0" uiExpand="1" build="p"/>
      <p:bldP spid="18"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8BA80-0EDA-46DB-BA40-23054B77E72C}"/>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Accounting for Stock Transactions </a:t>
            </a:r>
            <a:r>
              <a:rPr lang="en-US" sz="2400" dirty="0">
                <a:latin typeface="Calibri" panose="020F0502020204030204" pitchFamily="34" charset="0"/>
                <a:ea typeface="Source Sans Pro" charset="0"/>
                <a:cs typeface="Calibri" panose="020F0502020204030204" pitchFamily="34" charset="0"/>
              </a:rPr>
              <a:t>(2 of 4)</a:t>
            </a:r>
            <a:endParaRPr lang="en-US" dirty="0"/>
          </a:p>
        </p:txBody>
      </p:sp>
      <p:pic>
        <p:nvPicPr>
          <p:cNvPr id="12" name="Content Placeholder 11" descr="An illustration of a partial balance sheet. The statement displays a two-line heading consisting of the name of the company, Hydro-slide I n c; and the type of statement, balance sheet. The statement has 2 columns, the first displaying account names and the other displaying the respective amounts. The section under the title is labeled as: stockholders’ equity. It has two subsections. The first subsection, paid-in capital, is indented slightly in the first column. Immediately under this are the following account names that are further indented, and the respective amounts appear in the numeric column: common stock, $2,000; paid-in capital in excess of par value, 4,000. The latter is marked in red. The amounts are totaled as 6,000 which is displayed in the numeric column with the label total paid-in capital. The second subsection, retained earnings, is indented slightly in the first column, and the value in the numeric column is 27,000. Both the subsections are totaled as $33,000 which is displayed in the numeric column with the label total stockholders’ equity.">
            <a:extLst>
              <a:ext uri="{FF2B5EF4-FFF2-40B4-BE49-F238E27FC236}">
                <a16:creationId xmlns:a16="http://schemas.microsoft.com/office/drawing/2014/main" id="{A85FC28B-2CD1-46C2-AD3C-709F29BA8754}"/>
              </a:ext>
            </a:extLst>
          </p:cNvPr>
          <p:cNvPicPr>
            <a:picLocks noGrp="1" noChangeAspect="1"/>
          </p:cNvPicPr>
          <p:nvPr>
            <p:ph sz="quarter" idx="16"/>
          </p:nvPr>
        </p:nvPicPr>
        <p:blipFill>
          <a:blip r:embed="rId2"/>
          <a:stretch>
            <a:fillRect/>
          </a:stretch>
        </p:blipFill>
        <p:spPr>
          <a:xfrm>
            <a:off x="898043" y="1905000"/>
            <a:ext cx="7347913" cy="3850367"/>
          </a:xfrm>
          <a:prstGeom prst="rect">
            <a:avLst/>
          </a:prstGeom>
        </p:spPr>
      </p:pic>
      <p:sp>
        <p:nvSpPr>
          <p:cNvPr id="5" name="Slide Number Placeholder 4">
            <a:extLst>
              <a:ext uri="{FF2B5EF4-FFF2-40B4-BE49-F238E27FC236}">
                <a16:creationId xmlns:a16="http://schemas.microsoft.com/office/drawing/2014/main" id="{2C846EE0-A1CF-49C9-BDCF-ACD21F82EC1A}"/>
              </a:ext>
            </a:extLst>
          </p:cNvPr>
          <p:cNvSpPr>
            <a:spLocks noGrp="1"/>
          </p:cNvSpPr>
          <p:nvPr>
            <p:ph type="sldNum" sz="quarter" idx="10"/>
          </p:nvPr>
        </p:nvSpPr>
        <p:spPr/>
        <p:txBody>
          <a:bodyPr/>
          <a:lstStyle/>
          <a:p>
            <a:fld id="{67B19427-F580-D146-B60E-4CADEE75497F}" type="slidenum">
              <a:rPr lang="en-US" smtClean="0"/>
              <a:pPr/>
              <a:t>26</a:t>
            </a:fld>
            <a:endParaRPr lang="en-US" dirty="0"/>
          </a:p>
        </p:txBody>
      </p:sp>
      <p:sp>
        <p:nvSpPr>
          <p:cNvPr id="6" name="Footer Placeholder 5">
            <a:extLst>
              <a:ext uri="{FF2B5EF4-FFF2-40B4-BE49-F238E27FC236}">
                <a16:creationId xmlns:a16="http://schemas.microsoft.com/office/drawing/2014/main" id="{6C02C315-9038-48C5-AB9B-284B38986F7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6725994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2B30F-1A78-433A-BAA0-FF2C10A3D437}"/>
              </a:ext>
            </a:extLst>
          </p:cNvPr>
          <p:cNvSpPr>
            <a:spLocks noGrp="1"/>
          </p:cNvSpPr>
          <p:nvPr>
            <p:ph type="title"/>
          </p:nvPr>
        </p:nvSpPr>
        <p:spPr>
          <a:xfrm>
            <a:off x="304800" y="685800"/>
            <a:ext cx="8305799" cy="1066801"/>
          </a:xfrm>
        </p:spPr>
        <p:txBody>
          <a:bodyPr>
            <a:normAutofit fontScale="90000"/>
          </a:bodyPr>
          <a:lstStyle/>
          <a:p>
            <a:r>
              <a:rPr lang="en-US" sz="4400" b="1" dirty="0">
                <a:ea typeface="Source Sans Pro" charset="0"/>
              </a:rPr>
              <a:t>Issuing No-Par Common Stock for Cash </a:t>
            </a:r>
            <a:r>
              <a:rPr lang="en-US" sz="2400" dirty="0">
                <a:ea typeface="Source Sans Pro" charset="0"/>
              </a:rPr>
              <a:t>(3 of 4)</a:t>
            </a:r>
            <a:endParaRPr lang="en-US" sz="2400" dirty="0"/>
          </a:p>
        </p:txBody>
      </p:sp>
      <p:sp>
        <p:nvSpPr>
          <p:cNvPr id="3" name="Content Placeholder 2">
            <a:extLst>
              <a:ext uri="{FF2B5EF4-FFF2-40B4-BE49-F238E27FC236}">
                <a16:creationId xmlns:a16="http://schemas.microsoft.com/office/drawing/2014/main" id="{92F87F86-306D-4BC9-84CC-42CD82DF412A}"/>
              </a:ext>
            </a:extLst>
          </p:cNvPr>
          <p:cNvSpPr>
            <a:spLocks noGrp="1"/>
          </p:cNvSpPr>
          <p:nvPr>
            <p:ph sz="quarter" idx="16"/>
          </p:nvPr>
        </p:nvSpPr>
        <p:spPr>
          <a:xfrm>
            <a:off x="304800" y="1965325"/>
            <a:ext cx="8534400" cy="1311275"/>
          </a:xfrm>
        </p:spPr>
        <p:txBody>
          <a:bodyPr/>
          <a:lstStyle/>
          <a:p>
            <a:r>
              <a:rPr lang="en-US" sz="2400" b="1" dirty="0"/>
              <a:t>Illustration: </a:t>
            </a:r>
            <a:r>
              <a:rPr lang="en-US" altLang="en-US" sz="2400" dirty="0"/>
              <a:t>Assume that instead of $1 par value stock, Hydro-Slide, Inc. has $5 stated value no-par stock and the company issues 5,000 shares at $8 per share for cash.</a:t>
            </a:r>
            <a:endParaRPr lang="en-US" sz="2400" dirty="0"/>
          </a:p>
        </p:txBody>
      </p:sp>
      <p:sp>
        <p:nvSpPr>
          <p:cNvPr id="10" name="Content Placeholder 9">
            <a:extLst>
              <a:ext uri="{FF2B5EF4-FFF2-40B4-BE49-F238E27FC236}">
                <a16:creationId xmlns:a16="http://schemas.microsoft.com/office/drawing/2014/main" id="{1A052864-6FA3-4917-BB12-016B22E1CDC9}"/>
              </a:ext>
            </a:extLst>
          </p:cNvPr>
          <p:cNvSpPr>
            <a:spLocks noGrp="1"/>
          </p:cNvSpPr>
          <p:nvPr>
            <p:ph sz="quarter" idx="24"/>
          </p:nvPr>
        </p:nvSpPr>
        <p:spPr>
          <a:xfrm>
            <a:off x="810176" y="3276600"/>
            <a:ext cx="2999824" cy="365125"/>
          </a:xfrm>
        </p:spPr>
        <p:txBody>
          <a:bodyPr/>
          <a:lstStyle/>
          <a:p>
            <a:r>
              <a:rPr lang="en-US" sz="2400" dirty="0">
                <a:solidFill>
                  <a:srgbClr val="000000"/>
                </a:solidFill>
              </a:rPr>
              <a:t>Cash</a:t>
            </a:r>
            <a:endParaRPr lang="en-US" sz="2400" dirty="0"/>
          </a:p>
        </p:txBody>
      </p:sp>
      <p:sp>
        <p:nvSpPr>
          <p:cNvPr id="11" name="Content Placeholder 10">
            <a:extLst>
              <a:ext uri="{FF2B5EF4-FFF2-40B4-BE49-F238E27FC236}">
                <a16:creationId xmlns:a16="http://schemas.microsoft.com/office/drawing/2014/main" id="{EEAC5FE1-9157-4D87-BE3D-B5B07B8C138E}"/>
              </a:ext>
            </a:extLst>
          </p:cNvPr>
          <p:cNvSpPr>
            <a:spLocks noGrp="1"/>
          </p:cNvSpPr>
          <p:nvPr>
            <p:ph sz="quarter" idx="25"/>
          </p:nvPr>
        </p:nvSpPr>
        <p:spPr>
          <a:xfrm>
            <a:off x="6329638" y="3276600"/>
            <a:ext cx="1061762" cy="352425"/>
          </a:xfrm>
        </p:spPr>
        <p:txBody>
          <a:bodyPr/>
          <a:lstStyle/>
          <a:p>
            <a:r>
              <a:rPr lang="en-US" sz="2400" dirty="0">
                <a:solidFill>
                  <a:srgbClr val="000000"/>
                </a:solidFill>
              </a:rPr>
              <a:t>40,000</a:t>
            </a:r>
            <a:endParaRPr lang="en-US" sz="2400" dirty="0"/>
          </a:p>
        </p:txBody>
      </p:sp>
      <p:sp>
        <p:nvSpPr>
          <p:cNvPr id="12" name="Content Placeholder 11">
            <a:extLst>
              <a:ext uri="{FF2B5EF4-FFF2-40B4-BE49-F238E27FC236}">
                <a16:creationId xmlns:a16="http://schemas.microsoft.com/office/drawing/2014/main" id="{72B2DC4E-503F-4A9D-8735-758DFF6117B4}"/>
              </a:ext>
            </a:extLst>
          </p:cNvPr>
          <p:cNvSpPr>
            <a:spLocks noGrp="1"/>
          </p:cNvSpPr>
          <p:nvPr>
            <p:ph sz="quarter" idx="26"/>
          </p:nvPr>
        </p:nvSpPr>
        <p:spPr>
          <a:xfrm>
            <a:off x="1143000" y="3657600"/>
            <a:ext cx="3733800" cy="365125"/>
          </a:xfrm>
        </p:spPr>
        <p:txBody>
          <a:bodyPr/>
          <a:lstStyle/>
          <a:p>
            <a:r>
              <a:rPr lang="en-US" sz="2400" dirty="0">
                <a:solidFill>
                  <a:srgbClr val="000000"/>
                </a:solidFill>
              </a:rPr>
              <a:t>Common Stock (5,000 × $5)</a:t>
            </a:r>
            <a:endParaRPr lang="en-US" sz="2400" dirty="0"/>
          </a:p>
        </p:txBody>
      </p:sp>
      <p:sp>
        <p:nvSpPr>
          <p:cNvPr id="13" name="Content Placeholder 12">
            <a:extLst>
              <a:ext uri="{FF2B5EF4-FFF2-40B4-BE49-F238E27FC236}">
                <a16:creationId xmlns:a16="http://schemas.microsoft.com/office/drawing/2014/main" id="{F5EA98BB-E1C7-44FC-8C3D-EC2266A9D34F}"/>
              </a:ext>
            </a:extLst>
          </p:cNvPr>
          <p:cNvSpPr>
            <a:spLocks noGrp="1"/>
          </p:cNvSpPr>
          <p:nvPr>
            <p:ph sz="quarter" idx="27"/>
          </p:nvPr>
        </p:nvSpPr>
        <p:spPr>
          <a:xfrm>
            <a:off x="7696199" y="3625850"/>
            <a:ext cx="1219201" cy="365125"/>
          </a:xfrm>
        </p:spPr>
        <p:txBody>
          <a:bodyPr/>
          <a:lstStyle/>
          <a:p>
            <a:r>
              <a:rPr lang="en-US" sz="2400" dirty="0">
                <a:solidFill>
                  <a:srgbClr val="000000"/>
                </a:solidFill>
              </a:rPr>
              <a:t>25,000</a:t>
            </a:r>
            <a:endParaRPr lang="en-US" sz="2400" dirty="0"/>
          </a:p>
        </p:txBody>
      </p:sp>
      <p:sp>
        <p:nvSpPr>
          <p:cNvPr id="15" name="Content Placeholder 14">
            <a:extLst>
              <a:ext uri="{FF2B5EF4-FFF2-40B4-BE49-F238E27FC236}">
                <a16:creationId xmlns:a16="http://schemas.microsoft.com/office/drawing/2014/main" id="{550394B9-59DA-4E09-8527-63F29CB14003}"/>
              </a:ext>
            </a:extLst>
          </p:cNvPr>
          <p:cNvSpPr>
            <a:spLocks noGrp="1"/>
          </p:cNvSpPr>
          <p:nvPr>
            <p:ph sz="quarter" idx="29"/>
          </p:nvPr>
        </p:nvSpPr>
        <p:spPr>
          <a:xfrm>
            <a:off x="1143000" y="4098926"/>
            <a:ext cx="4667250" cy="1387474"/>
          </a:xfrm>
        </p:spPr>
        <p:txBody>
          <a:bodyPr/>
          <a:lstStyle/>
          <a:p>
            <a:r>
              <a:rPr lang="en-US" sz="2400" dirty="0">
                <a:solidFill>
                  <a:srgbClr val="000000"/>
                </a:solidFill>
              </a:rPr>
              <a:t>Paid-in Capital in Excess of Stated Value—Common Stock</a:t>
            </a:r>
          </a:p>
          <a:p>
            <a:pPr marL="271463">
              <a:spcBef>
                <a:spcPts val="0"/>
              </a:spcBef>
            </a:pPr>
            <a:r>
              <a:rPr lang="en-US" sz="2400" dirty="0"/>
              <a:t>(To record issue of 5,000 shares of $5 stated value no-par stock)</a:t>
            </a:r>
          </a:p>
        </p:txBody>
      </p:sp>
      <p:sp>
        <p:nvSpPr>
          <p:cNvPr id="18" name="Content Placeholder 17">
            <a:extLst>
              <a:ext uri="{FF2B5EF4-FFF2-40B4-BE49-F238E27FC236}">
                <a16:creationId xmlns:a16="http://schemas.microsoft.com/office/drawing/2014/main" id="{9E274146-EA48-415E-85EF-AA1ED7BBFBF8}"/>
              </a:ext>
            </a:extLst>
          </p:cNvPr>
          <p:cNvSpPr>
            <a:spLocks noGrp="1"/>
          </p:cNvSpPr>
          <p:nvPr>
            <p:ph sz="quarter" idx="30"/>
          </p:nvPr>
        </p:nvSpPr>
        <p:spPr>
          <a:xfrm>
            <a:off x="7696199" y="4058696"/>
            <a:ext cx="1143002" cy="365126"/>
          </a:xfrm>
        </p:spPr>
        <p:txBody>
          <a:bodyPr/>
          <a:lstStyle/>
          <a:p>
            <a:r>
              <a:rPr lang="en-US" altLang="en-US" sz="2400" dirty="0">
                <a:solidFill>
                  <a:srgbClr val="000000"/>
                </a:solidFill>
              </a:rPr>
              <a:t>15,000</a:t>
            </a:r>
            <a:endParaRPr lang="en-US" sz="2400" dirty="0"/>
          </a:p>
        </p:txBody>
      </p:sp>
      <p:sp>
        <p:nvSpPr>
          <p:cNvPr id="23" name="Slide Number Placeholder 22">
            <a:extLst>
              <a:ext uri="{FF2B5EF4-FFF2-40B4-BE49-F238E27FC236}">
                <a16:creationId xmlns:a16="http://schemas.microsoft.com/office/drawing/2014/main" id="{C3ADB033-D6E5-42A2-AA75-5772CD252CDF}"/>
              </a:ext>
            </a:extLst>
          </p:cNvPr>
          <p:cNvSpPr>
            <a:spLocks noGrp="1"/>
          </p:cNvSpPr>
          <p:nvPr>
            <p:ph type="sldNum" sz="quarter" idx="10"/>
          </p:nvPr>
        </p:nvSpPr>
        <p:spPr/>
        <p:txBody>
          <a:bodyPr/>
          <a:lstStyle/>
          <a:p>
            <a:fld id="{67B19427-F580-D146-B60E-4CADEE75497F}" type="slidenum">
              <a:rPr lang="en-US" smtClean="0"/>
              <a:pPr/>
              <a:t>27</a:t>
            </a:fld>
            <a:endParaRPr lang="en-US" dirty="0"/>
          </a:p>
        </p:txBody>
      </p:sp>
      <p:sp>
        <p:nvSpPr>
          <p:cNvPr id="24" name="Footer Placeholder 23">
            <a:extLst>
              <a:ext uri="{FF2B5EF4-FFF2-40B4-BE49-F238E27FC236}">
                <a16:creationId xmlns:a16="http://schemas.microsoft.com/office/drawing/2014/main" id="{F0618A2A-3150-4FE5-BE3A-BE7ACB108CB4}"/>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0492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build="p"/>
      <p:bldP spid="12" grpId="0" build="p"/>
      <p:bldP spid="13" grpId="0" build="p"/>
      <p:bldP spid="15" grpId="0" uiExpand="1" build="p"/>
      <p:bldP spid="18"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F87F86-306D-4BC9-84CC-42CD82DF412A}"/>
              </a:ext>
            </a:extLst>
          </p:cNvPr>
          <p:cNvSpPr>
            <a:spLocks noGrp="1"/>
          </p:cNvSpPr>
          <p:nvPr>
            <p:ph sz="quarter" idx="16"/>
          </p:nvPr>
        </p:nvSpPr>
        <p:spPr>
          <a:xfrm>
            <a:off x="304800" y="1965325"/>
            <a:ext cx="8534400" cy="1311275"/>
          </a:xfrm>
        </p:spPr>
        <p:txBody>
          <a:bodyPr/>
          <a:lstStyle/>
          <a:p>
            <a:r>
              <a:rPr lang="en-US" sz="2400" b="1" dirty="0"/>
              <a:t>Illustration: </a:t>
            </a:r>
            <a:r>
              <a:rPr lang="en-US" altLang="en-US" sz="2400" dirty="0"/>
              <a:t>Assume further that the no-part stock does not have a stated value and the company issues 5,000 shares at $8 per share for cash.</a:t>
            </a:r>
            <a:endParaRPr lang="en-US" sz="2400" dirty="0"/>
          </a:p>
        </p:txBody>
      </p:sp>
      <p:sp>
        <p:nvSpPr>
          <p:cNvPr id="10" name="Content Placeholder 9">
            <a:extLst>
              <a:ext uri="{FF2B5EF4-FFF2-40B4-BE49-F238E27FC236}">
                <a16:creationId xmlns:a16="http://schemas.microsoft.com/office/drawing/2014/main" id="{1A052864-6FA3-4917-BB12-016B22E1CDC9}"/>
              </a:ext>
            </a:extLst>
          </p:cNvPr>
          <p:cNvSpPr>
            <a:spLocks noGrp="1"/>
          </p:cNvSpPr>
          <p:nvPr>
            <p:ph sz="quarter" idx="24"/>
          </p:nvPr>
        </p:nvSpPr>
        <p:spPr>
          <a:xfrm>
            <a:off x="810176" y="3733800"/>
            <a:ext cx="2999824" cy="365125"/>
          </a:xfrm>
        </p:spPr>
        <p:txBody>
          <a:bodyPr/>
          <a:lstStyle/>
          <a:p>
            <a:r>
              <a:rPr lang="en-US" sz="2400" dirty="0">
                <a:solidFill>
                  <a:srgbClr val="000000"/>
                </a:solidFill>
              </a:rPr>
              <a:t>Cash</a:t>
            </a:r>
            <a:endParaRPr lang="en-US" sz="2400" dirty="0"/>
          </a:p>
        </p:txBody>
      </p:sp>
      <p:sp>
        <p:nvSpPr>
          <p:cNvPr id="11" name="Content Placeholder 10">
            <a:extLst>
              <a:ext uri="{FF2B5EF4-FFF2-40B4-BE49-F238E27FC236}">
                <a16:creationId xmlns:a16="http://schemas.microsoft.com/office/drawing/2014/main" id="{EEAC5FE1-9157-4D87-BE3D-B5B07B8C138E}"/>
              </a:ext>
            </a:extLst>
          </p:cNvPr>
          <p:cNvSpPr>
            <a:spLocks noGrp="1"/>
          </p:cNvSpPr>
          <p:nvPr>
            <p:ph sz="quarter" idx="25"/>
          </p:nvPr>
        </p:nvSpPr>
        <p:spPr>
          <a:xfrm>
            <a:off x="5948639" y="3667611"/>
            <a:ext cx="1263118" cy="352425"/>
          </a:xfrm>
        </p:spPr>
        <p:txBody>
          <a:bodyPr/>
          <a:lstStyle/>
          <a:p>
            <a:r>
              <a:rPr lang="en-US" sz="2400" dirty="0">
                <a:solidFill>
                  <a:srgbClr val="000000"/>
                </a:solidFill>
              </a:rPr>
              <a:t>40,000</a:t>
            </a:r>
            <a:endParaRPr lang="en-US" sz="2400" dirty="0"/>
          </a:p>
        </p:txBody>
      </p:sp>
      <p:sp>
        <p:nvSpPr>
          <p:cNvPr id="12" name="Content Placeholder 11">
            <a:extLst>
              <a:ext uri="{FF2B5EF4-FFF2-40B4-BE49-F238E27FC236}">
                <a16:creationId xmlns:a16="http://schemas.microsoft.com/office/drawing/2014/main" id="{72B2DC4E-503F-4A9D-8735-758DFF6117B4}"/>
              </a:ext>
            </a:extLst>
          </p:cNvPr>
          <p:cNvSpPr>
            <a:spLocks noGrp="1"/>
          </p:cNvSpPr>
          <p:nvPr>
            <p:ph sz="quarter" idx="26"/>
          </p:nvPr>
        </p:nvSpPr>
        <p:spPr>
          <a:xfrm>
            <a:off x="1143000" y="4070350"/>
            <a:ext cx="5181600" cy="1158875"/>
          </a:xfrm>
        </p:spPr>
        <p:txBody>
          <a:bodyPr/>
          <a:lstStyle/>
          <a:p>
            <a:r>
              <a:rPr lang="en-US" sz="2400" dirty="0">
                <a:solidFill>
                  <a:srgbClr val="000000"/>
                </a:solidFill>
              </a:rPr>
              <a:t>Common Stock</a:t>
            </a:r>
          </a:p>
          <a:p>
            <a:pPr marL="361950">
              <a:spcBef>
                <a:spcPts val="0"/>
              </a:spcBef>
            </a:pPr>
            <a:r>
              <a:rPr lang="en-US" sz="2400" dirty="0"/>
              <a:t>(To record issue of 5,000 shares of no-par stock)</a:t>
            </a:r>
          </a:p>
        </p:txBody>
      </p:sp>
      <p:sp>
        <p:nvSpPr>
          <p:cNvPr id="13" name="Content Placeholder 12">
            <a:extLst>
              <a:ext uri="{FF2B5EF4-FFF2-40B4-BE49-F238E27FC236}">
                <a16:creationId xmlns:a16="http://schemas.microsoft.com/office/drawing/2014/main" id="{F5EA98BB-E1C7-44FC-8C3D-EC2266A9D34F}"/>
              </a:ext>
            </a:extLst>
          </p:cNvPr>
          <p:cNvSpPr>
            <a:spLocks noGrp="1"/>
          </p:cNvSpPr>
          <p:nvPr>
            <p:ph sz="quarter" idx="27"/>
          </p:nvPr>
        </p:nvSpPr>
        <p:spPr>
          <a:xfrm>
            <a:off x="7391399" y="3972411"/>
            <a:ext cx="1219201" cy="365125"/>
          </a:xfrm>
        </p:spPr>
        <p:txBody>
          <a:bodyPr/>
          <a:lstStyle/>
          <a:p>
            <a:r>
              <a:rPr lang="en-US" sz="2400" dirty="0">
                <a:solidFill>
                  <a:srgbClr val="000000"/>
                </a:solidFill>
              </a:rPr>
              <a:t>40,000</a:t>
            </a:r>
            <a:endParaRPr lang="en-US" sz="2400" dirty="0"/>
          </a:p>
        </p:txBody>
      </p:sp>
      <p:sp>
        <p:nvSpPr>
          <p:cNvPr id="23" name="Slide Number Placeholder 22">
            <a:extLst>
              <a:ext uri="{FF2B5EF4-FFF2-40B4-BE49-F238E27FC236}">
                <a16:creationId xmlns:a16="http://schemas.microsoft.com/office/drawing/2014/main" id="{C3ADB033-D6E5-42A2-AA75-5772CD252CDF}"/>
              </a:ext>
            </a:extLst>
          </p:cNvPr>
          <p:cNvSpPr>
            <a:spLocks noGrp="1"/>
          </p:cNvSpPr>
          <p:nvPr>
            <p:ph type="sldNum" sz="quarter" idx="10"/>
          </p:nvPr>
        </p:nvSpPr>
        <p:spPr/>
        <p:txBody>
          <a:bodyPr/>
          <a:lstStyle/>
          <a:p>
            <a:fld id="{67B19427-F580-D146-B60E-4CADEE75497F}" type="slidenum">
              <a:rPr lang="en-US" smtClean="0"/>
              <a:pPr/>
              <a:t>28</a:t>
            </a:fld>
            <a:endParaRPr lang="en-US" dirty="0"/>
          </a:p>
        </p:txBody>
      </p:sp>
      <p:sp>
        <p:nvSpPr>
          <p:cNvPr id="24" name="Footer Placeholder 23">
            <a:extLst>
              <a:ext uri="{FF2B5EF4-FFF2-40B4-BE49-F238E27FC236}">
                <a16:creationId xmlns:a16="http://schemas.microsoft.com/office/drawing/2014/main" id="{F0618A2A-3150-4FE5-BE3A-BE7ACB108CB4}"/>
              </a:ext>
            </a:extLst>
          </p:cNvPr>
          <p:cNvSpPr>
            <a:spLocks noGrp="1"/>
          </p:cNvSpPr>
          <p:nvPr>
            <p:ph type="ftr" sz="quarter" idx="11"/>
          </p:nvPr>
        </p:nvSpPr>
        <p:spPr/>
        <p:txBody>
          <a:bodyPr/>
          <a:lstStyle/>
          <a:p>
            <a:r>
              <a:rPr lang="en-US"/>
              <a:t>Copyright ©2018 John Wiley &amp; Sons, Inc. </a:t>
            </a:r>
            <a:endParaRPr lang="en-US" dirty="0"/>
          </a:p>
        </p:txBody>
      </p:sp>
      <p:sp>
        <p:nvSpPr>
          <p:cNvPr id="14" name="Title 1">
            <a:extLst>
              <a:ext uri="{FF2B5EF4-FFF2-40B4-BE49-F238E27FC236}">
                <a16:creationId xmlns:a16="http://schemas.microsoft.com/office/drawing/2014/main" id="{E8D10038-FD77-4C7B-8914-D5E3D7016AB9}"/>
              </a:ext>
            </a:extLst>
          </p:cNvPr>
          <p:cNvSpPr>
            <a:spLocks noGrp="1"/>
          </p:cNvSpPr>
          <p:nvPr>
            <p:ph type="title"/>
          </p:nvPr>
        </p:nvSpPr>
        <p:spPr>
          <a:xfrm>
            <a:off x="304800" y="685800"/>
            <a:ext cx="8305799" cy="1066801"/>
          </a:xfrm>
        </p:spPr>
        <p:txBody>
          <a:bodyPr>
            <a:normAutofit fontScale="90000"/>
          </a:bodyPr>
          <a:lstStyle/>
          <a:p>
            <a:r>
              <a:rPr lang="en-US" sz="4400" b="1" dirty="0">
                <a:ea typeface="Source Sans Pro" charset="0"/>
              </a:rPr>
              <a:t>Issuing No-Par Common Stock for Cash </a:t>
            </a:r>
            <a:r>
              <a:rPr lang="en-US" sz="2400" dirty="0">
                <a:ea typeface="Source Sans Pro" charset="0"/>
              </a:rPr>
              <a:t>(4 of 4)</a:t>
            </a:r>
            <a:endParaRPr lang="en-US" sz="2400" dirty="0"/>
          </a:p>
        </p:txBody>
      </p:sp>
    </p:spTree>
    <p:extLst>
      <p:ext uri="{BB962C8B-B14F-4D97-AF65-F5344CB8AC3E}">
        <p14:creationId xmlns:p14="http://schemas.microsoft.com/office/powerpoint/2010/main" val="1201780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build="p"/>
      <p:bldP spid="12" grpId="0" uiExpand="1" build="p"/>
      <p:bldP spid="1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B80E2-9A65-451D-B71E-94C4BDFA3E02}"/>
              </a:ext>
            </a:extLst>
          </p:cNvPr>
          <p:cNvSpPr>
            <a:spLocks noGrp="1"/>
          </p:cNvSpPr>
          <p:nvPr>
            <p:ph type="title"/>
          </p:nvPr>
        </p:nvSpPr>
        <p:spPr/>
        <p:txBody>
          <a:bodyPr>
            <a:normAutofit fontScale="90000"/>
          </a:bodyPr>
          <a:lstStyle/>
          <a:p>
            <a:r>
              <a:rPr lang="en-US" b="1" dirty="0">
                <a:latin typeface="Calibri" panose="020F0502020204030204" pitchFamily="34" charset="0"/>
                <a:ea typeface="Source Sans Pro" charset="0"/>
                <a:cs typeface="Calibri" panose="020F0502020204030204" pitchFamily="34" charset="0"/>
              </a:rPr>
              <a:t>Issuing Common Stock for Services or Noncash Assets</a:t>
            </a:r>
            <a:endParaRPr lang="en-US" dirty="0"/>
          </a:p>
        </p:txBody>
      </p:sp>
      <p:sp>
        <p:nvSpPr>
          <p:cNvPr id="3" name="Content Placeholder 2">
            <a:extLst>
              <a:ext uri="{FF2B5EF4-FFF2-40B4-BE49-F238E27FC236}">
                <a16:creationId xmlns:a16="http://schemas.microsoft.com/office/drawing/2014/main" id="{16530545-B281-446B-8B5C-5302FDD27EE7}"/>
              </a:ext>
            </a:extLst>
          </p:cNvPr>
          <p:cNvSpPr>
            <a:spLocks noGrp="1"/>
          </p:cNvSpPr>
          <p:nvPr>
            <p:ph sz="quarter" idx="16"/>
          </p:nvPr>
        </p:nvSpPr>
        <p:spPr>
          <a:xfrm>
            <a:off x="304800" y="2025649"/>
            <a:ext cx="8534400" cy="1479551"/>
          </a:xfrm>
        </p:spPr>
        <p:txBody>
          <a:bodyPr/>
          <a:lstStyle/>
          <a:p>
            <a:pPr>
              <a:buClr>
                <a:srgbClr val="990000"/>
              </a:buClr>
            </a:pPr>
            <a:r>
              <a:rPr lang="en-US" altLang="en-US" sz="2600" dirty="0"/>
              <a:t>Corporations also may issue stock for:</a:t>
            </a:r>
          </a:p>
          <a:p>
            <a:pPr marL="292608" indent="-292608">
              <a:buClr>
                <a:srgbClr val="990000"/>
              </a:buClr>
              <a:buFont typeface="Arial" panose="020B0604020202020204" pitchFamily="34" charset="0"/>
              <a:buChar char="•"/>
            </a:pPr>
            <a:r>
              <a:rPr lang="en-US" altLang="en-US" sz="2600" dirty="0"/>
              <a:t>Services (attorneys or consultants)</a:t>
            </a:r>
          </a:p>
          <a:p>
            <a:pPr marL="292608" indent="-292608">
              <a:buClr>
                <a:srgbClr val="990000"/>
              </a:buClr>
              <a:buFont typeface="Arial" panose="020B0604020202020204" pitchFamily="34" charset="0"/>
              <a:buChar char="•"/>
            </a:pPr>
            <a:r>
              <a:rPr lang="en-US" altLang="en-US" sz="2600" dirty="0"/>
              <a:t>Noncash assets (land, buildings, and equipment)</a:t>
            </a:r>
          </a:p>
        </p:txBody>
      </p:sp>
      <p:sp>
        <p:nvSpPr>
          <p:cNvPr id="6" name="Content Placeholder 5"/>
          <p:cNvSpPr>
            <a:spLocks noGrp="1"/>
          </p:cNvSpPr>
          <p:nvPr>
            <p:ph sz="quarter" idx="17"/>
          </p:nvPr>
        </p:nvSpPr>
        <p:spPr>
          <a:xfrm>
            <a:off x="304800" y="3580342"/>
            <a:ext cx="8534400" cy="1220258"/>
          </a:xfrm>
        </p:spPr>
        <p:txBody>
          <a:bodyPr/>
          <a:lstStyle/>
          <a:p>
            <a:pPr>
              <a:buClr>
                <a:srgbClr val="990000"/>
              </a:buClr>
            </a:pPr>
            <a:r>
              <a:rPr lang="en-US" altLang="en-US" sz="2600" dirty="0"/>
              <a:t>Cost is either the fair market value of the consideration given up, or the fair market value of the consideration received, whichever is more clearly determinable.</a:t>
            </a:r>
          </a:p>
        </p:txBody>
      </p:sp>
      <p:sp>
        <p:nvSpPr>
          <p:cNvPr id="4" name="Slide Number Placeholder 3">
            <a:extLst>
              <a:ext uri="{FF2B5EF4-FFF2-40B4-BE49-F238E27FC236}">
                <a16:creationId xmlns:a16="http://schemas.microsoft.com/office/drawing/2014/main" id="{90601883-3D6D-47CF-94D6-9543B7B8FE86}"/>
              </a:ext>
            </a:extLst>
          </p:cNvPr>
          <p:cNvSpPr>
            <a:spLocks noGrp="1"/>
          </p:cNvSpPr>
          <p:nvPr>
            <p:ph type="sldNum" sz="quarter" idx="10"/>
          </p:nvPr>
        </p:nvSpPr>
        <p:spPr/>
        <p:txBody>
          <a:bodyPr/>
          <a:lstStyle/>
          <a:p>
            <a:fld id="{67B19427-F580-D146-B60E-4CADEE75497F}" type="slidenum">
              <a:rPr lang="en-US" smtClean="0"/>
              <a:pPr/>
              <a:t>29</a:t>
            </a:fld>
            <a:endParaRPr lang="en-US" dirty="0"/>
          </a:p>
        </p:txBody>
      </p:sp>
      <p:sp>
        <p:nvSpPr>
          <p:cNvPr id="5" name="Footer Placeholder 4">
            <a:extLst>
              <a:ext uri="{FF2B5EF4-FFF2-40B4-BE49-F238E27FC236}">
                <a16:creationId xmlns:a16="http://schemas.microsoft.com/office/drawing/2014/main" id="{CDA93561-F74A-43FA-B7ED-C37490C84D3B}"/>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055907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D2AD4-D339-4D90-8D48-5695A27B0073}"/>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Corporate Form of Organization</a:t>
            </a:r>
            <a:endParaRPr lang="en-US" dirty="0"/>
          </a:p>
        </p:txBody>
      </p:sp>
      <p:sp>
        <p:nvSpPr>
          <p:cNvPr id="3" name="Content Placeholder 2">
            <a:extLst>
              <a:ext uri="{FF2B5EF4-FFF2-40B4-BE49-F238E27FC236}">
                <a16:creationId xmlns:a16="http://schemas.microsoft.com/office/drawing/2014/main" id="{4A26108D-CBFF-4190-9FE4-3A9B6D477203}"/>
              </a:ext>
            </a:extLst>
          </p:cNvPr>
          <p:cNvSpPr>
            <a:spLocks noGrp="1"/>
          </p:cNvSpPr>
          <p:nvPr>
            <p:ph sz="quarter" idx="16"/>
          </p:nvPr>
        </p:nvSpPr>
        <p:spPr>
          <a:xfrm>
            <a:off x="304800" y="1828800"/>
            <a:ext cx="8534400" cy="457200"/>
          </a:xfrm>
        </p:spPr>
        <p:txBody>
          <a:bodyPr/>
          <a:lstStyle/>
          <a:p>
            <a:r>
              <a:rPr lang="en-US" altLang="en-US" sz="2600" b="1" dirty="0"/>
              <a:t>An entity separate and distinct from its owners.</a:t>
            </a:r>
            <a:endParaRPr lang="en-US" sz="2600" dirty="0"/>
          </a:p>
        </p:txBody>
      </p:sp>
      <p:pic>
        <p:nvPicPr>
          <p:cNvPr id="7" name="Content Placeholder 6" descr="Entities can be of two types: classified by purpose which contain, not for profit and for profit. Classified by ownership which contain, publicly held and privately held. Examples of not for profit organizations: Salvation Army and American cancer society. Examples of for profit and publicly held organizations: Mc Donald’s, Nike, Pepsi Co, and Google. Examples of privately held organizations: Cargill Inc. ">
            <a:extLst>
              <a:ext uri="{FF2B5EF4-FFF2-40B4-BE49-F238E27FC236}">
                <a16:creationId xmlns:a16="http://schemas.microsoft.com/office/drawing/2014/main" id="{9BD4625B-6355-4C9D-90D5-A13EB3412152}"/>
              </a:ext>
            </a:extLst>
          </p:cNvPr>
          <p:cNvPicPr>
            <a:picLocks noGrp="1" noChangeAspect="1"/>
          </p:cNvPicPr>
          <p:nvPr>
            <p:ph sz="quarter" idx="17"/>
          </p:nvPr>
        </p:nvPicPr>
        <p:blipFill>
          <a:blip r:embed="rId2"/>
          <a:stretch>
            <a:fillRect/>
          </a:stretch>
        </p:blipFill>
        <p:spPr>
          <a:xfrm>
            <a:off x="685800" y="2510184"/>
            <a:ext cx="7510502" cy="3639332"/>
          </a:xfrm>
          <a:prstGeom prst="rect">
            <a:avLst/>
          </a:prstGeom>
        </p:spPr>
      </p:pic>
      <p:sp>
        <p:nvSpPr>
          <p:cNvPr id="5" name="Slide Number Placeholder 4">
            <a:extLst>
              <a:ext uri="{FF2B5EF4-FFF2-40B4-BE49-F238E27FC236}">
                <a16:creationId xmlns:a16="http://schemas.microsoft.com/office/drawing/2014/main" id="{EC3B1F0C-3D14-4445-99C3-F2B0BB16DD06}"/>
              </a:ext>
            </a:extLst>
          </p:cNvPr>
          <p:cNvSpPr>
            <a:spLocks noGrp="1"/>
          </p:cNvSpPr>
          <p:nvPr>
            <p:ph type="sldNum" sz="quarter" idx="10"/>
          </p:nvPr>
        </p:nvSpPr>
        <p:spPr/>
        <p:txBody>
          <a:bodyPr/>
          <a:lstStyle/>
          <a:p>
            <a:fld id="{67B19427-F580-D146-B60E-4CADEE75497F}" type="slidenum">
              <a:rPr lang="en-US" smtClean="0"/>
              <a:pPr/>
              <a:t>3</a:t>
            </a:fld>
            <a:endParaRPr lang="en-US" dirty="0"/>
          </a:p>
        </p:txBody>
      </p:sp>
      <p:sp>
        <p:nvSpPr>
          <p:cNvPr id="6" name="Footer Placeholder 5">
            <a:extLst>
              <a:ext uri="{FF2B5EF4-FFF2-40B4-BE49-F238E27FC236}">
                <a16:creationId xmlns:a16="http://schemas.microsoft.com/office/drawing/2014/main" id="{23A7B95F-389E-409C-BA8E-598AA15E15C4}"/>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2826547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2B30F-1A78-433A-BAA0-FF2C10A3D437}"/>
              </a:ext>
            </a:extLst>
          </p:cNvPr>
          <p:cNvSpPr>
            <a:spLocks noGrp="1"/>
          </p:cNvSpPr>
          <p:nvPr>
            <p:ph type="title"/>
          </p:nvPr>
        </p:nvSpPr>
        <p:spPr>
          <a:xfrm>
            <a:off x="304800" y="762001"/>
            <a:ext cx="8534400" cy="669924"/>
          </a:xfrm>
        </p:spPr>
        <p:txBody>
          <a:bodyPr/>
          <a:lstStyle/>
          <a:p>
            <a:r>
              <a:rPr lang="en-US" b="1" dirty="0">
                <a:ea typeface="Source Sans Pro" charset="0"/>
              </a:rPr>
              <a:t>Common Stock for Services </a:t>
            </a:r>
            <a:r>
              <a:rPr lang="en-US" sz="2400" dirty="0">
                <a:ea typeface="Source Sans Pro" charset="0"/>
              </a:rPr>
              <a:t>(1 of 2)</a:t>
            </a:r>
            <a:endParaRPr lang="en-US" sz="2400" dirty="0"/>
          </a:p>
        </p:txBody>
      </p:sp>
      <p:sp>
        <p:nvSpPr>
          <p:cNvPr id="3" name="Content Placeholder 2">
            <a:extLst>
              <a:ext uri="{FF2B5EF4-FFF2-40B4-BE49-F238E27FC236}">
                <a16:creationId xmlns:a16="http://schemas.microsoft.com/office/drawing/2014/main" id="{92F87F86-306D-4BC9-84CC-42CD82DF412A}"/>
              </a:ext>
            </a:extLst>
          </p:cNvPr>
          <p:cNvSpPr>
            <a:spLocks noGrp="1"/>
          </p:cNvSpPr>
          <p:nvPr>
            <p:ph sz="quarter" idx="16"/>
          </p:nvPr>
        </p:nvSpPr>
        <p:spPr>
          <a:xfrm>
            <a:off x="304800" y="1544096"/>
            <a:ext cx="8534400" cy="1981200"/>
          </a:xfrm>
        </p:spPr>
        <p:txBody>
          <a:bodyPr/>
          <a:lstStyle/>
          <a:p>
            <a:r>
              <a:rPr lang="en-US" sz="2400" b="1" dirty="0"/>
              <a:t>Illustration: </a:t>
            </a:r>
            <a:r>
              <a:rPr lang="en-US" altLang="en-US" sz="2400" dirty="0"/>
              <a:t>Attorneys have helped Jordan Company incorporate. They have billed the company $5,000 for their services. They agree to accept 4,000 shares of $1 par value common stock in payment of their bill. At the time of the exchange, there is no established market price for the stock. Prepare the journal entry for this transaction.</a:t>
            </a:r>
            <a:endParaRPr lang="en-US" sz="2400" dirty="0"/>
          </a:p>
        </p:txBody>
      </p:sp>
      <p:sp>
        <p:nvSpPr>
          <p:cNvPr id="10" name="Content Placeholder 9">
            <a:extLst>
              <a:ext uri="{FF2B5EF4-FFF2-40B4-BE49-F238E27FC236}">
                <a16:creationId xmlns:a16="http://schemas.microsoft.com/office/drawing/2014/main" id="{1A052864-6FA3-4917-BB12-016B22E1CDC9}"/>
              </a:ext>
            </a:extLst>
          </p:cNvPr>
          <p:cNvSpPr>
            <a:spLocks noGrp="1"/>
          </p:cNvSpPr>
          <p:nvPr>
            <p:ph sz="quarter" idx="24"/>
          </p:nvPr>
        </p:nvSpPr>
        <p:spPr>
          <a:xfrm>
            <a:off x="533400" y="3733800"/>
            <a:ext cx="3457024" cy="365125"/>
          </a:xfrm>
        </p:spPr>
        <p:txBody>
          <a:bodyPr/>
          <a:lstStyle/>
          <a:p>
            <a:r>
              <a:rPr lang="en-US" sz="2400" dirty="0">
                <a:solidFill>
                  <a:srgbClr val="000000"/>
                </a:solidFill>
              </a:rPr>
              <a:t>Organizational Expense</a:t>
            </a:r>
            <a:endParaRPr lang="en-US" sz="2400" dirty="0"/>
          </a:p>
        </p:txBody>
      </p:sp>
      <p:sp>
        <p:nvSpPr>
          <p:cNvPr id="11" name="Content Placeholder 10">
            <a:extLst>
              <a:ext uri="{FF2B5EF4-FFF2-40B4-BE49-F238E27FC236}">
                <a16:creationId xmlns:a16="http://schemas.microsoft.com/office/drawing/2014/main" id="{EEAC5FE1-9157-4D87-BE3D-B5B07B8C138E}"/>
              </a:ext>
            </a:extLst>
          </p:cNvPr>
          <p:cNvSpPr>
            <a:spLocks noGrp="1"/>
          </p:cNvSpPr>
          <p:nvPr>
            <p:ph sz="quarter" idx="25"/>
          </p:nvPr>
        </p:nvSpPr>
        <p:spPr>
          <a:xfrm>
            <a:off x="5867400" y="3733800"/>
            <a:ext cx="985562" cy="352425"/>
          </a:xfrm>
        </p:spPr>
        <p:txBody>
          <a:bodyPr/>
          <a:lstStyle/>
          <a:p>
            <a:r>
              <a:rPr lang="en-US" sz="2400" dirty="0">
                <a:solidFill>
                  <a:srgbClr val="000000"/>
                </a:solidFill>
              </a:rPr>
              <a:t>5,000</a:t>
            </a:r>
            <a:endParaRPr lang="en-US" sz="2400" dirty="0"/>
          </a:p>
        </p:txBody>
      </p:sp>
      <p:sp>
        <p:nvSpPr>
          <p:cNvPr id="12" name="Content Placeholder 11">
            <a:extLst>
              <a:ext uri="{FF2B5EF4-FFF2-40B4-BE49-F238E27FC236}">
                <a16:creationId xmlns:a16="http://schemas.microsoft.com/office/drawing/2014/main" id="{72B2DC4E-503F-4A9D-8735-758DFF6117B4}"/>
              </a:ext>
            </a:extLst>
          </p:cNvPr>
          <p:cNvSpPr>
            <a:spLocks noGrp="1"/>
          </p:cNvSpPr>
          <p:nvPr>
            <p:ph sz="quarter" idx="26"/>
          </p:nvPr>
        </p:nvSpPr>
        <p:spPr>
          <a:xfrm>
            <a:off x="838200" y="4130675"/>
            <a:ext cx="3733800" cy="365125"/>
          </a:xfrm>
        </p:spPr>
        <p:txBody>
          <a:bodyPr/>
          <a:lstStyle/>
          <a:p>
            <a:r>
              <a:rPr lang="en-US" sz="2400" dirty="0">
                <a:solidFill>
                  <a:srgbClr val="000000"/>
                </a:solidFill>
              </a:rPr>
              <a:t>Common Stock (4,000 × $1)</a:t>
            </a:r>
            <a:endParaRPr lang="en-US" sz="2400" dirty="0"/>
          </a:p>
        </p:txBody>
      </p:sp>
      <p:sp>
        <p:nvSpPr>
          <p:cNvPr id="13" name="Content Placeholder 12">
            <a:extLst>
              <a:ext uri="{FF2B5EF4-FFF2-40B4-BE49-F238E27FC236}">
                <a16:creationId xmlns:a16="http://schemas.microsoft.com/office/drawing/2014/main" id="{F5EA98BB-E1C7-44FC-8C3D-EC2266A9D34F}"/>
              </a:ext>
            </a:extLst>
          </p:cNvPr>
          <p:cNvSpPr>
            <a:spLocks noGrp="1"/>
          </p:cNvSpPr>
          <p:nvPr>
            <p:ph sz="quarter" idx="27"/>
          </p:nvPr>
        </p:nvSpPr>
        <p:spPr>
          <a:xfrm>
            <a:off x="7310162" y="4098925"/>
            <a:ext cx="914400" cy="365125"/>
          </a:xfrm>
        </p:spPr>
        <p:txBody>
          <a:bodyPr/>
          <a:lstStyle/>
          <a:p>
            <a:r>
              <a:rPr lang="en-US" sz="2400" dirty="0">
                <a:solidFill>
                  <a:srgbClr val="000000"/>
                </a:solidFill>
              </a:rPr>
              <a:t>4,000</a:t>
            </a:r>
            <a:endParaRPr lang="en-US" sz="2400" dirty="0"/>
          </a:p>
        </p:txBody>
      </p:sp>
      <p:sp>
        <p:nvSpPr>
          <p:cNvPr id="15" name="Content Placeholder 14">
            <a:extLst>
              <a:ext uri="{FF2B5EF4-FFF2-40B4-BE49-F238E27FC236}">
                <a16:creationId xmlns:a16="http://schemas.microsoft.com/office/drawing/2014/main" id="{550394B9-59DA-4E09-8527-63F29CB14003}"/>
              </a:ext>
            </a:extLst>
          </p:cNvPr>
          <p:cNvSpPr>
            <a:spLocks noGrp="1"/>
          </p:cNvSpPr>
          <p:nvPr>
            <p:ph sz="quarter" idx="29"/>
          </p:nvPr>
        </p:nvSpPr>
        <p:spPr>
          <a:xfrm>
            <a:off x="838200" y="4556127"/>
            <a:ext cx="4724400" cy="1616073"/>
          </a:xfrm>
        </p:spPr>
        <p:txBody>
          <a:bodyPr/>
          <a:lstStyle/>
          <a:p>
            <a:r>
              <a:rPr lang="en-US" sz="2400" dirty="0">
                <a:solidFill>
                  <a:srgbClr val="000000"/>
                </a:solidFill>
              </a:rPr>
              <a:t>Paid-in Capital in Excess of Par Value—Common Stock</a:t>
            </a:r>
          </a:p>
          <a:p>
            <a:pPr marL="361950">
              <a:spcBef>
                <a:spcPts val="0"/>
              </a:spcBef>
            </a:pPr>
            <a:r>
              <a:rPr lang="en-US" sz="2400" dirty="0"/>
              <a:t>(To record issuance of 4,000 shares of $1 par value stock to attorneys)</a:t>
            </a:r>
          </a:p>
        </p:txBody>
      </p:sp>
      <p:sp>
        <p:nvSpPr>
          <p:cNvPr id="18" name="Content Placeholder 17">
            <a:extLst>
              <a:ext uri="{FF2B5EF4-FFF2-40B4-BE49-F238E27FC236}">
                <a16:creationId xmlns:a16="http://schemas.microsoft.com/office/drawing/2014/main" id="{9E274146-EA48-415E-85EF-AA1ED7BBFBF8}"/>
              </a:ext>
            </a:extLst>
          </p:cNvPr>
          <p:cNvSpPr>
            <a:spLocks noGrp="1"/>
          </p:cNvSpPr>
          <p:nvPr>
            <p:ph sz="quarter" idx="30"/>
          </p:nvPr>
        </p:nvSpPr>
        <p:spPr>
          <a:xfrm>
            <a:off x="7320209" y="4531808"/>
            <a:ext cx="914400" cy="365126"/>
          </a:xfrm>
        </p:spPr>
        <p:txBody>
          <a:bodyPr/>
          <a:lstStyle/>
          <a:p>
            <a:r>
              <a:rPr lang="en-US" altLang="en-US" sz="2400" dirty="0">
                <a:solidFill>
                  <a:srgbClr val="000000"/>
                </a:solidFill>
              </a:rPr>
              <a:t>1,000</a:t>
            </a:r>
            <a:endParaRPr lang="en-US" sz="2400" dirty="0"/>
          </a:p>
        </p:txBody>
      </p:sp>
      <p:sp>
        <p:nvSpPr>
          <p:cNvPr id="23" name="Slide Number Placeholder 22">
            <a:extLst>
              <a:ext uri="{FF2B5EF4-FFF2-40B4-BE49-F238E27FC236}">
                <a16:creationId xmlns:a16="http://schemas.microsoft.com/office/drawing/2014/main" id="{C3ADB033-D6E5-42A2-AA75-5772CD252CDF}"/>
              </a:ext>
            </a:extLst>
          </p:cNvPr>
          <p:cNvSpPr>
            <a:spLocks noGrp="1"/>
          </p:cNvSpPr>
          <p:nvPr>
            <p:ph type="sldNum" sz="quarter" idx="10"/>
          </p:nvPr>
        </p:nvSpPr>
        <p:spPr/>
        <p:txBody>
          <a:bodyPr/>
          <a:lstStyle/>
          <a:p>
            <a:fld id="{67B19427-F580-D146-B60E-4CADEE75497F}" type="slidenum">
              <a:rPr lang="en-US" smtClean="0"/>
              <a:pPr/>
              <a:t>30</a:t>
            </a:fld>
            <a:endParaRPr lang="en-US" dirty="0"/>
          </a:p>
        </p:txBody>
      </p:sp>
      <p:sp>
        <p:nvSpPr>
          <p:cNvPr id="24" name="Footer Placeholder 23">
            <a:extLst>
              <a:ext uri="{FF2B5EF4-FFF2-40B4-BE49-F238E27FC236}">
                <a16:creationId xmlns:a16="http://schemas.microsoft.com/office/drawing/2014/main" id="{F0618A2A-3150-4FE5-BE3A-BE7ACB108CB4}"/>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8076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build="p"/>
      <p:bldP spid="12" grpId="0" build="p"/>
      <p:bldP spid="13" grpId="0" build="p"/>
      <p:bldP spid="15" grpId="0" uiExpand="1" build="p"/>
      <p:bldP spid="18"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2B30F-1A78-433A-BAA0-FF2C10A3D437}"/>
              </a:ext>
            </a:extLst>
          </p:cNvPr>
          <p:cNvSpPr>
            <a:spLocks noGrp="1"/>
          </p:cNvSpPr>
          <p:nvPr>
            <p:ph type="title"/>
          </p:nvPr>
        </p:nvSpPr>
        <p:spPr>
          <a:xfrm>
            <a:off x="304800" y="762001"/>
            <a:ext cx="8534400" cy="685799"/>
          </a:xfrm>
        </p:spPr>
        <p:txBody>
          <a:bodyPr/>
          <a:lstStyle/>
          <a:p>
            <a:r>
              <a:rPr lang="en-US" b="1" dirty="0">
                <a:ea typeface="Source Sans Pro" charset="0"/>
              </a:rPr>
              <a:t>Common Stock for Services </a:t>
            </a:r>
            <a:r>
              <a:rPr lang="en-US" sz="2400" dirty="0">
                <a:ea typeface="Source Sans Pro" charset="0"/>
              </a:rPr>
              <a:t>(2 of 2)</a:t>
            </a:r>
            <a:endParaRPr lang="en-US" sz="2400" dirty="0"/>
          </a:p>
        </p:txBody>
      </p:sp>
      <p:sp>
        <p:nvSpPr>
          <p:cNvPr id="3" name="Content Placeholder 2">
            <a:extLst>
              <a:ext uri="{FF2B5EF4-FFF2-40B4-BE49-F238E27FC236}">
                <a16:creationId xmlns:a16="http://schemas.microsoft.com/office/drawing/2014/main" id="{92F87F86-306D-4BC9-84CC-42CD82DF412A}"/>
              </a:ext>
            </a:extLst>
          </p:cNvPr>
          <p:cNvSpPr>
            <a:spLocks noGrp="1"/>
          </p:cNvSpPr>
          <p:nvPr>
            <p:ph sz="quarter" idx="16"/>
          </p:nvPr>
        </p:nvSpPr>
        <p:spPr>
          <a:xfrm>
            <a:off x="304800" y="1600200"/>
            <a:ext cx="8534400" cy="1797050"/>
          </a:xfrm>
        </p:spPr>
        <p:txBody>
          <a:bodyPr/>
          <a:lstStyle/>
          <a:p>
            <a:r>
              <a:rPr lang="en-US" sz="2400" b="1" dirty="0"/>
              <a:t>Illustration: </a:t>
            </a:r>
            <a:r>
              <a:rPr lang="en-US" altLang="en-US" sz="2400" dirty="0"/>
              <a:t>Athletic Research Inc. is an existing publicly held corporation. Its $5 par value stock is actively traded at $8 per share. The company issues 10,000 shares of stock to acquire land recently advertised for sale at $90,000. Prepare the journal entry for this transaction.</a:t>
            </a:r>
            <a:endParaRPr lang="en-US" sz="2400" dirty="0"/>
          </a:p>
        </p:txBody>
      </p:sp>
      <p:sp>
        <p:nvSpPr>
          <p:cNvPr id="10" name="Content Placeholder 9">
            <a:extLst>
              <a:ext uri="{FF2B5EF4-FFF2-40B4-BE49-F238E27FC236}">
                <a16:creationId xmlns:a16="http://schemas.microsoft.com/office/drawing/2014/main" id="{1A052864-6FA3-4917-BB12-016B22E1CDC9}"/>
              </a:ext>
            </a:extLst>
          </p:cNvPr>
          <p:cNvSpPr>
            <a:spLocks noGrp="1"/>
          </p:cNvSpPr>
          <p:nvPr>
            <p:ph sz="quarter" idx="24"/>
          </p:nvPr>
        </p:nvSpPr>
        <p:spPr>
          <a:xfrm>
            <a:off x="609600" y="3581400"/>
            <a:ext cx="3457024" cy="365125"/>
          </a:xfrm>
        </p:spPr>
        <p:txBody>
          <a:bodyPr/>
          <a:lstStyle/>
          <a:p>
            <a:r>
              <a:rPr lang="en-US" sz="2400" dirty="0">
                <a:solidFill>
                  <a:srgbClr val="000000"/>
                </a:solidFill>
              </a:rPr>
              <a:t>Land</a:t>
            </a:r>
            <a:endParaRPr lang="en-US" sz="2400" dirty="0"/>
          </a:p>
        </p:txBody>
      </p:sp>
      <p:sp>
        <p:nvSpPr>
          <p:cNvPr id="11" name="Content Placeholder 10">
            <a:extLst>
              <a:ext uri="{FF2B5EF4-FFF2-40B4-BE49-F238E27FC236}">
                <a16:creationId xmlns:a16="http://schemas.microsoft.com/office/drawing/2014/main" id="{EEAC5FE1-9157-4D87-BE3D-B5B07B8C138E}"/>
              </a:ext>
            </a:extLst>
          </p:cNvPr>
          <p:cNvSpPr>
            <a:spLocks noGrp="1"/>
          </p:cNvSpPr>
          <p:nvPr>
            <p:ph sz="quarter" idx="25"/>
          </p:nvPr>
        </p:nvSpPr>
        <p:spPr>
          <a:xfrm>
            <a:off x="5763975" y="3581400"/>
            <a:ext cx="1109938" cy="352425"/>
          </a:xfrm>
        </p:spPr>
        <p:txBody>
          <a:bodyPr/>
          <a:lstStyle/>
          <a:p>
            <a:r>
              <a:rPr lang="en-US" sz="2400" dirty="0">
                <a:solidFill>
                  <a:srgbClr val="000000"/>
                </a:solidFill>
              </a:rPr>
              <a:t>80,000</a:t>
            </a:r>
            <a:endParaRPr lang="en-US" sz="2400" dirty="0"/>
          </a:p>
        </p:txBody>
      </p:sp>
      <p:sp>
        <p:nvSpPr>
          <p:cNvPr id="12" name="Content Placeholder 11">
            <a:extLst>
              <a:ext uri="{FF2B5EF4-FFF2-40B4-BE49-F238E27FC236}">
                <a16:creationId xmlns:a16="http://schemas.microsoft.com/office/drawing/2014/main" id="{72B2DC4E-503F-4A9D-8735-758DFF6117B4}"/>
              </a:ext>
            </a:extLst>
          </p:cNvPr>
          <p:cNvSpPr>
            <a:spLocks noGrp="1"/>
          </p:cNvSpPr>
          <p:nvPr>
            <p:ph sz="quarter" idx="26"/>
          </p:nvPr>
        </p:nvSpPr>
        <p:spPr>
          <a:xfrm>
            <a:off x="858296" y="3938046"/>
            <a:ext cx="4038600" cy="365125"/>
          </a:xfrm>
        </p:spPr>
        <p:txBody>
          <a:bodyPr/>
          <a:lstStyle/>
          <a:p>
            <a:r>
              <a:rPr lang="en-US" sz="2400" dirty="0">
                <a:solidFill>
                  <a:srgbClr val="000000"/>
                </a:solidFill>
              </a:rPr>
              <a:t>Common Stock (10,000 × $5)</a:t>
            </a:r>
            <a:endParaRPr lang="en-US" sz="2400" dirty="0"/>
          </a:p>
        </p:txBody>
      </p:sp>
      <p:sp>
        <p:nvSpPr>
          <p:cNvPr id="13" name="Content Placeholder 12">
            <a:extLst>
              <a:ext uri="{FF2B5EF4-FFF2-40B4-BE49-F238E27FC236}">
                <a16:creationId xmlns:a16="http://schemas.microsoft.com/office/drawing/2014/main" id="{F5EA98BB-E1C7-44FC-8C3D-EC2266A9D34F}"/>
              </a:ext>
            </a:extLst>
          </p:cNvPr>
          <p:cNvSpPr>
            <a:spLocks noGrp="1"/>
          </p:cNvSpPr>
          <p:nvPr>
            <p:ph sz="quarter" idx="27"/>
          </p:nvPr>
        </p:nvSpPr>
        <p:spPr>
          <a:xfrm>
            <a:off x="6970209" y="3906296"/>
            <a:ext cx="1142999" cy="365125"/>
          </a:xfrm>
        </p:spPr>
        <p:txBody>
          <a:bodyPr/>
          <a:lstStyle/>
          <a:p>
            <a:r>
              <a:rPr lang="en-US" sz="2400" dirty="0">
                <a:solidFill>
                  <a:srgbClr val="000000"/>
                </a:solidFill>
              </a:rPr>
              <a:t>50,000</a:t>
            </a:r>
            <a:endParaRPr lang="en-US" sz="2400" dirty="0"/>
          </a:p>
        </p:txBody>
      </p:sp>
      <p:sp>
        <p:nvSpPr>
          <p:cNvPr id="15" name="Content Placeholder 14">
            <a:extLst>
              <a:ext uri="{FF2B5EF4-FFF2-40B4-BE49-F238E27FC236}">
                <a16:creationId xmlns:a16="http://schemas.microsoft.com/office/drawing/2014/main" id="{550394B9-59DA-4E09-8527-63F29CB14003}"/>
              </a:ext>
            </a:extLst>
          </p:cNvPr>
          <p:cNvSpPr>
            <a:spLocks noGrp="1"/>
          </p:cNvSpPr>
          <p:nvPr>
            <p:ph sz="quarter" idx="29"/>
          </p:nvPr>
        </p:nvSpPr>
        <p:spPr>
          <a:xfrm>
            <a:off x="838200" y="4343399"/>
            <a:ext cx="4833662" cy="1752600"/>
          </a:xfrm>
        </p:spPr>
        <p:txBody>
          <a:bodyPr/>
          <a:lstStyle/>
          <a:p>
            <a:r>
              <a:rPr lang="en-US" sz="2400" dirty="0">
                <a:solidFill>
                  <a:srgbClr val="000000"/>
                </a:solidFill>
              </a:rPr>
              <a:t>Paid-in Capital in Excess of Par Value—Common Stock</a:t>
            </a:r>
          </a:p>
          <a:p>
            <a:pPr marL="361950">
              <a:spcBef>
                <a:spcPts val="0"/>
              </a:spcBef>
            </a:pPr>
            <a:r>
              <a:rPr lang="en-US" sz="2400" dirty="0"/>
              <a:t>(To record issuance of 10,000 shares of $5 par value stock for land)</a:t>
            </a:r>
          </a:p>
        </p:txBody>
      </p:sp>
      <p:sp>
        <p:nvSpPr>
          <p:cNvPr id="18" name="Content Placeholder 17">
            <a:extLst>
              <a:ext uri="{FF2B5EF4-FFF2-40B4-BE49-F238E27FC236}">
                <a16:creationId xmlns:a16="http://schemas.microsoft.com/office/drawing/2014/main" id="{9E274146-EA48-415E-85EF-AA1ED7BBFBF8}"/>
              </a:ext>
            </a:extLst>
          </p:cNvPr>
          <p:cNvSpPr>
            <a:spLocks noGrp="1"/>
          </p:cNvSpPr>
          <p:nvPr>
            <p:ph sz="quarter" idx="30"/>
          </p:nvPr>
        </p:nvSpPr>
        <p:spPr>
          <a:xfrm>
            <a:off x="6990305" y="4343400"/>
            <a:ext cx="1163095" cy="365126"/>
          </a:xfrm>
        </p:spPr>
        <p:txBody>
          <a:bodyPr/>
          <a:lstStyle/>
          <a:p>
            <a:r>
              <a:rPr lang="en-US" altLang="en-US" sz="2400" dirty="0">
                <a:solidFill>
                  <a:srgbClr val="000000"/>
                </a:solidFill>
              </a:rPr>
              <a:t>30,000</a:t>
            </a:r>
            <a:endParaRPr lang="en-US" sz="2400" dirty="0"/>
          </a:p>
        </p:txBody>
      </p:sp>
      <p:sp>
        <p:nvSpPr>
          <p:cNvPr id="23" name="Slide Number Placeholder 22">
            <a:extLst>
              <a:ext uri="{FF2B5EF4-FFF2-40B4-BE49-F238E27FC236}">
                <a16:creationId xmlns:a16="http://schemas.microsoft.com/office/drawing/2014/main" id="{C3ADB033-D6E5-42A2-AA75-5772CD252CDF}"/>
              </a:ext>
            </a:extLst>
          </p:cNvPr>
          <p:cNvSpPr>
            <a:spLocks noGrp="1"/>
          </p:cNvSpPr>
          <p:nvPr>
            <p:ph type="sldNum" sz="quarter" idx="10"/>
          </p:nvPr>
        </p:nvSpPr>
        <p:spPr/>
        <p:txBody>
          <a:bodyPr/>
          <a:lstStyle/>
          <a:p>
            <a:fld id="{67B19427-F580-D146-B60E-4CADEE75497F}" type="slidenum">
              <a:rPr lang="en-US" smtClean="0"/>
              <a:pPr/>
              <a:t>31</a:t>
            </a:fld>
            <a:endParaRPr lang="en-US" dirty="0"/>
          </a:p>
        </p:txBody>
      </p:sp>
      <p:sp>
        <p:nvSpPr>
          <p:cNvPr id="24" name="Footer Placeholder 23">
            <a:extLst>
              <a:ext uri="{FF2B5EF4-FFF2-40B4-BE49-F238E27FC236}">
                <a16:creationId xmlns:a16="http://schemas.microsoft.com/office/drawing/2014/main" id="{F0618A2A-3150-4FE5-BE3A-BE7ACB108CB4}"/>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303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build="p"/>
      <p:bldP spid="12" grpId="0" build="p"/>
      <p:bldP spid="13" grpId="0" build="p"/>
      <p:bldP spid="15" grpId="0" uiExpand="1" build="p"/>
      <p:bldP spid="18"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36C81-B802-4B52-9526-C87BAC29D6C7}"/>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Accounting for Preferred Stock </a:t>
            </a:r>
            <a:r>
              <a:rPr lang="en-US" sz="2400" dirty="0">
                <a:latin typeface="Calibri" panose="020F0502020204030204" pitchFamily="34" charset="0"/>
                <a:ea typeface="Source Sans Pro" charset="0"/>
                <a:cs typeface="Calibri" panose="020F0502020204030204" pitchFamily="34" charset="0"/>
              </a:rPr>
              <a:t>(1 of 2)</a:t>
            </a:r>
            <a:endParaRPr lang="en-US" sz="2400" dirty="0"/>
          </a:p>
        </p:txBody>
      </p:sp>
      <p:sp>
        <p:nvSpPr>
          <p:cNvPr id="3" name="Content Placeholder 2">
            <a:extLst>
              <a:ext uri="{FF2B5EF4-FFF2-40B4-BE49-F238E27FC236}">
                <a16:creationId xmlns:a16="http://schemas.microsoft.com/office/drawing/2014/main" id="{FF5837EF-CD6A-4FCE-91C6-9D05B76A1C89}"/>
              </a:ext>
            </a:extLst>
          </p:cNvPr>
          <p:cNvSpPr>
            <a:spLocks noGrp="1"/>
          </p:cNvSpPr>
          <p:nvPr>
            <p:ph sz="quarter" idx="16"/>
          </p:nvPr>
        </p:nvSpPr>
        <p:spPr>
          <a:xfrm>
            <a:off x="304800" y="1828800"/>
            <a:ext cx="8534400" cy="1447800"/>
          </a:xfrm>
        </p:spPr>
        <p:txBody>
          <a:bodyPr/>
          <a:lstStyle/>
          <a:p>
            <a:r>
              <a:rPr lang="en-US" altLang="en-US" sz="2600" dirty="0"/>
              <a:t>Typically, preferred stockholders have a priority as to:</a:t>
            </a:r>
          </a:p>
          <a:p>
            <a:pPr marL="402336" indent="-402336">
              <a:buClr>
                <a:schemeClr val="accent2"/>
              </a:buClr>
              <a:buFont typeface="+mj-lt"/>
              <a:buAutoNum type="arabicPeriod"/>
            </a:pPr>
            <a:r>
              <a:rPr lang="en-US" altLang="en-US" sz="2600" dirty="0"/>
              <a:t>Distributions of earnings (dividends).</a:t>
            </a:r>
          </a:p>
          <a:p>
            <a:pPr marL="402336" indent="-402336">
              <a:buClr>
                <a:schemeClr val="accent2"/>
              </a:buClr>
              <a:buFont typeface="+mj-lt"/>
              <a:buAutoNum type="arabicPeriod"/>
            </a:pPr>
            <a:r>
              <a:rPr lang="en-US" altLang="en-US" sz="2600" dirty="0"/>
              <a:t>Assets in event of liquidation.</a:t>
            </a:r>
          </a:p>
        </p:txBody>
      </p:sp>
      <p:sp>
        <p:nvSpPr>
          <p:cNvPr id="7" name="Content Placeholder 6"/>
          <p:cNvSpPr>
            <a:spLocks noGrp="1"/>
          </p:cNvSpPr>
          <p:nvPr>
            <p:ph sz="quarter" idx="18"/>
          </p:nvPr>
        </p:nvSpPr>
        <p:spPr>
          <a:xfrm>
            <a:off x="313267" y="3276600"/>
            <a:ext cx="8297333" cy="1371600"/>
          </a:xfrm>
        </p:spPr>
        <p:txBody>
          <a:bodyPr/>
          <a:lstStyle/>
          <a:p>
            <a:r>
              <a:rPr lang="en-US" altLang="en-US" sz="2600" dirty="0"/>
              <a:t>Generally do not have voting rights.</a:t>
            </a:r>
          </a:p>
          <a:p>
            <a:r>
              <a:rPr lang="en-US" altLang="en-US" sz="2600" dirty="0"/>
              <a:t>Accounting for preferred stock at issuance is similar to that for common stock.</a:t>
            </a:r>
          </a:p>
        </p:txBody>
      </p:sp>
      <p:sp>
        <p:nvSpPr>
          <p:cNvPr id="4" name="Slide Number Placeholder 3">
            <a:extLst>
              <a:ext uri="{FF2B5EF4-FFF2-40B4-BE49-F238E27FC236}">
                <a16:creationId xmlns:a16="http://schemas.microsoft.com/office/drawing/2014/main" id="{95BC6AFE-8C19-473B-83C7-E330DC9AA5B0}"/>
              </a:ext>
            </a:extLst>
          </p:cNvPr>
          <p:cNvSpPr>
            <a:spLocks noGrp="1"/>
          </p:cNvSpPr>
          <p:nvPr>
            <p:ph type="sldNum" sz="quarter" idx="10"/>
          </p:nvPr>
        </p:nvSpPr>
        <p:spPr/>
        <p:txBody>
          <a:bodyPr/>
          <a:lstStyle/>
          <a:p>
            <a:fld id="{67B19427-F580-D146-B60E-4CADEE75497F}" type="slidenum">
              <a:rPr lang="en-US" smtClean="0"/>
              <a:pPr/>
              <a:t>32</a:t>
            </a:fld>
            <a:endParaRPr lang="en-US" dirty="0"/>
          </a:p>
        </p:txBody>
      </p:sp>
      <p:sp>
        <p:nvSpPr>
          <p:cNvPr id="5" name="Footer Placeholder 4">
            <a:extLst>
              <a:ext uri="{FF2B5EF4-FFF2-40B4-BE49-F238E27FC236}">
                <a16:creationId xmlns:a16="http://schemas.microsoft.com/office/drawing/2014/main" id="{43413C1F-1064-4268-8035-9E603F5879D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7953826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2B30F-1A78-433A-BAA0-FF2C10A3D437}"/>
              </a:ext>
            </a:extLst>
          </p:cNvPr>
          <p:cNvSpPr>
            <a:spLocks noGrp="1"/>
          </p:cNvSpPr>
          <p:nvPr>
            <p:ph type="title"/>
          </p:nvPr>
        </p:nvSpPr>
        <p:spPr>
          <a:xfrm>
            <a:off x="304800" y="762001"/>
            <a:ext cx="8534400" cy="742949"/>
          </a:xfrm>
        </p:spPr>
        <p:txBody>
          <a:bodyPr/>
          <a:lstStyle/>
          <a:p>
            <a:r>
              <a:rPr lang="en-US" b="1" dirty="0">
                <a:latin typeface="Calibri" panose="020F0502020204030204" pitchFamily="34" charset="0"/>
                <a:ea typeface="Source Sans Pro" charset="0"/>
                <a:cs typeface="Calibri" panose="020F0502020204030204" pitchFamily="34" charset="0"/>
              </a:rPr>
              <a:t>Accounting for Preferred Stock </a:t>
            </a:r>
            <a:r>
              <a:rPr lang="en-US" sz="2400" dirty="0">
                <a:latin typeface="Calibri" panose="020F0502020204030204" pitchFamily="34" charset="0"/>
                <a:ea typeface="Source Sans Pro" charset="0"/>
                <a:cs typeface="Calibri" panose="020F0502020204030204" pitchFamily="34" charset="0"/>
              </a:rPr>
              <a:t>(2 of 2)</a:t>
            </a:r>
            <a:endParaRPr lang="en-US" sz="2400" dirty="0"/>
          </a:p>
        </p:txBody>
      </p:sp>
      <p:sp>
        <p:nvSpPr>
          <p:cNvPr id="3" name="Content Placeholder 2">
            <a:extLst>
              <a:ext uri="{FF2B5EF4-FFF2-40B4-BE49-F238E27FC236}">
                <a16:creationId xmlns:a16="http://schemas.microsoft.com/office/drawing/2014/main" id="{92F87F86-306D-4BC9-84CC-42CD82DF412A}"/>
              </a:ext>
            </a:extLst>
          </p:cNvPr>
          <p:cNvSpPr>
            <a:spLocks noGrp="1"/>
          </p:cNvSpPr>
          <p:nvPr>
            <p:ph sz="quarter" idx="16"/>
          </p:nvPr>
        </p:nvSpPr>
        <p:spPr>
          <a:xfrm>
            <a:off x="304800" y="1600200"/>
            <a:ext cx="8534400" cy="1082675"/>
          </a:xfrm>
        </p:spPr>
        <p:txBody>
          <a:bodyPr/>
          <a:lstStyle/>
          <a:p>
            <a:r>
              <a:rPr lang="en-US" sz="2400" b="1" dirty="0"/>
              <a:t>Illustration: </a:t>
            </a:r>
            <a:r>
              <a:rPr lang="en-US" altLang="en-US" sz="2400" dirty="0"/>
              <a:t>Stine Corporation issues 10,000 shares of $10 par value preferred stock for $12 cash per share. The journal entry to record the issuance is:</a:t>
            </a:r>
            <a:endParaRPr lang="en-US" sz="2400" dirty="0"/>
          </a:p>
        </p:txBody>
      </p:sp>
      <p:sp>
        <p:nvSpPr>
          <p:cNvPr id="5" name="Content Placeholder 4">
            <a:extLst>
              <a:ext uri="{FF2B5EF4-FFF2-40B4-BE49-F238E27FC236}">
                <a16:creationId xmlns:a16="http://schemas.microsoft.com/office/drawing/2014/main" id="{395EA216-5CD6-40C1-AD85-1D6797CE0830}"/>
              </a:ext>
            </a:extLst>
          </p:cNvPr>
          <p:cNvSpPr>
            <a:spLocks noGrp="1"/>
          </p:cNvSpPr>
          <p:nvPr>
            <p:ph sz="quarter" idx="18"/>
          </p:nvPr>
        </p:nvSpPr>
        <p:spPr>
          <a:xfrm>
            <a:off x="810176" y="3048000"/>
            <a:ext cx="3337686" cy="365125"/>
          </a:xfrm>
        </p:spPr>
        <p:txBody>
          <a:bodyPr/>
          <a:lstStyle/>
          <a:p>
            <a:r>
              <a:rPr lang="en-US" sz="2400" dirty="0">
                <a:solidFill>
                  <a:srgbClr val="000000"/>
                </a:solidFill>
              </a:rPr>
              <a:t>Cash</a:t>
            </a:r>
            <a:endParaRPr lang="en-US" sz="2400" dirty="0"/>
          </a:p>
        </p:txBody>
      </p:sp>
      <p:sp>
        <p:nvSpPr>
          <p:cNvPr id="6" name="Content Placeholder 5">
            <a:extLst>
              <a:ext uri="{FF2B5EF4-FFF2-40B4-BE49-F238E27FC236}">
                <a16:creationId xmlns:a16="http://schemas.microsoft.com/office/drawing/2014/main" id="{74677936-E1F4-4393-B394-610192906DDA}"/>
              </a:ext>
            </a:extLst>
          </p:cNvPr>
          <p:cNvSpPr>
            <a:spLocks noGrp="1"/>
          </p:cNvSpPr>
          <p:nvPr>
            <p:ph sz="quarter" idx="19"/>
          </p:nvPr>
        </p:nvSpPr>
        <p:spPr>
          <a:xfrm>
            <a:off x="5643838" y="3048000"/>
            <a:ext cx="1263118" cy="365125"/>
          </a:xfrm>
        </p:spPr>
        <p:txBody>
          <a:bodyPr/>
          <a:lstStyle/>
          <a:p>
            <a:r>
              <a:rPr lang="en-US" sz="2400" dirty="0">
                <a:solidFill>
                  <a:srgbClr val="000000"/>
                </a:solidFill>
              </a:rPr>
              <a:t>120,000</a:t>
            </a:r>
            <a:endParaRPr lang="en-US" sz="2400" dirty="0"/>
          </a:p>
        </p:txBody>
      </p:sp>
      <p:sp>
        <p:nvSpPr>
          <p:cNvPr id="7" name="Content Placeholder 6">
            <a:extLst>
              <a:ext uri="{FF2B5EF4-FFF2-40B4-BE49-F238E27FC236}">
                <a16:creationId xmlns:a16="http://schemas.microsoft.com/office/drawing/2014/main" id="{28E41115-8F69-4A15-B994-CF108346BC18}"/>
              </a:ext>
            </a:extLst>
          </p:cNvPr>
          <p:cNvSpPr>
            <a:spLocks noGrp="1"/>
          </p:cNvSpPr>
          <p:nvPr>
            <p:ph sz="quarter" idx="21"/>
          </p:nvPr>
        </p:nvSpPr>
        <p:spPr>
          <a:xfrm>
            <a:off x="1066800" y="3408904"/>
            <a:ext cx="4196038" cy="365125"/>
          </a:xfrm>
        </p:spPr>
        <p:txBody>
          <a:bodyPr/>
          <a:lstStyle/>
          <a:p>
            <a:r>
              <a:rPr lang="en-US" sz="2400" dirty="0">
                <a:solidFill>
                  <a:srgbClr val="000000"/>
                </a:solidFill>
              </a:rPr>
              <a:t>Preferred Stock (10,000 × $10)</a:t>
            </a:r>
            <a:endParaRPr lang="en-US" sz="2400" dirty="0"/>
          </a:p>
        </p:txBody>
      </p:sp>
      <p:sp>
        <p:nvSpPr>
          <p:cNvPr id="8" name="Content Placeholder 7">
            <a:extLst>
              <a:ext uri="{FF2B5EF4-FFF2-40B4-BE49-F238E27FC236}">
                <a16:creationId xmlns:a16="http://schemas.microsoft.com/office/drawing/2014/main" id="{4E4CC3F7-162F-4B2A-9872-E35A90C7AD4B}"/>
              </a:ext>
            </a:extLst>
          </p:cNvPr>
          <p:cNvSpPr>
            <a:spLocks noGrp="1"/>
          </p:cNvSpPr>
          <p:nvPr>
            <p:ph sz="quarter" idx="22"/>
          </p:nvPr>
        </p:nvSpPr>
        <p:spPr>
          <a:xfrm>
            <a:off x="7010400" y="3408904"/>
            <a:ext cx="1219200" cy="365125"/>
          </a:xfrm>
        </p:spPr>
        <p:txBody>
          <a:bodyPr/>
          <a:lstStyle/>
          <a:p>
            <a:r>
              <a:rPr lang="en-US" sz="2400" dirty="0">
                <a:solidFill>
                  <a:srgbClr val="000000"/>
                </a:solidFill>
              </a:rPr>
              <a:t>100,000</a:t>
            </a:r>
            <a:endParaRPr lang="en-US" sz="2400" dirty="0"/>
          </a:p>
        </p:txBody>
      </p:sp>
      <p:sp>
        <p:nvSpPr>
          <p:cNvPr id="10" name="Content Placeholder 9">
            <a:extLst>
              <a:ext uri="{FF2B5EF4-FFF2-40B4-BE49-F238E27FC236}">
                <a16:creationId xmlns:a16="http://schemas.microsoft.com/office/drawing/2014/main" id="{1A052864-6FA3-4917-BB12-016B22E1CDC9}"/>
              </a:ext>
            </a:extLst>
          </p:cNvPr>
          <p:cNvSpPr>
            <a:spLocks noGrp="1"/>
          </p:cNvSpPr>
          <p:nvPr>
            <p:ph sz="quarter" idx="24"/>
          </p:nvPr>
        </p:nvSpPr>
        <p:spPr>
          <a:xfrm>
            <a:off x="1066800" y="3774028"/>
            <a:ext cx="4196038" cy="1728247"/>
          </a:xfrm>
        </p:spPr>
        <p:txBody>
          <a:bodyPr/>
          <a:lstStyle/>
          <a:p>
            <a:r>
              <a:rPr lang="en-US" sz="2400" dirty="0">
                <a:solidFill>
                  <a:srgbClr val="000000"/>
                </a:solidFill>
              </a:rPr>
              <a:t>Paid-in Capital in Excess of Par Value—Preferred Stock</a:t>
            </a:r>
          </a:p>
          <a:p>
            <a:pPr marL="271463">
              <a:spcBef>
                <a:spcPts val="0"/>
              </a:spcBef>
            </a:pPr>
            <a:r>
              <a:rPr lang="en-US" sz="2400" dirty="0"/>
              <a:t>(To record the issuance of 10,000 shares of $10 par value preferred stock)</a:t>
            </a:r>
          </a:p>
        </p:txBody>
      </p:sp>
      <p:sp>
        <p:nvSpPr>
          <p:cNvPr id="11" name="Content Placeholder 10">
            <a:extLst>
              <a:ext uri="{FF2B5EF4-FFF2-40B4-BE49-F238E27FC236}">
                <a16:creationId xmlns:a16="http://schemas.microsoft.com/office/drawing/2014/main" id="{EEAC5FE1-9157-4D87-BE3D-B5B07B8C138E}"/>
              </a:ext>
            </a:extLst>
          </p:cNvPr>
          <p:cNvSpPr>
            <a:spLocks noGrp="1"/>
          </p:cNvSpPr>
          <p:nvPr>
            <p:ph sz="quarter" idx="25"/>
          </p:nvPr>
        </p:nvSpPr>
        <p:spPr>
          <a:xfrm>
            <a:off x="7169926" y="3913729"/>
            <a:ext cx="1219201" cy="441325"/>
          </a:xfrm>
        </p:spPr>
        <p:txBody>
          <a:bodyPr/>
          <a:lstStyle/>
          <a:p>
            <a:r>
              <a:rPr lang="en-US" sz="2400" dirty="0">
                <a:solidFill>
                  <a:srgbClr val="000000"/>
                </a:solidFill>
              </a:rPr>
              <a:t>20,000</a:t>
            </a:r>
            <a:endParaRPr lang="en-US" sz="2400" dirty="0"/>
          </a:p>
        </p:txBody>
      </p:sp>
      <p:sp>
        <p:nvSpPr>
          <p:cNvPr id="12" name="Content Placeholder 11">
            <a:extLst>
              <a:ext uri="{FF2B5EF4-FFF2-40B4-BE49-F238E27FC236}">
                <a16:creationId xmlns:a16="http://schemas.microsoft.com/office/drawing/2014/main" id="{72B2DC4E-503F-4A9D-8735-758DFF6117B4}"/>
              </a:ext>
            </a:extLst>
          </p:cNvPr>
          <p:cNvSpPr>
            <a:spLocks noGrp="1"/>
          </p:cNvSpPr>
          <p:nvPr>
            <p:ph sz="quarter" idx="26"/>
          </p:nvPr>
        </p:nvSpPr>
        <p:spPr>
          <a:xfrm>
            <a:off x="304800" y="5791200"/>
            <a:ext cx="8534400" cy="365125"/>
          </a:xfrm>
        </p:spPr>
        <p:txBody>
          <a:bodyPr/>
          <a:lstStyle/>
          <a:p>
            <a:r>
              <a:rPr lang="en-US" sz="2400" dirty="0">
                <a:solidFill>
                  <a:srgbClr val="000000"/>
                </a:solidFill>
              </a:rPr>
              <a:t>Preferred stock may have a par value or no-par value.</a:t>
            </a:r>
            <a:endParaRPr lang="en-US" sz="2400" dirty="0"/>
          </a:p>
        </p:txBody>
      </p:sp>
      <p:sp>
        <p:nvSpPr>
          <p:cNvPr id="23" name="Slide Number Placeholder 22">
            <a:extLst>
              <a:ext uri="{FF2B5EF4-FFF2-40B4-BE49-F238E27FC236}">
                <a16:creationId xmlns:a16="http://schemas.microsoft.com/office/drawing/2014/main" id="{C3ADB033-D6E5-42A2-AA75-5772CD252CDF}"/>
              </a:ext>
            </a:extLst>
          </p:cNvPr>
          <p:cNvSpPr>
            <a:spLocks noGrp="1"/>
          </p:cNvSpPr>
          <p:nvPr>
            <p:ph type="sldNum" sz="quarter" idx="10"/>
          </p:nvPr>
        </p:nvSpPr>
        <p:spPr/>
        <p:txBody>
          <a:bodyPr/>
          <a:lstStyle/>
          <a:p>
            <a:fld id="{67B19427-F580-D146-B60E-4CADEE75497F}" type="slidenum">
              <a:rPr lang="en-US" smtClean="0"/>
              <a:pPr/>
              <a:t>33</a:t>
            </a:fld>
            <a:endParaRPr lang="en-US" dirty="0"/>
          </a:p>
        </p:txBody>
      </p:sp>
      <p:sp>
        <p:nvSpPr>
          <p:cNvPr id="24" name="Footer Placeholder 23">
            <a:extLst>
              <a:ext uri="{FF2B5EF4-FFF2-40B4-BE49-F238E27FC236}">
                <a16:creationId xmlns:a16="http://schemas.microsoft.com/office/drawing/2014/main" id="{F0618A2A-3150-4FE5-BE3A-BE7ACB108CB4}"/>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462088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build="p"/>
      <p:bldP spid="8" grpId="0" build="p"/>
      <p:bldP spid="10" grpId="0" uiExpand="1" build="p"/>
      <p:bldP spid="11" grpId="0" build="p"/>
      <p:bldP spid="1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2B30F-1A78-433A-BAA0-FF2C10A3D437}"/>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Do It! 2a: Issuance of Stock </a:t>
            </a:r>
            <a:r>
              <a:rPr lang="en-US" sz="2400" dirty="0">
                <a:latin typeface="Calibri" panose="020F0502020204030204" pitchFamily="34" charset="0"/>
                <a:ea typeface="Source Sans Pro" charset="0"/>
                <a:cs typeface="Calibri" panose="020F0502020204030204" pitchFamily="34" charset="0"/>
              </a:rPr>
              <a:t>(1 of 3)</a:t>
            </a:r>
            <a:endParaRPr lang="en-US" sz="2400" dirty="0"/>
          </a:p>
        </p:txBody>
      </p:sp>
      <p:sp>
        <p:nvSpPr>
          <p:cNvPr id="3" name="Content Placeholder 2">
            <a:extLst>
              <a:ext uri="{FF2B5EF4-FFF2-40B4-BE49-F238E27FC236}">
                <a16:creationId xmlns:a16="http://schemas.microsoft.com/office/drawing/2014/main" id="{92F87F86-306D-4BC9-84CC-42CD82DF412A}"/>
              </a:ext>
            </a:extLst>
          </p:cNvPr>
          <p:cNvSpPr>
            <a:spLocks noGrp="1"/>
          </p:cNvSpPr>
          <p:nvPr>
            <p:ph sz="quarter" idx="16"/>
          </p:nvPr>
        </p:nvSpPr>
        <p:spPr>
          <a:xfrm>
            <a:off x="304800" y="1828800"/>
            <a:ext cx="8534400" cy="1311275"/>
          </a:xfrm>
        </p:spPr>
        <p:txBody>
          <a:bodyPr/>
          <a:lstStyle/>
          <a:p>
            <a:r>
              <a:rPr lang="en-US" sz="2400" b="1" dirty="0"/>
              <a:t>Illustration: </a:t>
            </a:r>
            <a:r>
              <a:rPr lang="en-US" sz="2400" dirty="0"/>
              <a:t>Cayman Corporation begins operations on March 1 by issuing 100,000 shares of $1 par value common stock for cash at $12 per share. Journalize the issuance of the common shares on March 1 assuming the shares are not publicly traded.</a:t>
            </a:r>
          </a:p>
        </p:txBody>
      </p:sp>
      <p:sp>
        <p:nvSpPr>
          <p:cNvPr id="5" name="Content Placeholder 4">
            <a:extLst>
              <a:ext uri="{FF2B5EF4-FFF2-40B4-BE49-F238E27FC236}">
                <a16:creationId xmlns:a16="http://schemas.microsoft.com/office/drawing/2014/main" id="{395EA216-5CD6-40C1-AD85-1D6797CE0830}"/>
              </a:ext>
            </a:extLst>
          </p:cNvPr>
          <p:cNvSpPr>
            <a:spLocks noGrp="1"/>
          </p:cNvSpPr>
          <p:nvPr>
            <p:ph sz="quarter" idx="18"/>
          </p:nvPr>
        </p:nvSpPr>
        <p:spPr>
          <a:xfrm>
            <a:off x="533400" y="3352800"/>
            <a:ext cx="3337686" cy="365125"/>
          </a:xfrm>
        </p:spPr>
        <p:txBody>
          <a:bodyPr/>
          <a:lstStyle/>
          <a:p>
            <a:r>
              <a:rPr lang="en-US" sz="2400" dirty="0">
                <a:solidFill>
                  <a:srgbClr val="000000"/>
                </a:solidFill>
              </a:rPr>
              <a:t>Cash</a:t>
            </a:r>
            <a:endParaRPr lang="en-US" sz="2400" dirty="0"/>
          </a:p>
        </p:txBody>
      </p:sp>
      <p:sp>
        <p:nvSpPr>
          <p:cNvPr id="6" name="Content Placeholder 5">
            <a:extLst>
              <a:ext uri="{FF2B5EF4-FFF2-40B4-BE49-F238E27FC236}">
                <a16:creationId xmlns:a16="http://schemas.microsoft.com/office/drawing/2014/main" id="{74677936-E1F4-4393-B394-610192906DDA}"/>
              </a:ext>
            </a:extLst>
          </p:cNvPr>
          <p:cNvSpPr>
            <a:spLocks noGrp="1"/>
          </p:cNvSpPr>
          <p:nvPr>
            <p:ph sz="quarter" idx="19"/>
          </p:nvPr>
        </p:nvSpPr>
        <p:spPr>
          <a:xfrm>
            <a:off x="5643838" y="3352800"/>
            <a:ext cx="1442762" cy="365125"/>
          </a:xfrm>
        </p:spPr>
        <p:txBody>
          <a:bodyPr/>
          <a:lstStyle/>
          <a:p>
            <a:r>
              <a:rPr lang="en-US" sz="2400" dirty="0">
                <a:solidFill>
                  <a:srgbClr val="000000"/>
                </a:solidFill>
              </a:rPr>
              <a:t>1,200,000</a:t>
            </a:r>
            <a:endParaRPr lang="en-US" sz="2400" dirty="0"/>
          </a:p>
        </p:txBody>
      </p:sp>
      <p:sp>
        <p:nvSpPr>
          <p:cNvPr id="7" name="Content Placeholder 6">
            <a:extLst>
              <a:ext uri="{FF2B5EF4-FFF2-40B4-BE49-F238E27FC236}">
                <a16:creationId xmlns:a16="http://schemas.microsoft.com/office/drawing/2014/main" id="{28E41115-8F69-4A15-B994-CF108346BC18}"/>
              </a:ext>
            </a:extLst>
          </p:cNvPr>
          <p:cNvSpPr>
            <a:spLocks noGrp="1"/>
          </p:cNvSpPr>
          <p:nvPr>
            <p:ph sz="quarter" idx="21"/>
          </p:nvPr>
        </p:nvSpPr>
        <p:spPr>
          <a:xfrm>
            <a:off x="790024" y="3717925"/>
            <a:ext cx="4196038" cy="365125"/>
          </a:xfrm>
        </p:spPr>
        <p:txBody>
          <a:bodyPr/>
          <a:lstStyle/>
          <a:p>
            <a:r>
              <a:rPr lang="en-US" sz="2400" dirty="0">
                <a:solidFill>
                  <a:srgbClr val="000000"/>
                </a:solidFill>
              </a:rPr>
              <a:t>Common Stock (100,000 × $1)</a:t>
            </a:r>
            <a:endParaRPr lang="en-US" sz="2400" dirty="0"/>
          </a:p>
        </p:txBody>
      </p:sp>
      <p:sp>
        <p:nvSpPr>
          <p:cNvPr id="8" name="Content Placeholder 7">
            <a:extLst>
              <a:ext uri="{FF2B5EF4-FFF2-40B4-BE49-F238E27FC236}">
                <a16:creationId xmlns:a16="http://schemas.microsoft.com/office/drawing/2014/main" id="{4E4CC3F7-162F-4B2A-9872-E35A90C7AD4B}"/>
              </a:ext>
            </a:extLst>
          </p:cNvPr>
          <p:cNvSpPr>
            <a:spLocks noGrp="1"/>
          </p:cNvSpPr>
          <p:nvPr>
            <p:ph sz="quarter" idx="22"/>
          </p:nvPr>
        </p:nvSpPr>
        <p:spPr>
          <a:xfrm>
            <a:off x="7391400" y="3717925"/>
            <a:ext cx="1219200" cy="365125"/>
          </a:xfrm>
        </p:spPr>
        <p:txBody>
          <a:bodyPr/>
          <a:lstStyle/>
          <a:p>
            <a:r>
              <a:rPr lang="en-US" sz="2400" dirty="0">
                <a:solidFill>
                  <a:srgbClr val="000000"/>
                </a:solidFill>
              </a:rPr>
              <a:t>100,000</a:t>
            </a:r>
            <a:endParaRPr lang="en-US" sz="2400" dirty="0"/>
          </a:p>
        </p:txBody>
      </p:sp>
      <p:sp>
        <p:nvSpPr>
          <p:cNvPr id="10" name="Content Placeholder 9">
            <a:extLst>
              <a:ext uri="{FF2B5EF4-FFF2-40B4-BE49-F238E27FC236}">
                <a16:creationId xmlns:a16="http://schemas.microsoft.com/office/drawing/2014/main" id="{1A052864-6FA3-4917-BB12-016B22E1CDC9}"/>
              </a:ext>
            </a:extLst>
          </p:cNvPr>
          <p:cNvSpPr>
            <a:spLocks noGrp="1"/>
          </p:cNvSpPr>
          <p:nvPr>
            <p:ph sz="quarter" idx="24"/>
          </p:nvPr>
        </p:nvSpPr>
        <p:spPr>
          <a:xfrm>
            <a:off x="790024" y="4144944"/>
            <a:ext cx="4876800" cy="1676400"/>
          </a:xfrm>
        </p:spPr>
        <p:txBody>
          <a:bodyPr/>
          <a:lstStyle/>
          <a:p>
            <a:r>
              <a:rPr lang="en-US" sz="2400" dirty="0">
                <a:solidFill>
                  <a:srgbClr val="000000"/>
                </a:solidFill>
              </a:rPr>
              <a:t>Paid-in Capital in Excess of Par Value—Common Stock</a:t>
            </a:r>
          </a:p>
          <a:p>
            <a:pPr marL="361950">
              <a:spcBef>
                <a:spcPts val="0"/>
              </a:spcBef>
            </a:pPr>
            <a:r>
              <a:rPr lang="en-US" sz="2400" dirty="0"/>
              <a:t>(To record issuance of 100,000 shares at $12 per share)</a:t>
            </a:r>
          </a:p>
        </p:txBody>
      </p:sp>
      <p:sp>
        <p:nvSpPr>
          <p:cNvPr id="11" name="Content Placeholder 10">
            <a:extLst>
              <a:ext uri="{FF2B5EF4-FFF2-40B4-BE49-F238E27FC236}">
                <a16:creationId xmlns:a16="http://schemas.microsoft.com/office/drawing/2014/main" id="{EEAC5FE1-9157-4D87-BE3D-B5B07B8C138E}"/>
              </a:ext>
            </a:extLst>
          </p:cNvPr>
          <p:cNvSpPr>
            <a:spLocks noGrp="1"/>
          </p:cNvSpPr>
          <p:nvPr>
            <p:ph sz="quarter" idx="25"/>
          </p:nvPr>
        </p:nvSpPr>
        <p:spPr>
          <a:xfrm>
            <a:off x="7162800" y="4144944"/>
            <a:ext cx="1567135" cy="441325"/>
          </a:xfrm>
        </p:spPr>
        <p:txBody>
          <a:bodyPr/>
          <a:lstStyle/>
          <a:p>
            <a:r>
              <a:rPr lang="en-US" sz="2400" dirty="0">
                <a:solidFill>
                  <a:srgbClr val="000000"/>
                </a:solidFill>
              </a:rPr>
              <a:t>1,100,000</a:t>
            </a:r>
            <a:endParaRPr lang="en-US" sz="2400" dirty="0"/>
          </a:p>
        </p:txBody>
      </p:sp>
      <p:sp>
        <p:nvSpPr>
          <p:cNvPr id="23" name="Slide Number Placeholder 22">
            <a:extLst>
              <a:ext uri="{FF2B5EF4-FFF2-40B4-BE49-F238E27FC236}">
                <a16:creationId xmlns:a16="http://schemas.microsoft.com/office/drawing/2014/main" id="{C3ADB033-D6E5-42A2-AA75-5772CD252CDF}"/>
              </a:ext>
            </a:extLst>
          </p:cNvPr>
          <p:cNvSpPr>
            <a:spLocks noGrp="1"/>
          </p:cNvSpPr>
          <p:nvPr>
            <p:ph type="sldNum" sz="quarter" idx="10"/>
          </p:nvPr>
        </p:nvSpPr>
        <p:spPr/>
        <p:txBody>
          <a:bodyPr/>
          <a:lstStyle/>
          <a:p>
            <a:fld id="{67B19427-F580-D146-B60E-4CADEE75497F}" type="slidenum">
              <a:rPr lang="en-US" smtClean="0"/>
              <a:pPr/>
              <a:t>34</a:t>
            </a:fld>
            <a:endParaRPr lang="en-US" dirty="0"/>
          </a:p>
        </p:txBody>
      </p:sp>
      <p:sp>
        <p:nvSpPr>
          <p:cNvPr id="24" name="Footer Placeholder 23">
            <a:extLst>
              <a:ext uri="{FF2B5EF4-FFF2-40B4-BE49-F238E27FC236}">
                <a16:creationId xmlns:a16="http://schemas.microsoft.com/office/drawing/2014/main" id="{F0618A2A-3150-4FE5-BE3A-BE7ACB108CB4}"/>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818592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build="p"/>
      <p:bldP spid="8" grpId="0" build="p"/>
      <p:bldP spid="10" grpId="0" uiExpand="1" build="p"/>
      <p:bldP spid="11"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2B30F-1A78-433A-BAA0-FF2C10A3D437}"/>
              </a:ext>
            </a:extLst>
          </p:cNvPr>
          <p:cNvSpPr>
            <a:spLocks noGrp="1"/>
          </p:cNvSpPr>
          <p:nvPr>
            <p:ph type="title"/>
          </p:nvPr>
        </p:nvSpPr>
        <p:spPr>
          <a:xfrm>
            <a:off x="304800" y="762001"/>
            <a:ext cx="8534400" cy="812276"/>
          </a:xfrm>
        </p:spPr>
        <p:txBody>
          <a:bodyPr/>
          <a:lstStyle/>
          <a:p>
            <a:r>
              <a:rPr lang="en-US" b="1" dirty="0">
                <a:latin typeface="Calibri" panose="020F0502020204030204" pitchFamily="34" charset="0"/>
                <a:ea typeface="Source Sans Pro" charset="0"/>
                <a:cs typeface="Calibri" panose="020F0502020204030204" pitchFamily="34" charset="0"/>
              </a:rPr>
              <a:t>Do It! 2a: Issuance of Stock </a:t>
            </a:r>
            <a:r>
              <a:rPr lang="en-US" sz="2400" dirty="0">
                <a:latin typeface="Calibri" panose="020F0502020204030204" pitchFamily="34" charset="0"/>
                <a:ea typeface="Source Sans Pro" charset="0"/>
                <a:cs typeface="Calibri" panose="020F0502020204030204" pitchFamily="34" charset="0"/>
              </a:rPr>
              <a:t>(2 of 3)</a:t>
            </a:r>
            <a:endParaRPr lang="en-US" sz="2400" dirty="0"/>
          </a:p>
        </p:txBody>
      </p:sp>
      <p:sp>
        <p:nvSpPr>
          <p:cNvPr id="3" name="Content Placeholder 2">
            <a:extLst>
              <a:ext uri="{FF2B5EF4-FFF2-40B4-BE49-F238E27FC236}">
                <a16:creationId xmlns:a16="http://schemas.microsoft.com/office/drawing/2014/main" id="{92F87F86-306D-4BC9-84CC-42CD82DF412A}"/>
              </a:ext>
            </a:extLst>
          </p:cNvPr>
          <p:cNvSpPr>
            <a:spLocks noGrp="1"/>
          </p:cNvSpPr>
          <p:nvPr>
            <p:ph sz="quarter" idx="16"/>
          </p:nvPr>
        </p:nvSpPr>
        <p:spPr>
          <a:xfrm>
            <a:off x="304800" y="1828800"/>
            <a:ext cx="8534400" cy="1117077"/>
          </a:xfrm>
        </p:spPr>
        <p:txBody>
          <a:bodyPr/>
          <a:lstStyle/>
          <a:p>
            <a:r>
              <a:rPr lang="en-US" sz="2400" b="1" dirty="0"/>
              <a:t>Illustration: </a:t>
            </a:r>
            <a:r>
              <a:rPr lang="en-US" sz="2400" dirty="0"/>
              <a:t>On March 15, Cayman issues 5,000 shares of common stock to attorneys in settlement of their bill of $50,000 for organization costs. Journalize the issuance of these shares.</a:t>
            </a:r>
          </a:p>
        </p:txBody>
      </p:sp>
      <p:sp>
        <p:nvSpPr>
          <p:cNvPr id="5" name="Content Placeholder 4">
            <a:extLst>
              <a:ext uri="{FF2B5EF4-FFF2-40B4-BE49-F238E27FC236}">
                <a16:creationId xmlns:a16="http://schemas.microsoft.com/office/drawing/2014/main" id="{395EA216-5CD6-40C1-AD85-1D6797CE0830}"/>
              </a:ext>
            </a:extLst>
          </p:cNvPr>
          <p:cNvSpPr>
            <a:spLocks noGrp="1"/>
          </p:cNvSpPr>
          <p:nvPr>
            <p:ph sz="quarter" idx="18"/>
          </p:nvPr>
        </p:nvSpPr>
        <p:spPr>
          <a:xfrm>
            <a:off x="609600" y="3048000"/>
            <a:ext cx="3337686" cy="365125"/>
          </a:xfrm>
        </p:spPr>
        <p:txBody>
          <a:bodyPr/>
          <a:lstStyle/>
          <a:p>
            <a:r>
              <a:rPr lang="en-US" sz="2400" dirty="0">
                <a:solidFill>
                  <a:srgbClr val="000000"/>
                </a:solidFill>
              </a:rPr>
              <a:t>Organization Expense</a:t>
            </a:r>
            <a:endParaRPr lang="en-US" sz="2400" dirty="0"/>
          </a:p>
        </p:txBody>
      </p:sp>
      <p:sp>
        <p:nvSpPr>
          <p:cNvPr id="6" name="Content Placeholder 5">
            <a:extLst>
              <a:ext uri="{FF2B5EF4-FFF2-40B4-BE49-F238E27FC236}">
                <a16:creationId xmlns:a16="http://schemas.microsoft.com/office/drawing/2014/main" id="{74677936-E1F4-4393-B394-610192906DDA}"/>
              </a:ext>
            </a:extLst>
          </p:cNvPr>
          <p:cNvSpPr>
            <a:spLocks noGrp="1"/>
          </p:cNvSpPr>
          <p:nvPr>
            <p:ph sz="quarter" idx="19"/>
          </p:nvPr>
        </p:nvSpPr>
        <p:spPr>
          <a:xfrm>
            <a:off x="5771079" y="3048000"/>
            <a:ext cx="1163121" cy="365125"/>
          </a:xfrm>
        </p:spPr>
        <p:txBody>
          <a:bodyPr/>
          <a:lstStyle/>
          <a:p>
            <a:r>
              <a:rPr lang="en-US" sz="2400" dirty="0">
                <a:solidFill>
                  <a:srgbClr val="000000"/>
                </a:solidFill>
              </a:rPr>
              <a:t>50,000</a:t>
            </a:r>
            <a:endParaRPr lang="en-US" sz="2400" dirty="0"/>
          </a:p>
        </p:txBody>
      </p:sp>
      <p:sp>
        <p:nvSpPr>
          <p:cNvPr id="7" name="Content Placeholder 6">
            <a:extLst>
              <a:ext uri="{FF2B5EF4-FFF2-40B4-BE49-F238E27FC236}">
                <a16:creationId xmlns:a16="http://schemas.microsoft.com/office/drawing/2014/main" id="{28E41115-8F69-4A15-B994-CF108346BC18}"/>
              </a:ext>
            </a:extLst>
          </p:cNvPr>
          <p:cNvSpPr>
            <a:spLocks noGrp="1"/>
          </p:cNvSpPr>
          <p:nvPr>
            <p:ph sz="quarter" idx="21"/>
          </p:nvPr>
        </p:nvSpPr>
        <p:spPr>
          <a:xfrm>
            <a:off x="942424" y="3444875"/>
            <a:ext cx="4196038" cy="365125"/>
          </a:xfrm>
        </p:spPr>
        <p:txBody>
          <a:bodyPr/>
          <a:lstStyle/>
          <a:p>
            <a:r>
              <a:rPr lang="en-US" sz="2400" dirty="0">
                <a:solidFill>
                  <a:srgbClr val="000000"/>
                </a:solidFill>
              </a:rPr>
              <a:t>Common Stock (5,000 × $1)</a:t>
            </a:r>
            <a:endParaRPr lang="en-US" sz="2400" dirty="0"/>
          </a:p>
        </p:txBody>
      </p:sp>
      <p:sp>
        <p:nvSpPr>
          <p:cNvPr id="8" name="Content Placeholder 7">
            <a:extLst>
              <a:ext uri="{FF2B5EF4-FFF2-40B4-BE49-F238E27FC236}">
                <a16:creationId xmlns:a16="http://schemas.microsoft.com/office/drawing/2014/main" id="{4E4CC3F7-162F-4B2A-9872-E35A90C7AD4B}"/>
              </a:ext>
            </a:extLst>
          </p:cNvPr>
          <p:cNvSpPr>
            <a:spLocks noGrp="1"/>
          </p:cNvSpPr>
          <p:nvPr>
            <p:ph sz="quarter" idx="22"/>
          </p:nvPr>
        </p:nvSpPr>
        <p:spPr>
          <a:xfrm>
            <a:off x="7518641" y="3444875"/>
            <a:ext cx="914400" cy="365125"/>
          </a:xfrm>
        </p:spPr>
        <p:txBody>
          <a:bodyPr/>
          <a:lstStyle/>
          <a:p>
            <a:r>
              <a:rPr lang="en-US" sz="2400" dirty="0">
                <a:solidFill>
                  <a:srgbClr val="000000"/>
                </a:solidFill>
              </a:rPr>
              <a:t>5,000</a:t>
            </a:r>
            <a:endParaRPr lang="en-US" sz="2400" dirty="0"/>
          </a:p>
        </p:txBody>
      </p:sp>
      <p:sp>
        <p:nvSpPr>
          <p:cNvPr id="10" name="Content Placeholder 9">
            <a:extLst>
              <a:ext uri="{FF2B5EF4-FFF2-40B4-BE49-F238E27FC236}">
                <a16:creationId xmlns:a16="http://schemas.microsoft.com/office/drawing/2014/main" id="{1A052864-6FA3-4917-BB12-016B22E1CDC9}"/>
              </a:ext>
            </a:extLst>
          </p:cNvPr>
          <p:cNvSpPr>
            <a:spLocks noGrp="1"/>
          </p:cNvSpPr>
          <p:nvPr>
            <p:ph sz="quarter" idx="24"/>
          </p:nvPr>
        </p:nvSpPr>
        <p:spPr>
          <a:xfrm>
            <a:off x="942424" y="3820048"/>
            <a:ext cx="4196038" cy="1590152"/>
          </a:xfrm>
        </p:spPr>
        <p:txBody>
          <a:bodyPr/>
          <a:lstStyle/>
          <a:p>
            <a:r>
              <a:rPr lang="en-US" sz="2400" dirty="0">
                <a:solidFill>
                  <a:srgbClr val="000000"/>
                </a:solidFill>
              </a:rPr>
              <a:t>Paid-in Capital in Excess of Par Value—Common Stock</a:t>
            </a:r>
          </a:p>
          <a:p>
            <a:pPr marL="361950">
              <a:spcBef>
                <a:spcPts val="0"/>
              </a:spcBef>
            </a:pPr>
            <a:r>
              <a:rPr lang="en-US" sz="2400" dirty="0"/>
              <a:t>(To record issuance of 5,000 shares for attorneys’ fees)</a:t>
            </a:r>
          </a:p>
        </p:txBody>
      </p:sp>
      <p:sp>
        <p:nvSpPr>
          <p:cNvPr id="11" name="Content Placeholder 10">
            <a:extLst>
              <a:ext uri="{FF2B5EF4-FFF2-40B4-BE49-F238E27FC236}">
                <a16:creationId xmlns:a16="http://schemas.microsoft.com/office/drawing/2014/main" id="{EEAC5FE1-9157-4D87-BE3D-B5B07B8C138E}"/>
              </a:ext>
            </a:extLst>
          </p:cNvPr>
          <p:cNvSpPr>
            <a:spLocks noGrp="1"/>
          </p:cNvSpPr>
          <p:nvPr>
            <p:ph sz="quarter" idx="25"/>
          </p:nvPr>
        </p:nvSpPr>
        <p:spPr>
          <a:xfrm>
            <a:off x="7376289" y="3879364"/>
            <a:ext cx="1186135" cy="441325"/>
          </a:xfrm>
        </p:spPr>
        <p:txBody>
          <a:bodyPr/>
          <a:lstStyle/>
          <a:p>
            <a:r>
              <a:rPr lang="en-US" sz="2400" dirty="0">
                <a:solidFill>
                  <a:srgbClr val="000000"/>
                </a:solidFill>
              </a:rPr>
              <a:t>45,000</a:t>
            </a:r>
            <a:endParaRPr lang="en-US" sz="2400" dirty="0"/>
          </a:p>
        </p:txBody>
      </p:sp>
      <p:sp>
        <p:nvSpPr>
          <p:cNvPr id="23" name="Slide Number Placeholder 22">
            <a:extLst>
              <a:ext uri="{FF2B5EF4-FFF2-40B4-BE49-F238E27FC236}">
                <a16:creationId xmlns:a16="http://schemas.microsoft.com/office/drawing/2014/main" id="{C3ADB033-D6E5-42A2-AA75-5772CD252CDF}"/>
              </a:ext>
            </a:extLst>
          </p:cNvPr>
          <p:cNvSpPr>
            <a:spLocks noGrp="1"/>
          </p:cNvSpPr>
          <p:nvPr>
            <p:ph type="sldNum" sz="quarter" idx="10"/>
          </p:nvPr>
        </p:nvSpPr>
        <p:spPr/>
        <p:txBody>
          <a:bodyPr/>
          <a:lstStyle/>
          <a:p>
            <a:fld id="{67B19427-F580-D146-B60E-4CADEE75497F}" type="slidenum">
              <a:rPr lang="en-US" smtClean="0"/>
              <a:pPr/>
              <a:t>35</a:t>
            </a:fld>
            <a:endParaRPr lang="en-US" dirty="0"/>
          </a:p>
        </p:txBody>
      </p:sp>
      <p:sp>
        <p:nvSpPr>
          <p:cNvPr id="24" name="Footer Placeholder 23">
            <a:extLst>
              <a:ext uri="{FF2B5EF4-FFF2-40B4-BE49-F238E27FC236}">
                <a16:creationId xmlns:a16="http://schemas.microsoft.com/office/drawing/2014/main" id="{F0618A2A-3150-4FE5-BE3A-BE7ACB108CB4}"/>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798842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build="p"/>
      <p:bldP spid="8" grpId="0" build="p"/>
      <p:bldP spid="10" grpId="0" uiExpand="1" build="p"/>
      <p:bldP spid="1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2B30F-1A78-433A-BAA0-FF2C10A3D437}"/>
              </a:ext>
            </a:extLst>
          </p:cNvPr>
          <p:cNvSpPr>
            <a:spLocks noGrp="1"/>
          </p:cNvSpPr>
          <p:nvPr>
            <p:ph type="title"/>
          </p:nvPr>
        </p:nvSpPr>
        <p:spPr>
          <a:xfrm>
            <a:off x="304800" y="762001"/>
            <a:ext cx="8534400" cy="714448"/>
          </a:xfrm>
        </p:spPr>
        <p:txBody>
          <a:bodyPr/>
          <a:lstStyle/>
          <a:p>
            <a:r>
              <a:rPr lang="en-US" b="1" dirty="0">
                <a:latin typeface="Calibri" panose="020F0502020204030204" pitchFamily="34" charset="0"/>
                <a:ea typeface="Source Sans Pro" charset="0"/>
                <a:cs typeface="Calibri" panose="020F0502020204030204" pitchFamily="34" charset="0"/>
              </a:rPr>
              <a:t>Do It! 2a: Issuance of Stock </a:t>
            </a:r>
            <a:r>
              <a:rPr lang="en-US" sz="2400" dirty="0">
                <a:latin typeface="Calibri" panose="020F0502020204030204" pitchFamily="34" charset="0"/>
                <a:ea typeface="Source Sans Pro" charset="0"/>
                <a:cs typeface="Calibri" panose="020F0502020204030204" pitchFamily="34" charset="0"/>
              </a:rPr>
              <a:t>(3 of 3)</a:t>
            </a:r>
            <a:endParaRPr lang="en-US" sz="2400" dirty="0"/>
          </a:p>
        </p:txBody>
      </p:sp>
      <p:sp>
        <p:nvSpPr>
          <p:cNvPr id="3" name="Content Placeholder 2">
            <a:extLst>
              <a:ext uri="{FF2B5EF4-FFF2-40B4-BE49-F238E27FC236}">
                <a16:creationId xmlns:a16="http://schemas.microsoft.com/office/drawing/2014/main" id="{92F87F86-306D-4BC9-84CC-42CD82DF412A}"/>
              </a:ext>
            </a:extLst>
          </p:cNvPr>
          <p:cNvSpPr>
            <a:spLocks noGrp="1"/>
          </p:cNvSpPr>
          <p:nvPr>
            <p:ph sz="quarter" idx="16"/>
          </p:nvPr>
        </p:nvSpPr>
        <p:spPr>
          <a:xfrm>
            <a:off x="304800" y="1828800"/>
            <a:ext cx="8534400" cy="1122867"/>
          </a:xfrm>
        </p:spPr>
        <p:txBody>
          <a:bodyPr/>
          <a:lstStyle/>
          <a:p>
            <a:r>
              <a:rPr lang="en-US" sz="2400" b="1" dirty="0"/>
              <a:t>Illustration: </a:t>
            </a:r>
            <a:r>
              <a:rPr lang="en-US" sz="2400" dirty="0"/>
              <a:t>On March 28, Cayman issues 1,500 shares of $10 par value preferred stock for cash at $30 per share. Journalize the issuance of preferred shares.</a:t>
            </a:r>
          </a:p>
        </p:txBody>
      </p:sp>
      <p:sp>
        <p:nvSpPr>
          <p:cNvPr id="5" name="Content Placeholder 4">
            <a:extLst>
              <a:ext uri="{FF2B5EF4-FFF2-40B4-BE49-F238E27FC236}">
                <a16:creationId xmlns:a16="http://schemas.microsoft.com/office/drawing/2014/main" id="{395EA216-5CD6-40C1-AD85-1D6797CE0830}"/>
              </a:ext>
            </a:extLst>
          </p:cNvPr>
          <p:cNvSpPr>
            <a:spLocks noGrp="1"/>
          </p:cNvSpPr>
          <p:nvPr>
            <p:ph sz="quarter" idx="18"/>
          </p:nvPr>
        </p:nvSpPr>
        <p:spPr>
          <a:xfrm>
            <a:off x="810176" y="3048000"/>
            <a:ext cx="942424" cy="365125"/>
          </a:xfrm>
        </p:spPr>
        <p:txBody>
          <a:bodyPr/>
          <a:lstStyle/>
          <a:p>
            <a:r>
              <a:rPr lang="en-US" sz="2400" dirty="0">
                <a:solidFill>
                  <a:srgbClr val="000000"/>
                </a:solidFill>
              </a:rPr>
              <a:t>Cash</a:t>
            </a:r>
            <a:endParaRPr lang="en-US" sz="2400" dirty="0"/>
          </a:p>
        </p:txBody>
      </p:sp>
      <p:sp>
        <p:nvSpPr>
          <p:cNvPr id="6" name="Content Placeholder 5">
            <a:extLst>
              <a:ext uri="{FF2B5EF4-FFF2-40B4-BE49-F238E27FC236}">
                <a16:creationId xmlns:a16="http://schemas.microsoft.com/office/drawing/2014/main" id="{74677936-E1F4-4393-B394-610192906DDA}"/>
              </a:ext>
            </a:extLst>
          </p:cNvPr>
          <p:cNvSpPr>
            <a:spLocks noGrp="1"/>
          </p:cNvSpPr>
          <p:nvPr>
            <p:ph sz="quarter" idx="19"/>
          </p:nvPr>
        </p:nvSpPr>
        <p:spPr>
          <a:xfrm>
            <a:off x="5643838" y="3048000"/>
            <a:ext cx="1442762" cy="365125"/>
          </a:xfrm>
        </p:spPr>
        <p:txBody>
          <a:bodyPr/>
          <a:lstStyle/>
          <a:p>
            <a:r>
              <a:rPr lang="en-US" sz="2400" dirty="0">
                <a:solidFill>
                  <a:srgbClr val="000000"/>
                </a:solidFill>
              </a:rPr>
              <a:t>45,000</a:t>
            </a:r>
            <a:endParaRPr lang="en-US" sz="2400" dirty="0"/>
          </a:p>
        </p:txBody>
      </p:sp>
      <p:sp>
        <p:nvSpPr>
          <p:cNvPr id="7" name="Content Placeholder 6">
            <a:extLst>
              <a:ext uri="{FF2B5EF4-FFF2-40B4-BE49-F238E27FC236}">
                <a16:creationId xmlns:a16="http://schemas.microsoft.com/office/drawing/2014/main" id="{28E41115-8F69-4A15-B994-CF108346BC18}"/>
              </a:ext>
            </a:extLst>
          </p:cNvPr>
          <p:cNvSpPr>
            <a:spLocks noGrp="1"/>
          </p:cNvSpPr>
          <p:nvPr>
            <p:ph sz="quarter" idx="21"/>
          </p:nvPr>
        </p:nvSpPr>
        <p:spPr>
          <a:xfrm>
            <a:off x="1056752" y="3429037"/>
            <a:ext cx="4196038" cy="365125"/>
          </a:xfrm>
        </p:spPr>
        <p:txBody>
          <a:bodyPr/>
          <a:lstStyle/>
          <a:p>
            <a:r>
              <a:rPr lang="en-US" sz="2400" dirty="0">
                <a:solidFill>
                  <a:srgbClr val="000000"/>
                </a:solidFill>
              </a:rPr>
              <a:t>Preferred Stock (1,500 × $10)</a:t>
            </a:r>
            <a:endParaRPr lang="en-US" sz="2400" dirty="0"/>
          </a:p>
        </p:txBody>
      </p:sp>
      <p:sp>
        <p:nvSpPr>
          <p:cNvPr id="8" name="Content Placeholder 7">
            <a:extLst>
              <a:ext uri="{FF2B5EF4-FFF2-40B4-BE49-F238E27FC236}">
                <a16:creationId xmlns:a16="http://schemas.microsoft.com/office/drawing/2014/main" id="{4E4CC3F7-162F-4B2A-9872-E35A90C7AD4B}"/>
              </a:ext>
            </a:extLst>
          </p:cNvPr>
          <p:cNvSpPr>
            <a:spLocks noGrp="1"/>
          </p:cNvSpPr>
          <p:nvPr>
            <p:ph sz="quarter" idx="22"/>
          </p:nvPr>
        </p:nvSpPr>
        <p:spPr>
          <a:xfrm>
            <a:off x="7152752" y="3429037"/>
            <a:ext cx="1066800" cy="365125"/>
          </a:xfrm>
        </p:spPr>
        <p:txBody>
          <a:bodyPr/>
          <a:lstStyle/>
          <a:p>
            <a:r>
              <a:rPr lang="en-US" sz="2400" dirty="0">
                <a:solidFill>
                  <a:srgbClr val="000000"/>
                </a:solidFill>
              </a:rPr>
              <a:t>15,000</a:t>
            </a:r>
            <a:endParaRPr lang="en-US" sz="2400" dirty="0"/>
          </a:p>
        </p:txBody>
      </p:sp>
      <p:sp>
        <p:nvSpPr>
          <p:cNvPr id="10" name="Content Placeholder 9">
            <a:extLst>
              <a:ext uri="{FF2B5EF4-FFF2-40B4-BE49-F238E27FC236}">
                <a16:creationId xmlns:a16="http://schemas.microsoft.com/office/drawing/2014/main" id="{1A052864-6FA3-4917-BB12-016B22E1CDC9}"/>
              </a:ext>
            </a:extLst>
          </p:cNvPr>
          <p:cNvSpPr>
            <a:spLocks noGrp="1"/>
          </p:cNvSpPr>
          <p:nvPr>
            <p:ph sz="quarter" idx="24"/>
          </p:nvPr>
        </p:nvSpPr>
        <p:spPr>
          <a:xfrm>
            <a:off x="1033713" y="3824306"/>
            <a:ext cx="4196038" cy="1519742"/>
          </a:xfrm>
        </p:spPr>
        <p:txBody>
          <a:bodyPr/>
          <a:lstStyle/>
          <a:p>
            <a:r>
              <a:rPr lang="en-US" sz="2400" dirty="0">
                <a:solidFill>
                  <a:srgbClr val="000000"/>
                </a:solidFill>
              </a:rPr>
              <a:t>Paid-in Capital in Excess of Par Value—Preferred Stock</a:t>
            </a:r>
          </a:p>
          <a:p>
            <a:pPr marL="271463">
              <a:spcBef>
                <a:spcPts val="0"/>
              </a:spcBef>
            </a:pPr>
            <a:r>
              <a:rPr lang="en-US" sz="2400" dirty="0"/>
              <a:t>(To record issuance of 1,500 shares at $30 per share)</a:t>
            </a:r>
          </a:p>
        </p:txBody>
      </p:sp>
      <p:sp>
        <p:nvSpPr>
          <p:cNvPr id="11" name="Content Placeholder 10">
            <a:extLst>
              <a:ext uri="{FF2B5EF4-FFF2-40B4-BE49-F238E27FC236}">
                <a16:creationId xmlns:a16="http://schemas.microsoft.com/office/drawing/2014/main" id="{EEAC5FE1-9157-4D87-BE3D-B5B07B8C138E}"/>
              </a:ext>
            </a:extLst>
          </p:cNvPr>
          <p:cNvSpPr>
            <a:spLocks noGrp="1"/>
          </p:cNvSpPr>
          <p:nvPr>
            <p:ph sz="quarter" idx="25"/>
          </p:nvPr>
        </p:nvSpPr>
        <p:spPr>
          <a:xfrm>
            <a:off x="7169905" y="3873574"/>
            <a:ext cx="1186135" cy="441325"/>
          </a:xfrm>
        </p:spPr>
        <p:txBody>
          <a:bodyPr/>
          <a:lstStyle/>
          <a:p>
            <a:r>
              <a:rPr lang="en-US" sz="2400" dirty="0">
                <a:solidFill>
                  <a:srgbClr val="000000"/>
                </a:solidFill>
              </a:rPr>
              <a:t>30,000</a:t>
            </a:r>
            <a:endParaRPr lang="en-US" sz="2400" dirty="0"/>
          </a:p>
        </p:txBody>
      </p:sp>
      <p:sp>
        <p:nvSpPr>
          <p:cNvPr id="23" name="Slide Number Placeholder 22">
            <a:extLst>
              <a:ext uri="{FF2B5EF4-FFF2-40B4-BE49-F238E27FC236}">
                <a16:creationId xmlns:a16="http://schemas.microsoft.com/office/drawing/2014/main" id="{C3ADB033-D6E5-42A2-AA75-5772CD252CDF}"/>
              </a:ext>
            </a:extLst>
          </p:cNvPr>
          <p:cNvSpPr>
            <a:spLocks noGrp="1"/>
          </p:cNvSpPr>
          <p:nvPr>
            <p:ph type="sldNum" sz="quarter" idx="10"/>
          </p:nvPr>
        </p:nvSpPr>
        <p:spPr/>
        <p:txBody>
          <a:bodyPr/>
          <a:lstStyle/>
          <a:p>
            <a:fld id="{67B19427-F580-D146-B60E-4CADEE75497F}" type="slidenum">
              <a:rPr lang="en-US" smtClean="0"/>
              <a:pPr/>
              <a:t>36</a:t>
            </a:fld>
            <a:endParaRPr lang="en-US" dirty="0"/>
          </a:p>
        </p:txBody>
      </p:sp>
      <p:sp>
        <p:nvSpPr>
          <p:cNvPr id="24" name="Footer Placeholder 23">
            <a:extLst>
              <a:ext uri="{FF2B5EF4-FFF2-40B4-BE49-F238E27FC236}">
                <a16:creationId xmlns:a16="http://schemas.microsoft.com/office/drawing/2014/main" id="{F0618A2A-3150-4FE5-BE3A-BE7ACB108CB4}"/>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780178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build="p"/>
      <p:bldP spid="8" grpId="0" build="p"/>
      <p:bldP spid="10" grpId="0" uiExpand="1" build="p"/>
      <p:bldP spid="11"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F0FD8-7E84-4AF1-9A10-585F1D0020BB}"/>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Accounting for Treasury Stock </a:t>
            </a:r>
            <a:r>
              <a:rPr lang="en-US" sz="2400" dirty="0">
                <a:latin typeface="Calibri" panose="020F0502020204030204" pitchFamily="34" charset="0"/>
                <a:ea typeface="Source Sans Pro" charset="0"/>
                <a:cs typeface="Calibri" panose="020F0502020204030204" pitchFamily="34" charset="0"/>
              </a:rPr>
              <a:t>(1 of 5)</a:t>
            </a:r>
            <a:endParaRPr lang="en-US" sz="2400" dirty="0"/>
          </a:p>
        </p:txBody>
      </p:sp>
      <p:pic>
        <p:nvPicPr>
          <p:cNvPr id="7" name="Content Placeholder 6" descr="An illustration displays corporate capital. The two primary sources of equity are paid-in capital and retained earnings account. Paid-in capital is divided into common stock account, preferred stock, and preferred stock account. The common stock account, and preferred stock account combine to form paid-in capital in excess of par account. The treasury stock account is less. &#10;">
            <a:extLst>
              <a:ext uri="{FF2B5EF4-FFF2-40B4-BE49-F238E27FC236}">
                <a16:creationId xmlns:a16="http://schemas.microsoft.com/office/drawing/2014/main" id="{2CC8EDBF-7D1F-4D0F-9C14-5B0EDAA14582}"/>
              </a:ext>
            </a:extLst>
          </p:cNvPr>
          <p:cNvPicPr>
            <a:picLocks noGrp="1" noChangeAspect="1"/>
          </p:cNvPicPr>
          <p:nvPr>
            <p:ph sz="quarter" idx="16"/>
          </p:nvPr>
        </p:nvPicPr>
        <p:blipFill>
          <a:blip r:embed="rId2"/>
          <a:stretch>
            <a:fillRect/>
          </a:stretch>
        </p:blipFill>
        <p:spPr>
          <a:xfrm>
            <a:off x="990125" y="1905000"/>
            <a:ext cx="7409808" cy="4125668"/>
          </a:xfrm>
          <a:prstGeom prst="rect">
            <a:avLst/>
          </a:prstGeom>
        </p:spPr>
      </p:pic>
      <p:sp>
        <p:nvSpPr>
          <p:cNvPr id="5" name="Slide Number Placeholder 4">
            <a:extLst>
              <a:ext uri="{FF2B5EF4-FFF2-40B4-BE49-F238E27FC236}">
                <a16:creationId xmlns:a16="http://schemas.microsoft.com/office/drawing/2014/main" id="{D623E0CE-6A5F-414B-BF3B-44081CAD1E50}"/>
              </a:ext>
            </a:extLst>
          </p:cNvPr>
          <p:cNvSpPr>
            <a:spLocks noGrp="1"/>
          </p:cNvSpPr>
          <p:nvPr>
            <p:ph type="sldNum" sz="quarter" idx="10"/>
          </p:nvPr>
        </p:nvSpPr>
        <p:spPr/>
        <p:txBody>
          <a:bodyPr/>
          <a:lstStyle/>
          <a:p>
            <a:fld id="{67B19427-F580-D146-B60E-4CADEE75497F}" type="slidenum">
              <a:rPr lang="en-US" smtClean="0"/>
              <a:pPr/>
              <a:t>37</a:t>
            </a:fld>
            <a:endParaRPr lang="en-US" dirty="0"/>
          </a:p>
        </p:txBody>
      </p:sp>
      <p:sp>
        <p:nvSpPr>
          <p:cNvPr id="6" name="Footer Placeholder 5">
            <a:extLst>
              <a:ext uri="{FF2B5EF4-FFF2-40B4-BE49-F238E27FC236}">
                <a16:creationId xmlns:a16="http://schemas.microsoft.com/office/drawing/2014/main" id="{B45DA587-8353-4074-B415-DCAAA3BB16A4}"/>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7073292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8CAAF-A3C6-4C3F-AD31-C0514EDC1FEE}"/>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Accounting for Treasury Stock </a:t>
            </a:r>
            <a:r>
              <a:rPr lang="en-US" sz="2400" dirty="0">
                <a:latin typeface="Calibri" panose="020F0502020204030204" pitchFamily="34" charset="0"/>
                <a:ea typeface="Source Sans Pro" charset="0"/>
                <a:cs typeface="Calibri" panose="020F0502020204030204" pitchFamily="34" charset="0"/>
              </a:rPr>
              <a:t>(2 of 5)</a:t>
            </a:r>
            <a:endParaRPr lang="en-US" dirty="0"/>
          </a:p>
        </p:txBody>
      </p:sp>
      <p:sp>
        <p:nvSpPr>
          <p:cNvPr id="3" name="Content Placeholder 2">
            <a:extLst>
              <a:ext uri="{FF2B5EF4-FFF2-40B4-BE49-F238E27FC236}">
                <a16:creationId xmlns:a16="http://schemas.microsoft.com/office/drawing/2014/main" id="{FF05DCC6-6811-4CCB-804F-0EEA31D6A556}"/>
              </a:ext>
            </a:extLst>
          </p:cNvPr>
          <p:cNvSpPr>
            <a:spLocks noGrp="1"/>
          </p:cNvSpPr>
          <p:nvPr>
            <p:ph sz="quarter" idx="16"/>
          </p:nvPr>
        </p:nvSpPr>
        <p:spPr>
          <a:xfrm>
            <a:off x="304800" y="1676400"/>
            <a:ext cx="8534400" cy="4495800"/>
          </a:xfrm>
        </p:spPr>
        <p:txBody>
          <a:bodyPr/>
          <a:lstStyle/>
          <a:p>
            <a:pPr>
              <a:defRPr/>
            </a:pPr>
            <a:r>
              <a:rPr lang="en-US" b="1" dirty="0">
                <a:solidFill>
                  <a:schemeClr val="accent4"/>
                </a:solidFill>
                <a:latin typeface="Calibri" panose="020F0502020204030204" pitchFamily="34" charset="0"/>
              </a:rPr>
              <a:t>Treasury stock</a:t>
            </a:r>
            <a:r>
              <a:rPr lang="en-US" dirty="0">
                <a:solidFill>
                  <a:srgbClr val="0000CC"/>
                </a:solidFill>
                <a:latin typeface="Calibri" panose="020F0502020204030204" pitchFamily="34" charset="0"/>
              </a:rPr>
              <a:t> </a:t>
            </a:r>
            <a:r>
              <a:rPr lang="en-US" dirty="0">
                <a:latin typeface="Calibri" panose="020F0502020204030204" pitchFamily="34" charset="0"/>
              </a:rPr>
              <a:t>is a corporation’s own stock that it has issued and subsequently reacquired from shareholders but not retired.</a:t>
            </a:r>
          </a:p>
          <a:p>
            <a:r>
              <a:rPr lang="en-US" altLang="en-US" dirty="0">
                <a:solidFill>
                  <a:srgbClr val="000000"/>
                </a:solidFill>
                <a:latin typeface="Calibri" panose="020F0502020204030204" pitchFamily="34" charset="0"/>
              </a:rPr>
              <a:t>Corporations acquire treasury stock for various reasons:</a:t>
            </a:r>
          </a:p>
          <a:p>
            <a:pPr marL="402336" lvl="1" indent="-402336">
              <a:spcBef>
                <a:spcPts val="1000"/>
              </a:spcBef>
              <a:buClr>
                <a:schemeClr val="accent2"/>
              </a:buClr>
              <a:buFontTx/>
              <a:buAutoNum type="arabicPeriod"/>
            </a:pPr>
            <a:r>
              <a:rPr lang="en-US" altLang="en-US" sz="2800" dirty="0">
                <a:solidFill>
                  <a:srgbClr val="000000"/>
                </a:solidFill>
                <a:latin typeface="Calibri" panose="020F0502020204030204" pitchFamily="34" charset="0"/>
              </a:rPr>
              <a:t>To reissue the shares to officers and employees under bonus and stock compensation plans.</a:t>
            </a:r>
          </a:p>
          <a:p>
            <a:pPr marL="402336" lvl="1" indent="-402336">
              <a:spcBef>
                <a:spcPts val="1000"/>
              </a:spcBef>
              <a:buClr>
                <a:schemeClr val="accent2"/>
              </a:buClr>
              <a:buFontTx/>
              <a:buAutoNum type="arabicPeriod"/>
            </a:pPr>
            <a:r>
              <a:rPr lang="en-US" altLang="en-US" sz="2800" dirty="0">
                <a:solidFill>
                  <a:srgbClr val="000000"/>
                </a:solidFill>
                <a:latin typeface="Calibri" panose="020F0502020204030204" pitchFamily="34" charset="0"/>
              </a:rPr>
              <a:t>To enhance the stock’s market value.</a:t>
            </a:r>
          </a:p>
          <a:p>
            <a:pPr marL="402336" lvl="1" indent="-402336">
              <a:spcBef>
                <a:spcPts val="1000"/>
              </a:spcBef>
              <a:buClr>
                <a:schemeClr val="accent2"/>
              </a:buClr>
              <a:buFontTx/>
              <a:buAutoNum type="arabicPeriod"/>
            </a:pPr>
            <a:r>
              <a:rPr lang="en-US" altLang="en-US" sz="2800" dirty="0">
                <a:solidFill>
                  <a:srgbClr val="000000"/>
                </a:solidFill>
                <a:latin typeface="Calibri" panose="020F0502020204030204" pitchFamily="34" charset="0"/>
              </a:rPr>
              <a:t>To have additional shares available for use in the acquisition of other companies.</a:t>
            </a:r>
          </a:p>
          <a:p>
            <a:pPr marL="402336" lvl="1" indent="-402336">
              <a:spcBef>
                <a:spcPts val="1000"/>
              </a:spcBef>
              <a:buClr>
                <a:schemeClr val="accent2"/>
              </a:buClr>
              <a:buFontTx/>
              <a:buAutoNum type="arabicPeriod"/>
            </a:pPr>
            <a:r>
              <a:rPr lang="en-US" altLang="en-US" sz="2800" dirty="0">
                <a:solidFill>
                  <a:srgbClr val="000000"/>
                </a:solidFill>
                <a:latin typeface="Calibri" panose="020F0502020204030204" pitchFamily="34" charset="0"/>
              </a:rPr>
              <a:t>To increase earnings per share.</a:t>
            </a:r>
            <a:endParaRPr lang="en-US" sz="2800" dirty="0">
              <a:latin typeface="Calibri" panose="020F0502020204030204" pitchFamily="34" charset="0"/>
            </a:endParaRPr>
          </a:p>
        </p:txBody>
      </p:sp>
      <p:sp>
        <p:nvSpPr>
          <p:cNvPr id="4" name="Slide Number Placeholder 3">
            <a:extLst>
              <a:ext uri="{FF2B5EF4-FFF2-40B4-BE49-F238E27FC236}">
                <a16:creationId xmlns:a16="http://schemas.microsoft.com/office/drawing/2014/main" id="{1EDA3A45-DBD8-49DC-8A9B-EF9F4CA5CB6A}"/>
              </a:ext>
            </a:extLst>
          </p:cNvPr>
          <p:cNvSpPr>
            <a:spLocks noGrp="1"/>
          </p:cNvSpPr>
          <p:nvPr>
            <p:ph type="sldNum" sz="quarter" idx="10"/>
          </p:nvPr>
        </p:nvSpPr>
        <p:spPr/>
        <p:txBody>
          <a:bodyPr/>
          <a:lstStyle/>
          <a:p>
            <a:fld id="{67B19427-F580-D146-B60E-4CADEE75497F}" type="slidenum">
              <a:rPr lang="en-US" smtClean="0"/>
              <a:pPr/>
              <a:t>38</a:t>
            </a:fld>
            <a:endParaRPr lang="en-US" dirty="0"/>
          </a:p>
        </p:txBody>
      </p:sp>
      <p:sp>
        <p:nvSpPr>
          <p:cNvPr id="5" name="Footer Placeholder 4">
            <a:extLst>
              <a:ext uri="{FF2B5EF4-FFF2-40B4-BE49-F238E27FC236}">
                <a16:creationId xmlns:a16="http://schemas.microsoft.com/office/drawing/2014/main" id="{87E70320-C121-469C-8994-FD9E54949AE7}"/>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7735551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8CAAF-A3C6-4C3F-AD31-C0514EDC1FEE}"/>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Accounting for Treasury Stock </a:t>
            </a:r>
            <a:r>
              <a:rPr lang="en-US" sz="2400" dirty="0">
                <a:latin typeface="Calibri" panose="020F0502020204030204" pitchFamily="34" charset="0"/>
                <a:ea typeface="Source Sans Pro" charset="0"/>
                <a:cs typeface="Calibri" panose="020F0502020204030204" pitchFamily="34" charset="0"/>
              </a:rPr>
              <a:t>(3 of 5)</a:t>
            </a:r>
            <a:endParaRPr lang="en-US" dirty="0"/>
          </a:p>
        </p:txBody>
      </p:sp>
      <p:sp>
        <p:nvSpPr>
          <p:cNvPr id="3" name="Content Placeholder 2">
            <a:extLst>
              <a:ext uri="{FF2B5EF4-FFF2-40B4-BE49-F238E27FC236}">
                <a16:creationId xmlns:a16="http://schemas.microsoft.com/office/drawing/2014/main" id="{FF05DCC6-6811-4CCB-804F-0EEA31D6A556}"/>
              </a:ext>
            </a:extLst>
          </p:cNvPr>
          <p:cNvSpPr>
            <a:spLocks noGrp="1"/>
          </p:cNvSpPr>
          <p:nvPr>
            <p:ph sz="quarter" idx="16"/>
          </p:nvPr>
        </p:nvSpPr>
        <p:spPr>
          <a:xfrm>
            <a:off x="304800" y="1828800"/>
            <a:ext cx="8534400" cy="2590800"/>
          </a:xfrm>
        </p:spPr>
        <p:txBody>
          <a:bodyPr/>
          <a:lstStyle/>
          <a:p>
            <a:pPr marL="292608" indent="-292608">
              <a:buClr>
                <a:srgbClr val="800000"/>
              </a:buClr>
              <a:buSzPct val="100000"/>
              <a:buFont typeface="Arial" panose="020B0604020202020204" pitchFamily="34" charset="0"/>
              <a:buChar char="•"/>
            </a:pPr>
            <a:r>
              <a:rPr lang="en-US" altLang="en-US" dirty="0">
                <a:solidFill>
                  <a:srgbClr val="000000"/>
                </a:solidFill>
              </a:rPr>
              <a:t>Companies generally use </a:t>
            </a:r>
            <a:r>
              <a:rPr lang="en-US" altLang="en-US" b="1" dirty="0">
                <a:solidFill>
                  <a:srgbClr val="000000"/>
                </a:solidFill>
              </a:rPr>
              <a:t>cost method</a:t>
            </a:r>
            <a:endParaRPr lang="en-US" altLang="en-US" dirty="0">
              <a:solidFill>
                <a:srgbClr val="000000"/>
              </a:solidFill>
            </a:endParaRPr>
          </a:p>
          <a:p>
            <a:pPr marL="292608" indent="-292608">
              <a:buClr>
                <a:srgbClr val="800000"/>
              </a:buClr>
              <a:buSzPct val="100000"/>
              <a:buFont typeface="Arial" panose="020B0604020202020204" pitchFamily="34" charset="0"/>
              <a:buChar char="•"/>
            </a:pPr>
            <a:r>
              <a:rPr lang="en-US" altLang="en-US" dirty="0">
                <a:solidFill>
                  <a:srgbClr val="000000"/>
                </a:solidFill>
              </a:rPr>
              <a:t>Debit </a:t>
            </a:r>
            <a:r>
              <a:rPr lang="en-US" altLang="en-US" b="1" dirty="0">
                <a:solidFill>
                  <a:srgbClr val="000000"/>
                </a:solidFill>
              </a:rPr>
              <a:t>Treasury Stock </a:t>
            </a:r>
            <a:r>
              <a:rPr lang="en-US" altLang="en-US" dirty="0">
                <a:solidFill>
                  <a:srgbClr val="000000"/>
                </a:solidFill>
              </a:rPr>
              <a:t>for </a:t>
            </a:r>
            <a:r>
              <a:rPr lang="en-US" altLang="en-US" b="1" dirty="0">
                <a:solidFill>
                  <a:srgbClr val="000000"/>
                </a:solidFill>
              </a:rPr>
              <a:t>price paid to reacquire shares</a:t>
            </a:r>
            <a:endParaRPr lang="en-US" altLang="en-US" dirty="0">
              <a:solidFill>
                <a:srgbClr val="000000"/>
              </a:solidFill>
            </a:endParaRPr>
          </a:p>
          <a:p>
            <a:pPr marL="292608" indent="-292608">
              <a:buClr>
                <a:srgbClr val="800000"/>
              </a:buClr>
              <a:buSzPct val="100000"/>
              <a:buFont typeface="Arial" panose="020B0604020202020204" pitchFamily="34" charset="0"/>
              <a:buChar char="•"/>
            </a:pPr>
            <a:r>
              <a:rPr lang="en-US" altLang="en-US" dirty="0">
                <a:solidFill>
                  <a:srgbClr val="000000"/>
                </a:solidFill>
              </a:rPr>
              <a:t>Treasury stock is a </a:t>
            </a:r>
            <a:r>
              <a:rPr lang="en-US" altLang="en-US" b="1" dirty="0">
                <a:solidFill>
                  <a:srgbClr val="000000"/>
                </a:solidFill>
              </a:rPr>
              <a:t>contra stockholders’ equity account</a:t>
            </a:r>
            <a:endParaRPr lang="en-US" altLang="en-US" dirty="0">
              <a:solidFill>
                <a:srgbClr val="000000"/>
              </a:solidFill>
            </a:endParaRPr>
          </a:p>
          <a:p>
            <a:pPr marL="292608" indent="-292608">
              <a:buClr>
                <a:srgbClr val="800000"/>
              </a:buClr>
              <a:buSzPct val="100000"/>
              <a:buFont typeface="Arial" panose="020B0604020202020204" pitchFamily="34" charset="0"/>
              <a:buChar char="•"/>
            </a:pPr>
            <a:r>
              <a:rPr lang="en-US" altLang="en-US" dirty="0">
                <a:solidFill>
                  <a:srgbClr val="000000"/>
                </a:solidFill>
              </a:rPr>
              <a:t>Reduces stockholders’ equity</a:t>
            </a:r>
            <a:endParaRPr lang="en-US" sz="2800" dirty="0">
              <a:latin typeface="Calibri" panose="020F0502020204030204" pitchFamily="34" charset="0"/>
            </a:endParaRPr>
          </a:p>
        </p:txBody>
      </p:sp>
      <p:sp>
        <p:nvSpPr>
          <p:cNvPr id="4" name="Slide Number Placeholder 3">
            <a:extLst>
              <a:ext uri="{FF2B5EF4-FFF2-40B4-BE49-F238E27FC236}">
                <a16:creationId xmlns:a16="http://schemas.microsoft.com/office/drawing/2014/main" id="{1EDA3A45-DBD8-49DC-8A9B-EF9F4CA5CB6A}"/>
              </a:ext>
            </a:extLst>
          </p:cNvPr>
          <p:cNvSpPr>
            <a:spLocks noGrp="1"/>
          </p:cNvSpPr>
          <p:nvPr>
            <p:ph type="sldNum" sz="quarter" idx="10"/>
          </p:nvPr>
        </p:nvSpPr>
        <p:spPr/>
        <p:txBody>
          <a:bodyPr/>
          <a:lstStyle/>
          <a:p>
            <a:fld id="{67B19427-F580-D146-B60E-4CADEE75497F}" type="slidenum">
              <a:rPr lang="en-US" smtClean="0"/>
              <a:pPr/>
              <a:t>39</a:t>
            </a:fld>
            <a:endParaRPr lang="en-US" dirty="0"/>
          </a:p>
        </p:txBody>
      </p:sp>
      <p:sp>
        <p:nvSpPr>
          <p:cNvPr id="5" name="Footer Placeholder 4">
            <a:extLst>
              <a:ext uri="{FF2B5EF4-FFF2-40B4-BE49-F238E27FC236}">
                <a16:creationId xmlns:a16="http://schemas.microsoft.com/office/drawing/2014/main" id="{87E70320-C121-469C-8994-FD9E54949AE7}"/>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975424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0E49C-FAB4-4838-8B7C-4194268D7FA8}"/>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Characteristics of Corporation </a:t>
            </a:r>
            <a:r>
              <a:rPr lang="en-US" sz="2400" dirty="0">
                <a:latin typeface="Calibri" panose="020F0502020204030204" pitchFamily="34" charset="0"/>
                <a:ea typeface="Source Sans Pro" charset="0"/>
                <a:cs typeface="Calibri" panose="020F0502020204030204" pitchFamily="34" charset="0"/>
              </a:rPr>
              <a:t>(1 of 4)</a:t>
            </a:r>
            <a:endParaRPr lang="en-US" sz="2400" dirty="0"/>
          </a:p>
        </p:txBody>
      </p:sp>
      <p:pic>
        <p:nvPicPr>
          <p:cNvPr id="7" name="Content Placeholder 6" descr="An illustration shows a flowchart of a typical corporate organization chart. The Flowchart starts from Stockholders, leading to Chairman and Board of Directors and further leads to President and Chief executive officers. From here, it branches into the following in the next tier: General counsel or secretary, Vice president Marketing, Vice President Finance or Chief Financial Officer, Vice President Operations, and Vice President Human Resources. Vice President Finance or Chief Financial Officer further branches into Treasurer and Controller.">
            <a:extLst>
              <a:ext uri="{FF2B5EF4-FFF2-40B4-BE49-F238E27FC236}">
                <a16:creationId xmlns:a16="http://schemas.microsoft.com/office/drawing/2014/main" id="{56DAD227-A7C0-40FF-856C-B17D465F1EA0}"/>
              </a:ext>
            </a:extLst>
          </p:cNvPr>
          <p:cNvPicPr>
            <a:picLocks noGrp="1" noChangeAspect="1"/>
          </p:cNvPicPr>
          <p:nvPr>
            <p:ph sz="quarter" idx="16"/>
          </p:nvPr>
        </p:nvPicPr>
        <p:blipFill>
          <a:blip r:embed="rId2"/>
          <a:stretch>
            <a:fillRect/>
          </a:stretch>
        </p:blipFill>
        <p:spPr>
          <a:xfrm>
            <a:off x="774155" y="1763633"/>
            <a:ext cx="7595690" cy="4493303"/>
          </a:xfrm>
          <a:prstGeom prst="rect">
            <a:avLst/>
          </a:prstGeom>
        </p:spPr>
      </p:pic>
      <p:sp>
        <p:nvSpPr>
          <p:cNvPr id="5" name="Slide Number Placeholder 4">
            <a:extLst>
              <a:ext uri="{FF2B5EF4-FFF2-40B4-BE49-F238E27FC236}">
                <a16:creationId xmlns:a16="http://schemas.microsoft.com/office/drawing/2014/main" id="{19817A9D-4BE1-408E-A244-B7D89F978079}"/>
              </a:ext>
            </a:extLst>
          </p:cNvPr>
          <p:cNvSpPr>
            <a:spLocks noGrp="1"/>
          </p:cNvSpPr>
          <p:nvPr>
            <p:ph type="sldNum" sz="quarter" idx="10"/>
          </p:nvPr>
        </p:nvSpPr>
        <p:spPr/>
        <p:txBody>
          <a:bodyPr/>
          <a:lstStyle/>
          <a:p>
            <a:fld id="{67B19427-F580-D146-B60E-4CADEE75497F}" type="slidenum">
              <a:rPr lang="en-US" smtClean="0"/>
              <a:pPr/>
              <a:t>4</a:t>
            </a:fld>
            <a:endParaRPr lang="en-US" dirty="0"/>
          </a:p>
        </p:txBody>
      </p:sp>
      <p:sp>
        <p:nvSpPr>
          <p:cNvPr id="6" name="Footer Placeholder 5">
            <a:extLst>
              <a:ext uri="{FF2B5EF4-FFF2-40B4-BE49-F238E27FC236}">
                <a16:creationId xmlns:a16="http://schemas.microsoft.com/office/drawing/2014/main" id="{B05F9E2A-503C-42D2-8AF5-6D0320017342}"/>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860285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2B30F-1A78-433A-BAA0-FF2C10A3D437}"/>
              </a:ext>
            </a:extLst>
          </p:cNvPr>
          <p:cNvSpPr>
            <a:spLocks noGrp="1"/>
          </p:cNvSpPr>
          <p:nvPr>
            <p:ph type="title"/>
          </p:nvPr>
        </p:nvSpPr>
        <p:spPr>
          <a:xfrm>
            <a:off x="304800" y="762001"/>
            <a:ext cx="8534400" cy="717550"/>
          </a:xfrm>
        </p:spPr>
        <p:txBody>
          <a:bodyPr/>
          <a:lstStyle/>
          <a:p>
            <a:r>
              <a:rPr lang="en-US" b="1" dirty="0">
                <a:latin typeface="Calibri" panose="020F0502020204030204" pitchFamily="34" charset="0"/>
                <a:ea typeface="Source Sans Pro" charset="0"/>
                <a:cs typeface="Calibri" panose="020F0502020204030204" pitchFamily="34" charset="0"/>
              </a:rPr>
              <a:t>Accounting for Treasury Stock </a:t>
            </a:r>
            <a:r>
              <a:rPr lang="en-US" sz="2400" dirty="0">
                <a:latin typeface="Calibri" panose="020F0502020204030204" pitchFamily="34" charset="0"/>
                <a:ea typeface="Source Sans Pro" charset="0"/>
                <a:cs typeface="Calibri" panose="020F0502020204030204" pitchFamily="34" charset="0"/>
              </a:rPr>
              <a:t>(4 of 5)</a:t>
            </a:r>
            <a:endParaRPr lang="en-US" sz="2400" dirty="0"/>
          </a:p>
        </p:txBody>
      </p:sp>
      <p:pic>
        <p:nvPicPr>
          <p:cNvPr id="9" name="Content Placeholder 8" descr="An illustration of a partial balance sheet. The statement displays a two-line heading consisting of the name of the company, Mead I n c; and the type of statement, balance sheet. The statement has 2 columns, the first displaying account names and the other displaying the respective amounts. The section under the title is labeled as: stockholders’ equity. It has two subsections. The first subsection, paid-in capital, is indented slightly in the first column. Immediately under this is the following account name that is further indented, and the respective amount appears in the numeric column: common stock, $5 par value, 400,000 shares authorized, 100,000 shares issues and outstanding, $500,000. The second subsection, retained earnings, is indented slightly in the first column, and the value in the numeric column is 200,000. Both the subsections are totaled as $700,000, double underlined is displayed in the numeric column with the label total stockholders’ equity.&#10;">
            <a:extLst>
              <a:ext uri="{FF2B5EF4-FFF2-40B4-BE49-F238E27FC236}">
                <a16:creationId xmlns:a16="http://schemas.microsoft.com/office/drawing/2014/main" id="{CD661E62-7CF4-4085-AAE5-E4D4779DC9C9}"/>
              </a:ext>
            </a:extLst>
          </p:cNvPr>
          <p:cNvPicPr>
            <a:picLocks noGrp="1" noChangeAspect="1"/>
          </p:cNvPicPr>
          <p:nvPr>
            <p:ph sz="quarter" idx="18"/>
          </p:nvPr>
        </p:nvPicPr>
        <p:blipFill>
          <a:blip r:embed="rId2">
            <a:extLst>
              <a:ext uri="{28A0092B-C50C-407E-A947-70E740481C1C}">
                <a14:useLocalDpi xmlns:a14="http://schemas.microsoft.com/office/drawing/2010/main" val="0"/>
              </a:ext>
            </a:extLst>
          </a:blip>
          <a:stretch>
            <a:fillRect/>
          </a:stretch>
        </p:blipFill>
        <p:spPr>
          <a:xfrm>
            <a:off x="964643" y="1568888"/>
            <a:ext cx="7337196" cy="2635002"/>
          </a:xfrm>
        </p:spPr>
      </p:pic>
      <p:sp>
        <p:nvSpPr>
          <p:cNvPr id="3" name="Content Placeholder 2">
            <a:extLst>
              <a:ext uri="{FF2B5EF4-FFF2-40B4-BE49-F238E27FC236}">
                <a16:creationId xmlns:a16="http://schemas.microsoft.com/office/drawing/2014/main" id="{92F87F86-306D-4BC9-84CC-42CD82DF412A}"/>
              </a:ext>
            </a:extLst>
          </p:cNvPr>
          <p:cNvSpPr>
            <a:spLocks noGrp="1"/>
          </p:cNvSpPr>
          <p:nvPr>
            <p:ph sz="quarter" idx="16"/>
          </p:nvPr>
        </p:nvSpPr>
        <p:spPr>
          <a:xfrm>
            <a:off x="304800" y="4343400"/>
            <a:ext cx="8534400" cy="609600"/>
          </a:xfrm>
        </p:spPr>
        <p:txBody>
          <a:bodyPr/>
          <a:lstStyle/>
          <a:p>
            <a:r>
              <a:rPr lang="en-US" sz="2200" b="1" dirty="0">
                <a:latin typeface="+mn-lt"/>
              </a:rPr>
              <a:t>Illustration: </a:t>
            </a:r>
            <a:r>
              <a:rPr lang="en-US" altLang="en-US" sz="2200" dirty="0">
                <a:latin typeface="+mn-lt"/>
              </a:rPr>
              <a:t>On February 1, 2020, Mead acquires 4,000 shares of its stock at $8 per share. The entry is as follows.</a:t>
            </a:r>
            <a:endParaRPr lang="en-US" sz="2200" dirty="0">
              <a:latin typeface="+mn-lt"/>
            </a:endParaRPr>
          </a:p>
        </p:txBody>
      </p:sp>
      <p:sp>
        <p:nvSpPr>
          <p:cNvPr id="7" name="Content Placeholder 6">
            <a:extLst>
              <a:ext uri="{FF2B5EF4-FFF2-40B4-BE49-F238E27FC236}">
                <a16:creationId xmlns:a16="http://schemas.microsoft.com/office/drawing/2014/main" id="{28E41115-8F69-4A15-B994-CF108346BC18}"/>
              </a:ext>
            </a:extLst>
          </p:cNvPr>
          <p:cNvSpPr>
            <a:spLocks noGrp="1"/>
          </p:cNvSpPr>
          <p:nvPr>
            <p:ph sz="quarter" idx="21"/>
          </p:nvPr>
        </p:nvSpPr>
        <p:spPr>
          <a:xfrm>
            <a:off x="685800" y="5076825"/>
            <a:ext cx="4572000" cy="365125"/>
          </a:xfrm>
        </p:spPr>
        <p:txBody>
          <a:bodyPr/>
          <a:lstStyle/>
          <a:p>
            <a:r>
              <a:rPr lang="en-US" sz="2200" dirty="0">
                <a:solidFill>
                  <a:srgbClr val="000000"/>
                </a:solidFill>
              </a:rPr>
              <a:t>Feb. 1   Treasury Stock (4,000 × $8)</a:t>
            </a:r>
            <a:endParaRPr lang="en-US" sz="2200" dirty="0"/>
          </a:p>
        </p:txBody>
      </p:sp>
      <p:sp>
        <p:nvSpPr>
          <p:cNvPr id="8" name="Content Placeholder 7">
            <a:extLst>
              <a:ext uri="{FF2B5EF4-FFF2-40B4-BE49-F238E27FC236}">
                <a16:creationId xmlns:a16="http://schemas.microsoft.com/office/drawing/2014/main" id="{4E4CC3F7-162F-4B2A-9872-E35A90C7AD4B}"/>
              </a:ext>
            </a:extLst>
          </p:cNvPr>
          <p:cNvSpPr>
            <a:spLocks noGrp="1"/>
          </p:cNvSpPr>
          <p:nvPr>
            <p:ph sz="quarter" idx="22"/>
          </p:nvPr>
        </p:nvSpPr>
        <p:spPr>
          <a:xfrm>
            <a:off x="6781800" y="5076825"/>
            <a:ext cx="1066800" cy="365125"/>
          </a:xfrm>
        </p:spPr>
        <p:txBody>
          <a:bodyPr/>
          <a:lstStyle/>
          <a:p>
            <a:r>
              <a:rPr lang="en-US" sz="2200" dirty="0">
                <a:solidFill>
                  <a:srgbClr val="000000"/>
                </a:solidFill>
              </a:rPr>
              <a:t>32,000</a:t>
            </a:r>
            <a:endParaRPr lang="en-US" sz="2200" dirty="0"/>
          </a:p>
        </p:txBody>
      </p:sp>
      <p:sp>
        <p:nvSpPr>
          <p:cNvPr id="10" name="Content Placeholder 9">
            <a:extLst>
              <a:ext uri="{FF2B5EF4-FFF2-40B4-BE49-F238E27FC236}">
                <a16:creationId xmlns:a16="http://schemas.microsoft.com/office/drawing/2014/main" id="{1A052864-6FA3-4917-BB12-016B22E1CDC9}"/>
              </a:ext>
            </a:extLst>
          </p:cNvPr>
          <p:cNvSpPr>
            <a:spLocks noGrp="1"/>
          </p:cNvSpPr>
          <p:nvPr>
            <p:ph sz="quarter" idx="24"/>
          </p:nvPr>
        </p:nvSpPr>
        <p:spPr>
          <a:xfrm>
            <a:off x="1828800" y="5354096"/>
            <a:ext cx="4724400" cy="894304"/>
          </a:xfrm>
        </p:spPr>
        <p:txBody>
          <a:bodyPr/>
          <a:lstStyle/>
          <a:p>
            <a:r>
              <a:rPr lang="en-US" sz="2200" dirty="0">
                <a:solidFill>
                  <a:srgbClr val="000000"/>
                </a:solidFill>
              </a:rPr>
              <a:t>Cash</a:t>
            </a:r>
          </a:p>
          <a:p>
            <a:pPr marL="271463">
              <a:spcBef>
                <a:spcPts val="0"/>
              </a:spcBef>
            </a:pPr>
            <a:r>
              <a:rPr lang="en-US" sz="2200" dirty="0"/>
              <a:t>(To record purchase of 4,000 shares of treasury stock at $8 per share)</a:t>
            </a:r>
          </a:p>
        </p:txBody>
      </p:sp>
      <p:sp>
        <p:nvSpPr>
          <p:cNvPr id="11" name="Content Placeholder 10">
            <a:extLst>
              <a:ext uri="{FF2B5EF4-FFF2-40B4-BE49-F238E27FC236}">
                <a16:creationId xmlns:a16="http://schemas.microsoft.com/office/drawing/2014/main" id="{EEAC5FE1-9157-4D87-BE3D-B5B07B8C138E}"/>
              </a:ext>
            </a:extLst>
          </p:cNvPr>
          <p:cNvSpPr>
            <a:spLocks noGrp="1"/>
          </p:cNvSpPr>
          <p:nvPr>
            <p:ph sz="quarter" idx="25"/>
          </p:nvPr>
        </p:nvSpPr>
        <p:spPr>
          <a:xfrm>
            <a:off x="8077200" y="5354096"/>
            <a:ext cx="990600" cy="365125"/>
          </a:xfrm>
        </p:spPr>
        <p:txBody>
          <a:bodyPr/>
          <a:lstStyle/>
          <a:p>
            <a:r>
              <a:rPr lang="en-US" sz="2200" dirty="0">
                <a:solidFill>
                  <a:srgbClr val="000000"/>
                </a:solidFill>
              </a:rPr>
              <a:t>32,000</a:t>
            </a:r>
            <a:endParaRPr lang="en-US" sz="2200" dirty="0"/>
          </a:p>
        </p:txBody>
      </p:sp>
      <p:sp>
        <p:nvSpPr>
          <p:cNvPr id="23" name="Slide Number Placeholder 22">
            <a:extLst>
              <a:ext uri="{FF2B5EF4-FFF2-40B4-BE49-F238E27FC236}">
                <a16:creationId xmlns:a16="http://schemas.microsoft.com/office/drawing/2014/main" id="{C3ADB033-D6E5-42A2-AA75-5772CD252CDF}"/>
              </a:ext>
            </a:extLst>
          </p:cNvPr>
          <p:cNvSpPr>
            <a:spLocks noGrp="1"/>
          </p:cNvSpPr>
          <p:nvPr>
            <p:ph type="sldNum" sz="quarter" idx="10"/>
          </p:nvPr>
        </p:nvSpPr>
        <p:spPr/>
        <p:txBody>
          <a:bodyPr/>
          <a:lstStyle/>
          <a:p>
            <a:fld id="{67B19427-F580-D146-B60E-4CADEE75497F}" type="slidenum">
              <a:rPr lang="en-US" smtClean="0"/>
              <a:pPr/>
              <a:t>40</a:t>
            </a:fld>
            <a:endParaRPr lang="en-US" dirty="0"/>
          </a:p>
        </p:txBody>
      </p:sp>
      <p:sp>
        <p:nvSpPr>
          <p:cNvPr id="24" name="Footer Placeholder 23">
            <a:extLst>
              <a:ext uri="{FF2B5EF4-FFF2-40B4-BE49-F238E27FC236}">
                <a16:creationId xmlns:a16="http://schemas.microsoft.com/office/drawing/2014/main" id="{F0618A2A-3150-4FE5-BE3A-BE7ACB108CB4}"/>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57474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P spid="10" grpId="0" uiExpand="1" build="p"/>
      <p:bldP spid="11"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2B30F-1A78-433A-BAA0-FF2C10A3D437}"/>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Accounting for Treasury Stock </a:t>
            </a:r>
            <a:r>
              <a:rPr lang="en-US" sz="2400" dirty="0">
                <a:latin typeface="Calibri" panose="020F0502020204030204" pitchFamily="34" charset="0"/>
                <a:ea typeface="Source Sans Pro" charset="0"/>
                <a:cs typeface="Calibri" panose="020F0502020204030204" pitchFamily="34" charset="0"/>
              </a:rPr>
              <a:t>(5 of 5)</a:t>
            </a:r>
            <a:endParaRPr lang="en-US" sz="2400" dirty="0"/>
          </a:p>
        </p:txBody>
      </p:sp>
      <p:pic>
        <p:nvPicPr>
          <p:cNvPr id="12" name="Content Placeholder 11" descr="An illustration of a partial balance sheet. The statement displays a two-line heading consisting of the name of the company, Mead I n c; and the type of statement, balance sheet. The statement has 2 columns, the first displaying account names and the other displaying the respective amounts. The section under the title is labeled as: stockholders’ equity. It has two subsections. The first subsection, paid-in capital, is indented slightly in the first column. Immediately under this is the following account name that is further indented, and the respective amount appears in the numeric column: common stock, $5 par value, 400,000 shares authorized, 100,000 shares issued and 96,000 shares outstanding, $500,000. The second subsection, retained earnings, is indented slightly in the first column, and the value in the numeric column is 200,000. Both the subsections are totaled as $700,000 which is displayed in the numeric column with the label total paid-in capital and retained earnings. Under it is 32,000 displayed in the numeric column with the label, less: treasury stock, 4,000 shares. It is marked in red. The total is $668,000, double underlined is displayed in the numeric column with the label total stockholders’ equity.&#10;">
            <a:extLst>
              <a:ext uri="{FF2B5EF4-FFF2-40B4-BE49-F238E27FC236}">
                <a16:creationId xmlns:a16="http://schemas.microsoft.com/office/drawing/2014/main" id="{6463E3C0-E601-4B0B-AA38-907A120A0E09}"/>
              </a:ext>
            </a:extLst>
          </p:cNvPr>
          <p:cNvPicPr>
            <a:picLocks noGrp="1" noChangeAspect="1"/>
          </p:cNvPicPr>
          <p:nvPr>
            <p:ph sz="quarter" idx="18"/>
          </p:nvPr>
        </p:nvPicPr>
        <p:blipFill>
          <a:blip r:embed="rId2">
            <a:extLst>
              <a:ext uri="{28A0092B-C50C-407E-A947-70E740481C1C}">
                <a14:useLocalDpi xmlns:a14="http://schemas.microsoft.com/office/drawing/2010/main" val="0"/>
              </a:ext>
            </a:extLst>
          </a:blip>
          <a:stretch>
            <a:fillRect/>
          </a:stretch>
        </p:blipFill>
        <p:spPr>
          <a:xfrm>
            <a:off x="890465" y="1752600"/>
            <a:ext cx="7252021" cy="3560782"/>
          </a:xfrm>
        </p:spPr>
      </p:pic>
      <p:sp>
        <p:nvSpPr>
          <p:cNvPr id="3" name="Content Placeholder 2">
            <a:extLst>
              <a:ext uri="{FF2B5EF4-FFF2-40B4-BE49-F238E27FC236}">
                <a16:creationId xmlns:a16="http://schemas.microsoft.com/office/drawing/2014/main" id="{92F87F86-306D-4BC9-84CC-42CD82DF412A}"/>
              </a:ext>
            </a:extLst>
          </p:cNvPr>
          <p:cNvSpPr>
            <a:spLocks noGrp="1"/>
          </p:cNvSpPr>
          <p:nvPr>
            <p:ph sz="quarter" idx="16"/>
          </p:nvPr>
        </p:nvSpPr>
        <p:spPr>
          <a:xfrm>
            <a:off x="304800" y="5454650"/>
            <a:ext cx="8534400" cy="717550"/>
          </a:xfrm>
        </p:spPr>
        <p:txBody>
          <a:bodyPr/>
          <a:lstStyle/>
          <a:p>
            <a:r>
              <a:rPr lang="en-US" altLang="en-US" sz="2400" dirty="0"/>
              <a:t>Both the number of shares issued (100,000) and the number of shares held as treasury (4,000) are disclosed.</a:t>
            </a:r>
            <a:endParaRPr lang="en-US" sz="2400" dirty="0"/>
          </a:p>
        </p:txBody>
      </p:sp>
      <p:sp>
        <p:nvSpPr>
          <p:cNvPr id="23" name="Slide Number Placeholder 22">
            <a:extLst>
              <a:ext uri="{FF2B5EF4-FFF2-40B4-BE49-F238E27FC236}">
                <a16:creationId xmlns:a16="http://schemas.microsoft.com/office/drawing/2014/main" id="{C3ADB033-D6E5-42A2-AA75-5772CD252CDF}"/>
              </a:ext>
            </a:extLst>
          </p:cNvPr>
          <p:cNvSpPr>
            <a:spLocks noGrp="1"/>
          </p:cNvSpPr>
          <p:nvPr>
            <p:ph type="sldNum" sz="quarter" idx="10"/>
          </p:nvPr>
        </p:nvSpPr>
        <p:spPr/>
        <p:txBody>
          <a:bodyPr/>
          <a:lstStyle/>
          <a:p>
            <a:fld id="{67B19427-F580-D146-B60E-4CADEE75497F}" type="slidenum">
              <a:rPr lang="en-US" smtClean="0"/>
              <a:pPr/>
              <a:t>41</a:t>
            </a:fld>
            <a:endParaRPr lang="en-US" dirty="0"/>
          </a:p>
        </p:txBody>
      </p:sp>
      <p:sp>
        <p:nvSpPr>
          <p:cNvPr id="24" name="Footer Placeholder 23">
            <a:extLst>
              <a:ext uri="{FF2B5EF4-FFF2-40B4-BE49-F238E27FC236}">
                <a16:creationId xmlns:a16="http://schemas.microsoft.com/office/drawing/2014/main" id="{F0618A2A-3150-4FE5-BE3A-BE7ACB108CB4}"/>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1489355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2B30F-1A78-433A-BAA0-FF2C10A3D437}"/>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Sale of Treasury Stock Above Cost</a:t>
            </a:r>
            <a:endParaRPr lang="en-US" sz="2400" dirty="0"/>
          </a:p>
        </p:txBody>
      </p:sp>
      <p:sp>
        <p:nvSpPr>
          <p:cNvPr id="3" name="Content Placeholder 2">
            <a:extLst>
              <a:ext uri="{FF2B5EF4-FFF2-40B4-BE49-F238E27FC236}">
                <a16:creationId xmlns:a16="http://schemas.microsoft.com/office/drawing/2014/main" id="{92F87F86-306D-4BC9-84CC-42CD82DF412A}"/>
              </a:ext>
            </a:extLst>
          </p:cNvPr>
          <p:cNvSpPr>
            <a:spLocks noGrp="1"/>
          </p:cNvSpPr>
          <p:nvPr>
            <p:ph sz="quarter" idx="16"/>
          </p:nvPr>
        </p:nvSpPr>
        <p:spPr>
          <a:xfrm>
            <a:off x="304800" y="1828800"/>
            <a:ext cx="8534400" cy="1080470"/>
          </a:xfrm>
        </p:spPr>
        <p:txBody>
          <a:bodyPr/>
          <a:lstStyle/>
          <a:p>
            <a:r>
              <a:rPr lang="en-US" sz="2400" b="1" dirty="0"/>
              <a:t>Illustration: </a:t>
            </a:r>
            <a:r>
              <a:rPr lang="en-US" sz="2400" dirty="0"/>
              <a:t>On July 1, Mead, Inc. sells for $10 per share 1,000 of the 4,000 shares of its treasury stock previously acquired at $8 per share. The entry is as follows.</a:t>
            </a:r>
          </a:p>
        </p:txBody>
      </p:sp>
      <p:sp>
        <p:nvSpPr>
          <p:cNvPr id="5" name="Content Placeholder 4">
            <a:extLst>
              <a:ext uri="{FF2B5EF4-FFF2-40B4-BE49-F238E27FC236}">
                <a16:creationId xmlns:a16="http://schemas.microsoft.com/office/drawing/2014/main" id="{395EA216-5CD6-40C1-AD85-1D6797CE0830}"/>
              </a:ext>
            </a:extLst>
          </p:cNvPr>
          <p:cNvSpPr>
            <a:spLocks noGrp="1"/>
          </p:cNvSpPr>
          <p:nvPr>
            <p:ph sz="quarter" idx="18"/>
          </p:nvPr>
        </p:nvSpPr>
        <p:spPr>
          <a:xfrm>
            <a:off x="319914" y="3200400"/>
            <a:ext cx="1661286" cy="365125"/>
          </a:xfrm>
        </p:spPr>
        <p:txBody>
          <a:bodyPr/>
          <a:lstStyle/>
          <a:p>
            <a:r>
              <a:rPr lang="en-US" sz="2400" dirty="0">
                <a:solidFill>
                  <a:srgbClr val="000000"/>
                </a:solidFill>
              </a:rPr>
              <a:t>Jul. 1   Cash</a:t>
            </a:r>
            <a:endParaRPr lang="en-US" sz="2400" dirty="0"/>
          </a:p>
        </p:txBody>
      </p:sp>
      <p:sp>
        <p:nvSpPr>
          <p:cNvPr id="6" name="Content Placeholder 5">
            <a:extLst>
              <a:ext uri="{FF2B5EF4-FFF2-40B4-BE49-F238E27FC236}">
                <a16:creationId xmlns:a16="http://schemas.microsoft.com/office/drawing/2014/main" id="{74677936-E1F4-4393-B394-610192906DDA}"/>
              </a:ext>
            </a:extLst>
          </p:cNvPr>
          <p:cNvSpPr>
            <a:spLocks noGrp="1"/>
          </p:cNvSpPr>
          <p:nvPr>
            <p:ph sz="quarter" idx="19"/>
          </p:nvPr>
        </p:nvSpPr>
        <p:spPr>
          <a:xfrm>
            <a:off x="6329638" y="3200400"/>
            <a:ext cx="1061762" cy="365125"/>
          </a:xfrm>
        </p:spPr>
        <p:txBody>
          <a:bodyPr/>
          <a:lstStyle/>
          <a:p>
            <a:r>
              <a:rPr lang="en-US" sz="2400" dirty="0">
                <a:solidFill>
                  <a:srgbClr val="000000"/>
                </a:solidFill>
              </a:rPr>
              <a:t>10,000</a:t>
            </a:r>
            <a:endParaRPr lang="en-US" sz="2400" dirty="0"/>
          </a:p>
        </p:txBody>
      </p:sp>
      <p:sp>
        <p:nvSpPr>
          <p:cNvPr id="7" name="Content Placeholder 6">
            <a:extLst>
              <a:ext uri="{FF2B5EF4-FFF2-40B4-BE49-F238E27FC236}">
                <a16:creationId xmlns:a16="http://schemas.microsoft.com/office/drawing/2014/main" id="{28E41115-8F69-4A15-B994-CF108346BC18}"/>
              </a:ext>
            </a:extLst>
          </p:cNvPr>
          <p:cNvSpPr>
            <a:spLocks noGrp="1"/>
          </p:cNvSpPr>
          <p:nvPr>
            <p:ph sz="quarter" idx="21"/>
          </p:nvPr>
        </p:nvSpPr>
        <p:spPr>
          <a:xfrm>
            <a:off x="1447800" y="3581400"/>
            <a:ext cx="4196038" cy="365125"/>
          </a:xfrm>
        </p:spPr>
        <p:txBody>
          <a:bodyPr/>
          <a:lstStyle/>
          <a:p>
            <a:r>
              <a:rPr lang="en-US" sz="2400" dirty="0">
                <a:solidFill>
                  <a:srgbClr val="000000"/>
                </a:solidFill>
              </a:rPr>
              <a:t>Treasury Stock (1,000 × $8)</a:t>
            </a:r>
            <a:endParaRPr lang="en-US" sz="2400" dirty="0"/>
          </a:p>
        </p:txBody>
      </p:sp>
      <p:sp>
        <p:nvSpPr>
          <p:cNvPr id="8" name="Content Placeholder 7">
            <a:extLst>
              <a:ext uri="{FF2B5EF4-FFF2-40B4-BE49-F238E27FC236}">
                <a16:creationId xmlns:a16="http://schemas.microsoft.com/office/drawing/2014/main" id="{4E4CC3F7-162F-4B2A-9872-E35A90C7AD4B}"/>
              </a:ext>
            </a:extLst>
          </p:cNvPr>
          <p:cNvSpPr>
            <a:spLocks noGrp="1"/>
          </p:cNvSpPr>
          <p:nvPr>
            <p:ph sz="quarter" idx="22"/>
          </p:nvPr>
        </p:nvSpPr>
        <p:spPr>
          <a:xfrm>
            <a:off x="7658876" y="3581400"/>
            <a:ext cx="914400" cy="365125"/>
          </a:xfrm>
        </p:spPr>
        <p:txBody>
          <a:bodyPr/>
          <a:lstStyle/>
          <a:p>
            <a:r>
              <a:rPr lang="en-US" sz="2400" dirty="0">
                <a:solidFill>
                  <a:srgbClr val="000000"/>
                </a:solidFill>
              </a:rPr>
              <a:t>8,000</a:t>
            </a:r>
            <a:endParaRPr lang="en-US" sz="2400" dirty="0"/>
          </a:p>
        </p:txBody>
      </p:sp>
      <p:sp>
        <p:nvSpPr>
          <p:cNvPr id="10" name="Content Placeholder 9">
            <a:extLst>
              <a:ext uri="{FF2B5EF4-FFF2-40B4-BE49-F238E27FC236}">
                <a16:creationId xmlns:a16="http://schemas.microsoft.com/office/drawing/2014/main" id="{1A052864-6FA3-4917-BB12-016B22E1CDC9}"/>
              </a:ext>
            </a:extLst>
          </p:cNvPr>
          <p:cNvSpPr>
            <a:spLocks noGrp="1"/>
          </p:cNvSpPr>
          <p:nvPr>
            <p:ph sz="quarter" idx="24"/>
          </p:nvPr>
        </p:nvSpPr>
        <p:spPr>
          <a:xfrm>
            <a:off x="1447800" y="3962400"/>
            <a:ext cx="5181600" cy="1080470"/>
          </a:xfrm>
        </p:spPr>
        <p:txBody>
          <a:bodyPr/>
          <a:lstStyle/>
          <a:p>
            <a:r>
              <a:rPr lang="en-US" sz="2400" dirty="0">
                <a:solidFill>
                  <a:srgbClr val="000000"/>
                </a:solidFill>
              </a:rPr>
              <a:t>Paid-in Capital from Treasury Stock</a:t>
            </a:r>
          </a:p>
          <a:p>
            <a:pPr marL="361950">
              <a:spcBef>
                <a:spcPts val="0"/>
              </a:spcBef>
            </a:pPr>
            <a:r>
              <a:rPr lang="en-US" sz="2400" dirty="0"/>
              <a:t>(To record sale of 1,000 shares of treasury stock above cost)</a:t>
            </a:r>
          </a:p>
        </p:txBody>
      </p:sp>
      <p:sp>
        <p:nvSpPr>
          <p:cNvPr id="11" name="Content Placeholder 10">
            <a:extLst>
              <a:ext uri="{FF2B5EF4-FFF2-40B4-BE49-F238E27FC236}">
                <a16:creationId xmlns:a16="http://schemas.microsoft.com/office/drawing/2014/main" id="{EEAC5FE1-9157-4D87-BE3D-B5B07B8C138E}"/>
              </a:ext>
            </a:extLst>
          </p:cNvPr>
          <p:cNvSpPr>
            <a:spLocks noGrp="1"/>
          </p:cNvSpPr>
          <p:nvPr>
            <p:ph sz="quarter" idx="25"/>
          </p:nvPr>
        </p:nvSpPr>
        <p:spPr>
          <a:xfrm>
            <a:off x="7658876" y="3991945"/>
            <a:ext cx="1071059" cy="365125"/>
          </a:xfrm>
        </p:spPr>
        <p:txBody>
          <a:bodyPr/>
          <a:lstStyle/>
          <a:p>
            <a:r>
              <a:rPr lang="en-US" sz="2400" dirty="0">
                <a:solidFill>
                  <a:srgbClr val="000000"/>
                </a:solidFill>
              </a:rPr>
              <a:t>2,000</a:t>
            </a:r>
            <a:endParaRPr lang="en-US" sz="2400" dirty="0"/>
          </a:p>
        </p:txBody>
      </p:sp>
      <p:sp>
        <p:nvSpPr>
          <p:cNvPr id="12" name="Content Placeholder 11">
            <a:extLst>
              <a:ext uri="{FF2B5EF4-FFF2-40B4-BE49-F238E27FC236}">
                <a16:creationId xmlns:a16="http://schemas.microsoft.com/office/drawing/2014/main" id="{72B2DC4E-503F-4A9D-8735-758DFF6117B4}"/>
              </a:ext>
            </a:extLst>
          </p:cNvPr>
          <p:cNvSpPr>
            <a:spLocks noGrp="1"/>
          </p:cNvSpPr>
          <p:nvPr>
            <p:ph sz="quarter" idx="26"/>
          </p:nvPr>
        </p:nvSpPr>
        <p:spPr>
          <a:xfrm>
            <a:off x="304800" y="5181600"/>
            <a:ext cx="8534400" cy="762000"/>
          </a:xfrm>
        </p:spPr>
        <p:txBody>
          <a:bodyPr/>
          <a:lstStyle/>
          <a:p>
            <a:r>
              <a:rPr lang="en-US" sz="2400" dirty="0">
                <a:solidFill>
                  <a:srgbClr val="000000"/>
                </a:solidFill>
              </a:rPr>
              <a:t>A corporation does not realize a gain or suffer a loss from stock transactions with its own stockholders.</a:t>
            </a:r>
            <a:endParaRPr lang="en-US" sz="2400" dirty="0"/>
          </a:p>
        </p:txBody>
      </p:sp>
      <p:sp>
        <p:nvSpPr>
          <p:cNvPr id="23" name="Slide Number Placeholder 22">
            <a:extLst>
              <a:ext uri="{FF2B5EF4-FFF2-40B4-BE49-F238E27FC236}">
                <a16:creationId xmlns:a16="http://schemas.microsoft.com/office/drawing/2014/main" id="{C3ADB033-D6E5-42A2-AA75-5772CD252CDF}"/>
              </a:ext>
            </a:extLst>
          </p:cNvPr>
          <p:cNvSpPr>
            <a:spLocks noGrp="1"/>
          </p:cNvSpPr>
          <p:nvPr>
            <p:ph type="sldNum" sz="quarter" idx="10"/>
          </p:nvPr>
        </p:nvSpPr>
        <p:spPr/>
        <p:txBody>
          <a:bodyPr/>
          <a:lstStyle/>
          <a:p>
            <a:fld id="{67B19427-F580-D146-B60E-4CADEE75497F}" type="slidenum">
              <a:rPr lang="en-US" smtClean="0"/>
              <a:pPr/>
              <a:t>42</a:t>
            </a:fld>
            <a:endParaRPr lang="en-US" dirty="0"/>
          </a:p>
        </p:txBody>
      </p:sp>
      <p:sp>
        <p:nvSpPr>
          <p:cNvPr id="24" name="Footer Placeholder 23">
            <a:extLst>
              <a:ext uri="{FF2B5EF4-FFF2-40B4-BE49-F238E27FC236}">
                <a16:creationId xmlns:a16="http://schemas.microsoft.com/office/drawing/2014/main" id="{F0618A2A-3150-4FE5-BE3A-BE7ACB108CB4}"/>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255545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build="p"/>
      <p:bldP spid="8" grpId="0" build="p"/>
      <p:bldP spid="10" grpId="0" uiExpand="1" build="p"/>
      <p:bldP spid="11" grpId="0" build="p"/>
      <p:bldP spid="12"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2B30F-1A78-433A-BAA0-FF2C10A3D437}"/>
              </a:ext>
            </a:extLst>
          </p:cNvPr>
          <p:cNvSpPr>
            <a:spLocks noGrp="1"/>
          </p:cNvSpPr>
          <p:nvPr>
            <p:ph type="title"/>
          </p:nvPr>
        </p:nvSpPr>
        <p:spPr>
          <a:xfrm>
            <a:off x="304800" y="762001"/>
            <a:ext cx="8534400" cy="732455"/>
          </a:xfrm>
        </p:spPr>
        <p:txBody>
          <a:bodyPr/>
          <a:lstStyle/>
          <a:p>
            <a:r>
              <a:rPr lang="en-US" b="1" dirty="0">
                <a:latin typeface="Calibri" panose="020F0502020204030204" pitchFamily="34" charset="0"/>
                <a:ea typeface="Source Sans Pro" charset="0"/>
                <a:cs typeface="Calibri" panose="020F0502020204030204" pitchFamily="34" charset="0"/>
              </a:rPr>
              <a:t>Sale of Treasury Stock Below Cost </a:t>
            </a:r>
            <a:r>
              <a:rPr lang="en-US" sz="2400" dirty="0">
                <a:latin typeface="Calibri" panose="020F0502020204030204" pitchFamily="34" charset="0"/>
                <a:ea typeface="Source Sans Pro" charset="0"/>
                <a:cs typeface="Calibri" panose="020F0502020204030204" pitchFamily="34" charset="0"/>
              </a:rPr>
              <a:t>(1 of 2)</a:t>
            </a:r>
            <a:endParaRPr lang="en-US" sz="2400" dirty="0"/>
          </a:p>
        </p:txBody>
      </p:sp>
      <p:sp>
        <p:nvSpPr>
          <p:cNvPr id="3" name="Content Placeholder 2">
            <a:extLst>
              <a:ext uri="{FF2B5EF4-FFF2-40B4-BE49-F238E27FC236}">
                <a16:creationId xmlns:a16="http://schemas.microsoft.com/office/drawing/2014/main" id="{92F87F86-306D-4BC9-84CC-42CD82DF412A}"/>
              </a:ext>
            </a:extLst>
          </p:cNvPr>
          <p:cNvSpPr>
            <a:spLocks noGrp="1"/>
          </p:cNvSpPr>
          <p:nvPr>
            <p:ph sz="quarter" idx="16"/>
          </p:nvPr>
        </p:nvSpPr>
        <p:spPr>
          <a:xfrm>
            <a:off x="304800" y="1600200"/>
            <a:ext cx="8534400" cy="732455"/>
          </a:xfrm>
        </p:spPr>
        <p:txBody>
          <a:bodyPr/>
          <a:lstStyle/>
          <a:p>
            <a:r>
              <a:rPr lang="en-US" sz="2400" dirty="0"/>
              <a:t>If Mead, Inc. sells an additional 800 shares of treasury stock on October 1 at $7 per share, it makes the following entry.</a:t>
            </a:r>
          </a:p>
        </p:txBody>
      </p:sp>
      <p:sp>
        <p:nvSpPr>
          <p:cNvPr id="5" name="Content Placeholder 4">
            <a:extLst>
              <a:ext uri="{FF2B5EF4-FFF2-40B4-BE49-F238E27FC236}">
                <a16:creationId xmlns:a16="http://schemas.microsoft.com/office/drawing/2014/main" id="{395EA216-5CD6-40C1-AD85-1D6797CE0830}"/>
              </a:ext>
            </a:extLst>
          </p:cNvPr>
          <p:cNvSpPr>
            <a:spLocks noGrp="1"/>
          </p:cNvSpPr>
          <p:nvPr>
            <p:ph sz="quarter" idx="18"/>
          </p:nvPr>
        </p:nvSpPr>
        <p:spPr>
          <a:xfrm>
            <a:off x="810176" y="2514600"/>
            <a:ext cx="3337686" cy="365125"/>
          </a:xfrm>
        </p:spPr>
        <p:txBody>
          <a:bodyPr/>
          <a:lstStyle/>
          <a:p>
            <a:r>
              <a:rPr lang="en-US" sz="2400" dirty="0">
                <a:solidFill>
                  <a:srgbClr val="000000"/>
                </a:solidFill>
              </a:rPr>
              <a:t>Cash (800 × $7)</a:t>
            </a:r>
            <a:endParaRPr lang="en-US" sz="2400" dirty="0"/>
          </a:p>
        </p:txBody>
      </p:sp>
      <p:sp>
        <p:nvSpPr>
          <p:cNvPr id="6" name="Content Placeholder 5">
            <a:extLst>
              <a:ext uri="{FF2B5EF4-FFF2-40B4-BE49-F238E27FC236}">
                <a16:creationId xmlns:a16="http://schemas.microsoft.com/office/drawing/2014/main" id="{74677936-E1F4-4393-B394-610192906DDA}"/>
              </a:ext>
            </a:extLst>
          </p:cNvPr>
          <p:cNvSpPr>
            <a:spLocks noGrp="1"/>
          </p:cNvSpPr>
          <p:nvPr>
            <p:ph sz="quarter" idx="19"/>
          </p:nvPr>
        </p:nvSpPr>
        <p:spPr>
          <a:xfrm>
            <a:off x="6329638" y="2514600"/>
            <a:ext cx="909362" cy="365125"/>
          </a:xfrm>
        </p:spPr>
        <p:txBody>
          <a:bodyPr/>
          <a:lstStyle/>
          <a:p>
            <a:r>
              <a:rPr lang="en-US" sz="2400" dirty="0">
                <a:solidFill>
                  <a:srgbClr val="000000"/>
                </a:solidFill>
              </a:rPr>
              <a:t>5,600</a:t>
            </a:r>
            <a:endParaRPr lang="en-US" sz="2400" dirty="0"/>
          </a:p>
        </p:txBody>
      </p:sp>
      <p:sp>
        <p:nvSpPr>
          <p:cNvPr id="7" name="Content Placeholder 6">
            <a:extLst>
              <a:ext uri="{FF2B5EF4-FFF2-40B4-BE49-F238E27FC236}">
                <a16:creationId xmlns:a16="http://schemas.microsoft.com/office/drawing/2014/main" id="{28E41115-8F69-4A15-B994-CF108346BC18}"/>
              </a:ext>
            </a:extLst>
          </p:cNvPr>
          <p:cNvSpPr>
            <a:spLocks noGrp="1"/>
          </p:cNvSpPr>
          <p:nvPr>
            <p:ph sz="quarter" idx="21"/>
          </p:nvPr>
        </p:nvSpPr>
        <p:spPr>
          <a:xfrm>
            <a:off x="810176" y="2885589"/>
            <a:ext cx="4833662" cy="365125"/>
          </a:xfrm>
        </p:spPr>
        <p:txBody>
          <a:bodyPr/>
          <a:lstStyle/>
          <a:p>
            <a:r>
              <a:rPr lang="en-US" sz="2400" dirty="0">
                <a:solidFill>
                  <a:srgbClr val="000000"/>
                </a:solidFill>
              </a:rPr>
              <a:t>Paid-in Capital from Treasury Stock</a:t>
            </a:r>
            <a:endParaRPr lang="en-US" sz="2400" dirty="0"/>
          </a:p>
        </p:txBody>
      </p:sp>
      <p:sp>
        <p:nvSpPr>
          <p:cNvPr id="8" name="Content Placeholder 7">
            <a:extLst>
              <a:ext uri="{FF2B5EF4-FFF2-40B4-BE49-F238E27FC236}">
                <a16:creationId xmlns:a16="http://schemas.microsoft.com/office/drawing/2014/main" id="{4E4CC3F7-162F-4B2A-9872-E35A90C7AD4B}"/>
              </a:ext>
            </a:extLst>
          </p:cNvPr>
          <p:cNvSpPr>
            <a:spLocks noGrp="1"/>
          </p:cNvSpPr>
          <p:nvPr>
            <p:ph sz="quarter" idx="22"/>
          </p:nvPr>
        </p:nvSpPr>
        <p:spPr>
          <a:xfrm>
            <a:off x="6553200" y="2885589"/>
            <a:ext cx="685800" cy="365125"/>
          </a:xfrm>
        </p:spPr>
        <p:txBody>
          <a:bodyPr/>
          <a:lstStyle/>
          <a:p>
            <a:r>
              <a:rPr lang="en-US" sz="2400" dirty="0">
                <a:solidFill>
                  <a:srgbClr val="000000"/>
                </a:solidFill>
              </a:rPr>
              <a:t>800</a:t>
            </a:r>
            <a:endParaRPr lang="en-US" sz="2400" dirty="0"/>
          </a:p>
        </p:txBody>
      </p:sp>
      <p:sp>
        <p:nvSpPr>
          <p:cNvPr id="10" name="Content Placeholder 9">
            <a:extLst>
              <a:ext uri="{FF2B5EF4-FFF2-40B4-BE49-F238E27FC236}">
                <a16:creationId xmlns:a16="http://schemas.microsoft.com/office/drawing/2014/main" id="{1A052864-6FA3-4917-BB12-016B22E1CDC9}"/>
              </a:ext>
            </a:extLst>
          </p:cNvPr>
          <p:cNvSpPr>
            <a:spLocks noGrp="1"/>
          </p:cNvSpPr>
          <p:nvPr>
            <p:ph sz="quarter" idx="24"/>
          </p:nvPr>
        </p:nvSpPr>
        <p:spPr>
          <a:xfrm>
            <a:off x="1066800" y="3272415"/>
            <a:ext cx="4833662" cy="1113387"/>
          </a:xfrm>
        </p:spPr>
        <p:txBody>
          <a:bodyPr/>
          <a:lstStyle/>
          <a:p>
            <a:r>
              <a:rPr lang="en-US" sz="2400" dirty="0">
                <a:solidFill>
                  <a:srgbClr val="000000"/>
                </a:solidFill>
              </a:rPr>
              <a:t>Treasury Stock (800 × $8)</a:t>
            </a:r>
          </a:p>
          <a:p>
            <a:pPr marL="361950">
              <a:spcBef>
                <a:spcPts val="0"/>
              </a:spcBef>
            </a:pPr>
            <a:r>
              <a:rPr lang="en-US" sz="2400" dirty="0"/>
              <a:t>(To record sale of 800 shares of treasury stock below cost)</a:t>
            </a:r>
          </a:p>
        </p:txBody>
      </p:sp>
      <p:sp>
        <p:nvSpPr>
          <p:cNvPr id="11" name="Content Placeholder 10">
            <a:extLst>
              <a:ext uri="{FF2B5EF4-FFF2-40B4-BE49-F238E27FC236}">
                <a16:creationId xmlns:a16="http://schemas.microsoft.com/office/drawing/2014/main" id="{EEAC5FE1-9157-4D87-BE3D-B5B07B8C138E}"/>
              </a:ext>
            </a:extLst>
          </p:cNvPr>
          <p:cNvSpPr>
            <a:spLocks noGrp="1"/>
          </p:cNvSpPr>
          <p:nvPr>
            <p:ph sz="quarter" idx="25"/>
          </p:nvPr>
        </p:nvSpPr>
        <p:spPr>
          <a:xfrm>
            <a:off x="7658876" y="3301961"/>
            <a:ext cx="1071059" cy="365125"/>
          </a:xfrm>
        </p:spPr>
        <p:txBody>
          <a:bodyPr/>
          <a:lstStyle/>
          <a:p>
            <a:r>
              <a:rPr lang="en-US" sz="2400" dirty="0">
                <a:solidFill>
                  <a:srgbClr val="000000"/>
                </a:solidFill>
              </a:rPr>
              <a:t>6,400</a:t>
            </a:r>
            <a:endParaRPr lang="en-US" sz="2400" dirty="0"/>
          </a:p>
        </p:txBody>
      </p:sp>
      <p:pic>
        <p:nvPicPr>
          <p:cNvPr id="4" name="Content Placeholder 3" descr="An illustration displays 2 T-accounts titled: treasury stock and paid in capital from treasure stock. Treasury stock shows 32,000 on February 1 on the debit side and credit balances of 8,000 on July 1 and 6,400 on October 31. It has an ending balance of 17,600 on the debit side. D. Barnett capital shows a shows closing balance of 8,000 on December 31 on the debit side. Paid in capital from treasure stock shows 800 on October 1 on the debit side and credit balances of 2,000 on July 1. It has an ending balance of 1,200 on the credit side.">
            <a:extLst>
              <a:ext uri="{FF2B5EF4-FFF2-40B4-BE49-F238E27FC236}">
                <a16:creationId xmlns:a16="http://schemas.microsoft.com/office/drawing/2014/main" id="{5169F5DB-C229-48BF-A378-C6B4FCBB7260}"/>
              </a:ext>
            </a:extLst>
          </p:cNvPr>
          <p:cNvPicPr>
            <a:picLocks noGrp="1" noChangeAspect="1"/>
          </p:cNvPicPr>
          <p:nvPr>
            <p:ph sz="quarter" idx="26"/>
          </p:nvPr>
        </p:nvPicPr>
        <p:blipFill>
          <a:blip r:embed="rId2"/>
          <a:stretch>
            <a:fillRect/>
          </a:stretch>
        </p:blipFill>
        <p:spPr>
          <a:xfrm>
            <a:off x="810176" y="4700239"/>
            <a:ext cx="7248647" cy="1349929"/>
          </a:xfrm>
          <a:prstGeom prst="rect">
            <a:avLst/>
          </a:prstGeom>
          <a:ln w="12700">
            <a:solidFill>
              <a:srgbClr val="000010"/>
            </a:solidFill>
          </a:ln>
        </p:spPr>
      </p:pic>
      <p:sp>
        <p:nvSpPr>
          <p:cNvPr id="23" name="Slide Number Placeholder 22">
            <a:extLst>
              <a:ext uri="{FF2B5EF4-FFF2-40B4-BE49-F238E27FC236}">
                <a16:creationId xmlns:a16="http://schemas.microsoft.com/office/drawing/2014/main" id="{C3ADB033-D6E5-42A2-AA75-5772CD252CDF}"/>
              </a:ext>
            </a:extLst>
          </p:cNvPr>
          <p:cNvSpPr>
            <a:spLocks noGrp="1"/>
          </p:cNvSpPr>
          <p:nvPr>
            <p:ph type="sldNum" sz="quarter" idx="10"/>
          </p:nvPr>
        </p:nvSpPr>
        <p:spPr/>
        <p:txBody>
          <a:bodyPr/>
          <a:lstStyle/>
          <a:p>
            <a:fld id="{67B19427-F580-D146-B60E-4CADEE75497F}" type="slidenum">
              <a:rPr lang="en-US" smtClean="0"/>
              <a:pPr/>
              <a:t>43</a:t>
            </a:fld>
            <a:endParaRPr lang="en-US" dirty="0"/>
          </a:p>
        </p:txBody>
      </p:sp>
      <p:sp>
        <p:nvSpPr>
          <p:cNvPr id="24" name="Footer Placeholder 23">
            <a:extLst>
              <a:ext uri="{FF2B5EF4-FFF2-40B4-BE49-F238E27FC236}">
                <a16:creationId xmlns:a16="http://schemas.microsoft.com/office/drawing/2014/main" id="{F0618A2A-3150-4FE5-BE3A-BE7ACB108CB4}"/>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931718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build="p"/>
      <p:bldP spid="8" grpId="0" build="p"/>
      <p:bldP spid="10" grpId="0" uiExpand="1" build="p"/>
      <p:bldP spid="11"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2B30F-1A78-433A-BAA0-FF2C10A3D437}"/>
              </a:ext>
            </a:extLst>
          </p:cNvPr>
          <p:cNvSpPr>
            <a:spLocks noGrp="1"/>
          </p:cNvSpPr>
          <p:nvPr>
            <p:ph type="title"/>
          </p:nvPr>
        </p:nvSpPr>
        <p:spPr>
          <a:xfrm>
            <a:off x="304800" y="762001"/>
            <a:ext cx="8534400" cy="717549"/>
          </a:xfrm>
        </p:spPr>
        <p:txBody>
          <a:bodyPr/>
          <a:lstStyle/>
          <a:p>
            <a:r>
              <a:rPr lang="en-US" b="1" dirty="0">
                <a:latin typeface="Calibri" panose="020F0502020204030204" pitchFamily="34" charset="0"/>
                <a:ea typeface="Source Sans Pro" charset="0"/>
                <a:cs typeface="Calibri" panose="020F0502020204030204" pitchFamily="34" charset="0"/>
              </a:rPr>
              <a:t>Sale of Treasury Stock Below Cost </a:t>
            </a:r>
            <a:r>
              <a:rPr lang="en-US" sz="2400" dirty="0">
                <a:latin typeface="Calibri" panose="020F0502020204030204" pitchFamily="34" charset="0"/>
                <a:ea typeface="Source Sans Pro" charset="0"/>
                <a:cs typeface="Calibri" panose="020F0502020204030204" pitchFamily="34" charset="0"/>
              </a:rPr>
              <a:t>(2 of 2)</a:t>
            </a:r>
            <a:endParaRPr lang="en-US" sz="2400" dirty="0"/>
          </a:p>
        </p:txBody>
      </p:sp>
      <p:sp>
        <p:nvSpPr>
          <p:cNvPr id="3" name="Content Placeholder 2">
            <a:extLst>
              <a:ext uri="{FF2B5EF4-FFF2-40B4-BE49-F238E27FC236}">
                <a16:creationId xmlns:a16="http://schemas.microsoft.com/office/drawing/2014/main" id="{92F87F86-306D-4BC9-84CC-42CD82DF412A}"/>
              </a:ext>
            </a:extLst>
          </p:cNvPr>
          <p:cNvSpPr>
            <a:spLocks noGrp="1"/>
          </p:cNvSpPr>
          <p:nvPr>
            <p:ph sz="quarter" idx="16"/>
          </p:nvPr>
        </p:nvSpPr>
        <p:spPr>
          <a:xfrm>
            <a:off x="304800" y="1571625"/>
            <a:ext cx="8534400" cy="790575"/>
          </a:xfrm>
        </p:spPr>
        <p:txBody>
          <a:bodyPr/>
          <a:lstStyle/>
          <a:p>
            <a:r>
              <a:rPr lang="en-US" altLang="en-US" sz="2400" dirty="0"/>
              <a:t>On December 1, assume that Mead, Inc. sells its remaining 2,200 shares at $7 per share and makes the following entry.</a:t>
            </a:r>
            <a:endParaRPr lang="en-US" sz="2400" dirty="0"/>
          </a:p>
        </p:txBody>
      </p:sp>
      <p:sp>
        <p:nvSpPr>
          <p:cNvPr id="5" name="Content Placeholder 4">
            <a:extLst>
              <a:ext uri="{FF2B5EF4-FFF2-40B4-BE49-F238E27FC236}">
                <a16:creationId xmlns:a16="http://schemas.microsoft.com/office/drawing/2014/main" id="{395EA216-5CD6-40C1-AD85-1D6797CE0830}"/>
              </a:ext>
            </a:extLst>
          </p:cNvPr>
          <p:cNvSpPr>
            <a:spLocks noGrp="1"/>
          </p:cNvSpPr>
          <p:nvPr>
            <p:ph sz="quarter" idx="18"/>
          </p:nvPr>
        </p:nvSpPr>
        <p:spPr>
          <a:xfrm>
            <a:off x="551432" y="2514600"/>
            <a:ext cx="2466424" cy="365125"/>
          </a:xfrm>
        </p:spPr>
        <p:txBody>
          <a:bodyPr/>
          <a:lstStyle/>
          <a:p>
            <a:r>
              <a:rPr lang="en-US" sz="2400" dirty="0">
                <a:solidFill>
                  <a:srgbClr val="000000"/>
                </a:solidFill>
              </a:rPr>
              <a:t>Cash (2,200 × $7)</a:t>
            </a:r>
            <a:endParaRPr lang="en-US" sz="2400" dirty="0"/>
          </a:p>
        </p:txBody>
      </p:sp>
      <p:sp>
        <p:nvSpPr>
          <p:cNvPr id="6" name="Content Placeholder 5">
            <a:extLst>
              <a:ext uri="{FF2B5EF4-FFF2-40B4-BE49-F238E27FC236}">
                <a16:creationId xmlns:a16="http://schemas.microsoft.com/office/drawing/2014/main" id="{74677936-E1F4-4393-B394-610192906DDA}"/>
              </a:ext>
            </a:extLst>
          </p:cNvPr>
          <p:cNvSpPr>
            <a:spLocks noGrp="1"/>
          </p:cNvSpPr>
          <p:nvPr>
            <p:ph sz="quarter" idx="19"/>
          </p:nvPr>
        </p:nvSpPr>
        <p:spPr>
          <a:xfrm>
            <a:off x="5385094" y="2514600"/>
            <a:ext cx="1263118" cy="365125"/>
          </a:xfrm>
        </p:spPr>
        <p:txBody>
          <a:bodyPr/>
          <a:lstStyle/>
          <a:p>
            <a:r>
              <a:rPr lang="en-US" sz="2400" dirty="0">
                <a:solidFill>
                  <a:srgbClr val="000000"/>
                </a:solidFill>
              </a:rPr>
              <a:t>15,400</a:t>
            </a:r>
            <a:endParaRPr lang="en-US" sz="2400" dirty="0"/>
          </a:p>
        </p:txBody>
      </p:sp>
      <p:sp>
        <p:nvSpPr>
          <p:cNvPr id="7" name="Content Placeholder 6">
            <a:extLst>
              <a:ext uri="{FF2B5EF4-FFF2-40B4-BE49-F238E27FC236}">
                <a16:creationId xmlns:a16="http://schemas.microsoft.com/office/drawing/2014/main" id="{28E41115-8F69-4A15-B994-CF108346BC18}"/>
              </a:ext>
            </a:extLst>
          </p:cNvPr>
          <p:cNvSpPr>
            <a:spLocks noGrp="1"/>
          </p:cNvSpPr>
          <p:nvPr>
            <p:ph sz="quarter" idx="21"/>
          </p:nvPr>
        </p:nvSpPr>
        <p:spPr>
          <a:xfrm>
            <a:off x="551432" y="2915696"/>
            <a:ext cx="4667250" cy="365125"/>
          </a:xfrm>
        </p:spPr>
        <p:txBody>
          <a:bodyPr/>
          <a:lstStyle/>
          <a:p>
            <a:r>
              <a:rPr lang="en-US" sz="2400" dirty="0">
                <a:solidFill>
                  <a:srgbClr val="000000"/>
                </a:solidFill>
              </a:rPr>
              <a:t>Paid-in Capital from Treasury Stock</a:t>
            </a:r>
            <a:endParaRPr lang="en-US" sz="2400" dirty="0"/>
          </a:p>
        </p:txBody>
      </p:sp>
      <p:sp>
        <p:nvSpPr>
          <p:cNvPr id="8" name="Content Placeholder 7">
            <a:extLst>
              <a:ext uri="{FF2B5EF4-FFF2-40B4-BE49-F238E27FC236}">
                <a16:creationId xmlns:a16="http://schemas.microsoft.com/office/drawing/2014/main" id="{4E4CC3F7-162F-4B2A-9872-E35A90C7AD4B}"/>
              </a:ext>
            </a:extLst>
          </p:cNvPr>
          <p:cNvSpPr>
            <a:spLocks noGrp="1"/>
          </p:cNvSpPr>
          <p:nvPr>
            <p:ph sz="quarter" idx="22"/>
          </p:nvPr>
        </p:nvSpPr>
        <p:spPr>
          <a:xfrm>
            <a:off x="5532456" y="2895600"/>
            <a:ext cx="914400" cy="365125"/>
          </a:xfrm>
        </p:spPr>
        <p:txBody>
          <a:bodyPr/>
          <a:lstStyle/>
          <a:p>
            <a:r>
              <a:rPr lang="en-US" sz="2400" dirty="0">
                <a:solidFill>
                  <a:srgbClr val="000000"/>
                </a:solidFill>
              </a:rPr>
              <a:t>1,200</a:t>
            </a:r>
            <a:endParaRPr lang="en-US" sz="2400" dirty="0"/>
          </a:p>
        </p:txBody>
      </p:sp>
      <p:sp>
        <p:nvSpPr>
          <p:cNvPr id="9" name="Content Placeholder 8">
            <a:extLst>
              <a:ext uri="{FF2B5EF4-FFF2-40B4-BE49-F238E27FC236}">
                <a16:creationId xmlns:a16="http://schemas.microsoft.com/office/drawing/2014/main" id="{92E8B3CF-C62D-4A88-A2F4-310AF6EB76E7}"/>
              </a:ext>
            </a:extLst>
          </p:cNvPr>
          <p:cNvSpPr>
            <a:spLocks noGrp="1"/>
          </p:cNvSpPr>
          <p:nvPr>
            <p:ph sz="quarter" idx="23"/>
          </p:nvPr>
        </p:nvSpPr>
        <p:spPr>
          <a:xfrm>
            <a:off x="6675456" y="2590800"/>
            <a:ext cx="1600200" cy="914400"/>
          </a:xfrm>
        </p:spPr>
        <p:txBody>
          <a:bodyPr/>
          <a:lstStyle/>
          <a:p>
            <a:pPr algn="ctr">
              <a:spcBef>
                <a:spcPct val="50000"/>
              </a:spcBef>
            </a:pPr>
            <a:r>
              <a:rPr lang="en-US" altLang="en-US" sz="2000" b="1" dirty="0">
                <a:solidFill>
                  <a:schemeClr val="accent2"/>
                </a:solidFill>
              </a:rPr>
              <a:t>Limited to balance on hand</a:t>
            </a:r>
          </a:p>
        </p:txBody>
      </p:sp>
      <p:sp>
        <p:nvSpPr>
          <p:cNvPr id="10" name="Content Placeholder 9">
            <a:extLst>
              <a:ext uri="{FF2B5EF4-FFF2-40B4-BE49-F238E27FC236}">
                <a16:creationId xmlns:a16="http://schemas.microsoft.com/office/drawing/2014/main" id="{1A052864-6FA3-4917-BB12-016B22E1CDC9}"/>
              </a:ext>
            </a:extLst>
          </p:cNvPr>
          <p:cNvSpPr>
            <a:spLocks noGrp="1"/>
          </p:cNvSpPr>
          <p:nvPr>
            <p:ph sz="quarter" idx="24"/>
          </p:nvPr>
        </p:nvSpPr>
        <p:spPr>
          <a:xfrm>
            <a:off x="533400" y="3276600"/>
            <a:ext cx="2999824" cy="365125"/>
          </a:xfrm>
        </p:spPr>
        <p:txBody>
          <a:bodyPr/>
          <a:lstStyle/>
          <a:p>
            <a:r>
              <a:rPr lang="en-US" sz="2400" dirty="0">
                <a:solidFill>
                  <a:srgbClr val="000000"/>
                </a:solidFill>
              </a:rPr>
              <a:t>Retained Earnings</a:t>
            </a:r>
            <a:endParaRPr lang="en-US" sz="2400" dirty="0"/>
          </a:p>
        </p:txBody>
      </p:sp>
      <p:sp>
        <p:nvSpPr>
          <p:cNvPr id="11" name="Content Placeholder 10">
            <a:extLst>
              <a:ext uri="{FF2B5EF4-FFF2-40B4-BE49-F238E27FC236}">
                <a16:creationId xmlns:a16="http://schemas.microsoft.com/office/drawing/2014/main" id="{EEAC5FE1-9157-4D87-BE3D-B5B07B8C138E}"/>
              </a:ext>
            </a:extLst>
          </p:cNvPr>
          <p:cNvSpPr>
            <a:spLocks noGrp="1"/>
          </p:cNvSpPr>
          <p:nvPr>
            <p:ph sz="quarter" idx="25"/>
          </p:nvPr>
        </p:nvSpPr>
        <p:spPr>
          <a:xfrm>
            <a:off x="5532456" y="3276600"/>
            <a:ext cx="914400" cy="352425"/>
          </a:xfrm>
        </p:spPr>
        <p:txBody>
          <a:bodyPr/>
          <a:lstStyle/>
          <a:p>
            <a:r>
              <a:rPr lang="en-US" sz="2400" dirty="0">
                <a:solidFill>
                  <a:srgbClr val="000000"/>
                </a:solidFill>
              </a:rPr>
              <a:t>1,000</a:t>
            </a:r>
            <a:endParaRPr lang="en-US" sz="2400" dirty="0"/>
          </a:p>
        </p:txBody>
      </p:sp>
      <p:sp>
        <p:nvSpPr>
          <p:cNvPr id="12" name="Content Placeholder 11">
            <a:extLst>
              <a:ext uri="{FF2B5EF4-FFF2-40B4-BE49-F238E27FC236}">
                <a16:creationId xmlns:a16="http://schemas.microsoft.com/office/drawing/2014/main" id="{72B2DC4E-503F-4A9D-8735-758DFF6117B4}"/>
              </a:ext>
            </a:extLst>
          </p:cNvPr>
          <p:cNvSpPr>
            <a:spLocks noGrp="1"/>
          </p:cNvSpPr>
          <p:nvPr>
            <p:ph sz="quarter" idx="26"/>
          </p:nvPr>
        </p:nvSpPr>
        <p:spPr>
          <a:xfrm>
            <a:off x="808056" y="3659206"/>
            <a:ext cx="3733800" cy="1728246"/>
          </a:xfrm>
        </p:spPr>
        <p:txBody>
          <a:bodyPr/>
          <a:lstStyle/>
          <a:p>
            <a:r>
              <a:rPr lang="en-US" sz="2400" dirty="0">
                <a:solidFill>
                  <a:srgbClr val="000000"/>
                </a:solidFill>
              </a:rPr>
              <a:t>Treasury Stock (2,200 × $8)</a:t>
            </a:r>
          </a:p>
          <a:p>
            <a:pPr marL="361950">
              <a:spcBef>
                <a:spcPts val="0"/>
              </a:spcBef>
            </a:pPr>
            <a:r>
              <a:rPr lang="en-US" sz="2400" dirty="0"/>
              <a:t>(To record sale of 2,200 shares of treasury stock at $7 per share)</a:t>
            </a:r>
          </a:p>
        </p:txBody>
      </p:sp>
      <p:sp>
        <p:nvSpPr>
          <p:cNvPr id="13" name="Content Placeholder 12">
            <a:extLst>
              <a:ext uri="{FF2B5EF4-FFF2-40B4-BE49-F238E27FC236}">
                <a16:creationId xmlns:a16="http://schemas.microsoft.com/office/drawing/2014/main" id="{F5EA98BB-E1C7-44FC-8C3D-EC2266A9D34F}"/>
              </a:ext>
            </a:extLst>
          </p:cNvPr>
          <p:cNvSpPr>
            <a:spLocks noGrp="1"/>
          </p:cNvSpPr>
          <p:nvPr>
            <p:ph sz="quarter" idx="27"/>
          </p:nvPr>
        </p:nvSpPr>
        <p:spPr>
          <a:xfrm>
            <a:off x="6751654" y="3627456"/>
            <a:ext cx="1219201" cy="365125"/>
          </a:xfrm>
        </p:spPr>
        <p:txBody>
          <a:bodyPr/>
          <a:lstStyle/>
          <a:p>
            <a:r>
              <a:rPr lang="en-US" sz="2400" dirty="0">
                <a:solidFill>
                  <a:srgbClr val="000000"/>
                </a:solidFill>
              </a:rPr>
              <a:t>17,600</a:t>
            </a:r>
            <a:endParaRPr lang="en-US" sz="2400" dirty="0"/>
          </a:p>
        </p:txBody>
      </p:sp>
      <p:sp>
        <p:nvSpPr>
          <p:cNvPr id="23" name="Slide Number Placeholder 22">
            <a:extLst>
              <a:ext uri="{FF2B5EF4-FFF2-40B4-BE49-F238E27FC236}">
                <a16:creationId xmlns:a16="http://schemas.microsoft.com/office/drawing/2014/main" id="{C3ADB033-D6E5-42A2-AA75-5772CD252CDF}"/>
              </a:ext>
            </a:extLst>
          </p:cNvPr>
          <p:cNvSpPr>
            <a:spLocks noGrp="1"/>
          </p:cNvSpPr>
          <p:nvPr>
            <p:ph type="sldNum" sz="quarter" idx="10"/>
          </p:nvPr>
        </p:nvSpPr>
        <p:spPr/>
        <p:txBody>
          <a:bodyPr/>
          <a:lstStyle/>
          <a:p>
            <a:fld id="{67B19427-F580-D146-B60E-4CADEE75497F}" type="slidenum">
              <a:rPr lang="en-US" smtClean="0"/>
              <a:pPr/>
              <a:t>44</a:t>
            </a:fld>
            <a:endParaRPr lang="en-US" dirty="0"/>
          </a:p>
        </p:txBody>
      </p:sp>
      <p:sp>
        <p:nvSpPr>
          <p:cNvPr id="24" name="Footer Placeholder 23">
            <a:extLst>
              <a:ext uri="{FF2B5EF4-FFF2-40B4-BE49-F238E27FC236}">
                <a16:creationId xmlns:a16="http://schemas.microsoft.com/office/drawing/2014/main" id="{F0618A2A-3150-4FE5-BE3A-BE7ACB108CB4}"/>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163190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build="p"/>
      <p:bldP spid="8" grpId="0" build="p"/>
      <p:bldP spid="9" grpId="0" build="p"/>
      <p:bldP spid="10" grpId="0" build="p"/>
      <p:bldP spid="11" grpId="0" build="p"/>
      <p:bldP spid="12" grpId="0" uiExpand="1" build="p"/>
      <p:bldP spid="1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2B30F-1A78-433A-BAA0-FF2C10A3D437}"/>
              </a:ext>
            </a:extLst>
          </p:cNvPr>
          <p:cNvSpPr>
            <a:spLocks noGrp="1"/>
          </p:cNvSpPr>
          <p:nvPr>
            <p:ph type="title"/>
          </p:nvPr>
        </p:nvSpPr>
        <p:spPr>
          <a:xfrm>
            <a:off x="304800" y="609600"/>
            <a:ext cx="8534400" cy="598021"/>
          </a:xfrm>
        </p:spPr>
        <p:txBody>
          <a:bodyPr>
            <a:normAutofit fontScale="90000"/>
          </a:bodyPr>
          <a:lstStyle/>
          <a:p>
            <a:r>
              <a:rPr lang="en-US" b="1" dirty="0">
                <a:ea typeface="Source Sans Pro" charset="0"/>
              </a:rPr>
              <a:t>Do It! 2b: </a:t>
            </a:r>
            <a:r>
              <a:rPr lang="en-US" b="1" dirty="0">
                <a:solidFill>
                  <a:srgbClr val="196E78"/>
                </a:solidFill>
                <a:ea typeface="Source Sans Pro" charset="0"/>
              </a:rPr>
              <a:t>Treasury Stock</a:t>
            </a:r>
            <a:endParaRPr lang="en-US" sz="2400" dirty="0"/>
          </a:p>
        </p:txBody>
      </p:sp>
      <p:sp>
        <p:nvSpPr>
          <p:cNvPr id="3" name="Content Placeholder 2">
            <a:extLst>
              <a:ext uri="{FF2B5EF4-FFF2-40B4-BE49-F238E27FC236}">
                <a16:creationId xmlns:a16="http://schemas.microsoft.com/office/drawing/2014/main" id="{92F87F86-306D-4BC9-84CC-42CD82DF412A}"/>
              </a:ext>
            </a:extLst>
          </p:cNvPr>
          <p:cNvSpPr>
            <a:spLocks noGrp="1"/>
          </p:cNvSpPr>
          <p:nvPr>
            <p:ph sz="quarter" idx="16"/>
          </p:nvPr>
        </p:nvSpPr>
        <p:spPr>
          <a:xfrm>
            <a:off x="304800" y="1271120"/>
            <a:ext cx="8534400" cy="1689101"/>
          </a:xfrm>
        </p:spPr>
        <p:txBody>
          <a:bodyPr/>
          <a:lstStyle/>
          <a:p>
            <a:r>
              <a:rPr lang="en-US" sz="2400" dirty="0"/>
              <a:t>Santa Anita Inc. purchases 3,000 shares of its $50 par value common stock for $180,000 cash on July 1. It will hold the shares in the treasury until resold. On November 1, the corporation sells 1,000 shares of treasury stock for cash at $70 per share. Journalize the treasury stock transactions.</a:t>
            </a:r>
          </a:p>
        </p:txBody>
      </p:sp>
      <p:sp>
        <p:nvSpPr>
          <p:cNvPr id="4" name="Content Placeholder 3">
            <a:extLst>
              <a:ext uri="{FF2B5EF4-FFF2-40B4-BE49-F238E27FC236}">
                <a16:creationId xmlns:a16="http://schemas.microsoft.com/office/drawing/2014/main" id="{49FC3CF8-911A-4FC3-87C9-D5E9CC120DA8}"/>
              </a:ext>
            </a:extLst>
          </p:cNvPr>
          <p:cNvSpPr>
            <a:spLocks noGrp="1"/>
          </p:cNvSpPr>
          <p:nvPr>
            <p:ph sz="quarter" idx="17"/>
          </p:nvPr>
        </p:nvSpPr>
        <p:spPr>
          <a:xfrm>
            <a:off x="304800" y="3063875"/>
            <a:ext cx="1143000" cy="365125"/>
          </a:xfrm>
        </p:spPr>
        <p:txBody>
          <a:bodyPr/>
          <a:lstStyle/>
          <a:p>
            <a:r>
              <a:rPr lang="en-US" sz="2400" dirty="0"/>
              <a:t>July 1</a:t>
            </a:r>
          </a:p>
        </p:txBody>
      </p:sp>
      <p:sp>
        <p:nvSpPr>
          <p:cNvPr id="5" name="Content Placeholder 4">
            <a:extLst>
              <a:ext uri="{FF2B5EF4-FFF2-40B4-BE49-F238E27FC236}">
                <a16:creationId xmlns:a16="http://schemas.microsoft.com/office/drawing/2014/main" id="{395EA216-5CD6-40C1-AD85-1D6797CE0830}"/>
              </a:ext>
            </a:extLst>
          </p:cNvPr>
          <p:cNvSpPr>
            <a:spLocks noGrp="1"/>
          </p:cNvSpPr>
          <p:nvPr>
            <p:ph sz="quarter" idx="18"/>
          </p:nvPr>
        </p:nvSpPr>
        <p:spPr>
          <a:xfrm>
            <a:off x="1295400" y="3066662"/>
            <a:ext cx="2204763" cy="365125"/>
          </a:xfrm>
        </p:spPr>
        <p:txBody>
          <a:bodyPr/>
          <a:lstStyle/>
          <a:p>
            <a:r>
              <a:rPr lang="en-US" sz="2400" dirty="0">
                <a:solidFill>
                  <a:srgbClr val="000000"/>
                </a:solidFill>
              </a:rPr>
              <a:t>Treasury Stock</a:t>
            </a:r>
            <a:endParaRPr lang="en-US" sz="2400" dirty="0"/>
          </a:p>
        </p:txBody>
      </p:sp>
      <p:sp>
        <p:nvSpPr>
          <p:cNvPr id="6" name="Content Placeholder 5">
            <a:extLst>
              <a:ext uri="{FF2B5EF4-FFF2-40B4-BE49-F238E27FC236}">
                <a16:creationId xmlns:a16="http://schemas.microsoft.com/office/drawing/2014/main" id="{74677936-E1F4-4393-B394-610192906DDA}"/>
              </a:ext>
            </a:extLst>
          </p:cNvPr>
          <p:cNvSpPr>
            <a:spLocks noGrp="1"/>
          </p:cNvSpPr>
          <p:nvPr>
            <p:ph sz="quarter" idx="19"/>
          </p:nvPr>
        </p:nvSpPr>
        <p:spPr>
          <a:xfrm>
            <a:off x="5948638" y="3048000"/>
            <a:ext cx="1263118" cy="365125"/>
          </a:xfrm>
        </p:spPr>
        <p:txBody>
          <a:bodyPr/>
          <a:lstStyle/>
          <a:p>
            <a:r>
              <a:rPr lang="en-US" sz="2400" dirty="0">
                <a:solidFill>
                  <a:srgbClr val="000000"/>
                </a:solidFill>
              </a:rPr>
              <a:t>180,000</a:t>
            </a:r>
            <a:endParaRPr lang="en-US" sz="2400" dirty="0"/>
          </a:p>
        </p:txBody>
      </p:sp>
      <p:sp>
        <p:nvSpPr>
          <p:cNvPr id="7" name="Content Placeholder 6">
            <a:extLst>
              <a:ext uri="{FF2B5EF4-FFF2-40B4-BE49-F238E27FC236}">
                <a16:creationId xmlns:a16="http://schemas.microsoft.com/office/drawing/2014/main" id="{28E41115-8F69-4A15-B994-CF108346BC18}"/>
              </a:ext>
            </a:extLst>
          </p:cNvPr>
          <p:cNvSpPr>
            <a:spLocks noGrp="1"/>
          </p:cNvSpPr>
          <p:nvPr>
            <p:ph sz="quarter" idx="21"/>
          </p:nvPr>
        </p:nvSpPr>
        <p:spPr>
          <a:xfrm>
            <a:off x="1524000" y="3418989"/>
            <a:ext cx="4267200" cy="984736"/>
          </a:xfrm>
        </p:spPr>
        <p:txBody>
          <a:bodyPr/>
          <a:lstStyle/>
          <a:p>
            <a:r>
              <a:rPr lang="en-US" sz="2400" dirty="0">
                <a:solidFill>
                  <a:srgbClr val="000000"/>
                </a:solidFill>
              </a:rPr>
              <a:t>Cash</a:t>
            </a:r>
          </a:p>
          <a:p>
            <a:pPr marL="271463">
              <a:spcBef>
                <a:spcPts val="0"/>
              </a:spcBef>
            </a:pPr>
            <a:r>
              <a:rPr lang="en-US" sz="2400" dirty="0"/>
              <a:t>(To record the purchase of 3,000 shares at $60 per share)</a:t>
            </a:r>
          </a:p>
        </p:txBody>
      </p:sp>
      <p:sp>
        <p:nvSpPr>
          <p:cNvPr id="8" name="Content Placeholder 7">
            <a:extLst>
              <a:ext uri="{FF2B5EF4-FFF2-40B4-BE49-F238E27FC236}">
                <a16:creationId xmlns:a16="http://schemas.microsoft.com/office/drawing/2014/main" id="{4E4CC3F7-162F-4B2A-9872-E35A90C7AD4B}"/>
              </a:ext>
            </a:extLst>
          </p:cNvPr>
          <p:cNvSpPr>
            <a:spLocks noGrp="1"/>
          </p:cNvSpPr>
          <p:nvPr>
            <p:ph sz="quarter" idx="22"/>
          </p:nvPr>
        </p:nvSpPr>
        <p:spPr>
          <a:xfrm>
            <a:off x="7467600" y="3418989"/>
            <a:ext cx="1219200" cy="365125"/>
          </a:xfrm>
        </p:spPr>
        <p:txBody>
          <a:bodyPr/>
          <a:lstStyle/>
          <a:p>
            <a:r>
              <a:rPr lang="en-US" sz="2400" dirty="0">
                <a:solidFill>
                  <a:srgbClr val="000000"/>
                </a:solidFill>
              </a:rPr>
              <a:t>180,000</a:t>
            </a:r>
            <a:endParaRPr lang="en-US" sz="2400" dirty="0"/>
          </a:p>
        </p:txBody>
      </p:sp>
      <p:sp>
        <p:nvSpPr>
          <p:cNvPr id="9" name="Content Placeholder 8">
            <a:extLst>
              <a:ext uri="{FF2B5EF4-FFF2-40B4-BE49-F238E27FC236}">
                <a16:creationId xmlns:a16="http://schemas.microsoft.com/office/drawing/2014/main" id="{92E8B3CF-C62D-4A88-A2F4-310AF6EB76E7}"/>
              </a:ext>
            </a:extLst>
          </p:cNvPr>
          <p:cNvSpPr>
            <a:spLocks noGrp="1"/>
          </p:cNvSpPr>
          <p:nvPr>
            <p:ph sz="quarter" idx="23"/>
          </p:nvPr>
        </p:nvSpPr>
        <p:spPr>
          <a:xfrm>
            <a:off x="304800" y="4572000"/>
            <a:ext cx="990600" cy="365125"/>
          </a:xfrm>
        </p:spPr>
        <p:txBody>
          <a:bodyPr/>
          <a:lstStyle/>
          <a:p>
            <a:r>
              <a:rPr lang="en-US" sz="2400" dirty="0">
                <a:solidFill>
                  <a:srgbClr val="000000"/>
                </a:solidFill>
              </a:rPr>
              <a:t>Nov. 1</a:t>
            </a:r>
            <a:endParaRPr lang="en-US" sz="2400" dirty="0"/>
          </a:p>
        </p:txBody>
      </p:sp>
      <p:sp>
        <p:nvSpPr>
          <p:cNvPr id="10" name="Content Placeholder 9">
            <a:extLst>
              <a:ext uri="{FF2B5EF4-FFF2-40B4-BE49-F238E27FC236}">
                <a16:creationId xmlns:a16="http://schemas.microsoft.com/office/drawing/2014/main" id="{1A052864-6FA3-4917-BB12-016B22E1CDC9}"/>
              </a:ext>
            </a:extLst>
          </p:cNvPr>
          <p:cNvSpPr>
            <a:spLocks noGrp="1"/>
          </p:cNvSpPr>
          <p:nvPr>
            <p:ph sz="quarter" idx="24"/>
          </p:nvPr>
        </p:nvSpPr>
        <p:spPr>
          <a:xfrm>
            <a:off x="1295400" y="4572000"/>
            <a:ext cx="2514600" cy="365125"/>
          </a:xfrm>
        </p:spPr>
        <p:txBody>
          <a:bodyPr/>
          <a:lstStyle/>
          <a:p>
            <a:r>
              <a:rPr lang="en-US" sz="2400" dirty="0">
                <a:solidFill>
                  <a:srgbClr val="000000"/>
                </a:solidFill>
              </a:rPr>
              <a:t>Cash</a:t>
            </a:r>
            <a:endParaRPr lang="en-US" sz="2400" dirty="0"/>
          </a:p>
        </p:txBody>
      </p:sp>
      <p:sp>
        <p:nvSpPr>
          <p:cNvPr id="11" name="Content Placeholder 10">
            <a:extLst>
              <a:ext uri="{FF2B5EF4-FFF2-40B4-BE49-F238E27FC236}">
                <a16:creationId xmlns:a16="http://schemas.microsoft.com/office/drawing/2014/main" id="{EEAC5FE1-9157-4D87-BE3D-B5B07B8C138E}"/>
              </a:ext>
            </a:extLst>
          </p:cNvPr>
          <p:cNvSpPr>
            <a:spLocks noGrp="1"/>
          </p:cNvSpPr>
          <p:nvPr>
            <p:ph sz="quarter" idx="25"/>
          </p:nvPr>
        </p:nvSpPr>
        <p:spPr>
          <a:xfrm>
            <a:off x="6047044" y="4572000"/>
            <a:ext cx="1115756" cy="352425"/>
          </a:xfrm>
        </p:spPr>
        <p:txBody>
          <a:bodyPr/>
          <a:lstStyle/>
          <a:p>
            <a:r>
              <a:rPr lang="en-US" sz="2400" dirty="0">
                <a:solidFill>
                  <a:srgbClr val="000000"/>
                </a:solidFill>
              </a:rPr>
              <a:t>70,000</a:t>
            </a:r>
            <a:endParaRPr lang="en-US" sz="2400" dirty="0"/>
          </a:p>
        </p:txBody>
      </p:sp>
      <p:sp>
        <p:nvSpPr>
          <p:cNvPr id="12" name="Content Placeholder 11">
            <a:extLst>
              <a:ext uri="{FF2B5EF4-FFF2-40B4-BE49-F238E27FC236}">
                <a16:creationId xmlns:a16="http://schemas.microsoft.com/office/drawing/2014/main" id="{72B2DC4E-503F-4A9D-8735-758DFF6117B4}"/>
              </a:ext>
            </a:extLst>
          </p:cNvPr>
          <p:cNvSpPr>
            <a:spLocks noGrp="1"/>
          </p:cNvSpPr>
          <p:nvPr>
            <p:ph sz="quarter" idx="26"/>
          </p:nvPr>
        </p:nvSpPr>
        <p:spPr>
          <a:xfrm>
            <a:off x="1524000" y="4908550"/>
            <a:ext cx="3429000" cy="365125"/>
          </a:xfrm>
        </p:spPr>
        <p:txBody>
          <a:bodyPr/>
          <a:lstStyle/>
          <a:p>
            <a:r>
              <a:rPr lang="en-US" sz="2400" dirty="0">
                <a:solidFill>
                  <a:srgbClr val="000000"/>
                </a:solidFill>
              </a:rPr>
              <a:t>Treasury Stock</a:t>
            </a:r>
            <a:endParaRPr lang="en-US" sz="2400" dirty="0"/>
          </a:p>
        </p:txBody>
      </p:sp>
      <p:sp>
        <p:nvSpPr>
          <p:cNvPr id="13" name="Content Placeholder 12">
            <a:extLst>
              <a:ext uri="{FF2B5EF4-FFF2-40B4-BE49-F238E27FC236}">
                <a16:creationId xmlns:a16="http://schemas.microsoft.com/office/drawing/2014/main" id="{F5EA98BB-E1C7-44FC-8C3D-EC2266A9D34F}"/>
              </a:ext>
            </a:extLst>
          </p:cNvPr>
          <p:cNvSpPr>
            <a:spLocks noGrp="1"/>
          </p:cNvSpPr>
          <p:nvPr>
            <p:ph sz="quarter" idx="27"/>
          </p:nvPr>
        </p:nvSpPr>
        <p:spPr>
          <a:xfrm>
            <a:off x="7543800" y="4876800"/>
            <a:ext cx="1066799" cy="365125"/>
          </a:xfrm>
        </p:spPr>
        <p:txBody>
          <a:bodyPr/>
          <a:lstStyle/>
          <a:p>
            <a:r>
              <a:rPr lang="en-US" sz="2400" dirty="0">
                <a:solidFill>
                  <a:srgbClr val="000000"/>
                </a:solidFill>
              </a:rPr>
              <a:t>60,000</a:t>
            </a:r>
            <a:endParaRPr lang="en-US" sz="2400" dirty="0"/>
          </a:p>
        </p:txBody>
      </p:sp>
      <p:sp>
        <p:nvSpPr>
          <p:cNvPr id="15" name="Content Placeholder 14">
            <a:extLst>
              <a:ext uri="{FF2B5EF4-FFF2-40B4-BE49-F238E27FC236}">
                <a16:creationId xmlns:a16="http://schemas.microsoft.com/office/drawing/2014/main" id="{550394B9-59DA-4E09-8527-63F29CB14003}"/>
              </a:ext>
            </a:extLst>
          </p:cNvPr>
          <p:cNvSpPr>
            <a:spLocks noGrp="1"/>
          </p:cNvSpPr>
          <p:nvPr>
            <p:ph sz="quarter" idx="29"/>
          </p:nvPr>
        </p:nvSpPr>
        <p:spPr>
          <a:xfrm>
            <a:off x="1524000" y="5289550"/>
            <a:ext cx="4591050" cy="958850"/>
          </a:xfrm>
        </p:spPr>
        <p:txBody>
          <a:bodyPr/>
          <a:lstStyle/>
          <a:p>
            <a:r>
              <a:rPr lang="en-US" sz="2400" dirty="0">
                <a:solidFill>
                  <a:srgbClr val="000000"/>
                </a:solidFill>
              </a:rPr>
              <a:t>Paid-in Capital from Treasury Stock</a:t>
            </a:r>
          </a:p>
          <a:p>
            <a:pPr marL="271463">
              <a:spcBef>
                <a:spcPts val="0"/>
              </a:spcBef>
            </a:pPr>
            <a:r>
              <a:rPr lang="en-US" sz="2400" dirty="0"/>
              <a:t>(To record the sale of 1,000 shares at $70 per share)</a:t>
            </a:r>
          </a:p>
        </p:txBody>
      </p:sp>
      <p:sp>
        <p:nvSpPr>
          <p:cNvPr id="18" name="Content Placeholder 17">
            <a:extLst>
              <a:ext uri="{FF2B5EF4-FFF2-40B4-BE49-F238E27FC236}">
                <a16:creationId xmlns:a16="http://schemas.microsoft.com/office/drawing/2014/main" id="{9E274146-EA48-415E-85EF-AA1ED7BBFBF8}"/>
              </a:ext>
            </a:extLst>
          </p:cNvPr>
          <p:cNvSpPr>
            <a:spLocks noGrp="1"/>
          </p:cNvSpPr>
          <p:nvPr>
            <p:ph sz="quarter" idx="30"/>
          </p:nvPr>
        </p:nvSpPr>
        <p:spPr>
          <a:xfrm>
            <a:off x="7543800" y="5305424"/>
            <a:ext cx="1295400" cy="365126"/>
          </a:xfrm>
        </p:spPr>
        <p:txBody>
          <a:bodyPr/>
          <a:lstStyle/>
          <a:p>
            <a:r>
              <a:rPr lang="en-US" altLang="en-US" sz="2400" dirty="0">
                <a:solidFill>
                  <a:srgbClr val="000000"/>
                </a:solidFill>
              </a:rPr>
              <a:t>10,000</a:t>
            </a:r>
            <a:endParaRPr lang="en-US" sz="2400" dirty="0"/>
          </a:p>
        </p:txBody>
      </p:sp>
      <p:sp>
        <p:nvSpPr>
          <p:cNvPr id="23" name="Slide Number Placeholder 22">
            <a:extLst>
              <a:ext uri="{FF2B5EF4-FFF2-40B4-BE49-F238E27FC236}">
                <a16:creationId xmlns:a16="http://schemas.microsoft.com/office/drawing/2014/main" id="{C3ADB033-D6E5-42A2-AA75-5772CD252CDF}"/>
              </a:ext>
            </a:extLst>
          </p:cNvPr>
          <p:cNvSpPr>
            <a:spLocks noGrp="1"/>
          </p:cNvSpPr>
          <p:nvPr>
            <p:ph type="sldNum" sz="quarter" idx="10"/>
          </p:nvPr>
        </p:nvSpPr>
        <p:spPr/>
        <p:txBody>
          <a:bodyPr/>
          <a:lstStyle/>
          <a:p>
            <a:fld id="{67B19427-F580-D146-B60E-4CADEE75497F}" type="slidenum">
              <a:rPr lang="en-US" smtClean="0"/>
              <a:pPr/>
              <a:t>45</a:t>
            </a:fld>
            <a:endParaRPr lang="en-US" dirty="0"/>
          </a:p>
        </p:txBody>
      </p:sp>
      <p:sp>
        <p:nvSpPr>
          <p:cNvPr id="24" name="Footer Placeholder 23">
            <a:extLst>
              <a:ext uri="{FF2B5EF4-FFF2-40B4-BE49-F238E27FC236}">
                <a16:creationId xmlns:a16="http://schemas.microsoft.com/office/drawing/2014/main" id="{F0618A2A-3150-4FE5-BE3A-BE7ACB108CB4}"/>
              </a:ext>
            </a:extLst>
          </p:cNvPr>
          <p:cNvSpPr>
            <a:spLocks noGrp="1"/>
          </p:cNvSpPr>
          <p:nvPr>
            <p:ph type="ftr" sz="quarter" idx="11"/>
          </p:nvPr>
        </p:nvSpPr>
        <p:spPr>
          <a:xfrm>
            <a:off x="3028950" y="6356350"/>
            <a:ext cx="3086100" cy="365125"/>
          </a:xfrm>
        </p:spPr>
        <p:txBody>
          <a:bodyPr/>
          <a:lstStyle/>
          <a:p>
            <a:r>
              <a:rPr lang="en-US" dirty="0"/>
              <a:t>Copyright ©2018 John Wiley &amp; Sons, Inc. </a:t>
            </a:r>
          </a:p>
        </p:txBody>
      </p:sp>
    </p:spTree>
    <p:extLst>
      <p:ext uri="{BB962C8B-B14F-4D97-AF65-F5344CB8AC3E}">
        <p14:creationId xmlns:p14="http://schemas.microsoft.com/office/powerpoint/2010/main" val="166278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xEl>
                                              <p:pRg st="0" end="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xEl>
                                              <p:pRg st="1" end="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P spid="7" grpId="0" uiExpand="1" build="p"/>
      <p:bldP spid="8" grpId="0" build="p"/>
      <p:bldP spid="9" grpId="0" build="p"/>
      <p:bldP spid="10" grpId="0" build="p"/>
      <p:bldP spid="11" grpId="0" build="p"/>
      <p:bldP spid="12" grpId="0" build="p"/>
      <p:bldP spid="13" grpId="0" build="p"/>
      <p:bldP spid="15" grpId="0" uiExpand="1" build="p"/>
      <p:bldP spid="18"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AADAB-E515-46B2-AEDA-D9E90DDCD51B}"/>
              </a:ext>
            </a:extLst>
          </p:cNvPr>
          <p:cNvSpPr>
            <a:spLocks noGrp="1"/>
          </p:cNvSpPr>
          <p:nvPr>
            <p:ph type="title"/>
          </p:nvPr>
        </p:nvSpPr>
        <p:spPr>
          <a:xfrm>
            <a:off x="304800" y="2324853"/>
            <a:ext cx="8534400" cy="1323439"/>
          </a:xfrm>
        </p:spPr>
        <p:txBody>
          <a:bodyPr>
            <a:spAutoFit/>
          </a:bodyPr>
          <a:lstStyle/>
          <a:p>
            <a:pPr>
              <a:lnSpc>
                <a:spcPct val="100000"/>
              </a:lnSpc>
              <a:spcBef>
                <a:spcPts val="1200"/>
              </a:spcBef>
            </a:pPr>
            <a:r>
              <a:rPr lang="en-US" b="1" noProof="0" dirty="0">
                <a:solidFill>
                  <a:schemeClr val="accent1"/>
                </a:solidFill>
              </a:rPr>
              <a:t>Explain the Accounting and Reporting Issues Related to Dividends</a:t>
            </a:r>
          </a:p>
        </p:txBody>
      </p:sp>
      <p:sp>
        <p:nvSpPr>
          <p:cNvPr id="4" name="Slide Number Placeholder 3">
            <a:extLst>
              <a:ext uri="{FF2B5EF4-FFF2-40B4-BE49-F238E27FC236}">
                <a16:creationId xmlns:a16="http://schemas.microsoft.com/office/drawing/2014/main" id="{9C1880FF-E55D-4E83-8FDB-DB7293C7F2A0}"/>
              </a:ext>
            </a:extLst>
          </p:cNvPr>
          <p:cNvSpPr>
            <a:spLocks noGrp="1"/>
          </p:cNvSpPr>
          <p:nvPr>
            <p:ph type="sldNum" sz="quarter" idx="12"/>
          </p:nvPr>
        </p:nvSpPr>
        <p:spPr/>
        <p:txBody>
          <a:bodyPr/>
          <a:lstStyle/>
          <a:p>
            <a:fld id="{957104EA-F2AF-1046-9253-EE8D978719B5}" type="slidenum">
              <a:rPr lang="en-US" smtClean="0">
                <a:solidFill>
                  <a:srgbClr val="000000"/>
                </a:solidFill>
              </a:rPr>
              <a:pPr/>
              <a:t>46</a:t>
            </a:fld>
            <a:endParaRPr lang="en-US" dirty="0">
              <a:solidFill>
                <a:srgbClr val="000000"/>
              </a:solidFill>
            </a:endParaRPr>
          </a:p>
        </p:txBody>
      </p:sp>
      <p:sp>
        <p:nvSpPr>
          <p:cNvPr id="5" name="Footer Placeholder 4">
            <a:extLst>
              <a:ext uri="{FF2B5EF4-FFF2-40B4-BE49-F238E27FC236}">
                <a16:creationId xmlns:a16="http://schemas.microsoft.com/office/drawing/2014/main" id="{E3216D2A-DB9F-48E3-BC0B-C3F4A9FBB44B}"/>
              </a:ext>
            </a:extLst>
          </p:cNvPr>
          <p:cNvSpPr>
            <a:spLocks noGrp="1"/>
          </p:cNvSpPr>
          <p:nvPr>
            <p:ph type="ftr" sz="quarter" idx="11"/>
          </p:nvPr>
        </p:nvSpPr>
        <p:spPr/>
        <p:txBody>
          <a:bodyPr/>
          <a:lstStyle/>
          <a:p>
            <a:r>
              <a:rPr lang="en-US" dirty="0">
                <a:solidFill>
                  <a:srgbClr val="000000"/>
                </a:solidFill>
              </a:rPr>
              <a:t>Copyright ©2019 John Wiley &amp; Sons, Inc. </a:t>
            </a:r>
          </a:p>
        </p:txBody>
      </p:sp>
    </p:spTree>
    <p:extLst>
      <p:ext uri="{BB962C8B-B14F-4D97-AF65-F5344CB8AC3E}">
        <p14:creationId xmlns:p14="http://schemas.microsoft.com/office/powerpoint/2010/main" val="16784583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646331"/>
          </a:xfrm>
        </p:spPr>
        <p:txBody>
          <a:bodyPr>
            <a:spAutoFit/>
          </a:bodyPr>
          <a:lstStyle/>
          <a:p>
            <a:r>
              <a:rPr lang="en-US" noProof="0" dirty="0"/>
              <a:t>Dividend Policy</a:t>
            </a:r>
            <a:endParaRPr lang="en-US" sz="3200" b="0" noProof="0" dirty="0">
              <a:solidFill>
                <a:srgbClr val="990000"/>
              </a:solidFill>
            </a:endParaRPr>
          </a:p>
        </p:txBody>
      </p:sp>
      <p:sp>
        <p:nvSpPr>
          <p:cNvPr id="9" name="Content Placeholder 8">
            <a:extLst>
              <a:ext uri="{FF2B5EF4-FFF2-40B4-BE49-F238E27FC236}">
                <a16:creationId xmlns:a16="http://schemas.microsoft.com/office/drawing/2014/main" id="{DDAC5CB2-627A-459E-8BB3-E4ECBB46DB64}"/>
              </a:ext>
            </a:extLst>
          </p:cNvPr>
          <p:cNvSpPr>
            <a:spLocks noGrp="1"/>
          </p:cNvSpPr>
          <p:nvPr>
            <p:ph sz="quarter" idx="16"/>
          </p:nvPr>
        </p:nvSpPr>
        <p:spPr>
          <a:xfrm>
            <a:off x="304800" y="1531625"/>
            <a:ext cx="8534400" cy="4343400"/>
          </a:xfrm>
        </p:spPr>
        <p:txBody>
          <a:bodyPr>
            <a:normAutofit/>
          </a:bodyPr>
          <a:lstStyle/>
          <a:p>
            <a:pPr>
              <a:lnSpc>
                <a:spcPct val="100000"/>
              </a:lnSpc>
              <a:spcBef>
                <a:spcPts val="1200"/>
              </a:spcBef>
            </a:pPr>
            <a:r>
              <a:rPr lang="en-US" b="1" noProof="0" dirty="0"/>
              <a:t>Few companies pay dividends in amounts equal to their legally available retained earnings. Why?</a:t>
            </a:r>
          </a:p>
          <a:p>
            <a:pPr marL="403200" indent="-403200">
              <a:lnSpc>
                <a:spcPct val="100000"/>
              </a:lnSpc>
              <a:buClr>
                <a:schemeClr val="accent2"/>
              </a:buClr>
              <a:buFont typeface="+mj-lt"/>
              <a:buAutoNum type="arabicPeriod"/>
            </a:pPr>
            <a:r>
              <a:rPr lang="en-US" noProof="0" dirty="0"/>
              <a:t>Maintain agreements with creditors.</a:t>
            </a:r>
          </a:p>
          <a:p>
            <a:pPr marL="403200" indent="-403200">
              <a:lnSpc>
                <a:spcPct val="100000"/>
              </a:lnSpc>
              <a:buClr>
                <a:schemeClr val="accent2"/>
              </a:buClr>
              <a:buFont typeface="+mj-lt"/>
              <a:buAutoNum type="arabicPeriod"/>
            </a:pPr>
            <a:r>
              <a:rPr lang="en-US" noProof="0" dirty="0"/>
              <a:t>Meet state incorporation requirements.</a:t>
            </a:r>
          </a:p>
          <a:p>
            <a:pPr marL="403200" indent="-403200">
              <a:lnSpc>
                <a:spcPct val="100000"/>
              </a:lnSpc>
              <a:buClr>
                <a:schemeClr val="accent2"/>
              </a:buClr>
              <a:buFont typeface="+mj-lt"/>
              <a:buAutoNum type="arabicPeriod"/>
            </a:pPr>
            <a:r>
              <a:rPr lang="en-US" noProof="0" dirty="0"/>
              <a:t>To finance growth or expansion.</a:t>
            </a:r>
          </a:p>
          <a:p>
            <a:pPr marL="403200" indent="-403200">
              <a:lnSpc>
                <a:spcPct val="100000"/>
              </a:lnSpc>
              <a:buClr>
                <a:schemeClr val="accent2"/>
              </a:buClr>
              <a:buFont typeface="+mj-lt"/>
              <a:buAutoNum type="arabicPeriod"/>
            </a:pPr>
            <a:r>
              <a:rPr lang="en-US" noProof="0" dirty="0"/>
              <a:t>To smooth out dividend payments.</a:t>
            </a:r>
          </a:p>
          <a:p>
            <a:pPr marL="403200" indent="-403200">
              <a:lnSpc>
                <a:spcPct val="100000"/>
              </a:lnSpc>
              <a:buClr>
                <a:schemeClr val="accent2"/>
              </a:buClr>
              <a:buFont typeface="+mj-lt"/>
              <a:buAutoNum type="arabicPeriod"/>
            </a:pPr>
            <a:r>
              <a:rPr lang="en-US" noProof="0" dirty="0"/>
              <a:t>To build up a cushion against possible losses.</a:t>
            </a:r>
          </a:p>
        </p:txBody>
      </p:sp>
      <p:sp>
        <p:nvSpPr>
          <p:cNvPr id="13" name="COB/LO">
            <a:extLst>
              <a:ext uri="{FF2B5EF4-FFF2-40B4-BE49-F238E27FC236}">
                <a16:creationId xmlns:a16="http://schemas.microsoft.com/office/drawing/2014/main" id="{86FD848B-592E-44B8-9630-BDF7B05BAF9E}"/>
              </a:ext>
            </a:extLst>
          </p:cNvPr>
          <p:cNvSpPr txBox="1">
            <a:spLocks noGrp="1"/>
          </p:cNvSpPr>
          <p:nvPr>
            <p:ph sz="quarter" idx="15"/>
          </p:nvPr>
        </p:nvSpPr>
        <p:spPr>
          <a:xfrm>
            <a:off x="331788" y="6400413"/>
            <a:ext cx="749300" cy="276999"/>
          </a:xfrm>
          <a:prstGeom prst="rect">
            <a:avLst/>
          </a:prstGeom>
          <a:noFill/>
        </p:spPr>
        <p:txBody>
          <a:bodyPr lIns="0" rIns="0">
            <a:sp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0325" lvl="1" indent="0">
              <a:lnSpc>
                <a:spcPct val="100000"/>
              </a:lnSpc>
              <a:spcBef>
                <a:spcPts val="1200"/>
              </a:spcBef>
              <a:buFont typeface="Arial"/>
              <a:buNone/>
            </a:pPr>
            <a:r>
              <a:rPr lang="en-US" sz="1200" noProof="0" dirty="0">
                <a:solidFill>
                  <a:srgbClr val="000000"/>
                </a:solidFill>
              </a:rPr>
              <a:t>LO 3</a:t>
            </a:r>
          </a:p>
        </p:txBody>
      </p:sp>
      <p:sp>
        <p:nvSpPr>
          <p:cNvPr id="4" name="Slide Number Placeholder 3"/>
          <p:cNvSpPr>
            <a:spLocks noGrp="1"/>
          </p:cNvSpPr>
          <p:nvPr>
            <p:ph type="sldNum" sz="quarter" idx="10"/>
          </p:nvPr>
        </p:nvSpPr>
        <p:spPr/>
        <p:txBody>
          <a:bodyPr/>
          <a:lstStyle/>
          <a:p>
            <a:fld id="{67B19427-F580-D146-B60E-4CADEE75497F}" type="slidenum">
              <a:rPr lang="en-US" smtClean="0">
                <a:solidFill>
                  <a:srgbClr val="000000"/>
                </a:solidFill>
              </a:rPr>
              <a:pPr/>
              <a:t>47</a:t>
            </a:fld>
            <a:endParaRPr lang="en-US" dirty="0">
              <a:solidFill>
                <a:srgbClr val="000000"/>
              </a:solidFill>
            </a:endParaRPr>
          </a:p>
        </p:txBody>
      </p:sp>
      <p:sp>
        <p:nvSpPr>
          <p:cNvPr id="5" name="Footer Placeholder 4"/>
          <p:cNvSpPr>
            <a:spLocks noGrp="1"/>
          </p:cNvSpPr>
          <p:nvPr>
            <p:ph type="ftr" sz="quarter" idx="11"/>
          </p:nvPr>
        </p:nvSpPr>
        <p:spPr/>
        <p:txBody>
          <a:bodyPr/>
          <a:lstStyle/>
          <a:p>
            <a:r>
              <a:rPr lang="en-US" dirty="0">
                <a:solidFill>
                  <a:srgbClr val="000000"/>
                </a:solidFill>
              </a:rPr>
              <a:t>Copyright ©2019 John Wiley &amp; Sons, Inc. </a:t>
            </a:r>
          </a:p>
        </p:txBody>
      </p:sp>
    </p:spTree>
    <p:extLst>
      <p:ext uri="{BB962C8B-B14F-4D97-AF65-F5344CB8AC3E}">
        <p14:creationId xmlns:p14="http://schemas.microsoft.com/office/powerpoint/2010/main" val="39462245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1089529"/>
          </a:xfrm>
        </p:spPr>
        <p:txBody>
          <a:bodyPr>
            <a:spAutoFit/>
          </a:bodyPr>
          <a:lstStyle/>
          <a:p>
            <a:r>
              <a:rPr lang="en-US" noProof="0" dirty="0"/>
              <a:t>Dividend Policy </a:t>
            </a:r>
            <a:br>
              <a:rPr lang="en-US" noProof="0" dirty="0"/>
            </a:br>
            <a:r>
              <a:rPr lang="en-US" sz="3200" noProof="0" dirty="0">
                <a:solidFill>
                  <a:schemeClr val="accent2"/>
                </a:solidFill>
              </a:rPr>
              <a:t>Financial Condition and Dividend Distributions</a:t>
            </a:r>
            <a:endParaRPr lang="en-US" sz="3200" b="0" noProof="0" dirty="0">
              <a:solidFill>
                <a:srgbClr val="990000"/>
              </a:solidFill>
            </a:endParaRPr>
          </a:p>
        </p:txBody>
      </p:sp>
      <p:sp>
        <p:nvSpPr>
          <p:cNvPr id="9" name="Content Placeholder 8">
            <a:extLst>
              <a:ext uri="{FF2B5EF4-FFF2-40B4-BE49-F238E27FC236}">
                <a16:creationId xmlns:a16="http://schemas.microsoft.com/office/drawing/2014/main" id="{DDAC5CB2-627A-459E-8BB3-E4ECBB46DB64}"/>
              </a:ext>
            </a:extLst>
          </p:cNvPr>
          <p:cNvSpPr>
            <a:spLocks noGrp="1"/>
          </p:cNvSpPr>
          <p:nvPr>
            <p:ph sz="quarter" idx="16"/>
          </p:nvPr>
        </p:nvSpPr>
        <p:spPr>
          <a:xfrm>
            <a:off x="304800" y="1752599"/>
            <a:ext cx="8534400" cy="2966616"/>
          </a:xfrm>
        </p:spPr>
        <p:txBody>
          <a:bodyPr>
            <a:normAutofit fontScale="92500"/>
          </a:bodyPr>
          <a:lstStyle/>
          <a:p>
            <a:pPr>
              <a:lnSpc>
                <a:spcPct val="100000"/>
              </a:lnSpc>
              <a:spcBef>
                <a:spcPts val="1200"/>
              </a:spcBef>
            </a:pPr>
            <a:r>
              <a:rPr lang="en-US" noProof="0" dirty="0"/>
              <a:t>A company should not pay a dividend unless both the present and future financial position warrant the distribution.</a:t>
            </a:r>
          </a:p>
          <a:p>
            <a:pPr>
              <a:lnSpc>
                <a:spcPct val="100000"/>
              </a:lnSpc>
              <a:spcBef>
                <a:spcPts val="1200"/>
              </a:spcBef>
            </a:pPr>
            <a:r>
              <a:rPr lang="en-US" noProof="0" dirty="0"/>
              <a:t>The S</a:t>
            </a:r>
            <a:r>
              <a:rPr lang="en-US" sz="100" noProof="0" dirty="0"/>
              <a:t>  </a:t>
            </a:r>
            <a:r>
              <a:rPr lang="en-US" noProof="0" dirty="0"/>
              <a:t>E</a:t>
            </a:r>
            <a:r>
              <a:rPr lang="en-US" sz="100" noProof="0" dirty="0"/>
              <a:t>  </a:t>
            </a:r>
            <a:r>
              <a:rPr lang="en-US" noProof="0" dirty="0"/>
              <a:t>C encourages companies to disclose their dividend policy in their annual report, especially those that</a:t>
            </a:r>
          </a:p>
          <a:p>
            <a:pPr marL="403200" indent="-402336">
              <a:lnSpc>
                <a:spcPct val="100000"/>
              </a:lnSpc>
              <a:buClr>
                <a:schemeClr val="accent2"/>
              </a:buClr>
              <a:buFont typeface="+mj-lt"/>
              <a:buAutoNum type="arabicPeriod"/>
            </a:pPr>
            <a:r>
              <a:rPr lang="en-US" noProof="0" dirty="0"/>
              <a:t>have earnings but fail to pay dividends, or</a:t>
            </a:r>
          </a:p>
          <a:p>
            <a:pPr marL="403200" indent="-402336">
              <a:lnSpc>
                <a:spcPct val="100000"/>
              </a:lnSpc>
              <a:buClr>
                <a:schemeClr val="accent2"/>
              </a:buClr>
              <a:buFont typeface="+mj-lt"/>
              <a:buAutoNum type="arabicPeriod"/>
            </a:pPr>
            <a:r>
              <a:rPr lang="en-US" noProof="0" dirty="0"/>
              <a:t>do not expect to pay dividends in the foreseeable future.</a:t>
            </a:r>
          </a:p>
        </p:txBody>
      </p:sp>
      <p:sp>
        <p:nvSpPr>
          <p:cNvPr id="10" name="Content Placeholder 9">
            <a:extLst>
              <a:ext uri="{FF2B5EF4-FFF2-40B4-BE49-F238E27FC236}">
                <a16:creationId xmlns:a16="http://schemas.microsoft.com/office/drawing/2014/main" id="{8CB73AB2-4FF4-4B16-9757-161516BD60D2}"/>
              </a:ext>
            </a:extLst>
          </p:cNvPr>
          <p:cNvSpPr>
            <a:spLocks noGrp="1"/>
          </p:cNvSpPr>
          <p:nvPr>
            <p:ph sz="quarter" idx="17"/>
          </p:nvPr>
        </p:nvSpPr>
        <p:spPr>
          <a:xfrm>
            <a:off x="304800" y="4871005"/>
            <a:ext cx="8534400" cy="1224994"/>
          </a:xfrm>
        </p:spPr>
        <p:txBody>
          <a:bodyPr>
            <a:noAutofit/>
          </a:bodyPr>
          <a:lstStyle/>
          <a:p>
            <a:r>
              <a:rPr lang="en-US" noProof="0" dirty="0">
                <a:latin typeface="Calibri" panose="020F0502020204030204" pitchFamily="34" charset="0"/>
                <a:cs typeface="Calibri" panose="020F0502020204030204" pitchFamily="34" charset="0"/>
              </a:rPr>
              <a:t>The S</a:t>
            </a:r>
            <a:r>
              <a:rPr lang="en-US" sz="100" noProof="0" dirty="0">
                <a:latin typeface="Calibri" panose="020F0502020204030204" pitchFamily="34" charset="0"/>
                <a:cs typeface="Calibri" panose="020F0502020204030204" pitchFamily="34" charset="0"/>
              </a:rPr>
              <a:t> </a:t>
            </a:r>
            <a:r>
              <a:rPr lang="en-US" noProof="0" dirty="0">
                <a:latin typeface="Calibri" panose="020F0502020204030204" pitchFamily="34" charset="0"/>
                <a:cs typeface="Calibri" panose="020F0502020204030204" pitchFamily="34" charset="0"/>
              </a:rPr>
              <a:t>E</a:t>
            </a:r>
            <a:r>
              <a:rPr lang="en-US" sz="100" noProof="0" dirty="0">
                <a:latin typeface="Calibri" panose="020F0502020204030204" pitchFamily="34" charset="0"/>
                <a:cs typeface="Calibri" panose="020F0502020204030204" pitchFamily="34" charset="0"/>
              </a:rPr>
              <a:t> </a:t>
            </a:r>
            <a:r>
              <a:rPr lang="en-US" noProof="0" dirty="0">
                <a:latin typeface="Calibri" panose="020F0502020204030204" pitchFamily="34" charset="0"/>
                <a:cs typeface="Calibri" panose="020F0502020204030204" pitchFamily="34" charset="0"/>
              </a:rPr>
              <a:t>C encourages companies that consistently pay dividends to indicate whether they intend to continue this practice in the future.</a:t>
            </a:r>
            <a:endParaRPr lang="en-US" noProof="0" dirty="0"/>
          </a:p>
        </p:txBody>
      </p:sp>
      <p:sp>
        <p:nvSpPr>
          <p:cNvPr id="13" name="COB/LO">
            <a:extLst>
              <a:ext uri="{FF2B5EF4-FFF2-40B4-BE49-F238E27FC236}">
                <a16:creationId xmlns:a16="http://schemas.microsoft.com/office/drawing/2014/main" id="{86FD848B-592E-44B8-9630-BDF7B05BAF9E}"/>
              </a:ext>
            </a:extLst>
          </p:cNvPr>
          <p:cNvSpPr txBox="1">
            <a:spLocks noGrp="1"/>
          </p:cNvSpPr>
          <p:nvPr>
            <p:ph sz="quarter" idx="15"/>
          </p:nvPr>
        </p:nvSpPr>
        <p:spPr>
          <a:xfrm>
            <a:off x="331788" y="6400413"/>
            <a:ext cx="749300" cy="276999"/>
          </a:xfrm>
          <a:prstGeom prst="rect">
            <a:avLst/>
          </a:prstGeom>
          <a:noFill/>
        </p:spPr>
        <p:txBody>
          <a:bodyPr lIns="0" rIns="0">
            <a:sp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0325" lvl="1" indent="0">
              <a:lnSpc>
                <a:spcPct val="100000"/>
              </a:lnSpc>
              <a:spcBef>
                <a:spcPts val="1200"/>
              </a:spcBef>
              <a:buFont typeface="Arial"/>
              <a:buNone/>
            </a:pPr>
            <a:r>
              <a:rPr lang="en-US" sz="1200" noProof="0" dirty="0">
                <a:solidFill>
                  <a:srgbClr val="000000"/>
                </a:solidFill>
              </a:rPr>
              <a:t>LO 3</a:t>
            </a:r>
          </a:p>
        </p:txBody>
      </p:sp>
      <p:sp>
        <p:nvSpPr>
          <p:cNvPr id="4" name="Slide Number Placeholder 3"/>
          <p:cNvSpPr>
            <a:spLocks noGrp="1"/>
          </p:cNvSpPr>
          <p:nvPr>
            <p:ph type="sldNum" sz="quarter" idx="10"/>
          </p:nvPr>
        </p:nvSpPr>
        <p:spPr/>
        <p:txBody>
          <a:bodyPr/>
          <a:lstStyle/>
          <a:p>
            <a:fld id="{67B19427-F580-D146-B60E-4CADEE75497F}" type="slidenum">
              <a:rPr lang="en-US" smtClean="0">
                <a:solidFill>
                  <a:srgbClr val="000000"/>
                </a:solidFill>
              </a:rPr>
              <a:pPr/>
              <a:t>48</a:t>
            </a:fld>
            <a:endParaRPr lang="en-US" dirty="0">
              <a:solidFill>
                <a:srgbClr val="000000"/>
              </a:solidFill>
            </a:endParaRPr>
          </a:p>
        </p:txBody>
      </p:sp>
      <p:sp>
        <p:nvSpPr>
          <p:cNvPr id="5" name="Footer Placeholder 4"/>
          <p:cNvSpPr>
            <a:spLocks noGrp="1"/>
          </p:cNvSpPr>
          <p:nvPr>
            <p:ph type="ftr" sz="quarter" idx="11"/>
          </p:nvPr>
        </p:nvSpPr>
        <p:spPr/>
        <p:txBody>
          <a:bodyPr/>
          <a:lstStyle/>
          <a:p>
            <a:r>
              <a:rPr lang="en-US" dirty="0">
                <a:solidFill>
                  <a:srgbClr val="000000"/>
                </a:solidFill>
              </a:rPr>
              <a:t>Copyright ©2019 John Wiley &amp; Sons, Inc. </a:t>
            </a:r>
          </a:p>
        </p:txBody>
      </p:sp>
    </p:spTree>
    <p:extLst>
      <p:ext uri="{BB962C8B-B14F-4D97-AF65-F5344CB8AC3E}">
        <p14:creationId xmlns:p14="http://schemas.microsoft.com/office/powerpoint/2010/main" val="21219491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1089529"/>
          </a:xfrm>
        </p:spPr>
        <p:txBody>
          <a:bodyPr>
            <a:spAutoFit/>
          </a:bodyPr>
          <a:lstStyle/>
          <a:p>
            <a:r>
              <a:rPr lang="en-US" noProof="0" dirty="0"/>
              <a:t>Dividend Policy </a:t>
            </a:r>
            <a:br>
              <a:rPr lang="en-US" noProof="0" dirty="0"/>
            </a:br>
            <a:r>
              <a:rPr lang="en-US" sz="3200" noProof="0" dirty="0">
                <a:solidFill>
                  <a:schemeClr val="accent2"/>
                </a:solidFill>
              </a:rPr>
              <a:t>Types of Dividends</a:t>
            </a:r>
            <a:endParaRPr lang="en-US" sz="3200" b="0" noProof="0" dirty="0">
              <a:solidFill>
                <a:srgbClr val="990000"/>
              </a:solidFill>
            </a:endParaRPr>
          </a:p>
        </p:txBody>
      </p:sp>
      <p:sp>
        <p:nvSpPr>
          <p:cNvPr id="9" name="Content Placeholder 8">
            <a:extLst>
              <a:ext uri="{FF2B5EF4-FFF2-40B4-BE49-F238E27FC236}">
                <a16:creationId xmlns:a16="http://schemas.microsoft.com/office/drawing/2014/main" id="{DDAC5CB2-627A-459E-8BB3-E4ECBB46DB64}"/>
              </a:ext>
            </a:extLst>
          </p:cNvPr>
          <p:cNvSpPr>
            <a:spLocks noGrp="1"/>
          </p:cNvSpPr>
          <p:nvPr>
            <p:ph sz="quarter" idx="16"/>
          </p:nvPr>
        </p:nvSpPr>
        <p:spPr>
          <a:xfrm>
            <a:off x="304800" y="2056179"/>
            <a:ext cx="8534400" cy="1600506"/>
          </a:xfrm>
        </p:spPr>
        <p:txBody>
          <a:bodyPr>
            <a:normAutofit/>
          </a:bodyPr>
          <a:lstStyle/>
          <a:p>
            <a:pPr marL="402336" indent="-402336">
              <a:lnSpc>
                <a:spcPct val="100000"/>
              </a:lnSpc>
              <a:buClr>
                <a:schemeClr val="accent2"/>
              </a:buClr>
              <a:buFont typeface="+mj-lt"/>
              <a:buAutoNum type="arabicPeriod"/>
            </a:pPr>
            <a:r>
              <a:rPr lang="en-US" sz="2600" noProof="0" dirty="0"/>
              <a:t>Cash dividends.</a:t>
            </a:r>
          </a:p>
          <a:p>
            <a:pPr marL="402336" indent="-402336">
              <a:lnSpc>
                <a:spcPct val="100000"/>
              </a:lnSpc>
              <a:buClr>
                <a:schemeClr val="accent2"/>
              </a:buClr>
              <a:buFont typeface="+mj-lt"/>
              <a:buAutoNum type="arabicPeriod"/>
            </a:pPr>
            <a:r>
              <a:rPr lang="en-US" sz="2600" noProof="0" dirty="0"/>
              <a:t>Property dividends (dividends in kind).</a:t>
            </a:r>
          </a:p>
          <a:p>
            <a:pPr marL="402336" indent="-402336">
              <a:lnSpc>
                <a:spcPct val="100000"/>
              </a:lnSpc>
              <a:buClr>
                <a:schemeClr val="accent2"/>
              </a:buClr>
              <a:buFont typeface="+mj-lt"/>
              <a:buAutoNum type="arabicPeriod"/>
            </a:pPr>
            <a:r>
              <a:rPr lang="en-US" sz="2600" noProof="0" dirty="0"/>
              <a:t>Liquidating dividends.</a:t>
            </a:r>
          </a:p>
        </p:txBody>
      </p:sp>
      <p:sp>
        <p:nvSpPr>
          <p:cNvPr id="10" name="Content Placeholder 9">
            <a:extLst>
              <a:ext uri="{FF2B5EF4-FFF2-40B4-BE49-F238E27FC236}">
                <a16:creationId xmlns:a16="http://schemas.microsoft.com/office/drawing/2014/main" id="{8CB73AB2-4FF4-4B16-9757-161516BD60D2}"/>
              </a:ext>
            </a:extLst>
          </p:cNvPr>
          <p:cNvSpPr>
            <a:spLocks noGrp="1"/>
          </p:cNvSpPr>
          <p:nvPr>
            <p:ph sz="quarter" idx="17"/>
          </p:nvPr>
        </p:nvSpPr>
        <p:spPr>
          <a:xfrm>
            <a:off x="304800" y="4036160"/>
            <a:ext cx="8534400" cy="1062530"/>
          </a:xfrm>
        </p:spPr>
        <p:txBody>
          <a:bodyPr/>
          <a:lstStyle/>
          <a:p>
            <a:r>
              <a:rPr lang="en-US" noProof="0" dirty="0">
                <a:latin typeface="Calibri" panose="020F0502020204030204" pitchFamily="34" charset="0"/>
                <a:cs typeface="Calibri" panose="020F0502020204030204" pitchFamily="34" charset="0"/>
              </a:rPr>
              <a:t>All dividends, except for stock dividends, </a:t>
            </a:r>
            <a:r>
              <a:rPr lang="en-US" b="1" noProof="0" dirty="0">
                <a:latin typeface="Calibri" panose="020F0502020204030204" pitchFamily="34" charset="0"/>
                <a:cs typeface="Calibri" panose="020F0502020204030204" pitchFamily="34" charset="0"/>
              </a:rPr>
              <a:t>reduce the total stockholders’ equity</a:t>
            </a:r>
            <a:r>
              <a:rPr lang="en-US" noProof="0" dirty="0">
                <a:latin typeface="Calibri" panose="020F0502020204030204" pitchFamily="34" charset="0"/>
                <a:cs typeface="Calibri" panose="020F0502020204030204" pitchFamily="34" charset="0"/>
              </a:rPr>
              <a:t> in the corporation.</a:t>
            </a:r>
            <a:endParaRPr lang="en-US" noProof="0" dirty="0"/>
          </a:p>
        </p:txBody>
      </p:sp>
      <p:sp>
        <p:nvSpPr>
          <p:cNvPr id="13" name="COB/LO">
            <a:extLst>
              <a:ext uri="{FF2B5EF4-FFF2-40B4-BE49-F238E27FC236}">
                <a16:creationId xmlns:a16="http://schemas.microsoft.com/office/drawing/2014/main" id="{86FD848B-592E-44B8-9630-BDF7B05BAF9E}"/>
              </a:ext>
            </a:extLst>
          </p:cNvPr>
          <p:cNvSpPr txBox="1">
            <a:spLocks noGrp="1"/>
          </p:cNvSpPr>
          <p:nvPr>
            <p:ph sz="quarter" idx="15"/>
          </p:nvPr>
        </p:nvSpPr>
        <p:spPr>
          <a:xfrm>
            <a:off x="331788" y="6400413"/>
            <a:ext cx="749300" cy="276999"/>
          </a:xfrm>
          <a:prstGeom prst="rect">
            <a:avLst/>
          </a:prstGeom>
          <a:noFill/>
        </p:spPr>
        <p:txBody>
          <a:bodyPr lIns="0" rIns="0">
            <a:sp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0325" lvl="1" indent="0">
              <a:lnSpc>
                <a:spcPct val="100000"/>
              </a:lnSpc>
              <a:spcBef>
                <a:spcPts val="1200"/>
              </a:spcBef>
              <a:buFont typeface="Arial"/>
              <a:buNone/>
            </a:pPr>
            <a:r>
              <a:rPr lang="en-US" sz="1200" noProof="0" dirty="0">
                <a:solidFill>
                  <a:srgbClr val="000000"/>
                </a:solidFill>
              </a:rPr>
              <a:t>LO 3</a:t>
            </a:r>
          </a:p>
        </p:txBody>
      </p:sp>
      <p:sp>
        <p:nvSpPr>
          <p:cNvPr id="4" name="Slide Number Placeholder 3"/>
          <p:cNvSpPr>
            <a:spLocks noGrp="1"/>
          </p:cNvSpPr>
          <p:nvPr>
            <p:ph type="sldNum" sz="quarter" idx="10"/>
          </p:nvPr>
        </p:nvSpPr>
        <p:spPr/>
        <p:txBody>
          <a:bodyPr/>
          <a:lstStyle/>
          <a:p>
            <a:fld id="{67B19427-F580-D146-B60E-4CADEE75497F}" type="slidenum">
              <a:rPr lang="en-US" smtClean="0">
                <a:solidFill>
                  <a:srgbClr val="000000"/>
                </a:solidFill>
              </a:rPr>
              <a:pPr/>
              <a:t>49</a:t>
            </a:fld>
            <a:endParaRPr lang="en-US" dirty="0">
              <a:solidFill>
                <a:srgbClr val="000000"/>
              </a:solidFill>
            </a:endParaRPr>
          </a:p>
        </p:txBody>
      </p:sp>
      <p:sp>
        <p:nvSpPr>
          <p:cNvPr id="5" name="Footer Placeholder 4"/>
          <p:cNvSpPr>
            <a:spLocks noGrp="1"/>
          </p:cNvSpPr>
          <p:nvPr>
            <p:ph type="ftr" sz="quarter" idx="11"/>
          </p:nvPr>
        </p:nvSpPr>
        <p:spPr/>
        <p:txBody>
          <a:bodyPr/>
          <a:lstStyle/>
          <a:p>
            <a:r>
              <a:rPr lang="en-US" dirty="0">
                <a:solidFill>
                  <a:srgbClr val="000000"/>
                </a:solidFill>
              </a:rPr>
              <a:t>Copyright ©2019 John Wiley &amp; Sons, Inc. </a:t>
            </a:r>
          </a:p>
        </p:txBody>
      </p:sp>
    </p:spTree>
    <p:extLst>
      <p:ext uri="{BB962C8B-B14F-4D97-AF65-F5344CB8AC3E}">
        <p14:creationId xmlns:p14="http://schemas.microsoft.com/office/powerpoint/2010/main" val="4157790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81E25-C006-4763-AC3F-BB4306B27DB7}"/>
              </a:ext>
            </a:extLst>
          </p:cNvPr>
          <p:cNvSpPr>
            <a:spLocks noGrp="1"/>
          </p:cNvSpPr>
          <p:nvPr>
            <p:ph type="title"/>
          </p:nvPr>
        </p:nvSpPr>
        <p:spPr>
          <a:xfrm>
            <a:off x="304800" y="762001"/>
            <a:ext cx="8534400" cy="731836"/>
          </a:xfrm>
        </p:spPr>
        <p:txBody>
          <a:bodyPr/>
          <a:lstStyle/>
          <a:p>
            <a:r>
              <a:rPr lang="en-US" b="1" dirty="0">
                <a:latin typeface="Calibri" panose="020F0502020204030204" pitchFamily="34" charset="0"/>
                <a:ea typeface="Source Sans Pro" charset="0"/>
                <a:cs typeface="Calibri" panose="020F0502020204030204" pitchFamily="34" charset="0"/>
              </a:rPr>
              <a:t>Characteristics of Corporation </a:t>
            </a:r>
            <a:r>
              <a:rPr lang="en-US" sz="2400" dirty="0">
                <a:latin typeface="Calibri" panose="020F0502020204030204" pitchFamily="34" charset="0"/>
                <a:ea typeface="Source Sans Pro" charset="0"/>
                <a:cs typeface="Calibri" panose="020F0502020204030204" pitchFamily="34" charset="0"/>
              </a:rPr>
              <a:t>(2 of 4)</a:t>
            </a:r>
            <a:endParaRPr lang="en-US" sz="2400" dirty="0"/>
          </a:p>
        </p:txBody>
      </p:sp>
      <p:sp>
        <p:nvSpPr>
          <p:cNvPr id="3" name="Content Placeholder 2">
            <a:extLst>
              <a:ext uri="{FF2B5EF4-FFF2-40B4-BE49-F238E27FC236}">
                <a16:creationId xmlns:a16="http://schemas.microsoft.com/office/drawing/2014/main" id="{2DC42F61-913A-4CF9-8263-97D24006ACF6}"/>
              </a:ext>
            </a:extLst>
          </p:cNvPr>
          <p:cNvSpPr>
            <a:spLocks noGrp="1"/>
          </p:cNvSpPr>
          <p:nvPr>
            <p:ph sz="quarter" idx="16"/>
          </p:nvPr>
        </p:nvSpPr>
        <p:spPr>
          <a:xfrm>
            <a:off x="304800" y="1828800"/>
            <a:ext cx="8534400" cy="731836"/>
          </a:xfrm>
        </p:spPr>
        <p:txBody>
          <a:bodyPr/>
          <a:lstStyle/>
          <a:p>
            <a:r>
              <a:rPr lang="en-US" altLang="en-US" sz="2400" dirty="0">
                <a:latin typeface="Calibri" panose="020F0502020204030204" pitchFamily="34" charset="0"/>
              </a:rPr>
              <a:t>Characteristics that distinguish corporations from proprietorships and partnerships.</a:t>
            </a:r>
            <a:endParaRPr lang="en-US" sz="2400" dirty="0">
              <a:latin typeface="Calibri" panose="020F0502020204030204" pitchFamily="34" charset="0"/>
            </a:endParaRPr>
          </a:p>
        </p:txBody>
      </p:sp>
      <p:sp>
        <p:nvSpPr>
          <p:cNvPr id="4" name="Content Placeholder 3">
            <a:extLst>
              <a:ext uri="{FF2B5EF4-FFF2-40B4-BE49-F238E27FC236}">
                <a16:creationId xmlns:a16="http://schemas.microsoft.com/office/drawing/2014/main" id="{F56D9DCE-B4F1-46C3-9B63-645A0E4BE00D}"/>
              </a:ext>
            </a:extLst>
          </p:cNvPr>
          <p:cNvSpPr>
            <a:spLocks noGrp="1"/>
          </p:cNvSpPr>
          <p:nvPr>
            <p:ph sz="quarter" idx="17"/>
          </p:nvPr>
        </p:nvSpPr>
        <p:spPr>
          <a:xfrm>
            <a:off x="304800" y="2743200"/>
            <a:ext cx="4343400" cy="3430586"/>
          </a:xfrm>
        </p:spPr>
        <p:txBody>
          <a:bodyPr/>
          <a:lstStyle/>
          <a:p>
            <a:r>
              <a:rPr lang="en-US" altLang="en-US" sz="2400" b="1" dirty="0">
                <a:latin typeface="Calibri" panose="020F0502020204030204" pitchFamily="34" charset="0"/>
              </a:rPr>
              <a:t>Advantages</a:t>
            </a:r>
          </a:p>
          <a:p>
            <a:pPr marL="292608" indent="-292608">
              <a:buClr>
                <a:srgbClr val="990000"/>
              </a:buClr>
              <a:buFont typeface="Arial" panose="020B0604020202020204" pitchFamily="34" charset="0"/>
              <a:buChar char="•"/>
            </a:pPr>
            <a:r>
              <a:rPr lang="en-US" altLang="en-US" sz="2400" dirty="0">
                <a:solidFill>
                  <a:srgbClr val="000000"/>
                </a:solidFill>
                <a:latin typeface="Calibri" panose="020F0502020204030204" pitchFamily="34" charset="0"/>
              </a:rPr>
              <a:t>Separate Legal Existence</a:t>
            </a:r>
          </a:p>
          <a:p>
            <a:pPr marL="292608" indent="-292608">
              <a:buClr>
                <a:srgbClr val="990000"/>
              </a:buClr>
              <a:buFont typeface="Arial" panose="020B0604020202020204" pitchFamily="34" charset="0"/>
              <a:buChar char="•"/>
            </a:pPr>
            <a:r>
              <a:rPr lang="en-US" altLang="en-US" sz="2400" dirty="0">
                <a:solidFill>
                  <a:srgbClr val="000000"/>
                </a:solidFill>
                <a:latin typeface="Calibri" panose="020F0502020204030204" pitchFamily="34" charset="0"/>
              </a:rPr>
              <a:t>Limited Liability of Stockholders</a:t>
            </a:r>
          </a:p>
          <a:p>
            <a:pPr marL="292608" indent="-292608">
              <a:buClr>
                <a:srgbClr val="990000"/>
              </a:buClr>
              <a:buFont typeface="Arial" panose="020B0604020202020204" pitchFamily="34" charset="0"/>
              <a:buChar char="•"/>
            </a:pPr>
            <a:r>
              <a:rPr lang="en-US" altLang="en-US" sz="2400" dirty="0">
                <a:solidFill>
                  <a:srgbClr val="000000"/>
                </a:solidFill>
                <a:latin typeface="Calibri" panose="020F0502020204030204" pitchFamily="34" charset="0"/>
              </a:rPr>
              <a:t>Transferable Ownership Rights</a:t>
            </a:r>
          </a:p>
          <a:p>
            <a:pPr marL="292608" indent="-292608">
              <a:buClr>
                <a:srgbClr val="990000"/>
              </a:buClr>
              <a:buFont typeface="Arial" panose="020B0604020202020204" pitchFamily="34" charset="0"/>
              <a:buChar char="•"/>
            </a:pPr>
            <a:r>
              <a:rPr lang="en-US" altLang="en-US" sz="2400" dirty="0">
                <a:solidFill>
                  <a:srgbClr val="000000"/>
                </a:solidFill>
                <a:latin typeface="Calibri" panose="020F0502020204030204" pitchFamily="34" charset="0"/>
              </a:rPr>
              <a:t>Ability to Acquire Capital</a:t>
            </a:r>
          </a:p>
          <a:p>
            <a:pPr marL="292608" indent="-292608">
              <a:buClr>
                <a:srgbClr val="990000"/>
              </a:buClr>
              <a:buFont typeface="Arial" panose="020B0604020202020204" pitchFamily="34" charset="0"/>
              <a:buChar char="•"/>
            </a:pPr>
            <a:r>
              <a:rPr lang="en-US" altLang="en-US" sz="2400" dirty="0">
                <a:solidFill>
                  <a:srgbClr val="000000"/>
                </a:solidFill>
                <a:latin typeface="Calibri" panose="020F0502020204030204" pitchFamily="34" charset="0"/>
              </a:rPr>
              <a:t>Continuous Life</a:t>
            </a:r>
          </a:p>
          <a:p>
            <a:pPr marL="292608" indent="-292608">
              <a:buClr>
                <a:srgbClr val="990000"/>
              </a:buClr>
              <a:buFont typeface="Arial" panose="020B0604020202020204" pitchFamily="34" charset="0"/>
              <a:buChar char="•"/>
            </a:pPr>
            <a:r>
              <a:rPr lang="en-US" altLang="en-US" sz="2400" dirty="0">
                <a:solidFill>
                  <a:srgbClr val="000000"/>
                </a:solidFill>
                <a:latin typeface="Calibri" panose="020F0502020204030204" pitchFamily="34" charset="0"/>
              </a:rPr>
              <a:t>Corporate Management</a:t>
            </a:r>
          </a:p>
        </p:txBody>
      </p:sp>
      <p:sp>
        <p:nvSpPr>
          <p:cNvPr id="5" name="Content Placeholder 4">
            <a:extLst>
              <a:ext uri="{FF2B5EF4-FFF2-40B4-BE49-F238E27FC236}">
                <a16:creationId xmlns:a16="http://schemas.microsoft.com/office/drawing/2014/main" id="{A653A712-631A-4700-8A29-7380EFAE53C2}"/>
              </a:ext>
            </a:extLst>
          </p:cNvPr>
          <p:cNvSpPr>
            <a:spLocks noGrp="1"/>
          </p:cNvSpPr>
          <p:nvPr>
            <p:ph sz="quarter" idx="18"/>
          </p:nvPr>
        </p:nvSpPr>
        <p:spPr>
          <a:xfrm>
            <a:off x="4800601" y="2743200"/>
            <a:ext cx="4057260" cy="1981200"/>
          </a:xfrm>
        </p:spPr>
        <p:txBody>
          <a:bodyPr/>
          <a:lstStyle/>
          <a:p>
            <a:r>
              <a:rPr lang="en-US" altLang="en-US" sz="2400" b="1" dirty="0">
                <a:latin typeface="Calibri" panose="020F0502020204030204" pitchFamily="34" charset="0"/>
              </a:rPr>
              <a:t>Disadvantages</a:t>
            </a:r>
          </a:p>
          <a:p>
            <a:pPr marL="292608" indent="-292608">
              <a:buClr>
                <a:srgbClr val="990000"/>
              </a:buClr>
              <a:buFont typeface="Arial" panose="020B0604020202020204" pitchFamily="34" charset="0"/>
              <a:buChar char="•"/>
            </a:pPr>
            <a:r>
              <a:rPr lang="en-US" altLang="en-US" sz="2400" dirty="0">
                <a:solidFill>
                  <a:srgbClr val="000000"/>
                </a:solidFill>
                <a:latin typeface="Calibri" panose="020F0502020204030204" pitchFamily="34" charset="0"/>
              </a:rPr>
              <a:t>Corporate Management</a:t>
            </a:r>
          </a:p>
          <a:p>
            <a:pPr marL="292608" indent="-292608">
              <a:buClr>
                <a:srgbClr val="990000"/>
              </a:buClr>
              <a:buFont typeface="Arial" panose="020B0604020202020204" pitchFamily="34" charset="0"/>
              <a:buChar char="•"/>
            </a:pPr>
            <a:r>
              <a:rPr lang="en-US" altLang="en-US" sz="2400" dirty="0">
                <a:solidFill>
                  <a:srgbClr val="000000"/>
                </a:solidFill>
                <a:latin typeface="Calibri" panose="020F0502020204030204" pitchFamily="34" charset="0"/>
              </a:rPr>
              <a:t>Government Regulations</a:t>
            </a:r>
          </a:p>
          <a:p>
            <a:pPr marL="292608" indent="-292608">
              <a:buClr>
                <a:srgbClr val="990000"/>
              </a:buClr>
              <a:buFont typeface="Arial" panose="020B0604020202020204" pitchFamily="34" charset="0"/>
              <a:buChar char="•"/>
            </a:pPr>
            <a:r>
              <a:rPr lang="en-US" altLang="en-US" sz="2400" dirty="0">
                <a:solidFill>
                  <a:srgbClr val="000000"/>
                </a:solidFill>
                <a:latin typeface="Calibri" panose="020F0502020204030204" pitchFamily="34" charset="0"/>
              </a:rPr>
              <a:t>Additional Taxes</a:t>
            </a:r>
          </a:p>
        </p:txBody>
      </p:sp>
      <p:sp>
        <p:nvSpPr>
          <p:cNvPr id="12" name="Slide Number Placeholder 11">
            <a:extLst>
              <a:ext uri="{FF2B5EF4-FFF2-40B4-BE49-F238E27FC236}">
                <a16:creationId xmlns:a16="http://schemas.microsoft.com/office/drawing/2014/main" id="{30B6987F-BA41-4BBE-BD10-B5FF2DE378DF}"/>
              </a:ext>
            </a:extLst>
          </p:cNvPr>
          <p:cNvSpPr>
            <a:spLocks noGrp="1"/>
          </p:cNvSpPr>
          <p:nvPr>
            <p:ph type="sldNum" sz="quarter" idx="10"/>
          </p:nvPr>
        </p:nvSpPr>
        <p:spPr/>
        <p:txBody>
          <a:bodyPr/>
          <a:lstStyle/>
          <a:p>
            <a:fld id="{67B19427-F580-D146-B60E-4CADEE75497F}" type="slidenum">
              <a:rPr lang="en-US" smtClean="0"/>
              <a:pPr/>
              <a:t>5</a:t>
            </a:fld>
            <a:endParaRPr lang="en-US" dirty="0"/>
          </a:p>
        </p:txBody>
      </p:sp>
      <p:sp>
        <p:nvSpPr>
          <p:cNvPr id="13" name="Footer Placeholder 12">
            <a:extLst>
              <a:ext uri="{FF2B5EF4-FFF2-40B4-BE49-F238E27FC236}">
                <a16:creationId xmlns:a16="http://schemas.microsoft.com/office/drawing/2014/main" id="{1180CCFD-91C6-4B82-8A10-E7308E18349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8996837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1034129"/>
          </a:xfrm>
        </p:spPr>
        <p:txBody>
          <a:bodyPr>
            <a:spAutoFit/>
          </a:bodyPr>
          <a:lstStyle/>
          <a:p>
            <a:r>
              <a:rPr lang="en-US" noProof="0" dirty="0"/>
              <a:t>Types of Dividends</a:t>
            </a:r>
            <a:br>
              <a:rPr lang="en-US" noProof="0" dirty="0"/>
            </a:br>
            <a:r>
              <a:rPr lang="en-US" sz="2800" noProof="0" dirty="0">
                <a:solidFill>
                  <a:srgbClr val="000000"/>
                </a:solidFill>
              </a:rPr>
              <a:t>Cash Dividends</a:t>
            </a:r>
            <a:endParaRPr lang="en-US" sz="2800" b="0" noProof="0" dirty="0">
              <a:solidFill>
                <a:srgbClr val="000000"/>
              </a:solidFill>
            </a:endParaRPr>
          </a:p>
        </p:txBody>
      </p:sp>
      <p:sp>
        <p:nvSpPr>
          <p:cNvPr id="9" name="Content Placeholder 8">
            <a:extLst>
              <a:ext uri="{FF2B5EF4-FFF2-40B4-BE49-F238E27FC236}">
                <a16:creationId xmlns:a16="http://schemas.microsoft.com/office/drawing/2014/main" id="{DDAC5CB2-627A-459E-8BB3-E4ECBB46DB64}"/>
              </a:ext>
            </a:extLst>
          </p:cNvPr>
          <p:cNvSpPr>
            <a:spLocks noGrp="1"/>
          </p:cNvSpPr>
          <p:nvPr>
            <p:ph sz="quarter" idx="16"/>
          </p:nvPr>
        </p:nvSpPr>
        <p:spPr>
          <a:xfrm>
            <a:off x="304800" y="1869562"/>
            <a:ext cx="8534400" cy="2359456"/>
          </a:xfrm>
        </p:spPr>
        <p:txBody>
          <a:bodyPr>
            <a:noAutofit/>
          </a:bodyPr>
          <a:lstStyle/>
          <a:p>
            <a:pPr marL="291600" indent="-291600">
              <a:lnSpc>
                <a:spcPct val="100000"/>
              </a:lnSpc>
              <a:buFont typeface="Arial" pitchFamily="34" charset="0"/>
              <a:buChar char="•"/>
            </a:pPr>
            <a:r>
              <a:rPr lang="en-US" sz="2600" noProof="0" dirty="0"/>
              <a:t>Board of directors vote on the declaration of </a:t>
            </a:r>
            <a:r>
              <a:rPr lang="en-US" sz="2600" b="1" noProof="0" dirty="0">
                <a:solidFill>
                  <a:schemeClr val="accent2"/>
                </a:solidFill>
              </a:rPr>
              <a:t>cash dividends.</a:t>
            </a:r>
          </a:p>
          <a:p>
            <a:pPr marL="291600" indent="-291600">
              <a:lnSpc>
                <a:spcPct val="100000"/>
              </a:lnSpc>
              <a:buFont typeface="Arial" pitchFamily="34" charset="0"/>
              <a:buChar char="•"/>
            </a:pPr>
            <a:r>
              <a:rPr lang="en-US" sz="2600" noProof="0" dirty="0"/>
              <a:t>A declared cash dividend is a liability.</a:t>
            </a:r>
          </a:p>
          <a:p>
            <a:pPr marL="291600" indent="-291600">
              <a:lnSpc>
                <a:spcPct val="100000"/>
              </a:lnSpc>
              <a:buFont typeface="Arial" pitchFamily="34" charset="0"/>
              <a:buChar char="•"/>
            </a:pPr>
            <a:r>
              <a:rPr lang="en-US" sz="2600" noProof="0" dirty="0"/>
              <a:t>Companies do not declare or pay cash dividends on treasury stock.</a:t>
            </a:r>
          </a:p>
        </p:txBody>
      </p:sp>
      <p:sp>
        <p:nvSpPr>
          <p:cNvPr id="10" name="Content Placeholder 9">
            <a:extLst>
              <a:ext uri="{FF2B5EF4-FFF2-40B4-BE49-F238E27FC236}">
                <a16:creationId xmlns:a16="http://schemas.microsoft.com/office/drawing/2014/main" id="{8CB73AB2-4FF4-4B16-9757-161516BD60D2}"/>
              </a:ext>
            </a:extLst>
          </p:cNvPr>
          <p:cNvSpPr>
            <a:spLocks noGrp="1"/>
          </p:cNvSpPr>
          <p:nvPr>
            <p:ph sz="quarter" idx="17"/>
          </p:nvPr>
        </p:nvSpPr>
        <p:spPr>
          <a:xfrm>
            <a:off x="304800" y="4295702"/>
            <a:ext cx="8534400" cy="1941413"/>
          </a:xfrm>
        </p:spPr>
        <p:txBody>
          <a:bodyPr>
            <a:normAutofit/>
          </a:bodyPr>
          <a:lstStyle/>
          <a:p>
            <a:r>
              <a:rPr lang="en-US" sz="2600" b="1" noProof="0" dirty="0">
                <a:latin typeface="Calibri" panose="020F0502020204030204" pitchFamily="34" charset="0"/>
              </a:rPr>
              <a:t>Three dates:</a:t>
            </a:r>
          </a:p>
          <a:p>
            <a:pPr>
              <a:buClr>
                <a:schemeClr val="accent2"/>
              </a:buClr>
            </a:pPr>
            <a:r>
              <a:rPr lang="en-US" sz="2600" noProof="0" dirty="0">
                <a:solidFill>
                  <a:srgbClr val="990000"/>
                </a:solidFill>
                <a:latin typeface="Calibri" panose="020F0502020204030204" pitchFamily="34" charset="0"/>
              </a:rPr>
              <a:t>a.</a:t>
            </a:r>
            <a:r>
              <a:rPr lang="en-US" sz="2600" noProof="0" dirty="0">
                <a:latin typeface="Calibri" panose="020F0502020204030204" pitchFamily="34" charset="0"/>
              </a:rPr>
              <a:t> Date of declaration</a:t>
            </a:r>
          </a:p>
          <a:p>
            <a:pPr>
              <a:buClr>
                <a:schemeClr val="accent2"/>
              </a:buClr>
            </a:pPr>
            <a:r>
              <a:rPr lang="en-US" sz="2600" noProof="0" dirty="0">
                <a:solidFill>
                  <a:srgbClr val="990000"/>
                </a:solidFill>
                <a:latin typeface="Calibri" panose="020F0502020204030204" pitchFamily="34" charset="0"/>
              </a:rPr>
              <a:t>b.</a:t>
            </a:r>
            <a:r>
              <a:rPr lang="en-US" sz="2600" noProof="0" dirty="0">
                <a:latin typeface="Calibri" panose="020F0502020204030204" pitchFamily="34" charset="0"/>
              </a:rPr>
              <a:t> Date of record</a:t>
            </a:r>
          </a:p>
          <a:p>
            <a:pPr>
              <a:buClr>
                <a:schemeClr val="accent2"/>
              </a:buClr>
            </a:pPr>
            <a:r>
              <a:rPr lang="en-US" sz="2600" noProof="0" dirty="0">
                <a:solidFill>
                  <a:srgbClr val="990000"/>
                </a:solidFill>
                <a:latin typeface="Calibri" panose="020F0502020204030204" pitchFamily="34" charset="0"/>
              </a:rPr>
              <a:t>c.</a:t>
            </a:r>
            <a:r>
              <a:rPr lang="en-US" sz="2600" noProof="0" dirty="0">
                <a:latin typeface="Calibri" panose="020F0502020204030204" pitchFamily="34" charset="0"/>
              </a:rPr>
              <a:t> Date of payment</a:t>
            </a:r>
            <a:endParaRPr lang="en-US" sz="2600" noProof="0" dirty="0"/>
          </a:p>
        </p:txBody>
      </p:sp>
      <p:sp>
        <p:nvSpPr>
          <p:cNvPr id="13" name="COB/LO">
            <a:extLst>
              <a:ext uri="{FF2B5EF4-FFF2-40B4-BE49-F238E27FC236}">
                <a16:creationId xmlns:a16="http://schemas.microsoft.com/office/drawing/2014/main" id="{86FD848B-592E-44B8-9630-BDF7B05BAF9E}"/>
              </a:ext>
            </a:extLst>
          </p:cNvPr>
          <p:cNvSpPr txBox="1">
            <a:spLocks noGrp="1"/>
          </p:cNvSpPr>
          <p:nvPr>
            <p:ph sz="quarter" idx="15"/>
          </p:nvPr>
        </p:nvSpPr>
        <p:spPr>
          <a:xfrm>
            <a:off x="331788" y="6400413"/>
            <a:ext cx="749300" cy="276999"/>
          </a:xfrm>
          <a:prstGeom prst="rect">
            <a:avLst/>
          </a:prstGeom>
          <a:noFill/>
        </p:spPr>
        <p:txBody>
          <a:bodyPr lIns="0" rIns="0">
            <a:sp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0325" lvl="1" indent="0">
              <a:lnSpc>
                <a:spcPct val="100000"/>
              </a:lnSpc>
              <a:spcBef>
                <a:spcPts val="1200"/>
              </a:spcBef>
              <a:buFont typeface="Arial"/>
              <a:buNone/>
            </a:pPr>
            <a:r>
              <a:rPr lang="en-US" sz="1200" noProof="0" dirty="0">
                <a:solidFill>
                  <a:srgbClr val="000000"/>
                </a:solidFill>
              </a:rPr>
              <a:t>LO 3</a:t>
            </a:r>
          </a:p>
        </p:txBody>
      </p:sp>
      <p:sp>
        <p:nvSpPr>
          <p:cNvPr id="4" name="Slide Number Placeholder 3"/>
          <p:cNvSpPr>
            <a:spLocks noGrp="1"/>
          </p:cNvSpPr>
          <p:nvPr>
            <p:ph type="sldNum" sz="quarter" idx="10"/>
          </p:nvPr>
        </p:nvSpPr>
        <p:spPr/>
        <p:txBody>
          <a:bodyPr/>
          <a:lstStyle/>
          <a:p>
            <a:fld id="{67B19427-F580-D146-B60E-4CADEE75497F}" type="slidenum">
              <a:rPr lang="en-US" smtClean="0">
                <a:solidFill>
                  <a:srgbClr val="000000"/>
                </a:solidFill>
              </a:rPr>
              <a:pPr/>
              <a:t>50</a:t>
            </a:fld>
            <a:endParaRPr lang="en-US" dirty="0">
              <a:solidFill>
                <a:srgbClr val="000000"/>
              </a:solidFill>
            </a:endParaRPr>
          </a:p>
        </p:txBody>
      </p:sp>
      <p:sp>
        <p:nvSpPr>
          <p:cNvPr id="5" name="Footer Placeholder 4"/>
          <p:cNvSpPr>
            <a:spLocks noGrp="1"/>
          </p:cNvSpPr>
          <p:nvPr>
            <p:ph type="ftr" sz="quarter" idx="11"/>
          </p:nvPr>
        </p:nvSpPr>
        <p:spPr/>
        <p:txBody>
          <a:bodyPr/>
          <a:lstStyle/>
          <a:p>
            <a:r>
              <a:rPr lang="en-US" dirty="0">
                <a:solidFill>
                  <a:srgbClr val="000000"/>
                </a:solidFill>
              </a:rPr>
              <a:t>Copyright ©2019 John Wiley &amp; Sons, Inc. </a:t>
            </a:r>
          </a:p>
        </p:txBody>
      </p:sp>
    </p:spTree>
    <p:extLst>
      <p:ext uri="{BB962C8B-B14F-4D97-AF65-F5344CB8AC3E}">
        <p14:creationId xmlns:p14="http://schemas.microsoft.com/office/powerpoint/2010/main" val="35559327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1034129"/>
          </a:xfrm>
        </p:spPr>
        <p:txBody>
          <a:bodyPr>
            <a:spAutoFit/>
          </a:bodyPr>
          <a:lstStyle/>
          <a:p>
            <a:r>
              <a:rPr lang="en-US" noProof="0" dirty="0"/>
              <a:t>Types of Dividends</a:t>
            </a:r>
            <a:br>
              <a:rPr lang="en-US" noProof="0" dirty="0"/>
            </a:br>
            <a:r>
              <a:rPr lang="en-US" sz="2800" noProof="0" dirty="0">
                <a:solidFill>
                  <a:schemeClr val="tx1"/>
                </a:solidFill>
              </a:rPr>
              <a:t>Property Dividends</a:t>
            </a:r>
            <a:endParaRPr lang="en-US" sz="2800" b="0" noProof="0" dirty="0">
              <a:solidFill>
                <a:srgbClr val="990000"/>
              </a:solidFill>
            </a:endParaRPr>
          </a:p>
        </p:txBody>
      </p:sp>
      <p:sp>
        <p:nvSpPr>
          <p:cNvPr id="9" name="Content Placeholder 8">
            <a:extLst>
              <a:ext uri="{FF2B5EF4-FFF2-40B4-BE49-F238E27FC236}">
                <a16:creationId xmlns:a16="http://schemas.microsoft.com/office/drawing/2014/main" id="{DDAC5CB2-627A-459E-8BB3-E4ECBB46DB64}"/>
              </a:ext>
            </a:extLst>
          </p:cNvPr>
          <p:cNvSpPr>
            <a:spLocks noGrp="1"/>
          </p:cNvSpPr>
          <p:nvPr>
            <p:ph sz="quarter" idx="16"/>
          </p:nvPr>
        </p:nvSpPr>
        <p:spPr>
          <a:xfrm>
            <a:off x="304800" y="2056179"/>
            <a:ext cx="8534400" cy="2207666"/>
          </a:xfrm>
        </p:spPr>
        <p:txBody>
          <a:bodyPr>
            <a:normAutofit/>
          </a:bodyPr>
          <a:lstStyle/>
          <a:p>
            <a:pPr marL="291600" indent="-291600">
              <a:lnSpc>
                <a:spcPct val="100000"/>
              </a:lnSpc>
              <a:buFont typeface="Arial" pitchFamily="34" charset="0"/>
              <a:buChar char="•"/>
            </a:pPr>
            <a:r>
              <a:rPr lang="en-US" noProof="0" dirty="0"/>
              <a:t>Dividends payable in assets other than cash.</a:t>
            </a:r>
          </a:p>
          <a:p>
            <a:pPr marL="291600" indent="-291600">
              <a:lnSpc>
                <a:spcPct val="100000"/>
              </a:lnSpc>
              <a:buFont typeface="Arial" pitchFamily="34" charset="0"/>
              <a:buChar char="•"/>
            </a:pPr>
            <a:r>
              <a:rPr lang="en-US" noProof="0" dirty="0"/>
              <a:t>Restate at fair value the property it will distribute, recognizing any gain or loss.</a:t>
            </a:r>
          </a:p>
        </p:txBody>
      </p:sp>
      <p:sp>
        <p:nvSpPr>
          <p:cNvPr id="13" name="COB/LO">
            <a:extLst>
              <a:ext uri="{FF2B5EF4-FFF2-40B4-BE49-F238E27FC236}">
                <a16:creationId xmlns:a16="http://schemas.microsoft.com/office/drawing/2014/main" id="{86FD848B-592E-44B8-9630-BDF7B05BAF9E}"/>
              </a:ext>
            </a:extLst>
          </p:cNvPr>
          <p:cNvSpPr txBox="1">
            <a:spLocks noGrp="1"/>
          </p:cNvSpPr>
          <p:nvPr>
            <p:ph sz="quarter" idx="15"/>
          </p:nvPr>
        </p:nvSpPr>
        <p:spPr>
          <a:xfrm>
            <a:off x="331788" y="6400413"/>
            <a:ext cx="749300" cy="276999"/>
          </a:xfrm>
          <a:prstGeom prst="rect">
            <a:avLst/>
          </a:prstGeom>
          <a:noFill/>
        </p:spPr>
        <p:txBody>
          <a:bodyPr lIns="0" rIns="0">
            <a:sp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0325" lvl="1" indent="0">
              <a:lnSpc>
                <a:spcPct val="100000"/>
              </a:lnSpc>
              <a:spcBef>
                <a:spcPts val="1200"/>
              </a:spcBef>
              <a:buFont typeface="Arial"/>
              <a:buNone/>
            </a:pPr>
            <a:r>
              <a:rPr lang="en-US" sz="1200" noProof="0" dirty="0">
                <a:solidFill>
                  <a:srgbClr val="000000"/>
                </a:solidFill>
              </a:rPr>
              <a:t>LO 3</a:t>
            </a:r>
          </a:p>
        </p:txBody>
      </p:sp>
      <p:sp>
        <p:nvSpPr>
          <p:cNvPr id="4" name="Slide Number Placeholder 3"/>
          <p:cNvSpPr>
            <a:spLocks noGrp="1"/>
          </p:cNvSpPr>
          <p:nvPr>
            <p:ph type="sldNum" sz="quarter" idx="10"/>
          </p:nvPr>
        </p:nvSpPr>
        <p:spPr/>
        <p:txBody>
          <a:bodyPr/>
          <a:lstStyle/>
          <a:p>
            <a:fld id="{67B19427-F580-D146-B60E-4CADEE75497F}" type="slidenum">
              <a:rPr lang="en-US" smtClean="0">
                <a:solidFill>
                  <a:srgbClr val="000000"/>
                </a:solidFill>
              </a:rPr>
              <a:pPr/>
              <a:t>51</a:t>
            </a:fld>
            <a:endParaRPr lang="en-US" dirty="0">
              <a:solidFill>
                <a:srgbClr val="000000"/>
              </a:solidFill>
            </a:endParaRPr>
          </a:p>
        </p:txBody>
      </p:sp>
      <p:sp>
        <p:nvSpPr>
          <p:cNvPr id="5" name="Footer Placeholder 4"/>
          <p:cNvSpPr>
            <a:spLocks noGrp="1"/>
          </p:cNvSpPr>
          <p:nvPr>
            <p:ph type="ftr" sz="quarter" idx="11"/>
          </p:nvPr>
        </p:nvSpPr>
        <p:spPr/>
        <p:txBody>
          <a:bodyPr/>
          <a:lstStyle/>
          <a:p>
            <a:r>
              <a:rPr lang="en-US" dirty="0">
                <a:solidFill>
                  <a:srgbClr val="000000"/>
                </a:solidFill>
              </a:rPr>
              <a:t>Copyright ©2019 John Wiley &amp; Sons, Inc. </a:t>
            </a:r>
          </a:p>
        </p:txBody>
      </p:sp>
    </p:spTree>
    <p:extLst>
      <p:ext uri="{BB962C8B-B14F-4D97-AF65-F5344CB8AC3E}">
        <p14:creationId xmlns:p14="http://schemas.microsoft.com/office/powerpoint/2010/main" val="1716871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a:extLst>
              <a:ext uri="{FF2B5EF4-FFF2-40B4-BE49-F238E27FC236}">
                <a16:creationId xmlns:a16="http://schemas.microsoft.com/office/drawing/2014/main" id="{7CA445FE-2175-4BD8-B2E8-CF4FB56C1EC5}"/>
              </a:ext>
            </a:extLst>
          </p:cNvPr>
          <p:cNvSpPr>
            <a:spLocks noGrp="1"/>
          </p:cNvSpPr>
          <p:nvPr>
            <p:ph type="title"/>
          </p:nvPr>
        </p:nvSpPr>
        <p:spPr/>
        <p:txBody>
          <a:bodyPr/>
          <a:lstStyle/>
          <a:p>
            <a:r>
              <a:rPr lang="en-US" noProof="0" dirty="0"/>
              <a:t>Property Dividends</a:t>
            </a:r>
          </a:p>
        </p:txBody>
      </p:sp>
      <p:sp>
        <p:nvSpPr>
          <p:cNvPr id="46" name="Content Placeholder 45">
            <a:extLst>
              <a:ext uri="{FF2B5EF4-FFF2-40B4-BE49-F238E27FC236}">
                <a16:creationId xmlns:a16="http://schemas.microsoft.com/office/drawing/2014/main" id="{C8C8AB3C-0C37-41DA-A9F9-4524866C50C1}"/>
              </a:ext>
            </a:extLst>
          </p:cNvPr>
          <p:cNvSpPr>
            <a:spLocks noGrp="1"/>
          </p:cNvSpPr>
          <p:nvPr>
            <p:ph sz="quarter" idx="16"/>
          </p:nvPr>
        </p:nvSpPr>
        <p:spPr>
          <a:xfrm>
            <a:off x="304800" y="1695897"/>
            <a:ext cx="8534400" cy="2033495"/>
          </a:xfrm>
        </p:spPr>
        <p:txBody>
          <a:bodyPr>
            <a:noAutofit/>
          </a:bodyPr>
          <a:lstStyle/>
          <a:p>
            <a:r>
              <a:rPr lang="en-US" sz="2400" b="1" noProof="0" dirty="0"/>
              <a:t>Illustration:</a:t>
            </a:r>
            <a:r>
              <a:rPr lang="en-US" sz="2400" noProof="0" dirty="0"/>
              <a:t> </a:t>
            </a:r>
            <a:r>
              <a:rPr lang="en-US" sz="2400" dirty="0"/>
              <a:t>Trendler, </a:t>
            </a:r>
            <a:r>
              <a:rPr lang="en-US" sz="2400" noProof="0" dirty="0"/>
              <a:t>Inc. transferred to stockholders some of its equity investments costing $1,250,000 by declaring a property dividend on December 28, 2019, to be distributed on January 30, 2020, to stockholders of record on January 15, 2020. At the date of declaration, the securities have a market value of $2,000,000. </a:t>
            </a:r>
            <a:r>
              <a:rPr lang="en-US" sz="2400" dirty="0"/>
              <a:t>Trendler </a:t>
            </a:r>
            <a:r>
              <a:rPr lang="en-US" sz="2400" noProof="0" dirty="0"/>
              <a:t>makes the following entries.</a:t>
            </a:r>
          </a:p>
        </p:txBody>
      </p:sp>
      <p:sp>
        <p:nvSpPr>
          <p:cNvPr id="47" name="Content Placeholder 46">
            <a:extLst>
              <a:ext uri="{FF2B5EF4-FFF2-40B4-BE49-F238E27FC236}">
                <a16:creationId xmlns:a16="http://schemas.microsoft.com/office/drawing/2014/main" id="{348AF003-192B-4B34-B137-6F2FF71564B9}"/>
              </a:ext>
            </a:extLst>
          </p:cNvPr>
          <p:cNvSpPr>
            <a:spLocks noGrp="1"/>
          </p:cNvSpPr>
          <p:nvPr>
            <p:ph sz="quarter" idx="17"/>
          </p:nvPr>
        </p:nvSpPr>
        <p:spPr>
          <a:xfrm>
            <a:off x="304800" y="3796317"/>
            <a:ext cx="5329730" cy="345998"/>
          </a:xfrm>
        </p:spPr>
        <p:txBody>
          <a:bodyPr>
            <a:noAutofit/>
          </a:bodyPr>
          <a:lstStyle/>
          <a:p>
            <a:r>
              <a:rPr lang="en-US" sz="2200" b="1" noProof="0" dirty="0">
                <a:latin typeface="Calibri" panose="020F0502020204030204" pitchFamily="34" charset="0"/>
              </a:rPr>
              <a:t>At date of declaration (December 28, 2019)</a:t>
            </a:r>
            <a:endParaRPr lang="en-US" sz="2200" noProof="0" dirty="0"/>
          </a:p>
        </p:txBody>
      </p:sp>
      <p:sp>
        <p:nvSpPr>
          <p:cNvPr id="49" name="Content Placeholder 48">
            <a:extLst>
              <a:ext uri="{FF2B5EF4-FFF2-40B4-BE49-F238E27FC236}">
                <a16:creationId xmlns:a16="http://schemas.microsoft.com/office/drawing/2014/main" id="{64C50A47-8BB1-4017-ADCD-295FFD3B1EA8}"/>
              </a:ext>
            </a:extLst>
          </p:cNvPr>
          <p:cNvSpPr>
            <a:spLocks noGrp="1"/>
          </p:cNvSpPr>
          <p:nvPr>
            <p:ph sz="quarter" idx="19"/>
          </p:nvPr>
        </p:nvSpPr>
        <p:spPr>
          <a:xfrm>
            <a:off x="303093" y="4314822"/>
            <a:ext cx="3505200" cy="393699"/>
          </a:xfrm>
        </p:spPr>
        <p:txBody>
          <a:bodyPr>
            <a:noAutofit/>
          </a:bodyPr>
          <a:lstStyle/>
          <a:p>
            <a:r>
              <a:rPr lang="en-US" sz="2400" noProof="0" dirty="0">
                <a:latin typeface="Calibri" panose="020F0502020204030204" pitchFamily="34" charset="0"/>
              </a:rPr>
              <a:t>Equity Investments</a:t>
            </a:r>
            <a:endParaRPr lang="en-US" sz="2400" noProof="0" dirty="0"/>
          </a:p>
        </p:txBody>
      </p:sp>
      <p:sp>
        <p:nvSpPr>
          <p:cNvPr id="65" name="Content Placeholder 64">
            <a:extLst>
              <a:ext uri="{FF2B5EF4-FFF2-40B4-BE49-F238E27FC236}">
                <a16:creationId xmlns:a16="http://schemas.microsoft.com/office/drawing/2014/main" id="{04D32AA3-4B56-4652-872C-3C8EB174FA5C}"/>
              </a:ext>
            </a:extLst>
          </p:cNvPr>
          <p:cNvSpPr>
            <a:spLocks noGrp="1"/>
          </p:cNvSpPr>
          <p:nvPr>
            <p:ph sz="quarter" idx="35"/>
          </p:nvPr>
        </p:nvSpPr>
        <p:spPr>
          <a:xfrm>
            <a:off x="5935731" y="4399886"/>
            <a:ext cx="1442920" cy="393699"/>
          </a:xfrm>
        </p:spPr>
        <p:txBody>
          <a:bodyPr>
            <a:normAutofit lnSpcReduction="10000"/>
          </a:bodyPr>
          <a:lstStyle/>
          <a:p>
            <a:pPr algn="r"/>
            <a:r>
              <a:rPr lang="en-US" sz="2400" noProof="0" dirty="0">
                <a:latin typeface="Calibri" panose="020F0502020204030204" pitchFamily="34" charset="0"/>
              </a:rPr>
              <a:t>750,000</a:t>
            </a:r>
            <a:endParaRPr lang="en-US" sz="2400" noProof="0" dirty="0"/>
          </a:p>
        </p:txBody>
      </p:sp>
      <p:sp>
        <p:nvSpPr>
          <p:cNvPr id="52" name="Content Placeholder 51">
            <a:extLst>
              <a:ext uri="{FF2B5EF4-FFF2-40B4-BE49-F238E27FC236}">
                <a16:creationId xmlns:a16="http://schemas.microsoft.com/office/drawing/2014/main" id="{6ADB1848-582C-4D88-B6E6-69871FF2B960}"/>
              </a:ext>
            </a:extLst>
          </p:cNvPr>
          <p:cNvSpPr>
            <a:spLocks noGrp="1"/>
          </p:cNvSpPr>
          <p:nvPr>
            <p:ph sz="quarter" idx="22"/>
          </p:nvPr>
        </p:nvSpPr>
        <p:spPr>
          <a:xfrm>
            <a:off x="760170" y="4795720"/>
            <a:ext cx="5405625" cy="304800"/>
          </a:xfrm>
        </p:spPr>
        <p:txBody>
          <a:bodyPr>
            <a:noAutofit/>
          </a:bodyPr>
          <a:lstStyle/>
          <a:p>
            <a:r>
              <a:rPr lang="en-US" sz="2400" noProof="0" dirty="0">
                <a:latin typeface="Calibri" panose="020F0502020204030204" pitchFamily="34" charset="0"/>
              </a:rPr>
              <a:t>Unrealized Holding Gain or Loss—Income</a:t>
            </a:r>
            <a:endParaRPr lang="en-US" sz="2400" noProof="0" dirty="0"/>
          </a:p>
        </p:txBody>
      </p:sp>
      <p:sp>
        <p:nvSpPr>
          <p:cNvPr id="66" name="Content Placeholder 65">
            <a:extLst>
              <a:ext uri="{FF2B5EF4-FFF2-40B4-BE49-F238E27FC236}">
                <a16:creationId xmlns:a16="http://schemas.microsoft.com/office/drawing/2014/main" id="{8A3CEE6B-7DD6-4CB7-AC77-B73CD90E3399}"/>
              </a:ext>
            </a:extLst>
          </p:cNvPr>
          <p:cNvSpPr>
            <a:spLocks noGrp="1"/>
          </p:cNvSpPr>
          <p:nvPr>
            <p:ph sz="quarter" idx="36"/>
          </p:nvPr>
        </p:nvSpPr>
        <p:spPr>
          <a:xfrm>
            <a:off x="7607800" y="4813326"/>
            <a:ext cx="1291130" cy="381000"/>
          </a:xfrm>
        </p:spPr>
        <p:txBody>
          <a:bodyPr>
            <a:normAutofit fontScale="85000" lnSpcReduction="20000"/>
          </a:bodyPr>
          <a:lstStyle/>
          <a:p>
            <a:pPr algn="r"/>
            <a:r>
              <a:rPr lang="en-US" noProof="0" dirty="0">
                <a:latin typeface="Calibri" panose="020F0502020204030204" pitchFamily="34" charset="0"/>
              </a:rPr>
              <a:t>750,000</a:t>
            </a:r>
            <a:endParaRPr lang="en-US" noProof="0" dirty="0"/>
          </a:p>
        </p:txBody>
      </p:sp>
      <p:sp>
        <p:nvSpPr>
          <p:cNvPr id="53" name="Content Placeholder 52">
            <a:extLst>
              <a:ext uri="{FF2B5EF4-FFF2-40B4-BE49-F238E27FC236}">
                <a16:creationId xmlns:a16="http://schemas.microsoft.com/office/drawing/2014/main" id="{86043B11-5449-4E34-8B19-6F7182A056A1}"/>
              </a:ext>
            </a:extLst>
          </p:cNvPr>
          <p:cNvSpPr>
            <a:spLocks noGrp="1"/>
          </p:cNvSpPr>
          <p:nvPr>
            <p:ph sz="quarter" idx="23"/>
          </p:nvPr>
        </p:nvSpPr>
        <p:spPr>
          <a:xfrm>
            <a:off x="304800" y="5346055"/>
            <a:ext cx="3581400" cy="381000"/>
          </a:xfrm>
        </p:spPr>
        <p:txBody>
          <a:bodyPr>
            <a:noAutofit/>
          </a:bodyPr>
          <a:lstStyle/>
          <a:p>
            <a:r>
              <a:rPr lang="en-US" sz="2400" noProof="0" dirty="0">
                <a:latin typeface="Calibri" panose="020F0502020204030204" pitchFamily="34" charset="0"/>
              </a:rPr>
              <a:t>Retained Earnings</a:t>
            </a:r>
            <a:endParaRPr lang="en-US" sz="2400" noProof="0" dirty="0"/>
          </a:p>
        </p:txBody>
      </p:sp>
      <p:sp>
        <p:nvSpPr>
          <p:cNvPr id="67" name="Content Placeholder 66">
            <a:extLst>
              <a:ext uri="{FF2B5EF4-FFF2-40B4-BE49-F238E27FC236}">
                <a16:creationId xmlns:a16="http://schemas.microsoft.com/office/drawing/2014/main" id="{7EF7B8D6-8518-47A7-A535-940B1E7F7D73}"/>
              </a:ext>
            </a:extLst>
          </p:cNvPr>
          <p:cNvSpPr>
            <a:spLocks noGrp="1"/>
          </p:cNvSpPr>
          <p:nvPr>
            <p:ph sz="quarter" idx="37"/>
          </p:nvPr>
        </p:nvSpPr>
        <p:spPr>
          <a:xfrm>
            <a:off x="5937195" y="5377954"/>
            <a:ext cx="1441456" cy="381000"/>
          </a:xfrm>
        </p:spPr>
        <p:txBody>
          <a:bodyPr>
            <a:normAutofit fontScale="85000" lnSpcReduction="20000"/>
          </a:bodyPr>
          <a:lstStyle/>
          <a:p>
            <a:pPr algn="r"/>
            <a:r>
              <a:rPr lang="en-US" noProof="0" dirty="0">
                <a:latin typeface="Calibri" panose="020F0502020204030204" pitchFamily="34" charset="0"/>
              </a:rPr>
              <a:t>2,000,000</a:t>
            </a:r>
            <a:endParaRPr lang="en-US" noProof="0" dirty="0"/>
          </a:p>
        </p:txBody>
      </p:sp>
      <p:sp>
        <p:nvSpPr>
          <p:cNvPr id="54" name="Content Placeholder 53">
            <a:extLst>
              <a:ext uri="{FF2B5EF4-FFF2-40B4-BE49-F238E27FC236}">
                <a16:creationId xmlns:a16="http://schemas.microsoft.com/office/drawing/2014/main" id="{0C7FEF26-95EB-4096-8C18-AC9359459C7D}"/>
              </a:ext>
            </a:extLst>
          </p:cNvPr>
          <p:cNvSpPr>
            <a:spLocks noGrp="1"/>
          </p:cNvSpPr>
          <p:nvPr>
            <p:ph sz="quarter" idx="24"/>
          </p:nvPr>
        </p:nvSpPr>
        <p:spPr>
          <a:xfrm>
            <a:off x="760170" y="5778695"/>
            <a:ext cx="3963620" cy="381000"/>
          </a:xfrm>
        </p:spPr>
        <p:txBody>
          <a:bodyPr>
            <a:noAutofit/>
          </a:bodyPr>
          <a:lstStyle/>
          <a:p>
            <a:r>
              <a:rPr lang="en-US" sz="2400" noProof="0" dirty="0">
                <a:latin typeface="Calibri" panose="020F0502020204030204" pitchFamily="34" charset="0"/>
              </a:rPr>
              <a:t>Property Dividends Payable</a:t>
            </a:r>
            <a:endParaRPr lang="en-US" sz="2400" noProof="0" dirty="0"/>
          </a:p>
        </p:txBody>
      </p:sp>
      <p:sp>
        <p:nvSpPr>
          <p:cNvPr id="69" name="Content Placeholder 68">
            <a:extLst>
              <a:ext uri="{FF2B5EF4-FFF2-40B4-BE49-F238E27FC236}">
                <a16:creationId xmlns:a16="http://schemas.microsoft.com/office/drawing/2014/main" id="{7DC85FC8-8F67-4B19-AEE0-A881269A8042}"/>
              </a:ext>
            </a:extLst>
          </p:cNvPr>
          <p:cNvSpPr>
            <a:spLocks noGrp="1"/>
          </p:cNvSpPr>
          <p:nvPr>
            <p:ph sz="quarter" idx="39"/>
          </p:nvPr>
        </p:nvSpPr>
        <p:spPr>
          <a:xfrm>
            <a:off x="7609614" y="5856115"/>
            <a:ext cx="1431938" cy="381000"/>
          </a:xfrm>
        </p:spPr>
        <p:txBody>
          <a:bodyPr>
            <a:normAutofit fontScale="85000" lnSpcReduction="20000"/>
          </a:bodyPr>
          <a:lstStyle/>
          <a:p>
            <a:pPr algn="r"/>
            <a:r>
              <a:rPr lang="en-US" noProof="0" dirty="0">
                <a:latin typeface="Calibri" panose="020F0502020204030204" pitchFamily="34" charset="0"/>
              </a:rPr>
              <a:t>2,000,000</a:t>
            </a:r>
            <a:endParaRPr lang="en-US" noProof="0" dirty="0"/>
          </a:p>
        </p:txBody>
      </p:sp>
      <p:sp>
        <p:nvSpPr>
          <p:cNvPr id="75" name="COB/LO">
            <a:extLst>
              <a:ext uri="{FF2B5EF4-FFF2-40B4-BE49-F238E27FC236}">
                <a16:creationId xmlns:a16="http://schemas.microsoft.com/office/drawing/2014/main" id="{3C7EE0EC-0E69-4E4C-8F21-A7C5D5ED486E}"/>
              </a:ext>
            </a:extLst>
          </p:cNvPr>
          <p:cNvSpPr txBox="1">
            <a:spLocks noGrp="1"/>
          </p:cNvSpPr>
          <p:nvPr>
            <p:ph sz="quarter" idx="44"/>
          </p:nvPr>
        </p:nvSpPr>
        <p:spPr>
          <a:xfrm>
            <a:off x="331788" y="6350810"/>
            <a:ext cx="749300" cy="365125"/>
          </a:xfrm>
          <a:prstGeom prst="rect">
            <a:avLst/>
          </a:prstGeom>
          <a:noFill/>
        </p:spPr>
        <p:txBody>
          <a:bodyPr lIns="0" rIns="0">
            <a:sp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0325" lvl="1" indent="0">
              <a:lnSpc>
                <a:spcPct val="100000"/>
              </a:lnSpc>
              <a:spcBef>
                <a:spcPts val="1200"/>
              </a:spcBef>
              <a:buFont typeface="Arial"/>
              <a:buNone/>
            </a:pPr>
            <a:r>
              <a:rPr lang="en-US" sz="1200" noProof="0" dirty="0">
                <a:solidFill>
                  <a:srgbClr val="000000"/>
                </a:solidFill>
              </a:rPr>
              <a:t>LO 3</a:t>
            </a:r>
          </a:p>
        </p:txBody>
      </p:sp>
      <p:sp>
        <p:nvSpPr>
          <p:cNvPr id="4" name="Slide Number Placeholder 3"/>
          <p:cNvSpPr>
            <a:spLocks noGrp="1"/>
          </p:cNvSpPr>
          <p:nvPr>
            <p:ph type="sldNum" sz="quarter" idx="10"/>
          </p:nvPr>
        </p:nvSpPr>
        <p:spPr>
          <a:ln>
            <a:noFill/>
          </a:ln>
        </p:spPr>
        <p:txBody>
          <a:bodyPr/>
          <a:lstStyle/>
          <a:p>
            <a:fld id="{67B19427-F580-D146-B60E-4CADEE75497F}" type="slidenum">
              <a:rPr lang="en-US" smtClean="0">
                <a:solidFill>
                  <a:schemeClr val="tx1"/>
                </a:solidFill>
              </a:rPr>
              <a:pPr/>
              <a:t>52</a:t>
            </a:fld>
            <a:endParaRPr lang="en-US" dirty="0">
              <a:solidFill>
                <a:schemeClr val="tx1"/>
              </a:solidFill>
            </a:endParaRPr>
          </a:p>
        </p:txBody>
      </p:sp>
      <p:sp>
        <p:nvSpPr>
          <p:cNvPr id="5" name="Footer Placeholder 4"/>
          <p:cNvSpPr>
            <a:spLocks noGrp="1"/>
          </p:cNvSpPr>
          <p:nvPr>
            <p:ph type="ftr" sz="quarter" idx="11"/>
          </p:nvPr>
        </p:nvSpPr>
        <p:spPr>
          <a:ln>
            <a:noFill/>
          </a:ln>
        </p:spPr>
        <p:txBody>
          <a:bodyPr/>
          <a:lstStyle/>
          <a:p>
            <a:r>
              <a:rPr lang="en-US" dirty="0">
                <a:solidFill>
                  <a:schemeClr val="tx1"/>
                </a:solidFill>
              </a:rPr>
              <a:t>Copyright ©2019 John Wiley &amp; Sons, Inc. </a:t>
            </a:r>
          </a:p>
        </p:txBody>
      </p:sp>
    </p:spTree>
    <p:extLst>
      <p:ext uri="{BB962C8B-B14F-4D97-AF65-F5344CB8AC3E}">
        <p14:creationId xmlns:p14="http://schemas.microsoft.com/office/powerpoint/2010/main" val="291687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2">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4">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uild="p"/>
      <p:bldP spid="49" grpId="0" build="p"/>
      <p:bldP spid="65" grpId="0" build="p"/>
      <p:bldP spid="52" grpId="0" build="p"/>
      <p:bldP spid="66" grpId="0" build="p"/>
      <p:bldP spid="53" grpId="0" build="p"/>
      <p:bldP spid="67" grpId="0" build="p"/>
      <p:bldP spid="54" grpId="0" build="p"/>
      <p:bldP spid="69"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a:extLst>
              <a:ext uri="{FF2B5EF4-FFF2-40B4-BE49-F238E27FC236}">
                <a16:creationId xmlns:a16="http://schemas.microsoft.com/office/drawing/2014/main" id="{7CA445FE-2175-4BD8-B2E8-CF4FB56C1EC5}"/>
              </a:ext>
            </a:extLst>
          </p:cNvPr>
          <p:cNvSpPr>
            <a:spLocks noGrp="1"/>
          </p:cNvSpPr>
          <p:nvPr>
            <p:ph type="title"/>
          </p:nvPr>
        </p:nvSpPr>
        <p:spPr>
          <a:xfrm>
            <a:off x="304800" y="762001"/>
            <a:ext cx="8534400" cy="951849"/>
          </a:xfrm>
        </p:spPr>
        <p:txBody>
          <a:bodyPr>
            <a:normAutofit fontScale="90000"/>
          </a:bodyPr>
          <a:lstStyle/>
          <a:p>
            <a:r>
              <a:rPr lang="en-US" sz="4400" noProof="0" dirty="0"/>
              <a:t>Property Dividends</a:t>
            </a:r>
            <a:br>
              <a:rPr lang="en-US" noProof="0" dirty="0"/>
            </a:br>
            <a:r>
              <a:rPr lang="en-US" sz="3100" noProof="0" dirty="0">
                <a:solidFill>
                  <a:schemeClr val="tx1"/>
                </a:solidFill>
              </a:rPr>
              <a:t>Date of Distribution</a:t>
            </a:r>
            <a:endParaRPr lang="en-US" sz="3100" noProof="0" dirty="0"/>
          </a:p>
        </p:txBody>
      </p:sp>
      <p:sp>
        <p:nvSpPr>
          <p:cNvPr id="46" name="Content Placeholder 45">
            <a:extLst>
              <a:ext uri="{FF2B5EF4-FFF2-40B4-BE49-F238E27FC236}">
                <a16:creationId xmlns:a16="http://schemas.microsoft.com/office/drawing/2014/main" id="{C8C8AB3C-0C37-41DA-A9F9-4524866C50C1}"/>
              </a:ext>
            </a:extLst>
          </p:cNvPr>
          <p:cNvSpPr>
            <a:spLocks noGrp="1"/>
          </p:cNvSpPr>
          <p:nvPr>
            <p:ph sz="quarter" idx="16"/>
          </p:nvPr>
        </p:nvSpPr>
        <p:spPr>
          <a:xfrm>
            <a:off x="304800" y="2035829"/>
            <a:ext cx="8534400" cy="2033495"/>
          </a:xfrm>
        </p:spPr>
        <p:txBody>
          <a:bodyPr>
            <a:noAutofit/>
          </a:bodyPr>
          <a:lstStyle/>
          <a:p>
            <a:r>
              <a:rPr lang="en-US" sz="2400" b="1" noProof="0" dirty="0"/>
              <a:t>Illustration:</a:t>
            </a:r>
            <a:r>
              <a:rPr lang="en-US" sz="2400" noProof="0" dirty="0"/>
              <a:t> </a:t>
            </a:r>
            <a:r>
              <a:rPr lang="en-US" sz="2400" dirty="0"/>
              <a:t>Trendler, </a:t>
            </a:r>
            <a:r>
              <a:rPr lang="en-US" sz="2400" noProof="0" dirty="0"/>
              <a:t>Inc. transferred to stockholders some of its equity investments costing $1,250,000 by declaring a property dividend on December 28, 2019, to be distributed on January 30, 2020, to stockholders of record on January 15, 2020. At the date of declaration, the securities have a market value of $2,000,000. </a:t>
            </a:r>
            <a:r>
              <a:rPr lang="en-US" sz="2400" dirty="0"/>
              <a:t>Trendler </a:t>
            </a:r>
            <a:r>
              <a:rPr lang="en-US" sz="2400" noProof="0" dirty="0"/>
              <a:t>makes the following entries.</a:t>
            </a:r>
          </a:p>
        </p:txBody>
      </p:sp>
      <p:sp>
        <p:nvSpPr>
          <p:cNvPr id="47" name="Content Placeholder 46">
            <a:extLst>
              <a:ext uri="{FF2B5EF4-FFF2-40B4-BE49-F238E27FC236}">
                <a16:creationId xmlns:a16="http://schemas.microsoft.com/office/drawing/2014/main" id="{348AF003-192B-4B34-B137-6F2FF71564B9}"/>
              </a:ext>
            </a:extLst>
          </p:cNvPr>
          <p:cNvSpPr>
            <a:spLocks noGrp="1"/>
          </p:cNvSpPr>
          <p:nvPr>
            <p:ph sz="quarter" idx="17"/>
          </p:nvPr>
        </p:nvSpPr>
        <p:spPr>
          <a:xfrm>
            <a:off x="304800" y="4231946"/>
            <a:ext cx="5329730" cy="345998"/>
          </a:xfrm>
        </p:spPr>
        <p:txBody>
          <a:bodyPr>
            <a:noAutofit/>
          </a:bodyPr>
          <a:lstStyle/>
          <a:p>
            <a:r>
              <a:rPr lang="en-US" sz="2200" b="1" noProof="0" dirty="0">
                <a:latin typeface="Calibri" panose="020F0502020204030204" pitchFamily="34" charset="0"/>
              </a:rPr>
              <a:t>At date of distribution (January 30, 2020)</a:t>
            </a:r>
            <a:endParaRPr lang="en-US" sz="2200" noProof="0" dirty="0"/>
          </a:p>
        </p:txBody>
      </p:sp>
      <p:sp>
        <p:nvSpPr>
          <p:cNvPr id="49" name="Content Placeholder 48">
            <a:extLst>
              <a:ext uri="{FF2B5EF4-FFF2-40B4-BE49-F238E27FC236}">
                <a16:creationId xmlns:a16="http://schemas.microsoft.com/office/drawing/2014/main" id="{64C50A47-8BB1-4017-ADCD-295FFD3B1EA8}"/>
              </a:ext>
            </a:extLst>
          </p:cNvPr>
          <p:cNvSpPr>
            <a:spLocks noGrp="1"/>
          </p:cNvSpPr>
          <p:nvPr>
            <p:ph sz="quarter" idx="19"/>
          </p:nvPr>
        </p:nvSpPr>
        <p:spPr>
          <a:xfrm>
            <a:off x="303092" y="4750451"/>
            <a:ext cx="3661747" cy="393699"/>
          </a:xfrm>
        </p:spPr>
        <p:txBody>
          <a:bodyPr>
            <a:noAutofit/>
          </a:bodyPr>
          <a:lstStyle/>
          <a:p>
            <a:r>
              <a:rPr lang="en-US" sz="2400" noProof="0" dirty="0">
                <a:latin typeface="Calibri" panose="020F0502020204030204" pitchFamily="34" charset="0"/>
              </a:rPr>
              <a:t>Property Dividends Payable</a:t>
            </a:r>
            <a:endParaRPr lang="en-US" sz="2400" noProof="0" dirty="0"/>
          </a:p>
        </p:txBody>
      </p:sp>
      <p:sp>
        <p:nvSpPr>
          <p:cNvPr id="65" name="Content Placeholder 64">
            <a:extLst>
              <a:ext uri="{FF2B5EF4-FFF2-40B4-BE49-F238E27FC236}">
                <a16:creationId xmlns:a16="http://schemas.microsoft.com/office/drawing/2014/main" id="{04D32AA3-4B56-4652-872C-3C8EB174FA5C}"/>
              </a:ext>
            </a:extLst>
          </p:cNvPr>
          <p:cNvSpPr>
            <a:spLocks noGrp="1"/>
          </p:cNvSpPr>
          <p:nvPr>
            <p:ph sz="quarter" idx="35"/>
          </p:nvPr>
        </p:nvSpPr>
        <p:spPr>
          <a:xfrm>
            <a:off x="4951475" y="4835515"/>
            <a:ext cx="1442920" cy="393699"/>
          </a:xfrm>
        </p:spPr>
        <p:txBody>
          <a:bodyPr>
            <a:normAutofit lnSpcReduction="10000"/>
          </a:bodyPr>
          <a:lstStyle/>
          <a:p>
            <a:pPr algn="r"/>
            <a:r>
              <a:rPr lang="en-US" sz="2400" noProof="0" dirty="0">
                <a:latin typeface="Calibri" panose="020F0502020204030204" pitchFamily="34" charset="0"/>
              </a:rPr>
              <a:t>2,000,000</a:t>
            </a:r>
            <a:endParaRPr lang="en-US" sz="2400" noProof="0" dirty="0"/>
          </a:p>
        </p:txBody>
      </p:sp>
      <p:sp>
        <p:nvSpPr>
          <p:cNvPr id="52" name="Content Placeholder 51">
            <a:extLst>
              <a:ext uri="{FF2B5EF4-FFF2-40B4-BE49-F238E27FC236}">
                <a16:creationId xmlns:a16="http://schemas.microsoft.com/office/drawing/2014/main" id="{6ADB1848-582C-4D88-B6E6-69871FF2B960}"/>
              </a:ext>
            </a:extLst>
          </p:cNvPr>
          <p:cNvSpPr>
            <a:spLocks noGrp="1"/>
          </p:cNvSpPr>
          <p:nvPr>
            <p:ph sz="quarter" idx="22"/>
          </p:nvPr>
        </p:nvSpPr>
        <p:spPr>
          <a:xfrm>
            <a:off x="760171" y="5231349"/>
            <a:ext cx="2749300" cy="304800"/>
          </a:xfrm>
        </p:spPr>
        <p:txBody>
          <a:bodyPr>
            <a:noAutofit/>
          </a:bodyPr>
          <a:lstStyle/>
          <a:p>
            <a:r>
              <a:rPr lang="en-US" sz="2400" noProof="0" dirty="0">
                <a:latin typeface="Calibri" panose="020F0502020204030204" pitchFamily="34" charset="0"/>
              </a:rPr>
              <a:t>Equity Investments</a:t>
            </a:r>
            <a:endParaRPr lang="en-US" sz="2400" noProof="0" dirty="0"/>
          </a:p>
        </p:txBody>
      </p:sp>
      <p:sp>
        <p:nvSpPr>
          <p:cNvPr id="66" name="Content Placeholder 65">
            <a:extLst>
              <a:ext uri="{FF2B5EF4-FFF2-40B4-BE49-F238E27FC236}">
                <a16:creationId xmlns:a16="http://schemas.microsoft.com/office/drawing/2014/main" id="{8A3CEE6B-7DD6-4CB7-AC77-B73CD90E3399}"/>
              </a:ext>
            </a:extLst>
          </p:cNvPr>
          <p:cNvSpPr>
            <a:spLocks noGrp="1"/>
          </p:cNvSpPr>
          <p:nvPr>
            <p:ph sz="quarter" idx="36"/>
          </p:nvPr>
        </p:nvSpPr>
        <p:spPr>
          <a:xfrm>
            <a:off x="6482736" y="5248955"/>
            <a:ext cx="1431938" cy="381000"/>
          </a:xfrm>
        </p:spPr>
        <p:txBody>
          <a:bodyPr>
            <a:normAutofit fontScale="85000" lnSpcReduction="20000"/>
          </a:bodyPr>
          <a:lstStyle/>
          <a:p>
            <a:pPr algn="r"/>
            <a:r>
              <a:rPr lang="en-US" noProof="0" dirty="0">
                <a:latin typeface="Calibri" panose="020F0502020204030204" pitchFamily="34" charset="0"/>
              </a:rPr>
              <a:t>2,000,000</a:t>
            </a:r>
            <a:endParaRPr lang="en-US" noProof="0" dirty="0"/>
          </a:p>
        </p:txBody>
      </p:sp>
      <p:sp>
        <p:nvSpPr>
          <p:cNvPr id="75" name="COB/LO">
            <a:extLst>
              <a:ext uri="{FF2B5EF4-FFF2-40B4-BE49-F238E27FC236}">
                <a16:creationId xmlns:a16="http://schemas.microsoft.com/office/drawing/2014/main" id="{3C7EE0EC-0E69-4E4C-8F21-A7C5D5ED486E}"/>
              </a:ext>
            </a:extLst>
          </p:cNvPr>
          <p:cNvSpPr txBox="1">
            <a:spLocks noGrp="1"/>
          </p:cNvSpPr>
          <p:nvPr>
            <p:ph sz="quarter" idx="44"/>
          </p:nvPr>
        </p:nvSpPr>
        <p:spPr>
          <a:xfrm>
            <a:off x="331788" y="6350810"/>
            <a:ext cx="749300" cy="365125"/>
          </a:xfrm>
          <a:prstGeom prst="rect">
            <a:avLst/>
          </a:prstGeom>
          <a:noFill/>
        </p:spPr>
        <p:txBody>
          <a:bodyPr lIns="0" rIns="0">
            <a:sp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0325" lvl="1" indent="0">
              <a:lnSpc>
                <a:spcPct val="100000"/>
              </a:lnSpc>
              <a:spcBef>
                <a:spcPts val="1200"/>
              </a:spcBef>
              <a:buFont typeface="Arial"/>
              <a:buNone/>
            </a:pPr>
            <a:r>
              <a:rPr lang="en-US" sz="1200" noProof="0" dirty="0">
                <a:solidFill>
                  <a:srgbClr val="000000"/>
                </a:solidFill>
              </a:rPr>
              <a:t>LO 3</a:t>
            </a:r>
          </a:p>
        </p:txBody>
      </p:sp>
      <p:sp>
        <p:nvSpPr>
          <p:cNvPr id="4" name="Slide Number Placeholder 3"/>
          <p:cNvSpPr>
            <a:spLocks noGrp="1"/>
          </p:cNvSpPr>
          <p:nvPr>
            <p:ph type="sldNum" sz="quarter" idx="10"/>
          </p:nvPr>
        </p:nvSpPr>
        <p:spPr>
          <a:ln>
            <a:noFill/>
          </a:ln>
        </p:spPr>
        <p:txBody>
          <a:bodyPr/>
          <a:lstStyle/>
          <a:p>
            <a:fld id="{67B19427-F580-D146-B60E-4CADEE75497F}" type="slidenum">
              <a:rPr lang="en-US" smtClean="0">
                <a:solidFill>
                  <a:schemeClr val="tx1"/>
                </a:solidFill>
              </a:rPr>
              <a:pPr/>
              <a:t>53</a:t>
            </a:fld>
            <a:endParaRPr lang="en-US" dirty="0">
              <a:solidFill>
                <a:schemeClr val="tx1"/>
              </a:solidFill>
            </a:endParaRPr>
          </a:p>
        </p:txBody>
      </p:sp>
      <p:sp>
        <p:nvSpPr>
          <p:cNvPr id="5" name="Footer Placeholder 4"/>
          <p:cNvSpPr>
            <a:spLocks noGrp="1"/>
          </p:cNvSpPr>
          <p:nvPr>
            <p:ph type="ftr" sz="quarter" idx="11"/>
          </p:nvPr>
        </p:nvSpPr>
        <p:spPr>
          <a:ln>
            <a:noFill/>
          </a:ln>
        </p:spPr>
        <p:txBody>
          <a:bodyPr/>
          <a:lstStyle/>
          <a:p>
            <a:r>
              <a:rPr lang="en-US" dirty="0">
                <a:solidFill>
                  <a:schemeClr val="tx1"/>
                </a:solidFill>
              </a:rPr>
              <a:t>Copyright ©2019 John Wiley &amp; Sons, Inc. </a:t>
            </a:r>
          </a:p>
        </p:txBody>
      </p:sp>
    </p:spTree>
    <p:extLst>
      <p:ext uri="{BB962C8B-B14F-4D97-AF65-F5344CB8AC3E}">
        <p14:creationId xmlns:p14="http://schemas.microsoft.com/office/powerpoint/2010/main" val="1319005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2">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uild="p"/>
      <p:bldP spid="49" grpId="0" build="p"/>
      <p:bldP spid="65" grpId="0" build="p"/>
      <p:bldP spid="52" grpId="0" build="p"/>
      <p:bldP spid="66"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1034129"/>
          </a:xfrm>
        </p:spPr>
        <p:txBody>
          <a:bodyPr>
            <a:spAutoFit/>
          </a:bodyPr>
          <a:lstStyle/>
          <a:p>
            <a:r>
              <a:rPr lang="en-US" noProof="0" dirty="0"/>
              <a:t>Types of Dividends</a:t>
            </a:r>
            <a:br>
              <a:rPr lang="en-US" noProof="0" dirty="0"/>
            </a:br>
            <a:r>
              <a:rPr lang="en-US" sz="2800" noProof="0" dirty="0">
                <a:solidFill>
                  <a:schemeClr val="tx1"/>
                </a:solidFill>
              </a:rPr>
              <a:t>Liquidating Dividends</a:t>
            </a:r>
            <a:endParaRPr lang="en-US" sz="2800" b="0" noProof="0" dirty="0">
              <a:solidFill>
                <a:srgbClr val="990000"/>
              </a:solidFill>
            </a:endParaRPr>
          </a:p>
        </p:txBody>
      </p:sp>
      <p:sp>
        <p:nvSpPr>
          <p:cNvPr id="9" name="Content Placeholder 8">
            <a:extLst>
              <a:ext uri="{FF2B5EF4-FFF2-40B4-BE49-F238E27FC236}">
                <a16:creationId xmlns:a16="http://schemas.microsoft.com/office/drawing/2014/main" id="{DDAC5CB2-627A-459E-8BB3-E4ECBB46DB64}"/>
              </a:ext>
            </a:extLst>
          </p:cNvPr>
          <p:cNvSpPr>
            <a:spLocks noGrp="1"/>
          </p:cNvSpPr>
          <p:nvPr>
            <p:ph sz="quarter" idx="16"/>
          </p:nvPr>
        </p:nvSpPr>
        <p:spPr>
          <a:xfrm>
            <a:off x="304800" y="1933360"/>
            <a:ext cx="8534400" cy="2663036"/>
          </a:xfrm>
        </p:spPr>
        <p:txBody>
          <a:bodyPr>
            <a:normAutofit/>
          </a:bodyPr>
          <a:lstStyle/>
          <a:p>
            <a:pPr marL="291600" indent="-291600">
              <a:lnSpc>
                <a:spcPct val="100000"/>
              </a:lnSpc>
              <a:buFont typeface="Arial" pitchFamily="34" charset="0"/>
              <a:buChar char="•"/>
            </a:pPr>
            <a:r>
              <a:rPr lang="en-US" noProof="0" dirty="0"/>
              <a:t>Any dividend not based on earnings reduces corporate paid-in capital.</a:t>
            </a:r>
          </a:p>
          <a:p>
            <a:pPr marL="291600" indent="-291600">
              <a:lnSpc>
                <a:spcPct val="100000"/>
              </a:lnSpc>
              <a:buFont typeface="Arial" pitchFamily="34" charset="0"/>
              <a:buChar char="•"/>
            </a:pPr>
            <a:r>
              <a:rPr lang="en-US" noProof="0" dirty="0"/>
              <a:t>The portion of these dividends in excess of accumulated income represents a return of part of the stockholder’s investment.</a:t>
            </a:r>
          </a:p>
        </p:txBody>
      </p:sp>
      <p:sp>
        <p:nvSpPr>
          <p:cNvPr id="13" name="COB/LO">
            <a:extLst>
              <a:ext uri="{FF2B5EF4-FFF2-40B4-BE49-F238E27FC236}">
                <a16:creationId xmlns:a16="http://schemas.microsoft.com/office/drawing/2014/main" id="{86FD848B-592E-44B8-9630-BDF7B05BAF9E}"/>
              </a:ext>
            </a:extLst>
          </p:cNvPr>
          <p:cNvSpPr txBox="1">
            <a:spLocks noGrp="1"/>
          </p:cNvSpPr>
          <p:nvPr>
            <p:ph sz="quarter" idx="15"/>
          </p:nvPr>
        </p:nvSpPr>
        <p:spPr>
          <a:xfrm>
            <a:off x="331788" y="6400413"/>
            <a:ext cx="749300" cy="276999"/>
          </a:xfrm>
          <a:prstGeom prst="rect">
            <a:avLst/>
          </a:prstGeom>
          <a:noFill/>
        </p:spPr>
        <p:txBody>
          <a:bodyPr lIns="0" rIns="0">
            <a:sp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0325" lvl="1" indent="0">
              <a:lnSpc>
                <a:spcPct val="100000"/>
              </a:lnSpc>
              <a:spcBef>
                <a:spcPts val="1200"/>
              </a:spcBef>
              <a:buFont typeface="Arial"/>
              <a:buNone/>
            </a:pPr>
            <a:r>
              <a:rPr lang="en-US" sz="1200" noProof="0" dirty="0">
                <a:solidFill>
                  <a:srgbClr val="000000"/>
                </a:solidFill>
              </a:rPr>
              <a:t>LO 3</a:t>
            </a:r>
          </a:p>
        </p:txBody>
      </p:sp>
      <p:sp>
        <p:nvSpPr>
          <p:cNvPr id="4" name="Slide Number Placeholder 3"/>
          <p:cNvSpPr>
            <a:spLocks noGrp="1"/>
          </p:cNvSpPr>
          <p:nvPr>
            <p:ph type="sldNum" sz="quarter" idx="10"/>
          </p:nvPr>
        </p:nvSpPr>
        <p:spPr/>
        <p:txBody>
          <a:bodyPr/>
          <a:lstStyle/>
          <a:p>
            <a:fld id="{67B19427-F580-D146-B60E-4CADEE75497F}" type="slidenum">
              <a:rPr lang="en-US" smtClean="0">
                <a:solidFill>
                  <a:srgbClr val="000000"/>
                </a:solidFill>
              </a:rPr>
              <a:pPr/>
              <a:t>54</a:t>
            </a:fld>
            <a:endParaRPr lang="en-US" dirty="0">
              <a:solidFill>
                <a:srgbClr val="000000"/>
              </a:solidFill>
            </a:endParaRPr>
          </a:p>
        </p:txBody>
      </p:sp>
      <p:sp>
        <p:nvSpPr>
          <p:cNvPr id="5" name="Footer Placeholder 4"/>
          <p:cNvSpPr>
            <a:spLocks noGrp="1"/>
          </p:cNvSpPr>
          <p:nvPr>
            <p:ph type="ftr" sz="quarter" idx="11"/>
          </p:nvPr>
        </p:nvSpPr>
        <p:spPr/>
        <p:txBody>
          <a:bodyPr/>
          <a:lstStyle/>
          <a:p>
            <a:r>
              <a:rPr lang="en-US" dirty="0">
                <a:solidFill>
                  <a:srgbClr val="000000"/>
                </a:solidFill>
              </a:rPr>
              <a:t>Copyright ©2019 John Wiley &amp; Sons, Inc. </a:t>
            </a:r>
          </a:p>
        </p:txBody>
      </p:sp>
    </p:spTree>
    <p:extLst>
      <p:ext uri="{BB962C8B-B14F-4D97-AF65-F5344CB8AC3E}">
        <p14:creationId xmlns:p14="http://schemas.microsoft.com/office/powerpoint/2010/main" val="35819635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a:extLst>
              <a:ext uri="{FF2B5EF4-FFF2-40B4-BE49-F238E27FC236}">
                <a16:creationId xmlns:a16="http://schemas.microsoft.com/office/drawing/2014/main" id="{7CA445FE-2175-4BD8-B2E8-CF4FB56C1EC5}"/>
              </a:ext>
            </a:extLst>
          </p:cNvPr>
          <p:cNvSpPr>
            <a:spLocks noGrp="1"/>
          </p:cNvSpPr>
          <p:nvPr>
            <p:ph type="title"/>
          </p:nvPr>
        </p:nvSpPr>
        <p:spPr>
          <a:xfrm>
            <a:off x="304800" y="762001"/>
            <a:ext cx="8534400" cy="679351"/>
          </a:xfrm>
        </p:spPr>
        <p:txBody>
          <a:bodyPr/>
          <a:lstStyle/>
          <a:p>
            <a:r>
              <a:rPr lang="en-US" noProof="0" dirty="0"/>
              <a:t>Liquidating Dividends</a:t>
            </a:r>
          </a:p>
        </p:txBody>
      </p:sp>
      <p:sp>
        <p:nvSpPr>
          <p:cNvPr id="46" name="Content Placeholder 45">
            <a:extLst>
              <a:ext uri="{FF2B5EF4-FFF2-40B4-BE49-F238E27FC236}">
                <a16:creationId xmlns:a16="http://schemas.microsoft.com/office/drawing/2014/main" id="{C8C8AB3C-0C37-41DA-A9F9-4524866C50C1}"/>
              </a:ext>
            </a:extLst>
          </p:cNvPr>
          <p:cNvSpPr>
            <a:spLocks noGrp="1"/>
          </p:cNvSpPr>
          <p:nvPr>
            <p:ph sz="quarter" idx="16"/>
          </p:nvPr>
        </p:nvSpPr>
        <p:spPr>
          <a:xfrm>
            <a:off x="304800" y="1571221"/>
            <a:ext cx="8534400" cy="1356129"/>
          </a:xfrm>
        </p:spPr>
        <p:txBody>
          <a:bodyPr>
            <a:normAutofit fontScale="92500"/>
          </a:bodyPr>
          <a:lstStyle/>
          <a:p>
            <a:r>
              <a:rPr lang="en-US" sz="2400" b="1" noProof="0" dirty="0"/>
              <a:t>Illustration:</a:t>
            </a:r>
            <a:r>
              <a:rPr lang="en-US" sz="2400" noProof="0" dirty="0"/>
              <a:t> </a:t>
            </a:r>
            <a:r>
              <a:rPr lang="en-US" sz="2400" dirty="0"/>
              <a:t>McChesney Mines, Inc. </a:t>
            </a:r>
            <a:r>
              <a:rPr lang="en-US" sz="2400" noProof="0" dirty="0"/>
              <a:t>issued a “dividend” to its common stockholders of $1,200,000. The announcement noted stockholders should consider $900,000 as income and the remainder a return of capital. </a:t>
            </a:r>
            <a:r>
              <a:rPr lang="en-US" sz="2400" dirty="0"/>
              <a:t>McChesney</a:t>
            </a:r>
            <a:r>
              <a:rPr lang="en-US" sz="2400" noProof="0" dirty="0"/>
              <a:t> Mines records the dividend as follows.</a:t>
            </a:r>
          </a:p>
        </p:txBody>
      </p:sp>
      <p:sp>
        <p:nvSpPr>
          <p:cNvPr id="47" name="Content Placeholder 46">
            <a:extLst>
              <a:ext uri="{FF2B5EF4-FFF2-40B4-BE49-F238E27FC236}">
                <a16:creationId xmlns:a16="http://schemas.microsoft.com/office/drawing/2014/main" id="{348AF003-192B-4B34-B137-6F2FF71564B9}"/>
              </a:ext>
            </a:extLst>
          </p:cNvPr>
          <p:cNvSpPr>
            <a:spLocks noGrp="1"/>
          </p:cNvSpPr>
          <p:nvPr>
            <p:ph sz="quarter" idx="17"/>
          </p:nvPr>
        </p:nvSpPr>
        <p:spPr>
          <a:xfrm>
            <a:off x="304800" y="2962997"/>
            <a:ext cx="2825195" cy="345998"/>
          </a:xfrm>
        </p:spPr>
        <p:txBody>
          <a:bodyPr>
            <a:noAutofit/>
          </a:bodyPr>
          <a:lstStyle/>
          <a:p>
            <a:r>
              <a:rPr lang="en-US" sz="2200" b="1" noProof="0" dirty="0">
                <a:latin typeface="Calibri" panose="020F0502020204030204" pitchFamily="34" charset="0"/>
              </a:rPr>
              <a:t>At date of declaration</a:t>
            </a:r>
            <a:endParaRPr lang="en-US" sz="2200" noProof="0" dirty="0"/>
          </a:p>
        </p:txBody>
      </p:sp>
      <p:sp>
        <p:nvSpPr>
          <p:cNvPr id="49" name="Content Placeholder 48">
            <a:extLst>
              <a:ext uri="{FF2B5EF4-FFF2-40B4-BE49-F238E27FC236}">
                <a16:creationId xmlns:a16="http://schemas.microsoft.com/office/drawing/2014/main" id="{64C50A47-8BB1-4017-ADCD-295FFD3B1EA8}"/>
              </a:ext>
            </a:extLst>
          </p:cNvPr>
          <p:cNvSpPr>
            <a:spLocks noGrp="1"/>
          </p:cNvSpPr>
          <p:nvPr>
            <p:ph sz="quarter" idx="19"/>
          </p:nvPr>
        </p:nvSpPr>
        <p:spPr>
          <a:xfrm>
            <a:off x="303093" y="3481502"/>
            <a:ext cx="3505200" cy="393699"/>
          </a:xfrm>
        </p:spPr>
        <p:txBody>
          <a:bodyPr>
            <a:noAutofit/>
          </a:bodyPr>
          <a:lstStyle/>
          <a:p>
            <a:r>
              <a:rPr lang="en-US" sz="2400" noProof="0" dirty="0">
                <a:latin typeface="Calibri" panose="020F0502020204030204" pitchFamily="34" charset="0"/>
              </a:rPr>
              <a:t>Retained Earnings</a:t>
            </a:r>
            <a:endParaRPr lang="en-US" sz="2400" noProof="0" dirty="0"/>
          </a:p>
        </p:txBody>
      </p:sp>
      <p:sp>
        <p:nvSpPr>
          <p:cNvPr id="65" name="Content Placeholder 64">
            <a:extLst>
              <a:ext uri="{FF2B5EF4-FFF2-40B4-BE49-F238E27FC236}">
                <a16:creationId xmlns:a16="http://schemas.microsoft.com/office/drawing/2014/main" id="{04D32AA3-4B56-4652-872C-3C8EB174FA5C}"/>
              </a:ext>
            </a:extLst>
          </p:cNvPr>
          <p:cNvSpPr>
            <a:spLocks noGrp="1"/>
          </p:cNvSpPr>
          <p:nvPr>
            <p:ph sz="quarter" idx="35"/>
          </p:nvPr>
        </p:nvSpPr>
        <p:spPr>
          <a:xfrm>
            <a:off x="5937195" y="3566566"/>
            <a:ext cx="1291130" cy="393699"/>
          </a:xfrm>
        </p:spPr>
        <p:txBody>
          <a:bodyPr>
            <a:normAutofit lnSpcReduction="10000"/>
          </a:bodyPr>
          <a:lstStyle/>
          <a:p>
            <a:pPr algn="r"/>
            <a:r>
              <a:rPr lang="en-US" sz="2400" noProof="0" dirty="0">
                <a:latin typeface="Calibri" panose="020F0502020204030204" pitchFamily="34" charset="0"/>
              </a:rPr>
              <a:t>900,000</a:t>
            </a:r>
            <a:endParaRPr lang="en-US" sz="2400" noProof="0" dirty="0"/>
          </a:p>
        </p:txBody>
      </p:sp>
      <p:sp>
        <p:nvSpPr>
          <p:cNvPr id="53" name="Content Placeholder 52">
            <a:extLst>
              <a:ext uri="{FF2B5EF4-FFF2-40B4-BE49-F238E27FC236}">
                <a16:creationId xmlns:a16="http://schemas.microsoft.com/office/drawing/2014/main" id="{86043B11-5449-4E34-8B19-6F7182A056A1}"/>
              </a:ext>
            </a:extLst>
          </p:cNvPr>
          <p:cNvSpPr>
            <a:spLocks noGrp="1"/>
          </p:cNvSpPr>
          <p:nvPr>
            <p:ph sz="quarter" idx="23"/>
          </p:nvPr>
        </p:nvSpPr>
        <p:spPr>
          <a:xfrm>
            <a:off x="304800" y="4036160"/>
            <a:ext cx="5329730" cy="381000"/>
          </a:xfrm>
        </p:spPr>
        <p:txBody>
          <a:bodyPr>
            <a:noAutofit/>
          </a:bodyPr>
          <a:lstStyle/>
          <a:p>
            <a:r>
              <a:rPr lang="en-US" sz="2400" noProof="0" dirty="0"/>
              <a:t>Paid-in Capital in Excess of Par—Common</a:t>
            </a:r>
          </a:p>
        </p:txBody>
      </p:sp>
      <p:sp>
        <p:nvSpPr>
          <p:cNvPr id="67" name="Content Placeholder 66">
            <a:extLst>
              <a:ext uri="{FF2B5EF4-FFF2-40B4-BE49-F238E27FC236}">
                <a16:creationId xmlns:a16="http://schemas.microsoft.com/office/drawing/2014/main" id="{7EF7B8D6-8518-47A7-A535-940B1E7F7D73}"/>
              </a:ext>
            </a:extLst>
          </p:cNvPr>
          <p:cNvSpPr>
            <a:spLocks noGrp="1"/>
          </p:cNvSpPr>
          <p:nvPr>
            <p:ph sz="quarter" idx="37"/>
          </p:nvPr>
        </p:nvSpPr>
        <p:spPr>
          <a:xfrm>
            <a:off x="5938659" y="4068059"/>
            <a:ext cx="1291130" cy="381000"/>
          </a:xfrm>
        </p:spPr>
        <p:txBody>
          <a:bodyPr>
            <a:normAutofit fontScale="85000" lnSpcReduction="20000"/>
          </a:bodyPr>
          <a:lstStyle/>
          <a:p>
            <a:pPr algn="r"/>
            <a:r>
              <a:rPr lang="en-US" noProof="0" dirty="0">
                <a:latin typeface="Calibri" panose="020F0502020204030204" pitchFamily="34" charset="0"/>
              </a:rPr>
              <a:t>300,000</a:t>
            </a:r>
            <a:endParaRPr lang="en-US" noProof="0" dirty="0"/>
          </a:p>
        </p:txBody>
      </p:sp>
      <p:sp>
        <p:nvSpPr>
          <p:cNvPr id="52" name="Content Placeholder 51">
            <a:extLst>
              <a:ext uri="{FF2B5EF4-FFF2-40B4-BE49-F238E27FC236}">
                <a16:creationId xmlns:a16="http://schemas.microsoft.com/office/drawing/2014/main" id="{6ADB1848-582C-4D88-B6E6-69871FF2B960}"/>
              </a:ext>
            </a:extLst>
          </p:cNvPr>
          <p:cNvSpPr>
            <a:spLocks noGrp="1"/>
          </p:cNvSpPr>
          <p:nvPr>
            <p:ph sz="quarter" idx="22"/>
          </p:nvPr>
        </p:nvSpPr>
        <p:spPr>
          <a:xfrm>
            <a:off x="929040" y="4516395"/>
            <a:ext cx="2880960" cy="304800"/>
          </a:xfrm>
        </p:spPr>
        <p:txBody>
          <a:bodyPr>
            <a:noAutofit/>
          </a:bodyPr>
          <a:lstStyle/>
          <a:p>
            <a:r>
              <a:rPr lang="en-US" sz="2400" noProof="0" dirty="0">
                <a:latin typeface="Calibri" panose="020F0502020204030204" pitchFamily="34" charset="0"/>
              </a:rPr>
              <a:t>Dividends Payable</a:t>
            </a:r>
            <a:endParaRPr lang="en-US" sz="2400" noProof="0" dirty="0"/>
          </a:p>
        </p:txBody>
      </p:sp>
      <p:sp>
        <p:nvSpPr>
          <p:cNvPr id="66" name="Content Placeholder 65">
            <a:extLst>
              <a:ext uri="{FF2B5EF4-FFF2-40B4-BE49-F238E27FC236}">
                <a16:creationId xmlns:a16="http://schemas.microsoft.com/office/drawing/2014/main" id="{8A3CEE6B-7DD6-4CB7-AC77-B73CD90E3399}"/>
              </a:ext>
            </a:extLst>
          </p:cNvPr>
          <p:cNvSpPr>
            <a:spLocks noGrp="1"/>
          </p:cNvSpPr>
          <p:nvPr>
            <p:ph sz="quarter" idx="36"/>
          </p:nvPr>
        </p:nvSpPr>
        <p:spPr>
          <a:xfrm>
            <a:off x="7381929" y="4534001"/>
            <a:ext cx="1440191" cy="381000"/>
          </a:xfrm>
        </p:spPr>
        <p:txBody>
          <a:bodyPr>
            <a:normAutofit fontScale="85000" lnSpcReduction="20000"/>
          </a:bodyPr>
          <a:lstStyle/>
          <a:p>
            <a:pPr algn="r"/>
            <a:r>
              <a:rPr lang="en-US" noProof="0" dirty="0">
                <a:latin typeface="Calibri" panose="020F0502020204030204" pitchFamily="34" charset="0"/>
              </a:rPr>
              <a:t>1,200,000</a:t>
            </a:r>
            <a:endParaRPr lang="en-US" noProof="0" dirty="0"/>
          </a:p>
        </p:txBody>
      </p:sp>
      <p:sp>
        <p:nvSpPr>
          <p:cNvPr id="54" name="Content Placeholder 53">
            <a:extLst>
              <a:ext uri="{FF2B5EF4-FFF2-40B4-BE49-F238E27FC236}">
                <a16:creationId xmlns:a16="http://schemas.microsoft.com/office/drawing/2014/main" id="{0C7FEF26-95EB-4096-8C18-AC9359459C7D}"/>
              </a:ext>
            </a:extLst>
          </p:cNvPr>
          <p:cNvSpPr>
            <a:spLocks noGrp="1"/>
          </p:cNvSpPr>
          <p:nvPr>
            <p:ph sz="quarter" idx="24"/>
          </p:nvPr>
        </p:nvSpPr>
        <p:spPr>
          <a:xfrm>
            <a:off x="304799" y="4945375"/>
            <a:ext cx="3963620" cy="381000"/>
          </a:xfrm>
        </p:spPr>
        <p:txBody>
          <a:bodyPr>
            <a:noAutofit/>
          </a:bodyPr>
          <a:lstStyle/>
          <a:p>
            <a:r>
              <a:rPr lang="en-US" sz="2400" b="1" noProof="0" dirty="0">
                <a:latin typeface="Calibri" panose="020F0502020204030204" pitchFamily="34" charset="0"/>
              </a:rPr>
              <a:t>At date of payment</a:t>
            </a:r>
            <a:endParaRPr lang="en-US" sz="2400" noProof="0" dirty="0"/>
          </a:p>
        </p:txBody>
      </p:sp>
      <p:sp>
        <p:nvSpPr>
          <p:cNvPr id="55" name="Content Placeholder 54">
            <a:extLst>
              <a:ext uri="{FF2B5EF4-FFF2-40B4-BE49-F238E27FC236}">
                <a16:creationId xmlns:a16="http://schemas.microsoft.com/office/drawing/2014/main" id="{CD798BDB-7AC2-44FC-8A10-B497D8BB2E4F}"/>
              </a:ext>
            </a:extLst>
          </p:cNvPr>
          <p:cNvSpPr>
            <a:spLocks noGrp="1"/>
          </p:cNvSpPr>
          <p:nvPr>
            <p:ph sz="quarter" idx="25"/>
          </p:nvPr>
        </p:nvSpPr>
        <p:spPr>
          <a:xfrm>
            <a:off x="304800" y="5365919"/>
            <a:ext cx="2597510" cy="380999"/>
          </a:xfrm>
        </p:spPr>
        <p:txBody>
          <a:bodyPr>
            <a:noAutofit/>
          </a:bodyPr>
          <a:lstStyle/>
          <a:p>
            <a:r>
              <a:rPr lang="en-US" sz="2400" noProof="0" dirty="0">
                <a:latin typeface="Calibri" panose="020F0502020204030204" pitchFamily="34" charset="0"/>
              </a:rPr>
              <a:t>Dividends Payable</a:t>
            </a:r>
            <a:endParaRPr lang="en-US" sz="2400" noProof="0" dirty="0"/>
          </a:p>
        </p:txBody>
      </p:sp>
      <p:sp>
        <p:nvSpPr>
          <p:cNvPr id="68" name="Content Placeholder 67">
            <a:extLst>
              <a:ext uri="{FF2B5EF4-FFF2-40B4-BE49-F238E27FC236}">
                <a16:creationId xmlns:a16="http://schemas.microsoft.com/office/drawing/2014/main" id="{D3BECD02-EE9D-43D4-A7C7-DE386AB34CCD}"/>
              </a:ext>
            </a:extLst>
          </p:cNvPr>
          <p:cNvSpPr>
            <a:spLocks noGrp="1"/>
          </p:cNvSpPr>
          <p:nvPr>
            <p:ph sz="quarter" idx="38"/>
          </p:nvPr>
        </p:nvSpPr>
        <p:spPr>
          <a:xfrm>
            <a:off x="5786869" y="5442098"/>
            <a:ext cx="1441456" cy="380999"/>
          </a:xfrm>
        </p:spPr>
        <p:txBody>
          <a:bodyPr>
            <a:normAutofit fontScale="85000" lnSpcReduction="20000"/>
          </a:bodyPr>
          <a:lstStyle/>
          <a:p>
            <a:pPr algn="r"/>
            <a:r>
              <a:rPr lang="en-US" noProof="0" dirty="0">
                <a:latin typeface="Calibri" panose="020F0502020204030204" pitchFamily="34" charset="0"/>
              </a:rPr>
              <a:t>1,200,000</a:t>
            </a:r>
            <a:endParaRPr lang="en-US" noProof="0" dirty="0"/>
          </a:p>
        </p:txBody>
      </p:sp>
      <p:sp>
        <p:nvSpPr>
          <p:cNvPr id="56" name="Content Placeholder 55">
            <a:extLst>
              <a:ext uri="{FF2B5EF4-FFF2-40B4-BE49-F238E27FC236}">
                <a16:creationId xmlns:a16="http://schemas.microsoft.com/office/drawing/2014/main" id="{3EBC5983-62F1-42CF-A31C-8CF3BF632420}"/>
              </a:ext>
            </a:extLst>
          </p:cNvPr>
          <p:cNvSpPr>
            <a:spLocks noGrp="1"/>
          </p:cNvSpPr>
          <p:nvPr>
            <p:ph sz="quarter" idx="26"/>
          </p:nvPr>
        </p:nvSpPr>
        <p:spPr>
          <a:xfrm>
            <a:off x="1308515" y="5771632"/>
            <a:ext cx="927820" cy="400567"/>
          </a:xfrm>
        </p:spPr>
        <p:txBody>
          <a:bodyPr>
            <a:noAutofit/>
          </a:bodyPr>
          <a:lstStyle/>
          <a:p>
            <a:r>
              <a:rPr lang="en-US" sz="2400" noProof="0" dirty="0">
                <a:latin typeface="Calibri" panose="020F0502020204030204" pitchFamily="34" charset="0"/>
              </a:rPr>
              <a:t>Cash</a:t>
            </a:r>
            <a:endParaRPr lang="en-US" sz="2400" noProof="0" dirty="0"/>
          </a:p>
        </p:txBody>
      </p:sp>
      <p:sp>
        <p:nvSpPr>
          <p:cNvPr id="69" name="Content Placeholder 68">
            <a:extLst>
              <a:ext uri="{FF2B5EF4-FFF2-40B4-BE49-F238E27FC236}">
                <a16:creationId xmlns:a16="http://schemas.microsoft.com/office/drawing/2014/main" id="{7DC85FC8-8F67-4B19-AEE0-A881269A8042}"/>
              </a:ext>
            </a:extLst>
          </p:cNvPr>
          <p:cNvSpPr>
            <a:spLocks noGrp="1"/>
          </p:cNvSpPr>
          <p:nvPr>
            <p:ph sz="quarter" idx="39"/>
          </p:nvPr>
        </p:nvSpPr>
        <p:spPr>
          <a:xfrm>
            <a:off x="7379200" y="5845482"/>
            <a:ext cx="1423978" cy="381000"/>
          </a:xfrm>
        </p:spPr>
        <p:txBody>
          <a:bodyPr>
            <a:normAutofit fontScale="85000" lnSpcReduction="20000"/>
          </a:bodyPr>
          <a:lstStyle/>
          <a:p>
            <a:pPr algn="r"/>
            <a:r>
              <a:rPr lang="en-US" noProof="0" dirty="0">
                <a:latin typeface="Calibri" panose="020F0502020204030204" pitchFamily="34" charset="0"/>
              </a:rPr>
              <a:t>1,200,000</a:t>
            </a:r>
            <a:endParaRPr lang="en-US" noProof="0" dirty="0"/>
          </a:p>
        </p:txBody>
      </p:sp>
      <p:sp>
        <p:nvSpPr>
          <p:cNvPr id="75" name="COB/LO">
            <a:extLst>
              <a:ext uri="{FF2B5EF4-FFF2-40B4-BE49-F238E27FC236}">
                <a16:creationId xmlns:a16="http://schemas.microsoft.com/office/drawing/2014/main" id="{3C7EE0EC-0E69-4E4C-8F21-A7C5D5ED486E}"/>
              </a:ext>
            </a:extLst>
          </p:cNvPr>
          <p:cNvSpPr txBox="1">
            <a:spLocks noGrp="1"/>
          </p:cNvSpPr>
          <p:nvPr>
            <p:ph sz="quarter" idx="44"/>
          </p:nvPr>
        </p:nvSpPr>
        <p:spPr>
          <a:xfrm>
            <a:off x="331788" y="6350810"/>
            <a:ext cx="749300" cy="365125"/>
          </a:xfrm>
          <a:prstGeom prst="rect">
            <a:avLst/>
          </a:prstGeom>
          <a:noFill/>
        </p:spPr>
        <p:txBody>
          <a:bodyPr lIns="0" rIns="0">
            <a:sp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0325" lvl="1" indent="0">
              <a:lnSpc>
                <a:spcPct val="100000"/>
              </a:lnSpc>
              <a:spcBef>
                <a:spcPts val="1200"/>
              </a:spcBef>
              <a:buFont typeface="Arial"/>
              <a:buNone/>
            </a:pPr>
            <a:r>
              <a:rPr lang="en-US" sz="1200" noProof="0" dirty="0">
                <a:solidFill>
                  <a:srgbClr val="000000"/>
                </a:solidFill>
              </a:rPr>
              <a:t>LO 3</a:t>
            </a:r>
          </a:p>
        </p:txBody>
      </p:sp>
      <p:sp>
        <p:nvSpPr>
          <p:cNvPr id="4" name="Slide Number Placeholder 3"/>
          <p:cNvSpPr>
            <a:spLocks noGrp="1"/>
          </p:cNvSpPr>
          <p:nvPr>
            <p:ph type="sldNum" sz="quarter" idx="10"/>
          </p:nvPr>
        </p:nvSpPr>
        <p:spPr>
          <a:ln>
            <a:noFill/>
          </a:ln>
        </p:spPr>
        <p:txBody>
          <a:bodyPr/>
          <a:lstStyle/>
          <a:p>
            <a:fld id="{67B19427-F580-D146-B60E-4CADEE75497F}" type="slidenum">
              <a:rPr lang="en-US" smtClean="0">
                <a:solidFill>
                  <a:schemeClr val="tx1"/>
                </a:solidFill>
              </a:rPr>
              <a:pPr/>
              <a:t>55</a:t>
            </a:fld>
            <a:endParaRPr lang="en-US" dirty="0">
              <a:solidFill>
                <a:schemeClr val="tx1"/>
              </a:solidFill>
            </a:endParaRPr>
          </a:p>
        </p:txBody>
      </p:sp>
      <p:sp>
        <p:nvSpPr>
          <p:cNvPr id="5" name="Footer Placeholder 4"/>
          <p:cNvSpPr>
            <a:spLocks noGrp="1"/>
          </p:cNvSpPr>
          <p:nvPr>
            <p:ph type="ftr" sz="quarter" idx="11"/>
          </p:nvPr>
        </p:nvSpPr>
        <p:spPr>
          <a:ln>
            <a:noFill/>
          </a:ln>
        </p:spPr>
        <p:txBody>
          <a:bodyPr/>
          <a:lstStyle/>
          <a:p>
            <a:r>
              <a:rPr lang="en-US" dirty="0">
                <a:solidFill>
                  <a:schemeClr val="tx1"/>
                </a:solidFill>
              </a:rPr>
              <a:t>Copyright ©2019 John Wiley &amp; Sons, Inc. </a:t>
            </a:r>
          </a:p>
        </p:txBody>
      </p:sp>
    </p:spTree>
    <p:extLst>
      <p:ext uri="{BB962C8B-B14F-4D97-AF65-F5344CB8AC3E}">
        <p14:creationId xmlns:p14="http://schemas.microsoft.com/office/powerpoint/2010/main" val="1011835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3">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2">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6">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4">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5">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8">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6">
                                            <p:txEl>
                                              <p:pRg st="0" end="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uild="p"/>
      <p:bldP spid="49" grpId="0" build="p"/>
      <p:bldP spid="65" grpId="0" build="p"/>
      <p:bldP spid="53" grpId="0" build="p"/>
      <p:bldP spid="67" grpId="0" build="p"/>
      <p:bldP spid="52" grpId="0" build="p"/>
      <p:bldP spid="66" grpId="0" build="p"/>
      <p:bldP spid="54" grpId="0" build="p"/>
      <p:bldP spid="55" grpId="0" build="p"/>
      <p:bldP spid="68" grpId="0" build="p"/>
      <p:bldP spid="56" grpId="0" build="p"/>
      <p:bldP spid="69"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1034129"/>
          </a:xfrm>
        </p:spPr>
        <p:txBody>
          <a:bodyPr>
            <a:spAutoFit/>
          </a:bodyPr>
          <a:lstStyle/>
          <a:p>
            <a:r>
              <a:rPr lang="en-US" noProof="0" dirty="0">
                <a:solidFill>
                  <a:srgbClr val="196E78"/>
                </a:solidFill>
              </a:rPr>
              <a:t>Stock Dividends and Stock Splits</a:t>
            </a:r>
            <a:br>
              <a:rPr lang="en-US" noProof="0" dirty="0">
                <a:solidFill>
                  <a:srgbClr val="196E78"/>
                </a:solidFill>
              </a:rPr>
            </a:br>
            <a:r>
              <a:rPr lang="en-US" sz="2800" noProof="0" dirty="0">
                <a:solidFill>
                  <a:schemeClr val="tx1"/>
                </a:solidFill>
              </a:rPr>
              <a:t>Stock Dividends</a:t>
            </a:r>
            <a:endParaRPr lang="en-US" sz="2800" b="0" noProof="0" dirty="0">
              <a:solidFill>
                <a:srgbClr val="990000"/>
              </a:solidFill>
            </a:endParaRPr>
          </a:p>
        </p:txBody>
      </p:sp>
      <p:sp>
        <p:nvSpPr>
          <p:cNvPr id="9" name="Content Placeholder 8">
            <a:extLst>
              <a:ext uri="{FF2B5EF4-FFF2-40B4-BE49-F238E27FC236}">
                <a16:creationId xmlns:a16="http://schemas.microsoft.com/office/drawing/2014/main" id="{DDAC5CB2-627A-459E-8BB3-E4ECBB46DB64}"/>
              </a:ext>
            </a:extLst>
          </p:cNvPr>
          <p:cNvSpPr>
            <a:spLocks noGrp="1"/>
          </p:cNvSpPr>
          <p:nvPr>
            <p:ph sz="quarter" idx="16"/>
          </p:nvPr>
        </p:nvSpPr>
        <p:spPr>
          <a:xfrm>
            <a:off x="304800" y="1911100"/>
            <a:ext cx="8534400" cy="4184898"/>
          </a:xfrm>
        </p:spPr>
        <p:txBody>
          <a:bodyPr>
            <a:normAutofit/>
          </a:bodyPr>
          <a:lstStyle/>
          <a:p>
            <a:pPr>
              <a:lnSpc>
                <a:spcPct val="100000"/>
              </a:lnSpc>
              <a:spcBef>
                <a:spcPts val="1200"/>
              </a:spcBef>
            </a:pPr>
            <a:r>
              <a:rPr lang="en-US" noProof="0" dirty="0"/>
              <a:t>Issuance by a company of its own stock to stockholders on a pro rata basis, without receiving any consideration.</a:t>
            </a:r>
          </a:p>
          <a:p>
            <a:pPr marL="291600" indent="-291600">
              <a:lnSpc>
                <a:spcPct val="100000"/>
              </a:lnSpc>
              <a:buFont typeface="Arial" pitchFamily="34" charset="0"/>
              <a:buChar char="•"/>
            </a:pPr>
            <a:r>
              <a:rPr lang="en-US" noProof="0" dirty="0"/>
              <a:t>Used when management wishes to “capitalize” part of earnings.</a:t>
            </a:r>
          </a:p>
          <a:p>
            <a:pPr marL="291600" indent="-291600">
              <a:lnSpc>
                <a:spcPct val="100000"/>
              </a:lnSpc>
              <a:buFont typeface="Arial" pitchFamily="34" charset="0"/>
              <a:buChar char="•"/>
            </a:pPr>
            <a:r>
              <a:rPr lang="en-US" noProof="0" dirty="0"/>
              <a:t>If stock dividend is less than 20 to 25 percent of the common shares outstanding, company transfers fair market value from retained earnings (</a:t>
            </a:r>
            <a:r>
              <a:rPr lang="en-US" b="1" noProof="0" dirty="0">
                <a:solidFill>
                  <a:srgbClr val="00007F"/>
                </a:solidFill>
              </a:rPr>
              <a:t>small stock dividend</a:t>
            </a:r>
            <a:r>
              <a:rPr lang="en-US" noProof="0" dirty="0"/>
              <a:t>).</a:t>
            </a:r>
          </a:p>
        </p:txBody>
      </p:sp>
      <p:sp>
        <p:nvSpPr>
          <p:cNvPr id="13" name="COB/LO">
            <a:extLst>
              <a:ext uri="{FF2B5EF4-FFF2-40B4-BE49-F238E27FC236}">
                <a16:creationId xmlns:a16="http://schemas.microsoft.com/office/drawing/2014/main" id="{86FD848B-592E-44B8-9630-BDF7B05BAF9E}"/>
              </a:ext>
            </a:extLst>
          </p:cNvPr>
          <p:cNvSpPr txBox="1">
            <a:spLocks noGrp="1"/>
          </p:cNvSpPr>
          <p:nvPr>
            <p:ph sz="quarter" idx="15"/>
          </p:nvPr>
        </p:nvSpPr>
        <p:spPr>
          <a:xfrm>
            <a:off x="331788" y="6400413"/>
            <a:ext cx="749300" cy="276999"/>
          </a:xfrm>
          <a:prstGeom prst="rect">
            <a:avLst/>
          </a:prstGeom>
          <a:noFill/>
        </p:spPr>
        <p:txBody>
          <a:bodyPr lIns="0" rIns="0">
            <a:sp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0325" lvl="1" indent="0">
              <a:lnSpc>
                <a:spcPct val="100000"/>
              </a:lnSpc>
              <a:spcBef>
                <a:spcPts val="1200"/>
              </a:spcBef>
              <a:buFont typeface="Arial"/>
              <a:buNone/>
            </a:pPr>
            <a:r>
              <a:rPr lang="en-US" sz="1200" noProof="0" dirty="0">
                <a:solidFill>
                  <a:srgbClr val="000000"/>
                </a:solidFill>
              </a:rPr>
              <a:t>LO 3</a:t>
            </a:r>
          </a:p>
        </p:txBody>
      </p:sp>
      <p:sp>
        <p:nvSpPr>
          <p:cNvPr id="4" name="Slide Number Placeholder 3"/>
          <p:cNvSpPr>
            <a:spLocks noGrp="1"/>
          </p:cNvSpPr>
          <p:nvPr>
            <p:ph type="sldNum" sz="quarter" idx="10"/>
          </p:nvPr>
        </p:nvSpPr>
        <p:spPr/>
        <p:txBody>
          <a:bodyPr/>
          <a:lstStyle/>
          <a:p>
            <a:fld id="{67B19427-F580-D146-B60E-4CADEE75497F}" type="slidenum">
              <a:rPr lang="en-US" smtClean="0">
                <a:solidFill>
                  <a:srgbClr val="000000"/>
                </a:solidFill>
              </a:rPr>
              <a:pPr/>
              <a:t>56</a:t>
            </a:fld>
            <a:endParaRPr lang="en-US" dirty="0">
              <a:solidFill>
                <a:srgbClr val="000000"/>
              </a:solidFill>
            </a:endParaRPr>
          </a:p>
        </p:txBody>
      </p:sp>
      <p:sp>
        <p:nvSpPr>
          <p:cNvPr id="5" name="Footer Placeholder 4"/>
          <p:cNvSpPr>
            <a:spLocks noGrp="1"/>
          </p:cNvSpPr>
          <p:nvPr>
            <p:ph type="ftr" sz="quarter" idx="11"/>
          </p:nvPr>
        </p:nvSpPr>
        <p:spPr/>
        <p:txBody>
          <a:bodyPr/>
          <a:lstStyle/>
          <a:p>
            <a:r>
              <a:rPr lang="en-US" dirty="0">
                <a:solidFill>
                  <a:srgbClr val="000000"/>
                </a:solidFill>
              </a:rPr>
              <a:t>Copyright ©2019 John Wiley &amp; Sons, Inc. </a:t>
            </a:r>
          </a:p>
        </p:txBody>
      </p:sp>
    </p:spTree>
    <p:extLst>
      <p:ext uri="{BB962C8B-B14F-4D97-AF65-F5344CB8AC3E}">
        <p14:creationId xmlns:p14="http://schemas.microsoft.com/office/powerpoint/2010/main" val="11570089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a:extLst>
              <a:ext uri="{FF2B5EF4-FFF2-40B4-BE49-F238E27FC236}">
                <a16:creationId xmlns:a16="http://schemas.microsoft.com/office/drawing/2014/main" id="{7CA445FE-2175-4BD8-B2E8-CF4FB56C1EC5}"/>
              </a:ext>
            </a:extLst>
          </p:cNvPr>
          <p:cNvSpPr>
            <a:spLocks noGrp="1"/>
          </p:cNvSpPr>
          <p:nvPr>
            <p:ph type="title"/>
          </p:nvPr>
        </p:nvSpPr>
        <p:spPr/>
        <p:txBody>
          <a:bodyPr/>
          <a:lstStyle/>
          <a:p>
            <a:r>
              <a:rPr lang="en-US" noProof="0" dirty="0"/>
              <a:t>Stock Dividends</a:t>
            </a:r>
          </a:p>
        </p:txBody>
      </p:sp>
      <p:sp>
        <p:nvSpPr>
          <p:cNvPr id="46" name="Content Placeholder 45">
            <a:extLst>
              <a:ext uri="{FF2B5EF4-FFF2-40B4-BE49-F238E27FC236}">
                <a16:creationId xmlns:a16="http://schemas.microsoft.com/office/drawing/2014/main" id="{C8C8AB3C-0C37-41DA-A9F9-4524866C50C1}"/>
              </a:ext>
            </a:extLst>
          </p:cNvPr>
          <p:cNvSpPr>
            <a:spLocks noGrp="1"/>
          </p:cNvSpPr>
          <p:nvPr>
            <p:ph sz="quarter" idx="16"/>
          </p:nvPr>
        </p:nvSpPr>
        <p:spPr>
          <a:xfrm>
            <a:off x="304800" y="1592496"/>
            <a:ext cx="8534400" cy="1577298"/>
          </a:xfrm>
        </p:spPr>
        <p:txBody>
          <a:bodyPr>
            <a:normAutofit lnSpcReduction="10000"/>
          </a:bodyPr>
          <a:lstStyle/>
          <a:p>
            <a:r>
              <a:rPr lang="en-US" sz="2400" b="1" noProof="0" dirty="0"/>
              <a:t>Illustration:</a:t>
            </a:r>
            <a:r>
              <a:rPr lang="en-US" sz="2400" noProof="0" dirty="0"/>
              <a:t> Vine Corporation has outstanding 1,000 shares of $100 par value common stock and retained earnings of $50,000. If Vine declares a 10 percent stock dividend, it issues 100 additional shares to current stockholders. If the fair value of the stock at the time of the stock dividend is $130 per share, the entry is:</a:t>
            </a:r>
          </a:p>
        </p:txBody>
      </p:sp>
      <p:sp>
        <p:nvSpPr>
          <p:cNvPr id="47" name="Content Placeholder 46">
            <a:extLst>
              <a:ext uri="{FF2B5EF4-FFF2-40B4-BE49-F238E27FC236}">
                <a16:creationId xmlns:a16="http://schemas.microsoft.com/office/drawing/2014/main" id="{348AF003-192B-4B34-B137-6F2FF71564B9}"/>
              </a:ext>
            </a:extLst>
          </p:cNvPr>
          <p:cNvSpPr>
            <a:spLocks noGrp="1"/>
          </p:cNvSpPr>
          <p:nvPr>
            <p:ph sz="quarter" idx="17"/>
          </p:nvPr>
        </p:nvSpPr>
        <p:spPr>
          <a:xfrm>
            <a:off x="304800" y="3199965"/>
            <a:ext cx="2825195" cy="345998"/>
          </a:xfrm>
        </p:spPr>
        <p:txBody>
          <a:bodyPr>
            <a:noAutofit/>
          </a:bodyPr>
          <a:lstStyle/>
          <a:p>
            <a:r>
              <a:rPr lang="en-US" sz="2200" b="1" noProof="0" dirty="0">
                <a:latin typeface="Calibri" panose="020F0502020204030204" pitchFamily="34" charset="0"/>
              </a:rPr>
              <a:t>At date of declaration</a:t>
            </a:r>
            <a:endParaRPr lang="en-US" sz="2200" noProof="0" dirty="0"/>
          </a:p>
        </p:txBody>
      </p:sp>
      <p:sp>
        <p:nvSpPr>
          <p:cNvPr id="49" name="Content Placeholder 48">
            <a:extLst>
              <a:ext uri="{FF2B5EF4-FFF2-40B4-BE49-F238E27FC236}">
                <a16:creationId xmlns:a16="http://schemas.microsoft.com/office/drawing/2014/main" id="{64C50A47-8BB1-4017-ADCD-295FFD3B1EA8}"/>
              </a:ext>
            </a:extLst>
          </p:cNvPr>
          <p:cNvSpPr>
            <a:spLocks noGrp="1"/>
          </p:cNvSpPr>
          <p:nvPr>
            <p:ph sz="quarter" idx="19"/>
          </p:nvPr>
        </p:nvSpPr>
        <p:spPr>
          <a:xfrm>
            <a:off x="303093" y="3599929"/>
            <a:ext cx="3505200" cy="393699"/>
          </a:xfrm>
        </p:spPr>
        <p:txBody>
          <a:bodyPr>
            <a:noAutofit/>
          </a:bodyPr>
          <a:lstStyle/>
          <a:p>
            <a:r>
              <a:rPr lang="en-US" sz="2400" noProof="0" dirty="0">
                <a:latin typeface="Calibri" panose="020F0502020204030204" pitchFamily="34" charset="0"/>
              </a:rPr>
              <a:t>Retained Earnings</a:t>
            </a:r>
            <a:endParaRPr lang="en-US" sz="2400" noProof="0" dirty="0"/>
          </a:p>
        </p:txBody>
      </p:sp>
      <p:sp>
        <p:nvSpPr>
          <p:cNvPr id="65" name="Content Placeholder 64">
            <a:extLst>
              <a:ext uri="{FF2B5EF4-FFF2-40B4-BE49-F238E27FC236}">
                <a16:creationId xmlns:a16="http://schemas.microsoft.com/office/drawing/2014/main" id="{04D32AA3-4B56-4652-872C-3C8EB174FA5C}"/>
              </a:ext>
            </a:extLst>
          </p:cNvPr>
          <p:cNvSpPr>
            <a:spLocks noGrp="1"/>
          </p:cNvSpPr>
          <p:nvPr>
            <p:ph sz="quarter" idx="35"/>
          </p:nvPr>
        </p:nvSpPr>
        <p:spPr>
          <a:xfrm>
            <a:off x="5937195" y="3684993"/>
            <a:ext cx="1291130" cy="393699"/>
          </a:xfrm>
        </p:spPr>
        <p:txBody>
          <a:bodyPr>
            <a:normAutofit lnSpcReduction="10000"/>
          </a:bodyPr>
          <a:lstStyle/>
          <a:p>
            <a:pPr algn="r"/>
            <a:r>
              <a:rPr lang="en-US" sz="2400" noProof="0" dirty="0">
                <a:latin typeface="Calibri" panose="020F0502020204030204" pitchFamily="34" charset="0"/>
              </a:rPr>
              <a:t>13,000</a:t>
            </a:r>
            <a:endParaRPr lang="en-US" sz="2400" noProof="0" dirty="0"/>
          </a:p>
        </p:txBody>
      </p:sp>
      <p:sp>
        <p:nvSpPr>
          <p:cNvPr id="53" name="Content Placeholder 52">
            <a:extLst>
              <a:ext uri="{FF2B5EF4-FFF2-40B4-BE49-F238E27FC236}">
                <a16:creationId xmlns:a16="http://schemas.microsoft.com/office/drawing/2014/main" id="{86043B11-5449-4E34-8B19-6F7182A056A1}"/>
              </a:ext>
            </a:extLst>
          </p:cNvPr>
          <p:cNvSpPr>
            <a:spLocks noGrp="1"/>
          </p:cNvSpPr>
          <p:nvPr>
            <p:ph sz="quarter" idx="23"/>
          </p:nvPr>
        </p:nvSpPr>
        <p:spPr>
          <a:xfrm>
            <a:off x="886810" y="4154587"/>
            <a:ext cx="5026699" cy="381000"/>
          </a:xfrm>
        </p:spPr>
        <p:txBody>
          <a:bodyPr>
            <a:noAutofit/>
          </a:bodyPr>
          <a:lstStyle/>
          <a:p>
            <a:r>
              <a:rPr lang="en-US" sz="2400" noProof="0" dirty="0"/>
              <a:t>Common Stock Dividend Distributable</a:t>
            </a:r>
          </a:p>
        </p:txBody>
      </p:sp>
      <p:sp>
        <p:nvSpPr>
          <p:cNvPr id="67" name="Content Placeholder 66">
            <a:extLst>
              <a:ext uri="{FF2B5EF4-FFF2-40B4-BE49-F238E27FC236}">
                <a16:creationId xmlns:a16="http://schemas.microsoft.com/office/drawing/2014/main" id="{7EF7B8D6-8518-47A7-A535-940B1E7F7D73}"/>
              </a:ext>
            </a:extLst>
          </p:cNvPr>
          <p:cNvSpPr>
            <a:spLocks noGrp="1"/>
          </p:cNvSpPr>
          <p:nvPr>
            <p:ph sz="quarter" idx="37"/>
          </p:nvPr>
        </p:nvSpPr>
        <p:spPr>
          <a:xfrm>
            <a:off x="7499091" y="4186486"/>
            <a:ext cx="1291130" cy="381000"/>
          </a:xfrm>
        </p:spPr>
        <p:txBody>
          <a:bodyPr>
            <a:normAutofit fontScale="85000" lnSpcReduction="20000"/>
          </a:bodyPr>
          <a:lstStyle/>
          <a:p>
            <a:pPr algn="r"/>
            <a:r>
              <a:rPr lang="en-US" noProof="0" dirty="0">
                <a:latin typeface="Calibri" panose="020F0502020204030204" pitchFamily="34" charset="0"/>
              </a:rPr>
              <a:t>10,000</a:t>
            </a:r>
            <a:endParaRPr lang="en-US" noProof="0" dirty="0"/>
          </a:p>
        </p:txBody>
      </p:sp>
      <p:sp>
        <p:nvSpPr>
          <p:cNvPr id="52" name="Content Placeholder 51">
            <a:extLst>
              <a:ext uri="{FF2B5EF4-FFF2-40B4-BE49-F238E27FC236}">
                <a16:creationId xmlns:a16="http://schemas.microsoft.com/office/drawing/2014/main" id="{6ADB1848-582C-4D88-B6E6-69871FF2B960}"/>
              </a:ext>
            </a:extLst>
          </p:cNvPr>
          <p:cNvSpPr>
            <a:spLocks noGrp="1"/>
          </p:cNvSpPr>
          <p:nvPr>
            <p:ph sz="quarter" idx="22"/>
          </p:nvPr>
        </p:nvSpPr>
        <p:spPr>
          <a:xfrm>
            <a:off x="886809" y="4634822"/>
            <a:ext cx="5354881" cy="304800"/>
          </a:xfrm>
        </p:spPr>
        <p:txBody>
          <a:bodyPr>
            <a:noAutofit/>
          </a:bodyPr>
          <a:lstStyle/>
          <a:p>
            <a:r>
              <a:rPr lang="en-US" sz="2400" noProof="0" dirty="0"/>
              <a:t>Paid-in Capital in Excess of Par—Common</a:t>
            </a:r>
          </a:p>
        </p:txBody>
      </p:sp>
      <p:sp>
        <p:nvSpPr>
          <p:cNvPr id="66" name="Content Placeholder 65">
            <a:extLst>
              <a:ext uri="{FF2B5EF4-FFF2-40B4-BE49-F238E27FC236}">
                <a16:creationId xmlns:a16="http://schemas.microsoft.com/office/drawing/2014/main" id="{8A3CEE6B-7DD6-4CB7-AC77-B73CD90E3399}"/>
              </a:ext>
            </a:extLst>
          </p:cNvPr>
          <p:cNvSpPr>
            <a:spLocks noGrp="1"/>
          </p:cNvSpPr>
          <p:nvPr>
            <p:ph sz="quarter" idx="36"/>
          </p:nvPr>
        </p:nvSpPr>
        <p:spPr>
          <a:xfrm>
            <a:off x="7520357" y="4652428"/>
            <a:ext cx="1291130" cy="381000"/>
          </a:xfrm>
        </p:spPr>
        <p:txBody>
          <a:bodyPr>
            <a:normAutofit fontScale="85000" lnSpcReduction="20000"/>
          </a:bodyPr>
          <a:lstStyle/>
          <a:p>
            <a:pPr algn="r"/>
            <a:r>
              <a:rPr lang="en-US" noProof="0" dirty="0">
                <a:latin typeface="Calibri" panose="020F0502020204030204" pitchFamily="34" charset="0"/>
              </a:rPr>
              <a:t>3,000</a:t>
            </a:r>
            <a:endParaRPr lang="en-US" noProof="0" dirty="0"/>
          </a:p>
        </p:txBody>
      </p:sp>
      <p:sp>
        <p:nvSpPr>
          <p:cNvPr id="54" name="Content Placeholder 53">
            <a:extLst>
              <a:ext uri="{FF2B5EF4-FFF2-40B4-BE49-F238E27FC236}">
                <a16:creationId xmlns:a16="http://schemas.microsoft.com/office/drawing/2014/main" id="{0C7FEF26-95EB-4096-8C18-AC9359459C7D}"/>
              </a:ext>
            </a:extLst>
          </p:cNvPr>
          <p:cNvSpPr>
            <a:spLocks noGrp="1"/>
          </p:cNvSpPr>
          <p:nvPr>
            <p:ph sz="quarter" idx="24"/>
          </p:nvPr>
        </p:nvSpPr>
        <p:spPr>
          <a:xfrm>
            <a:off x="304799" y="5063802"/>
            <a:ext cx="3963620" cy="381000"/>
          </a:xfrm>
        </p:spPr>
        <p:txBody>
          <a:bodyPr>
            <a:noAutofit/>
          </a:bodyPr>
          <a:lstStyle/>
          <a:p>
            <a:r>
              <a:rPr lang="en-US" sz="2200" b="1" noProof="0" dirty="0">
                <a:latin typeface="Calibri" panose="020F0502020204030204" pitchFamily="34" charset="0"/>
              </a:rPr>
              <a:t>At date of distribution</a:t>
            </a:r>
            <a:endParaRPr lang="en-US" sz="2200" noProof="0" dirty="0"/>
          </a:p>
        </p:txBody>
      </p:sp>
      <p:sp>
        <p:nvSpPr>
          <p:cNvPr id="55" name="Content Placeholder 54">
            <a:extLst>
              <a:ext uri="{FF2B5EF4-FFF2-40B4-BE49-F238E27FC236}">
                <a16:creationId xmlns:a16="http://schemas.microsoft.com/office/drawing/2014/main" id="{CD798BDB-7AC2-44FC-8A10-B497D8BB2E4F}"/>
              </a:ext>
            </a:extLst>
          </p:cNvPr>
          <p:cNvSpPr>
            <a:spLocks noGrp="1"/>
          </p:cNvSpPr>
          <p:nvPr>
            <p:ph sz="quarter" idx="25"/>
          </p:nvPr>
        </p:nvSpPr>
        <p:spPr>
          <a:xfrm>
            <a:off x="304799" y="5484346"/>
            <a:ext cx="5102045" cy="380999"/>
          </a:xfrm>
        </p:spPr>
        <p:txBody>
          <a:bodyPr>
            <a:noAutofit/>
          </a:bodyPr>
          <a:lstStyle/>
          <a:p>
            <a:r>
              <a:rPr lang="en-US" sz="2400" noProof="0" dirty="0"/>
              <a:t>Common Stock Dividend Distributable</a:t>
            </a:r>
          </a:p>
        </p:txBody>
      </p:sp>
      <p:sp>
        <p:nvSpPr>
          <p:cNvPr id="68" name="Content Placeholder 67">
            <a:extLst>
              <a:ext uri="{FF2B5EF4-FFF2-40B4-BE49-F238E27FC236}">
                <a16:creationId xmlns:a16="http://schemas.microsoft.com/office/drawing/2014/main" id="{D3BECD02-EE9D-43D4-A7C7-DE386AB34CCD}"/>
              </a:ext>
            </a:extLst>
          </p:cNvPr>
          <p:cNvSpPr>
            <a:spLocks noGrp="1"/>
          </p:cNvSpPr>
          <p:nvPr>
            <p:ph sz="quarter" idx="38"/>
          </p:nvPr>
        </p:nvSpPr>
        <p:spPr>
          <a:xfrm>
            <a:off x="5786869" y="5560525"/>
            <a:ext cx="1441456" cy="380999"/>
          </a:xfrm>
        </p:spPr>
        <p:txBody>
          <a:bodyPr>
            <a:normAutofit fontScale="85000" lnSpcReduction="20000"/>
          </a:bodyPr>
          <a:lstStyle/>
          <a:p>
            <a:pPr algn="r"/>
            <a:r>
              <a:rPr lang="en-US" noProof="0" dirty="0">
                <a:latin typeface="Calibri" panose="020F0502020204030204" pitchFamily="34" charset="0"/>
              </a:rPr>
              <a:t>10,000</a:t>
            </a:r>
            <a:endParaRPr lang="en-US" noProof="0" dirty="0"/>
          </a:p>
        </p:txBody>
      </p:sp>
      <p:sp>
        <p:nvSpPr>
          <p:cNvPr id="56" name="Content Placeholder 55">
            <a:extLst>
              <a:ext uri="{FF2B5EF4-FFF2-40B4-BE49-F238E27FC236}">
                <a16:creationId xmlns:a16="http://schemas.microsoft.com/office/drawing/2014/main" id="{3EBC5983-62F1-42CF-A31C-8CF3BF632420}"/>
              </a:ext>
            </a:extLst>
          </p:cNvPr>
          <p:cNvSpPr>
            <a:spLocks noGrp="1"/>
          </p:cNvSpPr>
          <p:nvPr>
            <p:ph sz="quarter" idx="26"/>
          </p:nvPr>
        </p:nvSpPr>
        <p:spPr>
          <a:xfrm>
            <a:off x="886809" y="5890059"/>
            <a:ext cx="2959904" cy="400567"/>
          </a:xfrm>
        </p:spPr>
        <p:txBody>
          <a:bodyPr>
            <a:noAutofit/>
          </a:bodyPr>
          <a:lstStyle/>
          <a:p>
            <a:r>
              <a:rPr lang="en-US" sz="2400" noProof="0" dirty="0">
                <a:latin typeface="Calibri" panose="020F0502020204030204" pitchFamily="34" charset="0"/>
              </a:rPr>
              <a:t>Common Stock</a:t>
            </a:r>
            <a:endParaRPr lang="en-US" sz="2400" noProof="0" dirty="0"/>
          </a:p>
        </p:txBody>
      </p:sp>
      <p:sp>
        <p:nvSpPr>
          <p:cNvPr id="69" name="Content Placeholder 68">
            <a:extLst>
              <a:ext uri="{FF2B5EF4-FFF2-40B4-BE49-F238E27FC236}">
                <a16:creationId xmlns:a16="http://schemas.microsoft.com/office/drawing/2014/main" id="{7DC85FC8-8F67-4B19-AEE0-A881269A8042}"/>
              </a:ext>
            </a:extLst>
          </p:cNvPr>
          <p:cNvSpPr>
            <a:spLocks noGrp="1"/>
          </p:cNvSpPr>
          <p:nvPr>
            <p:ph sz="quarter" idx="39"/>
          </p:nvPr>
        </p:nvSpPr>
        <p:spPr>
          <a:xfrm>
            <a:off x="7379200" y="5963909"/>
            <a:ext cx="1423978" cy="381000"/>
          </a:xfrm>
        </p:spPr>
        <p:txBody>
          <a:bodyPr>
            <a:normAutofit fontScale="85000" lnSpcReduction="20000"/>
          </a:bodyPr>
          <a:lstStyle/>
          <a:p>
            <a:pPr algn="r"/>
            <a:r>
              <a:rPr lang="en-US" noProof="0" dirty="0">
                <a:latin typeface="Calibri" panose="020F0502020204030204" pitchFamily="34" charset="0"/>
              </a:rPr>
              <a:t>10,000</a:t>
            </a:r>
            <a:endParaRPr lang="en-US" noProof="0" dirty="0"/>
          </a:p>
        </p:txBody>
      </p:sp>
      <p:sp>
        <p:nvSpPr>
          <p:cNvPr id="75" name="COB/LO">
            <a:extLst>
              <a:ext uri="{FF2B5EF4-FFF2-40B4-BE49-F238E27FC236}">
                <a16:creationId xmlns:a16="http://schemas.microsoft.com/office/drawing/2014/main" id="{3C7EE0EC-0E69-4E4C-8F21-A7C5D5ED486E}"/>
              </a:ext>
            </a:extLst>
          </p:cNvPr>
          <p:cNvSpPr txBox="1">
            <a:spLocks noGrp="1"/>
          </p:cNvSpPr>
          <p:nvPr>
            <p:ph sz="quarter" idx="44"/>
          </p:nvPr>
        </p:nvSpPr>
        <p:spPr>
          <a:xfrm>
            <a:off x="331788" y="6350810"/>
            <a:ext cx="749300" cy="365125"/>
          </a:xfrm>
          <a:prstGeom prst="rect">
            <a:avLst/>
          </a:prstGeom>
          <a:noFill/>
        </p:spPr>
        <p:txBody>
          <a:bodyPr lIns="0" rIns="0">
            <a:sp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0325" lvl="1" indent="0">
              <a:lnSpc>
                <a:spcPct val="100000"/>
              </a:lnSpc>
              <a:spcBef>
                <a:spcPts val="1200"/>
              </a:spcBef>
              <a:buFont typeface="Arial"/>
              <a:buNone/>
            </a:pPr>
            <a:r>
              <a:rPr lang="en-US" sz="1200" noProof="0" dirty="0">
                <a:solidFill>
                  <a:srgbClr val="000000"/>
                </a:solidFill>
              </a:rPr>
              <a:t>LO 3</a:t>
            </a:r>
          </a:p>
        </p:txBody>
      </p:sp>
      <p:sp>
        <p:nvSpPr>
          <p:cNvPr id="4" name="Slide Number Placeholder 3"/>
          <p:cNvSpPr>
            <a:spLocks noGrp="1"/>
          </p:cNvSpPr>
          <p:nvPr>
            <p:ph type="sldNum" sz="quarter" idx="10"/>
          </p:nvPr>
        </p:nvSpPr>
        <p:spPr>
          <a:ln>
            <a:noFill/>
          </a:ln>
        </p:spPr>
        <p:txBody>
          <a:bodyPr/>
          <a:lstStyle/>
          <a:p>
            <a:fld id="{67B19427-F580-D146-B60E-4CADEE75497F}" type="slidenum">
              <a:rPr lang="en-US" smtClean="0">
                <a:solidFill>
                  <a:schemeClr val="tx1"/>
                </a:solidFill>
              </a:rPr>
              <a:pPr/>
              <a:t>57</a:t>
            </a:fld>
            <a:endParaRPr lang="en-US" dirty="0">
              <a:solidFill>
                <a:schemeClr val="tx1"/>
              </a:solidFill>
            </a:endParaRPr>
          </a:p>
        </p:txBody>
      </p:sp>
      <p:sp>
        <p:nvSpPr>
          <p:cNvPr id="5" name="Footer Placeholder 4"/>
          <p:cNvSpPr>
            <a:spLocks noGrp="1"/>
          </p:cNvSpPr>
          <p:nvPr>
            <p:ph type="ftr" sz="quarter" idx="11"/>
          </p:nvPr>
        </p:nvSpPr>
        <p:spPr>
          <a:ln>
            <a:noFill/>
          </a:ln>
        </p:spPr>
        <p:txBody>
          <a:bodyPr/>
          <a:lstStyle/>
          <a:p>
            <a:r>
              <a:rPr lang="en-US" dirty="0">
                <a:solidFill>
                  <a:schemeClr val="tx1"/>
                </a:solidFill>
              </a:rPr>
              <a:t>Copyright ©2019 John Wiley &amp; Sons, Inc. </a:t>
            </a:r>
          </a:p>
        </p:txBody>
      </p:sp>
    </p:spTree>
    <p:extLst>
      <p:ext uri="{BB962C8B-B14F-4D97-AF65-F5344CB8AC3E}">
        <p14:creationId xmlns:p14="http://schemas.microsoft.com/office/powerpoint/2010/main" val="3184247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3">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2">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6">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4">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5">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8">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6">
                                            <p:txEl>
                                              <p:pRg st="0" end="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uild="p"/>
      <p:bldP spid="49" grpId="0" build="p"/>
      <p:bldP spid="65" grpId="0" build="p"/>
      <p:bldP spid="53" grpId="0" build="p"/>
      <p:bldP spid="67" grpId="0" build="p"/>
      <p:bldP spid="52" grpId="0" build="p"/>
      <p:bldP spid="66" grpId="0" build="p"/>
      <p:bldP spid="54" grpId="0" build="p"/>
      <p:bldP spid="55" grpId="0" build="p"/>
      <p:bldP spid="68" grpId="0" build="p"/>
      <p:bldP spid="56" grpId="0" build="p"/>
      <p:bldP spid="69"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534400" cy="1477328"/>
          </a:xfrm>
        </p:spPr>
        <p:txBody>
          <a:bodyPr>
            <a:spAutoFit/>
          </a:bodyPr>
          <a:lstStyle/>
          <a:p>
            <a:r>
              <a:rPr lang="en-US" noProof="0" dirty="0"/>
              <a:t>Dividend Policy</a:t>
            </a:r>
            <a:br>
              <a:rPr lang="en-US" noProof="0" dirty="0"/>
            </a:br>
            <a:r>
              <a:rPr lang="en-US" sz="2800" noProof="0" dirty="0">
                <a:solidFill>
                  <a:schemeClr val="tx1"/>
                </a:solidFill>
              </a:rPr>
              <a:t>Stock Splits: </a:t>
            </a:r>
            <a:r>
              <a:rPr lang="en-US" sz="1600" b="0" i="0" dirty="0">
                <a:solidFill>
                  <a:srgbClr val="1F1F1F"/>
                </a:solidFill>
                <a:effectLst/>
                <a:latin typeface="+mn-lt"/>
              </a:rPr>
              <a:t>In the case of a stock split, each old share is split into a number of new shares with a reduced par value, leaving the total share capital unchanged. In the case of a stock dividend, a number of new shares are received for each share owned.</a:t>
            </a:r>
            <a:endParaRPr lang="en-US" sz="2800" b="0" noProof="0" dirty="0">
              <a:solidFill>
                <a:srgbClr val="990000"/>
              </a:solidFill>
              <a:latin typeface="+mn-lt"/>
            </a:endParaRPr>
          </a:p>
        </p:txBody>
      </p:sp>
      <p:sp>
        <p:nvSpPr>
          <p:cNvPr id="9" name="Content Placeholder 8">
            <a:extLst>
              <a:ext uri="{FF2B5EF4-FFF2-40B4-BE49-F238E27FC236}">
                <a16:creationId xmlns:a16="http://schemas.microsoft.com/office/drawing/2014/main" id="{DDAC5CB2-627A-459E-8BB3-E4ECBB46DB64}"/>
              </a:ext>
            </a:extLst>
          </p:cNvPr>
          <p:cNvSpPr>
            <a:spLocks noGrp="1"/>
          </p:cNvSpPr>
          <p:nvPr>
            <p:ph sz="quarter" idx="16"/>
          </p:nvPr>
        </p:nvSpPr>
        <p:spPr>
          <a:xfrm>
            <a:off x="304800" y="2211019"/>
            <a:ext cx="8534400" cy="1979981"/>
          </a:xfrm>
        </p:spPr>
        <p:txBody>
          <a:bodyPr>
            <a:normAutofit/>
          </a:bodyPr>
          <a:lstStyle/>
          <a:p>
            <a:pPr marL="291600" indent="-291600">
              <a:lnSpc>
                <a:spcPct val="100000"/>
              </a:lnSpc>
              <a:buFont typeface="Arial" pitchFamily="34" charset="0"/>
              <a:buChar char="•"/>
            </a:pPr>
            <a:r>
              <a:rPr lang="en-US" noProof="0" dirty="0"/>
              <a:t>To </a:t>
            </a:r>
            <a:r>
              <a:rPr lang="en-US" b="1" noProof="0" dirty="0"/>
              <a:t>reduce the market value</a:t>
            </a:r>
            <a:r>
              <a:rPr lang="en-US" noProof="0" dirty="0"/>
              <a:t> of shares.</a:t>
            </a:r>
          </a:p>
          <a:p>
            <a:pPr marL="291600" indent="-291600">
              <a:lnSpc>
                <a:spcPct val="100000"/>
              </a:lnSpc>
              <a:buFont typeface="Arial" pitchFamily="34" charset="0"/>
              <a:buChar char="•"/>
            </a:pPr>
            <a:r>
              <a:rPr lang="en-US" b="1" noProof="0" dirty="0"/>
              <a:t>No entry</a:t>
            </a:r>
            <a:r>
              <a:rPr lang="en-US" noProof="0" dirty="0"/>
              <a:t> recorded for a stock split.</a:t>
            </a:r>
          </a:p>
          <a:p>
            <a:pPr marL="291600" indent="-291600">
              <a:lnSpc>
                <a:spcPct val="100000"/>
              </a:lnSpc>
              <a:buFont typeface="Arial" pitchFamily="34" charset="0"/>
              <a:buChar char="•"/>
            </a:pPr>
            <a:r>
              <a:rPr lang="en-US" b="1" noProof="0" dirty="0"/>
              <a:t>Decrease</a:t>
            </a:r>
            <a:r>
              <a:rPr lang="en-US" noProof="0" dirty="0"/>
              <a:t> par value and </a:t>
            </a:r>
            <a:r>
              <a:rPr lang="en-US" b="1" noProof="0" dirty="0"/>
              <a:t>increase</a:t>
            </a:r>
            <a:r>
              <a:rPr lang="en-US" noProof="0" dirty="0"/>
              <a:t> number of shares.</a:t>
            </a:r>
          </a:p>
        </p:txBody>
      </p:sp>
      <p:pic>
        <p:nvPicPr>
          <p:cNvPr id="8" name="Content Placeholder 12" descr="Record of stockholders' equity before 2-for-1 split. The statement has two columns: one for account names, and one for amounts. Line 1. Common stock, 1,000 shares at $100 par: $100,000. Line 2. Retained earnings: 50,000, single ruled. Line 3. $150,000, double ruled. Record of stockholders' equity after 2-for-1 split. The statement has two columns: one for account names, and one for amounts. Line 1. Common stock, 2,000 shares at $50 par: $100,000. Line 2. Retained earnings: 50,000, single ruled. Line 3. $150,000, double ruled.">
            <a:extLst>
              <a:ext uri="{FF2B5EF4-FFF2-40B4-BE49-F238E27FC236}">
                <a16:creationId xmlns:a16="http://schemas.microsoft.com/office/drawing/2014/main" id="{7E05A57E-FC51-4E0D-BC26-2087E70C03A8}"/>
              </a:ext>
            </a:extLst>
          </p:cNvPr>
          <p:cNvPicPr>
            <a:picLocks noGrp="1" noChangeAspect="1"/>
          </p:cNvPicPr>
          <p:nvPr>
            <p:ph sz="quarter" idx="17"/>
          </p:nvPr>
        </p:nvPicPr>
        <p:blipFill>
          <a:blip r:embed="rId2"/>
          <a:stretch>
            <a:fillRect/>
          </a:stretch>
        </p:blipFill>
        <p:spPr>
          <a:xfrm>
            <a:off x="268810" y="4285641"/>
            <a:ext cx="8606380" cy="1647894"/>
          </a:xfrm>
          <a:prstGeom prst="rect">
            <a:avLst/>
          </a:prstGeom>
        </p:spPr>
      </p:pic>
      <p:sp>
        <p:nvSpPr>
          <p:cNvPr id="13" name="COB/LO">
            <a:extLst>
              <a:ext uri="{FF2B5EF4-FFF2-40B4-BE49-F238E27FC236}">
                <a16:creationId xmlns:a16="http://schemas.microsoft.com/office/drawing/2014/main" id="{86FD848B-592E-44B8-9630-BDF7B05BAF9E}"/>
              </a:ext>
            </a:extLst>
          </p:cNvPr>
          <p:cNvSpPr txBox="1">
            <a:spLocks noGrp="1"/>
          </p:cNvSpPr>
          <p:nvPr>
            <p:ph sz="quarter" idx="15"/>
          </p:nvPr>
        </p:nvSpPr>
        <p:spPr>
          <a:xfrm>
            <a:off x="331788" y="6400413"/>
            <a:ext cx="749300" cy="276999"/>
          </a:xfrm>
          <a:prstGeom prst="rect">
            <a:avLst/>
          </a:prstGeom>
          <a:noFill/>
        </p:spPr>
        <p:txBody>
          <a:bodyPr lIns="0" rIns="0">
            <a:sp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0325" lvl="1" indent="0">
              <a:lnSpc>
                <a:spcPct val="100000"/>
              </a:lnSpc>
              <a:spcBef>
                <a:spcPts val="1200"/>
              </a:spcBef>
              <a:buFont typeface="Arial"/>
              <a:buNone/>
            </a:pPr>
            <a:r>
              <a:rPr lang="en-US" sz="1200" noProof="0" dirty="0">
                <a:solidFill>
                  <a:srgbClr val="000000"/>
                </a:solidFill>
              </a:rPr>
              <a:t>LO 3</a:t>
            </a:r>
          </a:p>
        </p:txBody>
      </p:sp>
      <p:sp>
        <p:nvSpPr>
          <p:cNvPr id="4" name="Slide Number Placeholder 3"/>
          <p:cNvSpPr>
            <a:spLocks noGrp="1"/>
          </p:cNvSpPr>
          <p:nvPr>
            <p:ph type="sldNum" sz="quarter" idx="10"/>
          </p:nvPr>
        </p:nvSpPr>
        <p:spPr/>
        <p:txBody>
          <a:bodyPr/>
          <a:lstStyle/>
          <a:p>
            <a:fld id="{67B19427-F580-D146-B60E-4CADEE75497F}" type="slidenum">
              <a:rPr lang="en-US" smtClean="0">
                <a:solidFill>
                  <a:srgbClr val="000000"/>
                </a:solidFill>
              </a:rPr>
              <a:pPr/>
              <a:t>58</a:t>
            </a:fld>
            <a:endParaRPr lang="en-US" dirty="0">
              <a:solidFill>
                <a:srgbClr val="000000"/>
              </a:solidFill>
            </a:endParaRPr>
          </a:p>
        </p:txBody>
      </p:sp>
      <p:sp>
        <p:nvSpPr>
          <p:cNvPr id="5" name="Footer Placeholder 4"/>
          <p:cNvSpPr>
            <a:spLocks noGrp="1"/>
          </p:cNvSpPr>
          <p:nvPr>
            <p:ph type="ftr" sz="quarter" idx="11"/>
          </p:nvPr>
        </p:nvSpPr>
        <p:spPr/>
        <p:txBody>
          <a:bodyPr/>
          <a:lstStyle/>
          <a:p>
            <a:r>
              <a:rPr lang="en-US" dirty="0">
                <a:solidFill>
                  <a:srgbClr val="000000"/>
                </a:solidFill>
              </a:rPr>
              <a:t>Copyright ©2019 John Wiley &amp; Sons, Inc. </a:t>
            </a:r>
          </a:p>
        </p:txBody>
      </p:sp>
    </p:spTree>
    <p:extLst>
      <p:ext uri="{BB962C8B-B14F-4D97-AF65-F5344CB8AC3E}">
        <p14:creationId xmlns:p14="http://schemas.microsoft.com/office/powerpoint/2010/main" val="39740009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1034129"/>
          </a:xfrm>
        </p:spPr>
        <p:txBody>
          <a:bodyPr>
            <a:spAutoFit/>
          </a:bodyPr>
          <a:lstStyle/>
          <a:p>
            <a:r>
              <a:rPr lang="en-US" noProof="0" dirty="0"/>
              <a:t>Dividend Policy</a:t>
            </a:r>
            <a:br>
              <a:rPr lang="en-US" noProof="0" dirty="0"/>
            </a:br>
            <a:r>
              <a:rPr lang="en-US" sz="2800" dirty="0">
                <a:solidFill>
                  <a:schemeClr val="tx1"/>
                </a:solidFill>
              </a:rPr>
              <a:t>Stock Split and Stock Dividend Differentiated</a:t>
            </a:r>
            <a:endParaRPr lang="en-US" sz="2800" b="0" noProof="0" dirty="0">
              <a:solidFill>
                <a:srgbClr val="990000"/>
              </a:solidFill>
            </a:endParaRPr>
          </a:p>
        </p:txBody>
      </p:sp>
      <p:sp>
        <p:nvSpPr>
          <p:cNvPr id="9" name="Content Placeholder 8">
            <a:extLst>
              <a:ext uri="{FF2B5EF4-FFF2-40B4-BE49-F238E27FC236}">
                <a16:creationId xmlns:a16="http://schemas.microsoft.com/office/drawing/2014/main" id="{DDAC5CB2-627A-459E-8BB3-E4ECBB46DB64}"/>
              </a:ext>
            </a:extLst>
          </p:cNvPr>
          <p:cNvSpPr>
            <a:spLocks noGrp="1"/>
          </p:cNvSpPr>
          <p:nvPr>
            <p:ph sz="quarter" idx="16"/>
          </p:nvPr>
        </p:nvSpPr>
        <p:spPr>
          <a:xfrm>
            <a:off x="304800" y="1901461"/>
            <a:ext cx="8534400" cy="2966616"/>
          </a:xfrm>
        </p:spPr>
        <p:txBody>
          <a:bodyPr>
            <a:normAutofit/>
          </a:bodyPr>
          <a:lstStyle/>
          <a:p>
            <a:pPr marL="291600" indent="-291600">
              <a:lnSpc>
                <a:spcPct val="100000"/>
              </a:lnSpc>
              <a:buFont typeface="Arial" pitchFamily="34" charset="0"/>
              <a:buChar char="•"/>
            </a:pPr>
            <a:r>
              <a:rPr lang="en-US" b="1" noProof="0" dirty="0">
                <a:solidFill>
                  <a:srgbClr val="002060"/>
                </a:solidFill>
              </a:rPr>
              <a:t>Large Stock Dividend</a:t>
            </a:r>
            <a:r>
              <a:rPr lang="en-US" noProof="0" dirty="0">
                <a:solidFill>
                  <a:srgbClr val="002060"/>
                </a:solidFill>
              </a:rPr>
              <a:t> </a:t>
            </a:r>
            <a:r>
              <a:rPr lang="en-US" noProof="0" dirty="0"/>
              <a:t>– more than 20 to 25 percent of the number of shares previously outstanding.</a:t>
            </a:r>
          </a:p>
          <a:p>
            <a:pPr marL="622800" indent="-320400">
              <a:lnSpc>
                <a:spcPct val="100000"/>
              </a:lnSpc>
              <a:buClr>
                <a:schemeClr val="accent2"/>
              </a:buClr>
              <a:buSzPct val="80000"/>
              <a:buFont typeface="Arial" panose="020B0604020202020204" pitchFamily="34" charset="0"/>
              <a:buChar char="•"/>
            </a:pPr>
            <a:r>
              <a:rPr lang="en-US" sz="2600" noProof="0" dirty="0"/>
              <a:t>Same effect on market price as a stock split.</a:t>
            </a:r>
          </a:p>
          <a:p>
            <a:pPr marL="622800" indent="-320400">
              <a:lnSpc>
                <a:spcPct val="100000"/>
              </a:lnSpc>
              <a:buClr>
                <a:schemeClr val="accent2"/>
              </a:buClr>
              <a:buSzPct val="80000"/>
              <a:buFont typeface="Arial" panose="020B0604020202020204" pitchFamily="34" charset="0"/>
              <a:buChar char="•"/>
            </a:pPr>
            <a:r>
              <a:rPr lang="en-US" sz="2600" noProof="0" dirty="0"/>
              <a:t>Par value transferred from retained earnings to capital stock.</a:t>
            </a:r>
          </a:p>
        </p:txBody>
      </p:sp>
      <p:sp>
        <p:nvSpPr>
          <p:cNvPr id="13" name="COB/LO">
            <a:extLst>
              <a:ext uri="{FF2B5EF4-FFF2-40B4-BE49-F238E27FC236}">
                <a16:creationId xmlns:a16="http://schemas.microsoft.com/office/drawing/2014/main" id="{86FD848B-592E-44B8-9630-BDF7B05BAF9E}"/>
              </a:ext>
            </a:extLst>
          </p:cNvPr>
          <p:cNvSpPr txBox="1">
            <a:spLocks noGrp="1"/>
          </p:cNvSpPr>
          <p:nvPr>
            <p:ph sz="quarter" idx="15"/>
          </p:nvPr>
        </p:nvSpPr>
        <p:spPr>
          <a:xfrm>
            <a:off x="331788" y="6400413"/>
            <a:ext cx="749300" cy="276999"/>
          </a:xfrm>
          <a:prstGeom prst="rect">
            <a:avLst/>
          </a:prstGeom>
          <a:noFill/>
        </p:spPr>
        <p:txBody>
          <a:bodyPr lIns="0" rIns="0">
            <a:sp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0325" lvl="1" indent="0">
              <a:lnSpc>
                <a:spcPct val="100000"/>
              </a:lnSpc>
              <a:spcBef>
                <a:spcPts val="1200"/>
              </a:spcBef>
              <a:buFont typeface="Arial"/>
              <a:buNone/>
            </a:pPr>
            <a:r>
              <a:rPr lang="en-US" sz="1200" noProof="0" dirty="0">
                <a:solidFill>
                  <a:srgbClr val="000000"/>
                </a:solidFill>
              </a:rPr>
              <a:t>LO 3</a:t>
            </a:r>
          </a:p>
        </p:txBody>
      </p:sp>
      <p:sp>
        <p:nvSpPr>
          <p:cNvPr id="4" name="Slide Number Placeholder 3"/>
          <p:cNvSpPr>
            <a:spLocks noGrp="1"/>
          </p:cNvSpPr>
          <p:nvPr>
            <p:ph type="sldNum" sz="quarter" idx="10"/>
          </p:nvPr>
        </p:nvSpPr>
        <p:spPr/>
        <p:txBody>
          <a:bodyPr/>
          <a:lstStyle/>
          <a:p>
            <a:fld id="{67B19427-F580-D146-B60E-4CADEE75497F}" type="slidenum">
              <a:rPr lang="en-US" smtClean="0">
                <a:solidFill>
                  <a:srgbClr val="000000"/>
                </a:solidFill>
              </a:rPr>
              <a:pPr/>
              <a:t>59</a:t>
            </a:fld>
            <a:endParaRPr lang="en-US" dirty="0">
              <a:solidFill>
                <a:srgbClr val="000000"/>
              </a:solidFill>
            </a:endParaRPr>
          </a:p>
        </p:txBody>
      </p:sp>
      <p:sp>
        <p:nvSpPr>
          <p:cNvPr id="5" name="Footer Placeholder 4"/>
          <p:cNvSpPr>
            <a:spLocks noGrp="1"/>
          </p:cNvSpPr>
          <p:nvPr>
            <p:ph type="ftr" sz="quarter" idx="11"/>
          </p:nvPr>
        </p:nvSpPr>
        <p:spPr/>
        <p:txBody>
          <a:bodyPr/>
          <a:lstStyle/>
          <a:p>
            <a:r>
              <a:rPr lang="en-US" dirty="0">
                <a:solidFill>
                  <a:srgbClr val="000000"/>
                </a:solidFill>
              </a:rPr>
              <a:t>Copyright ©2019 John Wiley &amp; Sons, Inc. </a:t>
            </a:r>
          </a:p>
        </p:txBody>
      </p:sp>
    </p:spTree>
    <p:extLst>
      <p:ext uri="{BB962C8B-B14F-4D97-AF65-F5344CB8AC3E}">
        <p14:creationId xmlns:p14="http://schemas.microsoft.com/office/powerpoint/2010/main" val="983192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182F4-BF09-4910-9DE9-0D0BEADE2025}"/>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Characteristics of Corporation </a:t>
            </a:r>
            <a:r>
              <a:rPr lang="en-US" sz="2400" dirty="0">
                <a:latin typeface="Calibri" panose="020F0502020204030204" pitchFamily="34" charset="0"/>
                <a:ea typeface="Source Sans Pro" charset="0"/>
                <a:cs typeface="Calibri" panose="020F0502020204030204" pitchFamily="34" charset="0"/>
              </a:rPr>
              <a:t>(3 of 4)</a:t>
            </a:r>
            <a:endParaRPr lang="en-US" dirty="0"/>
          </a:p>
        </p:txBody>
      </p:sp>
      <p:sp>
        <p:nvSpPr>
          <p:cNvPr id="3" name="Content Placeholder 2">
            <a:extLst>
              <a:ext uri="{FF2B5EF4-FFF2-40B4-BE49-F238E27FC236}">
                <a16:creationId xmlns:a16="http://schemas.microsoft.com/office/drawing/2014/main" id="{C54D4B01-0FA1-4547-B133-A5D107F90603}"/>
              </a:ext>
            </a:extLst>
          </p:cNvPr>
          <p:cNvSpPr>
            <a:spLocks noGrp="1"/>
          </p:cNvSpPr>
          <p:nvPr>
            <p:ph sz="quarter" idx="16"/>
          </p:nvPr>
        </p:nvSpPr>
        <p:spPr>
          <a:xfrm>
            <a:off x="304800" y="1828800"/>
            <a:ext cx="8534400" cy="3810000"/>
          </a:xfrm>
        </p:spPr>
        <p:txBody>
          <a:bodyPr/>
          <a:lstStyle/>
          <a:p>
            <a:pPr>
              <a:buClr>
                <a:srgbClr val="990000"/>
              </a:buClr>
            </a:pPr>
            <a:r>
              <a:rPr lang="en-US" altLang="en-US" sz="2400" dirty="0">
                <a:latin typeface="Calibri" panose="020F0502020204030204" pitchFamily="34" charset="0"/>
              </a:rPr>
              <a:t>Characteristics that distinguish corporations from proprietorships and partnerships.</a:t>
            </a:r>
            <a:endParaRPr lang="en-US" altLang="en-US" sz="2400" b="1" dirty="0">
              <a:latin typeface="Calibri" panose="020F0502020204030204" pitchFamily="34" charset="0"/>
            </a:endParaRPr>
          </a:p>
          <a:p>
            <a:pPr marL="292608" indent="-292608">
              <a:buClr>
                <a:srgbClr val="990000"/>
              </a:buClr>
              <a:buFont typeface="Arial" panose="020B0604020202020204" pitchFamily="34" charset="0"/>
              <a:buChar char="•"/>
            </a:pPr>
            <a:r>
              <a:rPr lang="en-US" altLang="en-US" sz="2400" dirty="0">
                <a:solidFill>
                  <a:srgbClr val="000000"/>
                </a:solidFill>
                <a:latin typeface="Calibri" panose="020F0502020204030204" pitchFamily="34" charset="0"/>
              </a:rPr>
              <a:t>Separate Legal Existence </a:t>
            </a:r>
            <a:r>
              <a:rPr lang="en-US" altLang="en-US" sz="2400" dirty="0">
                <a:solidFill>
                  <a:srgbClr val="000000"/>
                </a:solidFill>
                <a:latin typeface="Calibri" panose="020F0502020204030204" pitchFamily="34" charset="0"/>
                <a:cs typeface="Times New Roman" panose="02020603050405020304" pitchFamily="18" charset="0"/>
              </a:rPr>
              <a:t>→ </a:t>
            </a:r>
            <a:r>
              <a:rPr lang="en-US" altLang="en-US" sz="2400" dirty="0">
                <a:solidFill>
                  <a:schemeClr val="accent2"/>
                </a:solidFill>
                <a:latin typeface="Calibri" panose="020F0502020204030204" pitchFamily="34" charset="0"/>
              </a:rPr>
              <a:t>Corporation acts under its own name rather than in the name of its stockholders.</a:t>
            </a:r>
          </a:p>
          <a:p>
            <a:pPr marL="292608" indent="-292608">
              <a:buClr>
                <a:srgbClr val="990000"/>
              </a:buClr>
              <a:buFont typeface="Arial" panose="020B0604020202020204" pitchFamily="34" charset="0"/>
              <a:buChar char="•"/>
            </a:pPr>
            <a:r>
              <a:rPr lang="en-US" altLang="en-US" sz="2400" dirty="0">
                <a:solidFill>
                  <a:srgbClr val="000000"/>
                </a:solidFill>
                <a:latin typeface="Calibri" panose="020F0502020204030204" pitchFamily="34" charset="0"/>
              </a:rPr>
              <a:t>Limited Liability of Stockholders </a:t>
            </a:r>
            <a:r>
              <a:rPr lang="en-US" altLang="en-US" sz="2400" dirty="0">
                <a:solidFill>
                  <a:srgbClr val="000000"/>
                </a:solidFill>
                <a:latin typeface="Calibri" panose="020F0502020204030204" pitchFamily="34" charset="0"/>
                <a:cs typeface="Times New Roman" panose="02020603050405020304" pitchFamily="18" charset="0"/>
              </a:rPr>
              <a:t>→ </a:t>
            </a:r>
            <a:r>
              <a:rPr lang="en-US" altLang="en-US" sz="2400" dirty="0">
                <a:solidFill>
                  <a:schemeClr val="accent2"/>
                </a:solidFill>
                <a:latin typeface="Calibri" panose="020F0502020204030204" pitchFamily="34" charset="0"/>
              </a:rPr>
              <a:t>Limited to their investment.</a:t>
            </a:r>
          </a:p>
          <a:p>
            <a:pPr marL="292608" indent="-292608">
              <a:buClr>
                <a:srgbClr val="990000"/>
              </a:buClr>
              <a:buFont typeface="Arial" panose="020B0604020202020204" pitchFamily="34" charset="0"/>
              <a:buChar char="•"/>
            </a:pPr>
            <a:r>
              <a:rPr lang="en-US" altLang="en-US" sz="2400" dirty="0">
                <a:solidFill>
                  <a:srgbClr val="000000"/>
                </a:solidFill>
                <a:latin typeface="Calibri" panose="020F0502020204030204" pitchFamily="34" charset="0"/>
              </a:rPr>
              <a:t>Transferable Ownership </a:t>
            </a:r>
            <a:r>
              <a:rPr lang="en-US" altLang="en-US" sz="2400" dirty="0">
                <a:solidFill>
                  <a:srgbClr val="000000"/>
                </a:solidFill>
                <a:latin typeface="Calibri" panose="020F0502020204030204" pitchFamily="34" charset="0"/>
                <a:cs typeface="Times New Roman" panose="02020603050405020304" pitchFamily="18" charset="0"/>
              </a:rPr>
              <a:t>→ </a:t>
            </a:r>
            <a:r>
              <a:rPr lang="en-US" altLang="en-US" sz="2400" dirty="0">
                <a:solidFill>
                  <a:schemeClr val="accent2"/>
                </a:solidFill>
                <a:latin typeface="Calibri" panose="020F0502020204030204" pitchFamily="34" charset="0"/>
              </a:rPr>
              <a:t>Stockholders may sell their stock.</a:t>
            </a:r>
          </a:p>
          <a:p>
            <a:pPr marL="292608" indent="-292608">
              <a:buClr>
                <a:srgbClr val="990000"/>
              </a:buClr>
              <a:buFont typeface="Arial" panose="020B0604020202020204" pitchFamily="34" charset="0"/>
              <a:buChar char="•"/>
            </a:pPr>
            <a:r>
              <a:rPr lang="en-US" altLang="en-US" sz="2400" dirty="0">
                <a:solidFill>
                  <a:srgbClr val="000000"/>
                </a:solidFill>
                <a:latin typeface="Calibri" panose="020F0502020204030204" pitchFamily="34" charset="0"/>
              </a:rPr>
              <a:t>Ability to Acquire Capital </a:t>
            </a:r>
            <a:r>
              <a:rPr lang="en-US" altLang="en-US" sz="2400" dirty="0">
                <a:solidFill>
                  <a:srgbClr val="000000"/>
                </a:solidFill>
                <a:latin typeface="Calibri" panose="020F0502020204030204" pitchFamily="34" charset="0"/>
                <a:cs typeface="Times New Roman" panose="02020603050405020304" pitchFamily="18" charset="0"/>
              </a:rPr>
              <a:t>→ </a:t>
            </a:r>
            <a:r>
              <a:rPr lang="en-US" altLang="en-US" sz="2400" dirty="0">
                <a:solidFill>
                  <a:schemeClr val="accent2"/>
                </a:solidFill>
                <a:latin typeface="Calibri" panose="020F0502020204030204" pitchFamily="34" charset="0"/>
              </a:rPr>
              <a:t>Corporation can obtain capital through the issuance of stock.</a:t>
            </a:r>
          </a:p>
        </p:txBody>
      </p:sp>
      <p:sp>
        <p:nvSpPr>
          <p:cNvPr id="4" name="Slide Number Placeholder 3">
            <a:extLst>
              <a:ext uri="{FF2B5EF4-FFF2-40B4-BE49-F238E27FC236}">
                <a16:creationId xmlns:a16="http://schemas.microsoft.com/office/drawing/2014/main" id="{FEF846EB-D87A-4159-9401-97EDD9CEAC04}"/>
              </a:ext>
            </a:extLst>
          </p:cNvPr>
          <p:cNvSpPr>
            <a:spLocks noGrp="1"/>
          </p:cNvSpPr>
          <p:nvPr>
            <p:ph type="sldNum" sz="quarter" idx="10"/>
          </p:nvPr>
        </p:nvSpPr>
        <p:spPr/>
        <p:txBody>
          <a:bodyPr/>
          <a:lstStyle/>
          <a:p>
            <a:fld id="{67B19427-F580-D146-B60E-4CADEE75497F}" type="slidenum">
              <a:rPr lang="en-US" smtClean="0"/>
              <a:pPr/>
              <a:t>6</a:t>
            </a:fld>
            <a:endParaRPr lang="en-US" dirty="0"/>
          </a:p>
        </p:txBody>
      </p:sp>
      <p:sp>
        <p:nvSpPr>
          <p:cNvPr id="5" name="Footer Placeholder 4">
            <a:extLst>
              <a:ext uri="{FF2B5EF4-FFF2-40B4-BE49-F238E27FC236}">
                <a16:creationId xmlns:a16="http://schemas.microsoft.com/office/drawing/2014/main" id="{15A66007-C725-45A8-B2B3-026CF24A6598}"/>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133938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646331"/>
          </a:xfrm>
        </p:spPr>
        <p:txBody>
          <a:bodyPr>
            <a:spAutoFit/>
          </a:bodyPr>
          <a:lstStyle/>
          <a:p>
            <a:r>
              <a:rPr lang="en-US" noProof="0" dirty="0"/>
              <a:t>Stock Dividend Entries</a:t>
            </a:r>
            <a:endParaRPr lang="en-US" sz="2800" b="0" noProof="0" dirty="0">
              <a:solidFill>
                <a:srgbClr val="990000"/>
              </a:solidFill>
            </a:endParaRPr>
          </a:p>
        </p:txBody>
      </p:sp>
      <p:sp>
        <p:nvSpPr>
          <p:cNvPr id="9" name="Content Placeholder 8">
            <a:extLst>
              <a:ext uri="{FF2B5EF4-FFF2-40B4-BE49-F238E27FC236}">
                <a16:creationId xmlns:a16="http://schemas.microsoft.com/office/drawing/2014/main" id="{DDAC5CB2-627A-459E-8BB3-E4ECBB46DB64}"/>
              </a:ext>
            </a:extLst>
          </p:cNvPr>
          <p:cNvSpPr>
            <a:spLocks noGrp="1"/>
          </p:cNvSpPr>
          <p:nvPr>
            <p:ph sz="quarter" idx="16"/>
          </p:nvPr>
        </p:nvSpPr>
        <p:spPr>
          <a:xfrm>
            <a:off x="304800" y="1520992"/>
            <a:ext cx="8534400" cy="1979981"/>
          </a:xfrm>
        </p:spPr>
        <p:txBody>
          <a:bodyPr>
            <a:normAutofit/>
          </a:bodyPr>
          <a:lstStyle/>
          <a:p>
            <a:pPr>
              <a:lnSpc>
                <a:spcPct val="100000"/>
              </a:lnSpc>
            </a:pPr>
            <a:r>
              <a:rPr lang="en-US" sz="2400" b="1" noProof="0" dirty="0"/>
              <a:t>Illustration:</a:t>
            </a:r>
            <a:r>
              <a:rPr lang="en-US" sz="2400" noProof="0" dirty="0"/>
              <a:t> Rockland Steel, Inc. declared a 30 percent share dividend on November 20, payable December 29 to stockholders of record December 12. At the date of declaration, 1,000,000 shares, par value $10, are outstanding and with a fair value of $200 per share. The entries are:</a:t>
            </a:r>
          </a:p>
        </p:txBody>
      </p:sp>
      <p:pic>
        <p:nvPicPr>
          <p:cNvPr id="10" name="Content Placeholder 8" descr="Stock dividend entry at date of declaration, November 20. The journal entry shows a debit of 3,000,000 to retained earnings and a credit of 3,000,000 to common stock dividend distributables. Computation: 1,000,000 shares times 30% = 300,000, double ruled. 300,000 additional shares times $10 par value = $3,000,000, double ruled. The entry at date of distribution, December 29, shows a debit of 3,000,000 to common stock dividend distributable and a credit of 3,000,000 to common stock.">
            <a:extLst>
              <a:ext uri="{FF2B5EF4-FFF2-40B4-BE49-F238E27FC236}">
                <a16:creationId xmlns:a16="http://schemas.microsoft.com/office/drawing/2014/main" id="{309D0BC2-EB2D-40D7-AACF-BE23B0B32D54}"/>
              </a:ext>
            </a:extLst>
          </p:cNvPr>
          <p:cNvPicPr>
            <a:picLocks noGrp="1" noChangeAspect="1"/>
          </p:cNvPicPr>
          <p:nvPr>
            <p:ph sz="quarter" idx="17"/>
          </p:nvPr>
        </p:nvPicPr>
        <p:blipFill>
          <a:blip r:embed="rId2"/>
          <a:stretch>
            <a:fillRect/>
          </a:stretch>
        </p:blipFill>
        <p:spPr>
          <a:xfrm>
            <a:off x="1628079" y="3569960"/>
            <a:ext cx="5664247" cy="2608190"/>
          </a:xfrm>
          <a:prstGeom prst="rect">
            <a:avLst/>
          </a:prstGeom>
        </p:spPr>
      </p:pic>
      <p:sp>
        <p:nvSpPr>
          <p:cNvPr id="13" name="COB/LO">
            <a:extLst>
              <a:ext uri="{FF2B5EF4-FFF2-40B4-BE49-F238E27FC236}">
                <a16:creationId xmlns:a16="http://schemas.microsoft.com/office/drawing/2014/main" id="{86FD848B-592E-44B8-9630-BDF7B05BAF9E}"/>
              </a:ext>
            </a:extLst>
          </p:cNvPr>
          <p:cNvSpPr txBox="1">
            <a:spLocks noGrp="1"/>
          </p:cNvSpPr>
          <p:nvPr>
            <p:ph sz="quarter" idx="15"/>
          </p:nvPr>
        </p:nvSpPr>
        <p:spPr>
          <a:xfrm>
            <a:off x="331788" y="6400413"/>
            <a:ext cx="749300" cy="276999"/>
          </a:xfrm>
          <a:prstGeom prst="rect">
            <a:avLst/>
          </a:prstGeom>
          <a:noFill/>
        </p:spPr>
        <p:txBody>
          <a:bodyPr lIns="0" rIns="0">
            <a:sp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0325" lvl="1" indent="0">
              <a:lnSpc>
                <a:spcPct val="100000"/>
              </a:lnSpc>
              <a:spcBef>
                <a:spcPts val="1200"/>
              </a:spcBef>
              <a:buFont typeface="Arial"/>
              <a:buNone/>
            </a:pPr>
            <a:r>
              <a:rPr lang="en-US" sz="1200" noProof="0" dirty="0">
                <a:solidFill>
                  <a:srgbClr val="000000"/>
                </a:solidFill>
              </a:rPr>
              <a:t>LO 3</a:t>
            </a:r>
          </a:p>
        </p:txBody>
      </p:sp>
      <p:sp>
        <p:nvSpPr>
          <p:cNvPr id="4" name="Slide Number Placeholder 3"/>
          <p:cNvSpPr>
            <a:spLocks noGrp="1"/>
          </p:cNvSpPr>
          <p:nvPr>
            <p:ph type="sldNum" sz="quarter" idx="10"/>
          </p:nvPr>
        </p:nvSpPr>
        <p:spPr/>
        <p:txBody>
          <a:bodyPr/>
          <a:lstStyle/>
          <a:p>
            <a:fld id="{67B19427-F580-D146-B60E-4CADEE75497F}" type="slidenum">
              <a:rPr lang="en-US" smtClean="0">
                <a:solidFill>
                  <a:srgbClr val="000000"/>
                </a:solidFill>
              </a:rPr>
              <a:pPr/>
              <a:t>60</a:t>
            </a:fld>
            <a:endParaRPr lang="en-US" dirty="0">
              <a:solidFill>
                <a:srgbClr val="000000"/>
              </a:solidFill>
            </a:endParaRPr>
          </a:p>
        </p:txBody>
      </p:sp>
      <p:sp>
        <p:nvSpPr>
          <p:cNvPr id="5" name="Footer Placeholder 4"/>
          <p:cNvSpPr>
            <a:spLocks noGrp="1"/>
          </p:cNvSpPr>
          <p:nvPr>
            <p:ph type="ftr" sz="quarter" idx="11"/>
          </p:nvPr>
        </p:nvSpPr>
        <p:spPr/>
        <p:txBody>
          <a:bodyPr/>
          <a:lstStyle/>
          <a:p>
            <a:r>
              <a:rPr lang="en-US" dirty="0">
                <a:solidFill>
                  <a:srgbClr val="000000"/>
                </a:solidFill>
              </a:rPr>
              <a:t>Copyright ©2019 John Wiley &amp; Sons, Inc. </a:t>
            </a:r>
          </a:p>
        </p:txBody>
      </p:sp>
    </p:spTree>
    <p:extLst>
      <p:ext uri="{BB962C8B-B14F-4D97-AF65-F5344CB8AC3E}">
        <p14:creationId xmlns:p14="http://schemas.microsoft.com/office/powerpoint/2010/main" val="14071992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C0C0F-CD6E-447E-80E0-C03D2C85E06A}"/>
              </a:ext>
            </a:extLst>
          </p:cNvPr>
          <p:cNvSpPr>
            <a:spLocks noGrp="1"/>
          </p:cNvSpPr>
          <p:nvPr>
            <p:ph type="title"/>
          </p:nvPr>
        </p:nvSpPr>
        <p:spPr/>
        <p:txBody>
          <a:bodyPr>
            <a:normAutofit fontScale="90000"/>
          </a:bodyPr>
          <a:lstStyle/>
          <a:p>
            <a:r>
              <a:rPr lang="en-US" b="1" dirty="0">
                <a:ea typeface="Source Sans Pro" charset="0"/>
              </a:rPr>
              <a:t>Statement Presentation of Stockholders’ Equity </a:t>
            </a:r>
            <a:r>
              <a:rPr lang="en-US" sz="2700" dirty="0">
                <a:ea typeface="Source Sans Pro" charset="0"/>
              </a:rPr>
              <a:t>(1 of 2)</a:t>
            </a:r>
            <a:endParaRPr lang="en-US" sz="2700" dirty="0"/>
          </a:p>
        </p:txBody>
      </p:sp>
      <p:sp>
        <p:nvSpPr>
          <p:cNvPr id="3" name="Content Placeholder 2">
            <a:extLst>
              <a:ext uri="{FF2B5EF4-FFF2-40B4-BE49-F238E27FC236}">
                <a16:creationId xmlns:a16="http://schemas.microsoft.com/office/drawing/2014/main" id="{0614F26E-92C7-4D19-9CA8-3CCDDEC5438D}"/>
              </a:ext>
            </a:extLst>
          </p:cNvPr>
          <p:cNvSpPr>
            <a:spLocks noGrp="1"/>
          </p:cNvSpPr>
          <p:nvPr>
            <p:ph sz="quarter" idx="16"/>
          </p:nvPr>
        </p:nvSpPr>
        <p:spPr>
          <a:xfrm>
            <a:off x="304800" y="1905000"/>
            <a:ext cx="8534400" cy="3505200"/>
          </a:xfrm>
        </p:spPr>
        <p:txBody>
          <a:bodyPr/>
          <a:lstStyle/>
          <a:p>
            <a:r>
              <a:rPr lang="en-US" sz="2600" dirty="0"/>
              <a:t>Companies report </a:t>
            </a:r>
            <a:r>
              <a:rPr lang="en-US" sz="2600" b="1" dirty="0"/>
              <a:t>paid-in capital </a:t>
            </a:r>
            <a:r>
              <a:rPr lang="en-US" sz="2600" dirty="0"/>
              <a:t>and </a:t>
            </a:r>
            <a:r>
              <a:rPr lang="en-US" sz="2600" b="1" dirty="0"/>
              <a:t>retained earnings </a:t>
            </a:r>
            <a:r>
              <a:rPr lang="en-US" sz="2600" dirty="0"/>
              <a:t>in the stockholders’ equity section of the balance sheet. Paid-in capital includes:</a:t>
            </a:r>
          </a:p>
          <a:p>
            <a:pPr marL="402336" indent="-402336">
              <a:buClr>
                <a:schemeClr val="accent2"/>
              </a:buClr>
              <a:buAutoNum type="arabicPeriod"/>
            </a:pPr>
            <a:r>
              <a:rPr lang="en-US" sz="2600" b="1" dirty="0"/>
              <a:t>Capital stock. </a:t>
            </a:r>
            <a:r>
              <a:rPr lang="en-US" sz="2600" dirty="0"/>
              <a:t>Preferred stock appears before common stock because of its preferential rights. Companies report par value, shares authorized, shares issued, and shares outstanding for each class of stock.</a:t>
            </a:r>
          </a:p>
          <a:p>
            <a:pPr marL="402336" indent="-402336">
              <a:buClr>
                <a:schemeClr val="accent2"/>
              </a:buClr>
              <a:buAutoNum type="arabicPeriod"/>
            </a:pPr>
            <a:r>
              <a:rPr lang="en-US" sz="2600" b="1" dirty="0"/>
              <a:t>Additional paid-in capital. </a:t>
            </a:r>
            <a:r>
              <a:rPr lang="en-US" sz="2600" dirty="0"/>
              <a:t>Excess amounts paid in over par or stated value and paid-in capital from treasury stock.</a:t>
            </a:r>
            <a:endParaRPr lang="en-US" altLang="en-US" sz="2600" dirty="0"/>
          </a:p>
        </p:txBody>
      </p:sp>
      <p:sp>
        <p:nvSpPr>
          <p:cNvPr id="4" name="Slide Number Placeholder 3">
            <a:extLst>
              <a:ext uri="{FF2B5EF4-FFF2-40B4-BE49-F238E27FC236}">
                <a16:creationId xmlns:a16="http://schemas.microsoft.com/office/drawing/2014/main" id="{74908C31-A622-4F77-9645-8F2DCDE27078}"/>
              </a:ext>
            </a:extLst>
          </p:cNvPr>
          <p:cNvSpPr>
            <a:spLocks noGrp="1"/>
          </p:cNvSpPr>
          <p:nvPr>
            <p:ph type="sldNum" sz="quarter" idx="10"/>
          </p:nvPr>
        </p:nvSpPr>
        <p:spPr/>
        <p:txBody>
          <a:bodyPr/>
          <a:lstStyle/>
          <a:p>
            <a:fld id="{67B19427-F580-D146-B60E-4CADEE75497F}" type="slidenum">
              <a:rPr lang="en-US" smtClean="0"/>
              <a:pPr/>
              <a:t>61</a:t>
            </a:fld>
            <a:endParaRPr lang="en-US" dirty="0"/>
          </a:p>
        </p:txBody>
      </p:sp>
      <p:sp>
        <p:nvSpPr>
          <p:cNvPr id="5" name="Footer Placeholder 4">
            <a:extLst>
              <a:ext uri="{FF2B5EF4-FFF2-40B4-BE49-F238E27FC236}">
                <a16:creationId xmlns:a16="http://schemas.microsoft.com/office/drawing/2014/main" id="{FB3C6774-F005-4638-85F0-89AFBA38A388}"/>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3092991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C0C0F-CD6E-447E-80E0-C03D2C85E06A}"/>
              </a:ext>
            </a:extLst>
          </p:cNvPr>
          <p:cNvSpPr>
            <a:spLocks noGrp="1"/>
          </p:cNvSpPr>
          <p:nvPr>
            <p:ph type="title"/>
          </p:nvPr>
        </p:nvSpPr>
        <p:spPr/>
        <p:txBody>
          <a:bodyPr>
            <a:normAutofit fontScale="90000"/>
          </a:bodyPr>
          <a:lstStyle/>
          <a:p>
            <a:r>
              <a:rPr lang="en-US" b="1" dirty="0">
                <a:ea typeface="Source Sans Pro" charset="0"/>
              </a:rPr>
              <a:t>Statement Presentation of Stockholders’ Equity </a:t>
            </a:r>
            <a:r>
              <a:rPr lang="en-US" sz="2700" dirty="0">
                <a:ea typeface="Source Sans Pro" charset="0"/>
              </a:rPr>
              <a:t>(2 of 2)</a:t>
            </a:r>
            <a:endParaRPr lang="en-US" sz="2700" dirty="0"/>
          </a:p>
        </p:txBody>
      </p:sp>
      <p:pic>
        <p:nvPicPr>
          <p:cNvPr id="10" name="Content Placeholder 9" descr="An illustration of a partial balance sheet. The statement displays a two-line heading consisting of the name of the company, Graber I n c; and the type of statement, balance sheet. The statement has 3 columns, the first displaying account names and the other two displaying the respective amounts. The portion under the title is labeled as: stockholders’ equity. It has four sections. The first section, paid-in capital, is indented slightly in the first column. It contains two subsections. The first subsection, capitol stock, is slightly indented in the first column. Immediately under this is the following account name that is further indented, and the respective amount appears in the second numeric column: 9% preferred stock, $100 par value, cumulative, 10,000 shares authorized, 6,000 shares issued and outstanding, $600,000; common stock, no par, $5 stated value, 500,000 shares authorized, 400,000 shares issued, and 390,000 outstanding, 2,000,000. Both the amounts are totaled as $2,600,000 which is displayed in the second numeric column with the label total capital stock. The second subsection, additional paid-in capital, is slightly indented in the first column. Immediately under this is the following account name that is further indented, and the respective amount appears in the first numeric column: paid-in capital in excess of par value, preferred stock, $30,000; paid-in capital in excess of stated value, common stock, 1,050,000. Both the amounts are totaled as $1,080,000 which is displayed in the second numeric column with the label total additional paid-in capital. Both the amounts of the subsection are totaled as 3,680,000 which is displayed in the second numeric column with the label total paid-in capital. The second section, retained earnings, is indented slightly in the first column and the value in the second numeric column is 1,050,000. Retained earnings is restricted for the cost of treasury stock, $80,000. The total of the paid-in capital and retained earnings is 4,730,000 which is displayed in the second numeric column. The third section, accumulated other comprehensive income, is indented slightly in the first column and the value in the second numeric column is 110,000. The fourth section, less: treasury stock, 10,000 common shares, is indented slightly in the first column and the value in the second numeric column is 80,000. The amounts of the sections are totaled as $4,760,000, double underlined is displayed in the second numeric column with the label total stockholders’ equity.&#10;">
            <a:extLst>
              <a:ext uri="{FF2B5EF4-FFF2-40B4-BE49-F238E27FC236}">
                <a16:creationId xmlns:a16="http://schemas.microsoft.com/office/drawing/2014/main" id="{ECCE3BE6-EDB4-4AA4-9728-ED3B1121323F}"/>
              </a:ext>
            </a:extLst>
          </p:cNvPr>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1237999" y="1933080"/>
            <a:ext cx="6668002" cy="4361155"/>
          </a:xfrm>
        </p:spPr>
      </p:pic>
      <p:sp>
        <p:nvSpPr>
          <p:cNvPr id="4" name="Slide Number Placeholder 3">
            <a:extLst>
              <a:ext uri="{FF2B5EF4-FFF2-40B4-BE49-F238E27FC236}">
                <a16:creationId xmlns:a16="http://schemas.microsoft.com/office/drawing/2014/main" id="{74908C31-A622-4F77-9645-8F2DCDE27078}"/>
              </a:ext>
            </a:extLst>
          </p:cNvPr>
          <p:cNvSpPr>
            <a:spLocks noGrp="1"/>
          </p:cNvSpPr>
          <p:nvPr>
            <p:ph type="sldNum" sz="quarter" idx="10"/>
          </p:nvPr>
        </p:nvSpPr>
        <p:spPr/>
        <p:txBody>
          <a:bodyPr/>
          <a:lstStyle/>
          <a:p>
            <a:fld id="{67B19427-F580-D146-B60E-4CADEE75497F}" type="slidenum">
              <a:rPr lang="en-US" smtClean="0"/>
              <a:pPr/>
              <a:t>62</a:t>
            </a:fld>
            <a:endParaRPr lang="en-US" dirty="0"/>
          </a:p>
        </p:txBody>
      </p:sp>
      <p:sp>
        <p:nvSpPr>
          <p:cNvPr id="5" name="Footer Placeholder 4">
            <a:extLst>
              <a:ext uri="{FF2B5EF4-FFF2-40B4-BE49-F238E27FC236}">
                <a16:creationId xmlns:a16="http://schemas.microsoft.com/office/drawing/2014/main" id="{FB3C6774-F005-4638-85F0-89AFBA38A388}"/>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7534745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699EC-152F-43E0-B32C-555271344845}"/>
              </a:ext>
            </a:extLst>
          </p:cNvPr>
          <p:cNvSpPr>
            <a:spLocks noGrp="1"/>
          </p:cNvSpPr>
          <p:nvPr>
            <p:ph type="title"/>
          </p:nvPr>
        </p:nvSpPr>
        <p:spPr/>
        <p:txBody>
          <a:bodyPr/>
          <a:lstStyle/>
          <a:p>
            <a:r>
              <a:rPr lang="en-US" b="1" dirty="0">
                <a:ea typeface="Source Sans Pro" charset="0"/>
              </a:rPr>
              <a:t>Do It! 3: </a:t>
            </a:r>
            <a:r>
              <a:rPr lang="en-US" b="1" dirty="0">
                <a:solidFill>
                  <a:srgbClr val="196E78"/>
                </a:solidFill>
                <a:ea typeface="Source Sans Pro" charset="0"/>
              </a:rPr>
              <a:t>Stockholders’ Equity </a:t>
            </a:r>
            <a:r>
              <a:rPr lang="en-US" sz="2400" dirty="0">
                <a:solidFill>
                  <a:srgbClr val="196E78"/>
                </a:solidFill>
                <a:ea typeface="Source Sans Pro" charset="0"/>
              </a:rPr>
              <a:t>(1 of 2)</a:t>
            </a:r>
            <a:endParaRPr lang="en-US" sz="2400" dirty="0"/>
          </a:p>
        </p:txBody>
      </p:sp>
      <p:sp>
        <p:nvSpPr>
          <p:cNvPr id="3" name="Content Placeholder 2">
            <a:extLst>
              <a:ext uri="{FF2B5EF4-FFF2-40B4-BE49-F238E27FC236}">
                <a16:creationId xmlns:a16="http://schemas.microsoft.com/office/drawing/2014/main" id="{C9621FF4-2013-4EBF-AC85-124D1AC02176}"/>
              </a:ext>
            </a:extLst>
          </p:cNvPr>
          <p:cNvSpPr>
            <a:spLocks noGrp="1"/>
          </p:cNvSpPr>
          <p:nvPr>
            <p:ph sz="quarter" idx="16"/>
          </p:nvPr>
        </p:nvSpPr>
        <p:spPr/>
        <p:txBody>
          <a:bodyPr/>
          <a:lstStyle/>
          <a:p>
            <a:r>
              <a:rPr lang="en-US" sz="2400" dirty="0"/>
              <a:t>Jennifer Corporation has issued 300,000 shares of $3 par value common stock. It is authorized to issue 600,000 shares. The paid-in capital in excess of par value on the common stock is $380,000. The corporation has reacquired 15,000 shares at a cost of $50,000 and is currently holding those shares. It also had a cumulative other comprehensive loss of $82,000. The corporation also has 4,000 shares issued and outstanding of 8%, $100 par value preferred stock. It is authorized to issue 10,000 shares. The paid-in capital in excess of par value on the preferred stock is $97,000. Retained earnings is $610,000.</a:t>
            </a:r>
          </a:p>
          <a:p>
            <a:r>
              <a:rPr lang="en-US" sz="2400" dirty="0"/>
              <a:t>Prepare the stockholders’ equity section of the balance sheet.</a:t>
            </a:r>
            <a:endParaRPr lang="en-US" altLang="en-US" sz="2400" dirty="0"/>
          </a:p>
        </p:txBody>
      </p:sp>
      <p:sp>
        <p:nvSpPr>
          <p:cNvPr id="4" name="Slide Number Placeholder 3">
            <a:extLst>
              <a:ext uri="{FF2B5EF4-FFF2-40B4-BE49-F238E27FC236}">
                <a16:creationId xmlns:a16="http://schemas.microsoft.com/office/drawing/2014/main" id="{CFBB6392-117C-4265-9619-8163A53275F7}"/>
              </a:ext>
            </a:extLst>
          </p:cNvPr>
          <p:cNvSpPr>
            <a:spLocks noGrp="1"/>
          </p:cNvSpPr>
          <p:nvPr>
            <p:ph type="sldNum" sz="quarter" idx="10"/>
          </p:nvPr>
        </p:nvSpPr>
        <p:spPr/>
        <p:txBody>
          <a:bodyPr/>
          <a:lstStyle/>
          <a:p>
            <a:fld id="{67B19427-F580-D146-B60E-4CADEE75497F}" type="slidenum">
              <a:rPr lang="en-US" smtClean="0"/>
              <a:pPr/>
              <a:t>63</a:t>
            </a:fld>
            <a:endParaRPr lang="en-US" dirty="0"/>
          </a:p>
        </p:txBody>
      </p:sp>
      <p:sp>
        <p:nvSpPr>
          <p:cNvPr id="5" name="Footer Placeholder 4">
            <a:extLst>
              <a:ext uri="{FF2B5EF4-FFF2-40B4-BE49-F238E27FC236}">
                <a16:creationId xmlns:a16="http://schemas.microsoft.com/office/drawing/2014/main" id="{A79BA53B-F04E-40C9-9C10-BA8E43A6C94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0234210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699EC-152F-43E0-B32C-555271344845}"/>
              </a:ext>
            </a:extLst>
          </p:cNvPr>
          <p:cNvSpPr>
            <a:spLocks noGrp="1"/>
          </p:cNvSpPr>
          <p:nvPr>
            <p:ph type="title"/>
          </p:nvPr>
        </p:nvSpPr>
        <p:spPr/>
        <p:txBody>
          <a:bodyPr/>
          <a:lstStyle/>
          <a:p>
            <a:r>
              <a:rPr lang="en-US" b="1" dirty="0">
                <a:ea typeface="Source Sans Pro" charset="0"/>
              </a:rPr>
              <a:t>Do It! 3: </a:t>
            </a:r>
            <a:r>
              <a:rPr lang="en-US" b="1" dirty="0">
                <a:solidFill>
                  <a:srgbClr val="196E78"/>
                </a:solidFill>
                <a:ea typeface="Source Sans Pro" charset="0"/>
              </a:rPr>
              <a:t>Stockholders’ Equity </a:t>
            </a:r>
            <a:r>
              <a:rPr lang="en-US" sz="2400" dirty="0">
                <a:solidFill>
                  <a:srgbClr val="196E78"/>
                </a:solidFill>
                <a:ea typeface="Source Sans Pro" charset="0"/>
              </a:rPr>
              <a:t>(2 of 2)</a:t>
            </a:r>
            <a:endParaRPr lang="en-US" sz="2400" dirty="0"/>
          </a:p>
        </p:txBody>
      </p:sp>
      <p:pic>
        <p:nvPicPr>
          <p:cNvPr id="9" name="Content Placeholder 8" descr="An illustration of a partial balance sheet. The statement displays a two-line heading consisting of the name of the company, Jennifer corporation; and the type of statement, balance sheet. The statement has 3 columns, the first displaying account names and the other two displaying the respective amounts. The portion under the title is labeled as: stockholders’ equity. It has five sections. The first section, paid-in capital, is indented slightly in the first column. It contains one subsection, capitol stock, which is slightly indented in the first column. Immediately under this is the following account name that is further indented, and the respective amount appears in the first numeric column: 8% preferred stock, $100 par value, 10,000 shares authorized, 4,000 shares issued and outstanding, $400,000; common stock, $3 par value, 600,000 shares authorized, 300,000 shares issued, and 285,000 shares outstanding, 900,000. Both the amounts are totaled as $1,300,000 which is displayed in the second numeric column with the label total capital stock. The second section, additional paid-in capital, is slightly indented in the first column. Immediately under this is the following account name that is further indented, and the respective amount appears in the first numeric column: paid-in capital in excess of par value, preferred stock, $97,000; paid-in capital in excess of par value, common stock, 380,000. Both the amounts are totaled as $477,000 which is displayed in the second numeric column with the label total additional paid-in capital. Both the amounts of the section are totaled as 1,777,000 which is displayed in the second numeric column with the label total paid-in capital. The third section, retained earnings, is indented slightly in the first column and the value in the second numeric column is 610,000. The total of the paid-in capital and retained earnings is 2,387,000 which is displayed in the second numeric column. The fourth section, accumulated other comprehensive loss, is indented slightly in the first column and the value in the second numeric column is 82,000. The fifth section, less: treasury stock, 15,000 common shares, at cost, is indented slightly in the first column and the value in the second numeric column is 50,000. The amounts of the sections are totaled as $2,255,000, double underlined is displayed in the second numeric column with the label total stockholders’ equity.&#10;">
            <a:extLst>
              <a:ext uri="{FF2B5EF4-FFF2-40B4-BE49-F238E27FC236}">
                <a16:creationId xmlns:a16="http://schemas.microsoft.com/office/drawing/2014/main" id="{56872E93-CDEA-4A51-8462-8B363B462174}"/>
              </a:ext>
            </a:extLst>
          </p:cNvPr>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1050409" y="1695459"/>
            <a:ext cx="7043182" cy="4610083"/>
          </a:xfrm>
        </p:spPr>
      </p:pic>
      <p:sp>
        <p:nvSpPr>
          <p:cNvPr id="4" name="Slide Number Placeholder 3">
            <a:extLst>
              <a:ext uri="{FF2B5EF4-FFF2-40B4-BE49-F238E27FC236}">
                <a16:creationId xmlns:a16="http://schemas.microsoft.com/office/drawing/2014/main" id="{CFBB6392-117C-4265-9619-8163A53275F7}"/>
              </a:ext>
            </a:extLst>
          </p:cNvPr>
          <p:cNvSpPr>
            <a:spLocks noGrp="1"/>
          </p:cNvSpPr>
          <p:nvPr>
            <p:ph type="sldNum" sz="quarter" idx="10"/>
          </p:nvPr>
        </p:nvSpPr>
        <p:spPr/>
        <p:txBody>
          <a:bodyPr/>
          <a:lstStyle/>
          <a:p>
            <a:fld id="{67B19427-F580-D146-B60E-4CADEE75497F}" type="slidenum">
              <a:rPr lang="en-US" smtClean="0"/>
              <a:pPr/>
              <a:t>64</a:t>
            </a:fld>
            <a:endParaRPr lang="en-US" dirty="0"/>
          </a:p>
        </p:txBody>
      </p:sp>
      <p:sp>
        <p:nvSpPr>
          <p:cNvPr id="5" name="Footer Placeholder 4">
            <a:extLst>
              <a:ext uri="{FF2B5EF4-FFF2-40B4-BE49-F238E27FC236}">
                <a16:creationId xmlns:a16="http://schemas.microsoft.com/office/drawing/2014/main" id="{A79BA53B-F04E-40C9-9C10-BA8E43A6C94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5444901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AFBC4-A6AB-4C7E-A4FF-BB84462AA4F6}"/>
              </a:ext>
            </a:extLst>
          </p:cNvPr>
          <p:cNvSpPr>
            <a:spLocks noGrp="1"/>
          </p:cNvSpPr>
          <p:nvPr>
            <p:ph type="title"/>
          </p:nvPr>
        </p:nvSpPr>
        <p:spPr/>
        <p:txBody>
          <a:bodyPr/>
          <a:lstStyle/>
          <a:p>
            <a:r>
              <a:rPr lang="en-US" dirty="0">
                <a:latin typeface="Calibri" panose="020F0502020204030204" pitchFamily="34" charset="0"/>
                <a:ea typeface="Source Sans Pro" charset="0"/>
                <a:cs typeface="Calibri" panose="020F0502020204030204" pitchFamily="34" charset="0"/>
              </a:rPr>
              <a:t>Analysis of Stockholders’ Equity </a:t>
            </a:r>
            <a:r>
              <a:rPr lang="en-US" sz="2400" b="0" dirty="0">
                <a:latin typeface="Calibri" panose="020F0502020204030204" pitchFamily="34" charset="0"/>
                <a:ea typeface="Source Sans Pro" charset="0"/>
                <a:cs typeface="Calibri" panose="020F0502020204030204" pitchFamily="34" charset="0"/>
              </a:rPr>
              <a:t>(1 of 2)</a:t>
            </a:r>
            <a:endParaRPr lang="en-US" sz="2400" b="0" dirty="0"/>
          </a:p>
        </p:txBody>
      </p:sp>
      <p:sp>
        <p:nvSpPr>
          <p:cNvPr id="3" name="Content Placeholder 2">
            <a:extLst>
              <a:ext uri="{FF2B5EF4-FFF2-40B4-BE49-F238E27FC236}">
                <a16:creationId xmlns:a16="http://schemas.microsoft.com/office/drawing/2014/main" id="{3511877D-0BD6-4EF6-ACA1-144395ECFD33}"/>
              </a:ext>
            </a:extLst>
          </p:cNvPr>
          <p:cNvSpPr>
            <a:spLocks noGrp="1"/>
          </p:cNvSpPr>
          <p:nvPr>
            <p:ph sz="quarter" idx="16"/>
          </p:nvPr>
        </p:nvSpPr>
        <p:spPr>
          <a:xfrm>
            <a:off x="304800" y="1828800"/>
            <a:ext cx="8620836" cy="1218142"/>
          </a:xfrm>
        </p:spPr>
        <p:txBody>
          <a:bodyPr/>
          <a:lstStyle/>
          <a:p>
            <a:pPr marL="4763" lvl="1" indent="0">
              <a:spcBef>
                <a:spcPts val="1000"/>
              </a:spcBef>
              <a:buFont typeface="Wingdings" pitchFamily="2" charset="2"/>
              <a:buNone/>
            </a:pPr>
            <a:r>
              <a:rPr lang="en-US" altLang="en-US" sz="2600" b="1" dirty="0"/>
              <a:t>Payout Ratio</a:t>
            </a:r>
          </a:p>
          <a:p>
            <a:pPr marL="291600" lvl="1" indent="-291600">
              <a:spcBef>
                <a:spcPts val="1000"/>
              </a:spcBef>
              <a:buClr>
                <a:srgbClr val="800000"/>
              </a:buClr>
              <a:buSzPct val="100000"/>
            </a:pPr>
            <a:r>
              <a:rPr lang="en-US" sz="2600" dirty="0"/>
              <a:t>Measures percentage of earnings a company distributes in form of cash dividends to common stockholders</a:t>
            </a:r>
          </a:p>
        </p:txBody>
      </p:sp>
      <p:sp>
        <p:nvSpPr>
          <p:cNvPr id="4" name="Content Placeholder 3"/>
          <p:cNvSpPr>
            <a:spLocks noGrp="1"/>
          </p:cNvSpPr>
          <p:nvPr>
            <p:ph sz="quarter" idx="17"/>
          </p:nvPr>
        </p:nvSpPr>
        <p:spPr>
          <a:xfrm>
            <a:off x="304800" y="3151717"/>
            <a:ext cx="8534400" cy="810683"/>
          </a:xfrm>
        </p:spPr>
        <p:txBody>
          <a:bodyPr/>
          <a:lstStyle/>
          <a:p>
            <a:r>
              <a:rPr lang="en-US" sz="2600" dirty="0"/>
              <a:t>To illustrate, Nike’s dividends were recently $821 million and net income was $2,693 million.</a:t>
            </a:r>
            <a:endParaRPr lang="en-IN" sz="2600" dirty="0"/>
          </a:p>
        </p:txBody>
      </p:sp>
      <p:graphicFrame>
        <p:nvGraphicFramePr>
          <p:cNvPr id="12" name="Content Placeholder 11" descr="Cash Dividends Declared on Common Stock divided by Net Income = Payout Ratio"/>
          <p:cNvGraphicFramePr>
            <a:graphicFrameLocks noGrp="1" noChangeAspect="1"/>
          </p:cNvGraphicFramePr>
          <p:nvPr>
            <p:ph sz="quarter" idx="18"/>
          </p:nvPr>
        </p:nvGraphicFramePr>
        <p:xfrm>
          <a:off x="914400" y="4346575"/>
          <a:ext cx="6169025" cy="842963"/>
        </p:xfrm>
        <a:graphic>
          <a:graphicData uri="http://schemas.openxmlformats.org/presentationml/2006/ole">
            <mc:AlternateContent xmlns:mc="http://schemas.openxmlformats.org/markup-compatibility/2006">
              <mc:Choice xmlns:v="urn:schemas-microsoft-com:vml" Requires="v">
                <p:oleObj name="Equation" r:id="rId2" imgW="3162240" imgH="431640" progId="Equation.DSMT4">
                  <p:embed/>
                </p:oleObj>
              </mc:Choice>
              <mc:Fallback>
                <p:oleObj name="Equation" r:id="rId2" imgW="3162240" imgH="431640" progId="Equation.DSMT4">
                  <p:embed/>
                  <p:pic>
                    <p:nvPicPr>
                      <p:cNvPr id="12" name="Content Placeholder 11" descr="Cash Dividends Declared on Common Stock divided by Net Income = Payout Ratio"/>
                      <p:cNvPicPr/>
                      <p:nvPr/>
                    </p:nvPicPr>
                    <p:blipFill>
                      <a:blip r:embed="rId3"/>
                      <a:stretch>
                        <a:fillRect/>
                      </a:stretch>
                    </p:blipFill>
                    <p:spPr>
                      <a:xfrm>
                        <a:off x="914400" y="4346575"/>
                        <a:ext cx="6169025" cy="842963"/>
                      </a:xfrm>
                      <a:prstGeom prst="rect">
                        <a:avLst/>
                      </a:prstGeom>
                      <a:ln>
                        <a:solidFill>
                          <a:schemeClr val="tx1"/>
                        </a:solidFill>
                      </a:ln>
                    </p:spPr>
                  </p:pic>
                </p:oleObj>
              </mc:Fallback>
            </mc:AlternateContent>
          </a:graphicData>
        </a:graphic>
      </p:graphicFrame>
      <p:sp>
        <p:nvSpPr>
          <p:cNvPr id="14" name="Content Placeholder 13"/>
          <p:cNvSpPr>
            <a:spLocks noGrp="1"/>
          </p:cNvSpPr>
          <p:nvPr>
            <p:ph sz="quarter" idx="19"/>
          </p:nvPr>
        </p:nvSpPr>
        <p:spPr>
          <a:xfrm>
            <a:off x="2438400" y="5486400"/>
            <a:ext cx="3886200" cy="457200"/>
          </a:xfrm>
          <a:ln>
            <a:solidFill>
              <a:schemeClr val="tx1"/>
            </a:solidFill>
          </a:ln>
        </p:spPr>
        <p:txBody>
          <a:bodyPr/>
          <a:lstStyle/>
          <a:p>
            <a:pPr algn="ctr"/>
            <a:r>
              <a:rPr lang="en-IN" dirty="0"/>
              <a:t>$821  ÷  $2,693 = </a:t>
            </a:r>
            <a:r>
              <a:rPr lang="en-IN" b="1" dirty="0">
                <a:solidFill>
                  <a:schemeClr val="accent2"/>
                </a:solidFill>
              </a:rPr>
              <a:t>30.5%</a:t>
            </a:r>
          </a:p>
        </p:txBody>
      </p:sp>
      <p:sp>
        <p:nvSpPr>
          <p:cNvPr id="5" name="Slide Number Placeholder 4">
            <a:extLst>
              <a:ext uri="{FF2B5EF4-FFF2-40B4-BE49-F238E27FC236}">
                <a16:creationId xmlns:a16="http://schemas.microsoft.com/office/drawing/2014/main" id="{943F50A9-9BB6-4060-82CA-3AFC9A4DDA6F}"/>
              </a:ext>
            </a:extLst>
          </p:cNvPr>
          <p:cNvSpPr>
            <a:spLocks noGrp="1"/>
          </p:cNvSpPr>
          <p:nvPr>
            <p:ph type="sldNum" sz="quarter" idx="10"/>
          </p:nvPr>
        </p:nvSpPr>
        <p:spPr/>
        <p:txBody>
          <a:bodyPr/>
          <a:lstStyle/>
          <a:p>
            <a:fld id="{67B19427-F580-D146-B60E-4CADEE75497F}" type="slidenum">
              <a:rPr lang="en-US" smtClean="0"/>
              <a:pPr/>
              <a:t>65</a:t>
            </a:fld>
            <a:endParaRPr lang="en-US" dirty="0"/>
          </a:p>
        </p:txBody>
      </p:sp>
      <p:sp>
        <p:nvSpPr>
          <p:cNvPr id="6" name="Footer Placeholder 5">
            <a:extLst>
              <a:ext uri="{FF2B5EF4-FFF2-40B4-BE49-F238E27FC236}">
                <a16:creationId xmlns:a16="http://schemas.microsoft.com/office/drawing/2014/main" id="{644BCFFD-E4CF-4492-B746-590AD4266178}"/>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0240625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1034129"/>
          </a:xfrm>
        </p:spPr>
        <p:txBody>
          <a:bodyPr>
            <a:spAutoFit/>
          </a:bodyPr>
          <a:lstStyle/>
          <a:p>
            <a:r>
              <a:rPr lang="en-US" noProof="0" dirty="0"/>
              <a:t>Analysis</a:t>
            </a:r>
            <a:br>
              <a:rPr lang="en-US" noProof="0" dirty="0"/>
            </a:br>
            <a:r>
              <a:rPr lang="en-US" sz="2800" noProof="0" dirty="0">
                <a:solidFill>
                  <a:schemeClr val="tx1"/>
                </a:solidFill>
              </a:rPr>
              <a:t>Payout Ratio</a:t>
            </a:r>
            <a:endParaRPr lang="en-US" sz="2800" b="0" noProof="0" dirty="0">
              <a:solidFill>
                <a:srgbClr val="990000"/>
              </a:solidFill>
            </a:endParaRPr>
          </a:p>
        </p:txBody>
      </p:sp>
      <p:sp>
        <p:nvSpPr>
          <p:cNvPr id="9" name="Content Placeholder 8">
            <a:extLst>
              <a:ext uri="{FF2B5EF4-FFF2-40B4-BE49-F238E27FC236}">
                <a16:creationId xmlns:a16="http://schemas.microsoft.com/office/drawing/2014/main" id="{DDAC5CB2-627A-459E-8BB3-E4ECBB46DB64}"/>
              </a:ext>
            </a:extLst>
          </p:cNvPr>
          <p:cNvSpPr>
            <a:spLocks noGrp="1"/>
          </p:cNvSpPr>
          <p:nvPr>
            <p:ph sz="quarter" idx="16"/>
          </p:nvPr>
        </p:nvSpPr>
        <p:spPr>
          <a:xfrm>
            <a:off x="304800" y="1904391"/>
            <a:ext cx="8534400" cy="841554"/>
          </a:xfrm>
        </p:spPr>
        <p:txBody>
          <a:bodyPr>
            <a:noAutofit/>
          </a:bodyPr>
          <a:lstStyle/>
          <a:p>
            <a:pPr>
              <a:lnSpc>
                <a:spcPct val="100000"/>
              </a:lnSpc>
            </a:pPr>
            <a:r>
              <a:rPr lang="en-US" sz="2400" b="1" noProof="0" dirty="0"/>
              <a:t>Illustration: </a:t>
            </a:r>
            <a:r>
              <a:rPr lang="en-US" sz="2400" dirty="0"/>
              <a:t>Troy Co. </a:t>
            </a:r>
            <a:r>
              <a:rPr lang="en-US" sz="2400" noProof="0" dirty="0"/>
              <a:t>has cash dividends of $100,000 and net income of $500,000, and no preferred stock outstanding.</a:t>
            </a:r>
          </a:p>
        </p:txBody>
      </p:sp>
      <p:graphicFrame>
        <p:nvGraphicFramePr>
          <p:cNvPr id="12" name="Content Placeholder 11" descr="Payout ratio = cash dividends over, net income">
            <a:extLst>
              <a:ext uri="{FF2B5EF4-FFF2-40B4-BE49-F238E27FC236}">
                <a16:creationId xmlns:a16="http://schemas.microsoft.com/office/drawing/2014/main" id="{FD4DFB6F-B33C-4C62-96F5-0A1B2740DB0A}"/>
              </a:ext>
            </a:extLst>
          </p:cNvPr>
          <p:cNvGraphicFramePr>
            <a:graphicFrameLocks noGrp="1" noChangeAspect="1"/>
          </p:cNvGraphicFramePr>
          <p:nvPr>
            <p:ph sz="quarter" idx="17"/>
          </p:nvPr>
        </p:nvGraphicFramePr>
        <p:xfrm>
          <a:off x="2067465" y="3020822"/>
          <a:ext cx="4693227" cy="943841"/>
        </p:xfrm>
        <a:graphic>
          <a:graphicData uri="http://schemas.openxmlformats.org/presentationml/2006/ole">
            <mc:AlternateContent xmlns:mc="http://schemas.openxmlformats.org/markup-compatibility/2006">
              <mc:Choice xmlns:v="urn:schemas-microsoft-com:vml" Requires="v">
                <p:oleObj name="Equation" r:id="rId2" imgW="2273040" imgH="457200" progId="Equation.DSMT4">
                  <p:embed/>
                </p:oleObj>
              </mc:Choice>
              <mc:Fallback>
                <p:oleObj name="Equation" r:id="rId2" imgW="2273040" imgH="457200" progId="Equation.DSMT4">
                  <p:embed/>
                  <p:pic>
                    <p:nvPicPr>
                      <p:cNvPr id="12" name="Content Placeholder 11" descr="Payout ratio = cash dividends over, net income">
                        <a:extLst>
                          <a:ext uri="{FF2B5EF4-FFF2-40B4-BE49-F238E27FC236}">
                            <a16:creationId xmlns:a16="http://schemas.microsoft.com/office/drawing/2014/main" id="{FD4DFB6F-B33C-4C62-96F5-0A1B2740DB0A}"/>
                          </a:ext>
                        </a:extLst>
                      </p:cNvPr>
                      <p:cNvPicPr/>
                      <p:nvPr/>
                    </p:nvPicPr>
                    <p:blipFill>
                      <a:blip r:embed="rId3"/>
                      <a:stretch>
                        <a:fillRect/>
                      </a:stretch>
                    </p:blipFill>
                    <p:spPr>
                      <a:xfrm>
                        <a:off x="2067465" y="3020822"/>
                        <a:ext cx="4693227" cy="943841"/>
                      </a:xfrm>
                      <a:prstGeom prst="rect">
                        <a:avLst/>
                      </a:prstGeom>
                    </p:spPr>
                  </p:pic>
                </p:oleObj>
              </mc:Fallback>
            </mc:AlternateContent>
          </a:graphicData>
        </a:graphic>
      </p:graphicFrame>
      <p:graphicFrame>
        <p:nvGraphicFramePr>
          <p:cNvPr id="14" name="Content Placeholder 13" descr="= $100,000 over $500,000">
            <a:extLst>
              <a:ext uri="{FF2B5EF4-FFF2-40B4-BE49-F238E27FC236}">
                <a16:creationId xmlns:a16="http://schemas.microsoft.com/office/drawing/2014/main" id="{374D5320-987B-4051-AA18-D4C9EE5CEBA4}"/>
              </a:ext>
            </a:extLst>
          </p:cNvPr>
          <p:cNvGraphicFramePr>
            <a:graphicFrameLocks noGrp="1" noChangeAspect="1"/>
          </p:cNvGraphicFramePr>
          <p:nvPr>
            <p:ph sz="quarter" idx="19"/>
          </p:nvPr>
        </p:nvGraphicFramePr>
        <p:xfrm>
          <a:off x="4114234" y="4137152"/>
          <a:ext cx="1776810" cy="939308"/>
        </p:xfrm>
        <a:graphic>
          <a:graphicData uri="http://schemas.openxmlformats.org/presentationml/2006/ole">
            <mc:AlternateContent xmlns:mc="http://schemas.openxmlformats.org/markup-compatibility/2006">
              <mc:Choice xmlns:v="urn:schemas-microsoft-com:vml" Requires="v">
                <p:oleObj name="Equation" r:id="rId4" imgW="888840" imgH="469800" progId="Equation.DSMT4">
                  <p:embed/>
                </p:oleObj>
              </mc:Choice>
              <mc:Fallback>
                <p:oleObj name="Equation" r:id="rId4" imgW="888840" imgH="469800" progId="Equation.DSMT4">
                  <p:embed/>
                  <p:pic>
                    <p:nvPicPr>
                      <p:cNvPr id="14" name="Content Placeholder 13" descr="= $100,000 over $500,000">
                        <a:extLst>
                          <a:ext uri="{FF2B5EF4-FFF2-40B4-BE49-F238E27FC236}">
                            <a16:creationId xmlns:a16="http://schemas.microsoft.com/office/drawing/2014/main" id="{374D5320-987B-4051-AA18-D4C9EE5CEBA4}"/>
                          </a:ext>
                        </a:extLst>
                      </p:cNvPr>
                      <p:cNvPicPr/>
                      <p:nvPr/>
                    </p:nvPicPr>
                    <p:blipFill>
                      <a:blip r:embed="rId5"/>
                      <a:stretch>
                        <a:fillRect/>
                      </a:stretch>
                    </p:blipFill>
                    <p:spPr>
                      <a:xfrm>
                        <a:off x="4114234" y="4137152"/>
                        <a:ext cx="1776810" cy="939308"/>
                      </a:xfrm>
                      <a:prstGeom prst="rect">
                        <a:avLst/>
                      </a:prstGeom>
                    </p:spPr>
                  </p:pic>
                </p:oleObj>
              </mc:Fallback>
            </mc:AlternateContent>
          </a:graphicData>
        </a:graphic>
      </p:graphicFrame>
      <p:graphicFrame>
        <p:nvGraphicFramePr>
          <p:cNvPr id="15" name="Content Placeholder 14" descr="= 20%.">
            <a:extLst>
              <a:ext uri="{FF2B5EF4-FFF2-40B4-BE49-F238E27FC236}">
                <a16:creationId xmlns:a16="http://schemas.microsoft.com/office/drawing/2014/main" id="{6C40B074-8D78-4658-962E-72E927C60EDB}"/>
              </a:ext>
            </a:extLst>
          </p:cNvPr>
          <p:cNvGraphicFramePr>
            <a:graphicFrameLocks noGrp="1" noChangeAspect="1"/>
          </p:cNvGraphicFramePr>
          <p:nvPr>
            <p:ph sz="quarter" idx="18"/>
          </p:nvPr>
        </p:nvGraphicFramePr>
        <p:xfrm>
          <a:off x="4186996" y="5433683"/>
          <a:ext cx="938310" cy="380312"/>
        </p:xfrm>
        <a:graphic>
          <a:graphicData uri="http://schemas.openxmlformats.org/presentationml/2006/ole">
            <mc:AlternateContent xmlns:mc="http://schemas.openxmlformats.org/markup-compatibility/2006">
              <mc:Choice xmlns:v="urn:schemas-microsoft-com:vml" Requires="v">
                <p:oleObj name="Equation" r:id="rId6" imgW="469800" imgH="190440" progId="Equation.DSMT4">
                  <p:embed/>
                </p:oleObj>
              </mc:Choice>
              <mc:Fallback>
                <p:oleObj name="Equation" r:id="rId6" imgW="469800" imgH="190440" progId="Equation.DSMT4">
                  <p:embed/>
                  <p:pic>
                    <p:nvPicPr>
                      <p:cNvPr id="15" name="Content Placeholder 14" descr="= 20%.">
                        <a:extLst>
                          <a:ext uri="{FF2B5EF4-FFF2-40B4-BE49-F238E27FC236}">
                            <a16:creationId xmlns:a16="http://schemas.microsoft.com/office/drawing/2014/main" id="{6C40B074-8D78-4658-962E-72E927C60EDB}"/>
                          </a:ext>
                        </a:extLst>
                      </p:cNvPr>
                      <p:cNvPicPr/>
                      <p:nvPr/>
                    </p:nvPicPr>
                    <p:blipFill>
                      <a:blip r:embed="rId7"/>
                      <a:stretch>
                        <a:fillRect/>
                      </a:stretch>
                    </p:blipFill>
                    <p:spPr>
                      <a:xfrm>
                        <a:off x="4186996" y="5433683"/>
                        <a:ext cx="938310" cy="380312"/>
                      </a:xfrm>
                      <a:prstGeom prst="rect">
                        <a:avLst/>
                      </a:prstGeom>
                    </p:spPr>
                  </p:pic>
                </p:oleObj>
              </mc:Fallback>
            </mc:AlternateContent>
          </a:graphicData>
        </a:graphic>
      </p:graphicFrame>
      <p:sp>
        <p:nvSpPr>
          <p:cNvPr id="13" name="COB/LO">
            <a:extLst>
              <a:ext uri="{FF2B5EF4-FFF2-40B4-BE49-F238E27FC236}">
                <a16:creationId xmlns:a16="http://schemas.microsoft.com/office/drawing/2014/main" id="{86FD848B-592E-44B8-9630-BDF7B05BAF9E}"/>
              </a:ext>
            </a:extLst>
          </p:cNvPr>
          <p:cNvSpPr txBox="1">
            <a:spLocks noGrp="1"/>
          </p:cNvSpPr>
          <p:nvPr>
            <p:ph sz="quarter" idx="15"/>
          </p:nvPr>
        </p:nvSpPr>
        <p:spPr>
          <a:prstGeom prst="rect">
            <a:avLst/>
          </a:prstGeom>
          <a:noFill/>
        </p:spPr>
        <p:txBody>
          <a:bodyPr lIns="0" rIns="0">
            <a:sp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0325" lvl="1" indent="0">
              <a:lnSpc>
                <a:spcPct val="100000"/>
              </a:lnSpc>
              <a:spcBef>
                <a:spcPts val="1200"/>
              </a:spcBef>
              <a:buFont typeface="Arial"/>
              <a:buNone/>
            </a:pPr>
            <a:r>
              <a:rPr lang="en-US" sz="1200" noProof="0" dirty="0">
                <a:solidFill>
                  <a:srgbClr val="000000"/>
                </a:solidFill>
              </a:rPr>
              <a:t>LO 4</a:t>
            </a:r>
          </a:p>
        </p:txBody>
      </p:sp>
      <p:sp>
        <p:nvSpPr>
          <p:cNvPr id="4" name="Slide Number Placeholder 3"/>
          <p:cNvSpPr>
            <a:spLocks noGrp="1"/>
          </p:cNvSpPr>
          <p:nvPr>
            <p:ph type="sldNum" sz="quarter" idx="10"/>
          </p:nvPr>
        </p:nvSpPr>
        <p:spPr/>
        <p:txBody>
          <a:bodyPr/>
          <a:lstStyle/>
          <a:p>
            <a:fld id="{67B19427-F580-D146-B60E-4CADEE75497F}" type="slidenum">
              <a:rPr lang="en-US" smtClean="0">
                <a:solidFill>
                  <a:srgbClr val="000000"/>
                </a:solidFill>
              </a:rPr>
              <a:pPr/>
              <a:t>66</a:t>
            </a:fld>
            <a:endParaRPr lang="en-US" dirty="0">
              <a:solidFill>
                <a:srgbClr val="000000"/>
              </a:solidFill>
            </a:endParaRPr>
          </a:p>
        </p:txBody>
      </p:sp>
      <p:sp>
        <p:nvSpPr>
          <p:cNvPr id="5" name="Footer Placeholder 4"/>
          <p:cNvSpPr>
            <a:spLocks noGrp="1"/>
          </p:cNvSpPr>
          <p:nvPr>
            <p:ph type="ftr" sz="quarter" idx="11"/>
          </p:nvPr>
        </p:nvSpPr>
        <p:spPr/>
        <p:txBody>
          <a:bodyPr/>
          <a:lstStyle/>
          <a:p>
            <a:r>
              <a:rPr lang="en-US" dirty="0">
                <a:solidFill>
                  <a:srgbClr val="000000"/>
                </a:solidFill>
              </a:rPr>
              <a:t>Copyright ©2019 John Wiley &amp; Sons, Inc. </a:t>
            </a:r>
          </a:p>
        </p:txBody>
      </p:sp>
    </p:spTree>
    <p:extLst>
      <p:ext uri="{BB962C8B-B14F-4D97-AF65-F5344CB8AC3E}">
        <p14:creationId xmlns:p14="http://schemas.microsoft.com/office/powerpoint/2010/main" val="24079969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AFBC4-A6AB-4C7E-A4FF-BB84462AA4F6}"/>
              </a:ext>
            </a:extLst>
          </p:cNvPr>
          <p:cNvSpPr>
            <a:spLocks noGrp="1"/>
          </p:cNvSpPr>
          <p:nvPr>
            <p:ph type="title"/>
          </p:nvPr>
        </p:nvSpPr>
        <p:spPr/>
        <p:txBody>
          <a:bodyPr/>
          <a:lstStyle/>
          <a:p>
            <a:r>
              <a:rPr lang="en-US" dirty="0">
                <a:latin typeface="Calibri" panose="020F0502020204030204" pitchFamily="34" charset="0"/>
                <a:ea typeface="Source Sans Pro" charset="0"/>
                <a:cs typeface="Calibri" panose="020F0502020204030204" pitchFamily="34" charset="0"/>
              </a:rPr>
              <a:t>Analysis of Stockholders’ Equity </a:t>
            </a:r>
            <a:r>
              <a:rPr lang="en-US" sz="2400" b="0" dirty="0">
                <a:latin typeface="Calibri" panose="020F0502020204030204" pitchFamily="34" charset="0"/>
                <a:ea typeface="Source Sans Pro" charset="0"/>
                <a:cs typeface="Calibri" panose="020F0502020204030204" pitchFamily="34" charset="0"/>
              </a:rPr>
              <a:t>(2 of 2)</a:t>
            </a:r>
            <a:endParaRPr lang="en-US" dirty="0"/>
          </a:p>
        </p:txBody>
      </p:sp>
      <p:sp>
        <p:nvSpPr>
          <p:cNvPr id="3" name="Content Placeholder 2">
            <a:extLst>
              <a:ext uri="{FF2B5EF4-FFF2-40B4-BE49-F238E27FC236}">
                <a16:creationId xmlns:a16="http://schemas.microsoft.com/office/drawing/2014/main" id="{3511877D-0BD6-4EF6-ACA1-144395ECFD33}"/>
              </a:ext>
            </a:extLst>
          </p:cNvPr>
          <p:cNvSpPr>
            <a:spLocks noGrp="1"/>
          </p:cNvSpPr>
          <p:nvPr>
            <p:ph sz="quarter" idx="16"/>
          </p:nvPr>
        </p:nvSpPr>
        <p:spPr>
          <a:xfrm>
            <a:off x="304800" y="1828799"/>
            <a:ext cx="8534400" cy="1249363"/>
          </a:xfrm>
        </p:spPr>
        <p:txBody>
          <a:bodyPr/>
          <a:lstStyle/>
          <a:p>
            <a:pPr marL="4763" lvl="1" indent="0">
              <a:spcBef>
                <a:spcPts val="1000"/>
              </a:spcBef>
              <a:buFont typeface="Wingdings" pitchFamily="2" charset="2"/>
              <a:buNone/>
            </a:pPr>
            <a:r>
              <a:rPr lang="en-US" altLang="en-US" sz="2200" b="1" dirty="0">
                <a:latin typeface="Calibri" panose="020F0502020204030204" pitchFamily="34" charset="0"/>
              </a:rPr>
              <a:t>Return on Common Stockholders’ Equity</a:t>
            </a:r>
          </a:p>
          <a:p>
            <a:pPr marL="292608" lvl="1" indent="-292608">
              <a:spcBef>
                <a:spcPts val="1000"/>
              </a:spcBef>
              <a:buClr>
                <a:srgbClr val="800000"/>
              </a:buClr>
              <a:buSzPct val="100000"/>
            </a:pPr>
            <a:r>
              <a:rPr lang="en-US" sz="2200" dirty="0">
                <a:latin typeface="Calibri" panose="020F0502020204030204" pitchFamily="34" charset="0"/>
              </a:rPr>
              <a:t>Indicates how many dollars of net income company earned for each dollar invested by common stockholders</a:t>
            </a:r>
          </a:p>
        </p:txBody>
      </p:sp>
      <p:sp>
        <p:nvSpPr>
          <p:cNvPr id="12" name="Content Placeholder 11"/>
          <p:cNvSpPr>
            <a:spLocks noGrp="1"/>
          </p:cNvSpPr>
          <p:nvPr>
            <p:ph sz="quarter" idx="19"/>
          </p:nvPr>
        </p:nvSpPr>
        <p:spPr>
          <a:xfrm>
            <a:off x="304800" y="2990850"/>
            <a:ext cx="8382000" cy="990600"/>
          </a:xfrm>
        </p:spPr>
        <p:txBody>
          <a:bodyPr/>
          <a:lstStyle/>
          <a:p>
            <a:pPr marL="0" lvl="1" indent="0">
              <a:spcBef>
                <a:spcPts val="1000"/>
              </a:spcBef>
              <a:buNone/>
            </a:pPr>
            <a:r>
              <a:rPr lang="en-US" sz="2200" b="1" dirty="0">
                <a:solidFill>
                  <a:srgbClr val="990000"/>
                </a:solidFill>
                <a:latin typeface="Calibri" panose="020F0502020204030204" pitchFamily="34" charset="0"/>
              </a:rPr>
              <a:t>Walt Disney Company</a:t>
            </a:r>
            <a:r>
              <a:rPr lang="en-US" sz="2200" dirty="0">
                <a:latin typeface="Calibri" panose="020F0502020204030204" pitchFamily="34" charset="0"/>
              </a:rPr>
              <a:t>’s beginning and ending common stockholders’ equity were $31,820 and $30,753 million, respectively. Net income was $4,687 million, no preferred stock.</a:t>
            </a:r>
            <a:endParaRPr lang="en-IN" sz="2200" dirty="0"/>
          </a:p>
        </p:txBody>
      </p:sp>
      <p:graphicFrame>
        <p:nvGraphicFramePr>
          <p:cNvPr id="8" name="Content Placeholder 7" descr="Net Income minus Preferred Dividends, divided by Average Common Stockholders' Equity = Return on Common Stockholders' Equity, displayed in red font.&#10;"/>
          <p:cNvGraphicFramePr>
            <a:graphicFrameLocks noGrp="1" noChangeAspect="1"/>
          </p:cNvGraphicFramePr>
          <p:nvPr>
            <p:ph sz="quarter" idx="17"/>
          </p:nvPr>
        </p:nvGraphicFramePr>
        <p:xfrm>
          <a:off x="1257156" y="4344188"/>
          <a:ext cx="6172488" cy="630223"/>
        </p:xfrm>
        <a:graphic>
          <a:graphicData uri="http://schemas.openxmlformats.org/presentationml/2006/ole">
            <mc:AlternateContent xmlns:mc="http://schemas.openxmlformats.org/markup-compatibility/2006">
              <mc:Choice xmlns:v="urn:schemas-microsoft-com:vml" Requires="v">
                <p:oleObj name="Equation" r:id="rId2" imgW="4228920" imgH="431640" progId="Equation.DSMT4">
                  <p:embed/>
                </p:oleObj>
              </mc:Choice>
              <mc:Fallback>
                <p:oleObj name="Equation" r:id="rId2" imgW="4228920" imgH="431640" progId="Equation.DSMT4">
                  <p:embed/>
                  <p:pic>
                    <p:nvPicPr>
                      <p:cNvPr id="8" name="Content Placeholder 7" descr="Net Income minus Preferred Dividends, divided by Average Common Stockholders' Equity = Return on Common Stockholders' Equity, displayed in red font.&#10;"/>
                      <p:cNvPicPr/>
                      <p:nvPr/>
                    </p:nvPicPr>
                    <p:blipFill>
                      <a:blip r:embed="rId3"/>
                      <a:stretch>
                        <a:fillRect/>
                      </a:stretch>
                    </p:blipFill>
                    <p:spPr>
                      <a:xfrm>
                        <a:off x="1257156" y="4344188"/>
                        <a:ext cx="6172488" cy="630223"/>
                      </a:xfrm>
                      <a:prstGeom prst="rect">
                        <a:avLst/>
                      </a:prstGeom>
                      <a:ln>
                        <a:solidFill>
                          <a:schemeClr val="tx1"/>
                        </a:solidFill>
                      </a:ln>
                    </p:spPr>
                  </p:pic>
                </p:oleObj>
              </mc:Fallback>
            </mc:AlternateContent>
          </a:graphicData>
        </a:graphic>
      </p:graphicFrame>
      <p:graphicFrame>
        <p:nvGraphicFramePr>
          <p:cNvPr id="11" name="Content Placeholder 10" descr="Net Income, $4,687, minus Preferred Dividends, $0, divided by Average Common Stockholders' Equity, ($31,820 + $30,753) divided by 2, = Return on Common Stockholders' Equity, 15.0%, displayed in red font."/>
          <p:cNvGraphicFramePr>
            <a:graphicFrameLocks noGrp="1" noChangeAspect="1"/>
          </p:cNvGraphicFramePr>
          <p:nvPr>
            <p:ph sz="quarter" idx="18"/>
          </p:nvPr>
        </p:nvGraphicFramePr>
        <p:xfrm>
          <a:off x="1889447" y="5370557"/>
          <a:ext cx="4369744" cy="652374"/>
        </p:xfrm>
        <a:graphic>
          <a:graphicData uri="http://schemas.openxmlformats.org/presentationml/2006/ole">
            <mc:AlternateContent xmlns:mc="http://schemas.openxmlformats.org/markup-compatibility/2006">
              <mc:Choice xmlns:v="urn:schemas-microsoft-com:vml" Requires="v">
                <p:oleObj name="Equation" r:id="rId4" imgW="2806560" imgH="419040" progId="Equation.DSMT4">
                  <p:embed/>
                </p:oleObj>
              </mc:Choice>
              <mc:Fallback>
                <p:oleObj name="Equation" r:id="rId4" imgW="2806560" imgH="419040" progId="Equation.DSMT4">
                  <p:embed/>
                  <p:pic>
                    <p:nvPicPr>
                      <p:cNvPr id="11" name="Content Placeholder 10" descr="Net Income, $4,687, minus Preferred Dividends, $0, divided by Average Common Stockholders' Equity, ($31,820 + $30,753) divided by 2, = Return on Common Stockholders' Equity, 15.0%, displayed in red font."/>
                      <p:cNvPicPr/>
                      <p:nvPr/>
                    </p:nvPicPr>
                    <p:blipFill>
                      <a:blip r:embed="rId5"/>
                      <a:stretch>
                        <a:fillRect/>
                      </a:stretch>
                    </p:blipFill>
                    <p:spPr>
                      <a:xfrm>
                        <a:off x="1889447" y="5370557"/>
                        <a:ext cx="4369744" cy="652374"/>
                      </a:xfrm>
                      <a:prstGeom prst="rect">
                        <a:avLst/>
                      </a:prstGeom>
                      <a:ln>
                        <a:solidFill>
                          <a:schemeClr val="tx1"/>
                        </a:solidFill>
                      </a:ln>
                    </p:spPr>
                  </p:pic>
                </p:oleObj>
              </mc:Fallback>
            </mc:AlternateContent>
          </a:graphicData>
        </a:graphic>
      </p:graphicFrame>
      <p:sp>
        <p:nvSpPr>
          <p:cNvPr id="5" name="Slide Number Placeholder 4">
            <a:extLst>
              <a:ext uri="{FF2B5EF4-FFF2-40B4-BE49-F238E27FC236}">
                <a16:creationId xmlns:a16="http://schemas.microsoft.com/office/drawing/2014/main" id="{943F50A9-9BB6-4060-82CA-3AFC9A4DDA6F}"/>
              </a:ext>
            </a:extLst>
          </p:cNvPr>
          <p:cNvSpPr>
            <a:spLocks noGrp="1"/>
          </p:cNvSpPr>
          <p:nvPr>
            <p:ph type="sldNum" sz="quarter" idx="10"/>
          </p:nvPr>
        </p:nvSpPr>
        <p:spPr/>
        <p:txBody>
          <a:bodyPr/>
          <a:lstStyle/>
          <a:p>
            <a:fld id="{67B19427-F580-D146-B60E-4CADEE75497F}" type="slidenum">
              <a:rPr lang="en-US" smtClean="0"/>
              <a:pPr/>
              <a:t>67</a:t>
            </a:fld>
            <a:endParaRPr lang="en-US" dirty="0"/>
          </a:p>
        </p:txBody>
      </p:sp>
      <p:sp>
        <p:nvSpPr>
          <p:cNvPr id="6" name="Footer Placeholder 5">
            <a:extLst>
              <a:ext uri="{FF2B5EF4-FFF2-40B4-BE49-F238E27FC236}">
                <a16:creationId xmlns:a16="http://schemas.microsoft.com/office/drawing/2014/main" id="{644BCFFD-E4CF-4492-B746-590AD4266178}"/>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3256025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1034129"/>
          </a:xfrm>
        </p:spPr>
        <p:txBody>
          <a:bodyPr>
            <a:spAutoFit/>
          </a:bodyPr>
          <a:lstStyle/>
          <a:p>
            <a:r>
              <a:rPr lang="en-US" noProof="0" dirty="0"/>
              <a:t>Analysis</a:t>
            </a:r>
            <a:br>
              <a:rPr lang="en-US" noProof="0" dirty="0"/>
            </a:br>
            <a:r>
              <a:rPr lang="en-US" sz="2800" noProof="0" dirty="0">
                <a:solidFill>
                  <a:schemeClr val="tx1"/>
                </a:solidFill>
              </a:rPr>
              <a:t>Rate of Return on Common Stockholders’ Equity</a:t>
            </a:r>
            <a:endParaRPr lang="en-US" sz="2800" b="0" noProof="0" dirty="0">
              <a:solidFill>
                <a:srgbClr val="990000"/>
              </a:solidFill>
            </a:endParaRPr>
          </a:p>
        </p:txBody>
      </p:sp>
      <p:sp>
        <p:nvSpPr>
          <p:cNvPr id="9" name="Content Placeholder 8">
            <a:extLst>
              <a:ext uri="{FF2B5EF4-FFF2-40B4-BE49-F238E27FC236}">
                <a16:creationId xmlns:a16="http://schemas.microsoft.com/office/drawing/2014/main" id="{DDAC5CB2-627A-459E-8BB3-E4ECBB46DB64}"/>
              </a:ext>
            </a:extLst>
          </p:cNvPr>
          <p:cNvSpPr>
            <a:spLocks noGrp="1"/>
          </p:cNvSpPr>
          <p:nvPr>
            <p:ph sz="quarter" idx="16"/>
          </p:nvPr>
        </p:nvSpPr>
        <p:spPr>
          <a:xfrm>
            <a:off x="304800" y="1845935"/>
            <a:ext cx="8534400" cy="1203590"/>
          </a:xfrm>
        </p:spPr>
        <p:txBody>
          <a:bodyPr>
            <a:noAutofit/>
          </a:bodyPr>
          <a:lstStyle/>
          <a:p>
            <a:pPr>
              <a:lnSpc>
                <a:spcPct val="100000"/>
              </a:lnSpc>
            </a:pPr>
            <a:r>
              <a:rPr lang="en-US" sz="2400" b="1" noProof="0" dirty="0"/>
              <a:t>Illustration:</a:t>
            </a:r>
            <a:r>
              <a:rPr lang="en-US" sz="2400" noProof="0" dirty="0"/>
              <a:t> </a:t>
            </a:r>
            <a:r>
              <a:rPr lang="en-US" sz="2400" dirty="0"/>
              <a:t>Gerbers </a:t>
            </a:r>
            <a:r>
              <a:rPr lang="en-US" sz="2400" noProof="0" dirty="0"/>
              <a:t>Inc. had net income of $360,000, declared and paid preferred dividends of $54,000, and average common stockholders’ equity of $2,550,000.</a:t>
            </a:r>
          </a:p>
        </p:txBody>
      </p:sp>
      <p:graphicFrame>
        <p:nvGraphicFramePr>
          <p:cNvPr id="12" name="Content Placeholder 11" descr="Rate of return on common stock equity = net income minus preferred dividends, over average common stockholders' equity end fraction">
            <a:extLst>
              <a:ext uri="{FF2B5EF4-FFF2-40B4-BE49-F238E27FC236}">
                <a16:creationId xmlns:a16="http://schemas.microsoft.com/office/drawing/2014/main" id="{FD4DFB6F-B33C-4C62-96F5-0A1B2740DB0A}"/>
              </a:ext>
            </a:extLst>
          </p:cNvPr>
          <p:cNvGraphicFramePr>
            <a:graphicFrameLocks noGrp="1" noChangeAspect="1"/>
          </p:cNvGraphicFramePr>
          <p:nvPr>
            <p:ph sz="quarter" idx="17"/>
          </p:nvPr>
        </p:nvGraphicFramePr>
        <p:xfrm>
          <a:off x="1990557" y="3257341"/>
          <a:ext cx="5162887" cy="1236618"/>
        </p:xfrm>
        <a:graphic>
          <a:graphicData uri="http://schemas.openxmlformats.org/presentationml/2006/ole">
            <mc:AlternateContent xmlns:mc="http://schemas.openxmlformats.org/markup-compatibility/2006">
              <mc:Choice xmlns:v="urn:schemas-microsoft-com:vml" Requires="v">
                <p:oleObj name="Equation" r:id="rId2" imgW="3022560" imgH="723600" progId="Equation.DSMT4">
                  <p:embed/>
                </p:oleObj>
              </mc:Choice>
              <mc:Fallback>
                <p:oleObj name="Equation" r:id="rId2" imgW="3022560" imgH="723600" progId="Equation.DSMT4">
                  <p:embed/>
                  <p:pic>
                    <p:nvPicPr>
                      <p:cNvPr id="12" name="Content Placeholder 11" descr="Rate of return on common stock equity = net income minus preferred dividends, over average common stockholders' equity end fraction">
                        <a:extLst>
                          <a:ext uri="{FF2B5EF4-FFF2-40B4-BE49-F238E27FC236}">
                            <a16:creationId xmlns:a16="http://schemas.microsoft.com/office/drawing/2014/main" id="{FD4DFB6F-B33C-4C62-96F5-0A1B2740DB0A}"/>
                          </a:ext>
                        </a:extLst>
                      </p:cNvPr>
                      <p:cNvPicPr/>
                      <p:nvPr/>
                    </p:nvPicPr>
                    <p:blipFill>
                      <a:blip r:embed="rId3"/>
                      <a:stretch>
                        <a:fillRect/>
                      </a:stretch>
                    </p:blipFill>
                    <p:spPr>
                      <a:xfrm>
                        <a:off x="1990557" y="3257341"/>
                        <a:ext cx="5162887" cy="1236618"/>
                      </a:xfrm>
                      <a:prstGeom prst="rect">
                        <a:avLst/>
                      </a:prstGeom>
                    </p:spPr>
                  </p:pic>
                </p:oleObj>
              </mc:Fallback>
            </mc:AlternateContent>
          </a:graphicData>
        </a:graphic>
      </p:graphicFrame>
      <p:graphicFrame>
        <p:nvGraphicFramePr>
          <p:cNvPr id="14" name="Content Placeholder 13" descr="= $360,000 minus $54,000, over $2,550,000">
            <a:extLst>
              <a:ext uri="{FF2B5EF4-FFF2-40B4-BE49-F238E27FC236}">
                <a16:creationId xmlns:a16="http://schemas.microsoft.com/office/drawing/2014/main" id="{374D5320-987B-4051-AA18-D4C9EE5CEBA4}"/>
              </a:ext>
            </a:extLst>
          </p:cNvPr>
          <p:cNvGraphicFramePr>
            <a:graphicFrameLocks noGrp="1" noChangeAspect="1"/>
          </p:cNvGraphicFramePr>
          <p:nvPr>
            <p:ph sz="quarter" idx="19"/>
          </p:nvPr>
        </p:nvGraphicFramePr>
        <p:xfrm>
          <a:off x="1990557" y="4805678"/>
          <a:ext cx="2707680" cy="776750"/>
        </p:xfrm>
        <a:graphic>
          <a:graphicData uri="http://schemas.openxmlformats.org/presentationml/2006/ole">
            <mc:AlternateContent xmlns:mc="http://schemas.openxmlformats.org/markup-compatibility/2006">
              <mc:Choice xmlns:v="urn:schemas-microsoft-com:vml" Requires="v">
                <p:oleObj name="Equation" r:id="rId4" imgW="1638000" imgH="469800" progId="Equation.DSMT4">
                  <p:embed/>
                </p:oleObj>
              </mc:Choice>
              <mc:Fallback>
                <p:oleObj name="Equation" r:id="rId4" imgW="1638000" imgH="469800" progId="Equation.DSMT4">
                  <p:embed/>
                  <p:pic>
                    <p:nvPicPr>
                      <p:cNvPr id="14" name="Content Placeholder 13" descr="= $360,000 minus $54,000, over $2,550,000">
                        <a:extLst>
                          <a:ext uri="{FF2B5EF4-FFF2-40B4-BE49-F238E27FC236}">
                            <a16:creationId xmlns:a16="http://schemas.microsoft.com/office/drawing/2014/main" id="{374D5320-987B-4051-AA18-D4C9EE5CEBA4}"/>
                          </a:ext>
                        </a:extLst>
                      </p:cNvPr>
                      <p:cNvPicPr/>
                      <p:nvPr/>
                    </p:nvPicPr>
                    <p:blipFill>
                      <a:blip r:embed="rId5"/>
                      <a:stretch>
                        <a:fillRect/>
                      </a:stretch>
                    </p:blipFill>
                    <p:spPr>
                      <a:xfrm>
                        <a:off x="1990557" y="4805678"/>
                        <a:ext cx="2707680" cy="776750"/>
                      </a:xfrm>
                      <a:prstGeom prst="rect">
                        <a:avLst/>
                      </a:prstGeom>
                    </p:spPr>
                  </p:pic>
                </p:oleObj>
              </mc:Fallback>
            </mc:AlternateContent>
          </a:graphicData>
        </a:graphic>
      </p:graphicFrame>
      <p:graphicFrame>
        <p:nvGraphicFramePr>
          <p:cNvPr id="15" name="Content Placeholder 14" descr="= 12%.">
            <a:extLst>
              <a:ext uri="{FF2B5EF4-FFF2-40B4-BE49-F238E27FC236}">
                <a16:creationId xmlns:a16="http://schemas.microsoft.com/office/drawing/2014/main" id="{6C40B074-8D78-4658-962E-72E927C60EDB}"/>
              </a:ext>
            </a:extLst>
          </p:cNvPr>
          <p:cNvGraphicFramePr>
            <a:graphicFrameLocks noGrp="1" noChangeAspect="1"/>
          </p:cNvGraphicFramePr>
          <p:nvPr>
            <p:ph sz="quarter" idx="18"/>
          </p:nvPr>
        </p:nvGraphicFramePr>
        <p:xfrm>
          <a:off x="1990557" y="5771018"/>
          <a:ext cx="775463" cy="314307"/>
        </p:xfrm>
        <a:graphic>
          <a:graphicData uri="http://schemas.openxmlformats.org/presentationml/2006/ole">
            <mc:AlternateContent xmlns:mc="http://schemas.openxmlformats.org/markup-compatibility/2006">
              <mc:Choice xmlns:v="urn:schemas-microsoft-com:vml" Requires="v">
                <p:oleObj name="Equation" r:id="rId6" imgW="469800" imgH="190440" progId="Equation.DSMT4">
                  <p:embed/>
                </p:oleObj>
              </mc:Choice>
              <mc:Fallback>
                <p:oleObj name="Equation" r:id="rId6" imgW="469800" imgH="190440" progId="Equation.DSMT4">
                  <p:embed/>
                  <p:pic>
                    <p:nvPicPr>
                      <p:cNvPr id="15" name="Content Placeholder 14" descr="= 12%.">
                        <a:extLst>
                          <a:ext uri="{FF2B5EF4-FFF2-40B4-BE49-F238E27FC236}">
                            <a16:creationId xmlns:a16="http://schemas.microsoft.com/office/drawing/2014/main" id="{6C40B074-8D78-4658-962E-72E927C60EDB}"/>
                          </a:ext>
                        </a:extLst>
                      </p:cNvPr>
                      <p:cNvPicPr/>
                      <p:nvPr/>
                    </p:nvPicPr>
                    <p:blipFill>
                      <a:blip r:embed="rId7"/>
                      <a:stretch>
                        <a:fillRect/>
                      </a:stretch>
                    </p:blipFill>
                    <p:spPr>
                      <a:xfrm>
                        <a:off x="1990557" y="5771018"/>
                        <a:ext cx="775463" cy="314307"/>
                      </a:xfrm>
                      <a:prstGeom prst="rect">
                        <a:avLst/>
                      </a:prstGeom>
                    </p:spPr>
                  </p:pic>
                </p:oleObj>
              </mc:Fallback>
            </mc:AlternateContent>
          </a:graphicData>
        </a:graphic>
      </p:graphicFrame>
      <p:sp>
        <p:nvSpPr>
          <p:cNvPr id="13" name="COB/LO">
            <a:extLst>
              <a:ext uri="{FF2B5EF4-FFF2-40B4-BE49-F238E27FC236}">
                <a16:creationId xmlns:a16="http://schemas.microsoft.com/office/drawing/2014/main" id="{86FD848B-592E-44B8-9630-BDF7B05BAF9E}"/>
              </a:ext>
            </a:extLst>
          </p:cNvPr>
          <p:cNvSpPr txBox="1">
            <a:spLocks noGrp="1"/>
          </p:cNvSpPr>
          <p:nvPr>
            <p:ph sz="quarter" idx="15"/>
          </p:nvPr>
        </p:nvSpPr>
        <p:spPr>
          <a:prstGeom prst="rect">
            <a:avLst/>
          </a:prstGeom>
          <a:noFill/>
        </p:spPr>
        <p:txBody>
          <a:bodyPr lIns="0" rIns="0">
            <a:sp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0325" lvl="1" indent="0">
              <a:lnSpc>
                <a:spcPct val="100000"/>
              </a:lnSpc>
              <a:spcBef>
                <a:spcPts val="1200"/>
              </a:spcBef>
              <a:buFont typeface="Arial"/>
              <a:buNone/>
            </a:pPr>
            <a:r>
              <a:rPr lang="en-US" sz="1200" noProof="0" dirty="0">
                <a:solidFill>
                  <a:srgbClr val="000000"/>
                </a:solidFill>
              </a:rPr>
              <a:t>LO 4</a:t>
            </a:r>
          </a:p>
        </p:txBody>
      </p:sp>
      <p:sp>
        <p:nvSpPr>
          <p:cNvPr id="4" name="Slide Number Placeholder 3"/>
          <p:cNvSpPr>
            <a:spLocks noGrp="1"/>
          </p:cNvSpPr>
          <p:nvPr>
            <p:ph type="sldNum" sz="quarter" idx="10"/>
          </p:nvPr>
        </p:nvSpPr>
        <p:spPr/>
        <p:txBody>
          <a:bodyPr/>
          <a:lstStyle/>
          <a:p>
            <a:fld id="{67B19427-F580-D146-B60E-4CADEE75497F}" type="slidenum">
              <a:rPr lang="en-US" smtClean="0">
                <a:solidFill>
                  <a:srgbClr val="000000"/>
                </a:solidFill>
              </a:rPr>
              <a:pPr/>
              <a:t>68</a:t>
            </a:fld>
            <a:endParaRPr lang="en-US" dirty="0">
              <a:solidFill>
                <a:srgbClr val="000000"/>
              </a:solidFill>
            </a:endParaRPr>
          </a:p>
        </p:txBody>
      </p:sp>
      <p:sp>
        <p:nvSpPr>
          <p:cNvPr id="5" name="Footer Placeholder 4"/>
          <p:cNvSpPr>
            <a:spLocks noGrp="1"/>
          </p:cNvSpPr>
          <p:nvPr>
            <p:ph type="ftr" sz="quarter" idx="11"/>
          </p:nvPr>
        </p:nvSpPr>
        <p:spPr/>
        <p:txBody>
          <a:bodyPr/>
          <a:lstStyle/>
          <a:p>
            <a:r>
              <a:rPr lang="en-US" dirty="0">
                <a:solidFill>
                  <a:srgbClr val="000000"/>
                </a:solidFill>
              </a:rPr>
              <a:t>Copyright ©2019 John Wiley &amp; Sons, Inc. </a:t>
            </a:r>
          </a:p>
        </p:txBody>
      </p:sp>
    </p:spTree>
    <p:extLst>
      <p:ext uri="{BB962C8B-B14F-4D97-AF65-F5344CB8AC3E}">
        <p14:creationId xmlns:p14="http://schemas.microsoft.com/office/powerpoint/2010/main" val="2083189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125F2-05A1-418A-9593-636BE4F30A26}"/>
              </a:ext>
            </a:extLst>
          </p:cNvPr>
          <p:cNvSpPr>
            <a:spLocks noGrp="1"/>
          </p:cNvSpPr>
          <p:nvPr>
            <p:ph type="title"/>
          </p:nvPr>
        </p:nvSpPr>
        <p:spPr>
          <a:xfrm>
            <a:off x="304800" y="762001"/>
            <a:ext cx="8686800" cy="691769"/>
          </a:xfrm>
        </p:spPr>
        <p:txBody>
          <a:bodyPr>
            <a:normAutofit fontScale="90000"/>
          </a:bodyPr>
          <a:lstStyle/>
          <a:p>
            <a:r>
              <a:rPr lang="en-US" dirty="0">
                <a:ea typeface="Source Sans Pro" charset="0"/>
              </a:rPr>
              <a:t>Do It! 2: </a:t>
            </a:r>
            <a:r>
              <a:rPr lang="en-US" dirty="0">
                <a:solidFill>
                  <a:srgbClr val="196E78"/>
                </a:solidFill>
                <a:ea typeface="Source Sans Pro" charset="0"/>
              </a:rPr>
              <a:t>Analyzing Stockholders’ Equity </a:t>
            </a:r>
            <a:r>
              <a:rPr lang="en-US" sz="2700" b="0" dirty="0">
                <a:solidFill>
                  <a:srgbClr val="196E78"/>
                </a:solidFill>
                <a:ea typeface="Source Sans Pro" charset="0"/>
              </a:rPr>
              <a:t>(1 of 3)</a:t>
            </a:r>
            <a:endParaRPr lang="en-US" sz="2700" b="0" dirty="0"/>
          </a:p>
        </p:txBody>
      </p:sp>
      <p:sp>
        <p:nvSpPr>
          <p:cNvPr id="3" name="Content Placeholder 2">
            <a:extLst>
              <a:ext uri="{FF2B5EF4-FFF2-40B4-BE49-F238E27FC236}">
                <a16:creationId xmlns:a16="http://schemas.microsoft.com/office/drawing/2014/main" id="{CD0D9BA0-43CF-4278-A425-3A45A890BBAA}"/>
              </a:ext>
            </a:extLst>
          </p:cNvPr>
          <p:cNvSpPr>
            <a:spLocks noGrp="1"/>
          </p:cNvSpPr>
          <p:nvPr>
            <p:ph sz="quarter" idx="16"/>
          </p:nvPr>
        </p:nvSpPr>
        <p:spPr>
          <a:xfrm>
            <a:off x="304800" y="1600200"/>
            <a:ext cx="8534400" cy="990600"/>
          </a:xfrm>
        </p:spPr>
        <p:txBody>
          <a:bodyPr/>
          <a:lstStyle/>
          <a:p>
            <a:r>
              <a:rPr lang="en-US" sz="2400" dirty="0"/>
              <a:t>On January 1, 2020, Siena Corporation purchased 2,000 shares of treasury stock. Other information regarding Siena Corporation is provided below</a:t>
            </a:r>
            <a:r>
              <a:rPr lang="en-US" altLang="en-US" sz="2400" dirty="0"/>
              <a:t>.</a:t>
            </a:r>
            <a:endParaRPr lang="en-US" sz="2400" dirty="0"/>
          </a:p>
        </p:txBody>
      </p:sp>
      <p:graphicFrame>
        <p:nvGraphicFramePr>
          <p:cNvPr id="12" name="Content Placeholder 11" descr="Table is accessible to screenreaders">
            <a:extLst>
              <a:ext uri="{FF2B5EF4-FFF2-40B4-BE49-F238E27FC236}">
                <a16:creationId xmlns:a16="http://schemas.microsoft.com/office/drawing/2014/main" id="{F640397F-0C7F-4B4F-AD64-606382E15ED4}"/>
              </a:ext>
            </a:extLst>
          </p:cNvPr>
          <p:cNvGraphicFramePr>
            <a:graphicFrameLocks noGrp="1"/>
          </p:cNvGraphicFramePr>
          <p:nvPr>
            <p:ph sz="quarter" idx="17"/>
          </p:nvPr>
        </p:nvGraphicFramePr>
        <p:xfrm>
          <a:off x="304799" y="2743200"/>
          <a:ext cx="8525934" cy="2225040"/>
        </p:xfrm>
        <a:graphic>
          <a:graphicData uri="http://schemas.openxmlformats.org/drawingml/2006/table">
            <a:tbl>
              <a:tblPr firstRow="1" bandRow="1">
                <a:tableStyleId>{5C22544A-7EE6-4342-B048-85BDC9FD1C3A}</a:tableStyleId>
              </a:tblPr>
              <a:tblGrid>
                <a:gridCol w="6019801">
                  <a:extLst>
                    <a:ext uri="{9D8B030D-6E8A-4147-A177-3AD203B41FA5}">
                      <a16:colId xmlns:a16="http://schemas.microsoft.com/office/drawing/2014/main" val="4288204268"/>
                    </a:ext>
                  </a:extLst>
                </a:gridCol>
                <a:gridCol w="1219200">
                  <a:extLst>
                    <a:ext uri="{9D8B030D-6E8A-4147-A177-3AD203B41FA5}">
                      <a16:colId xmlns:a16="http://schemas.microsoft.com/office/drawing/2014/main" val="3522940043"/>
                    </a:ext>
                  </a:extLst>
                </a:gridCol>
                <a:gridCol w="1286933">
                  <a:extLst>
                    <a:ext uri="{9D8B030D-6E8A-4147-A177-3AD203B41FA5}">
                      <a16:colId xmlns:a16="http://schemas.microsoft.com/office/drawing/2014/main" val="4087829021"/>
                    </a:ext>
                  </a:extLst>
                </a:gridCol>
              </a:tblGrid>
              <a:tr h="37084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2200" b="1" i="0" u="sng" strike="noStrike" baseline="0" dirty="0">
                        <a:solidFill>
                          <a:srgbClr val="000000"/>
                        </a:solidFill>
                        <a:effectLst/>
                        <a:latin typeface="Calibri" panose="020F0502020204030204" pitchFamily="34" charset="0"/>
                      </a:endParaRPr>
                    </a:p>
                  </a:txBody>
                  <a:tcPr marR="182880" marT="4233" marB="0" anchor="ctr">
                    <a:solidFill>
                      <a:schemeClr val="bg1"/>
                    </a:solidFill>
                  </a:tcPr>
                </a:tc>
                <a:tc>
                  <a:txBody>
                    <a:bodyPr/>
                    <a:lstStyle/>
                    <a:p>
                      <a:pPr algn="ctr" fontAlgn="b">
                        <a:lnSpc>
                          <a:spcPct val="90000"/>
                        </a:lnSpc>
                      </a:pPr>
                      <a:r>
                        <a:rPr lang="en-US" sz="2200" b="1" i="0" u="none" strike="noStrike" baseline="0" dirty="0">
                          <a:solidFill>
                            <a:srgbClr val="000000"/>
                          </a:solidFill>
                          <a:effectLst/>
                          <a:latin typeface="Calibri" panose="020F0502020204030204" pitchFamily="34" charset="0"/>
                        </a:rPr>
                        <a:t>2019</a:t>
                      </a:r>
                    </a:p>
                  </a:txBody>
                  <a:tcPr marL="4233" marR="27432" marT="4233" marB="0"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lnSpc>
                          <a:spcPct val="90000"/>
                        </a:lnSpc>
                      </a:pPr>
                      <a:r>
                        <a:rPr lang="en-US" sz="2200" b="1" i="0" u="none" strike="noStrike" baseline="0" dirty="0">
                          <a:solidFill>
                            <a:srgbClr val="000000"/>
                          </a:solidFill>
                          <a:effectLst/>
                          <a:latin typeface="Calibri" panose="020F0502020204030204" pitchFamily="34" charset="0"/>
                        </a:rPr>
                        <a:t>2020</a:t>
                      </a:r>
                    </a:p>
                  </a:txBody>
                  <a:tcPr marL="4233" marR="27432" marT="4233" marB="0" anchor="b">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23258494"/>
                  </a:ext>
                </a:extLst>
              </a:tr>
              <a:tr h="370840">
                <a:tc>
                  <a:txBody>
                    <a:bodyPr/>
                    <a:lstStyle/>
                    <a:p>
                      <a:pPr algn="l" fontAlgn="b"/>
                      <a:r>
                        <a:rPr lang="en-US" sz="2200" b="0" i="0" u="none" strike="noStrike" kern="1200" baseline="0" dirty="0">
                          <a:solidFill>
                            <a:schemeClr val="dk1"/>
                          </a:solidFill>
                          <a:effectLst/>
                          <a:latin typeface="Calibri" panose="020F0502020204030204" pitchFamily="34" charset="0"/>
                          <a:ea typeface="+mn-ea"/>
                          <a:cs typeface="+mn-cs"/>
                        </a:rPr>
                        <a:t>Net income</a:t>
                      </a:r>
                    </a:p>
                  </a:txBody>
                  <a:tcPr marT="4233" marB="0" anchor="b">
                    <a:solidFill>
                      <a:schemeClr val="bg1"/>
                    </a:solidFill>
                  </a:tcPr>
                </a:tc>
                <a:tc>
                  <a:txBody>
                    <a:bodyPr/>
                    <a:lstStyle/>
                    <a:p>
                      <a:pPr algn="r" fontAlgn="b"/>
                      <a:r>
                        <a:rPr lang="en-US" sz="2200" b="0" i="0" u="none" strike="noStrike" kern="1200" baseline="0" dirty="0">
                          <a:solidFill>
                            <a:schemeClr val="dk1"/>
                          </a:solidFill>
                          <a:effectLst/>
                          <a:latin typeface="Calibri" panose="020F0502020204030204" pitchFamily="34" charset="0"/>
                          <a:ea typeface="+mn-ea"/>
                          <a:cs typeface="+mn-cs"/>
                        </a:rPr>
                        <a:t>$110,000</a:t>
                      </a:r>
                    </a:p>
                  </a:txBody>
                  <a:tcPr marL="4233" marR="27432" marT="4233" marB="0" anchor="b">
                    <a:lnT w="12700" cap="flat" cmpd="sng" algn="ctr">
                      <a:solidFill>
                        <a:schemeClr val="tx1"/>
                      </a:solidFill>
                      <a:prstDash val="solid"/>
                      <a:round/>
                      <a:headEnd type="none" w="med" len="med"/>
                      <a:tailEnd type="none" w="med" len="med"/>
                    </a:lnT>
                    <a:solidFill>
                      <a:schemeClr val="bg1"/>
                    </a:solidFill>
                  </a:tcPr>
                </a:tc>
                <a:tc>
                  <a:txBody>
                    <a:bodyPr/>
                    <a:lstStyle/>
                    <a:p>
                      <a:pPr algn="r" fontAlgn="b"/>
                      <a:r>
                        <a:rPr lang="en-US" sz="2200" b="0" i="0" u="none" strike="noStrike" kern="1200" baseline="0" dirty="0">
                          <a:solidFill>
                            <a:schemeClr val="dk1"/>
                          </a:solidFill>
                          <a:effectLst/>
                          <a:latin typeface="Calibri" panose="020F0502020204030204" pitchFamily="34" charset="0"/>
                          <a:ea typeface="+mn-ea"/>
                          <a:cs typeface="+mn-cs"/>
                        </a:rPr>
                        <a:t>$110,000</a:t>
                      </a:r>
                    </a:p>
                  </a:txBody>
                  <a:tcPr marL="4233" marR="146304" marT="4233" marB="0" anchor="b">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3595818142"/>
                  </a:ext>
                </a:extLst>
              </a:tr>
              <a:tr h="370840">
                <a:tc>
                  <a:txBody>
                    <a:bodyPr/>
                    <a:lstStyle/>
                    <a:p>
                      <a:pPr marL="0" algn="l" defTabSz="914400" rtl="0" eaLnBrk="1" fontAlgn="b" latinLnBrk="0" hangingPunct="1"/>
                      <a:r>
                        <a:rPr lang="en-US" sz="2200" b="0" i="0" u="none" strike="noStrike" kern="1200" baseline="0" dirty="0">
                          <a:solidFill>
                            <a:schemeClr val="dk1"/>
                          </a:solidFill>
                          <a:effectLst/>
                          <a:latin typeface="Calibri" panose="020F0502020204030204" pitchFamily="34" charset="0"/>
                          <a:ea typeface="+mn-ea"/>
                          <a:cs typeface="+mn-cs"/>
                        </a:rPr>
                        <a:t>Dividends on preferred stock</a:t>
                      </a:r>
                    </a:p>
                  </a:txBody>
                  <a:tcPr marT="4233" marB="0" anchor="b">
                    <a:solidFill>
                      <a:schemeClr val="bg1"/>
                    </a:solidFill>
                  </a:tcPr>
                </a:tc>
                <a:tc>
                  <a:txBody>
                    <a:bodyPr/>
                    <a:lstStyle/>
                    <a:p>
                      <a:pPr algn="r" fontAlgn="b"/>
                      <a:r>
                        <a:rPr lang="en-US" sz="2200" b="0" i="0" u="none" strike="noStrike" kern="1200" baseline="0" dirty="0">
                          <a:solidFill>
                            <a:schemeClr val="dk1"/>
                          </a:solidFill>
                          <a:effectLst/>
                          <a:latin typeface="Calibri" panose="020F0502020204030204" pitchFamily="34" charset="0"/>
                          <a:ea typeface="+mn-ea"/>
                          <a:cs typeface="+mn-cs"/>
                        </a:rPr>
                        <a:t>10,000</a:t>
                      </a:r>
                    </a:p>
                  </a:txBody>
                  <a:tcPr marL="4233" marR="27432" marT="4233" marB="0" anchor="b">
                    <a:solidFill>
                      <a:schemeClr val="bg1"/>
                    </a:solidFill>
                  </a:tcPr>
                </a:tc>
                <a:tc>
                  <a:txBody>
                    <a:bodyPr/>
                    <a:lstStyle/>
                    <a:p>
                      <a:pPr algn="r" fontAlgn="b"/>
                      <a:r>
                        <a:rPr lang="en-US" sz="2200" b="0" i="0" u="none" strike="noStrike" kern="1200" baseline="0" dirty="0">
                          <a:solidFill>
                            <a:schemeClr val="dk1"/>
                          </a:solidFill>
                          <a:effectLst/>
                          <a:latin typeface="Calibri" panose="020F0502020204030204" pitchFamily="34" charset="0"/>
                          <a:ea typeface="+mn-ea"/>
                          <a:cs typeface="+mn-cs"/>
                        </a:rPr>
                        <a:t>10,000</a:t>
                      </a:r>
                    </a:p>
                  </a:txBody>
                  <a:tcPr marL="4233" marR="146304" marT="4233" marB="0" anchor="b">
                    <a:solidFill>
                      <a:schemeClr val="bg1"/>
                    </a:solidFill>
                  </a:tcPr>
                </a:tc>
                <a:extLst>
                  <a:ext uri="{0D108BD9-81ED-4DB2-BD59-A6C34878D82A}">
                    <a16:rowId xmlns:a16="http://schemas.microsoft.com/office/drawing/2014/main" val="1650250917"/>
                  </a:ext>
                </a:extLst>
              </a:tr>
              <a:tr h="370840">
                <a:tc>
                  <a:txBody>
                    <a:bodyPr/>
                    <a:lstStyle/>
                    <a:p>
                      <a:pPr algn="l" fontAlgn="b"/>
                      <a:r>
                        <a:rPr lang="en-US" sz="2200" b="0" i="0" u="none" strike="noStrike" kern="1200" baseline="0" dirty="0">
                          <a:solidFill>
                            <a:schemeClr val="dk1"/>
                          </a:solidFill>
                          <a:effectLst/>
                          <a:latin typeface="Calibri" panose="020F0502020204030204" pitchFamily="34" charset="0"/>
                          <a:ea typeface="+mn-ea"/>
                          <a:cs typeface="+mn-cs"/>
                        </a:rPr>
                        <a:t>Dividends on common stock</a:t>
                      </a:r>
                    </a:p>
                  </a:txBody>
                  <a:tcPr marT="4233" marB="0" anchor="b">
                    <a:solidFill>
                      <a:schemeClr val="bg1"/>
                    </a:solidFill>
                  </a:tcPr>
                </a:tc>
                <a:tc>
                  <a:txBody>
                    <a:bodyPr/>
                    <a:lstStyle/>
                    <a:p>
                      <a:pPr algn="r" fontAlgn="b"/>
                      <a:r>
                        <a:rPr lang="en-US" sz="2200" b="0" i="0" u="none" strike="noStrike" kern="1200" baseline="0" dirty="0">
                          <a:solidFill>
                            <a:schemeClr val="dk1"/>
                          </a:solidFill>
                          <a:effectLst/>
                          <a:latin typeface="Calibri" panose="020F0502020204030204" pitchFamily="34" charset="0"/>
                          <a:ea typeface="+mn-ea"/>
                          <a:cs typeface="+mn-cs"/>
                        </a:rPr>
                        <a:t>2,000</a:t>
                      </a:r>
                    </a:p>
                  </a:txBody>
                  <a:tcPr marL="4233" marR="27432" marT="4233" marB="0" anchor="b">
                    <a:solidFill>
                      <a:schemeClr val="bg1"/>
                    </a:solidFill>
                  </a:tcPr>
                </a:tc>
                <a:tc>
                  <a:txBody>
                    <a:bodyPr/>
                    <a:lstStyle/>
                    <a:p>
                      <a:pPr algn="r" fontAlgn="b"/>
                      <a:r>
                        <a:rPr lang="en-US" sz="2200" b="0" i="0" u="none" strike="noStrike" kern="1200" baseline="0" dirty="0">
                          <a:solidFill>
                            <a:schemeClr val="dk1"/>
                          </a:solidFill>
                          <a:effectLst/>
                          <a:latin typeface="Calibri" panose="020F0502020204030204" pitchFamily="34" charset="0"/>
                          <a:ea typeface="+mn-ea"/>
                          <a:cs typeface="+mn-cs"/>
                        </a:rPr>
                        <a:t>1,600</a:t>
                      </a:r>
                    </a:p>
                  </a:txBody>
                  <a:tcPr marL="4233" marR="146304" marT="4233" marB="0" anchor="b">
                    <a:solidFill>
                      <a:schemeClr val="bg1"/>
                    </a:solidFill>
                  </a:tcPr>
                </a:tc>
                <a:extLst>
                  <a:ext uri="{0D108BD9-81ED-4DB2-BD59-A6C34878D82A}">
                    <a16:rowId xmlns:a16="http://schemas.microsoft.com/office/drawing/2014/main" val="3733892051"/>
                  </a:ext>
                </a:extLst>
              </a:tr>
              <a:tr h="370840">
                <a:tc>
                  <a:txBody>
                    <a:bodyPr/>
                    <a:lstStyle/>
                    <a:p>
                      <a:pPr algn="l" fontAlgn="b"/>
                      <a:r>
                        <a:rPr lang="en-US" sz="2200" b="0" i="0" u="none" strike="noStrike" kern="1200" baseline="0" dirty="0">
                          <a:solidFill>
                            <a:schemeClr val="dk1"/>
                          </a:solidFill>
                          <a:effectLst/>
                          <a:latin typeface="Calibri" panose="020F0502020204030204" pitchFamily="34" charset="0"/>
                          <a:ea typeface="+mn-ea"/>
                          <a:cs typeface="+mn-cs"/>
                        </a:rPr>
                        <a:t>Common stockholders’ equity, beginning of year</a:t>
                      </a:r>
                    </a:p>
                  </a:txBody>
                  <a:tcPr marT="4233" marB="0" anchor="b">
                    <a:solidFill>
                      <a:schemeClr val="bg1"/>
                    </a:solidFill>
                  </a:tcPr>
                </a:tc>
                <a:tc>
                  <a:txBody>
                    <a:bodyPr/>
                    <a:lstStyle/>
                    <a:p>
                      <a:pPr algn="r" fontAlgn="b"/>
                      <a:r>
                        <a:rPr lang="en-US" sz="2200" b="0" i="0" u="none" strike="noStrike" kern="1200" baseline="0" dirty="0">
                          <a:solidFill>
                            <a:schemeClr val="dk1"/>
                          </a:solidFill>
                          <a:effectLst/>
                          <a:latin typeface="Calibri" panose="020F0502020204030204" pitchFamily="34" charset="0"/>
                          <a:ea typeface="+mn-ea"/>
                          <a:cs typeface="+mn-cs"/>
                        </a:rPr>
                        <a:t>500,000</a:t>
                      </a:r>
                    </a:p>
                  </a:txBody>
                  <a:tcPr marL="4233" marR="27432" marT="4233" marB="0" anchor="b">
                    <a:solidFill>
                      <a:schemeClr val="bg1"/>
                    </a:solidFill>
                  </a:tcPr>
                </a:tc>
                <a:tc>
                  <a:txBody>
                    <a:bodyPr/>
                    <a:lstStyle/>
                    <a:p>
                      <a:pPr algn="r" fontAlgn="b"/>
                      <a:r>
                        <a:rPr lang="en-US" sz="2200" b="0" i="0" u="none" strike="noStrike" kern="1200" baseline="0" dirty="0">
                          <a:solidFill>
                            <a:schemeClr val="dk1"/>
                          </a:solidFill>
                          <a:effectLst/>
                          <a:latin typeface="Calibri" panose="020F0502020204030204" pitchFamily="34" charset="0"/>
                          <a:ea typeface="+mn-ea"/>
                          <a:cs typeface="+mn-cs"/>
                        </a:rPr>
                        <a:t>400,000</a:t>
                      </a:r>
                      <a:r>
                        <a:rPr lang="en-US" sz="2200" b="0" i="0" u="none" strike="noStrike" kern="1200" baseline="30000" dirty="0">
                          <a:solidFill>
                            <a:schemeClr val="dk1"/>
                          </a:solidFill>
                          <a:effectLst/>
                          <a:latin typeface="Calibri" panose="020F0502020204030204" pitchFamily="34" charset="0"/>
                          <a:ea typeface="+mn-ea"/>
                          <a:cs typeface="+mn-cs"/>
                        </a:rPr>
                        <a:t>*</a:t>
                      </a:r>
                    </a:p>
                  </a:txBody>
                  <a:tcPr marL="4233" marR="27432" marT="4233" marB="0" anchor="b">
                    <a:solidFill>
                      <a:schemeClr val="bg1"/>
                    </a:solidFill>
                  </a:tcPr>
                </a:tc>
                <a:extLst>
                  <a:ext uri="{0D108BD9-81ED-4DB2-BD59-A6C34878D82A}">
                    <a16:rowId xmlns:a16="http://schemas.microsoft.com/office/drawing/2014/main" val="2831335322"/>
                  </a:ext>
                </a:extLst>
              </a:tr>
              <a:tr h="370840">
                <a:tc>
                  <a:txBody>
                    <a:bodyPr/>
                    <a:lstStyle/>
                    <a:p>
                      <a:pPr algn="l" fontAlgn="b"/>
                      <a:r>
                        <a:rPr lang="en-US" sz="2200" b="0" i="0" u="none" strike="noStrike" kern="1200" baseline="0" dirty="0">
                          <a:solidFill>
                            <a:schemeClr val="dk1"/>
                          </a:solidFill>
                          <a:effectLst/>
                          <a:latin typeface="Calibri" panose="020F0502020204030204" pitchFamily="34" charset="0"/>
                          <a:ea typeface="+mn-ea"/>
                          <a:cs typeface="+mn-cs"/>
                        </a:rPr>
                        <a:t>Common stockholders’ equity, ending of year</a:t>
                      </a:r>
                    </a:p>
                  </a:txBody>
                  <a:tcPr marT="4233" marB="0" anchor="b">
                    <a:solidFill>
                      <a:schemeClr val="bg1"/>
                    </a:solidFill>
                  </a:tcPr>
                </a:tc>
                <a:tc>
                  <a:txBody>
                    <a:bodyPr/>
                    <a:lstStyle/>
                    <a:p>
                      <a:pPr algn="r" fontAlgn="b"/>
                      <a:r>
                        <a:rPr lang="en-US" sz="2200" b="0" i="0" u="none" strike="noStrike" kern="1200" baseline="0" dirty="0">
                          <a:solidFill>
                            <a:schemeClr val="dk1"/>
                          </a:solidFill>
                          <a:effectLst/>
                          <a:latin typeface="Calibri" panose="020F0502020204030204" pitchFamily="34" charset="0"/>
                          <a:ea typeface="+mn-ea"/>
                          <a:cs typeface="+mn-cs"/>
                        </a:rPr>
                        <a:t>500,000</a:t>
                      </a:r>
                    </a:p>
                  </a:txBody>
                  <a:tcPr marL="4233" marR="27432" marT="4233" marB="0" anchor="b">
                    <a:solidFill>
                      <a:schemeClr val="bg1"/>
                    </a:solidFill>
                  </a:tcPr>
                </a:tc>
                <a:tc>
                  <a:txBody>
                    <a:bodyPr/>
                    <a:lstStyle/>
                    <a:p>
                      <a:pPr algn="r" fontAlgn="b"/>
                      <a:r>
                        <a:rPr lang="en-US" sz="2200" b="0" i="0" u="none" strike="noStrike" kern="1200" baseline="0" dirty="0">
                          <a:solidFill>
                            <a:schemeClr val="dk1"/>
                          </a:solidFill>
                          <a:effectLst/>
                          <a:latin typeface="Calibri" panose="020F0502020204030204" pitchFamily="34" charset="0"/>
                          <a:ea typeface="+mn-ea"/>
                          <a:cs typeface="+mn-cs"/>
                        </a:rPr>
                        <a:t>400,000</a:t>
                      </a:r>
                    </a:p>
                  </a:txBody>
                  <a:tcPr marL="4233" marR="146304" marT="4233" marB="0" anchor="b">
                    <a:solidFill>
                      <a:schemeClr val="bg1"/>
                    </a:solidFill>
                  </a:tcPr>
                </a:tc>
                <a:extLst>
                  <a:ext uri="{0D108BD9-81ED-4DB2-BD59-A6C34878D82A}">
                    <a16:rowId xmlns:a16="http://schemas.microsoft.com/office/drawing/2014/main" val="276525602"/>
                  </a:ext>
                </a:extLst>
              </a:tr>
            </a:tbl>
          </a:graphicData>
        </a:graphic>
      </p:graphicFrame>
      <p:sp>
        <p:nvSpPr>
          <p:cNvPr id="9" name="Content Placeholder 8">
            <a:extLst>
              <a:ext uri="{FF2B5EF4-FFF2-40B4-BE49-F238E27FC236}">
                <a16:creationId xmlns:a16="http://schemas.microsoft.com/office/drawing/2014/main" id="{0D26C2DF-F0DF-409A-9EC7-DDCE7DE40240}"/>
              </a:ext>
            </a:extLst>
          </p:cNvPr>
          <p:cNvSpPr>
            <a:spLocks noGrp="1"/>
          </p:cNvSpPr>
          <p:nvPr>
            <p:ph sz="quarter" idx="18"/>
          </p:nvPr>
        </p:nvSpPr>
        <p:spPr>
          <a:xfrm>
            <a:off x="304801" y="5148024"/>
            <a:ext cx="3810000" cy="292100"/>
          </a:xfrm>
        </p:spPr>
        <p:txBody>
          <a:bodyPr/>
          <a:lstStyle/>
          <a:p>
            <a:r>
              <a:rPr lang="en-US" sz="1600" dirty="0">
                <a:solidFill>
                  <a:schemeClr val="dk1"/>
                </a:solidFill>
              </a:rPr>
              <a:t>*Adjusted for purchase of treasury stock.</a:t>
            </a:r>
            <a:endParaRPr lang="en-US" sz="1600" dirty="0"/>
          </a:p>
        </p:txBody>
      </p:sp>
      <p:sp>
        <p:nvSpPr>
          <p:cNvPr id="10" name="Content Placeholder 9">
            <a:extLst>
              <a:ext uri="{FF2B5EF4-FFF2-40B4-BE49-F238E27FC236}">
                <a16:creationId xmlns:a16="http://schemas.microsoft.com/office/drawing/2014/main" id="{3A27328F-77B3-44BB-B6D3-0A325AB030F1}"/>
              </a:ext>
            </a:extLst>
          </p:cNvPr>
          <p:cNvSpPr>
            <a:spLocks noGrp="1"/>
          </p:cNvSpPr>
          <p:nvPr>
            <p:ph sz="quarter" idx="19"/>
          </p:nvPr>
        </p:nvSpPr>
        <p:spPr>
          <a:xfrm>
            <a:off x="304800" y="5571869"/>
            <a:ext cx="8534400" cy="691769"/>
          </a:xfrm>
        </p:spPr>
        <p:txBody>
          <a:bodyPr/>
          <a:lstStyle/>
          <a:p>
            <a:r>
              <a:rPr lang="en-US" sz="2400" dirty="0"/>
              <a:t>(a) Compute return on common stockholders’ equity for each year, and (b) discuss its change from 2019 to 2020.</a:t>
            </a:r>
          </a:p>
        </p:txBody>
      </p:sp>
      <p:sp>
        <p:nvSpPr>
          <p:cNvPr id="6" name="Slide Number Placeholder 5">
            <a:extLst>
              <a:ext uri="{FF2B5EF4-FFF2-40B4-BE49-F238E27FC236}">
                <a16:creationId xmlns:a16="http://schemas.microsoft.com/office/drawing/2014/main" id="{D613E082-25AA-418E-B974-59290C6F3DA4}"/>
              </a:ext>
            </a:extLst>
          </p:cNvPr>
          <p:cNvSpPr>
            <a:spLocks noGrp="1"/>
          </p:cNvSpPr>
          <p:nvPr>
            <p:ph type="sldNum" sz="quarter" idx="10"/>
          </p:nvPr>
        </p:nvSpPr>
        <p:spPr/>
        <p:txBody>
          <a:bodyPr/>
          <a:lstStyle/>
          <a:p>
            <a:fld id="{67B19427-F580-D146-B60E-4CADEE75497F}" type="slidenum">
              <a:rPr lang="en-US" smtClean="0"/>
              <a:pPr/>
              <a:t>69</a:t>
            </a:fld>
            <a:endParaRPr lang="en-US" dirty="0"/>
          </a:p>
        </p:txBody>
      </p:sp>
      <p:sp>
        <p:nvSpPr>
          <p:cNvPr id="7" name="Footer Placeholder 6">
            <a:extLst>
              <a:ext uri="{FF2B5EF4-FFF2-40B4-BE49-F238E27FC236}">
                <a16:creationId xmlns:a16="http://schemas.microsoft.com/office/drawing/2014/main" id="{940E6B6E-A0EB-43F1-A559-FEE7F3450772}"/>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119912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182F4-BF09-4910-9DE9-0D0BEADE2025}"/>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Characteristics of Corporation </a:t>
            </a:r>
            <a:r>
              <a:rPr lang="en-US" sz="2400" dirty="0">
                <a:latin typeface="Calibri" panose="020F0502020204030204" pitchFamily="34" charset="0"/>
                <a:ea typeface="Source Sans Pro" charset="0"/>
                <a:cs typeface="Calibri" panose="020F0502020204030204" pitchFamily="34" charset="0"/>
              </a:rPr>
              <a:t>(4 of 4)</a:t>
            </a:r>
            <a:endParaRPr lang="en-US" dirty="0"/>
          </a:p>
        </p:txBody>
      </p:sp>
      <p:sp>
        <p:nvSpPr>
          <p:cNvPr id="3" name="Content Placeholder 2">
            <a:extLst>
              <a:ext uri="{FF2B5EF4-FFF2-40B4-BE49-F238E27FC236}">
                <a16:creationId xmlns:a16="http://schemas.microsoft.com/office/drawing/2014/main" id="{C54D4B01-0FA1-4547-B133-A5D107F90603}"/>
              </a:ext>
            </a:extLst>
          </p:cNvPr>
          <p:cNvSpPr>
            <a:spLocks noGrp="1"/>
          </p:cNvSpPr>
          <p:nvPr>
            <p:ph sz="quarter" idx="16"/>
          </p:nvPr>
        </p:nvSpPr>
        <p:spPr>
          <a:xfrm>
            <a:off x="304800" y="1828800"/>
            <a:ext cx="8686800" cy="3962400"/>
          </a:xfrm>
        </p:spPr>
        <p:txBody>
          <a:bodyPr/>
          <a:lstStyle/>
          <a:p>
            <a:pPr>
              <a:buClr>
                <a:srgbClr val="990000"/>
              </a:buClr>
            </a:pPr>
            <a:r>
              <a:rPr lang="en-US" altLang="en-US" sz="2400" dirty="0">
                <a:latin typeface="Calibri" panose="020F0502020204030204" pitchFamily="34" charset="0"/>
              </a:rPr>
              <a:t>Characteristics that distinguish corporations from proprietorships and partnerships.</a:t>
            </a:r>
            <a:endParaRPr lang="en-US" altLang="en-US" sz="2400" dirty="0">
              <a:solidFill>
                <a:schemeClr val="accent2"/>
              </a:solidFill>
              <a:latin typeface="Calibri" panose="020F0502020204030204" pitchFamily="34" charset="0"/>
            </a:endParaRPr>
          </a:p>
          <a:p>
            <a:pPr marL="292608" indent="-292608">
              <a:buClr>
                <a:srgbClr val="990000"/>
              </a:buClr>
              <a:buFont typeface="Arial" panose="020B0604020202020204" pitchFamily="34" charset="0"/>
              <a:buChar char="•"/>
            </a:pPr>
            <a:r>
              <a:rPr lang="en-US" altLang="en-US" sz="2200" dirty="0">
                <a:solidFill>
                  <a:srgbClr val="000000"/>
                </a:solidFill>
                <a:latin typeface="Calibri" panose="020F0502020204030204" pitchFamily="34" charset="0"/>
              </a:rPr>
              <a:t>Continuous Life </a:t>
            </a:r>
            <a:r>
              <a:rPr lang="en-US" altLang="en-US" sz="2200" dirty="0">
                <a:solidFill>
                  <a:srgbClr val="000000"/>
                </a:solidFill>
                <a:latin typeface="Calibri" panose="020F0502020204030204" pitchFamily="34" charset="0"/>
                <a:cs typeface="Times New Roman" panose="02020603050405020304" pitchFamily="18" charset="0"/>
              </a:rPr>
              <a:t>→ </a:t>
            </a:r>
            <a:r>
              <a:rPr lang="en-US" altLang="en-US" sz="2200" dirty="0">
                <a:solidFill>
                  <a:schemeClr val="accent2"/>
                </a:solidFill>
                <a:latin typeface="Calibri" panose="020F0502020204030204" pitchFamily="34" charset="0"/>
                <a:cs typeface="Times New Roman" panose="02020603050405020304" pitchFamily="18" charset="0"/>
              </a:rPr>
              <a:t>Continuance as a going concern is not affected by the withdrawal, death, or incapacity of a stockholder, employee, or officer.</a:t>
            </a:r>
            <a:endParaRPr lang="en-US" altLang="en-US" sz="2200" dirty="0">
              <a:solidFill>
                <a:schemeClr val="accent2"/>
              </a:solidFill>
              <a:latin typeface="Calibri" panose="020F0502020204030204" pitchFamily="34" charset="0"/>
            </a:endParaRPr>
          </a:p>
          <a:p>
            <a:pPr marL="292608" indent="-292608">
              <a:buClr>
                <a:srgbClr val="990000"/>
              </a:buClr>
              <a:buFont typeface="Arial" panose="020B0604020202020204" pitchFamily="34" charset="0"/>
              <a:buChar char="•"/>
            </a:pPr>
            <a:r>
              <a:rPr lang="en-US" altLang="en-US" sz="2200" dirty="0">
                <a:solidFill>
                  <a:srgbClr val="000000"/>
                </a:solidFill>
                <a:latin typeface="Calibri" panose="020F0502020204030204" pitchFamily="34" charset="0"/>
              </a:rPr>
              <a:t>Corporate Management </a:t>
            </a:r>
            <a:r>
              <a:rPr lang="en-US" altLang="en-US" sz="2200" dirty="0">
                <a:solidFill>
                  <a:srgbClr val="000000"/>
                </a:solidFill>
                <a:latin typeface="Calibri" panose="020F0502020204030204" pitchFamily="34" charset="0"/>
                <a:cs typeface="Times New Roman" panose="02020603050405020304" pitchFamily="18" charset="0"/>
              </a:rPr>
              <a:t>→ </a:t>
            </a:r>
            <a:r>
              <a:rPr lang="en-US" altLang="en-US" sz="2200" dirty="0">
                <a:solidFill>
                  <a:schemeClr val="accent2"/>
                </a:solidFill>
                <a:latin typeface="Calibri" panose="020F0502020204030204" pitchFamily="34" charset="0"/>
                <a:cs typeface="Times New Roman" panose="02020603050405020304" pitchFamily="18" charset="0"/>
              </a:rPr>
              <a:t>Separation of ownership and management often reduces an owner’s ability to actively manage the company.</a:t>
            </a:r>
            <a:endParaRPr lang="en-US" altLang="en-US" sz="2200" dirty="0">
              <a:solidFill>
                <a:schemeClr val="accent2"/>
              </a:solidFill>
              <a:latin typeface="Calibri" panose="020F0502020204030204" pitchFamily="34" charset="0"/>
            </a:endParaRPr>
          </a:p>
          <a:p>
            <a:pPr marL="292608" indent="-292608">
              <a:buClr>
                <a:srgbClr val="990000"/>
              </a:buClr>
              <a:buFont typeface="Arial" panose="020B0604020202020204" pitchFamily="34" charset="0"/>
              <a:buChar char="•"/>
            </a:pPr>
            <a:r>
              <a:rPr lang="en-US" altLang="en-US" sz="2200" dirty="0">
                <a:solidFill>
                  <a:srgbClr val="000000"/>
                </a:solidFill>
                <a:latin typeface="Calibri" panose="020F0502020204030204" pitchFamily="34" charset="0"/>
              </a:rPr>
              <a:t>Government Regulations </a:t>
            </a:r>
            <a:r>
              <a:rPr lang="en-US" altLang="en-US" sz="2200" dirty="0">
                <a:solidFill>
                  <a:srgbClr val="000000"/>
                </a:solidFill>
                <a:latin typeface="Calibri" panose="020F0502020204030204" pitchFamily="34" charset="0"/>
                <a:cs typeface="Times New Roman" panose="02020603050405020304" pitchFamily="18" charset="0"/>
              </a:rPr>
              <a:t>→ </a:t>
            </a:r>
            <a:r>
              <a:rPr lang="en-US" altLang="en-US" sz="2200" dirty="0">
                <a:solidFill>
                  <a:schemeClr val="accent2"/>
                </a:solidFill>
                <a:latin typeface="Calibri" panose="020F0502020204030204" pitchFamily="34" charset="0"/>
                <a:cs typeface="Times New Roman" panose="02020603050405020304" pitchFamily="18" charset="0"/>
              </a:rPr>
              <a:t>A corporation is subject to numerous state and federal regulations.</a:t>
            </a:r>
            <a:endParaRPr lang="en-US" altLang="en-US" sz="2200" dirty="0">
              <a:solidFill>
                <a:schemeClr val="accent2"/>
              </a:solidFill>
              <a:latin typeface="Calibri" panose="020F0502020204030204" pitchFamily="34" charset="0"/>
            </a:endParaRPr>
          </a:p>
          <a:p>
            <a:pPr marL="292608" indent="-292608">
              <a:buClr>
                <a:srgbClr val="990000"/>
              </a:buClr>
              <a:buFont typeface="Arial" panose="020B0604020202020204" pitchFamily="34" charset="0"/>
              <a:buChar char="•"/>
            </a:pPr>
            <a:r>
              <a:rPr lang="en-US" altLang="en-US" sz="2200" dirty="0">
                <a:solidFill>
                  <a:srgbClr val="000000"/>
                </a:solidFill>
                <a:latin typeface="Calibri" panose="020F0502020204030204" pitchFamily="34" charset="0"/>
              </a:rPr>
              <a:t>Additional Taxes </a:t>
            </a:r>
            <a:r>
              <a:rPr lang="en-US" altLang="en-US" sz="2200" dirty="0">
                <a:solidFill>
                  <a:srgbClr val="000000"/>
                </a:solidFill>
                <a:latin typeface="Calibri" panose="020F0502020204030204" pitchFamily="34" charset="0"/>
                <a:cs typeface="Times New Roman" panose="02020603050405020304" pitchFamily="18" charset="0"/>
              </a:rPr>
              <a:t>→ </a:t>
            </a:r>
            <a:r>
              <a:rPr lang="en-US" altLang="en-US" sz="2200" dirty="0">
                <a:solidFill>
                  <a:schemeClr val="accent2"/>
                </a:solidFill>
                <a:latin typeface="Calibri" panose="020F0502020204030204" pitchFamily="34" charset="0"/>
                <a:cs typeface="Times New Roman" panose="02020603050405020304" pitchFamily="18" charset="0"/>
              </a:rPr>
              <a:t>Corporations pay income taxes as a separate legal entity and in addition, stockholders pay taxes on cash dividends.</a:t>
            </a:r>
            <a:endParaRPr lang="en-US" altLang="en-US" sz="2200" dirty="0">
              <a:solidFill>
                <a:schemeClr val="accent2"/>
              </a:solidFill>
              <a:latin typeface="Calibri" panose="020F0502020204030204" pitchFamily="34" charset="0"/>
            </a:endParaRPr>
          </a:p>
        </p:txBody>
      </p:sp>
      <p:sp>
        <p:nvSpPr>
          <p:cNvPr id="4" name="Slide Number Placeholder 3">
            <a:extLst>
              <a:ext uri="{FF2B5EF4-FFF2-40B4-BE49-F238E27FC236}">
                <a16:creationId xmlns:a16="http://schemas.microsoft.com/office/drawing/2014/main" id="{FEF846EB-D87A-4159-9401-97EDD9CEAC04}"/>
              </a:ext>
            </a:extLst>
          </p:cNvPr>
          <p:cNvSpPr>
            <a:spLocks noGrp="1"/>
          </p:cNvSpPr>
          <p:nvPr>
            <p:ph type="sldNum" sz="quarter" idx="10"/>
          </p:nvPr>
        </p:nvSpPr>
        <p:spPr/>
        <p:txBody>
          <a:bodyPr/>
          <a:lstStyle/>
          <a:p>
            <a:fld id="{67B19427-F580-D146-B60E-4CADEE75497F}" type="slidenum">
              <a:rPr lang="en-US" smtClean="0"/>
              <a:pPr/>
              <a:t>7</a:t>
            </a:fld>
            <a:endParaRPr lang="en-US" dirty="0"/>
          </a:p>
        </p:txBody>
      </p:sp>
      <p:sp>
        <p:nvSpPr>
          <p:cNvPr id="5" name="Footer Placeholder 4">
            <a:extLst>
              <a:ext uri="{FF2B5EF4-FFF2-40B4-BE49-F238E27FC236}">
                <a16:creationId xmlns:a16="http://schemas.microsoft.com/office/drawing/2014/main" id="{15A66007-C725-45A8-B2B3-026CF24A6598}"/>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56727245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C944C-073A-4426-9EC9-626B975C6549}"/>
              </a:ext>
            </a:extLst>
          </p:cNvPr>
          <p:cNvSpPr>
            <a:spLocks noGrp="1"/>
          </p:cNvSpPr>
          <p:nvPr>
            <p:ph type="title"/>
          </p:nvPr>
        </p:nvSpPr>
        <p:spPr>
          <a:xfrm>
            <a:off x="304800" y="762001"/>
            <a:ext cx="8686800" cy="685799"/>
          </a:xfrm>
        </p:spPr>
        <p:txBody>
          <a:bodyPr>
            <a:normAutofit fontScale="90000"/>
          </a:bodyPr>
          <a:lstStyle/>
          <a:p>
            <a:r>
              <a:rPr lang="en-US" dirty="0">
                <a:ea typeface="Source Sans Pro" charset="0"/>
              </a:rPr>
              <a:t>Do It! 2: </a:t>
            </a:r>
            <a:r>
              <a:rPr lang="en-US" dirty="0">
                <a:solidFill>
                  <a:srgbClr val="196E78"/>
                </a:solidFill>
                <a:ea typeface="Source Sans Pro" charset="0"/>
              </a:rPr>
              <a:t>Analyzing Stockholders’ Equity </a:t>
            </a:r>
            <a:r>
              <a:rPr lang="en-US" sz="2700" b="0" dirty="0">
                <a:solidFill>
                  <a:srgbClr val="196E78"/>
                </a:solidFill>
                <a:ea typeface="Source Sans Pro" charset="0"/>
              </a:rPr>
              <a:t>(2 of 3)</a:t>
            </a:r>
            <a:endParaRPr lang="en-US" dirty="0"/>
          </a:p>
        </p:txBody>
      </p:sp>
      <p:graphicFrame>
        <p:nvGraphicFramePr>
          <p:cNvPr id="14" name="Content Placeholder 13" descr="Table is accessible to screenreaders">
            <a:extLst>
              <a:ext uri="{FF2B5EF4-FFF2-40B4-BE49-F238E27FC236}">
                <a16:creationId xmlns:a16="http://schemas.microsoft.com/office/drawing/2014/main" id="{4CCFD5B5-01F2-4FEB-9069-FB7671D761A1}"/>
              </a:ext>
            </a:extLst>
          </p:cNvPr>
          <p:cNvGraphicFramePr>
            <a:graphicFrameLocks noGrp="1"/>
          </p:cNvGraphicFramePr>
          <p:nvPr>
            <p:ph sz="quarter" idx="16"/>
          </p:nvPr>
        </p:nvGraphicFramePr>
        <p:xfrm>
          <a:off x="304800" y="1828800"/>
          <a:ext cx="8534400" cy="2225040"/>
        </p:xfrm>
        <a:graphic>
          <a:graphicData uri="http://schemas.openxmlformats.org/drawingml/2006/table">
            <a:tbl>
              <a:tblPr firstRow="1" bandRow="1">
                <a:tableStyleId>{5C22544A-7EE6-4342-B048-85BDC9FD1C3A}</a:tableStyleId>
              </a:tblPr>
              <a:tblGrid>
                <a:gridCol w="6019800">
                  <a:extLst>
                    <a:ext uri="{9D8B030D-6E8A-4147-A177-3AD203B41FA5}">
                      <a16:colId xmlns:a16="http://schemas.microsoft.com/office/drawing/2014/main" val="1623574992"/>
                    </a:ext>
                  </a:extLst>
                </a:gridCol>
                <a:gridCol w="1219200">
                  <a:extLst>
                    <a:ext uri="{9D8B030D-6E8A-4147-A177-3AD203B41FA5}">
                      <a16:colId xmlns:a16="http://schemas.microsoft.com/office/drawing/2014/main" val="2333278367"/>
                    </a:ext>
                  </a:extLst>
                </a:gridCol>
                <a:gridCol w="1295400">
                  <a:extLst>
                    <a:ext uri="{9D8B030D-6E8A-4147-A177-3AD203B41FA5}">
                      <a16:colId xmlns:a16="http://schemas.microsoft.com/office/drawing/2014/main" val="1372529634"/>
                    </a:ext>
                  </a:extLst>
                </a:gridCol>
              </a:tblGrid>
              <a:tr h="37084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2000" b="1" i="0" u="sng" strike="noStrike" baseline="0" dirty="0">
                        <a:solidFill>
                          <a:srgbClr val="000000"/>
                        </a:solidFill>
                        <a:effectLst/>
                        <a:latin typeface="Calibri" panose="020F0502020204030204" pitchFamily="34" charset="0"/>
                      </a:endParaRPr>
                    </a:p>
                  </a:txBody>
                  <a:tcPr marR="182880" marT="4233" marB="0" anchor="ctr">
                    <a:solidFill>
                      <a:schemeClr val="bg1"/>
                    </a:solidFill>
                  </a:tcPr>
                </a:tc>
                <a:tc>
                  <a:txBody>
                    <a:bodyPr/>
                    <a:lstStyle/>
                    <a:p>
                      <a:pPr algn="ctr" fontAlgn="b">
                        <a:lnSpc>
                          <a:spcPct val="90000"/>
                        </a:lnSpc>
                      </a:pPr>
                      <a:r>
                        <a:rPr lang="en-US" sz="2000" b="1" i="0" u="none" strike="noStrike" baseline="0" dirty="0">
                          <a:solidFill>
                            <a:srgbClr val="000000"/>
                          </a:solidFill>
                          <a:effectLst/>
                          <a:latin typeface="Calibri" panose="020F0502020204030204" pitchFamily="34" charset="0"/>
                        </a:rPr>
                        <a:t>2019</a:t>
                      </a:r>
                    </a:p>
                  </a:txBody>
                  <a:tcPr marL="4233" marR="27432" marT="4233" marB="0"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lnSpc>
                          <a:spcPct val="90000"/>
                        </a:lnSpc>
                      </a:pPr>
                      <a:r>
                        <a:rPr lang="en-US" sz="2000" b="1" i="0" u="none" strike="noStrike" baseline="0" dirty="0">
                          <a:solidFill>
                            <a:srgbClr val="000000"/>
                          </a:solidFill>
                          <a:effectLst/>
                          <a:latin typeface="Calibri" panose="020F0502020204030204" pitchFamily="34" charset="0"/>
                        </a:rPr>
                        <a:t>2020</a:t>
                      </a:r>
                    </a:p>
                  </a:txBody>
                  <a:tcPr marL="4233" marR="27432" marT="4233" marB="0" anchor="b">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97595749"/>
                  </a:ext>
                </a:extLst>
              </a:tr>
              <a:tr h="370840">
                <a:tc>
                  <a:txBody>
                    <a:bodyPr/>
                    <a:lstStyle/>
                    <a:p>
                      <a:pPr algn="l" fontAlgn="b"/>
                      <a:r>
                        <a:rPr lang="en-US" sz="2000" b="0" i="0" u="none" strike="noStrike" kern="1200" baseline="0" dirty="0">
                          <a:solidFill>
                            <a:schemeClr val="dk1"/>
                          </a:solidFill>
                          <a:effectLst/>
                          <a:latin typeface="Calibri" panose="020F0502020204030204" pitchFamily="34" charset="0"/>
                          <a:ea typeface="+mn-ea"/>
                          <a:cs typeface="+mn-cs"/>
                        </a:rPr>
                        <a:t>Net income</a:t>
                      </a:r>
                    </a:p>
                  </a:txBody>
                  <a:tcPr marT="4233" marB="0" anchor="b">
                    <a:solidFill>
                      <a:schemeClr val="bg1"/>
                    </a:solidFill>
                  </a:tcPr>
                </a:tc>
                <a:tc>
                  <a:txBody>
                    <a:bodyPr/>
                    <a:lstStyle/>
                    <a:p>
                      <a:pPr algn="r" fontAlgn="b"/>
                      <a:r>
                        <a:rPr lang="en-US" sz="2000" b="0" i="0" u="none" strike="noStrike" kern="1200" baseline="0" dirty="0">
                          <a:solidFill>
                            <a:schemeClr val="dk1"/>
                          </a:solidFill>
                          <a:effectLst/>
                          <a:latin typeface="Calibri" panose="020F0502020204030204" pitchFamily="34" charset="0"/>
                          <a:ea typeface="+mn-ea"/>
                          <a:cs typeface="+mn-cs"/>
                        </a:rPr>
                        <a:t>$110,000</a:t>
                      </a:r>
                    </a:p>
                  </a:txBody>
                  <a:tcPr marL="4233" marR="27432" marT="4233" marB="0" anchor="b">
                    <a:lnT w="12700" cap="flat" cmpd="sng" algn="ctr">
                      <a:solidFill>
                        <a:schemeClr val="tx1"/>
                      </a:solidFill>
                      <a:prstDash val="solid"/>
                      <a:round/>
                      <a:headEnd type="none" w="med" len="med"/>
                      <a:tailEnd type="none" w="med" len="med"/>
                    </a:lnT>
                    <a:solidFill>
                      <a:schemeClr val="bg1"/>
                    </a:solidFill>
                  </a:tcPr>
                </a:tc>
                <a:tc>
                  <a:txBody>
                    <a:bodyPr/>
                    <a:lstStyle/>
                    <a:p>
                      <a:pPr algn="r" fontAlgn="b"/>
                      <a:r>
                        <a:rPr lang="en-US" sz="2000" b="0" i="0" u="none" strike="noStrike" kern="1200" baseline="0" dirty="0">
                          <a:solidFill>
                            <a:schemeClr val="dk1"/>
                          </a:solidFill>
                          <a:effectLst/>
                          <a:latin typeface="Calibri" panose="020F0502020204030204" pitchFamily="34" charset="0"/>
                          <a:ea typeface="+mn-ea"/>
                          <a:cs typeface="+mn-cs"/>
                        </a:rPr>
                        <a:t>$110,000</a:t>
                      </a:r>
                    </a:p>
                  </a:txBody>
                  <a:tcPr marL="4233" marR="109728" marT="4233" marB="0" anchor="b">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494319007"/>
                  </a:ext>
                </a:extLst>
              </a:tr>
              <a:tr h="370840">
                <a:tc>
                  <a:txBody>
                    <a:bodyPr/>
                    <a:lstStyle/>
                    <a:p>
                      <a:pPr marL="0" algn="l" defTabSz="914400" rtl="0" eaLnBrk="1" fontAlgn="b" latinLnBrk="0" hangingPunct="1"/>
                      <a:r>
                        <a:rPr lang="en-US" sz="2000" b="0" i="0" u="none" strike="noStrike" kern="1200" baseline="0" dirty="0">
                          <a:solidFill>
                            <a:schemeClr val="dk1"/>
                          </a:solidFill>
                          <a:effectLst/>
                          <a:latin typeface="Calibri" panose="020F0502020204030204" pitchFamily="34" charset="0"/>
                          <a:ea typeface="+mn-ea"/>
                          <a:cs typeface="+mn-cs"/>
                        </a:rPr>
                        <a:t>Dividends on preferred stock</a:t>
                      </a:r>
                    </a:p>
                  </a:txBody>
                  <a:tcPr marT="4233" marB="0" anchor="b">
                    <a:solidFill>
                      <a:schemeClr val="bg1"/>
                    </a:solidFill>
                  </a:tcPr>
                </a:tc>
                <a:tc>
                  <a:txBody>
                    <a:bodyPr/>
                    <a:lstStyle/>
                    <a:p>
                      <a:pPr algn="r" fontAlgn="b"/>
                      <a:r>
                        <a:rPr lang="en-US" sz="2000" b="0" i="0" u="none" strike="noStrike" kern="1200" baseline="0" dirty="0">
                          <a:solidFill>
                            <a:schemeClr val="dk1"/>
                          </a:solidFill>
                          <a:effectLst/>
                          <a:latin typeface="Calibri" panose="020F0502020204030204" pitchFamily="34" charset="0"/>
                          <a:ea typeface="+mn-ea"/>
                          <a:cs typeface="+mn-cs"/>
                        </a:rPr>
                        <a:t>10,000</a:t>
                      </a:r>
                    </a:p>
                  </a:txBody>
                  <a:tcPr marL="4233" marR="27432" marT="4233" marB="0" anchor="b">
                    <a:solidFill>
                      <a:schemeClr val="bg1"/>
                    </a:solidFill>
                  </a:tcPr>
                </a:tc>
                <a:tc>
                  <a:txBody>
                    <a:bodyPr/>
                    <a:lstStyle/>
                    <a:p>
                      <a:pPr algn="r" fontAlgn="b"/>
                      <a:r>
                        <a:rPr lang="en-US" sz="2000" b="0" i="0" u="none" strike="noStrike" kern="1200" baseline="0" dirty="0">
                          <a:solidFill>
                            <a:schemeClr val="dk1"/>
                          </a:solidFill>
                          <a:effectLst/>
                          <a:latin typeface="Calibri" panose="020F0502020204030204" pitchFamily="34" charset="0"/>
                          <a:ea typeface="+mn-ea"/>
                          <a:cs typeface="+mn-cs"/>
                        </a:rPr>
                        <a:t>10,000</a:t>
                      </a:r>
                    </a:p>
                  </a:txBody>
                  <a:tcPr marL="4233" marR="109728" marT="4233" marB="0" anchor="b">
                    <a:solidFill>
                      <a:schemeClr val="bg1"/>
                    </a:solidFill>
                  </a:tcPr>
                </a:tc>
                <a:extLst>
                  <a:ext uri="{0D108BD9-81ED-4DB2-BD59-A6C34878D82A}">
                    <a16:rowId xmlns:a16="http://schemas.microsoft.com/office/drawing/2014/main" val="3243932278"/>
                  </a:ext>
                </a:extLst>
              </a:tr>
              <a:tr h="370840">
                <a:tc>
                  <a:txBody>
                    <a:bodyPr/>
                    <a:lstStyle/>
                    <a:p>
                      <a:pPr algn="l" fontAlgn="b"/>
                      <a:r>
                        <a:rPr lang="en-US" sz="2000" b="0" i="0" u="none" strike="noStrike" kern="1200" baseline="0" dirty="0">
                          <a:solidFill>
                            <a:schemeClr val="dk1"/>
                          </a:solidFill>
                          <a:effectLst/>
                          <a:latin typeface="Calibri" panose="020F0502020204030204" pitchFamily="34" charset="0"/>
                          <a:ea typeface="+mn-ea"/>
                          <a:cs typeface="+mn-cs"/>
                        </a:rPr>
                        <a:t>Dividends on common stock</a:t>
                      </a:r>
                    </a:p>
                  </a:txBody>
                  <a:tcPr marT="4233" marB="0" anchor="b">
                    <a:solidFill>
                      <a:schemeClr val="bg1"/>
                    </a:solidFill>
                  </a:tcPr>
                </a:tc>
                <a:tc>
                  <a:txBody>
                    <a:bodyPr/>
                    <a:lstStyle/>
                    <a:p>
                      <a:pPr algn="r" fontAlgn="b"/>
                      <a:r>
                        <a:rPr lang="en-US" sz="2000" b="0" i="0" u="none" strike="noStrike" kern="1200" baseline="0" dirty="0">
                          <a:solidFill>
                            <a:schemeClr val="dk1"/>
                          </a:solidFill>
                          <a:effectLst/>
                          <a:latin typeface="Calibri" panose="020F0502020204030204" pitchFamily="34" charset="0"/>
                          <a:ea typeface="+mn-ea"/>
                          <a:cs typeface="+mn-cs"/>
                        </a:rPr>
                        <a:t>2,000</a:t>
                      </a:r>
                    </a:p>
                  </a:txBody>
                  <a:tcPr marL="4233" marR="27432" marT="4233" marB="0" anchor="b">
                    <a:solidFill>
                      <a:schemeClr val="bg1"/>
                    </a:solidFill>
                  </a:tcPr>
                </a:tc>
                <a:tc>
                  <a:txBody>
                    <a:bodyPr/>
                    <a:lstStyle/>
                    <a:p>
                      <a:pPr algn="r" fontAlgn="b"/>
                      <a:r>
                        <a:rPr lang="en-US" sz="2000" b="0" i="0" u="none" strike="noStrike" kern="1200" baseline="0" dirty="0">
                          <a:solidFill>
                            <a:schemeClr val="dk1"/>
                          </a:solidFill>
                          <a:effectLst/>
                          <a:latin typeface="Calibri" panose="020F0502020204030204" pitchFamily="34" charset="0"/>
                          <a:ea typeface="+mn-ea"/>
                          <a:cs typeface="+mn-cs"/>
                        </a:rPr>
                        <a:t>1,600</a:t>
                      </a:r>
                    </a:p>
                  </a:txBody>
                  <a:tcPr marL="4233" marR="109728" marT="4233" marB="0" anchor="b">
                    <a:solidFill>
                      <a:schemeClr val="bg1"/>
                    </a:solidFill>
                  </a:tcPr>
                </a:tc>
                <a:extLst>
                  <a:ext uri="{0D108BD9-81ED-4DB2-BD59-A6C34878D82A}">
                    <a16:rowId xmlns:a16="http://schemas.microsoft.com/office/drawing/2014/main" val="647347407"/>
                  </a:ext>
                </a:extLst>
              </a:tr>
              <a:tr h="370840">
                <a:tc>
                  <a:txBody>
                    <a:bodyPr/>
                    <a:lstStyle/>
                    <a:p>
                      <a:pPr algn="l" fontAlgn="b"/>
                      <a:r>
                        <a:rPr lang="en-US" sz="2000" b="0" i="0" u="none" strike="noStrike" kern="1200" baseline="0" dirty="0">
                          <a:solidFill>
                            <a:schemeClr val="dk1"/>
                          </a:solidFill>
                          <a:effectLst/>
                          <a:latin typeface="Calibri" panose="020F0502020204030204" pitchFamily="34" charset="0"/>
                          <a:ea typeface="+mn-ea"/>
                          <a:cs typeface="+mn-cs"/>
                        </a:rPr>
                        <a:t>Common stockholders’ equity, beginning of year</a:t>
                      </a:r>
                    </a:p>
                  </a:txBody>
                  <a:tcPr marT="4233" marB="0" anchor="b">
                    <a:solidFill>
                      <a:schemeClr val="bg1"/>
                    </a:solidFill>
                  </a:tcPr>
                </a:tc>
                <a:tc>
                  <a:txBody>
                    <a:bodyPr/>
                    <a:lstStyle/>
                    <a:p>
                      <a:pPr algn="r" fontAlgn="b"/>
                      <a:r>
                        <a:rPr lang="en-US" sz="2000" b="0" i="0" u="none" strike="noStrike" kern="1200" baseline="0" dirty="0">
                          <a:solidFill>
                            <a:schemeClr val="dk1"/>
                          </a:solidFill>
                          <a:effectLst/>
                          <a:latin typeface="Calibri" panose="020F0502020204030204" pitchFamily="34" charset="0"/>
                          <a:ea typeface="+mn-ea"/>
                          <a:cs typeface="+mn-cs"/>
                        </a:rPr>
                        <a:t>500,000</a:t>
                      </a:r>
                    </a:p>
                  </a:txBody>
                  <a:tcPr marL="4233" marR="27432" marT="4233" marB="0" anchor="b">
                    <a:solidFill>
                      <a:schemeClr val="bg1"/>
                    </a:solidFill>
                  </a:tcPr>
                </a:tc>
                <a:tc>
                  <a:txBody>
                    <a:bodyPr/>
                    <a:lstStyle/>
                    <a:p>
                      <a:pPr algn="r" fontAlgn="b"/>
                      <a:r>
                        <a:rPr lang="en-US" sz="2000" b="0" i="0" u="none" strike="noStrike" kern="1200" baseline="0" dirty="0">
                          <a:solidFill>
                            <a:schemeClr val="dk1"/>
                          </a:solidFill>
                          <a:effectLst/>
                          <a:latin typeface="Calibri" panose="020F0502020204030204" pitchFamily="34" charset="0"/>
                          <a:ea typeface="+mn-ea"/>
                          <a:cs typeface="+mn-cs"/>
                        </a:rPr>
                        <a:t>400,000</a:t>
                      </a:r>
                      <a:r>
                        <a:rPr lang="en-US" sz="2000" b="0" i="0" u="none" strike="noStrike" kern="1200" baseline="30000" dirty="0">
                          <a:solidFill>
                            <a:schemeClr val="dk1"/>
                          </a:solidFill>
                          <a:effectLst/>
                          <a:latin typeface="Calibri" panose="020F0502020204030204" pitchFamily="34" charset="0"/>
                          <a:ea typeface="+mn-ea"/>
                          <a:cs typeface="+mn-cs"/>
                        </a:rPr>
                        <a:t>*</a:t>
                      </a:r>
                    </a:p>
                  </a:txBody>
                  <a:tcPr marL="4233" marR="27432" marT="4233" marB="0" anchor="b">
                    <a:solidFill>
                      <a:schemeClr val="bg1"/>
                    </a:solidFill>
                  </a:tcPr>
                </a:tc>
                <a:extLst>
                  <a:ext uri="{0D108BD9-81ED-4DB2-BD59-A6C34878D82A}">
                    <a16:rowId xmlns:a16="http://schemas.microsoft.com/office/drawing/2014/main" val="3174579258"/>
                  </a:ext>
                </a:extLst>
              </a:tr>
              <a:tr h="370840">
                <a:tc>
                  <a:txBody>
                    <a:bodyPr/>
                    <a:lstStyle/>
                    <a:p>
                      <a:pPr algn="l" fontAlgn="b"/>
                      <a:r>
                        <a:rPr lang="en-US" sz="2000" b="0" i="0" u="none" strike="noStrike" kern="1200" baseline="0" dirty="0">
                          <a:solidFill>
                            <a:schemeClr val="dk1"/>
                          </a:solidFill>
                          <a:effectLst/>
                          <a:latin typeface="Calibri" panose="020F0502020204030204" pitchFamily="34" charset="0"/>
                          <a:ea typeface="+mn-ea"/>
                          <a:cs typeface="+mn-cs"/>
                        </a:rPr>
                        <a:t>Common stockholders’ equity, ending of year</a:t>
                      </a:r>
                    </a:p>
                  </a:txBody>
                  <a:tcPr marT="4233" marB="0" anchor="b">
                    <a:solidFill>
                      <a:schemeClr val="bg1"/>
                    </a:solidFill>
                  </a:tcPr>
                </a:tc>
                <a:tc>
                  <a:txBody>
                    <a:bodyPr/>
                    <a:lstStyle/>
                    <a:p>
                      <a:pPr algn="r" fontAlgn="b"/>
                      <a:r>
                        <a:rPr lang="en-US" sz="2000" b="0" i="0" u="none" strike="noStrike" kern="1200" baseline="0" dirty="0">
                          <a:solidFill>
                            <a:schemeClr val="dk1"/>
                          </a:solidFill>
                          <a:effectLst/>
                          <a:latin typeface="Calibri" panose="020F0502020204030204" pitchFamily="34" charset="0"/>
                          <a:ea typeface="+mn-ea"/>
                          <a:cs typeface="+mn-cs"/>
                        </a:rPr>
                        <a:t>500,000</a:t>
                      </a:r>
                    </a:p>
                  </a:txBody>
                  <a:tcPr marL="4233" marR="27432" marT="4233" marB="0" anchor="b">
                    <a:solidFill>
                      <a:schemeClr val="bg1"/>
                    </a:solidFill>
                  </a:tcPr>
                </a:tc>
                <a:tc>
                  <a:txBody>
                    <a:bodyPr/>
                    <a:lstStyle/>
                    <a:p>
                      <a:pPr algn="r" fontAlgn="b"/>
                      <a:r>
                        <a:rPr lang="en-US" sz="2000" b="0" i="0" u="none" strike="noStrike" kern="1200" baseline="0" dirty="0">
                          <a:solidFill>
                            <a:schemeClr val="dk1"/>
                          </a:solidFill>
                          <a:effectLst/>
                          <a:latin typeface="Calibri" panose="020F0502020204030204" pitchFamily="34" charset="0"/>
                          <a:ea typeface="+mn-ea"/>
                          <a:cs typeface="+mn-cs"/>
                        </a:rPr>
                        <a:t>400,000</a:t>
                      </a:r>
                    </a:p>
                  </a:txBody>
                  <a:tcPr marL="4233" marR="109728" marT="4233" marB="0" anchor="b">
                    <a:solidFill>
                      <a:schemeClr val="bg1"/>
                    </a:solidFill>
                  </a:tcPr>
                </a:tc>
                <a:extLst>
                  <a:ext uri="{0D108BD9-81ED-4DB2-BD59-A6C34878D82A}">
                    <a16:rowId xmlns:a16="http://schemas.microsoft.com/office/drawing/2014/main" val="4205205704"/>
                  </a:ext>
                </a:extLst>
              </a:tr>
            </a:tbl>
          </a:graphicData>
        </a:graphic>
      </p:graphicFrame>
      <p:sp>
        <p:nvSpPr>
          <p:cNvPr id="4" name="Content Placeholder 3">
            <a:extLst>
              <a:ext uri="{FF2B5EF4-FFF2-40B4-BE49-F238E27FC236}">
                <a16:creationId xmlns:a16="http://schemas.microsoft.com/office/drawing/2014/main" id="{9DE75692-1A42-4255-A0FD-AE9E83C2D9F3}"/>
              </a:ext>
            </a:extLst>
          </p:cNvPr>
          <p:cNvSpPr>
            <a:spLocks noGrp="1"/>
          </p:cNvSpPr>
          <p:nvPr>
            <p:ph sz="quarter" idx="17"/>
          </p:nvPr>
        </p:nvSpPr>
        <p:spPr>
          <a:xfrm>
            <a:off x="304800" y="4133850"/>
            <a:ext cx="8534400" cy="343501"/>
          </a:xfrm>
        </p:spPr>
        <p:txBody>
          <a:bodyPr/>
          <a:lstStyle/>
          <a:p>
            <a:r>
              <a:rPr lang="en-US" sz="2000" dirty="0">
                <a:solidFill>
                  <a:schemeClr val="dk1"/>
                </a:solidFill>
                <a:latin typeface="Calibri" panose="020F0502020204030204" pitchFamily="34" charset="0"/>
              </a:rPr>
              <a:t>*Adjusted for purchase of treasury stock.</a:t>
            </a:r>
            <a:endParaRPr lang="en-US" sz="2000" dirty="0">
              <a:latin typeface="Calibri" panose="020F0502020204030204" pitchFamily="34" charset="0"/>
            </a:endParaRPr>
          </a:p>
        </p:txBody>
      </p:sp>
      <p:sp>
        <p:nvSpPr>
          <p:cNvPr id="5" name="Content Placeholder 4">
            <a:extLst>
              <a:ext uri="{FF2B5EF4-FFF2-40B4-BE49-F238E27FC236}">
                <a16:creationId xmlns:a16="http://schemas.microsoft.com/office/drawing/2014/main" id="{26CA7ABD-719C-431B-A20C-D84108BE83BF}"/>
              </a:ext>
            </a:extLst>
          </p:cNvPr>
          <p:cNvSpPr>
            <a:spLocks noGrp="1"/>
          </p:cNvSpPr>
          <p:nvPr>
            <p:ph sz="quarter" idx="18"/>
          </p:nvPr>
        </p:nvSpPr>
        <p:spPr>
          <a:xfrm>
            <a:off x="304800" y="4552950"/>
            <a:ext cx="8534400" cy="377851"/>
          </a:xfrm>
        </p:spPr>
        <p:txBody>
          <a:bodyPr/>
          <a:lstStyle/>
          <a:p>
            <a:r>
              <a:rPr lang="en-US" sz="2200" dirty="0">
                <a:latin typeface="Calibri" panose="020F0502020204030204" pitchFamily="34" charset="0"/>
              </a:rPr>
              <a:t>(a) Compute return on common stockholders’ equity for each year.</a:t>
            </a:r>
          </a:p>
        </p:txBody>
      </p:sp>
      <p:sp>
        <p:nvSpPr>
          <p:cNvPr id="6" name="Content Placeholder 5">
            <a:extLst>
              <a:ext uri="{FF2B5EF4-FFF2-40B4-BE49-F238E27FC236}">
                <a16:creationId xmlns:a16="http://schemas.microsoft.com/office/drawing/2014/main" id="{E8AF6C9A-ED7E-4035-B531-63AA8F758257}"/>
              </a:ext>
            </a:extLst>
          </p:cNvPr>
          <p:cNvSpPr>
            <a:spLocks noGrp="1"/>
          </p:cNvSpPr>
          <p:nvPr>
            <p:ph sz="quarter" idx="19"/>
          </p:nvPr>
        </p:nvSpPr>
        <p:spPr>
          <a:xfrm>
            <a:off x="1447800" y="4942116"/>
            <a:ext cx="953106" cy="312274"/>
          </a:xfrm>
        </p:spPr>
        <p:txBody>
          <a:bodyPr/>
          <a:lstStyle/>
          <a:p>
            <a:r>
              <a:rPr lang="en-US" sz="2200" b="1" u="sng" dirty="0">
                <a:latin typeface="Calibri" panose="020F0502020204030204" pitchFamily="34" charset="0"/>
              </a:rPr>
              <a:t>2019</a:t>
            </a:r>
          </a:p>
        </p:txBody>
      </p:sp>
      <p:sp>
        <p:nvSpPr>
          <p:cNvPr id="8" name="Content Placeholder 7">
            <a:extLst>
              <a:ext uri="{FF2B5EF4-FFF2-40B4-BE49-F238E27FC236}">
                <a16:creationId xmlns:a16="http://schemas.microsoft.com/office/drawing/2014/main" id="{C2276E9A-5DB6-4E70-9C04-A2F3A42179CE}"/>
              </a:ext>
            </a:extLst>
          </p:cNvPr>
          <p:cNvSpPr>
            <a:spLocks noGrp="1"/>
          </p:cNvSpPr>
          <p:nvPr>
            <p:ph sz="quarter" idx="21"/>
          </p:nvPr>
        </p:nvSpPr>
        <p:spPr>
          <a:xfrm>
            <a:off x="6553200" y="4954816"/>
            <a:ext cx="787691" cy="336550"/>
          </a:xfrm>
        </p:spPr>
        <p:txBody>
          <a:bodyPr/>
          <a:lstStyle/>
          <a:p>
            <a:r>
              <a:rPr lang="en-US" sz="2200" b="1" u="sng" dirty="0">
                <a:latin typeface="Calibri" panose="020F0502020204030204" pitchFamily="34" charset="0"/>
              </a:rPr>
              <a:t>2020</a:t>
            </a:r>
          </a:p>
        </p:txBody>
      </p:sp>
      <p:graphicFrame>
        <p:nvGraphicFramePr>
          <p:cNvPr id="16" name="Content Placeholder 15" descr="An illustration displays computation of return on common stockholders' equity for each year. 2019 displays, $110,000 minus $10,000 over $500,000 + $500,000 over 2 = 20 percent.">
            <a:extLst>
              <a:ext uri="{FF2B5EF4-FFF2-40B4-BE49-F238E27FC236}">
                <a16:creationId xmlns:a16="http://schemas.microsoft.com/office/drawing/2014/main" id="{87202E6D-B7C5-4579-AD3D-B6A65D51D7B7}"/>
              </a:ext>
            </a:extLst>
          </p:cNvPr>
          <p:cNvGraphicFramePr>
            <a:graphicFrameLocks noGrp="1" noChangeAspect="1"/>
          </p:cNvGraphicFramePr>
          <p:nvPr>
            <p:ph sz="quarter" idx="20"/>
          </p:nvPr>
        </p:nvGraphicFramePr>
        <p:xfrm>
          <a:off x="762000" y="5421812"/>
          <a:ext cx="2640557" cy="854298"/>
        </p:xfrm>
        <a:graphic>
          <a:graphicData uri="http://schemas.openxmlformats.org/presentationml/2006/ole">
            <mc:AlternateContent xmlns:mc="http://schemas.openxmlformats.org/markup-compatibility/2006">
              <mc:Choice xmlns:v="urn:schemas-microsoft-com:vml" Requires="v">
                <p:oleObj name="Equation" r:id="rId2" imgW="3454200" imgH="1117440" progId="Equation.DSMT4">
                  <p:embed/>
                </p:oleObj>
              </mc:Choice>
              <mc:Fallback>
                <p:oleObj name="Equation" r:id="rId2" imgW="3454200" imgH="1117440" progId="Equation.DSMT4">
                  <p:embed/>
                  <p:pic>
                    <p:nvPicPr>
                      <p:cNvPr id="16" name="Content Placeholder 15" descr="An illustration displays computation of return on common stockholders' equity for each year. 2019 displays, $110,000 minus $10,000 over $500,000 + $500,000 over 2 = 20 percent.">
                        <a:extLst>
                          <a:ext uri="{FF2B5EF4-FFF2-40B4-BE49-F238E27FC236}">
                            <a16:creationId xmlns:a16="http://schemas.microsoft.com/office/drawing/2014/main" id="{87202E6D-B7C5-4579-AD3D-B6A65D51D7B7}"/>
                          </a:ext>
                        </a:extLst>
                      </p:cNvPr>
                      <p:cNvPicPr/>
                      <p:nvPr/>
                    </p:nvPicPr>
                    <p:blipFill>
                      <a:blip r:embed="rId3"/>
                      <a:stretch>
                        <a:fillRect/>
                      </a:stretch>
                    </p:blipFill>
                    <p:spPr>
                      <a:xfrm>
                        <a:off x="762000" y="5421812"/>
                        <a:ext cx="2640557" cy="854298"/>
                      </a:xfrm>
                      <a:prstGeom prst="rect">
                        <a:avLst/>
                      </a:prstGeom>
                    </p:spPr>
                  </p:pic>
                </p:oleObj>
              </mc:Fallback>
            </mc:AlternateContent>
          </a:graphicData>
        </a:graphic>
      </p:graphicFrame>
      <p:graphicFrame>
        <p:nvGraphicFramePr>
          <p:cNvPr id="18" name="Content Placeholder 17" descr="An illustration displays computation of return on common stockholders' equity for each year.2020 displays, $110,000 minus $10,000 over $400,000 + $400,000 over 2 = 25 percent.">
            <a:extLst>
              <a:ext uri="{FF2B5EF4-FFF2-40B4-BE49-F238E27FC236}">
                <a16:creationId xmlns:a16="http://schemas.microsoft.com/office/drawing/2014/main" id="{EC593559-27E6-49A3-8AB7-15235CC2B5AA}"/>
              </a:ext>
            </a:extLst>
          </p:cNvPr>
          <p:cNvGraphicFramePr>
            <a:graphicFrameLocks noGrp="1" noChangeAspect="1"/>
          </p:cNvGraphicFramePr>
          <p:nvPr>
            <p:ph sz="quarter" idx="22"/>
          </p:nvPr>
        </p:nvGraphicFramePr>
        <p:xfrm>
          <a:off x="5639322" y="5421812"/>
          <a:ext cx="2640557" cy="854298"/>
        </p:xfrm>
        <a:graphic>
          <a:graphicData uri="http://schemas.openxmlformats.org/presentationml/2006/ole">
            <mc:AlternateContent xmlns:mc="http://schemas.openxmlformats.org/markup-compatibility/2006">
              <mc:Choice xmlns:v="urn:schemas-microsoft-com:vml" Requires="v">
                <p:oleObj name="Equation" r:id="rId4" imgW="3454200" imgH="1117440" progId="Equation.DSMT4">
                  <p:embed/>
                </p:oleObj>
              </mc:Choice>
              <mc:Fallback>
                <p:oleObj name="Equation" r:id="rId4" imgW="3454200" imgH="1117440" progId="Equation.DSMT4">
                  <p:embed/>
                  <p:pic>
                    <p:nvPicPr>
                      <p:cNvPr id="18" name="Content Placeholder 17" descr="An illustration displays computation of return on common stockholders' equity for each year.2020 displays, $110,000 minus $10,000 over $400,000 + $400,000 over 2 = 25 percent.">
                        <a:extLst>
                          <a:ext uri="{FF2B5EF4-FFF2-40B4-BE49-F238E27FC236}">
                            <a16:creationId xmlns:a16="http://schemas.microsoft.com/office/drawing/2014/main" id="{EC593559-27E6-49A3-8AB7-15235CC2B5AA}"/>
                          </a:ext>
                        </a:extLst>
                      </p:cNvPr>
                      <p:cNvPicPr/>
                      <p:nvPr/>
                    </p:nvPicPr>
                    <p:blipFill>
                      <a:blip r:embed="rId5"/>
                      <a:stretch>
                        <a:fillRect/>
                      </a:stretch>
                    </p:blipFill>
                    <p:spPr>
                      <a:xfrm>
                        <a:off x="5639322" y="5421812"/>
                        <a:ext cx="2640557" cy="854298"/>
                      </a:xfrm>
                      <a:prstGeom prst="rect">
                        <a:avLst/>
                      </a:prstGeom>
                    </p:spPr>
                  </p:pic>
                </p:oleObj>
              </mc:Fallback>
            </mc:AlternateContent>
          </a:graphicData>
        </a:graphic>
      </p:graphicFrame>
      <p:sp>
        <p:nvSpPr>
          <p:cNvPr id="12" name="Slide Number Placeholder 11">
            <a:extLst>
              <a:ext uri="{FF2B5EF4-FFF2-40B4-BE49-F238E27FC236}">
                <a16:creationId xmlns:a16="http://schemas.microsoft.com/office/drawing/2014/main" id="{32810344-7882-4413-8B90-F6A6F189D50C}"/>
              </a:ext>
            </a:extLst>
          </p:cNvPr>
          <p:cNvSpPr>
            <a:spLocks noGrp="1"/>
          </p:cNvSpPr>
          <p:nvPr>
            <p:ph type="sldNum" sz="quarter" idx="10"/>
          </p:nvPr>
        </p:nvSpPr>
        <p:spPr/>
        <p:txBody>
          <a:bodyPr/>
          <a:lstStyle/>
          <a:p>
            <a:fld id="{67B19427-F580-D146-B60E-4CADEE75497F}" type="slidenum">
              <a:rPr lang="en-US" smtClean="0"/>
              <a:pPr/>
              <a:t>70</a:t>
            </a:fld>
            <a:endParaRPr lang="en-US" dirty="0"/>
          </a:p>
        </p:txBody>
      </p:sp>
      <p:sp>
        <p:nvSpPr>
          <p:cNvPr id="13" name="Footer Placeholder 12">
            <a:extLst>
              <a:ext uri="{FF2B5EF4-FFF2-40B4-BE49-F238E27FC236}">
                <a16:creationId xmlns:a16="http://schemas.microsoft.com/office/drawing/2014/main" id="{C1659715-1942-4F26-B347-E7E923961A98}"/>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95191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125F2-05A1-418A-9593-636BE4F30A26}"/>
              </a:ext>
            </a:extLst>
          </p:cNvPr>
          <p:cNvSpPr>
            <a:spLocks noGrp="1"/>
          </p:cNvSpPr>
          <p:nvPr>
            <p:ph type="title"/>
          </p:nvPr>
        </p:nvSpPr>
        <p:spPr>
          <a:xfrm>
            <a:off x="304800" y="762001"/>
            <a:ext cx="8686800" cy="691769"/>
          </a:xfrm>
        </p:spPr>
        <p:txBody>
          <a:bodyPr>
            <a:normAutofit fontScale="90000"/>
          </a:bodyPr>
          <a:lstStyle/>
          <a:p>
            <a:r>
              <a:rPr lang="en-US" dirty="0">
                <a:ea typeface="Source Sans Pro" charset="0"/>
              </a:rPr>
              <a:t>Do It! 2: </a:t>
            </a:r>
            <a:r>
              <a:rPr lang="en-US" dirty="0">
                <a:solidFill>
                  <a:srgbClr val="196E78"/>
                </a:solidFill>
                <a:ea typeface="Source Sans Pro" charset="0"/>
              </a:rPr>
              <a:t>Analyzing Stockholders’ Equity </a:t>
            </a:r>
            <a:r>
              <a:rPr lang="en-US" sz="2700" b="0" dirty="0">
                <a:solidFill>
                  <a:srgbClr val="196E78"/>
                </a:solidFill>
                <a:ea typeface="Source Sans Pro" charset="0"/>
              </a:rPr>
              <a:t>(3 of 3)</a:t>
            </a:r>
            <a:endParaRPr lang="en-US" sz="2700" b="0" dirty="0"/>
          </a:p>
        </p:txBody>
      </p:sp>
      <p:sp>
        <p:nvSpPr>
          <p:cNvPr id="3" name="Content Placeholder 2">
            <a:extLst>
              <a:ext uri="{FF2B5EF4-FFF2-40B4-BE49-F238E27FC236}">
                <a16:creationId xmlns:a16="http://schemas.microsoft.com/office/drawing/2014/main" id="{CD0D9BA0-43CF-4278-A425-3A45A890BBAA}"/>
              </a:ext>
            </a:extLst>
          </p:cNvPr>
          <p:cNvSpPr>
            <a:spLocks noGrp="1"/>
          </p:cNvSpPr>
          <p:nvPr>
            <p:ph sz="quarter" idx="16"/>
          </p:nvPr>
        </p:nvSpPr>
        <p:spPr>
          <a:xfrm>
            <a:off x="304800" y="1600200"/>
            <a:ext cx="8534400" cy="457200"/>
          </a:xfrm>
        </p:spPr>
        <p:txBody>
          <a:bodyPr/>
          <a:lstStyle/>
          <a:p>
            <a:r>
              <a:rPr lang="en-US" sz="2400" dirty="0"/>
              <a:t>(b) Discuss its change from 2019 to 2020.</a:t>
            </a:r>
          </a:p>
        </p:txBody>
      </p:sp>
      <p:sp>
        <p:nvSpPr>
          <p:cNvPr id="5" name="Content Placeholder 4">
            <a:extLst>
              <a:ext uri="{FF2B5EF4-FFF2-40B4-BE49-F238E27FC236}">
                <a16:creationId xmlns:a16="http://schemas.microsoft.com/office/drawing/2014/main" id="{AD56E48B-88EC-43D9-A16C-EEDE77C8CA54}"/>
              </a:ext>
            </a:extLst>
          </p:cNvPr>
          <p:cNvSpPr>
            <a:spLocks noGrp="1"/>
          </p:cNvSpPr>
          <p:nvPr>
            <p:ph sz="quarter" idx="17"/>
          </p:nvPr>
        </p:nvSpPr>
        <p:spPr>
          <a:xfrm>
            <a:off x="304800" y="2133600"/>
            <a:ext cx="8534400" cy="2819400"/>
          </a:xfrm>
        </p:spPr>
        <p:txBody>
          <a:bodyPr/>
          <a:lstStyle/>
          <a:p>
            <a:r>
              <a:rPr lang="en-US" sz="2400" dirty="0"/>
              <a:t>Between 2019 and 2020, return on common stockholders’ equity improved from 20% to 25%. While this would appear to be good news for the company’s common stockholders, this increase should be carefully evaluated. It is important to note that net income did not change during this period. The increase in the ratio was due to the purchase of treasury shares, which reduced the denominator of the ratio. As the company repurchases its own shares, it becomes more reliant on debt and thus increases its risk.</a:t>
            </a:r>
          </a:p>
        </p:txBody>
      </p:sp>
      <p:sp>
        <p:nvSpPr>
          <p:cNvPr id="6" name="Slide Number Placeholder 5">
            <a:extLst>
              <a:ext uri="{FF2B5EF4-FFF2-40B4-BE49-F238E27FC236}">
                <a16:creationId xmlns:a16="http://schemas.microsoft.com/office/drawing/2014/main" id="{D613E082-25AA-418E-B974-59290C6F3DA4}"/>
              </a:ext>
            </a:extLst>
          </p:cNvPr>
          <p:cNvSpPr>
            <a:spLocks noGrp="1"/>
          </p:cNvSpPr>
          <p:nvPr>
            <p:ph type="sldNum" sz="quarter" idx="10"/>
          </p:nvPr>
        </p:nvSpPr>
        <p:spPr/>
        <p:txBody>
          <a:bodyPr/>
          <a:lstStyle/>
          <a:p>
            <a:fld id="{67B19427-F580-D146-B60E-4CADEE75497F}" type="slidenum">
              <a:rPr lang="en-US" smtClean="0"/>
              <a:pPr/>
              <a:t>71</a:t>
            </a:fld>
            <a:endParaRPr lang="en-US" dirty="0"/>
          </a:p>
        </p:txBody>
      </p:sp>
      <p:sp>
        <p:nvSpPr>
          <p:cNvPr id="7" name="Footer Placeholder 6">
            <a:extLst>
              <a:ext uri="{FF2B5EF4-FFF2-40B4-BE49-F238E27FC236}">
                <a16:creationId xmlns:a16="http://schemas.microsoft.com/office/drawing/2014/main" id="{940E6B6E-A0EB-43F1-A559-FEE7F3450772}"/>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58837124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EF46B-A748-4A81-8A67-0A4BC1AFA3B1}"/>
              </a:ext>
            </a:extLst>
          </p:cNvPr>
          <p:cNvSpPr>
            <a:spLocks noGrp="1"/>
          </p:cNvSpPr>
          <p:nvPr>
            <p:ph type="title"/>
          </p:nvPr>
        </p:nvSpPr>
        <p:spPr/>
        <p:txBody>
          <a:bodyPr/>
          <a:lstStyle/>
          <a:p>
            <a:r>
              <a:rPr lang="en-US" dirty="0">
                <a:latin typeface="Calibri" panose="020F0502020204030204" pitchFamily="34" charset="0"/>
                <a:ea typeface="Source Sans Pro" charset="0"/>
                <a:cs typeface="Calibri" panose="020F0502020204030204" pitchFamily="34" charset="0"/>
              </a:rPr>
              <a:t>Income Statement Presentation </a:t>
            </a:r>
            <a:r>
              <a:rPr lang="en-US" sz="2400" b="0" dirty="0">
                <a:latin typeface="Calibri" panose="020F0502020204030204" pitchFamily="34" charset="0"/>
                <a:ea typeface="Source Sans Pro" charset="0"/>
                <a:cs typeface="Calibri" panose="020F0502020204030204" pitchFamily="34" charset="0"/>
              </a:rPr>
              <a:t>(1 of 2)</a:t>
            </a:r>
            <a:endParaRPr lang="en-US" sz="2400" b="0" dirty="0"/>
          </a:p>
        </p:txBody>
      </p:sp>
      <p:pic>
        <p:nvPicPr>
          <p:cNvPr id="9" name="Content Placeholder 8" descr="An illustration displays an income statement with income taxes. The statement has a three-line heading that contains the name of the company, Leads Incorporated; type of statement, income statement; and the time period, for the year ended December 31, 2020. The statement has two columns, the first one carries the parameters, and the second one is numeric. Sales revenue is $800,000. Cost of goods sold is 600,000. Gross profit is 200,000. The operating expenses come to 50,000. The income from operations is 150,000. The other revenues and gains are 10,000. The other expenses and losses are negative 4,000. Income before income taxes displayed in red font is 156,000. The income tax expense displayed in red font is 46,800. The net income is $109,200, double underlined.">
            <a:extLst>
              <a:ext uri="{FF2B5EF4-FFF2-40B4-BE49-F238E27FC236}">
                <a16:creationId xmlns:a16="http://schemas.microsoft.com/office/drawing/2014/main" id="{BE88582D-1CA0-40CE-9A44-C6013EFBA600}"/>
              </a:ext>
            </a:extLst>
          </p:cNvPr>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2289107" y="1600200"/>
            <a:ext cx="4565785" cy="4355701"/>
          </a:xfrm>
        </p:spPr>
      </p:pic>
      <p:sp>
        <p:nvSpPr>
          <p:cNvPr id="5" name="Slide Number Placeholder 4">
            <a:extLst>
              <a:ext uri="{FF2B5EF4-FFF2-40B4-BE49-F238E27FC236}">
                <a16:creationId xmlns:a16="http://schemas.microsoft.com/office/drawing/2014/main" id="{6346442E-6EF1-4860-AD84-8626EDD33737}"/>
              </a:ext>
            </a:extLst>
          </p:cNvPr>
          <p:cNvSpPr>
            <a:spLocks noGrp="1"/>
          </p:cNvSpPr>
          <p:nvPr>
            <p:ph type="sldNum" sz="quarter" idx="10"/>
          </p:nvPr>
        </p:nvSpPr>
        <p:spPr/>
        <p:txBody>
          <a:bodyPr/>
          <a:lstStyle/>
          <a:p>
            <a:fld id="{67B19427-F580-D146-B60E-4CADEE75497F}" type="slidenum">
              <a:rPr lang="en-US" smtClean="0"/>
              <a:pPr/>
              <a:t>72</a:t>
            </a:fld>
            <a:endParaRPr lang="en-US" dirty="0"/>
          </a:p>
        </p:txBody>
      </p:sp>
      <p:sp>
        <p:nvSpPr>
          <p:cNvPr id="6" name="Footer Placeholder 5">
            <a:extLst>
              <a:ext uri="{FF2B5EF4-FFF2-40B4-BE49-F238E27FC236}">
                <a16:creationId xmlns:a16="http://schemas.microsoft.com/office/drawing/2014/main" id="{EBE84054-3FF0-48D1-9329-913163DDB227}"/>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6971853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514DA-03B3-46FD-8E49-A04C916365A7}"/>
              </a:ext>
            </a:extLst>
          </p:cNvPr>
          <p:cNvSpPr>
            <a:spLocks noGrp="1"/>
          </p:cNvSpPr>
          <p:nvPr>
            <p:ph type="title"/>
          </p:nvPr>
        </p:nvSpPr>
        <p:spPr>
          <a:xfrm>
            <a:off x="304800" y="762001"/>
            <a:ext cx="8534400" cy="753055"/>
          </a:xfrm>
        </p:spPr>
        <p:txBody>
          <a:bodyPr/>
          <a:lstStyle/>
          <a:p>
            <a:r>
              <a:rPr lang="en-US" dirty="0">
                <a:latin typeface="Calibri" panose="020F0502020204030204" pitchFamily="34" charset="0"/>
                <a:ea typeface="Source Sans Pro" charset="0"/>
                <a:cs typeface="Calibri" panose="020F0502020204030204" pitchFamily="34" charset="0"/>
              </a:rPr>
              <a:t>Income Statement Presentation </a:t>
            </a:r>
            <a:r>
              <a:rPr lang="en-US" sz="2400" b="0" dirty="0">
                <a:latin typeface="Calibri" panose="020F0502020204030204" pitchFamily="34" charset="0"/>
                <a:ea typeface="Source Sans Pro" charset="0"/>
                <a:cs typeface="Calibri" panose="020F0502020204030204" pitchFamily="34" charset="0"/>
              </a:rPr>
              <a:t>(2 of 2)</a:t>
            </a:r>
            <a:endParaRPr lang="en-US" dirty="0"/>
          </a:p>
        </p:txBody>
      </p:sp>
      <p:sp>
        <p:nvSpPr>
          <p:cNvPr id="14" name="Content Placeholder 13">
            <a:extLst>
              <a:ext uri="{FF2B5EF4-FFF2-40B4-BE49-F238E27FC236}">
                <a16:creationId xmlns:a16="http://schemas.microsoft.com/office/drawing/2014/main" id="{6AA65022-D479-4CB0-8770-679FB6D1BFB4}"/>
              </a:ext>
            </a:extLst>
          </p:cNvPr>
          <p:cNvSpPr>
            <a:spLocks noGrp="1"/>
          </p:cNvSpPr>
          <p:nvPr>
            <p:ph sz="quarter" idx="16"/>
          </p:nvPr>
        </p:nvSpPr>
        <p:spPr>
          <a:xfrm>
            <a:off x="304800" y="1828801"/>
            <a:ext cx="8534400" cy="1515054"/>
          </a:xfrm>
        </p:spPr>
        <p:txBody>
          <a:bodyPr/>
          <a:lstStyle/>
          <a:p>
            <a:r>
              <a:rPr lang="en-US" sz="2400" dirty="0"/>
              <a:t>Companies record income tax expense and the related liability for income taxes payable as part of the adjusting process. </a:t>
            </a:r>
          </a:p>
          <a:p>
            <a:r>
              <a:rPr lang="en-US" sz="2400" dirty="0"/>
              <a:t>Using the data for Leads Inc., in Illustration 14.18, the adjusting entry for income tax expense at December 31, 2020, is as follows.:</a:t>
            </a:r>
            <a:endParaRPr lang="en-US" sz="2400" dirty="0">
              <a:latin typeface="Calibri" panose="020F0502020204030204" pitchFamily="34" charset="0"/>
            </a:endParaRPr>
          </a:p>
        </p:txBody>
      </p:sp>
      <p:sp>
        <p:nvSpPr>
          <p:cNvPr id="15" name="Content Placeholder 14">
            <a:extLst>
              <a:ext uri="{FF2B5EF4-FFF2-40B4-BE49-F238E27FC236}">
                <a16:creationId xmlns:a16="http://schemas.microsoft.com/office/drawing/2014/main" id="{E10883E6-9FD4-4ECF-AB18-73E37176723A}"/>
              </a:ext>
            </a:extLst>
          </p:cNvPr>
          <p:cNvSpPr>
            <a:spLocks noGrp="1"/>
          </p:cNvSpPr>
          <p:nvPr>
            <p:ph sz="quarter" idx="17"/>
          </p:nvPr>
        </p:nvSpPr>
        <p:spPr>
          <a:xfrm>
            <a:off x="685800" y="3590925"/>
            <a:ext cx="2971800" cy="365125"/>
          </a:xfrm>
        </p:spPr>
        <p:txBody>
          <a:bodyPr/>
          <a:lstStyle/>
          <a:p>
            <a:r>
              <a:rPr lang="en-US" sz="2400" dirty="0">
                <a:latin typeface="Calibri" panose="020F0502020204030204" pitchFamily="34" charset="0"/>
              </a:rPr>
              <a:t>Income Tax Expense</a:t>
            </a:r>
          </a:p>
        </p:txBody>
      </p:sp>
      <p:sp>
        <p:nvSpPr>
          <p:cNvPr id="16" name="Content Placeholder 15">
            <a:extLst>
              <a:ext uri="{FF2B5EF4-FFF2-40B4-BE49-F238E27FC236}">
                <a16:creationId xmlns:a16="http://schemas.microsoft.com/office/drawing/2014/main" id="{B8E07002-A016-42B7-98E6-EF65025BA713}"/>
              </a:ext>
            </a:extLst>
          </p:cNvPr>
          <p:cNvSpPr>
            <a:spLocks noGrp="1"/>
          </p:cNvSpPr>
          <p:nvPr>
            <p:ph sz="quarter" idx="18"/>
          </p:nvPr>
        </p:nvSpPr>
        <p:spPr>
          <a:xfrm>
            <a:off x="6159500" y="3581400"/>
            <a:ext cx="1054835" cy="365125"/>
          </a:xfrm>
        </p:spPr>
        <p:txBody>
          <a:bodyPr/>
          <a:lstStyle/>
          <a:p>
            <a:r>
              <a:rPr lang="en-US" sz="2400" dirty="0">
                <a:latin typeface="Calibri" panose="020F0502020204030204" pitchFamily="34" charset="0"/>
              </a:rPr>
              <a:t>46,800</a:t>
            </a:r>
          </a:p>
        </p:txBody>
      </p:sp>
      <p:sp>
        <p:nvSpPr>
          <p:cNvPr id="17" name="Content Placeholder 16">
            <a:extLst>
              <a:ext uri="{FF2B5EF4-FFF2-40B4-BE49-F238E27FC236}">
                <a16:creationId xmlns:a16="http://schemas.microsoft.com/office/drawing/2014/main" id="{CB13061D-4D31-47A3-A175-2AE0DE7B19AA}"/>
              </a:ext>
            </a:extLst>
          </p:cNvPr>
          <p:cNvSpPr>
            <a:spLocks noGrp="1"/>
          </p:cNvSpPr>
          <p:nvPr>
            <p:ph sz="quarter" idx="19"/>
          </p:nvPr>
        </p:nvSpPr>
        <p:spPr>
          <a:xfrm>
            <a:off x="914400" y="3971925"/>
            <a:ext cx="4771161" cy="726496"/>
          </a:xfrm>
        </p:spPr>
        <p:txBody>
          <a:bodyPr/>
          <a:lstStyle/>
          <a:p>
            <a:r>
              <a:rPr lang="en-US" sz="2400" dirty="0">
                <a:latin typeface="Calibri" panose="020F0502020204030204" pitchFamily="34" charset="0"/>
              </a:rPr>
              <a:t>Income Taxes Payable</a:t>
            </a:r>
          </a:p>
          <a:p>
            <a:pPr marL="269875">
              <a:spcBef>
                <a:spcPts val="0"/>
              </a:spcBef>
            </a:pPr>
            <a:r>
              <a:rPr lang="en-US" sz="2400" dirty="0">
                <a:latin typeface="Calibri" panose="020F0502020204030204" pitchFamily="34" charset="0"/>
              </a:rPr>
              <a:t>(To record income taxes for 2020)</a:t>
            </a:r>
          </a:p>
        </p:txBody>
      </p:sp>
      <p:sp>
        <p:nvSpPr>
          <p:cNvPr id="18" name="Content Placeholder 17">
            <a:extLst>
              <a:ext uri="{FF2B5EF4-FFF2-40B4-BE49-F238E27FC236}">
                <a16:creationId xmlns:a16="http://schemas.microsoft.com/office/drawing/2014/main" id="{AA74B157-E1EA-43E7-BFC1-7D7D73A586E5}"/>
              </a:ext>
            </a:extLst>
          </p:cNvPr>
          <p:cNvSpPr>
            <a:spLocks noGrp="1"/>
          </p:cNvSpPr>
          <p:nvPr>
            <p:ph sz="quarter" idx="21"/>
          </p:nvPr>
        </p:nvSpPr>
        <p:spPr>
          <a:xfrm>
            <a:off x="7622553" y="3971925"/>
            <a:ext cx="1064247" cy="365125"/>
          </a:xfrm>
        </p:spPr>
        <p:txBody>
          <a:bodyPr/>
          <a:lstStyle/>
          <a:p>
            <a:r>
              <a:rPr lang="en-US" sz="2400" dirty="0">
                <a:latin typeface="Calibri" panose="020F0502020204030204" pitchFamily="34" charset="0"/>
              </a:rPr>
              <a:t>46,800</a:t>
            </a:r>
          </a:p>
        </p:txBody>
      </p:sp>
      <p:sp>
        <p:nvSpPr>
          <p:cNvPr id="12" name="Slide Number Placeholder 11">
            <a:extLst>
              <a:ext uri="{FF2B5EF4-FFF2-40B4-BE49-F238E27FC236}">
                <a16:creationId xmlns:a16="http://schemas.microsoft.com/office/drawing/2014/main" id="{50325378-4773-44B1-A2B2-3944B78CCF43}"/>
              </a:ext>
            </a:extLst>
          </p:cNvPr>
          <p:cNvSpPr>
            <a:spLocks noGrp="1"/>
          </p:cNvSpPr>
          <p:nvPr>
            <p:ph type="sldNum" sz="quarter" idx="10"/>
          </p:nvPr>
        </p:nvSpPr>
        <p:spPr/>
        <p:txBody>
          <a:bodyPr/>
          <a:lstStyle/>
          <a:p>
            <a:fld id="{67B19427-F580-D146-B60E-4CADEE75497F}" type="slidenum">
              <a:rPr lang="en-US" smtClean="0"/>
              <a:pPr/>
              <a:t>73</a:t>
            </a:fld>
            <a:endParaRPr lang="en-US" dirty="0"/>
          </a:p>
        </p:txBody>
      </p:sp>
      <p:sp>
        <p:nvSpPr>
          <p:cNvPr id="13" name="Footer Placeholder 12">
            <a:extLst>
              <a:ext uri="{FF2B5EF4-FFF2-40B4-BE49-F238E27FC236}">
                <a16:creationId xmlns:a16="http://schemas.microsoft.com/office/drawing/2014/main" id="{285B462F-36A6-4A59-A317-6F6773B8340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822538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6" grpId="0" build="p"/>
      <p:bldP spid="17" grpId="0" uiExpand="1" build="p"/>
      <p:bldP spid="18"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E4346-B2BD-4600-82F7-AE21A4045A43}"/>
              </a:ext>
            </a:extLst>
          </p:cNvPr>
          <p:cNvSpPr>
            <a:spLocks noGrp="1"/>
          </p:cNvSpPr>
          <p:nvPr>
            <p:ph type="title"/>
          </p:nvPr>
        </p:nvSpPr>
        <p:spPr/>
        <p:txBody>
          <a:bodyPr/>
          <a:lstStyle/>
          <a:p>
            <a:r>
              <a:rPr lang="en-US" dirty="0">
                <a:latin typeface="Calibri" panose="020F0502020204030204" pitchFamily="34" charset="0"/>
                <a:ea typeface="Source Sans Pro" charset="0"/>
                <a:cs typeface="Calibri" panose="020F0502020204030204" pitchFamily="34" charset="0"/>
              </a:rPr>
              <a:t>Income Statement Analysis </a:t>
            </a:r>
            <a:r>
              <a:rPr lang="en-US" sz="2400" b="0" dirty="0">
                <a:latin typeface="Calibri" panose="020F0502020204030204" pitchFamily="34" charset="0"/>
                <a:ea typeface="Source Sans Pro" charset="0"/>
                <a:cs typeface="Calibri" panose="020F0502020204030204" pitchFamily="34" charset="0"/>
              </a:rPr>
              <a:t>(1 of 2)</a:t>
            </a:r>
            <a:endParaRPr lang="en-US" sz="2400" b="0" dirty="0"/>
          </a:p>
        </p:txBody>
      </p:sp>
      <p:sp>
        <p:nvSpPr>
          <p:cNvPr id="3" name="Content Placeholder 2">
            <a:extLst>
              <a:ext uri="{FF2B5EF4-FFF2-40B4-BE49-F238E27FC236}">
                <a16:creationId xmlns:a16="http://schemas.microsoft.com/office/drawing/2014/main" id="{2E94A2A5-7F1E-46DB-80A6-AD13A218466E}"/>
              </a:ext>
            </a:extLst>
          </p:cNvPr>
          <p:cNvSpPr>
            <a:spLocks noGrp="1"/>
          </p:cNvSpPr>
          <p:nvPr>
            <p:ph sz="quarter" idx="16"/>
          </p:nvPr>
        </p:nvSpPr>
        <p:spPr>
          <a:xfrm>
            <a:off x="304800" y="1828800"/>
            <a:ext cx="8534400" cy="1219200"/>
          </a:xfrm>
        </p:spPr>
        <p:txBody>
          <a:bodyPr/>
          <a:lstStyle/>
          <a:p>
            <a:pPr marL="4763" lvl="1" indent="0">
              <a:spcBef>
                <a:spcPts val="1000"/>
              </a:spcBef>
              <a:buFont typeface="Wingdings" pitchFamily="2" charset="2"/>
              <a:buNone/>
            </a:pPr>
            <a:r>
              <a:rPr lang="en-US" altLang="en-US" sz="2600" b="1" dirty="0">
                <a:latin typeface="Calibri" panose="020F0502020204030204" pitchFamily="34" charset="0"/>
              </a:rPr>
              <a:t>E</a:t>
            </a:r>
            <a:r>
              <a:rPr lang="en-US" altLang="en-US" sz="100" b="1" dirty="0">
                <a:latin typeface="Calibri" panose="020F0502020204030204" pitchFamily="34" charset="0"/>
              </a:rPr>
              <a:t> </a:t>
            </a:r>
            <a:r>
              <a:rPr lang="en-US" altLang="en-US" sz="2600" b="1" dirty="0">
                <a:latin typeface="Calibri" panose="020F0502020204030204" pitchFamily="34" charset="0"/>
              </a:rPr>
              <a:t>P</a:t>
            </a:r>
            <a:r>
              <a:rPr lang="en-US" altLang="en-US" sz="100" b="1" dirty="0">
                <a:latin typeface="Calibri" panose="020F0502020204030204" pitchFamily="34" charset="0"/>
              </a:rPr>
              <a:t> </a:t>
            </a:r>
            <a:r>
              <a:rPr lang="en-US" altLang="en-US" sz="2600" b="1" dirty="0">
                <a:latin typeface="Calibri" panose="020F0502020204030204" pitchFamily="34" charset="0"/>
              </a:rPr>
              <a:t>S and Preferred Dividends</a:t>
            </a:r>
          </a:p>
          <a:p>
            <a:pPr marL="292608" lvl="1" indent="-292608">
              <a:spcBef>
                <a:spcPts val="1000"/>
              </a:spcBef>
              <a:buClr>
                <a:srgbClr val="800000"/>
              </a:buClr>
              <a:buSzPct val="100000"/>
            </a:pPr>
            <a:r>
              <a:rPr lang="en-US" sz="2600" dirty="0">
                <a:latin typeface="Calibri" panose="020F0502020204030204" pitchFamily="34" charset="0"/>
              </a:rPr>
              <a:t>Indicates </a:t>
            </a:r>
            <a:r>
              <a:rPr lang="en-US" altLang="en-US" sz="2600" dirty="0">
                <a:latin typeface="Calibri" panose="020F0502020204030204" pitchFamily="34" charset="0"/>
              </a:rPr>
              <a:t>the net income earned by each share of outstanding common stock</a:t>
            </a:r>
            <a:endParaRPr lang="en-US" sz="2600" dirty="0">
              <a:latin typeface="Calibri" panose="020F0502020204030204" pitchFamily="34" charset="0"/>
            </a:endParaRPr>
          </a:p>
        </p:txBody>
      </p:sp>
      <p:sp>
        <p:nvSpPr>
          <p:cNvPr id="7" name="Content Placeholder 6"/>
          <p:cNvSpPr>
            <a:spLocks noGrp="1"/>
          </p:cNvSpPr>
          <p:nvPr>
            <p:ph sz="quarter" idx="18"/>
          </p:nvPr>
        </p:nvSpPr>
        <p:spPr>
          <a:xfrm>
            <a:off x="313267" y="3200400"/>
            <a:ext cx="8534400" cy="2209800"/>
          </a:xfrm>
        </p:spPr>
        <p:txBody>
          <a:bodyPr/>
          <a:lstStyle/>
          <a:p>
            <a:pPr marL="0" lvl="1" indent="0">
              <a:spcBef>
                <a:spcPts val="1000"/>
              </a:spcBef>
              <a:buNone/>
            </a:pPr>
            <a:r>
              <a:rPr lang="en-US" sz="2600" dirty="0">
                <a:latin typeface="Calibri" panose="020F0502020204030204" pitchFamily="34" charset="0"/>
              </a:rPr>
              <a:t>To illustrate, assume that Rally Inc. reports net income of $211,000 on its 102,500 weighted-average common shares. During the year, it also declares a $6,000 dividend on its preferred stock. Therefore, the amount Rally has available for common stock dividends is $205,000 ($211,000 − $6,000). Earnings per share is calculated as follows.</a:t>
            </a:r>
            <a:endParaRPr lang="en-IN" dirty="0"/>
          </a:p>
        </p:txBody>
      </p:sp>
      <p:sp>
        <p:nvSpPr>
          <p:cNvPr id="4" name="Slide Number Placeholder 3">
            <a:extLst>
              <a:ext uri="{FF2B5EF4-FFF2-40B4-BE49-F238E27FC236}">
                <a16:creationId xmlns:a16="http://schemas.microsoft.com/office/drawing/2014/main" id="{D2DAB81C-15C1-4181-B861-C9ABCF6897F7}"/>
              </a:ext>
            </a:extLst>
          </p:cNvPr>
          <p:cNvSpPr>
            <a:spLocks noGrp="1"/>
          </p:cNvSpPr>
          <p:nvPr>
            <p:ph type="sldNum" sz="quarter" idx="10"/>
          </p:nvPr>
        </p:nvSpPr>
        <p:spPr/>
        <p:txBody>
          <a:bodyPr/>
          <a:lstStyle/>
          <a:p>
            <a:fld id="{67B19427-F580-D146-B60E-4CADEE75497F}" type="slidenum">
              <a:rPr lang="en-US" smtClean="0"/>
              <a:pPr/>
              <a:t>74</a:t>
            </a:fld>
            <a:endParaRPr lang="en-US" dirty="0"/>
          </a:p>
        </p:txBody>
      </p:sp>
      <p:sp>
        <p:nvSpPr>
          <p:cNvPr id="5" name="Footer Placeholder 4">
            <a:extLst>
              <a:ext uri="{FF2B5EF4-FFF2-40B4-BE49-F238E27FC236}">
                <a16:creationId xmlns:a16="http://schemas.microsoft.com/office/drawing/2014/main" id="{2B74D53C-B3C2-4812-8173-06A9609B3B32}"/>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915652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AFBC4-A6AB-4C7E-A4FF-BB84462AA4F6}"/>
              </a:ext>
            </a:extLst>
          </p:cNvPr>
          <p:cNvSpPr>
            <a:spLocks noGrp="1"/>
          </p:cNvSpPr>
          <p:nvPr>
            <p:ph type="title"/>
          </p:nvPr>
        </p:nvSpPr>
        <p:spPr/>
        <p:txBody>
          <a:bodyPr/>
          <a:lstStyle/>
          <a:p>
            <a:r>
              <a:rPr lang="en-US" dirty="0">
                <a:latin typeface="Calibri" panose="020F0502020204030204" pitchFamily="34" charset="0"/>
                <a:ea typeface="Source Sans Pro" charset="0"/>
                <a:cs typeface="Calibri" panose="020F0502020204030204" pitchFamily="34" charset="0"/>
              </a:rPr>
              <a:t>Income Statement Analysis </a:t>
            </a:r>
            <a:r>
              <a:rPr lang="en-US" sz="2400" b="0" dirty="0">
                <a:latin typeface="Calibri" panose="020F0502020204030204" pitchFamily="34" charset="0"/>
                <a:ea typeface="Source Sans Pro" charset="0"/>
                <a:cs typeface="Calibri" panose="020F0502020204030204" pitchFamily="34" charset="0"/>
              </a:rPr>
              <a:t>(2 of 2)</a:t>
            </a:r>
            <a:endParaRPr lang="en-US" dirty="0"/>
          </a:p>
        </p:txBody>
      </p:sp>
      <p:sp>
        <p:nvSpPr>
          <p:cNvPr id="3" name="Content Placeholder 2">
            <a:extLst>
              <a:ext uri="{FF2B5EF4-FFF2-40B4-BE49-F238E27FC236}">
                <a16:creationId xmlns:a16="http://schemas.microsoft.com/office/drawing/2014/main" id="{3511877D-0BD6-4EF6-ACA1-144395ECFD33}"/>
              </a:ext>
            </a:extLst>
          </p:cNvPr>
          <p:cNvSpPr>
            <a:spLocks noGrp="1"/>
          </p:cNvSpPr>
          <p:nvPr>
            <p:ph sz="quarter" idx="16"/>
          </p:nvPr>
        </p:nvSpPr>
        <p:spPr>
          <a:xfrm>
            <a:off x="304800" y="1828799"/>
            <a:ext cx="8534400" cy="1966448"/>
          </a:xfrm>
        </p:spPr>
        <p:txBody>
          <a:bodyPr/>
          <a:lstStyle/>
          <a:p>
            <a:r>
              <a:rPr lang="en-US" sz="2400" dirty="0"/>
              <a:t>To illustrate, assume that Rally Inc. reports net income of $211,000 on its 102,500 weighted-average common shares. During the year, it also declares a $6,000 dividend on its preferred stock. Therefore, the amount Rally has available for common stock dividends is $205,000 ($211,000 − $6,000). Earnings per share is calculated as follows.</a:t>
            </a:r>
          </a:p>
        </p:txBody>
      </p:sp>
      <p:graphicFrame>
        <p:nvGraphicFramePr>
          <p:cNvPr id="8" name="Content Placeholder 7" descr="Net Income minus Preferred Dividends, divided by, Weight-Average Common Shares Outstanding = Earings per Share, displayed in red font.&#10;"/>
          <p:cNvGraphicFramePr>
            <a:graphicFrameLocks noGrp="1" noChangeAspect="1"/>
          </p:cNvGraphicFramePr>
          <p:nvPr>
            <p:ph sz="quarter" idx="17"/>
          </p:nvPr>
        </p:nvGraphicFramePr>
        <p:xfrm>
          <a:off x="1202634" y="4056364"/>
          <a:ext cx="6279945" cy="1205897"/>
        </p:xfrm>
        <a:graphic>
          <a:graphicData uri="http://schemas.openxmlformats.org/presentationml/2006/ole">
            <mc:AlternateContent xmlns:mc="http://schemas.openxmlformats.org/markup-compatibility/2006">
              <mc:Choice xmlns:v="urn:schemas-microsoft-com:vml" Requires="v">
                <p:oleObj name="Equation" r:id="rId2" imgW="3504960" imgH="672840" progId="Equation.DSMT4">
                  <p:embed/>
                </p:oleObj>
              </mc:Choice>
              <mc:Fallback>
                <p:oleObj name="Equation" r:id="rId2" imgW="3504960" imgH="672840" progId="Equation.DSMT4">
                  <p:embed/>
                  <p:pic>
                    <p:nvPicPr>
                      <p:cNvPr id="8" name="Content Placeholder 7" descr="Net Income minus Preferred Dividends, divided by, Weight-Average Common Shares Outstanding = Earings per Share, displayed in red font.&#10;"/>
                      <p:cNvPicPr/>
                      <p:nvPr/>
                    </p:nvPicPr>
                    <p:blipFill>
                      <a:blip r:embed="rId3"/>
                      <a:stretch>
                        <a:fillRect/>
                      </a:stretch>
                    </p:blipFill>
                    <p:spPr>
                      <a:xfrm>
                        <a:off x="1202634" y="4056364"/>
                        <a:ext cx="6279945" cy="1205897"/>
                      </a:xfrm>
                      <a:prstGeom prst="rect">
                        <a:avLst/>
                      </a:prstGeom>
                      <a:ln>
                        <a:solidFill>
                          <a:schemeClr val="tx1"/>
                        </a:solidFill>
                      </a:ln>
                    </p:spPr>
                  </p:pic>
                </p:oleObj>
              </mc:Fallback>
            </mc:AlternateContent>
          </a:graphicData>
        </a:graphic>
      </p:graphicFrame>
      <p:graphicFrame>
        <p:nvGraphicFramePr>
          <p:cNvPr id="11" name="Content Placeholder 10" descr="Net Income, $211,000, minus Preferred Dividends, $6,000, divided by, Weight-Average Common Shares Outstanding, $102,500 = Earings per Share, $2.00, displayed in red font."/>
          <p:cNvGraphicFramePr>
            <a:graphicFrameLocks noGrp="1" noChangeAspect="1"/>
          </p:cNvGraphicFramePr>
          <p:nvPr>
            <p:ph sz="quarter" idx="18"/>
          </p:nvPr>
        </p:nvGraphicFramePr>
        <p:xfrm>
          <a:off x="1465298" y="5523378"/>
          <a:ext cx="5773702" cy="348318"/>
        </p:xfrm>
        <a:graphic>
          <a:graphicData uri="http://schemas.openxmlformats.org/presentationml/2006/ole">
            <mc:AlternateContent xmlns:mc="http://schemas.openxmlformats.org/markup-compatibility/2006">
              <mc:Choice xmlns:v="urn:schemas-microsoft-com:vml" Requires="v">
                <p:oleObj name="Equation" r:id="rId4" imgW="3162240" imgH="190440" progId="Equation.DSMT4">
                  <p:embed/>
                </p:oleObj>
              </mc:Choice>
              <mc:Fallback>
                <p:oleObj name="Equation" r:id="rId4" imgW="3162240" imgH="190440" progId="Equation.DSMT4">
                  <p:embed/>
                  <p:pic>
                    <p:nvPicPr>
                      <p:cNvPr id="11" name="Content Placeholder 10" descr="Net Income, $211,000, minus Preferred Dividends, $6,000, divided by, Weight-Average Common Shares Outstanding, $102,500 = Earings per Share, $2.00, displayed in red font."/>
                      <p:cNvPicPr/>
                      <p:nvPr/>
                    </p:nvPicPr>
                    <p:blipFill>
                      <a:blip r:embed="rId5"/>
                      <a:stretch>
                        <a:fillRect/>
                      </a:stretch>
                    </p:blipFill>
                    <p:spPr>
                      <a:xfrm>
                        <a:off x="1465298" y="5523378"/>
                        <a:ext cx="5773702" cy="348318"/>
                      </a:xfrm>
                      <a:prstGeom prst="rect">
                        <a:avLst/>
                      </a:prstGeom>
                      <a:ln>
                        <a:solidFill>
                          <a:schemeClr val="tx1"/>
                        </a:solidFill>
                      </a:ln>
                    </p:spPr>
                  </p:pic>
                </p:oleObj>
              </mc:Fallback>
            </mc:AlternateContent>
          </a:graphicData>
        </a:graphic>
      </p:graphicFrame>
      <p:sp>
        <p:nvSpPr>
          <p:cNvPr id="5" name="Slide Number Placeholder 4">
            <a:extLst>
              <a:ext uri="{FF2B5EF4-FFF2-40B4-BE49-F238E27FC236}">
                <a16:creationId xmlns:a16="http://schemas.microsoft.com/office/drawing/2014/main" id="{943F50A9-9BB6-4060-82CA-3AFC9A4DDA6F}"/>
              </a:ext>
            </a:extLst>
          </p:cNvPr>
          <p:cNvSpPr>
            <a:spLocks noGrp="1"/>
          </p:cNvSpPr>
          <p:nvPr>
            <p:ph type="sldNum" sz="quarter" idx="10"/>
          </p:nvPr>
        </p:nvSpPr>
        <p:spPr/>
        <p:txBody>
          <a:bodyPr/>
          <a:lstStyle/>
          <a:p>
            <a:fld id="{67B19427-F580-D146-B60E-4CADEE75497F}" type="slidenum">
              <a:rPr lang="en-US" smtClean="0"/>
              <a:pPr/>
              <a:t>75</a:t>
            </a:fld>
            <a:endParaRPr lang="en-US" dirty="0"/>
          </a:p>
        </p:txBody>
      </p:sp>
      <p:sp>
        <p:nvSpPr>
          <p:cNvPr id="6" name="Footer Placeholder 5">
            <a:extLst>
              <a:ext uri="{FF2B5EF4-FFF2-40B4-BE49-F238E27FC236}">
                <a16:creationId xmlns:a16="http://schemas.microsoft.com/office/drawing/2014/main" id="{644BCFFD-E4CF-4492-B746-590AD4266178}"/>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97177016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DEBE0-0698-46E1-8BD4-CA99A0E876FD}"/>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A Look at I</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F</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R</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S </a:t>
            </a:r>
            <a:r>
              <a:rPr lang="en-US" sz="2400" dirty="0">
                <a:latin typeface="Calibri" panose="020F0502020204030204" pitchFamily="34" charset="0"/>
                <a:ea typeface="Source Sans Pro" charset="0"/>
                <a:cs typeface="Calibri" panose="020F0502020204030204" pitchFamily="34" charset="0"/>
              </a:rPr>
              <a:t>(1 of 5)</a:t>
            </a:r>
            <a:endParaRPr lang="en-US" sz="2400" dirty="0"/>
          </a:p>
        </p:txBody>
      </p:sp>
      <p:sp>
        <p:nvSpPr>
          <p:cNvPr id="3" name="Content Placeholder 2">
            <a:extLst>
              <a:ext uri="{FF2B5EF4-FFF2-40B4-BE49-F238E27FC236}">
                <a16:creationId xmlns:a16="http://schemas.microsoft.com/office/drawing/2014/main" id="{5611AA33-B3FA-4A8E-8BBB-D6EABB01728F}"/>
              </a:ext>
            </a:extLst>
          </p:cNvPr>
          <p:cNvSpPr>
            <a:spLocks noGrp="1"/>
          </p:cNvSpPr>
          <p:nvPr>
            <p:ph sz="quarter" idx="16"/>
          </p:nvPr>
        </p:nvSpPr>
        <p:spPr>
          <a:xfrm>
            <a:off x="304800" y="1828800"/>
            <a:ext cx="8534400" cy="4114800"/>
          </a:xfrm>
        </p:spPr>
        <p:txBody>
          <a:bodyPr/>
          <a:lstStyle/>
          <a:p>
            <a:r>
              <a:rPr lang="en-US" sz="2400" b="1" dirty="0">
                <a:solidFill>
                  <a:srgbClr val="196E78"/>
                </a:solidFill>
                <a:latin typeface="Calibri" panose="020F0502020204030204" pitchFamily="34" charset="0"/>
                <a:ea typeface="Source Sans Pro" charset="0"/>
                <a:cs typeface="Calibri" panose="020F0502020204030204" pitchFamily="34" charset="0"/>
              </a:rPr>
              <a:t>Key Points</a:t>
            </a:r>
          </a:p>
          <a:p>
            <a:r>
              <a:rPr lang="en-US" sz="2400" b="1" dirty="0">
                <a:solidFill>
                  <a:srgbClr val="990000"/>
                </a:solidFill>
                <a:latin typeface="Calibri" panose="020F0502020204030204" pitchFamily="34" charset="0"/>
                <a:cs typeface="Calibri" panose="020F0502020204030204" pitchFamily="34" charset="0"/>
              </a:rPr>
              <a:t>Similarities</a:t>
            </a:r>
            <a:endParaRPr lang="en-US" sz="2400" dirty="0">
              <a:solidFill>
                <a:srgbClr val="990000"/>
              </a:solidFill>
              <a:latin typeface="Calibri" panose="020F0502020204030204" pitchFamily="34" charset="0"/>
            </a:endParaRPr>
          </a:p>
          <a:p>
            <a:pPr marL="292608" indent="-292608">
              <a:buClr>
                <a:schemeClr val="accent2"/>
              </a:buClr>
              <a:buFont typeface="Arial" panose="020B0604020202020204" pitchFamily="34" charset="0"/>
              <a:buChar char="•"/>
            </a:pPr>
            <a:r>
              <a:rPr lang="en-US" sz="2400" dirty="0">
                <a:latin typeface="Calibri" panose="020F0502020204030204" pitchFamily="34" charset="0"/>
              </a:rPr>
              <a:t>Aside from the terminology used, the accounting transactions for the issuance of shares and the purchase of treasury stock are similar.</a:t>
            </a:r>
          </a:p>
          <a:p>
            <a:pPr marL="292608" indent="-292608">
              <a:buClr>
                <a:schemeClr val="accent2"/>
              </a:buClr>
              <a:buFont typeface="Arial" panose="020B0604020202020204" pitchFamily="34" charset="0"/>
              <a:buChar char="•"/>
            </a:pPr>
            <a:r>
              <a:rPr lang="en-US" sz="2400" dirty="0">
                <a:latin typeface="Calibri" panose="020F0502020204030204" pitchFamily="34" charset="0"/>
              </a:rPr>
              <a:t>Like G</a:t>
            </a:r>
            <a:r>
              <a:rPr lang="en-US" sz="100" dirty="0">
                <a:latin typeface="Calibri" panose="020F0502020204030204" pitchFamily="34" charset="0"/>
              </a:rPr>
              <a:t> </a:t>
            </a:r>
            <a:r>
              <a:rPr lang="en-US" sz="2400" dirty="0">
                <a:latin typeface="Calibri" panose="020F0502020204030204" pitchFamily="34" charset="0"/>
              </a:rPr>
              <a:t>A</a:t>
            </a:r>
            <a:r>
              <a:rPr lang="en-US" sz="100" dirty="0">
                <a:latin typeface="Calibri" panose="020F0502020204030204" pitchFamily="34" charset="0"/>
              </a:rPr>
              <a:t> </a:t>
            </a:r>
            <a:r>
              <a:rPr lang="en-US" sz="2400" dirty="0" err="1">
                <a:latin typeface="Calibri" panose="020F0502020204030204" pitchFamily="34" charset="0"/>
              </a:rPr>
              <a:t>A</a:t>
            </a:r>
            <a:r>
              <a:rPr lang="en-US" sz="100" dirty="0">
                <a:latin typeface="Calibri" panose="020F0502020204030204" pitchFamily="34" charset="0"/>
              </a:rPr>
              <a:t> </a:t>
            </a:r>
            <a:r>
              <a:rPr lang="en-US" sz="2400" dirty="0">
                <a:latin typeface="Calibri" panose="020F0502020204030204" pitchFamily="34" charset="0"/>
              </a:rPr>
              <a:t>P, I</a:t>
            </a:r>
            <a:r>
              <a:rPr lang="en-US" sz="100" dirty="0">
                <a:latin typeface="Calibri" panose="020F0502020204030204" pitchFamily="34" charset="0"/>
              </a:rPr>
              <a:t> </a:t>
            </a:r>
            <a:r>
              <a:rPr lang="en-US" sz="2400" dirty="0">
                <a:latin typeface="Calibri" panose="020F0502020204030204" pitchFamily="34" charset="0"/>
              </a:rPr>
              <a:t>F</a:t>
            </a:r>
            <a:r>
              <a:rPr lang="en-US" sz="100" dirty="0">
                <a:latin typeface="Calibri" panose="020F0502020204030204" pitchFamily="34" charset="0"/>
              </a:rPr>
              <a:t> </a:t>
            </a:r>
            <a:r>
              <a:rPr lang="en-US" sz="2400" dirty="0">
                <a:latin typeface="Calibri" panose="020F0502020204030204" pitchFamily="34" charset="0"/>
              </a:rPr>
              <a:t>R</a:t>
            </a:r>
            <a:r>
              <a:rPr lang="en-US" sz="100" dirty="0">
                <a:latin typeface="Calibri" panose="020F0502020204030204" pitchFamily="34" charset="0"/>
              </a:rPr>
              <a:t> </a:t>
            </a:r>
            <a:r>
              <a:rPr lang="en-US" sz="2400" dirty="0">
                <a:latin typeface="Calibri" panose="020F0502020204030204" pitchFamily="34" charset="0"/>
              </a:rPr>
              <a:t>S does not allow a company to record gains or losses on purchases of its own shares.</a:t>
            </a:r>
          </a:p>
        </p:txBody>
      </p:sp>
      <p:sp>
        <p:nvSpPr>
          <p:cNvPr id="4" name="Slide Number Placeholder 3">
            <a:extLst>
              <a:ext uri="{FF2B5EF4-FFF2-40B4-BE49-F238E27FC236}">
                <a16:creationId xmlns:a16="http://schemas.microsoft.com/office/drawing/2014/main" id="{544235E3-59F6-4419-A219-22CB529089E5}"/>
              </a:ext>
            </a:extLst>
          </p:cNvPr>
          <p:cNvSpPr>
            <a:spLocks noGrp="1"/>
          </p:cNvSpPr>
          <p:nvPr>
            <p:ph type="sldNum" sz="quarter" idx="10"/>
          </p:nvPr>
        </p:nvSpPr>
        <p:spPr/>
        <p:txBody>
          <a:bodyPr/>
          <a:lstStyle/>
          <a:p>
            <a:fld id="{67B19427-F580-D146-B60E-4CADEE75497F}" type="slidenum">
              <a:rPr lang="en-US" smtClean="0"/>
              <a:pPr/>
              <a:t>76</a:t>
            </a:fld>
            <a:endParaRPr lang="en-US" dirty="0"/>
          </a:p>
        </p:txBody>
      </p:sp>
      <p:sp>
        <p:nvSpPr>
          <p:cNvPr id="5" name="Footer Placeholder 4">
            <a:extLst>
              <a:ext uri="{FF2B5EF4-FFF2-40B4-BE49-F238E27FC236}">
                <a16:creationId xmlns:a16="http://schemas.microsoft.com/office/drawing/2014/main" id="{7B1ADFEC-CC29-4292-AEF0-C05CCF2A7AE1}"/>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33457515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125F2-05A1-418A-9593-636BE4F30A26}"/>
              </a:ext>
            </a:extLst>
          </p:cNvPr>
          <p:cNvSpPr>
            <a:spLocks noGrp="1"/>
          </p:cNvSpPr>
          <p:nvPr>
            <p:ph type="title"/>
          </p:nvPr>
        </p:nvSpPr>
        <p:spPr>
          <a:xfrm>
            <a:off x="304800" y="762001"/>
            <a:ext cx="8534400" cy="697944"/>
          </a:xfrm>
        </p:spPr>
        <p:txBody>
          <a:bodyPr>
            <a:normAutofit/>
          </a:bodyPr>
          <a:lstStyle/>
          <a:p>
            <a:r>
              <a:rPr lang="en-US" dirty="0">
                <a:ea typeface="Source Sans Pro" charset="0"/>
              </a:rPr>
              <a:t>Do It! 3: </a:t>
            </a:r>
            <a:r>
              <a:rPr lang="en-US" dirty="0">
                <a:solidFill>
                  <a:srgbClr val="196E78"/>
                </a:solidFill>
                <a:ea typeface="Source Sans Pro" charset="0"/>
              </a:rPr>
              <a:t>E</a:t>
            </a:r>
            <a:r>
              <a:rPr lang="en-US" sz="100" dirty="0">
                <a:solidFill>
                  <a:srgbClr val="196E78"/>
                </a:solidFill>
                <a:ea typeface="Source Sans Pro" charset="0"/>
              </a:rPr>
              <a:t> </a:t>
            </a:r>
            <a:r>
              <a:rPr lang="en-US" dirty="0">
                <a:solidFill>
                  <a:srgbClr val="196E78"/>
                </a:solidFill>
                <a:ea typeface="Source Sans Pro" charset="0"/>
              </a:rPr>
              <a:t>P</a:t>
            </a:r>
            <a:r>
              <a:rPr lang="en-US" sz="100" dirty="0">
                <a:solidFill>
                  <a:srgbClr val="196E78"/>
                </a:solidFill>
                <a:ea typeface="Source Sans Pro" charset="0"/>
              </a:rPr>
              <a:t> </a:t>
            </a:r>
            <a:r>
              <a:rPr lang="en-US" dirty="0">
                <a:solidFill>
                  <a:srgbClr val="196E78"/>
                </a:solidFill>
                <a:ea typeface="Source Sans Pro" charset="0"/>
              </a:rPr>
              <a:t>S </a:t>
            </a:r>
            <a:r>
              <a:rPr lang="en-US" sz="2400" b="0" dirty="0">
                <a:solidFill>
                  <a:srgbClr val="196E78"/>
                </a:solidFill>
                <a:ea typeface="Source Sans Pro" charset="0"/>
              </a:rPr>
              <a:t>(1 of 3)</a:t>
            </a:r>
            <a:endParaRPr lang="en-US" sz="2400" b="0" dirty="0"/>
          </a:p>
        </p:txBody>
      </p:sp>
      <p:sp>
        <p:nvSpPr>
          <p:cNvPr id="3" name="Content Placeholder 2">
            <a:extLst>
              <a:ext uri="{FF2B5EF4-FFF2-40B4-BE49-F238E27FC236}">
                <a16:creationId xmlns:a16="http://schemas.microsoft.com/office/drawing/2014/main" id="{CD0D9BA0-43CF-4278-A425-3A45A890BBAA}"/>
              </a:ext>
            </a:extLst>
          </p:cNvPr>
          <p:cNvSpPr>
            <a:spLocks noGrp="1"/>
          </p:cNvSpPr>
          <p:nvPr>
            <p:ph sz="quarter" idx="16"/>
          </p:nvPr>
        </p:nvSpPr>
        <p:spPr>
          <a:xfrm>
            <a:off x="304800" y="1600200"/>
            <a:ext cx="8610600" cy="697944"/>
          </a:xfrm>
        </p:spPr>
        <p:txBody>
          <a:bodyPr/>
          <a:lstStyle/>
          <a:p>
            <a:r>
              <a:rPr lang="en-US" sz="2200" dirty="0"/>
              <a:t>On January 1, 2020, Siena Corporation purchased 2,000 shares of treasury stock. Other information regarding Siena Corporation is provided below</a:t>
            </a:r>
            <a:r>
              <a:rPr lang="en-US" altLang="en-US" sz="2200" dirty="0"/>
              <a:t>.</a:t>
            </a:r>
            <a:endParaRPr lang="en-US" sz="2200" dirty="0"/>
          </a:p>
        </p:txBody>
      </p:sp>
      <p:graphicFrame>
        <p:nvGraphicFramePr>
          <p:cNvPr id="12" name="Content Placeholder 11" descr="Table is accessible to screenreaders">
            <a:extLst>
              <a:ext uri="{FF2B5EF4-FFF2-40B4-BE49-F238E27FC236}">
                <a16:creationId xmlns:a16="http://schemas.microsoft.com/office/drawing/2014/main" id="{F640397F-0C7F-4B4F-AD64-606382E15ED4}"/>
              </a:ext>
            </a:extLst>
          </p:cNvPr>
          <p:cNvGraphicFramePr>
            <a:graphicFrameLocks noGrp="1"/>
          </p:cNvGraphicFramePr>
          <p:nvPr>
            <p:ph sz="quarter" idx="17"/>
          </p:nvPr>
        </p:nvGraphicFramePr>
        <p:xfrm>
          <a:off x="304799" y="2362200"/>
          <a:ext cx="8525934" cy="2773680"/>
        </p:xfrm>
        <a:graphic>
          <a:graphicData uri="http://schemas.openxmlformats.org/drawingml/2006/table">
            <a:tbl>
              <a:tblPr firstRow="1" bandRow="1">
                <a:tableStyleId>{5C22544A-7EE6-4342-B048-85BDC9FD1C3A}</a:tableStyleId>
              </a:tblPr>
              <a:tblGrid>
                <a:gridCol w="6019801">
                  <a:extLst>
                    <a:ext uri="{9D8B030D-6E8A-4147-A177-3AD203B41FA5}">
                      <a16:colId xmlns:a16="http://schemas.microsoft.com/office/drawing/2014/main" val="4288204268"/>
                    </a:ext>
                  </a:extLst>
                </a:gridCol>
                <a:gridCol w="1219200">
                  <a:extLst>
                    <a:ext uri="{9D8B030D-6E8A-4147-A177-3AD203B41FA5}">
                      <a16:colId xmlns:a16="http://schemas.microsoft.com/office/drawing/2014/main" val="3522940043"/>
                    </a:ext>
                  </a:extLst>
                </a:gridCol>
                <a:gridCol w="1286933">
                  <a:extLst>
                    <a:ext uri="{9D8B030D-6E8A-4147-A177-3AD203B41FA5}">
                      <a16:colId xmlns:a16="http://schemas.microsoft.com/office/drawing/2014/main" val="4087829021"/>
                    </a:ext>
                  </a:extLst>
                </a:gridCol>
              </a:tblGrid>
              <a:tr h="37084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2000" b="1" i="0" u="sng" strike="noStrike" baseline="0" dirty="0">
                        <a:solidFill>
                          <a:srgbClr val="000000"/>
                        </a:solidFill>
                        <a:effectLst/>
                        <a:latin typeface="Calibri" panose="020F0502020204030204" pitchFamily="34" charset="0"/>
                      </a:endParaRPr>
                    </a:p>
                  </a:txBody>
                  <a:tcPr anchor="ctr">
                    <a:solidFill>
                      <a:schemeClr val="bg1"/>
                    </a:solidFill>
                  </a:tcPr>
                </a:tc>
                <a:tc>
                  <a:txBody>
                    <a:bodyPr/>
                    <a:lstStyle/>
                    <a:p>
                      <a:pPr algn="ctr" fontAlgn="b">
                        <a:lnSpc>
                          <a:spcPct val="90000"/>
                        </a:lnSpc>
                      </a:pPr>
                      <a:r>
                        <a:rPr lang="en-US" sz="2000" b="1" i="0" u="none" strike="noStrike" baseline="0" dirty="0">
                          <a:solidFill>
                            <a:srgbClr val="000000"/>
                          </a:solidFill>
                          <a:effectLst/>
                          <a:latin typeface="Calibri" panose="020F0502020204030204" pitchFamily="34" charset="0"/>
                        </a:rPr>
                        <a:t>2019</a:t>
                      </a:r>
                    </a:p>
                  </a:txBody>
                  <a:tcPr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lnSpc>
                          <a:spcPct val="90000"/>
                        </a:lnSpc>
                      </a:pPr>
                      <a:r>
                        <a:rPr lang="en-US" sz="2000" b="1" i="0" u="none" strike="noStrike" baseline="0" dirty="0">
                          <a:solidFill>
                            <a:srgbClr val="000000"/>
                          </a:solidFill>
                          <a:effectLst/>
                          <a:latin typeface="Calibri" panose="020F0502020204030204" pitchFamily="34" charset="0"/>
                        </a:rPr>
                        <a:t>2020</a:t>
                      </a:r>
                    </a:p>
                  </a:txBody>
                  <a:tcPr anchor="b">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23258494"/>
                  </a:ext>
                </a:extLst>
              </a:tr>
              <a:tr h="370840">
                <a:tc>
                  <a:txBody>
                    <a:bodyPr/>
                    <a:lstStyle/>
                    <a:p>
                      <a:pPr algn="l" fontAlgn="b"/>
                      <a:r>
                        <a:rPr lang="en-US" sz="2000" b="0" i="0" u="none" strike="noStrike" kern="1200" baseline="0" dirty="0">
                          <a:solidFill>
                            <a:schemeClr val="dk1"/>
                          </a:solidFill>
                          <a:effectLst/>
                          <a:latin typeface="Calibri" panose="020F0502020204030204" pitchFamily="34" charset="0"/>
                          <a:ea typeface="+mn-ea"/>
                          <a:cs typeface="+mn-cs"/>
                        </a:rPr>
                        <a:t>Net income</a:t>
                      </a:r>
                    </a:p>
                  </a:txBody>
                  <a:tcPr anchor="b">
                    <a:solidFill>
                      <a:schemeClr val="bg1"/>
                    </a:solidFill>
                  </a:tcPr>
                </a:tc>
                <a:tc>
                  <a:txBody>
                    <a:bodyPr/>
                    <a:lstStyle/>
                    <a:p>
                      <a:pPr algn="r" fontAlgn="b"/>
                      <a:r>
                        <a:rPr lang="en-US" sz="2000" b="0" i="0" u="none" strike="noStrike" kern="1200" baseline="0" dirty="0">
                          <a:solidFill>
                            <a:schemeClr val="dk1"/>
                          </a:solidFill>
                          <a:effectLst/>
                          <a:latin typeface="Calibri" panose="020F0502020204030204" pitchFamily="34" charset="0"/>
                          <a:ea typeface="+mn-ea"/>
                          <a:cs typeface="+mn-cs"/>
                        </a:rPr>
                        <a:t>$110,000</a:t>
                      </a:r>
                    </a:p>
                  </a:txBody>
                  <a:tcPr anchor="b">
                    <a:lnT w="12700" cap="flat" cmpd="sng" algn="ctr">
                      <a:solidFill>
                        <a:schemeClr val="tx1"/>
                      </a:solidFill>
                      <a:prstDash val="solid"/>
                      <a:round/>
                      <a:headEnd type="none" w="med" len="med"/>
                      <a:tailEnd type="none" w="med" len="med"/>
                    </a:lnT>
                    <a:solidFill>
                      <a:schemeClr val="bg1"/>
                    </a:solidFill>
                  </a:tcPr>
                </a:tc>
                <a:tc>
                  <a:txBody>
                    <a:bodyPr/>
                    <a:lstStyle/>
                    <a:p>
                      <a:pPr algn="r" fontAlgn="b"/>
                      <a:r>
                        <a:rPr lang="en-US" sz="2000" b="0" i="0" u="none" strike="noStrike" kern="1200" baseline="0" dirty="0">
                          <a:solidFill>
                            <a:schemeClr val="dk1"/>
                          </a:solidFill>
                          <a:effectLst/>
                          <a:latin typeface="Calibri" panose="020F0502020204030204" pitchFamily="34" charset="0"/>
                          <a:ea typeface="+mn-ea"/>
                          <a:cs typeface="+mn-cs"/>
                        </a:rPr>
                        <a:t>$110,000</a:t>
                      </a:r>
                    </a:p>
                  </a:txBody>
                  <a:tcPr marR="164592" anchor="b">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3595818142"/>
                  </a:ext>
                </a:extLst>
              </a:tr>
              <a:tr h="370840">
                <a:tc>
                  <a:txBody>
                    <a:bodyPr/>
                    <a:lstStyle/>
                    <a:p>
                      <a:pPr marL="0" algn="l" defTabSz="914400" rtl="0" eaLnBrk="1" fontAlgn="b" latinLnBrk="0" hangingPunct="1"/>
                      <a:r>
                        <a:rPr lang="en-US" sz="2000" b="0" i="0" u="none" strike="noStrike" kern="1200" baseline="0" dirty="0">
                          <a:solidFill>
                            <a:schemeClr val="dk1"/>
                          </a:solidFill>
                          <a:effectLst/>
                          <a:latin typeface="Calibri" panose="020F0502020204030204" pitchFamily="34" charset="0"/>
                          <a:ea typeface="+mn-ea"/>
                          <a:cs typeface="+mn-cs"/>
                        </a:rPr>
                        <a:t>Dividends on preferred stock</a:t>
                      </a:r>
                    </a:p>
                  </a:txBody>
                  <a:tcPr anchor="b">
                    <a:solidFill>
                      <a:schemeClr val="bg1"/>
                    </a:solidFill>
                  </a:tcPr>
                </a:tc>
                <a:tc>
                  <a:txBody>
                    <a:bodyPr/>
                    <a:lstStyle/>
                    <a:p>
                      <a:pPr algn="r" fontAlgn="b"/>
                      <a:r>
                        <a:rPr lang="en-US" sz="2000" b="0" i="0" u="none" strike="noStrike" kern="1200" baseline="0" dirty="0">
                          <a:solidFill>
                            <a:schemeClr val="dk1"/>
                          </a:solidFill>
                          <a:effectLst/>
                          <a:latin typeface="Calibri" panose="020F0502020204030204" pitchFamily="34" charset="0"/>
                          <a:ea typeface="+mn-ea"/>
                          <a:cs typeface="+mn-cs"/>
                        </a:rPr>
                        <a:t>10,000</a:t>
                      </a:r>
                    </a:p>
                  </a:txBody>
                  <a:tcPr anchor="b">
                    <a:solidFill>
                      <a:schemeClr val="bg1"/>
                    </a:solidFill>
                  </a:tcPr>
                </a:tc>
                <a:tc>
                  <a:txBody>
                    <a:bodyPr/>
                    <a:lstStyle/>
                    <a:p>
                      <a:pPr algn="r" fontAlgn="b"/>
                      <a:r>
                        <a:rPr lang="en-US" sz="2000" b="0" i="0" u="none" strike="noStrike" kern="1200" baseline="0" dirty="0">
                          <a:solidFill>
                            <a:schemeClr val="dk1"/>
                          </a:solidFill>
                          <a:effectLst/>
                          <a:latin typeface="Calibri" panose="020F0502020204030204" pitchFamily="34" charset="0"/>
                          <a:ea typeface="+mn-ea"/>
                          <a:cs typeface="+mn-cs"/>
                        </a:rPr>
                        <a:t>10,000</a:t>
                      </a:r>
                    </a:p>
                  </a:txBody>
                  <a:tcPr marR="164592" anchor="b">
                    <a:solidFill>
                      <a:schemeClr val="bg1"/>
                    </a:solidFill>
                  </a:tcPr>
                </a:tc>
                <a:extLst>
                  <a:ext uri="{0D108BD9-81ED-4DB2-BD59-A6C34878D82A}">
                    <a16:rowId xmlns:a16="http://schemas.microsoft.com/office/drawing/2014/main" val="1650250917"/>
                  </a:ext>
                </a:extLst>
              </a:tr>
              <a:tr h="370840">
                <a:tc>
                  <a:txBody>
                    <a:bodyPr/>
                    <a:lstStyle/>
                    <a:p>
                      <a:pPr algn="l" fontAlgn="b"/>
                      <a:r>
                        <a:rPr lang="en-US" sz="2000" b="0" i="0" u="none" strike="noStrike" kern="1200" baseline="0" dirty="0">
                          <a:solidFill>
                            <a:schemeClr val="dk1"/>
                          </a:solidFill>
                          <a:effectLst/>
                          <a:latin typeface="Calibri" panose="020F0502020204030204" pitchFamily="34" charset="0"/>
                          <a:ea typeface="+mn-ea"/>
                          <a:cs typeface="+mn-cs"/>
                        </a:rPr>
                        <a:t>Dividends on common stock</a:t>
                      </a:r>
                    </a:p>
                  </a:txBody>
                  <a:tcPr anchor="b">
                    <a:solidFill>
                      <a:schemeClr val="bg1"/>
                    </a:solidFill>
                  </a:tcPr>
                </a:tc>
                <a:tc>
                  <a:txBody>
                    <a:bodyPr/>
                    <a:lstStyle/>
                    <a:p>
                      <a:pPr algn="r" fontAlgn="b"/>
                      <a:r>
                        <a:rPr lang="en-US" sz="2000" b="0" i="0" u="none" strike="noStrike" kern="1200" baseline="0" dirty="0">
                          <a:solidFill>
                            <a:schemeClr val="dk1"/>
                          </a:solidFill>
                          <a:effectLst/>
                          <a:latin typeface="Calibri" panose="020F0502020204030204" pitchFamily="34" charset="0"/>
                          <a:ea typeface="+mn-ea"/>
                          <a:cs typeface="+mn-cs"/>
                        </a:rPr>
                        <a:t>2,000</a:t>
                      </a:r>
                    </a:p>
                  </a:txBody>
                  <a:tcPr anchor="b">
                    <a:solidFill>
                      <a:schemeClr val="bg1"/>
                    </a:solidFill>
                  </a:tcPr>
                </a:tc>
                <a:tc>
                  <a:txBody>
                    <a:bodyPr/>
                    <a:lstStyle/>
                    <a:p>
                      <a:pPr algn="r" fontAlgn="b"/>
                      <a:r>
                        <a:rPr lang="en-US" sz="2000" b="0" i="0" u="none" strike="noStrike" kern="1200" baseline="0" dirty="0">
                          <a:solidFill>
                            <a:schemeClr val="dk1"/>
                          </a:solidFill>
                          <a:effectLst/>
                          <a:latin typeface="Calibri" panose="020F0502020204030204" pitchFamily="34" charset="0"/>
                          <a:ea typeface="+mn-ea"/>
                          <a:cs typeface="+mn-cs"/>
                        </a:rPr>
                        <a:t>1,600</a:t>
                      </a:r>
                    </a:p>
                  </a:txBody>
                  <a:tcPr marR="164592" anchor="b">
                    <a:solidFill>
                      <a:schemeClr val="bg1"/>
                    </a:solidFill>
                  </a:tcPr>
                </a:tc>
                <a:extLst>
                  <a:ext uri="{0D108BD9-81ED-4DB2-BD59-A6C34878D82A}">
                    <a16:rowId xmlns:a16="http://schemas.microsoft.com/office/drawing/2014/main" val="3733892051"/>
                  </a:ext>
                </a:extLst>
              </a:tr>
              <a:tr h="370840">
                <a:tc>
                  <a:txBody>
                    <a:bodyPr/>
                    <a:lstStyle/>
                    <a:p>
                      <a:pPr algn="l" fontAlgn="b"/>
                      <a:r>
                        <a:rPr lang="en-US" sz="2000" b="0" i="0" u="none" strike="noStrike" kern="1200" baseline="0" dirty="0">
                          <a:solidFill>
                            <a:schemeClr val="dk1"/>
                          </a:solidFill>
                          <a:effectLst/>
                          <a:latin typeface="Calibri" panose="020F0502020204030204" pitchFamily="34" charset="0"/>
                          <a:ea typeface="+mn-ea"/>
                          <a:cs typeface="+mn-cs"/>
                        </a:rPr>
                        <a:t>Weighted-average number of shares outstanding</a:t>
                      </a:r>
                    </a:p>
                  </a:txBody>
                  <a:tcPr anchor="b">
                    <a:solidFill>
                      <a:schemeClr val="bg1"/>
                    </a:solidFill>
                  </a:tcPr>
                </a:tc>
                <a:tc>
                  <a:txBody>
                    <a:bodyPr/>
                    <a:lstStyle/>
                    <a:p>
                      <a:pPr algn="r" fontAlgn="b"/>
                      <a:r>
                        <a:rPr lang="en-US" sz="2000" b="0" i="0" u="none" strike="noStrike" kern="1200" baseline="0" dirty="0">
                          <a:solidFill>
                            <a:schemeClr val="dk1"/>
                          </a:solidFill>
                          <a:effectLst/>
                          <a:latin typeface="Calibri" panose="020F0502020204030204" pitchFamily="34" charset="0"/>
                          <a:ea typeface="+mn-ea"/>
                          <a:cs typeface="+mn-cs"/>
                        </a:rPr>
                        <a:t>10,000</a:t>
                      </a:r>
                    </a:p>
                  </a:txBody>
                  <a:tcPr anchor="b">
                    <a:solidFill>
                      <a:schemeClr val="bg1"/>
                    </a:solidFill>
                  </a:tcPr>
                </a:tc>
                <a:tc>
                  <a:txBody>
                    <a:bodyPr/>
                    <a:lstStyle/>
                    <a:p>
                      <a:pPr algn="r" fontAlgn="b"/>
                      <a:r>
                        <a:rPr lang="en-US" sz="2000" b="0" i="0" u="none" strike="noStrike" kern="1200" baseline="0" dirty="0">
                          <a:solidFill>
                            <a:schemeClr val="dk1"/>
                          </a:solidFill>
                          <a:effectLst/>
                          <a:latin typeface="Calibri" panose="020F0502020204030204" pitchFamily="34" charset="0"/>
                          <a:ea typeface="+mn-ea"/>
                          <a:cs typeface="+mn-cs"/>
                        </a:rPr>
                        <a:t>8,000</a:t>
                      </a:r>
                      <a:r>
                        <a:rPr lang="en-US" sz="2000" b="0" i="0" u="none" strike="noStrike" kern="1200" baseline="30000" dirty="0">
                          <a:solidFill>
                            <a:schemeClr val="dk1"/>
                          </a:solidFill>
                          <a:effectLst/>
                          <a:latin typeface="Calibri" panose="020F0502020204030204" pitchFamily="34" charset="0"/>
                          <a:ea typeface="+mn-ea"/>
                          <a:cs typeface="+mn-cs"/>
                        </a:rPr>
                        <a:t>*</a:t>
                      </a:r>
                    </a:p>
                  </a:txBody>
                  <a:tcPr anchor="b">
                    <a:solidFill>
                      <a:schemeClr val="bg1"/>
                    </a:solidFill>
                  </a:tcPr>
                </a:tc>
                <a:extLst>
                  <a:ext uri="{0D108BD9-81ED-4DB2-BD59-A6C34878D82A}">
                    <a16:rowId xmlns:a16="http://schemas.microsoft.com/office/drawing/2014/main" val="2831335322"/>
                  </a:ext>
                </a:extLst>
              </a:tr>
              <a:tr h="370840">
                <a:tc>
                  <a:txBody>
                    <a:bodyPr/>
                    <a:lstStyle/>
                    <a:p>
                      <a:pPr algn="l" fontAlgn="b"/>
                      <a:r>
                        <a:rPr lang="en-US" sz="2000" b="0" i="0" u="none" strike="noStrike" kern="1200" baseline="0" dirty="0">
                          <a:solidFill>
                            <a:schemeClr val="dk1"/>
                          </a:solidFill>
                          <a:effectLst/>
                          <a:latin typeface="Calibri" panose="020F0502020204030204" pitchFamily="34" charset="0"/>
                          <a:ea typeface="+mn-ea"/>
                          <a:cs typeface="+mn-cs"/>
                        </a:rPr>
                        <a:t>Common stockholders’ equity, beginning of year</a:t>
                      </a:r>
                    </a:p>
                  </a:txBody>
                  <a:tcPr anchor="b">
                    <a:solidFill>
                      <a:schemeClr val="bg1"/>
                    </a:solidFill>
                  </a:tcPr>
                </a:tc>
                <a:tc>
                  <a:txBody>
                    <a:bodyPr/>
                    <a:lstStyle/>
                    <a:p>
                      <a:pPr algn="r" fontAlgn="b"/>
                      <a:r>
                        <a:rPr lang="en-US" sz="2000" b="0" i="0" u="none" strike="noStrike" kern="1200" baseline="0" dirty="0">
                          <a:solidFill>
                            <a:schemeClr val="dk1"/>
                          </a:solidFill>
                          <a:effectLst/>
                          <a:latin typeface="Calibri" panose="020F0502020204030204" pitchFamily="34" charset="0"/>
                          <a:ea typeface="+mn-ea"/>
                          <a:cs typeface="+mn-cs"/>
                        </a:rPr>
                        <a:t>500,000</a:t>
                      </a:r>
                    </a:p>
                  </a:txBody>
                  <a:tcPr anchor="b">
                    <a:solidFill>
                      <a:schemeClr val="bg1"/>
                    </a:solidFill>
                  </a:tcPr>
                </a:tc>
                <a:tc>
                  <a:txBody>
                    <a:bodyPr/>
                    <a:lstStyle/>
                    <a:p>
                      <a:pPr algn="r" fontAlgn="b"/>
                      <a:r>
                        <a:rPr lang="en-US" sz="2000" b="0" i="0" u="none" strike="noStrike" kern="1200" baseline="0" dirty="0">
                          <a:solidFill>
                            <a:schemeClr val="dk1"/>
                          </a:solidFill>
                          <a:effectLst/>
                          <a:latin typeface="Calibri" panose="020F0502020204030204" pitchFamily="34" charset="0"/>
                          <a:ea typeface="+mn-ea"/>
                          <a:cs typeface="+mn-cs"/>
                        </a:rPr>
                        <a:t>400,000</a:t>
                      </a:r>
                      <a:r>
                        <a:rPr lang="en-US" sz="2000" b="0" i="0" u="none" strike="noStrike" kern="1200" baseline="30000" dirty="0">
                          <a:solidFill>
                            <a:schemeClr val="dk1"/>
                          </a:solidFill>
                          <a:effectLst/>
                          <a:latin typeface="Calibri" panose="020F0502020204030204" pitchFamily="34" charset="0"/>
                          <a:ea typeface="+mn-ea"/>
                          <a:cs typeface="+mn-cs"/>
                        </a:rPr>
                        <a:t>*</a:t>
                      </a:r>
                    </a:p>
                  </a:txBody>
                  <a:tcPr anchor="b">
                    <a:solidFill>
                      <a:schemeClr val="bg1"/>
                    </a:solidFill>
                  </a:tcPr>
                </a:tc>
                <a:extLst>
                  <a:ext uri="{0D108BD9-81ED-4DB2-BD59-A6C34878D82A}">
                    <a16:rowId xmlns:a16="http://schemas.microsoft.com/office/drawing/2014/main" val="276525602"/>
                  </a:ext>
                </a:extLst>
              </a:tr>
              <a:tr h="370840">
                <a:tc>
                  <a:txBody>
                    <a:bodyPr/>
                    <a:lstStyle/>
                    <a:p>
                      <a:pPr algn="l" fontAlgn="b"/>
                      <a:r>
                        <a:rPr lang="en-US" sz="2000" b="0" i="0" u="none" strike="noStrike" kern="1200" baseline="0" dirty="0">
                          <a:solidFill>
                            <a:schemeClr val="dk1"/>
                          </a:solidFill>
                          <a:effectLst/>
                          <a:latin typeface="Calibri" panose="020F0502020204030204" pitchFamily="34" charset="0"/>
                          <a:ea typeface="+mn-ea"/>
                          <a:cs typeface="+mn-cs"/>
                        </a:rPr>
                        <a:t>Common stockholders’ equity, ending of year</a:t>
                      </a:r>
                    </a:p>
                  </a:txBody>
                  <a:tcPr anchor="b">
                    <a:solidFill>
                      <a:schemeClr val="bg1"/>
                    </a:solidFill>
                  </a:tcPr>
                </a:tc>
                <a:tc>
                  <a:txBody>
                    <a:bodyPr/>
                    <a:lstStyle/>
                    <a:p>
                      <a:pPr algn="r" fontAlgn="b"/>
                      <a:r>
                        <a:rPr lang="en-US" sz="2000" b="0" i="0" u="none" strike="noStrike" kern="1200" baseline="0" dirty="0">
                          <a:solidFill>
                            <a:schemeClr val="dk1"/>
                          </a:solidFill>
                          <a:effectLst/>
                          <a:latin typeface="Calibri" panose="020F0502020204030204" pitchFamily="34" charset="0"/>
                          <a:ea typeface="+mn-ea"/>
                          <a:cs typeface="+mn-cs"/>
                        </a:rPr>
                        <a:t>500,000</a:t>
                      </a:r>
                    </a:p>
                  </a:txBody>
                  <a:tcPr anchor="b">
                    <a:solidFill>
                      <a:schemeClr val="bg1"/>
                    </a:solidFill>
                  </a:tcPr>
                </a:tc>
                <a:tc>
                  <a:txBody>
                    <a:bodyPr/>
                    <a:lstStyle/>
                    <a:p>
                      <a:pPr algn="r" fontAlgn="b"/>
                      <a:r>
                        <a:rPr lang="en-US" sz="2000" b="0" i="0" u="none" strike="noStrike" kern="1200" baseline="0" dirty="0">
                          <a:solidFill>
                            <a:schemeClr val="dk1"/>
                          </a:solidFill>
                          <a:effectLst/>
                          <a:latin typeface="Calibri" panose="020F0502020204030204" pitchFamily="34" charset="0"/>
                          <a:ea typeface="+mn-ea"/>
                          <a:cs typeface="+mn-cs"/>
                        </a:rPr>
                        <a:t>400,000</a:t>
                      </a:r>
                    </a:p>
                  </a:txBody>
                  <a:tcPr marR="164592" anchor="b">
                    <a:solidFill>
                      <a:schemeClr val="bg1"/>
                    </a:solidFill>
                  </a:tcPr>
                </a:tc>
                <a:extLst>
                  <a:ext uri="{0D108BD9-81ED-4DB2-BD59-A6C34878D82A}">
                    <a16:rowId xmlns:a16="http://schemas.microsoft.com/office/drawing/2014/main" val="507046472"/>
                  </a:ext>
                </a:extLst>
              </a:tr>
            </a:tbl>
          </a:graphicData>
        </a:graphic>
      </p:graphicFrame>
      <p:sp>
        <p:nvSpPr>
          <p:cNvPr id="9" name="Content Placeholder 8">
            <a:extLst>
              <a:ext uri="{FF2B5EF4-FFF2-40B4-BE49-F238E27FC236}">
                <a16:creationId xmlns:a16="http://schemas.microsoft.com/office/drawing/2014/main" id="{0D26C2DF-F0DF-409A-9EC7-DDCE7DE40240}"/>
              </a:ext>
            </a:extLst>
          </p:cNvPr>
          <p:cNvSpPr>
            <a:spLocks noGrp="1"/>
          </p:cNvSpPr>
          <p:nvPr>
            <p:ph sz="quarter" idx="18"/>
          </p:nvPr>
        </p:nvSpPr>
        <p:spPr>
          <a:xfrm>
            <a:off x="304801" y="5257800"/>
            <a:ext cx="3810000" cy="310435"/>
          </a:xfrm>
        </p:spPr>
        <p:txBody>
          <a:bodyPr/>
          <a:lstStyle/>
          <a:p>
            <a:r>
              <a:rPr lang="en-US" sz="1600" dirty="0">
                <a:solidFill>
                  <a:schemeClr val="dk1"/>
                </a:solidFill>
              </a:rPr>
              <a:t>*Adjusted for purchase of treasury stock.</a:t>
            </a:r>
            <a:endParaRPr lang="en-US" sz="1600" dirty="0"/>
          </a:p>
        </p:txBody>
      </p:sp>
      <p:sp>
        <p:nvSpPr>
          <p:cNvPr id="10" name="Content Placeholder 9">
            <a:extLst>
              <a:ext uri="{FF2B5EF4-FFF2-40B4-BE49-F238E27FC236}">
                <a16:creationId xmlns:a16="http://schemas.microsoft.com/office/drawing/2014/main" id="{3A27328F-77B3-44BB-B6D3-0A325AB030F1}"/>
              </a:ext>
            </a:extLst>
          </p:cNvPr>
          <p:cNvSpPr>
            <a:spLocks noGrp="1"/>
          </p:cNvSpPr>
          <p:nvPr>
            <p:ph sz="quarter" idx="19"/>
          </p:nvPr>
        </p:nvSpPr>
        <p:spPr>
          <a:xfrm>
            <a:off x="304800" y="5657134"/>
            <a:ext cx="8458200" cy="591265"/>
          </a:xfrm>
        </p:spPr>
        <p:txBody>
          <a:bodyPr/>
          <a:lstStyle/>
          <a:p>
            <a:r>
              <a:rPr lang="en-US" sz="2200" dirty="0"/>
              <a:t>(a) Compute earnings per share for each year, and (b) discuss the change from 2019 to 2020.</a:t>
            </a:r>
          </a:p>
        </p:txBody>
      </p:sp>
      <p:sp>
        <p:nvSpPr>
          <p:cNvPr id="6" name="Slide Number Placeholder 5">
            <a:extLst>
              <a:ext uri="{FF2B5EF4-FFF2-40B4-BE49-F238E27FC236}">
                <a16:creationId xmlns:a16="http://schemas.microsoft.com/office/drawing/2014/main" id="{D613E082-25AA-418E-B974-59290C6F3DA4}"/>
              </a:ext>
            </a:extLst>
          </p:cNvPr>
          <p:cNvSpPr>
            <a:spLocks noGrp="1"/>
          </p:cNvSpPr>
          <p:nvPr>
            <p:ph type="sldNum" sz="quarter" idx="10"/>
          </p:nvPr>
        </p:nvSpPr>
        <p:spPr/>
        <p:txBody>
          <a:bodyPr/>
          <a:lstStyle/>
          <a:p>
            <a:fld id="{67B19427-F580-D146-B60E-4CADEE75497F}" type="slidenum">
              <a:rPr lang="en-US" smtClean="0"/>
              <a:pPr/>
              <a:t>77</a:t>
            </a:fld>
            <a:endParaRPr lang="en-US" dirty="0"/>
          </a:p>
        </p:txBody>
      </p:sp>
      <p:sp>
        <p:nvSpPr>
          <p:cNvPr id="7" name="Footer Placeholder 6">
            <a:extLst>
              <a:ext uri="{FF2B5EF4-FFF2-40B4-BE49-F238E27FC236}">
                <a16:creationId xmlns:a16="http://schemas.microsoft.com/office/drawing/2014/main" id="{940E6B6E-A0EB-43F1-A559-FEE7F3450772}"/>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18209112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C944C-073A-4426-9EC9-626B975C6549}"/>
              </a:ext>
            </a:extLst>
          </p:cNvPr>
          <p:cNvSpPr>
            <a:spLocks noGrp="1"/>
          </p:cNvSpPr>
          <p:nvPr>
            <p:ph type="title"/>
          </p:nvPr>
        </p:nvSpPr>
        <p:spPr>
          <a:xfrm>
            <a:off x="304800" y="762000"/>
            <a:ext cx="8534400" cy="754526"/>
          </a:xfrm>
        </p:spPr>
        <p:txBody>
          <a:bodyPr>
            <a:normAutofit/>
          </a:bodyPr>
          <a:lstStyle/>
          <a:p>
            <a:r>
              <a:rPr lang="en-US" dirty="0">
                <a:ea typeface="Source Sans Pro" charset="0"/>
              </a:rPr>
              <a:t>Do It! 3: </a:t>
            </a:r>
            <a:r>
              <a:rPr lang="en-US" dirty="0">
                <a:solidFill>
                  <a:srgbClr val="196E78"/>
                </a:solidFill>
                <a:ea typeface="Source Sans Pro" charset="0"/>
              </a:rPr>
              <a:t>E</a:t>
            </a:r>
            <a:r>
              <a:rPr lang="en-US" sz="100" dirty="0">
                <a:solidFill>
                  <a:srgbClr val="196E78"/>
                </a:solidFill>
                <a:ea typeface="Source Sans Pro" charset="0"/>
              </a:rPr>
              <a:t> </a:t>
            </a:r>
            <a:r>
              <a:rPr lang="en-US" dirty="0">
                <a:solidFill>
                  <a:srgbClr val="196E78"/>
                </a:solidFill>
                <a:ea typeface="Source Sans Pro" charset="0"/>
              </a:rPr>
              <a:t>P</a:t>
            </a:r>
            <a:r>
              <a:rPr lang="en-US" sz="100" dirty="0">
                <a:solidFill>
                  <a:srgbClr val="196E78"/>
                </a:solidFill>
                <a:ea typeface="Source Sans Pro" charset="0"/>
              </a:rPr>
              <a:t> </a:t>
            </a:r>
            <a:r>
              <a:rPr lang="en-US" dirty="0">
                <a:solidFill>
                  <a:srgbClr val="196E78"/>
                </a:solidFill>
                <a:ea typeface="Source Sans Pro" charset="0"/>
              </a:rPr>
              <a:t>S </a:t>
            </a:r>
            <a:r>
              <a:rPr lang="en-US" sz="2400" b="0" dirty="0">
                <a:solidFill>
                  <a:srgbClr val="196E78"/>
                </a:solidFill>
                <a:ea typeface="Source Sans Pro" charset="0"/>
              </a:rPr>
              <a:t>(2 of 3)</a:t>
            </a:r>
            <a:endParaRPr lang="en-US" dirty="0"/>
          </a:p>
        </p:txBody>
      </p:sp>
      <p:graphicFrame>
        <p:nvGraphicFramePr>
          <p:cNvPr id="14" name="Content Placeholder 13" descr="Table is accessible to screenreaders">
            <a:extLst>
              <a:ext uri="{FF2B5EF4-FFF2-40B4-BE49-F238E27FC236}">
                <a16:creationId xmlns:a16="http://schemas.microsoft.com/office/drawing/2014/main" id="{4CCFD5B5-01F2-4FEB-9069-FB7671D761A1}"/>
              </a:ext>
            </a:extLst>
          </p:cNvPr>
          <p:cNvGraphicFramePr>
            <a:graphicFrameLocks noGrp="1"/>
          </p:cNvGraphicFramePr>
          <p:nvPr>
            <p:ph sz="quarter" idx="16"/>
          </p:nvPr>
        </p:nvGraphicFramePr>
        <p:xfrm>
          <a:off x="304800" y="1595120"/>
          <a:ext cx="8534400" cy="2595880"/>
        </p:xfrm>
        <a:graphic>
          <a:graphicData uri="http://schemas.openxmlformats.org/drawingml/2006/table">
            <a:tbl>
              <a:tblPr firstRow="1" bandRow="1">
                <a:tableStyleId>{5C22544A-7EE6-4342-B048-85BDC9FD1C3A}</a:tableStyleId>
              </a:tblPr>
              <a:tblGrid>
                <a:gridCol w="6019800">
                  <a:extLst>
                    <a:ext uri="{9D8B030D-6E8A-4147-A177-3AD203B41FA5}">
                      <a16:colId xmlns:a16="http://schemas.microsoft.com/office/drawing/2014/main" val="1623574992"/>
                    </a:ext>
                  </a:extLst>
                </a:gridCol>
                <a:gridCol w="1219200">
                  <a:extLst>
                    <a:ext uri="{9D8B030D-6E8A-4147-A177-3AD203B41FA5}">
                      <a16:colId xmlns:a16="http://schemas.microsoft.com/office/drawing/2014/main" val="2333278367"/>
                    </a:ext>
                  </a:extLst>
                </a:gridCol>
                <a:gridCol w="1295400">
                  <a:extLst>
                    <a:ext uri="{9D8B030D-6E8A-4147-A177-3AD203B41FA5}">
                      <a16:colId xmlns:a16="http://schemas.microsoft.com/office/drawing/2014/main" val="1372529634"/>
                    </a:ext>
                  </a:extLst>
                </a:gridCol>
              </a:tblGrid>
              <a:tr h="37084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b="1" i="0" u="sng" strike="noStrike" baseline="0" dirty="0">
                        <a:solidFill>
                          <a:srgbClr val="000000"/>
                        </a:solidFill>
                        <a:effectLst/>
                        <a:latin typeface="Calibri" panose="020F0502020204030204" pitchFamily="34" charset="0"/>
                      </a:endParaRPr>
                    </a:p>
                  </a:txBody>
                  <a:tcPr marR="182880" marT="4233" marB="0" anchor="ctr">
                    <a:solidFill>
                      <a:schemeClr val="bg1"/>
                    </a:solidFill>
                  </a:tcPr>
                </a:tc>
                <a:tc>
                  <a:txBody>
                    <a:bodyPr/>
                    <a:lstStyle/>
                    <a:p>
                      <a:pPr algn="ctr" fontAlgn="b">
                        <a:lnSpc>
                          <a:spcPct val="90000"/>
                        </a:lnSpc>
                      </a:pPr>
                      <a:r>
                        <a:rPr lang="en-US" sz="1800" b="1" i="0" u="none" strike="noStrike" baseline="0" dirty="0">
                          <a:solidFill>
                            <a:srgbClr val="000000"/>
                          </a:solidFill>
                          <a:effectLst/>
                          <a:latin typeface="Calibri" panose="020F0502020204030204" pitchFamily="34" charset="0"/>
                        </a:rPr>
                        <a:t>2019</a:t>
                      </a:r>
                    </a:p>
                  </a:txBody>
                  <a:tcPr marL="4233" marR="27432" marT="4233" marB="0"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lnSpc>
                          <a:spcPct val="90000"/>
                        </a:lnSpc>
                      </a:pPr>
                      <a:r>
                        <a:rPr lang="en-US" sz="1800" b="1" i="0" u="none" strike="noStrike" baseline="0" dirty="0">
                          <a:solidFill>
                            <a:srgbClr val="000000"/>
                          </a:solidFill>
                          <a:effectLst/>
                          <a:latin typeface="Calibri" panose="020F0502020204030204" pitchFamily="34" charset="0"/>
                        </a:rPr>
                        <a:t>2020</a:t>
                      </a:r>
                    </a:p>
                  </a:txBody>
                  <a:tcPr marL="4233" marR="27432" marT="4233" marB="0" anchor="b">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97595749"/>
                  </a:ext>
                </a:extLst>
              </a:tr>
              <a:tr h="370840">
                <a:tc>
                  <a:txBody>
                    <a:bodyPr/>
                    <a:lstStyle/>
                    <a:p>
                      <a:pPr algn="l" fontAlgn="b"/>
                      <a:r>
                        <a:rPr lang="en-US" sz="1800" b="0" i="0" u="none" strike="noStrike" kern="1200" baseline="0" dirty="0">
                          <a:solidFill>
                            <a:schemeClr val="dk1"/>
                          </a:solidFill>
                          <a:effectLst/>
                          <a:latin typeface="Calibri" panose="020F0502020204030204" pitchFamily="34" charset="0"/>
                          <a:ea typeface="+mn-ea"/>
                          <a:cs typeface="+mn-cs"/>
                        </a:rPr>
                        <a:t>Net income</a:t>
                      </a:r>
                    </a:p>
                  </a:txBody>
                  <a:tcPr marT="4233" marB="0" anchor="b">
                    <a:solidFill>
                      <a:schemeClr val="bg1"/>
                    </a:solidFill>
                  </a:tcPr>
                </a:tc>
                <a:tc>
                  <a:txBody>
                    <a:bodyPr/>
                    <a:lstStyle/>
                    <a:p>
                      <a:pPr algn="r" fontAlgn="b"/>
                      <a:r>
                        <a:rPr lang="en-US" sz="1800" b="0" i="0" u="none" strike="noStrike" kern="1200" baseline="0" dirty="0">
                          <a:solidFill>
                            <a:schemeClr val="dk1"/>
                          </a:solidFill>
                          <a:effectLst/>
                          <a:latin typeface="Calibri" panose="020F0502020204030204" pitchFamily="34" charset="0"/>
                          <a:ea typeface="+mn-ea"/>
                          <a:cs typeface="+mn-cs"/>
                        </a:rPr>
                        <a:t>$110,000</a:t>
                      </a:r>
                    </a:p>
                  </a:txBody>
                  <a:tcPr marL="4233" marR="27432" marT="4233" marB="0" anchor="b">
                    <a:lnT w="12700" cap="flat" cmpd="sng" algn="ctr">
                      <a:solidFill>
                        <a:schemeClr val="tx1"/>
                      </a:solidFill>
                      <a:prstDash val="solid"/>
                      <a:round/>
                      <a:headEnd type="none" w="med" len="med"/>
                      <a:tailEnd type="none" w="med" len="med"/>
                    </a:lnT>
                    <a:solidFill>
                      <a:schemeClr val="bg1"/>
                    </a:solidFill>
                  </a:tcPr>
                </a:tc>
                <a:tc>
                  <a:txBody>
                    <a:bodyPr/>
                    <a:lstStyle/>
                    <a:p>
                      <a:pPr algn="r" fontAlgn="b"/>
                      <a:r>
                        <a:rPr lang="en-US" sz="1800" b="0" i="0" u="none" strike="noStrike" kern="1200" baseline="0" dirty="0">
                          <a:solidFill>
                            <a:schemeClr val="dk1"/>
                          </a:solidFill>
                          <a:effectLst/>
                          <a:latin typeface="Calibri" panose="020F0502020204030204" pitchFamily="34" charset="0"/>
                          <a:ea typeface="+mn-ea"/>
                          <a:cs typeface="+mn-cs"/>
                        </a:rPr>
                        <a:t>$110,000</a:t>
                      </a:r>
                    </a:p>
                  </a:txBody>
                  <a:tcPr marL="4233" marR="109728" marT="4233" marB="0" anchor="b">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494319007"/>
                  </a:ext>
                </a:extLst>
              </a:tr>
              <a:tr h="370840">
                <a:tc>
                  <a:txBody>
                    <a:bodyPr/>
                    <a:lstStyle/>
                    <a:p>
                      <a:pPr marL="0" algn="l" defTabSz="914400" rtl="0" eaLnBrk="1" fontAlgn="b" latinLnBrk="0" hangingPunct="1"/>
                      <a:r>
                        <a:rPr lang="en-US" sz="1800" b="0" i="0" u="none" strike="noStrike" kern="1200" baseline="0" dirty="0">
                          <a:solidFill>
                            <a:schemeClr val="dk1"/>
                          </a:solidFill>
                          <a:effectLst/>
                          <a:latin typeface="Calibri" panose="020F0502020204030204" pitchFamily="34" charset="0"/>
                          <a:ea typeface="+mn-ea"/>
                          <a:cs typeface="+mn-cs"/>
                        </a:rPr>
                        <a:t>Dividends on preferred stock</a:t>
                      </a:r>
                    </a:p>
                  </a:txBody>
                  <a:tcPr marT="4233" marB="0" anchor="b">
                    <a:solidFill>
                      <a:schemeClr val="bg1"/>
                    </a:solidFill>
                  </a:tcPr>
                </a:tc>
                <a:tc>
                  <a:txBody>
                    <a:bodyPr/>
                    <a:lstStyle/>
                    <a:p>
                      <a:pPr algn="r" fontAlgn="b"/>
                      <a:r>
                        <a:rPr lang="en-US" sz="1800" b="0" i="0" u="none" strike="noStrike" kern="1200" baseline="0" dirty="0">
                          <a:solidFill>
                            <a:schemeClr val="dk1"/>
                          </a:solidFill>
                          <a:effectLst/>
                          <a:latin typeface="Calibri" panose="020F0502020204030204" pitchFamily="34" charset="0"/>
                          <a:ea typeface="+mn-ea"/>
                          <a:cs typeface="+mn-cs"/>
                        </a:rPr>
                        <a:t>10,000</a:t>
                      </a:r>
                    </a:p>
                  </a:txBody>
                  <a:tcPr marL="4233" marR="27432" marT="4233" marB="0" anchor="b">
                    <a:solidFill>
                      <a:schemeClr val="bg1"/>
                    </a:solidFill>
                  </a:tcPr>
                </a:tc>
                <a:tc>
                  <a:txBody>
                    <a:bodyPr/>
                    <a:lstStyle/>
                    <a:p>
                      <a:pPr algn="r" fontAlgn="b"/>
                      <a:r>
                        <a:rPr lang="en-US" sz="1800" b="0" i="0" u="none" strike="noStrike" kern="1200" baseline="0" dirty="0">
                          <a:solidFill>
                            <a:schemeClr val="dk1"/>
                          </a:solidFill>
                          <a:effectLst/>
                          <a:latin typeface="Calibri" panose="020F0502020204030204" pitchFamily="34" charset="0"/>
                          <a:ea typeface="+mn-ea"/>
                          <a:cs typeface="+mn-cs"/>
                        </a:rPr>
                        <a:t>10,000</a:t>
                      </a:r>
                    </a:p>
                  </a:txBody>
                  <a:tcPr marL="4233" marR="109728" marT="4233" marB="0" anchor="b">
                    <a:solidFill>
                      <a:schemeClr val="bg1"/>
                    </a:solidFill>
                  </a:tcPr>
                </a:tc>
                <a:extLst>
                  <a:ext uri="{0D108BD9-81ED-4DB2-BD59-A6C34878D82A}">
                    <a16:rowId xmlns:a16="http://schemas.microsoft.com/office/drawing/2014/main" val="3243932278"/>
                  </a:ext>
                </a:extLst>
              </a:tr>
              <a:tr h="370840">
                <a:tc>
                  <a:txBody>
                    <a:bodyPr/>
                    <a:lstStyle/>
                    <a:p>
                      <a:pPr algn="l" fontAlgn="b"/>
                      <a:r>
                        <a:rPr lang="en-US" sz="1800" b="0" i="0" u="none" strike="noStrike" kern="1200" baseline="0" dirty="0">
                          <a:solidFill>
                            <a:schemeClr val="dk1"/>
                          </a:solidFill>
                          <a:effectLst/>
                          <a:latin typeface="Calibri" panose="020F0502020204030204" pitchFamily="34" charset="0"/>
                          <a:ea typeface="+mn-ea"/>
                          <a:cs typeface="+mn-cs"/>
                        </a:rPr>
                        <a:t>Dividends on common stock</a:t>
                      </a:r>
                    </a:p>
                  </a:txBody>
                  <a:tcPr marT="4233" marB="0" anchor="b">
                    <a:solidFill>
                      <a:schemeClr val="bg1"/>
                    </a:solidFill>
                  </a:tcPr>
                </a:tc>
                <a:tc>
                  <a:txBody>
                    <a:bodyPr/>
                    <a:lstStyle/>
                    <a:p>
                      <a:pPr algn="r" fontAlgn="b"/>
                      <a:r>
                        <a:rPr lang="en-US" sz="1800" b="0" i="0" u="none" strike="noStrike" kern="1200" baseline="0" dirty="0">
                          <a:solidFill>
                            <a:schemeClr val="dk1"/>
                          </a:solidFill>
                          <a:effectLst/>
                          <a:latin typeface="Calibri" panose="020F0502020204030204" pitchFamily="34" charset="0"/>
                          <a:ea typeface="+mn-ea"/>
                          <a:cs typeface="+mn-cs"/>
                        </a:rPr>
                        <a:t>2,000</a:t>
                      </a:r>
                    </a:p>
                  </a:txBody>
                  <a:tcPr marL="4233" marR="27432" marT="4233" marB="0" anchor="b">
                    <a:solidFill>
                      <a:schemeClr val="bg1"/>
                    </a:solidFill>
                  </a:tcPr>
                </a:tc>
                <a:tc>
                  <a:txBody>
                    <a:bodyPr/>
                    <a:lstStyle/>
                    <a:p>
                      <a:pPr algn="r" fontAlgn="b"/>
                      <a:r>
                        <a:rPr lang="en-US" sz="1800" b="0" i="0" u="none" strike="noStrike" kern="1200" baseline="0" dirty="0">
                          <a:solidFill>
                            <a:schemeClr val="dk1"/>
                          </a:solidFill>
                          <a:effectLst/>
                          <a:latin typeface="Calibri" panose="020F0502020204030204" pitchFamily="34" charset="0"/>
                          <a:ea typeface="+mn-ea"/>
                          <a:cs typeface="+mn-cs"/>
                        </a:rPr>
                        <a:t>1,600</a:t>
                      </a:r>
                    </a:p>
                  </a:txBody>
                  <a:tcPr marL="4233" marR="109728" marT="4233" marB="0" anchor="b">
                    <a:solidFill>
                      <a:schemeClr val="bg1"/>
                    </a:solidFill>
                  </a:tcPr>
                </a:tc>
                <a:extLst>
                  <a:ext uri="{0D108BD9-81ED-4DB2-BD59-A6C34878D82A}">
                    <a16:rowId xmlns:a16="http://schemas.microsoft.com/office/drawing/2014/main" val="647347407"/>
                  </a:ext>
                </a:extLst>
              </a:tr>
              <a:tr h="370840">
                <a:tc>
                  <a:txBody>
                    <a:bodyPr/>
                    <a:lstStyle/>
                    <a:p>
                      <a:pPr algn="l" fontAlgn="b"/>
                      <a:r>
                        <a:rPr lang="en-US" sz="1800" b="0" i="0" u="none" strike="noStrike" kern="1200" baseline="0" dirty="0">
                          <a:solidFill>
                            <a:schemeClr val="dk1"/>
                          </a:solidFill>
                          <a:effectLst/>
                          <a:latin typeface="Calibri" panose="020F0502020204030204" pitchFamily="34" charset="0"/>
                          <a:ea typeface="+mn-ea"/>
                          <a:cs typeface="+mn-cs"/>
                        </a:rPr>
                        <a:t>Weighted-average number of shares outstanding</a:t>
                      </a:r>
                    </a:p>
                  </a:txBody>
                  <a:tcPr marT="4233" marB="0" anchor="b">
                    <a:solidFill>
                      <a:schemeClr val="bg1"/>
                    </a:solidFill>
                  </a:tcPr>
                </a:tc>
                <a:tc>
                  <a:txBody>
                    <a:bodyPr/>
                    <a:lstStyle/>
                    <a:p>
                      <a:pPr algn="r" fontAlgn="b"/>
                      <a:r>
                        <a:rPr lang="en-US" sz="1800" b="0" i="0" u="none" strike="noStrike" kern="1200" baseline="0" dirty="0">
                          <a:solidFill>
                            <a:schemeClr val="dk1"/>
                          </a:solidFill>
                          <a:effectLst/>
                          <a:latin typeface="Calibri" panose="020F0502020204030204" pitchFamily="34" charset="0"/>
                          <a:ea typeface="+mn-ea"/>
                          <a:cs typeface="+mn-cs"/>
                        </a:rPr>
                        <a:t>10,000</a:t>
                      </a:r>
                    </a:p>
                  </a:txBody>
                  <a:tcPr marL="4233" marR="27432" marT="4233" marB="0" anchor="b">
                    <a:solidFill>
                      <a:schemeClr val="bg1"/>
                    </a:solidFill>
                  </a:tcPr>
                </a:tc>
                <a:tc>
                  <a:txBody>
                    <a:bodyPr/>
                    <a:lstStyle/>
                    <a:p>
                      <a:pPr algn="r" fontAlgn="b"/>
                      <a:r>
                        <a:rPr lang="en-US" sz="1800" b="0" i="0" u="none" strike="noStrike" kern="1200" baseline="0" dirty="0">
                          <a:solidFill>
                            <a:schemeClr val="dk1"/>
                          </a:solidFill>
                          <a:effectLst/>
                          <a:latin typeface="Calibri" panose="020F0502020204030204" pitchFamily="34" charset="0"/>
                          <a:ea typeface="+mn-ea"/>
                          <a:cs typeface="+mn-cs"/>
                        </a:rPr>
                        <a:t>8,000</a:t>
                      </a:r>
                      <a:r>
                        <a:rPr lang="en-US" sz="1800" b="0" i="0" u="none" strike="noStrike" kern="1200" baseline="30000" dirty="0">
                          <a:solidFill>
                            <a:schemeClr val="dk1"/>
                          </a:solidFill>
                          <a:effectLst/>
                          <a:latin typeface="Calibri" panose="020F0502020204030204" pitchFamily="34" charset="0"/>
                          <a:ea typeface="+mn-ea"/>
                          <a:cs typeface="+mn-cs"/>
                        </a:rPr>
                        <a:t>*</a:t>
                      </a:r>
                    </a:p>
                  </a:txBody>
                  <a:tcPr marL="4233" marR="27432" marT="4233" marB="0" anchor="b">
                    <a:solidFill>
                      <a:schemeClr val="bg1"/>
                    </a:solidFill>
                  </a:tcPr>
                </a:tc>
                <a:extLst>
                  <a:ext uri="{0D108BD9-81ED-4DB2-BD59-A6C34878D82A}">
                    <a16:rowId xmlns:a16="http://schemas.microsoft.com/office/drawing/2014/main" val="3174579258"/>
                  </a:ext>
                </a:extLst>
              </a:tr>
              <a:tr h="370840">
                <a:tc>
                  <a:txBody>
                    <a:bodyPr/>
                    <a:lstStyle/>
                    <a:p>
                      <a:pPr algn="l" fontAlgn="b"/>
                      <a:r>
                        <a:rPr lang="en-US" sz="1800" b="0" i="0" u="none" strike="noStrike" kern="1200" baseline="0" dirty="0">
                          <a:solidFill>
                            <a:schemeClr val="dk1"/>
                          </a:solidFill>
                          <a:effectLst/>
                          <a:latin typeface="Calibri" panose="020F0502020204030204" pitchFamily="34" charset="0"/>
                          <a:ea typeface="+mn-ea"/>
                          <a:cs typeface="+mn-cs"/>
                        </a:rPr>
                        <a:t>Common stockholders’ equity, beginning of year</a:t>
                      </a:r>
                    </a:p>
                  </a:txBody>
                  <a:tcPr marT="4233" marB="0" anchor="b">
                    <a:solidFill>
                      <a:schemeClr val="bg1"/>
                    </a:solidFill>
                  </a:tcPr>
                </a:tc>
                <a:tc>
                  <a:txBody>
                    <a:bodyPr/>
                    <a:lstStyle/>
                    <a:p>
                      <a:pPr algn="r" fontAlgn="b"/>
                      <a:r>
                        <a:rPr lang="en-US" sz="1800" b="0" i="0" u="none" strike="noStrike" kern="1200" baseline="0" dirty="0">
                          <a:solidFill>
                            <a:schemeClr val="dk1"/>
                          </a:solidFill>
                          <a:effectLst/>
                          <a:latin typeface="Calibri" panose="020F0502020204030204" pitchFamily="34" charset="0"/>
                          <a:ea typeface="+mn-ea"/>
                          <a:cs typeface="+mn-cs"/>
                        </a:rPr>
                        <a:t>500,000</a:t>
                      </a:r>
                    </a:p>
                  </a:txBody>
                  <a:tcPr marL="4233" marR="27432" marT="4233" marB="0" anchor="b">
                    <a:solidFill>
                      <a:schemeClr val="bg1"/>
                    </a:solidFill>
                  </a:tcPr>
                </a:tc>
                <a:tc>
                  <a:txBody>
                    <a:bodyPr/>
                    <a:lstStyle/>
                    <a:p>
                      <a:pPr algn="r" fontAlgn="b"/>
                      <a:r>
                        <a:rPr lang="en-US" sz="1800" b="0" i="0" u="none" strike="noStrike" kern="1200" baseline="0" dirty="0">
                          <a:solidFill>
                            <a:schemeClr val="dk1"/>
                          </a:solidFill>
                          <a:effectLst/>
                          <a:latin typeface="Calibri" panose="020F0502020204030204" pitchFamily="34" charset="0"/>
                          <a:ea typeface="+mn-ea"/>
                          <a:cs typeface="+mn-cs"/>
                        </a:rPr>
                        <a:t>400,000</a:t>
                      </a:r>
                      <a:r>
                        <a:rPr lang="en-US" sz="1800" b="0" i="0" u="none" strike="noStrike" kern="1200" baseline="30000" dirty="0">
                          <a:solidFill>
                            <a:schemeClr val="dk1"/>
                          </a:solidFill>
                          <a:effectLst/>
                          <a:latin typeface="Calibri" panose="020F0502020204030204" pitchFamily="34" charset="0"/>
                          <a:ea typeface="+mn-ea"/>
                          <a:cs typeface="+mn-cs"/>
                        </a:rPr>
                        <a:t>*</a:t>
                      </a:r>
                    </a:p>
                  </a:txBody>
                  <a:tcPr marL="4233" marR="27432" marT="4233" marB="0" anchor="b">
                    <a:solidFill>
                      <a:schemeClr val="bg1"/>
                    </a:solidFill>
                  </a:tcPr>
                </a:tc>
                <a:extLst>
                  <a:ext uri="{0D108BD9-81ED-4DB2-BD59-A6C34878D82A}">
                    <a16:rowId xmlns:a16="http://schemas.microsoft.com/office/drawing/2014/main" val="4205205704"/>
                  </a:ext>
                </a:extLst>
              </a:tr>
              <a:tr h="370840">
                <a:tc>
                  <a:txBody>
                    <a:bodyPr/>
                    <a:lstStyle/>
                    <a:p>
                      <a:pPr algn="l" fontAlgn="b"/>
                      <a:r>
                        <a:rPr lang="en-US" sz="1800" b="0" i="0" u="none" strike="noStrike" kern="1200" baseline="0" dirty="0">
                          <a:solidFill>
                            <a:schemeClr val="dk1"/>
                          </a:solidFill>
                          <a:effectLst/>
                          <a:latin typeface="Calibri" panose="020F0502020204030204" pitchFamily="34" charset="0"/>
                          <a:ea typeface="+mn-ea"/>
                          <a:cs typeface="+mn-cs"/>
                        </a:rPr>
                        <a:t>Common stockholders’ equity, ending of year</a:t>
                      </a:r>
                    </a:p>
                  </a:txBody>
                  <a:tcPr marT="4233" marB="0" anchor="b">
                    <a:solidFill>
                      <a:schemeClr val="bg1"/>
                    </a:solidFill>
                  </a:tcPr>
                </a:tc>
                <a:tc>
                  <a:txBody>
                    <a:bodyPr/>
                    <a:lstStyle/>
                    <a:p>
                      <a:pPr algn="r" fontAlgn="b"/>
                      <a:r>
                        <a:rPr lang="en-US" sz="1800" b="0" i="0" u="none" strike="noStrike" kern="1200" baseline="0" dirty="0">
                          <a:solidFill>
                            <a:schemeClr val="dk1"/>
                          </a:solidFill>
                          <a:effectLst/>
                          <a:latin typeface="Calibri" panose="020F0502020204030204" pitchFamily="34" charset="0"/>
                          <a:ea typeface="+mn-ea"/>
                          <a:cs typeface="+mn-cs"/>
                        </a:rPr>
                        <a:t>500,000</a:t>
                      </a:r>
                    </a:p>
                  </a:txBody>
                  <a:tcPr marL="4233" marR="27432" marT="4233" marB="0" anchor="b">
                    <a:solidFill>
                      <a:schemeClr val="bg1"/>
                    </a:solidFill>
                  </a:tcPr>
                </a:tc>
                <a:tc>
                  <a:txBody>
                    <a:bodyPr/>
                    <a:lstStyle/>
                    <a:p>
                      <a:pPr algn="r" fontAlgn="b"/>
                      <a:r>
                        <a:rPr lang="en-US" sz="1800" b="0" i="0" u="none" strike="noStrike" kern="1200" baseline="0" dirty="0">
                          <a:solidFill>
                            <a:schemeClr val="dk1"/>
                          </a:solidFill>
                          <a:effectLst/>
                          <a:latin typeface="Calibri" panose="020F0502020204030204" pitchFamily="34" charset="0"/>
                          <a:ea typeface="+mn-ea"/>
                          <a:cs typeface="+mn-cs"/>
                        </a:rPr>
                        <a:t>400,000</a:t>
                      </a:r>
                    </a:p>
                  </a:txBody>
                  <a:tcPr marL="4233" marR="109728" marT="4233" marB="0" anchor="b">
                    <a:solidFill>
                      <a:schemeClr val="bg1"/>
                    </a:solidFill>
                  </a:tcPr>
                </a:tc>
                <a:extLst>
                  <a:ext uri="{0D108BD9-81ED-4DB2-BD59-A6C34878D82A}">
                    <a16:rowId xmlns:a16="http://schemas.microsoft.com/office/drawing/2014/main" val="468924353"/>
                  </a:ext>
                </a:extLst>
              </a:tr>
            </a:tbl>
          </a:graphicData>
        </a:graphic>
      </p:graphicFrame>
      <p:sp>
        <p:nvSpPr>
          <p:cNvPr id="4" name="Content Placeholder 3">
            <a:extLst>
              <a:ext uri="{FF2B5EF4-FFF2-40B4-BE49-F238E27FC236}">
                <a16:creationId xmlns:a16="http://schemas.microsoft.com/office/drawing/2014/main" id="{9DE75692-1A42-4255-A0FD-AE9E83C2D9F3}"/>
              </a:ext>
            </a:extLst>
          </p:cNvPr>
          <p:cNvSpPr>
            <a:spLocks noGrp="1"/>
          </p:cNvSpPr>
          <p:nvPr>
            <p:ph sz="quarter" idx="17"/>
          </p:nvPr>
        </p:nvSpPr>
        <p:spPr>
          <a:xfrm>
            <a:off x="304800" y="4343400"/>
            <a:ext cx="3962400" cy="283885"/>
          </a:xfrm>
        </p:spPr>
        <p:txBody>
          <a:bodyPr/>
          <a:lstStyle/>
          <a:p>
            <a:r>
              <a:rPr lang="en-US" sz="1600" dirty="0">
                <a:solidFill>
                  <a:schemeClr val="dk1"/>
                </a:solidFill>
                <a:latin typeface="Calibri" panose="020F0502020204030204" pitchFamily="34" charset="0"/>
              </a:rPr>
              <a:t>*Adjusted for purchase of treasury stock.</a:t>
            </a:r>
            <a:endParaRPr lang="en-US" sz="1600" dirty="0">
              <a:latin typeface="Calibri" panose="020F0502020204030204" pitchFamily="34" charset="0"/>
            </a:endParaRPr>
          </a:p>
        </p:txBody>
      </p:sp>
      <p:sp>
        <p:nvSpPr>
          <p:cNvPr id="5" name="Content Placeholder 4">
            <a:extLst>
              <a:ext uri="{FF2B5EF4-FFF2-40B4-BE49-F238E27FC236}">
                <a16:creationId xmlns:a16="http://schemas.microsoft.com/office/drawing/2014/main" id="{26CA7ABD-719C-431B-A20C-D84108BE83BF}"/>
              </a:ext>
            </a:extLst>
          </p:cNvPr>
          <p:cNvSpPr>
            <a:spLocks noGrp="1"/>
          </p:cNvSpPr>
          <p:nvPr>
            <p:ph sz="quarter" idx="18"/>
          </p:nvPr>
        </p:nvSpPr>
        <p:spPr>
          <a:xfrm>
            <a:off x="304800" y="4716926"/>
            <a:ext cx="4876800" cy="312274"/>
          </a:xfrm>
        </p:spPr>
        <p:txBody>
          <a:bodyPr/>
          <a:lstStyle/>
          <a:p>
            <a:r>
              <a:rPr lang="en-US" sz="2000" dirty="0">
                <a:latin typeface="Calibri" panose="020F0502020204030204" pitchFamily="34" charset="0"/>
              </a:rPr>
              <a:t>(a) Compute earnings per share for each year.</a:t>
            </a:r>
          </a:p>
        </p:txBody>
      </p:sp>
      <p:sp>
        <p:nvSpPr>
          <p:cNvPr id="6" name="Content Placeholder 5">
            <a:extLst>
              <a:ext uri="{FF2B5EF4-FFF2-40B4-BE49-F238E27FC236}">
                <a16:creationId xmlns:a16="http://schemas.microsoft.com/office/drawing/2014/main" id="{E8AF6C9A-ED7E-4035-B531-63AA8F758257}"/>
              </a:ext>
            </a:extLst>
          </p:cNvPr>
          <p:cNvSpPr>
            <a:spLocks noGrp="1"/>
          </p:cNvSpPr>
          <p:nvPr>
            <p:ph sz="quarter" idx="19"/>
          </p:nvPr>
        </p:nvSpPr>
        <p:spPr>
          <a:xfrm>
            <a:off x="1447800" y="5029200"/>
            <a:ext cx="953106" cy="312274"/>
          </a:xfrm>
        </p:spPr>
        <p:txBody>
          <a:bodyPr/>
          <a:lstStyle/>
          <a:p>
            <a:r>
              <a:rPr lang="en-US" sz="2000" b="1" u="sng" dirty="0">
                <a:latin typeface="Calibri" panose="020F0502020204030204" pitchFamily="34" charset="0"/>
              </a:rPr>
              <a:t>2019</a:t>
            </a:r>
          </a:p>
        </p:txBody>
      </p:sp>
      <p:graphicFrame>
        <p:nvGraphicFramePr>
          <p:cNvPr id="16" name="Content Placeholder 15" descr="An illustration displays the computation of earnings per share for each year. In 2019, $110,000 minus $10,000 over $10,000 = $10.">
            <a:extLst>
              <a:ext uri="{FF2B5EF4-FFF2-40B4-BE49-F238E27FC236}">
                <a16:creationId xmlns:a16="http://schemas.microsoft.com/office/drawing/2014/main" id="{87202E6D-B7C5-4579-AD3D-B6A65D51D7B7}"/>
              </a:ext>
            </a:extLst>
          </p:cNvPr>
          <p:cNvGraphicFramePr>
            <a:graphicFrameLocks noGrp="1" noChangeAspect="1"/>
          </p:cNvGraphicFramePr>
          <p:nvPr>
            <p:ph sz="quarter" idx="20"/>
          </p:nvPr>
        </p:nvGraphicFramePr>
        <p:xfrm>
          <a:off x="487179" y="5449253"/>
          <a:ext cx="3062655" cy="742633"/>
        </p:xfrm>
        <a:graphic>
          <a:graphicData uri="http://schemas.openxmlformats.org/presentationml/2006/ole">
            <mc:AlternateContent xmlns:mc="http://schemas.openxmlformats.org/markup-compatibility/2006">
              <mc:Choice xmlns:v="urn:schemas-microsoft-com:vml" Requires="v">
                <p:oleObj name="Equation" r:id="rId2" imgW="2933640" imgH="711000" progId="Equation.DSMT4">
                  <p:embed/>
                </p:oleObj>
              </mc:Choice>
              <mc:Fallback>
                <p:oleObj name="Equation" r:id="rId2" imgW="2933640" imgH="711000" progId="Equation.DSMT4">
                  <p:embed/>
                  <p:pic>
                    <p:nvPicPr>
                      <p:cNvPr id="16" name="Content Placeholder 15" descr="An illustration displays the computation of earnings per share for each year. In 2019, $110,000 minus $10,000 over $10,000 = $10.">
                        <a:extLst>
                          <a:ext uri="{FF2B5EF4-FFF2-40B4-BE49-F238E27FC236}">
                            <a16:creationId xmlns:a16="http://schemas.microsoft.com/office/drawing/2014/main" id="{87202E6D-B7C5-4579-AD3D-B6A65D51D7B7}"/>
                          </a:ext>
                        </a:extLst>
                      </p:cNvPr>
                      <p:cNvPicPr/>
                      <p:nvPr/>
                    </p:nvPicPr>
                    <p:blipFill>
                      <a:blip r:embed="rId3"/>
                      <a:stretch>
                        <a:fillRect/>
                      </a:stretch>
                    </p:blipFill>
                    <p:spPr>
                      <a:xfrm>
                        <a:off x="487179" y="5449253"/>
                        <a:ext cx="3062655" cy="742633"/>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C2276E9A-5DB6-4E70-9C04-A2F3A42179CE}"/>
              </a:ext>
            </a:extLst>
          </p:cNvPr>
          <p:cNvSpPr>
            <a:spLocks noGrp="1"/>
          </p:cNvSpPr>
          <p:nvPr>
            <p:ph sz="quarter" idx="21"/>
          </p:nvPr>
        </p:nvSpPr>
        <p:spPr>
          <a:xfrm>
            <a:off x="6553200" y="5041900"/>
            <a:ext cx="787691" cy="336550"/>
          </a:xfrm>
        </p:spPr>
        <p:txBody>
          <a:bodyPr/>
          <a:lstStyle/>
          <a:p>
            <a:r>
              <a:rPr lang="en-US" sz="2000" b="1" u="sng" dirty="0">
                <a:latin typeface="Calibri" panose="020F0502020204030204" pitchFamily="34" charset="0"/>
              </a:rPr>
              <a:t>2020</a:t>
            </a:r>
          </a:p>
        </p:txBody>
      </p:sp>
      <p:graphicFrame>
        <p:nvGraphicFramePr>
          <p:cNvPr id="18" name="Content Placeholder 17" descr="An illustration displays the computation of earnings per share for each year.In 2020, $110,000 minus $10,000 over $8,000 = $12.50.">
            <a:extLst>
              <a:ext uri="{FF2B5EF4-FFF2-40B4-BE49-F238E27FC236}">
                <a16:creationId xmlns:a16="http://schemas.microsoft.com/office/drawing/2014/main" id="{EC593559-27E6-49A3-8AB7-15235CC2B5AA}"/>
              </a:ext>
            </a:extLst>
          </p:cNvPr>
          <p:cNvGraphicFramePr>
            <a:graphicFrameLocks noGrp="1" noChangeAspect="1"/>
          </p:cNvGraphicFramePr>
          <p:nvPr>
            <p:ph sz="quarter" idx="22"/>
          </p:nvPr>
        </p:nvGraphicFramePr>
        <p:xfrm>
          <a:off x="5395370" y="5511963"/>
          <a:ext cx="3128460" cy="671186"/>
        </p:xfrm>
        <a:graphic>
          <a:graphicData uri="http://schemas.openxmlformats.org/presentationml/2006/ole">
            <mc:AlternateContent xmlns:mc="http://schemas.openxmlformats.org/markup-compatibility/2006">
              <mc:Choice xmlns:v="urn:schemas-microsoft-com:vml" Requires="v">
                <p:oleObj name="Equation" r:id="rId4" imgW="3555720" imgH="761760" progId="Equation.DSMT4">
                  <p:embed/>
                </p:oleObj>
              </mc:Choice>
              <mc:Fallback>
                <p:oleObj name="Equation" r:id="rId4" imgW="3555720" imgH="761760" progId="Equation.DSMT4">
                  <p:embed/>
                  <p:pic>
                    <p:nvPicPr>
                      <p:cNvPr id="18" name="Content Placeholder 17" descr="An illustration displays the computation of earnings per share for each year.In 2020, $110,000 minus $10,000 over $8,000 = $12.50.">
                        <a:extLst>
                          <a:ext uri="{FF2B5EF4-FFF2-40B4-BE49-F238E27FC236}">
                            <a16:creationId xmlns:a16="http://schemas.microsoft.com/office/drawing/2014/main" id="{EC593559-27E6-49A3-8AB7-15235CC2B5AA}"/>
                          </a:ext>
                        </a:extLst>
                      </p:cNvPr>
                      <p:cNvPicPr/>
                      <p:nvPr/>
                    </p:nvPicPr>
                    <p:blipFill>
                      <a:blip r:embed="rId5"/>
                      <a:stretch>
                        <a:fillRect/>
                      </a:stretch>
                    </p:blipFill>
                    <p:spPr>
                      <a:xfrm>
                        <a:off x="5395370" y="5511963"/>
                        <a:ext cx="3128460" cy="671186"/>
                      </a:xfrm>
                      <a:prstGeom prst="rect">
                        <a:avLst/>
                      </a:prstGeom>
                    </p:spPr>
                  </p:pic>
                </p:oleObj>
              </mc:Fallback>
            </mc:AlternateContent>
          </a:graphicData>
        </a:graphic>
      </p:graphicFrame>
      <p:sp>
        <p:nvSpPr>
          <p:cNvPr id="12" name="Slide Number Placeholder 11">
            <a:extLst>
              <a:ext uri="{FF2B5EF4-FFF2-40B4-BE49-F238E27FC236}">
                <a16:creationId xmlns:a16="http://schemas.microsoft.com/office/drawing/2014/main" id="{32810344-7882-4413-8B90-F6A6F189D50C}"/>
              </a:ext>
            </a:extLst>
          </p:cNvPr>
          <p:cNvSpPr>
            <a:spLocks noGrp="1"/>
          </p:cNvSpPr>
          <p:nvPr>
            <p:ph type="sldNum" sz="quarter" idx="10"/>
          </p:nvPr>
        </p:nvSpPr>
        <p:spPr/>
        <p:txBody>
          <a:bodyPr/>
          <a:lstStyle/>
          <a:p>
            <a:fld id="{67B19427-F580-D146-B60E-4CADEE75497F}" type="slidenum">
              <a:rPr lang="en-US" smtClean="0"/>
              <a:pPr/>
              <a:t>78</a:t>
            </a:fld>
            <a:endParaRPr lang="en-US" dirty="0"/>
          </a:p>
        </p:txBody>
      </p:sp>
      <p:sp>
        <p:nvSpPr>
          <p:cNvPr id="13" name="Footer Placeholder 12">
            <a:extLst>
              <a:ext uri="{FF2B5EF4-FFF2-40B4-BE49-F238E27FC236}">
                <a16:creationId xmlns:a16="http://schemas.microsoft.com/office/drawing/2014/main" id="{C1659715-1942-4F26-B347-E7E923961A98}"/>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380561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125F2-05A1-418A-9593-636BE4F30A26}"/>
              </a:ext>
            </a:extLst>
          </p:cNvPr>
          <p:cNvSpPr>
            <a:spLocks noGrp="1"/>
          </p:cNvSpPr>
          <p:nvPr>
            <p:ph type="title"/>
          </p:nvPr>
        </p:nvSpPr>
        <p:spPr>
          <a:xfrm>
            <a:off x="304800" y="762001"/>
            <a:ext cx="8534400" cy="697944"/>
          </a:xfrm>
        </p:spPr>
        <p:txBody>
          <a:bodyPr>
            <a:normAutofit/>
          </a:bodyPr>
          <a:lstStyle/>
          <a:p>
            <a:r>
              <a:rPr lang="en-US" dirty="0">
                <a:ea typeface="Source Sans Pro" charset="0"/>
              </a:rPr>
              <a:t>Do It! 3: </a:t>
            </a:r>
            <a:r>
              <a:rPr lang="en-US" dirty="0">
                <a:solidFill>
                  <a:srgbClr val="196E78"/>
                </a:solidFill>
                <a:ea typeface="Source Sans Pro" charset="0"/>
              </a:rPr>
              <a:t>E</a:t>
            </a:r>
            <a:r>
              <a:rPr lang="en-US" sz="100" dirty="0">
                <a:solidFill>
                  <a:srgbClr val="196E78"/>
                </a:solidFill>
                <a:ea typeface="Source Sans Pro" charset="0"/>
              </a:rPr>
              <a:t> </a:t>
            </a:r>
            <a:r>
              <a:rPr lang="en-US" dirty="0">
                <a:solidFill>
                  <a:srgbClr val="196E78"/>
                </a:solidFill>
                <a:ea typeface="Source Sans Pro" charset="0"/>
              </a:rPr>
              <a:t>P</a:t>
            </a:r>
            <a:r>
              <a:rPr lang="en-US" sz="100" dirty="0">
                <a:solidFill>
                  <a:srgbClr val="196E78"/>
                </a:solidFill>
                <a:ea typeface="Source Sans Pro" charset="0"/>
              </a:rPr>
              <a:t> </a:t>
            </a:r>
            <a:r>
              <a:rPr lang="en-US" dirty="0">
                <a:solidFill>
                  <a:srgbClr val="196E78"/>
                </a:solidFill>
                <a:ea typeface="Source Sans Pro" charset="0"/>
              </a:rPr>
              <a:t>S </a:t>
            </a:r>
            <a:r>
              <a:rPr lang="en-US" sz="2400" b="0" dirty="0">
                <a:solidFill>
                  <a:srgbClr val="196E78"/>
                </a:solidFill>
                <a:ea typeface="Source Sans Pro" charset="0"/>
              </a:rPr>
              <a:t>(3 of 3)</a:t>
            </a:r>
            <a:endParaRPr lang="en-US" sz="2400" b="0" dirty="0"/>
          </a:p>
        </p:txBody>
      </p:sp>
      <p:sp>
        <p:nvSpPr>
          <p:cNvPr id="3" name="Content Placeholder 2">
            <a:extLst>
              <a:ext uri="{FF2B5EF4-FFF2-40B4-BE49-F238E27FC236}">
                <a16:creationId xmlns:a16="http://schemas.microsoft.com/office/drawing/2014/main" id="{CD0D9BA0-43CF-4278-A425-3A45A890BBAA}"/>
              </a:ext>
            </a:extLst>
          </p:cNvPr>
          <p:cNvSpPr>
            <a:spLocks noGrp="1"/>
          </p:cNvSpPr>
          <p:nvPr>
            <p:ph sz="quarter" idx="16"/>
          </p:nvPr>
        </p:nvSpPr>
        <p:spPr>
          <a:xfrm>
            <a:off x="304800" y="1676400"/>
            <a:ext cx="8610600" cy="457200"/>
          </a:xfrm>
        </p:spPr>
        <p:txBody>
          <a:bodyPr/>
          <a:lstStyle/>
          <a:p>
            <a:r>
              <a:rPr lang="en-US" sz="2200" dirty="0"/>
              <a:t>(b) Discuss the change from 2019 to 2020.</a:t>
            </a:r>
          </a:p>
        </p:txBody>
      </p:sp>
      <p:sp>
        <p:nvSpPr>
          <p:cNvPr id="10" name="Content Placeholder 9">
            <a:extLst>
              <a:ext uri="{FF2B5EF4-FFF2-40B4-BE49-F238E27FC236}">
                <a16:creationId xmlns:a16="http://schemas.microsoft.com/office/drawing/2014/main" id="{3A27328F-77B3-44BB-B6D3-0A325AB030F1}"/>
              </a:ext>
            </a:extLst>
          </p:cNvPr>
          <p:cNvSpPr>
            <a:spLocks noGrp="1"/>
          </p:cNvSpPr>
          <p:nvPr>
            <p:ph sz="quarter" idx="19"/>
          </p:nvPr>
        </p:nvSpPr>
        <p:spPr>
          <a:xfrm>
            <a:off x="304800" y="2209800"/>
            <a:ext cx="8458200" cy="2438400"/>
          </a:xfrm>
        </p:spPr>
        <p:txBody>
          <a:bodyPr/>
          <a:lstStyle/>
          <a:p>
            <a:r>
              <a:rPr lang="en-US" sz="2200" dirty="0"/>
              <a:t>Between 2019 and 2020, earnings per share increased from $10 to $12.50. While this would appear to be good news for the company’s common stockholders, this increase should be carefully evaluated. It is important to note that net income did not change during this period. The increase was due to the purchase of treasury shares, which reduced the denominator of the ratio. As the company repurchases its own shares, it becomes more reliant on debt and thus increases its risk.</a:t>
            </a:r>
          </a:p>
        </p:txBody>
      </p:sp>
      <p:sp>
        <p:nvSpPr>
          <p:cNvPr id="6" name="Slide Number Placeholder 5">
            <a:extLst>
              <a:ext uri="{FF2B5EF4-FFF2-40B4-BE49-F238E27FC236}">
                <a16:creationId xmlns:a16="http://schemas.microsoft.com/office/drawing/2014/main" id="{D613E082-25AA-418E-B974-59290C6F3DA4}"/>
              </a:ext>
            </a:extLst>
          </p:cNvPr>
          <p:cNvSpPr>
            <a:spLocks noGrp="1"/>
          </p:cNvSpPr>
          <p:nvPr>
            <p:ph type="sldNum" sz="quarter" idx="10"/>
          </p:nvPr>
        </p:nvSpPr>
        <p:spPr/>
        <p:txBody>
          <a:bodyPr/>
          <a:lstStyle/>
          <a:p>
            <a:fld id="{67B19427-F580-D146-B60E-4CADEE75497F}" type="slidenum">
              <a:rPr lang="en-US" smtClean="0"/>
              <a:pPr/>
              <a:t>79</a:t>
            </a:fld>
            <a:endParaRPr lang="en-US" dirty="0"/>
          </a:p>
        </p:txBody>
      </p:sp>
      <p:sp>
        <p:nvSpPr>
          <p:cNvPr id="7" name="Footer Placeholder 6">
            <a:extLst>
              <a:ext uri="{FF2B5EF4-FFF2-40B4-BE49-F238E27FC236}">
                <a16:creationId xmlns:a16="http://schemas.microsoft.com/office/drawing/2014/main" id="{940E6B6E-A0EB-43F1-A559-FEE7F3450772}"/>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963789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54575-B38A-47B0-ADC1-F3B013044E3B}"/>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Forming a Corporation</a:t>
            </a:r>
            <a:endParaRPr lang="en-US" dirty="0"/>
          </a:p>
        </p:txBody>
      </p:sp>
      <p:sp>
        <p:nvSpPr>
          <p:cNvPr id="3" name="Content Placeholder 2">
            <a:extLst>
              <a:ext uri="{FF2B5EF4-FFF2-40B4-BE49-F238E27FC236}">
                <a16:creationId xmlns:a16="http://schemas.microsoft.com/office/drawing/2014/main" id="{86011ED1-FB97-4C67-8A1A-BDB857EC18AB}"/>
              </a:ext>
            </a:extLst>
          </p:cNvPr>
          <p:cNvSpPr>
            <a:spLocks noGrp="1"/>
          </p:cNvSpPr>
          <p:nvPr>
            <p:ph sz="quarter" idx="16"/>
          </p:nvPr>
        </p:nvSpPr>
        <p:spPr>
          <a:xfrm>
            <a:off x="304800" y="1828800"/>
            <a:ext cx="8534400" cy="1905000"/>
          </a:xfrm>
        </p:spPr>
        <p:txBody>
          <a:bodyPr/>
          <a:lstStyle/>
          <a:p>
            <a:pPr>
              <a:buClr>
                <a:srgbClr val="990000"/>
              </a:buClr>
            </a:pPr>
            <a:r>
              <a:rPr lang="en-US" altLang="en-US" sz="2600" b="1" dirty="0"/>
              <a:t>Initial Steps:</a:t>
            </a:r>
          </a:p>
          <a:p>
            <a:pPr marL="292608" indent="-292608">
              <a:buClr>
                <a:srgbClr val="990000"/>
              </a:buClr>
              <a:buFont typeface="Arial" panose="020B0604020202020204" pitchFamily="34" charset="0"/>
              <a:buChar char="•"/>
            </a:pPr>
            <a:r>
              <a:rPr lang="en-US" sz="2600" dirty="0"/>
              <a:t>File application with the Secretary of State</a:t>
            </a:r>
          </a:p>
          <a:p>
            <a:pPr marL="292608" indent="-292608">
              <a:buClr>
                <a:srgbClr val="990000"/>
              </a:buClr>
              <a:buFont typeface="Arial" panose="020B0604020202020204" pitchFamily="34" charset="0"/>
              <a:buChar char="•"/>
            </a:pPr>
            <a:r>
              <a:rPr lang="en-US" sz="2600" dirty="0"/>
              <a:t>State grants </a:t>
            </a:r>
            <a:r>
              <a:rPr lang="en-US" sz="2600" b="1" dirty="0">
                <a:solidFill>
                  <a:schemeClr val="accent4"/>
                </a:solidFill>
              </a:rPr>
              <a:t>charter</a:t>
            </a:r>
          </a:p>
          <a:p>
            <a:pPr marL="292608" indent="-292608">
              <a:buClr>
                <a:srgbClr val="990000"/>
              </a:buClr>
              <a:buFont typeface="Arial" panose="020B0604020202020204" pitchFamily="34" charset="0"/>
              <a:buChar char="•"/>
            </a:pPr>
            <a:r>
              <a:rPr lang="en-US" sz="2600" dirty="0"/>
              <a:t>Corporation develops by-laws</a:t>
            </a:r>
          </a:p>
        </p:txBody>
      </p:sp>
      <p:sp>
        <p:nvSpPr>
          <p:cNvPr id="7" name="Content Placeholder 6"/>
          <p:cNvSpPr>
            <a:spLocks noGrp="1"/>
          </p:cNvSpPr>
          <p:nvPr>
            <p:ph sz="quarter" idx="18"/>
          </p:nvPr>
        </p:nvSpPr>
        <p:spPr>
          <a:xfrm>
            <a:off x="313267" y="3809999"/>
            <a:ext cx="8534400" cy="2057401"/>
          </a:xfrm>
        </p:spPr>
        <p:txBody>
          <a:bodyPr/>
          <a:lstStyle/>
          <a:p>
            <a:pPr>
              <a:defRPr/>
            </a:pPr>
            <a:r>
              <a:rPr lang="en-US" dirty="0"/>
              <a:t>Companies generally incorporate in a state whose laws are favorable to the corporate form of business.</a:t>
            </a:r>
          </a:p>
          <a:p>
            <a:pPr>
              <a:defRPr/>
            </a:pPr>
            <a:r>
              <a:rPr lang="en-US" dirty="0"/>
              <a:t>Corporations engaged in interstate commerce must obtain a license from each state in which they do business.</a:t>
            </a:r>
          </a:p>
        </p:txBody>
      </p:sp>
      <p:sp>
        <p:nvSpPr>
          <p:cNvPr id="4" name="Slide Number Placeholder 3">
            <a:extLst>
              <a:ext uri="{FF2B5EF4-FFF2-40B4-BE49-F238E27FC236}">
                <a16:creationId xmlns:a16="http://schemas.microsoft.com/office/drawing/2014/main" id="{8B7356C1-D7BE-485C-B658-A37A71FFB0F5}"/>
              </a:ext>
            </a:extLst>
          </p:cNvPr>
          <p:cNvSpPr>
            <a:spLocks noGrp="1"/>
          </p:cNvSpPr>
          <p:nvPr>
            <p:ph type="sldNum" sz="quarter" idx="10"/>
          </p:nvPr>
        </p:nvSpPr>
        <p:spPr/>
        <p:txBody>
          <a:bodyPr/>
          <a:lstStyle/>
          <a:p>
            <a:fld id="{67B19427-F580-D146-B60E-4CADEE75497F}" type="slidenum">
              <a:rPr lang="en-US" smtClean="0"/>
              <a:pPr/>
              <a:t>8</a:t>
            </a:fld>
            <a:endParaRPr lang="en-US" dirty="0"/>
          </a:p>
        </p:txBody>
      </p:sp>
      <p:sp>
        <p:nvSpPr>
          <p:cNvPr id="5" name="Footer Placeholder 4">
            <a:extLst>
              <a:ext uri="{FF2B5EF4-FFF2-40B4-BE49-F238E27FC236}">
                <a16:creationId xmlns:a16="http://schemas.microsoft.com/office/drawing/2014/main" id="{CD6D2261-9E9A-43D3-9771-1C84566FEAAB}"/>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1537829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DEBE0-0698-46E1-8BD4-CA99A0E876FD}"/>
              </a:ext>
            </a:extLst>
          </p:cNvPr>
          <p:cNvSpPr>
            <a:spLocks noGrp="1"/>
          </p:cNvSpPr>
          <p:nvPr>
            <p:ph type="title"/>
          </p:nvPr>
        </p:nvSpPr>
        <p:spPr>
          <a:xfrm>
            <a:off x="304800" y="762000"/>
            <a:ext cx="8534400" cy="990600"/>
          </a:xfrm>
        </p:spPr>
        <p:txBody>
          <a:bodyPr/>
          <a:lstStyle/>
          <a:p>
            <a:r>
              <a:rPr lang="en-US" b="1" dirty="0">
                <a:latin typeface="Calibri" panose="020F0502020204030204" pitchFamily="34" charset="0"/>
                <a:ea typeface="Source Sans Pro" charset="0"/>
                <a:cs typeface="Calibri" panose="020F0502020204030204" pitchFamily="34" charset="0"/>
              </a:rPr>
              <a:t>A Look at I</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F</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R</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S </a:t>
            </a:r>
            <a:r>
              <a:rPr lang="en-US" sz="2400" dirty="0">
                <a:latin typeface="Calibri" panose="020F0502020204030204" pitchFamily="34" charset="0"/>
                <a:ea typeface="Source Sans Pro" charset="0"/>
                <a:cs typeface="Calibri" panose="020F0502020204030204" pitchFamily="34" charset="0"/>
              </a:rPr>
              <a:t>(2 of 5)</a:t>
            </a:r>
            <a:endParaRPr lang="en-US" sz="2400" dirty="0"/>
          </a:p>
        </p:txBody>
      </p:sp>
      <p:sp>
        <p:nvSpPr>
          <p:cNvPr id="3" name="Content Placeholder 2">
            <a:extLst>
              <a:ext uri="{FF2B5EF4-FFF2-40B4-BE49-F238E27FC236}">
                <a16:creationId xmlns:a16="http://schemas.microsoft.com/office/drawing/2014/main" id="{5611AA33-B3FA-4A8E-8BBB-D6EABB01728F}"/>
              </a:ext>
            </a:extLst>
          </p:cNvPr>
          <p:cNvSpPr>
            <a:spLocks noGrp="1"/>
          </p:cNvSpPr>
          <p:nvPr>
            <p:ph sz="quarter" idx="16"/>
          </p:nvPr>
        </p:nvSpPr>
        <p:spPr/>
        <p:txBody>
          <a:bodyPr/>
          <a:lstStyle/>
          <a:p>
            <a:r>
              <a:rPr lang="en-US" sz="2400" b="1" dirty="0">
                <a:solidFill>
                  <a:srgbClr val="196E78"/>
                </a:solidFill>
                <a:latin typeface="Calibri" panose="020F0502020204030204" pitchFamily="34" charset="0"/>
                <a:ea typeface="Source Sans Pro" charset="0"/>
                <a:cs typeface="Calibri" panose="020F0502020204030204" pitchFamily="34" charset="0"/>
              </a:rPr>
              <a:t>Key Points</a:t>
            </a:r>
          </a:p>
          <a:p>
            <a:r>
              <a:rPr lang="en-US" sz="2400" b="1" dirty="0">
                <a:solidFill>
                  <a:srgbClr val="990000"/>
                </a:solidFill>
                <a:latin typeface="Calibri" panose="020F0502020204030204" pitchFamily="34" charset="0"/>
                <a:cs typeface="Calibri" panose="020F0502020204030204" pitchFamily="34" charset="0"/>
              </a:rPr>
              <a:t>Differences</a:t>
            </a:r>
            <a:endParaRPr lang="en-US" sz="2400" dirty="0">
              <a:solidFill>
                <a:srgbClr val="990000"/>
              </a:solidFill>
              <a:latin typeface="Calibri" panose="020F0502020204030204" pitchFamily="34" charset="0"/>
            </a:endParaRPr>
          </a:p>
          <a:p>
            <a:pPr marL="292608" indent="-292608">
              <a:buClr>
                <a:schemeClr val="accent2"/>
              </a:buClr>
              <a:buFont typeface="Arial" panose="020B0604020202020204" pitchFamily="34" charset="0"/>
              <a:buChar char="•"/>
            </a:pPr>
            <a:r>
              <a:rPr lang="en-US" sz="2400" dirty="0">
                <a:latin typeface="Calibri" panose="020F0502020204030204" pitchFamily="34" charset="0"/>
              </a:rPr>
              <a:t>Under I</a:t>
            </a:r>
            <a:r>
              <a:rPr lang="en-US" sz="100" dirty="0">
                <a:latin typeface="Calibri" panose="020F0502020204030204" pitchFamily="34" charset="0"/>
              </a:rPr>
              <a:t> </a:t>
            </a:r>
            <a:r>
              <a:rPr lang="en-US" sz="2400" dirty="0">
                <a:latin typeface="Calibri" panose="020F0502020204030204" pitchFamily="34" charset="0"/>
              </a:rPr>
              <a:t>F</a:t>
            </a:r>
            <a:r>
              <a:rPr lang="en-US" sz="100" dirty="0">
                <a:latin typeface="Calibri" panose="020F0502020204030204" pitchFamily="34" charset="0"/>
              </a:rPr>
              <a:t> </a:t>
            </a:r>
            <a:r>
              <a:rPr lang="en-US" sz="2400" dirty="0">
                <a:latin typeface="Calibri" panose="020F0502020204030204" pitchFamily="34" charset="0"/>
              </a:rPr>
              <a:t>R</a:t>
            </a:r>
            <a:r>
              <a:rPr lang="en-US" sz="100" dirty="0">
                <a:latin typeface="Calibri" panose="020F0502020204030204" pitchFamily="34" charset="0"/>
              </a:rPr>
              <a:t> </a:t>
            </a:r>
            <a:r>
              <a:rPr lang="en-US" sz="2400" dirty="0">
                <a:latin typeface="Calibri" panose="020F0502020204030204" pitchFamily="34" charset="0"/>
              </a:rPr>
              <a:t>S, the term </a:t>
            </a:r>
            <a:r>
              <a:rPr lang="en-US" sz="2400" b="1" dirty="0">
                <a:latin typeface="Calibri" panose="020F0502020204030204" pitchFamily="34" charset="0"/>
              </a:rPr>
              <a:t>reserves</a:t>
            </a:r>
            <a:r>
              <a:rPr lang="en-US" sz="2400" dirty="0">
                <a:latin typeface="Calibri" panose="020F0502020204030204" pitchFamily="34" charset="0"/>
              </a:rPr>
              <a:t> is used to describe all equity accounts other than those arising from contributed (paid-in) capital. This would include, for example, reserves related to retained earnings, asset revaluations, and fair value differences.</a:t>
            </a:r>
          </a:p>
          <a:p>
            <a:pPr marL="292608" indent="-292608">
              <a:buClr>
                <a:schemeClr val="accent2"/>
              </a:buClr>
              <a:buFont typeface="Arial" panose="020B0604020202020204" pitchFamily="34" charset="0"/>
              <a:buChar char="•"/>
            </a:pPr>
            <a:r>
              <a:rPr lang="en-US" sz="2400" dirty="0">
                <a:latin typeface="Calibri" panose="020F0502020204030204" pitchFamily="34" charset="0"/>
              </a:rPr>
              <a:t>Many countries have a different mix of investor groups than in the United States. For example, in Germany, financial institutions like banks are not only major creditors of corporations but often are the largest corporate stockholders as well. In the United States, Asia, and the United Kingdom, many companies rely on substantial investment from private investors.</a:t>
            </a:r>
          </a:p>
        </p:txBody>
      </p:sp>
      <p:sp>
        <p:nvSpPr>
          <p:cNvPr id="4" name="Slide Number Placeholder 3">
            <a:extLst>
              <a:ext uri="{FF2B5EF4-FFF2-40B4-BE49-F238E27FC236}">
                <a16:creationId xmlns:a16="http://schemas.microsoft.com/office/drawing/2014/main" id="{544235E3-59F6-4419-A219-22CB529089E5}"/>
              </a:ext>
            </a:extLst>
          </p:cNvPr>
          <p:cNvSpPr>
            <a:spLocks noGrp="1"/>
          </p:cNvSpPr>
          <p:nvPr>
            <p:ph type="sldNum" sz="quarter" idx="10"/>
          </p:nvPr>
        </p:nvSpPr>
        <p:spPr/>
        <p:txBody>
          <a:bodyPr/>
          <a:lstStyle/>
          <a:p>
            <a:fld id="{67B19427-F580-D146-B60E-4CADEE75497F}" type="slidenum">
              <a:rPr lang="en-US" smtClean="0"/>
              <a:pPr/>
              <a:t>80</a:t>
            </a:fld>
            <a:endParaRPr lang="en-US" dirty="0"/>
          </a:p>
        </p:txBody>
      </p:sp>
      <p:sp>
        <p:nvSpPr>
          <p:cNvPr id="5" name="Footer Placeholder 4">
            <a:extLst>
              <a:ext uri="{FF2B5EF4-FFF2-40B4-BE49-F238E27FC236}">
                <a16:creationId xmlns:a16="http://schemas.microsoft.com/office/drawing/2014/main" id="{7B1ADFEC-CC29-4292-AEF0-C05CCF2A7AE1}"/>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7803048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DEBE0-0698-46E1-8BD4-CA99A0E876FD}"/>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A Look at I</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F</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R</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S </a:t>
            </a:r>
            <a:r>
              <a:rPr lang="en-US" sz="2400" dirty="0">
                <a:latin typeface="Calibri" panose="020F0502020204030204" pitchFamily="34" charset="0"/>
                <a:ea typeface="Source Sans Pro" charset="0"/>
                <a:cs typeface="Calibri" panose="020F0502020204030204" pitchFamily="34" charset="0"/>
              </a:rPr>
              <a:t>(3 of 5)</a:t>
            </a:r>
            <a:endParaRPr lang="en-US" sz="2400" dirty="0"/>
          </a:p>
        </p:txBody>
      </p:sp>
      <p:sp>
        <p:nvSpPr>
          <p:cNvPr id="3" name="Content Placeholder 2">
            <a:extLst>
              <a:ext uri="{FF2B5EF4-FFF2-40B4-BE49-F238E27FC236}">
                <a16:creationId xmlns:a16="http://schemas.microsoft.com/office/drawing/2014/main" id="{5611AA33-B3FA-4A8E-8BBB-D6EABB01728F}"/>
              </a:ext>
            </a:extLst>
          </p:cNvPr>
          <p:cNvSpPr>
            <a:spLocks noGrp="1"/>
          </p:cNvSpPr>
          <p:nvPr>
            <p:ph sz="quarter" idx="16"/>
          </p:nvPr>
        </p:nvSpPr>
        <p:spPr>
          <a:xfrm>
            <a:off x="304800" y="1828800"/>
            <a:ext cx="8534400" cy="1295400"/>
          </a:xfrm>
        </p:spPr>
        <p:txBody>
          <a:bodyPr/>
          <a:lstStyle/>
          <a:p>
            <a:r>
              <a:rPr lang="en-US" sz="2400" b="1" dirty="0">
                <a:solidFill>
                  <a:srgbClr val="196E78"/>
                </a:solidFill>
                <a:latin typeface="Calibri" panose="020F0502020204030204" pitchFamily="34" charset="0"/>
                <a:ea typeface="Source Sans Pro" charset="0"/>
                <a:cs typeface="Calibri" panose="020F0502020204030204" pitchFamily="34" charset="0"/>
              </a:rPr>
              <a:t>Key Points</a:t>
            </a:r>
          </a:p>
          <a:p>
            <a:r>
              <a:rPr lang="en-US" sz="2400" b="1" dirty="0">
                <a:solidFill>
                  <a:srgbClr val="990000"/>
                </a:solidFill>
                <a:latin typeface="Calibri" panose="020F0502020204030204" pitchFamily="34" charset="0"/>
                <a:cs typeface="Calibri" panose="020F0502020204030204" pitchFamily="34" charset="0"/>
              </a:rPr>
              <a:t>Differences</a:t>
            </a:r>
            <a:endParaRPr lang="en-US" sz="2400" dirty="0">
              <a:solidFill>
                <a:srgbClr val="990000"/>
              </a:solidFill>
              <a:latin typeface="Calibri" panose="020F0502020204030204" pitchFamily="34" charset="0"/>
            </a:endParaRPr>
          </a:p>
          <a:p>
            <a:pPr marL="292608" indent="-292608">
              <a:buClr>
                <a:schemeClr val="accent2"/>
              </a:buClr>
              <a:buFont typeface="Arial" panose="020B0604020202020204" pitchFamily="34" charset="0"/>
              <a:buChar char="•"/>
            </a:pPr>
            <a:r>
              <a:rPr lang="en-US" sz="2400" dirty="0">
                <a:latin typeface="Calibri" panose="020F0502020204030204" pitchFamily="34" charset="0"/>
              </a:rPr>
              <a:t>There are often terminology differences for equity accounts.</a:t>
            </a:r>
          </a:p>
        </p:txBody>
      </p:sp>
      <p:graphicFrame>
        <p:nvGraphicFramePr>
          <p:cNvPr id="8" name="Content Placeholder 7" descr="Table is accessible to screenreaders">
            <a:extLst>
              <a:ext uri="{FF2B5EF4-FFF2-40B4-BE49-F238E27FC236}">
                <a16:creationId xmlns:a16="http://schemas.microsoft.com/office/drawing/2014/main" id="{488D42C9-599F-44E9-B78D-8A8C5951B6CD}"/>
              </a:ext>
            </a:extLst>
          </p:cNvPr>
          <p:cNvGraphicFramePr>
            <a:graphicFrameLocks noGrp="1"/>
          </p:cNvGraphicFramePr>
          <p:nvPr>
            <p:ph sz="quarter" idx="17"/>
            <p:extLst>
              <p:ext uri="{D42A27DB-BD31-4B8C-83A1-F6EECF244321}">
                <p14:modId xmlns:p14="http://schemas.microsoft.com/office/powerpoint/2010/main" val="2848619234"/>
              </p:ext>
            </p:extLst>
          </p:nvPr>
        </p:nvGraphicFramePr>
        <p:xfrm>
          <a:off x="304800" y="3200400"/>
          <a:ext cx="8534400" cy="2999232"/>
        </p:xfrm>
        <a:graphic>
          <a:graphicData uri="http://schemas.openxmlformats.org/drawingml/2006/table">
            <a:tbl>
              <a:tblPr firstRow="1" bandRow="1">
                <a:tableStyleId>{2D5ABB26-0587-4C30-8999-92F81FD0307C}</a:tableStyleId>
              </a:tblPr>
              <a:tblGrid>
                <a:gridCol w="4267200">
                  <a:extLst>
                    <a:ext uri="{9D8B030D-6E8A-4147-A177-3AD203B41FA5}">
                      <a16:colId xmlns:a16="http://schemas.microsoft.com/office/drawing/2014/main" val="1562395635"/>
                    </a:ext>
                  </a:extLst>
                </a:gridCol>
                <a:gridCol w="4267200">
                  <a:extLst>
                    <a:ext uri="{9D8B030D-6E8A-4147-A177-3AD203B41FA5}">
                      <a16:colId xmlns:a16="http://schemas.microsoft.com/office/drawing/2014/main" val="112989006"/>
                    </a:ext>
                  </a:extLst>
                </a:gridCol>
              </a:tblGrid>
              <a:tr h="247848">
                <a:tc>
                  <a:txBody>
                    <a:bodyPr/>
                    <a:lstStyle/>
                    <a:p>
                      <a:pPr algn="ctr"/>
                      <a:r>
                        <a:rPr lang="en-US" sz="1400" b="1" baseline="0" dirty="0"/>
                        <a:t>G</a:t>
                      </a:r>
                      <a:r>
                        <a:rPr lang="en-US" sz="100" b="1" baseline="0" dirty="0"/>
                        <a:t> </a:t>
                      </a:r>
                      <a:r>
                        <a:rPr lang="en-US" sz="1400" b="1" baseline="0" dirty="0"/>
                        <a:t>A</a:t>
                      </a:r>
                      <a:r>
                        <a:rPr lang="en-US" sz="100" b="1" baseline="0" dirty="0"/>
                        <a:t> </a:t>
                      </a:r>
                      <a:r>
                        <a:rPr lang="en-US" sz="1400" b="1" baseline="0" dirty="0" err="1"/>
                        <a:t>A</a:t>
                      </a:r>
                      <a:r>
                        <a:rPr lang="en-US" sz="100" b="1" baseline="0" dirty="0"/>
                        <a:t> </a:t>
                      </a:r>
                      <a:r>
                        <a:rPr lang="en-US" sz="1400" b="1" baseline="0" dirty="0"/>
                        <a:t>P</a:t>
                      </a:r>
                      <a:endParaRPr lang="en-US" sz="1400" b="1" baseline="0" dirty="0">
                        <a:latin typeface="Calibri" panose="020F0502020204030204" pitchFamily="34" charset="0"/>
                      </a:endParaRPr>
                    </a:p>
                  </a:txBody>
                  <a:tcPr marT="18288" marB="18288">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baseline="0" dirty="0"/>
                        <a:t>I</a:t>
                      </a:r>
                      <a:r>
                        <a:rPr lang="en-US" sz="100" b="1" baseline="0" dirty="0"/>
                        <a:t> </a:t>
                      </a:r>
                      <a:r>
                        <a:rPr lang="en-US" sz="1400" b="1" baseline="0" dirty="0"/>
                        <a:t>F</a:t>
                      </a:r>
                      <a:r>
                        <a:rPr lang="en-US" sz="100" b="1" baseline="0" dirty="0"/>
                        <a:t> </a:t>
                      </a:r>
                      <a:r>
                        <a:rPr lang="en-US" sz="1400" b="1" baseline="0" dirty="0"/>
                        <a:t>R</a:t>
                      </a:r>
                      <a:r>
                        <a:rPr lang="en-US" sz="100" b="1" baseline="0" dirty="0"/>
                        <a:t> </a:t>
                      </a:r>
                      <a:r>
                        <a:rPr lang="en-US" sz="1400" b="1" baseline="0" dirty="0"/>
                        <a:t>S</a:t>
                      </a:r>
                      <a:endParaRPr lang="en-US" sz="1400" b="1" baseline="0" dirty="0">
                        <a:latin typeface="Calibri" panose="020F0502020204030204" pitchFamily="34" charset="0"/>
                      </a:endParaRPr>
                    </a:p>
                  </a:txBody>
                  <a:tcPr marT="18288" marB="18288">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33528729"/>
                  </a:ext>
                </a:extLst>
              </a:tr>
              <a:tr h="247848">
                <a:tc>
                  <a:txBody>
                    <a:bodyPr/>
                    <a:lstStyle/>
                    <a:p>
                      <a:r>
                        <a:rPr lang="en-US" sz="1400" baseline="0" dirty="0"/>
                        <a:t>Common stock </a:t>
                      </a:r>
                      <a:endParaRPr lang="en-US" sz="1400" baseline="0" dirty="0">
                        <a:latin typeface="Calibri" panose="020F0502020204030204" pitchFamily="34" charset="0"/>
                      </a:endParaRPr>
                    </a:p>
                  </a:txBody>
                  <a:tcPr marT="18288" marB="18288">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400" baseline="0" dirty="0"/>
                        <a:t>Share capital—ordinary</a:t>
                      </a:r>
                      <a:endParaRPr lang="en-US" sz="1400" baseline="0" dirty="0">
                        <a:latin typeface="Calibri" panose="020F0502020204030204" pitchFamily="34" charset="0"/>
                      </a:endParaRPr>
                    </a:p>
                  </a:txBody>
                  <a:tcPr marT="18288" marB="18288">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4271793722"/>
                  </a:ext>
                </a:extLst>
              </a:tr>
              <a:tr h="247848">
                <a:tc>
                  <a:txBody>
                    <a:bodyPr/>
                    <a:lstStyle/>
                    <a:p>
                      <a:r>
                        <a:rPr lang="en-US" sz="1400" baseline="0" dirty="0"/>
                        <a:t>Stockholders </a:t>
                      </a:r>
                      <a:endParaRPr lang="en-US" sz="1400" baseline="0" dirty="0">
                        <a:latin typeface="Calibri" panose="020F0502020204030204" pitchFamily="34" charset="0"/>
                      </a:endParaRPr>
                    </a:p>
                  </a:txBody>
                  <a:tcPr marT="18288" marB="18288">
                    <a:lnL>
                      <a:noFill/>
                    </a:lnL>
                    <a:lnR>
                      <a:noFill/>
                    </a:lnR>
                    <a:lnT>
                      <a:noFill/>
                    </a:lnT>
                    <a:lnB>
                      <a:noFill/>
                    </a:lnB>
                    <a:lnTlToBr w="12700" cmpd="sng">
                      <a:noFill/>
                      <a:prstDash val="solid"/>
                    </a:lnTlToBr>
                    <a:lnBlToTr w="12700" cmpd="sng">
                      <a:noFill/>
                      <a:prstDash val="solid"/>
                    </a:lnBlToTr>
                  </a:tcPr>
                </a:tc>
                <a:tc>
                  <a:txBody>
                    <a:bodyPr/>
                    <a:lstStyle/>
                    <a:p>
                      <a:r>
                        <a:rPr lang="en-US" sz="1400" baseline="0" dirty="0"/>
                        <a:t>Shareholders</a:t>
                      </a:r>
                      <a:endParaRPr lang="en-US" sz="1400" baseline="0" dirty="0">
                        <a:latin typeface="Calibri" panose="020F0502020204030204" pitchFamily="34" charset="0"/>
                      </a:endParaRPr>
                    </a:p>
                  </a:txBody>
                  <a:tcPr marT="18288" marB="18288">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67627273"/>
                  </a:ext>
                </a:extLst>
              </a:tr>
              <a:tr h="247848">
                <a:tc>
                  <a:txBody>
                    <a:bodyPr/>
                    <a:lstStyle/>
                    <a:p>
                      <a:r>
                        <a:rPr lang="en-US" sz="1400" baseline="0" dirty="0"/>
                        <a:t>Par value</a:t>
                      </a:r>
                      <a:endParaRPr lang="en-US" sz="1400" baseline="0" dirty="0">
                        <a:latin typeface="Calibri" panose="020F0502020204030204" pitchFamily="34" charset="0"/>
                      </a:endParaRPr>
                    </a:p>
                  </a:txBody>
                  <a:tcPr marT="18288" marB="18288">
                    <a:lnL>
                      <a:noFill/>
                    </a:lnL>
                    <a:lnR>
                      <a:noFill/>
                    </a:lnR>
                    <a:lnT>
                      <a:noFill/>
                    </a:lnT>
                    <a:lnB>
                      <a:noFill/>
                    </a:lnB>
                    <a:lnTlToBr w="12700" cmpd="sng">
                      <a:noFill/>
                      <a:prstDash val="solid"/>
                    </a:lnTlToBr>
                    <a:lnBlToTr w="12700" cmpd="sng">
                      <a:noFill/>
                      <a:prstDash val="solid"/>
                    </a:lnBlToTr>
                  </a:tcPr>
                </a:tc>
                <a:tc>
                  <a:txBody>
                    <a:bodyPr/>
                    <a:lstStyle/>
                    <a:p>
                      <a:r>
                        <a:rPr lang="en-US" sz="1400" baseline="0" dirty="0"/>
                        <a:t>Nominal or face value</a:t>
                      </a:r>
                      <a:endParaRPr lang="en-US" sz="1400" baseline="0" dirty="0">
                        <a:latin typeface="Calibri" panose="020F0502020204030204" pitchFamily="34" charset="0"/>
                      </a:endParaRPr>
                    </a:p>
                  </a:txBody>
                  <a:tcPr marT="18288" marB="18288">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686165119"/>
                  </a:ext>
                </a:extLst>
              </a:tr>
              <a:tr h="247848">
                <a:tc>
                  <a:txBody>
                    <a:bodyPr/>
                    <a:lstStyle/>
                    <a:p>
                      <a:r>
                        <a:rPr lang="en-US" sz="1400" baseline="0" dirty="0"/>
                        <a:t>Authorized stock</a:t>
                      </a:r>
                      <a:endParaRPr lang="en-US" sz="1400" baseline="0" dirty="0">
                        <a:latin typeface="Calibri" panose="020F0502020204030204" pitchFamily="34" charset="0"/>
                      </a:endParaRPr>
                    </a:p>
                  </a:txBody>
                  <a:tcPr marT="18288" marB="18288">
                    <a:lnL>
                      <a:noFill/>
                    </a:lnL>
                    <a:lnR>
                      <a:noFill/>
                    </a:lnR>
                    <a:lnT>
                      <a:noFill/>
                    </a:lnT>
                    <a:lnB>
                      <a:noFill/>
                    </a:lnB>
                    <a:lnTlToBr w="12700" cmpd="sng">
                      <a:noFill/>
                      <a:prstDash val="solid"/>
                    </a:lnTlToBr>
                    <a:lnBlToTr w="12700" cmpd="sng">
                      <a:noFill/>
                      <a:prstDash val="solid"/>
                    </a:lnBlToTr>
                  </a:tcPr>
                </a:tc>
                <a:tc>
                  <a:txBody>
                    <a:bodyPr/>
                    <a:lstStyle/>
                    <a:p>
                      <a:r>
                        <a:rPr lang="en-US" sz="1400" baseline="0" dirty="0"/>
                        <a:t>Authorized share capital</a:t>
                      </a:r>
                      <a:endParaRPr lang="en-US" sz="1400" baseline="0" dirty="0">
                        <a:latin typeface="Calibri" panose="020F0502020204030204" pitchFamily="34" charset="0"/>
                      </a:endParaRPr>
                    </a:p>
                  </a:txBody>
                  <a:tcPr marT="18288" marB="18288">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754450712"/>
                  </a:ext>
                </a:extLst>
              </a:tr>
              <a:tr h="247848">
                <a:tc>
                  <a:txBody>
                    <a:bodyPr/>
                    <a:lstStyle/>
                    <a:p>
                      <a:r>
                        <a:rPr lang="en-US" sz="1400" baseline="0" dirty="0"/>
                        <a:t>Preferred stock</a:t>
                      </a:r>
                      <a:endParaRPr lang="en-US" sz="1400" baseline="0" dirty="0">
                        <a:latin typeface="Calibri" panose="020F0502020204030204" pitchFamily="34" charset="0"/>
                      </a:endParaRPr>
                    </a:p>
                  </a:txBody>
                  <a:tcPr marT="18288" marB="18288">
                    <a:lnL>
                      <a:noFill/>
                    </a:lnL>
                    <a:lnR>
                      <a:noFill/>
                    </a:lnR>
                    <a:lnT>
                      <a:noFill/>
                    </a:lnT>
                    <a:lnB>
                      <a:noFill/>
                    </a:lnB>
                    <a:lnTlToBr w="12700" cmpd="sng">
                      <a:noFill/>
                      <a:prstDash val="solid"/>
                    </a:lnTlToBr>
                    <a:lnBlToTr w="12700" cmpd="sng">
                      <a:noFill/>
                      <a:prstDash val="solid"/>
                    </a:lnBlToTr>
                  </a:tcPr>
                </a:tc>
                <a:tc>
                  <a:txBody>
                    <a:bodyPr/>
                    <a:lstStyle/>
                    <a:p>
                      <a:r>
                        <a:rPr lang="en-US" sz="1400" baseline="0" dirty="0"/>
                        <a:t>Share capital—preference</a:t>
                      </a:r>
                      <a:endParaRPr lang="en-US" sz="1400" baseline="0" dirty="0">
                        <a:latin typeface="Calibri" panose="020F0502020204030204" pitchFamily="34" charset="0"/>
                      </a:endParaRPr>
                    </a:p>
                  </a:txBody>
                  <a:tcPr marT="18288" marB="18288">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32794672"/>
                  </a:ext>
                </a:extLst>
              </a:tr>
              <a:tr h="247848">
                <a:tc>
                  <a:txBody>
                    <a:bodyPr/>
                    <a:lstStyle/>
                    <a:p>
                      <a:r>
                        <a:rPr lang="en-US" sz="1400" baseline="0" dirty="0"/>
                        <a:t>Paid-in capital</a:t>
                      </a:r>
                      <a:endParaRPr lang="en-US" sz="1400" baseline="0" dirty="0">
                        <a:latin typeface="Calibri" panose="020F0502020204030204" pitchFamily="34" charset="0"/>
                      </a:endParaRPr>
                    </a:p>
                  </a:txBody>
                  <a:tcPr marT="18288" marB="18288">
                    <a:lnL>
                      <a:noFill/>
                    </a:lnL>
                    <a:lnR>
                      <a:noFill/>
                    </a:lnR>
                    <a:lnT>
                      <a:noFill/>
                    </a:lnT>
                    <a:lnB>
                      <a:noFill/>
                    </a:lnB>
                    <a:lnTlToBr w="12700" cmpd="sng">
                      <a:noFill/>
                      <a:prstDash val="solid"/>
                    </a:lnTlToBr>
                    <a:lnBlToTr w="12700" cmpd="sng">
                      <a:noFill/>
                      <a:prstDash val="solid"/>
                    </a:lnBlToTr>
                  </a:tcPr>
                </a:tc>
                <a:tc>
                  <a:txBody>
                    <a:bodyPr/>
                    <a:lstStyle/>
                    <a:p>
                      <a:r>
                        <a:rPr lang="en-US" sz="1400" baseline="0" dirty="0"/>
                        <a:t>Issued/allocated share capital</a:t>
                      </a:r>
                      <a:endParaRPr lang="en-US" sz="1400" baseline="0" dirty="0">
                        <a:latin typeface="Calibri" panose="020F0502020204030204" pitchFamily="34" charset="0"/>
                      </a:endParaRPr>
                    </a:p>
                  </a:txBody>
                  <a:tcPr marT="18288" marB="18288">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924309977"/>
                  </a:ext>
                </a:extLst>
              </a:tr>
              <a:tr h="247848">
                <a:tc>
                  <a:txBody>
                    <a:bodyPr/>
                    <a:lstStyle/>
                    <a:p>
                      <a:r>
                        <a:rPr lang="en-US" sz="1400" baseline="0" dirty="0"/>
                        <a:t>Paid-in capital in excess of par—common stock</a:t>
                      </a:r>
                      <a:endParaRPr lang="en-US" sz="1400" baseline="0" dirty="0">
                        <a:latin typeface="Calibri" panose="020F0502020204030204" pitchFamily="34" charset="0"/>
                      </a:endParaRPr>
                    </a:p>
                  </a:txBody>
                  <a:tcPr marT="18288" marB="18288">
                    <a:lnL>
                      <a:noFill/>
                    </a:lnL>
                    <a:lnR>
                      <a:noFill/>
                    </a:lnR>
                    <a:lnT>
                      <a:noFill/>
                    </a:lnT>
                    <a:lnB>
                      <a:noFill/>
                    </a:lnB>
                    <a:lnTlToBr w="12700" cmpd="sng">
                      <a:noFill/>
                      <a:prstDash val="solid"/>
                    </a:lnTlToBr>
                    <a:lnBlToTr w="12700" cmpd="sng">
                      <a:noFill/>
                      <a:prstDash val="solid"/>
                    </a:lnBlToTr>
                  </a:tcPr>
                </a:tc>
                <a:tc>
                  <a:txBody>
                    <a:bodyPr/>
                    <a:lstStyle/>
                    <a:p>
                      <a:r>
                        <a:rPr lang="en-US" sz="1400" baseline="0" dirty="0"/>
                        <a:t>Share premium—ordinary</a:t>
                      </a:r>
                      <a:endParaRPr lang="en-US" sz="1400" baseline="0" dirty="0">
                        <a:latin typeface="Calibri" panose="020F0502020204030204" pitchFamily="34" charset="0"/>
                      </a:endParaRPr>
                    </a:p>
                  </a:txBody>
                  <a:tcPr marT="18288" marB="18288">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901974"/>
                  </a:ext>
                </a:extLst>
              </a:tr>
              <a:tr h="247848">
                <a:tc>
                  <a:txBody>
                    <a:bodyPr/>
                    <a:lstStyle/>
                    <a:p>
                      <a:r>
                        <a:rPr lang="en-US" sz="1400" baseline="0" dirty="0"/>
                        <a:t>Paid-in capital in excess of par—preferred stock</a:t>
                      </a:r>
                      <a:endParaRPr lang="en-US" sz="1400" baseline="0" dirty="0">
                        <a:latin typeface="Calibri" panose="020F0502020204030204" pitchFamily="34" charset="0"/>
                      </a:endParaRPr>
                    </a:p>
                  </a:txBody>
                  <a:tcPr marT="18288" marB="18288">
                    <a:lnL>
                      <a:noFill/>
                    </a:lnL>
                    <a:lnR>
                      <a:noFill/>
                    </a:lnR>
                    <a:lnT>
                      <a:noFill/>
                    </a:lnT>
                    <a:lnB>
                      <a:noFill/>
                    </a:lnB>
                    <a:lnTlToBr w="12700" cmpd="sng">
                      <a:noFill/>
                      <a:prstDash val="solid"/>
                    </a:lnTlToBr>
                    <a:lnBlToTr w="12700" cmpd="sng">
                      <a:noFill/>
                      <a:prstDash val="solid"/>
                    </a:lnBlToTr>
                  </a:tcPr>
                </a:tc>
                <a:tc>
                  <a:txBody>
                    <a:bodyPr/>
                    <a:lstStyle/>
                    <a:p>
                      <a:r>
                        <a:rPr lang="en-US" sz="1400" baseline="0" dirty="0"/>
                        <a:t>Share premium—preference</a:t>
                      </a:r>
                      <a:endParaRPr lang="en-US" sz="1400" baseline="0" dirty="0">
                        <a:latin typeface="Calibri" panose="020F0502020204030204" pitchFamily="34" charset="0"/>
                      </a:endParaRPr>
                    </a:p>
                  </a:txBody>
                  <a:tcPr marT="18288" marB="18288">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557291532"/>
                  </a:ext>
                </a:extLst>
              </a:tr>
              <a:tr h="247848">
                <a:tc>
                  <a:txBody>
                    <a:bodyPr/>
                    <a:lstStyle/>
                    <a:p>
                      <a:r>
                        <a:rPr lang="en-US" sz="1400" baseline="0" dirty="0"/>
                        <a:t>Retained earnings</a:t>
                      </a:r>
                      <a:endParaRPr lang="en-US" sz="1400" baseline="0" dirty="0">
                        <a:latin typeface="Calibri" panose="020F0502020204030204" pitchFamily="34" charset="0"/>
                      </a:endParaRPr>
                    </a:p>
                  </a:txBody>
                  <a:tcPr marT="18288" marB="18288">
                    <a:lnL>
                      <a:noFill/>
                    </a:lnL>
                    <a:lnR>
                      <a:noFill/>
                    </a:lnR>
                    <a:lnT>
                      <a:noFill/>
                    </a:lnT>
                    <a:lnB>
                      <a:noFill/>
                    </a:lnB>
                    <a:lnTlToBr w="12700" cmpd="sng">
                      <a:noFill/>
                      <a:prstDash val="solid"/>
                    </a:lnTlToBr>
                    <a:lnBlToTr w="12700" cmpd="sng">
                      <a:noFill/>
                      <a:prstDash val="solid"/>
                    </a:lnBlToTr>
                  </a:tcPr>
                </a:tc>
                <a:tc>
                  <a:txBody>
                    <a:bodyPr/>
                    <a:lstStyle/>
                    <a:p>
                      <a:r>
                        <a:rPr lang="en-US" sz="1400" baseline="0" dirty="0"/>
                        <a:t>Retained earnings or Retained profits</a:t>
                      </a:r>
                      <a:endParaRPr lang="en-US" sz="1400" baseline="0" dirty="0">
                        <a:latin typeface="Calibri" panose="020F0502020204030204" pitchFamily="34" charset="0"/>
                      </a:endParaRPr>
                    </a:p>
                  </a:txBody>
                  <a:tcPr marT="18288" marB="18288">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665700075"/>
                  </a:ext>
                </a:extLst>
              </a:tr>
              <a:tr h="247848">
                <a:tc>
                  <a:txBody>
                    <a:bodyPr/>
                    <a:lstStyle/>
                    <a:p>
                      <a:r>
                        <a:rPr lang="en-US" sz="1400" baseline="0" dirty="0"/>
                        <a:t>Retained earnings deficit</a:t>
                      </a:r>
                      <a:endParaRPr lang="en-US" sz="1400" baseline="0" dirty="0">
                        <a:latin typeface="Calibri" panose="020F0502020204030204" pitchFamily="34" charset="0"/>
                      </a:endParaRPr>
                    </a:p>
                  </a:txBody>
                  <a:tcPr marT="18288" marB="18288">
                    <a:lnL>
                      <a:noFill/>
                    </a:lnL>
                    <a:lnR>
                      <a:noFill/>
                    </a:lnR>
                    <a:lnT>
                      <a:noFill/>
                    </a:lnT>
                    <a:lnB>
                      <a:noFill/>
                    </a:lnB>
                    <a:lnTlToBr w="12700" cmpd="sng">
                      <a:noFill/>
                      <a:prstDash val="solid"/>
                    </a:lnTlToBr>
                    <a:lnBlToTr w="12700" cmpd="sng">
                      <a:noFill/>
                      <a:prstDash val="solid"/>
                    </a:lnBlToTr>
                  </a:tcPr>
                </a:tc>
                <a:tc>
                  <a:txBody>
                    <a:bodyPr/>
                    <a:lstStyle/>
                    <a:p>
                      <a:r>
                        <a:rPr lang="en-US" sz="1400" baseline="0" dirty="0"/>
                        <a:t>Accumulated losses</a:t>
                      </a:r>
                      <a:endParaRPr lang="en-US" sz="1400" baseline="0" dirty="0">
                        <a:latin typeface="Calibri" panose="020F0502020204030204" pitchFamily="34" charset="0"/>
                      </a:endParaRPr>
                    </a:p>
                  </a:txBody>
                  <a:tcPr marT="18288" marB="18288">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819835935"/>
                  </a:ext>
                </a:extLst>
              </a:tr>
              <a:tr h="247848">
                <a:tc>
                  <a:txBody>
                    <a:bodyPr/>
                    <a:lstStyle/>
                    <a:p>
                      <a:r>
                        <a:rPr lang="en-US" sz="1400" baseline="0" dirty="0"/>
                        <a:t>Accumulated other comprehensive income</a:t>
                      </a:r>
                      <a:endParaRPr lang="en-US" sz="1400" baseline="0" dirty="0">
                        <a:latin typeface="Calibri" panose="020F0502020204030204" pitchFamily="34" charset="0"/>
                      </a:endParaRPr>
                    </a:p>
                  </a:txBody>
                  <a:tcPr marT="18288" marB="18288">
                    <a:lnL>
                      <a:noFill/>
                    </a:lnL>
                    <a:lnR>
                      <a:noFill/>
                    </a:lnR>
                    <a:lnT>
                      <a:noFill/>
                    </a:lnT>
                    <a:lnB>
                      <a:noFill/>
                    </a:lnB>
                    <a:lnTlToBr w="12700" cmpd="sng">
                      <a:noFill/>
                      <a:prstDash val="solid"/>
                    </a:lnTlToBr>
                    <a:lnBlToTr w="12700" cmpd="sng">
                      <a:noFill/>
                      <a:prstDash val="solid"/>
                    </a:lnBlToTr>
                  </a:tcPr>
                </a:tc>
                <a:tc>
                  <a:txBody>
                    <a:bodyPr/>
                    <a:lstStyle/>
                    <a:p>
                      <a:r>
                        <a:rPr lang="en-US" sz="1400" baseline="0" dirty="0"/>
                        <a:t>General reserve and other reserve accounts</a:t>
                      </a:r>
                      <a:endParaRPr lang="en-US" sz="1400" baseline="0" dirty="0">
                        <a:latin typeface="Calibri" panose="020F0502020204030204" pitchFamily="34" charset="0"/>
                      </a:endParaRPr>
                    </a:p>
                  </a:txBody>
                  <a:tcPr marT="18288" marB="18288">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945135875"/>
                  </a:ext>
                </a:extLst>
              </a:tr>
            </a:tbl>
          </a:graphicData>
        </a:graphic>
      </p:graphicFrame>
      <p:sp>
        <p:nvSpPr>
          <p:cNvPr id="4" name="Slide Number Placeholder 3">
            <a:extLst>
              <a:ext uri="{FF2B5EF4-FFF2-40B4-BE49-F238E27FC236}">
                <a16:creationId xmlns:a16="http://schemas.microsoft.com/office/drawing/2014/main" id="{544235E3-59F6-4419-A219-22CB529089E5}"/>
              </a:ext>
            </a:extLst>
          </p:cNvPr>
          <p:cNvSpPr>
            <a:spLocks noGrp="1"/>
          </p:cNvSpPr>
          <p:nvPr>
            <p:ph type="sldNum" sz="quarter" idx="10"/>
          </p:nvPr>
        </p:nvSpPr>
        <p:spPr/>
        <p:txBody>
          <a:bodyPr/>
          <a:lstStyle/>
          <a:p>
            <a:fld id="{67B19427-F580-D146-B60E-4CADEE75497F}" type="slidenum">
              <a:rPr lang="en-US" smtClean="0"/>
              <a:pPr/>
              <a:t>81</a:t>
            </a:fld>
            <a:endParaRPr lang="en-US" dirty="0"/>
          </a:p>
        </p:txBody>
      </p:sp>
      <p:sp>
        <p:nvSpPr>
          <p:cNvPr id="5" name="Footer Placeholder 4">
            <a:extLst>
              <a:ext uri="{FF2B5EF4-FFF2-40B4-BE49-F238E27FC236}">
                <a16:creationId xmlns:a16="http://schemas.microsoft.com/office/drawing/2014/main" id="{7B1ADFEC-CC29-4292-AEF0-C05CCF2A7AE1}"/>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9841828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DEBE0-0698-46E1-8BD4-CA99A0E876FD}"/>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A Look at I</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F</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R</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S </a:t>
            </a:r>
            <a:r>
              <a:rPr lang="en-US" sz="2400" dirty="0">
                <a:latin typeface="Calibri" panose="020F0502020204030204" pitchFamily="34" charset="0"/>
                <a:ea typeface="Source Sans Pro" charset="0"/>
                <a:cs typeface="Calibri" panose="020F0502020204030204" pitchFamily="34" charset="0"/>
              </a:rPr>
              <a:t>(4 of 5)</a:t>
            </a:r>
            <a:endParaRPr lang="en-US" sz="2400" dirty="0"/>
          </a:p>
        </p:txBody>
      </p:sp>
      <p:sp>
        <p:nvSpPr>
          <p:cNvPr id="3" name="Content Placeholder 2">
            <a:extLst>
              <a:ext uri="{FF2B5EF4-FFF2-40B4-BE49-F238E27FC236}">
                <a16:creationId xmlns:a16="http://schemas.microsoft.com/office/drawing/2014/main" id="{5611AA33-B3FA-4A8E-8BBB-D6EABB01728F}"/>
              </a:ext>
            </a:extLst>
          </p:cNvPr>
          <p:cNvSpPr>
            <a:spLocks noGrp="1"/>
          </p:cNvSpPr>
          <p:nvPr>
            <p:ph sz="quarter" idx="16"/>
          </p:nvPr>
        </p:nvSpPr>
        <p:spPr>
          <a:xfrm>
            <a:off x="304800" y="1752600"/>
            <a:ext cx="8534400" cy="4419600"/>
          </a:xfrm>
        </p:spPr>
        <p:txBody>
          <a:bodyPr/>
          <a:lstStyle/>
          <a:p>
            <a:r>
              <a:rPr lang="en-US" sz="2200" b="1" dirty="0">
                <a:solidFill>
                  <a:srgbClr val="196E78"/>
                </a:solidFill>
                <a:latin typeface="Calibri" panose="020F0502020204030204" pitchFamily="34" charset="0"/>
                <a:ea typeface="Source Sans Pro" charset="0"/>
                <a:cs typeface="Calibri" panose="020F0502020204030204" pitchFamily="34" charset="0"/>
              </a:rPr>
              <a:t>Key Points</a:t>
            </a:r>
          </a:p>
          <a:p>
            <a:r>
              <a:rPr lang="en-US" sz="2200" b="1" dirty="0">
                <a:solidFill>
                  <a:srgbClr val="990000"/>
                </a:solidFill>
                <a:latin typeface="Calibri" panose="020F0502020204030204" pitchFamily="34" charset="0"/>
                <a:cs typeface="Calibri" panose="020F0502020204030204" pitchFamily="34" charset="0"/>
              </a:rPr>
              <a:t>Differences</a:t>
            </a:r>
            <a:endParaRPr lang="en-US" sz="2200" dirty="0">
              <a:solidFill>
                <a:srgbClr val="990000"/>
              </a:solidFill>
              <a:latin typeface="Calibri" panose="020F0502020204030204" pitchFamily="34" charset="0"/>
            </a:endParaRPr>
          </a:p>
          <a:p>
            <a:pPr marL="292608" indent="-292608">
              <a:buClr>
                <a:schemeClr val="accent2"/>
              </a:buClr>
              <a:buFont typeface="Arial" panose="020B0604020202020204" pitchFamily="34" charset="0"/>
              <a:buChar char="•"/>
            </a:pPr>
            <a:r>
              <a:rPr lang="en-US" sz="2200" dirty="0">
                <a:latin typeface="Calibri" panose="020F0502020204030204" pitchFamily="34" charset="0"/>
              </a:rPr>
              <a:t>A major difference between </a:t>
            </a:r>
            <a:r>
              <a:rPr lang="en-US" sz="2200" b="1" dirty="0">
                <a:latin typeface="Calibri" panose="020F0502020204030204" pitchFamily="34" charset="0"/>
              </a:rPr>
              <a:t>I</a:t>
            </a:r>
            <a:r>
              <a:rPr lang="en-US" sz="100" b="1" dirty="0">
                <a:latin typeface="Calibri" panose="020F0502020204030204" pitchFamily="34" charset="0"/>
              </a:rPr>
              <a:t> </a:t>
            </a:r>
            <a:r>
              <a:rPr lang="en-US" sz="2200" b="1" dirty="0">
                <a:latin typeface="Calibri" panose="020F0502020204030204" pitchFamily="34" charset="0"/>
              </a:rPr>
              <a:t>F</a:t>
            </a:r>
            <a:r>
              <a:rPr lang="en-US" sz="100" b="1" dirty="0">
                <a:latin typeface="Calibri" panose="020F0502020204030204" pitchFamily="34" charset="0"/>
              </a:rPr>
              <a:t> </a:t>
            </a:r>
            <a:r>
              <a:rPr lang="en-US" sz="2200" b="1" dirty="0">
                <a:latin typeface="Calibri" panose="020F0502020204030204" pitchFamily="34" charset="0"/>
              </a:rPr>
              <a:t>R</a:t>
            </a:r>
            <a:r>
              <a:rPr lang="en-US" sz="100" b="1" dirty="0">
                <a:latin typeface="Calibri" panose="020F0502020204030204" pitchFamily="34" charset="0"/>
              </a:rPr>
              <a:t> </a:t>
            </a:r>
            <a:r>
              <a:rPr lang="en-US" sz="2200" b="1" dirty="0">
                <a:latin typeface="Calibri" panose="020F0502020204030204" pitchFamily="34" charset="0"/>
              </a:rPr>
              <a:t>S</a:t>
            </a:r>
            <a:r>
              <a:rPr lang="en-US" sz="2200" dirty="0">
                <a:latin typeface="Calibri" panose="020F0502020204030204" pitchFamily="34" charset="0"/>
              </a:rPr>
              <a:t> and </a:t>
            </a:r>
            <a:r>
              <a:rPr lang="en-US" sz="2200" b="1" dirty="0">
                <a:latin typeface="Calibri" panose="020F0502020204030204" pitchFamily="34" charset="0"/>
              </a:rPr>
              <a:t>G</a:t>
            </a:r>
            <a:r>
              <a:rPr lang="en-US" sz="100" b="1" dirty="0">
                <a:latin typeface="Calibri" panose="020F0502020204030204" pitchFamily="34" charset="0"/>
              </a:rPr>
              <a:t> </a:t>
            </a:r>
            <a:r>
              <a:rPr lang="en-US" sz="2200" b="1" dirty="0">
                <a:latin typeface="Calibri" panose="020F0502020204030204" pitchFamily="34" charset="0"/>
              </a:rPr>
              <a:t>A</a:t>
            </a:r>
            <a:r>
              <a:rPr lang="en-US" sz="100" b="1" dirty="0">
                <a:latin typeface="Calibri" panose="020F0502020204030204" pitchFamily="34" charset="0"/>
              </a:rPr>
              <a:t> </a:t>
            </a:r>
            <a:r>
              <a:rPr lang="en-US" sz="2200" b="1" dirty="0" err="1">
                <a:latin typeface="Calibri" panose="020F0502020204030204" pitchFamily="34" charset="0"/>
              </a:rPr>
              <a:t>A</a:t>
            </a:r>
            <a:r>
              <a:rPr lang="en-US" sz="100" b="1" dirty="0">
                <a:latin typeface="Calibri" panose="020F0502020204030204" pitchFamily="34" charset="0"/>
              </a:rPr>
              <a:t> </a:t>
            </a:r>
            <a:r>
              <a:rPr lang="en-US" sz="2200" b="1" dirty="0">
                <a:latin typeface="Calibri" panose="020F0502020204030204" pitchFamily="34" charset="0"/>
              </a:rPr>
              <a:t>P</a:t>
            </a:r>
            <a:r>
              <a:rPr lang="en-US" sz="2200" dirty="0">
                <a:latin typeface="Calibri" panose="020F0502020204030204" pitchFamily="34" charset="0"/>
              </a:rPr>
              <a:t> relates to the account Revaluation Surplus. Revaluation surplus arises under </a:t>
            </a:r>
            <a:r>
              <a:rPr lang="en-US" sz="2200" b="1" dirty="0">
                <a:latin typeface="Calibri" panose="020F0502020204030204" pitchFamily="34" charset="0"/>
              </a:rPr>
              <a:t>I</a:t>
            </a:r>
            <a:r>
              <a:rPr lang="en-US" sz="100" b="1" dirty="0">
                <a:latin typeface="Calibri" panose="020F0502020204030204" pitchFamily="34" charset="0"/>
              </a:rPr>
              <a:t> </a:t>
            </a:r>
            <a:r>
              <a:rPr lang="en-US" sz="2200" b="1" dirty="0">
                <a:latin typeface="Calibri" panose="020F0502020204030204" pitchFamily="34" charset="0"/>
              </a:rPr>
              <a:t>F</a:t>
            </a:r>
            <a:r>
              <a:rPr lang="en-US" sz="100" b="1" dirty="0">
                <a:latin typeface="Calibri" panose="020F0502020204030204" pitchFamily="34" charset="0"/>
              </a:rPr>
              <a:t> </a:t>
            </a:r>
            <a:r>
              <a:rPr lang="en-US" sz="2200" b="1" dirty="0">
                <a:latin typeface="Calibri" panose="020F0502020204030204" pitchFamily="34" charset="0"/>
              </a:rPr>
              <a:t>R</a:t>
            </a:r>
            <a:r>
              <a:rPr lang="en-US" sz="100" b="1" dirty="0">
                <a:latin typeface="Calibri" panose="020F0502020204030204" pitchFamily="34" charset="0"/>
              </a:rPr>
              <a:t> </a:t>
            </a:r>
            <a:r>
              <a:rPr lang="en-US" sz="2200" b="1" dirty="0">
                <a:latin typeface="Calibri" panose="020F0502020204030204" pitchFamily="34" charset="0"/>
              </a:rPr>
              <a:t>S</a:t>
            </a:r>
            <a:r>
              <a:rPr lang="en-US" sz="2200" dirty="0">
                <a:latin typeface="Calibri" panose="020F0502020204030204" pitchFamily="34" charset="0"/>
              </a:rPr>
              <a:t> because companies are permitted to revalue their property, plant, and equipment to fair value under certain circumstances. This account is part of general reserves under </a:t>
            </a:r>
            <a:r>
              <a:rPr lang="en-US" sz="2200" b="1" dirty="0">
                <a:latin typeface="Calibri" panose="020F0502020204030204" pitchFamily="34" charset="0"/>
              </a:rPr>
              <a:t>I</a:t>
            </a:r>
            <a:r>
              <a:rPr lang="en-US" sz="100" b="1" dirty="0">
                <a:latin typeface="Calibri" panose="020F0502020204030204" pitchFamily="34" charset="0"/>
              </a:rPr>
              <a:t> </a:t>
            </a:r>
            <a:r>
              <a:rPr lang="en-US" sz="2200" b="1" dirty="0">
                <a:latin typeface="Calibri" panose="020F0502020204030204" pitchFamily="34" charset="0"/>
              </a:rPr>
              <a:t>F</a:t>
            </a:r>
            <a:r>
              <a:rPr lang="en-US" sz="100" b="1" dirty="0">
                <a:latin typeface="Calibri" panose="020F0502020204030204" pitchFamily="34" charset="0"/>
              </a:rPr>
              <a:t> </a:t>
            </a:r>
            <a:r>
              <a:rPr lang="en-US" sz="2200" b="1" dirty="0">
                <a:latin typeface="Calibri" panose="020F0502020204030204" pitchFamily="34" charset="0"/>
              </a:rPr>
              <a:t>R</a:t>
            </a:r>
            <a:r>
              <a:rPr lang="en-US" sz="100" b="1" dirty="0">
                <a:latin typeface="Calibri" panose="020F0502020204030204" pitchFamily="34" charset="0"/>
              </a:rPr>
              <a:t> </a:t>
            </a:r>
            <a:r>
              <a:rPr lang="en-US" sz="2200" b="1" dirty="0">
                <a:latin typeface="Calibri" panose="020F0502020204030204" pitchFamily="34" charset="0"/>
              </a:rPr>
              <a:t>S</a:t>
            </a:r>
            <a:r>
              <a:rPr lang="en-US" sz="2200" dirty="0">
                <a:latin typeface="Calibri" panose="020F0502020204030204" pitchFamily="34" charset="0"/>
              </a:rPr>
              <a:t> and is not considered contributed capital. </a:t>
            </a:r>
          </a:p>
          <a:p>
            <a:pPr marL="292608" indent="-292608">
              <a:buClr>
                <a:schemeClr val="accent2"/>
              </a:buClr>
              <a:buFont typeface="Arial" panose="020B0604020202020204" pitchFamily="34" charset="0"/>
              <a:buChar char="•"/>
            </a:pPr>
            <a:r>
              <a:rPr lang="en-US" sz="2200" dirty="0">
                <a:latin typeface="Calibri" panose="020F0502020204030204" pitchFamily="34" charset="0"/>
              </a:rPr>
              <a:t>I</a:t>
            </a:r>
            <a:r>
              <a:rPr lang="en-US" sz="100" dirty="0">
                <a:latin typeface="Calibri" panose="020F0502020204030204" pitchFamily="34" charset="0"/>
              </a:rPr>
              <a:t> </a:t>
            </a:r>
            <a:r>
              <a:rPr lang="en-US" sz="2200" dirty="0">
                <a:latin typeface="Calibri" panose="020F0502020204030204" pitchFamily="34" charset="0"/>
              </a:rPr>
              <a:t>F</a:t>
            </a:r>
            <a:r>
              <a:rPr lang="en-US" sz="100" dirty="0">
                <a:latin typeface="Calibri" panose="020F0502020204030204" pitchFamily="34" charset="0"/>
              </a:rPr>
              <a:t> </a:t>
            </a:r>
            <a:r>
              <a:rPr lang="en-US" sz="2200" dirty="0">
                <a:latin typeface="Calibri" panose="020F0502020204030204" pitchFamily="34" charset="0"/>
              </a:rPr>
              <a:t>R</a:t>
            </a:r>
            <a:r>
              <a:rPr lang="en-US" sz="100" dirty="0">
                <a:latin typeface="Calibri" panose="020F0502020204030204" pitchFamily="34" charset="0"/>
              </a:rPr>
              <a:t> </a:t>
            </a:r>
            <a:r>
              <a:rPr lang="en-US" sz="2200" dirty="0">
                <a:latin typeface="Calibri" panose="020F0502020204030204" pitchFamily="34" charset="0"/>
              </a:rPr>
              <a:t>S often uses terms such as </a:t>
            </a:r>
            <a:r>
              <a:rPr lang="en-US" sz="2200" b="1" dirty="0">
                <a:latin typeface="Calibri" panose="020F0502020204030204" pitchFamily="34" charset="0"/>
              </a:rPr>
              <a:t>retained profits</a:t>
            </a:r>
            <a:r>
              <a:rPr lang="en-US" sz="2200" dirty="0">
                <a:latin typeface="Calibri" panose="020F0502020204030204" pitchFamily="34" charset="0"/>
              </a:rPr>
              <a:t> or </a:t>
            </a:r>
            <a:r>
              <a:rPr lang="en-US" sz="2200" b="1" dirty="0">
                <a:latin typeface="Calibri" panose="020F0502020204030204" pitchFamily="34" charset="0"/>
              </a:rPr>
              <a:t>accumulated profit or loss</a:t>
            </a:r>
            <a:r>
              <a:rPr lang="en-US" sz="2200" dirty="0">
                <a:latin typeface="Calibri" panose="020F0502020204030204" pitchFamily="34" charset="0"/>
              </a:rPr>
              <a:t> to describe retained earnings. The term retained earnings is also often used. </a:t>
            </a:r>
          </a:p>
          <a:p>
            <a:pPr marL="292608" indent="-292608">
              <a:buClr>
                <a:schemeClr val="accent2"/>
              </a:buClr>
              <a:buFont typeface="Arial" panose="020B0604020202020204" pitchFamily="34" charset="0"/>
              <a:buChar char="•"/>
            </a:pPr>
            <a:r>
              <a:rPr lang="en-US" sz="2200" dirty="0">
                <a:latin typeface="Calibri" panose="020F0502020204030204" pitchFamily="34" charset="0"/>
              </a:rPr>
              <a:t>Equity is given various descriptions under </a:t>
            </a:r>
            <a:r>
              <a:rPr lang="en-US" sz="2200" b="1" dirty="0">
                <a:latin typeface="Calibri" panose="020F0502020204030204" pitchFamily="34" charset="0"/>
              </a:rPr>
              <a:t>I</a:t>
            </a:r>
            <a:r>
              <a:rPr lang="en-US" sz="100" b="1" dirty="0">
                <a:latin typeface="Calibri" panose="020F0502020204030204" pitchFamily="34" charset="0"/>
              </a:rPr>
              <a:t> </a:t>
            </a:r>
            <a:r>
              <a:rPr lang="en-US" sz="2200" b="1" dirty="0">
                <a:latin typeface="Calibri" panose="020F0502020204030204" pitchFamily="34" charset="0"/>
              </a:rPr>
              <a:t>F</a:t>
            </a:r>
            <a:r>
              <a:rPr lang="en-US" sz="100" b="1" dirty="0">
                <a:latin typeface="Calibri" panose="020F0502020204030204" pitchFamily="34" charset="0"/>
              </a:rPr>
              <a:t> </a:t>
            </a:r>
            <a:r>
              <a:rPr lang="en-US" sz="2200" b="1" dirty="0">
                <a:latin typeface="Calibri" panose="020F0502020204030204" pitchFamily="34" charset="0"/>
              </a:rPr>
              <a:t>R</a:t>
            </a:r>
            <a:r>
              <a:rPr lang="en-US" sz="100" b="1" dirty="0">
                <a:latin typeface="Calibri" panose="020F0502020204030204" pitchFamily="34" charset="0"/>
              </a:rPr>
              <a:t> </a:t>
            </a:r>
            <a:r>
              <a:rPr lang="en-US" sz="2200" b="1" dirty="0">
                <a:latin typeface="Calibri" panose="020F0502020204030204" pitchFamily="34" charset="0"/>
              </a:rPr>
              <a:t>S</a:t>
            </a:r>
            <a:r>
              <a:rPr lang="en-US" sz="2200" dirty="0">
                <a:latin typeface="Calibri" panose="020F0502020204030204" pitchFamily="34" charset="0"/>
              </a:rPr>
              <a:t>, such as shareholders’ equity, owners’ equity, capital and reserves, and shareholders’ funds.</a:t>
            </a:r>
          </a:p>
        </p:txBody>
      </p:sp>
      <p:sp>
        <p:nvSpPr>
          <p:cNvPr id="4" name="Slide Number Placeholder 3">
            <a:extLst>
              <a:ext uri="{FF2B5EF4-FFF2-40B4-BE49-F238E27FC236}">
                <a16:creationId xmlns:a16="http://schemas.microsoft.com/office/drawing/2014/main" id="{544235E3-59F6-4419-A219-22CB529089E5}"/>
              </a:ext>
            </a:extLst>
          </p:cNvPr>
          <p:cNvSpPr>
            <a:spLocks noGrp="1"/>
          </p:cNvSpPr>
          <p:nvPr>
            <p:ph type="sldNum" sz="quarter" idx="10"/>
          </p:nvPr>
        </p:nvSpPr>
        <p:spPr/>
        <p:txBody>
          <a:bodyPr/>
          <a:lstStyle/>
          <a:p>
            <a:fld id="{67B19427-F580-D146-B60E-4CADEE75497F}" type="slidenum">
              <a:rPr lang="en-US" smtClean="0"/>
              <a:pPr/>
              <a:t>82</a:t>
            </a:fld>
            <a:endParaRPr lang="en-US" dirty="0"/>
          </a:p>
        </p:txBody>
      </p:sp>
      <p:sp>
        <p:nvSpPr>
          <p:cNvPr id="5" name="Footer Placeholder 4">
            <a:extLst>
              <a:ext uri="{FF2B5EF4-FFF2-40B4-BE49-F238E27FC236}">
                <a16:creationId xmlns:a16="http://schemas.microsoft.com/office/drawing/2014/main" id="{7B1ADFEC-CC29-4292-AEF0-C05CCF2A7AE1}"/>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13868643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DEBE0-0698-46E1-8BD4-CA99A0E876FD}"/>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A Look at I</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F</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R</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S </a:t>
            </a:r>
            <a:r>
              <a:rPr lang="en-US" sz="2400" dirty="0">
                <a:latin typeface="Calibri" panose="020F0502020204030204" pitchFamily="34" charset="0"/>
                <a:ea typeface="Source Sans Pro" charset="0"/>
                <a:cs typeface="Calibri" panose="020F0502020204030204" pitchFamily="34" charset="0"/>
              </a:rPr>
              <a:t>(5 of 5)</a:t>
            </a:r>
            <a:endParaRPr lang="en-US" sz="2400" dirty="0"/>
          </a:p>
        </p:txBody>
      </p:sp>
      <p:sp>
        <p:nvSpPr>
          <p:cNvPr id="3" name="Content Placeholder 2">
            <a:extLst>
              <a:ext uri="{FF2B5EF4-FFF2-40B4-BE49-F238E27FC236}">
                <a16:creationId xmlns:a16="http://schemas.microsoft.com/office/drawing/2014/main" id="{5611AA33-B3FA-4A8E-8BBB-D6EABB01728F}"/>
              </a:ext>
            </a:extLst>
          </p:cNvPr>
          <p:cNvSpPr>
            <a:spLocks noGrp="1"/>
          </p:cNvSpPr>
          <p:nvPr>
            <p:ph sz="quarter" idx="16"/>
          </p:nvPr>
        </p:nvSpPr>
        <p:spPr>
          <a:xfrm>
            <a:off x="304800" y="1828800"/>
            <a:ext cx="8534400" cy="2819400"/>
          </a:xfrm>
        </p:spPr>
        <p:txBody>
          <a:bodyPr/>
          <a:lstStyle/>
          <a:p>
            <a:r>
              <a:rPr lang="en-US" sz="2400" b="1" dirty="0">
                <a:solidFill>
                  <a:srgbClr val="196E78"/>
                </a:solidFill>
                <a:latin typeface="Calibri" panose="020F0502020204030204" pitchFamily="34" charset="0"/>
                <a:ea typeface="Source Sans Pro" charset="0"/>
                <a:cs typeface="Calibri" panose="020F0502020204030204" pitchFamily="34" charset="0"/>
              </a:rPr>
              <a:t>Looking to the Future</a:t>
            </a:r>
          </a:p>
          <a:p>
            <a:pPr>
              <a:lnSpc>
                <a:spcPct val="85000"/>
              </a:lnSpc>
            </a:pPr>
            <a:r>
              <a:rPr lang="en-US" sz="2400" dirty="0">
                <a:latin typeface="Calibri" panose="020F0502020204030204" pitchFamily="34" charset="0"/>
              </a:rPr>
              <a:t>The I</a:t>
            </a:r>
            <a:r>
              <a:rPr lang="en-US" sz="100" dirty="0">
                <a:latin typeface="Calibri" panose="020F0502020204030204" pitchFamily="34" charset="0"/>
              </a:rPr>
              <a:t> </a:t>
            </a:r>
            <a:r>
              <a:rPr lang="en-US" sz="2400" dirty="0">
                <a:latin typeface="Calibri" panose="020F0502020204030204" pitchFamily="34" charset="0"/>
              </a:rPr>
              <a:t>A</a:t>
            </a:r>
            <a:r>
              <a:rPr lang="en-US" sz="100" dirty="0">
                <a:latin typeface="Calibri" panose="020F0502020204030204" pitchFamily="34" charset="0"/>
              </a:rPr>
              <a:t> </a:t>
            </a:r>
            <a:r>
              <a:rPr lang="en-US" sz="2400" dirty="0">
                <a:latin typeface="Calibri" panose="020F0502020204030204" pitchFamily="34" charset="0"/>
              </a:rPr>
              <a:t>S</a:t>
            </a:r>
            <a:r>
              <a:rPr lang="en-US" sz="100" dirty="0">
                <a:latin typeface="Calibri" panose="020F0502020204030204" pitchFamily="34" charset="0"/>
              </a:rPr>
              <a:t> </a:t>
            </a:r>
            <a:r>
              <a:rPr lang="en-US" sz="2400" dirty="0">
                <a:latin typeface="Calibri" panose="020F0502020204030204" pitchFamily="34" charset="0"/>
              </a:rPr>
              <a:t>B and the F</a:t>
            </a:r>
            <a:r>
              <a:rPr lang="en-US" sz="100" dirty="0">
                <a:latin typeface="Calibri" panose="020F0502020204030204" pitchFamily="34" charset="0"/>
              </a:rPr>
              <a:t> </a:t>
            </a:r>
            <a:r>
              <a:rPr lang="en-US" sz="2400" dirty="0">
                <a:latin typeface="Calibri" panose="020F0502020204030204" pitchFamily="34" charset="0"/>
              </a:rPr>
              <a:t>A</a:t>
            </a:r>
            <a:r>
              <a:rPr lang="en-US" sz="100" dirty="0">
                <a:latin typeface="Calibri" panose="020F0502020204030204" pitchFamily="34" charset="0"/>
              </a:rPr>
              <a:t> </a:t>
            </a:r>
            <a:r>
              <a:rPr lang="en-US" sz="2400" dirty="0">
                <a:latin typeface="Calibri" panose="020F0502020204030204" pitchFamily="34" charset="0"/>
              </a:rPr>
              <a:t>S</a:t>
            </a:r>
            <a:r>
              <a:rPr lang="en-US" sz="100" dirty="0">
                <a:latin typeface="Calibri" panose="020F0502020204030204" pitchFamily="34" charset="0"/>
              </a:rPr>
              <a:t> </a:t>
            </a:r>
            <a:r>
              <a:rPr lang="en-US" sz="2400" dirty="0">
                <a:latin typeface="Calibri" panose="020F0502020204030204" pitchFamily="34" charset="0"/>
              </a:rPr>
              <a:t>B are currently working on a project related to financial statement presentation. An important part of this study is to determine whether certain line items, subtotals, and totals should be clearly defined and required to be displayed in the financial statements. </a:t>
            </a:r>
          </a:p>
        </p:txBody>
      </p:sp>
      <p:sp>
        <p:nvSpPr>
          <p:cNvPr id="4" name="Slide Number Placeholder 3">
            <a:extLst>
              <a:ext uri="{FF2B5EF4-FFF2-40B4-BE49-F238E27FC236}">
                <a16:creationId xmlns:a16="http://schemas.microsoft.com/office/drawing/2014/main" id="{544235E3-59F6-4419-A219-22CB529089E5}"/>
              </a:ext>
            </a:extLst>
          </p:cNvPr>
          <p:cNvSpPr>
            <a:spLocks noGrp="1"/>
          </p:cNvSpPr>
          <p:nvPr>
            <p:ph type="sldNum" sz="quarter" idx="10"/>
          </p:nvPr>
        </p:nvSpPr>
        <p:spPr/>
        <p:txBody>
          <a:bodyPr/>
          <a:lstStyle/>
          <a:p>
            <a:fld id="{67B19427-F580-D146-B60E-4CADEE75497F}" type="slidenum">
              <a:rPr lang="en-US" smtClean="0"/>
              <a:pPr/>
              <a:t>83</a:t>
            </a:fld>
            <a:endParaRPr lang="en-US" dirty="0"/>
          </a:p>
        </p:txBody>
      </p:sp>
      <p:sp>
        <p:nvSpPr>
          <p:cNvPr id="5" name="Footer Placeholder 4">
            <a:extLst>
              <a:ext uri="{FF2B5EF4-FFF2-40B4-BE49-F238E27FC236}">
                <a16:creationId xmlns:a16="http://schemas.microsoft.com/office/drawing/2014/main" id="{7B1ADFEC-CC29-4292-AEF0-C05CCF2A7AE1}"/>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2723745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761999"/>
          </a:xfrm>
        </p:spPr>
        <p:txBody>
          <a:bodyPr/>
          <a:lstStyle/>
          <a:p>
            <a:r>
              <a:rPr lang="en-US" b="1" dirty="0"/>
              <a:t>Copyright</a:t>
            </a:r>
          </a:p>
        </p:txBody>
      </p:sp>
      <p:sp>
        <p:nvSpPr>
          <p:cNvPr id="3" name="Content Placeholder 2"/>
          <p:cNvSpPr>
            <a:spLocks noGrp="1"/>
          </p:cNvSpPr>
          <p:nvPr>
            <p:ph sz="quarter" idx="16"/>
          </p:nvPr>
        </p:nvSpPr>
        <p:spPr>
          <a:xfrm>
            <a:off x="304800" y="1752600"/>
            <a:ext cx="8534400" cy="3657600"/>
          </a:xfrm>
        </p:spPr>
        <p:txBody>
          <a:bodyPr/>
          <a:lstStyle/>
          <a:p>
            <a:r>
              <a:rPr lang="en-US" sz="2400" b="1" dirty="0"/>
              <a:t>Copyright © 2018 John Wiley &amp; Sons, Inc.</a:t>
            </a:r>
          </a:p>
          <a:p>
            <a:pPr>
              <a:lnSpc>
                <a:spcPct val="150000"/>
              </a:lnSpc>
            </a:pPr>
            <a:r>
              <a:rPr lang="en-US" sz="1800" dirty="0"/>
              <a:t>All rights reserved. Reproduction or translation of this work beyond that permitted in Section 117 of the 1976 United States Act without the express written permission of the copyright owner is unlawful. Request for further information should be addressed to the Permissions Department, John Wiley &amp; Sons, Inc. The purchaser may make back-up copies for his/her own use only and not for distribution or resale. The Publisher assumes no responsibility for errors, omissions, or damages, caused by the use of these programs or from the use of the information contained herein.</a:t>
            </a:r>
          </a:p>
        </p:txBody>
      </p:sp>
      <p:sp>
        <p:nvSpPr>
          <p:cNvPr id="4" name="Slide Number Placeholder 3"/>
          <p:cNvSpPr>
            <a:spLocks noGrp="1"/>
          </p:cNvSpPr>
          <p:nvPr>
            <p:ph type="sldNum" sz="quarter" idx="10"/>
          </p:nvPr>
        </p:nvSpPr>
        <p:spPr/>
        <p:txBody>
          <a:bodyPr/>
          <a:lstStyle/>
          <a:p>
            <a:fld id="{67B19427-F580-D146-B60E-4CADEE75497F}" type="slidenum">
              <a:rPr lang="en-US" smtClean="0"/>
              <a:pPr/>
              <a:t>84</a:t>
            </a:fld>
            <a:endParaRPr lang="en-US" dirty="0"/>
          </a:p>
        </p:txBody>
      </p:sp>
      <p:sp>
        <p:nvSpPr>
          <p:cNvPr id="5" name="Footer Placeholder 4"/>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33643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7A45D-432E-4E15-9D56-380D447B35B8}"/>
              </a:ext>
            </a:extLst>
          </p:cNvPr>
          <p:cNvSpPr>
            <a:spLocks noGrp="1"/>
          </p:cNvSpPr>
          <p:nvPr>
            <p:ph type="title"/>
          </p:nvPr>
        </p:nvSpPr>
        <p:spPr>
          <a:xfrm>
            <a:off x="304800" y="762001"/>
            <a:ext cx="8534400" cy="838199"/>
          </a:xfrm>
        </p:spPr>
        <p:txBody>
          <a:bodyPr/>
          <a:lstStyle/>
          <a:p>
            <a:r>
              <a:rPr lang="en-US" b="1" dirty="0">
                <a:latin typeface="Calibri" panose="020F0502020204030204" pitchFamily="34" charset="0"/>
                <a:ea typeface="Source Sans Pro" charset="0"/>
                <a:cs typeface="Calibri" panose="020F0502020204030204" pitchFamily="34" charset="0"/>
              </a:rPr>
              <a:t>Stockholder Rights</a:t>
            </a:r>
            <a:endParaRPr lang="en-US" dirty="0"/>
          </a:p>
        </p:txBody>
      </p:sp>
      <p:sp>
        <p:nvSpPr>
          <p:cNvPr id="3" name="Content Placeholder 2">
            <a:extLst>
              <a:ext uri="{FF2B5EF4-FFF2-40B4-BE49-F238E27FC236}">
                <a16:creationId xmlns:a16="http://schemas.microsoft.com/office/drawing/2014/main" id="{660D45B2-43DD-47A3-B5D7-D4D30392FC92}"/>
              </a:ext>
            </a:extLst>
          </p:cNvPr>
          <p:cNvSpPr>
            <a:spLocks noGrp="1"/>
          </p:cNvSpPr>
          <p:nvPr>
            <p:ph sz="quarter" idx="16"/>
          </p:nvPr>
        </p:nvSpPr>
        <p:spPr>
          <a:xfrm>
            <a:off x="304800" y="1828800"/>
            <a:ext cx="8534400" cy="3352800"/>
          </a:xfrm>
        </p:spPr>
        <p:txBody>
          <a:bodyPr/>
          <a:lstStyle/>
          <a:p>
            <a:pPr marL="402336" indent="-402336">
              <a:buClr>
                <a:schemeClr val="accent2"/>
              </a:buClr>
              <a:buFont typeface="+mj-lt"/>
              <a:buAutoNum type="arabicPeriod"/>
            </a:pPr>
            <a:r>
              <a:rPr lang="en-US" sz="2600" dirty="0"/>
              <a:t>Vote in election of board of directors at annual meeting and vote on actions that require stockholder approval.</a:t>
            </a:r>
          </a:p>
          <a:p>
            <a:pPr marL="402336" indent="-402336">
              <a:buClr>
                <a:schemeClr val="accent2"/>
              </a:buClr>
              <a:buFont typeface="+mj-lt"/>
              <a:buAutoNum type="arabicPeriod"/>
            </a:pPr>
            <a:r>
              <a:rPr lang="en-US" altLang="en-US" sz="2600" dirty="0"/>
              <a:t>Share the corporate earnings through receipt of dividends.</a:t>
            </a:r>
          </a:p>
          <a:p>
            <a:pPr marL="402336" indent="-402336">
              <a:buClr>
                <a:schemeClr val="accent2"/>
              </a:buClr>
              <a:buFont typeface="+mj-lt"/>
              <a:buAutoNum type="arabicPeriod"/>
            </a:pPr>
            <a:r>
              <a:rPr lang="en-US" altLang="en-US" sz="2600" dirty="0"/>
              <a:t>Keep the same percentage ownership when new shares of stock are issued (preemptive right).</a:t>
            </a:r>
          </a:p>
          <a:p>
            <a:pPr marL="402336" indent="-402336">
              <a:buClr>
                <a:schemeClr val="accent2"/>
              </a:buClr>
              <a:buFont typeface="+mj-lt"/>
              <a:buAutoNum type="arabicPeriod"/>
            </a:pPr>
            <a:r>
              <a:rPr lang="en-US" sz="2600" dirty="0"/>
              <a:t>Share in assets upon liquidation in proportion to their holdings. This is called a </a:t>
            </a:r>
            <a:r>
              <a:rPr lang="en-US" sz="2600" b="1" dirty="0"/>
              <a:t>residual claim</a:t>
            </a:r>
            <a:r>
              <a:rPr lang="en-US" sz="2600" dirty="0"/>
              <a:t>.</a:t>
            </a:r>
            <a:endParaRPr lang="en-US" altLang="en-US" sz="2600" dirty="0"/>
          </a:p>
        </p:txBody>
      </p:sp>
      <p:sp>
        <p:nvSpPr>
          <p:cNvPr id="4" name="Slide Number Placeholder 3">
            <a:extLst>
              <a:ext uri="{FF2B5EF4-FFF2-40B4-BE49-F238E27FC236}">
                <a16:creationId xmlns:a16="http://schemas.microsoft.com/office/drawing/2014/main" id="{974595B5-9CE1-471F-8CBF-E3C5D90389A3}"/>
              </a:ext>
            </a:extLst>
          </p:cNvPr>
          <p:cNvSpPr>
            <a:spLocks noGrp="1"/>
          </p:cNvSpPr>
          <p:nvPr>
            <p:ph type="sldNum" sz="quarter" idx="10"/>
          </p:nvPr>
        </p:nvSpPr>
        <p:spPr/>
        <p:txBody>
          <a:bodyPr/>
          <a:lstStyle/>
          <a:p>
            <a:fld id="{67B19427-F580-D146-B60E-4CADEE75497F}" type="slidenum">
              <a:rPr lang="en-US" smtClean="0"/>
              <a:pPr/>
              <a:t>9</a:t>
            </a:fld>
            <a:endParaRPr lang="en-US" dirty="0"/>
          </a:p>
        </p:txBody>
      </p:sp>
      <p:sp>
        <p:nvSpPr>
          <p:cNvPr id="5" name="Footer Placeholder 4">
            <a:extLst>
              <a:ext uri="{FF2B5EF4-FFF2-40B4-BE49-F238E27FC236}">
                <a16:creationId xmlns:a16="http://schemas.microsoft.com/office/drawing/2014/main" id="{2981E4B9-0878-4E67-8F59-D4B56F6354A2}"/>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74540366"/>
      </p:ext>
    </p:extLst>
  </p:cSld>
  <p:clrMapOvr>
    <a:masterClrMapping/>
  </p:clrMapOvr>
</p:sld>
</file>

<file path=ppt/theme/theme1.xml><?xml version="1.0" encoding="utf-8"?>
<a:theme xmlns:a="http://schemas.openxmlformats.org/drawingml/2006/main" name="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pter Outline">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earning Objectives">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cept Check Ques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ey Term">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Sec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Image Slide Mast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078D6520EA68A49865606D3C9534DA1" ma:contentTypeVersion="13" ma:contentTypeDescription="Create a new document." ma:contentTypeScope="" ma:versionID="70035eb3428c3adc80d38ad743135323">
  <xsd:schema xmlns:xsd="http://www.w3.org/2001/XMLSchema" xmlns:xs="http://www.w3.org/2001/XMLSchema" xmlns:p="http://schemas.microsoft.com/office/2006/metadata/properties" xmlns:ns2="991c6ba3-1c6f-40a9-b60d-1b3170aa9e50" xmlns:ns3="7a71b9a5-dc42-4723-8d0f-e8d6ba5fbeb6" targetNamespace="http://schemas.microsoft.com/office/2006/metadata/properties" ma:root="true" ma:fieldsID="bd7354960e2e8c08eb9a78d1f0de2318" ns2:_="" ns3:_="">
    <xsd:import namespace="991c6ba3-1c6f-40a9-b60d-1b3170aa9e50"/>
    <xsd:import namespace="7a71b9a5-dc42-4723-8d0f-e8d6ba5fbeb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Fil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1c6ba3-1c6f-40a9-b60d-1b3170aa9e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Files" ma:index="20" nillable="true" ma:displayName="Files" ma:format="Dropdown" ma:internalName="Files" ma:percentage="FALS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7a71b9a5-dc42-4723-8d0f-e8d6ba5fbeb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Files xmlns="991c6ba3-1c6f-40a9-b60d-1b3170aa9e5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F7DACF8-84DE-4F92-B6C6-E078A935F2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1c6ba3-1c6f-40a9-b60d-1b3170aa9e50"/>
    <ds:schemaRef ds:uri="7a71b9a5-dc42-4723-8d0f-e8d6ba5fbe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1C71EB-81EB-430C-AADD-7391148CA650}">
  <ds:schemaRefs>
    <ds:schemaRef ds:uri="http://schemas.microsoft.com/office/infopath/2007/PartnerControls"/>
    <ds:schemaRef ds:uri="http://purl.org/dc/dcmitype/"/>
    <ds:schemaRef ds:uri="http://purl.org/dc/terms/"/>
    <ds:schemaRef ds:uri="991c6ba3-1c6f-40a9-b60d-1b3170aa9e50"/>
    <ds:schemaRef ds:uri="http://www.w3.org/XML/1998/namespace"/>
    <ds:schemaRef ds:uri="http://schemas.openxmlformats.org/package/2006/metadata/core-properties"/>
    <ds:schemaRef ds:uri="http://schemas.microsoft.com/office/2006/metadata/properties"/>
    <ds:schemaRef ds:uri="http://schemas.microsoft.com/office/2006/documentManagement/types"/>
    <ds:schemaRef ds:uri="http://purl.org/dc/elements/1.1/"/>
    <ds:schemaRef ds:uri="7a71b9a5-dc42-4723-8d0f-e8d6ba5fbeb6"/>
  </ds:schemaRefs>
</ds:datastoreItem>
</file>

<file path=customXml/itemProps3.xml><?xml version="1.0" encoding="utf-8"?>
<ds:datastoreItem xmlns:ds="http://schemas.openxmlformats.org/officeDocument/2006/customXml" ds:itemID="{288F1D47-4251-47E8-ACDB-2528FF86B6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16824</TotalTime>
  <Words>6761</Words>
  <Application>Microsoft Office PowerPoint</Application>
  <PresentationFormat>On-screen Show (4:3)</PresentationFormat>
  <Paragraphs>766</Paragraphs>
  <Slides>84</Slides>
  <Notes>1</Notes>
  <HiddenSlides>0</HiddenSlides>
  <MMClips>0</MMClips>
  <ScaleCrop>false</ScaleCrop>
  <HeadingPairs>
    <vt:vector size="8" baseType="variant">
      <vt:variant>
        <vt:lpstr>Fonts Used</vt:lpstr>
      </vt:variant>
      <vt:variant>
        <vt:i4>7</vt:i4>
      </vt:variant>
      <vt:variant>
        <vt:lpstr>Theme</vt:lpstr>
      </vt:variant>
      <vt:variant>
        <vt:i4>7</vt:i4>
      </vt:variant>
      <vt:variant>
        <vt:lpstr>Embedded OLE Servers</vt:lpstr>
      </vt:variant>
      <vt:variant>
        <vt:i4>1</vt:i4>
      </vt:variant>
      <vt:variant>
        <vt:lpstr>Slide Titles</vt:lpstr>
      </vt:variant>
      <vt:variant>
        <vt:i4>84</vt:i4>
      </vt:variant>
    </vt:vector>
  </HeadingPairs>
  <TitlesOfParts>
    <vt:vector size="99" baseType="lpstr">
      <vt:lpstr>Arial</vt:lpstr>
      <vt:lpstr>Calibri</vt:lpstr>
      <vt:lpstr>Calibri Light</vt:lpstr>
      <vt:lpstr>Courier New</vt:lpstr>
      <vt:lpstr>Source Sans Pro</vt:lpstr>
      <vt:lpstr>STIX</vt:lpstr>
      <vt:lpstr>Wingdings</vt:lpstr>
      <vt:lpstr>Opener</vt:lpstr>
      <vt:lpstr>Chapter Outline</vt:lpstr>
      <vt:lpstr>Learning Objectives</vt:lpstr>
      <vt:lpstr>Concept Check Question</vt:lpstr>
      <vt:lpstr>Key Term</vt:lpstr>
      <vt:lpstr>Section</vt:lpstr>
      <vt:lpstr>Image Slide Master</vt:lpstr>
      <vt:lpstr>Equation</vt:lpstr>
      <vt:lpstr>Accounting Principles</vt:lpstr>
      <vt:lpstr>Chapter Outline</vt:lpstr>
      <vt:lpstr>Corporate Form of Organization</vt:lpstr>
      <vt:lpstr>Characteristics of Corporation (1 of 4)</vt:lpstr>
      <vt:lpstr>Characteristics of Corporation (2 of 4)</vt:lpstr>
      <vt:lpstr>Characteristics of Corporation (3 of 4)</vt:lpstr>
      <vt:lpstr>Characteristics of Corporation (4 of 4)</vt:lpstr>
      <vt:lpstr>Forming a Corporation</vt:lpstr>
      <vt:lpstr>Stockholder Rights</vt:lpstr>
      <vt:lpstr>Stock Issue Considerations (1 of 6)</vt:lpstr>
      <vt:lpstr>Stock Issue Considerations (2 of 6)</vt:lpstr>
      <vt:lpstr>Stock Issue Considerations (3 of 6)</vt:lpstr>
      <vt:lpstr>Stock Issue Considerations (4 of 6)</vt:lpstr>
      <vt:lpstr>Stock Issue Considerations (5 of 6)</vt:lpstr>
      <vt:lpstr>Stock Issue Considerations (6 of 6)</vt:lpstr>
      <vt:lpstr>Do It! 1a: Corporate Organization (1 of 3)</vt:lpstr>
      <vt:lpstr>Do It! 1a: Corporate Organization (2 of 3)</vt:lpstr>
      <vt:lpstr>Do It! 1a: Corporate Organization (3 of 3)</vt:lpstr>
      <vt:lpstr>Corporate Capital (1 of 3)</vt:lpstr>
      <vt:lpstr>Corporate Capital (2 of 3)</vt:lpstr>
      <vt:lpstr>Retained Earnings</vt:lpstr>
      <vt:lpstr>Corporate Capital (3 of 3)</vt:lpstr>
      <vt:lpstr>Do It! 1b: Corporate Capital</vt:lpstr>
      <vt:lpstr>Accounting for Stock Transactions (1 of 2)</vt:lpstr>
      <vt:lpstr>Issuing Common Stock for Cash (1 of 4)</vt:lpstr>
      <vt:lpstr>Accounting for Stock Transactions (2 of 4)</vt:lpstr>
      <vt:lpstr>Issuing No-Par Common Stock for Cash (3 of 4)</vt:lpstr>
      <vt:lpstr>Issuing No-Par Common Stock for Cash (4 of 4)</vt:lpstr>
      <vt:lpstr>Issuing Common Stock for Services or Noncash Assets</vt:lpstr>
      <vt:lpstr>Common Stock for Services (1 of 2)</vt:lpstr>
      <vt:lpstr>Common Stock for Services (2 of 2)</vt:lpstr>
      <vt:lpstr>Accounting for Preferred Stock (1 of 2)</vt:lpstr>
      <vt:lpstr>Accounting for Preferred Stock (2 of 2)</vt:lpstr>
      <vt:lpstr>Do It! 2a: Issuance of Stock (1 of 3)</vt:lpstr>
      <vt:lpstr>Do It! 2a: Issuance of Stock (2 of 3)</vt:lpstr>
      <vt:lpstr>Do It! 2a: Issuance of Stock (3 of 3)</vt:lpstr>
      <vt:lpstr>Accounting for Treasury Stock (1 of 5)</vt:lpstr>
      <vt:lpstr>Accounting for Treasury Stock (2 of 5)</vt:lpstr>
      <vt:lpstr>Accounting for Treasury Stock (3 of 5)</vt:lpstr>
      <vt:lpstr>Accounting for Treasury Stock (4 of 5)</vt:lpstr>
      <vt:lpstr>Accounting for Treasury Stock (5 of 5)</vt:lpstr>
      <vt:lpstr>Sale of Treasury Stock Above Cost</vt:lpstr>
      <vt:lpstr>Sale of Treasury Stock Below Cost (1 of 2)</vt:lpstr>
      <vt:lpstr>Sale of Treasury Stock Below Cost (2 of 2)</vt:lpstr>
      <vt:lpstr>Do It! 2b: Treasury Stock</vt:lpstr>
      <vt:lpstr>Explain the Accounting and Reporting Issues Related to Dividends</vt:lpstr>
      <vt:lpstr>Dividend Policy</vt:lpstr>
      <vt:lpstr>Dividend Policy  Financial Condition and Dividend Distributions</vt:lpstr>
      <vt:lpstr>Dividend Policy  Types of Dividends</vt:lpstr>
      <vt:lpstr>Types of Dividends Cash Dividends</vt:lpstr>
      <vt:lpstr>Types of Dividends Property Dividends</vt:lpstr>
      <vt:lpstr>Property Dividends</vt:lpstr>
      <vt:lpstr>Property Dividends Date of Distribution</vt:lpstr>
      <vt:lpstr>Types of Dividends Liquidating Dividends</vt:lpstr>
      <vt:lpstr>Liquidating Dividends</vt:lpstr>
      <vt:lpstr>Stock Dividends and Stock Splits Stock Dividends</vt:lpstr>
      <vt:lpstr>Stock Dividends</vt:lpstr>
      <vt:lpstr>Dividend Policy Stock Splits: In the case of a stock split, each old share is split into a number of new shares with a reduced par value, leaving the total share capital unchanged. In the case of a stock dividend, a number of new shares are received for each share owned.</vt:lpstr>
      <vt:lpstr>Dividend Policy Stock Split and Stock Dividend Differentiated</vt:lpstr>
      <vt:lpstr>Stock Dividend Entries</vt:lpstr>
      <vt:lpstr>Statement Presentation of Stockholders’ Equity (1 of 2)</vt:lpstr>
      <vt:lpstr>Statement Presentation of Stockholders’ Equity (2 of 2)</vt:lpstr>
      <vt:lpstr>Do It! 3: Stockholders’ Equity (1 of 2)</vt:lpstr>
      <vt:lpstr>Do It! 3: Stockholders’ Equity (2 of 2)</vt:lpstr>
      <vt:lpstr>Analysis of Stockholders’ Equity (1 of 2)</vt:lpstr>
      <vt:lpstr>Analysis Payout Ratio</vt:lpstr>
      <vt:lpstr>Analysis of Stockholders’ Equity (2 of 2)</vt:lpstr>
      <vt:lpstr>Analysis Rate of Return on Common Stockholders’ Equity</vt:lpstr>
      <vt:lpstr>Do It! 2: Analyzing Stockholders’ Equity (1 of 3)</vt:lpstr>
      <vt:lpstr>Do It! 2: Analyzing Stockholders’ Equity (2 of 3)</vt:lpstr>
      <vt:lpstr>Do It! 2: Analyzing Stockholders’ Equity (3 of 3)</vt:lpstr>
      <vt:lpstr>Income Statement Presentation (1 of 2)</vt:lpstr>
      <vt:lpstr>Income Statement Presentation (2 of 2)</vt:lpstr>
      <vt:lpstr>Income Statement Analysis (1 of 2)</vt:lpstr>
      <vt:lpstr>Income Statement Analysis (2 of 2)</vt:lpstr>
      <vt:lpstr>A Look at I F R S (1 of 5)</vt:lpstr>
      <vt:lpstr>Do It! 3: E P S (1 of 3)</vt:lpstr>
      <vt:lpstr>Do It! 3: E P S (2 of 3)</vt:lpstr>
      <vt:lpstr>Do It! 3: E P S (3 of 3)</vt:lpstr>
      <vt:lpstr>A Look at I F R S (2 of 5)</vt:lpstr>
      <vt:lpstr>A Look at I F R S (3 of 5)</vt:lpstr>
      <vt:lpstr>A Look at I F R S (4 of 5)</vt:lpstr>
      <vt:lpstr>A Look at I F R S (5 of 5)</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Accounting Principles, 13e</dc:title>
  <dc:subject>Accounts</dc:subject>
  <dc:creator>Weygandt/Kimmel/Kieso</dc:creator>
  <cp:lastModifiedBy>Md. Kausar Alam</cp:lastModifiedBy>
  <cp:revision>1849</cp:revision>
  <cp:lastPrinted>2017-04-26T13:25:47Z</cp:lastPrinted>
  <dcterms:created xsi:type="dcterms:W3CDTF">2017-04-21T14:49:46Z</dcterms:created>
  <dcterms:modified xsi:type="dcterms:W3CDTF">2025-02-01T06:39:03Z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0x0101004078D6520EA68A49865606D3C9534DA1</vt:lpwstr>
  </property>
</Properties>
</file>