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82" r:id="rId11"/>
    <p:sldId id="290" r:id="rId12"/>
    <p:sldId id="291" r:id="rId13"/>
    <p:sldId id="29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776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1DE12-AED9-4FD1-A057-90575A2192B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EB9FC-775F-40C5-A833-66912047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2AF2-3589-4DAF-B1AB-079D01962D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2AF2-3589-4DAF-B1AB-079D01962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2AF2-3589-4DAF-B1AB-079D01962D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2AF2-3589-4DAF-B1AB-079D01962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2AF2-3589-4DAF-B1AB-079D01962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"/>
          <p:cNvGrpSpPr/>
          <p:nvPr/>
        </p:nvGrpSpPr>
        <p:grpSpPr>
          <a:xfrm>
            <a:off x="0" y="3627212"/>
            <a:ext cx="9144000" cy="1516288"/>
            <a:chOff x="0" y="0"/>
            <a:chExt cx="6186311" cy="908565"/>
          </a:xfrm>
        </p:grpSpPr>
        <p:sp>
          <p:nvSpPr>
            <p:cNvPr id="20" name="Freeform 3"/>
            <p:cNvSpPr/>
            <p:nvPr/>
          </p:nvSpPr>
          <p:spPr>
            <a:xfrm>
              <a:off x="0" y="0"/>
              <a:ext cx="6186311" cy="908565"/>
            </a:xfrm>
            <a:custGeom>
              <a:avLst/>
              <a:gdLst/>
              <a:ahLst/>
              <a:cxnLst/>
              <a:rect l="l" t="t" r="r" b="b"/>
              <a:pathLst>
                <a:path w="6186311" h="908565">
                  <a:moveTo>
                    <a:pt x="0" y="0"/>
                  </a:moveTo>
                  <a:lnTo>
                    <a:pt x="6186311" y="0"/>
                  </a:lnTo>
                  <a:lnTo>
                    <a:pt x="6186311" y="908565"/>
                  </a:lnTo>
                  <a:lnTo>
                    <a:pt x="0" y="908565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-3300321" y="3572567"/>
            <a:ext cx="2101127" cy="188085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-3300321" y="3667046"/>
            <a:ext cx="2101127" cy="188085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10" name="Group 10"/>
          <p:cNvGrpSpPr/>
          <p:nvPr/>
        </p:nvGrpSpPr>
        <p:grpSpPr>
          <a:xfrm rot="8100000">
            <a:off x="-2951018" y="3575685"/>
            <a:ext cx="1676555" cy="1872903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" name="Group 2"/>
          <p:cNvGrpSpPr/>
          <p:nvPr/>
        </p:nvGrpSpPr>
        <p:grpSpPr>
          <a:xfrm rot="2700000">
            <a:off x="-2491764" y="3650596"/>
            <a:ext cx="1926790" cy="1724792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8100000">
            <a:off x="-2171448" y="3566814"/>
            <a:ext cx="1537447" cy="171750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pic>
        <p:nvPicPr>
          <p:cNvPr id="12" name="Picture 27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858000" y="133350"/>
            <a:ext cx="2689878" cy="841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7400" y="2637187"/>
            <a:ext cx="523331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Poppins ExtraBold"/>
              </a:rPr>
              <a:t>Lecture 1</a:t>
            </a:r>
            <a:endParaRPr lang="en-US" sz="3200" b="1" dirty="0">
              <a:latin typeface="Poppins Extra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5086" y="1210598"/>
            <a:ext cx="7086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Poppins ExtraBold"/>
              </a:rPr>
              <a:t>CSE 251</a:t>
            </a:r>
          </a:p>
          <a:p>
            <a:pPr algn="ctr"/>
            <a:r>
              <a:rPr lang="en-US" sz="3600" b="1" dirty="0">
                <a:latin typeface="Poppins ExtraBold"/>
              </a:rPr>
              <a:t>Electronic Devices and Circuits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3661939"/>
            <a:ext cx="53737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oppins ExtraBold"/>
              </a:rPr>
              <a:t>Course instructor:</a:t>
            </a:r>
          </a:p>
          <a:p>
            <a:pPr algn="ctr"/>
            <a:r>
              <a:rPr lang="en-US" dirty="0" err="1" smtClean="0">
                <a:latin typeface="Poppins ExtraBold"/>
              </a:rPr>
              <a:t>Ankan</a:t>
            </a:r>
            <a:r>
              <a:rPr lang="en-US" dirty="0" smtClean="0">
                <a:latin typeface="Poppins ExtraBold"/>
              </a:rPr>
              <a:t> </a:t>
            </a:r>
            <a:r>
              <a:rPr lang="en-US" dirty="0" err="1" smtClean="0">
                <a:latin typeface="Poppins ExtraBold"/>
              </a:rPr>
              <a:t>Ghosh</a:t>
            </a:r>
            <a:r>
              <a:rPr lang="en-US" dirty="0" smtClean="0">
                <a:latin typeface="Poppins ExtraBold"/>
              </a:rPr>
              <a:t> </a:t>
            </a:r>
            <a:r>
              <a:rPr lang="en-US" dirty="0" err="1" smtClean="0">
                <a:latin typeface="Poppins ExtraBold"/>
              </a:rPr>
              <a:t>Dastider</a:t>
            </a:r>
            <a:r>
              <a:rPr lang="en-US" dirty="0" smtClean="0">
                <a:latin typeface="Poppins ExtraBold"/>
              </a:rPr>
              <a:t> (AGD)</a:t>
            </a:r>
          </a:p>
          <a:p>
            <a:pPr algn="ctr"/>
            <a:r>
              <a:rPr lang="en-US" sz="1400" dirty="0" smtClean="0">
                <a:latin typeface="Poppins ExtraBold"/>
              </a:rPr>
              <a:t>Lecturer, Department of Computer Science and Engineering, School of Data and Sciences, </a:t>
            </a:r>
            <a:r>
              <a:rPr lang="en-US" sz="1400" dirty="0" err="1" smtClean="0">
                <a:latin typeface="Poppins ExtraBold"/>
              </a:rPr>
              <a:t>Brac</a:t>
            </a:r>
            <a:r>
              <a:rPr lang="en-US" sz="1400" dirty="0" smtClean="0">
                <a:latin typeface="Poppins ExtraBold"/>
              </a:rPr>
              <a:t> University</a:t>
            </a:r>
          </a:p>
          <a:p>
            <a:pPr algn="ctr"/>
            <a:endParaRPr lang="en-US" sz="400" dirty="0" smtClean="0">
              <a:latin typeface="Poppins ExtraBold"/>
            </a:endParaRPr>
          </a:p>
          <a:p>
            <a:pPr algn="ctr"/>
            <a:r>
              <a:rPr lang="en-US" sz="1400" i="1" dirty="0" smtClean="0">
                <a:latin typeface="Poppins ExtraBold"/>
              </a:rPr>
              <a:t>Email: ankan.ghosh@bracu.ac.bd</a:t>
            </a:r>
            <a:endParaRPr lang="en-US" sz="1400" i="1" dirty="0">
              <a:latin typeface="Poppins ExtraBold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48734" y="240873"/>
            <a:ext cx="2718664" cy="439929"/>
          </a:xfrm>
          <a:prstGeom prst="rect">
            <a:avLst/>
          </a:prstGeom>
        </p:spPr>
      </p:pic>
      <p:pic>
        <p:nvPicPr>
          <p:cNvPr id="1026" name="Picture 2" descr="BRAC University Logo PNG Vec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89649"/>
            <a:ext cx="1270857" cy="11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1342" y="28575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Transistor: </a:t>
            </a:r>
            <a:r>
              <a:rPr lang="en-US" sz="2800" dirty="0" smtClean="0"/>
              <a:t>probably the most impactful invention of the present world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04800" y="1733550"/>
            <a:ext cx="86106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Why do we need this course?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9599" y="2419350"/>
            <a:ext cx="8322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High Level Programming</a:t>
            </a:r>
            <a:r>
              <a:rPr lang="en-US" b="1" dirty="0" smtClean="0"/>
              <a:t> </a:t>
            </a:r>
            <a:r>
              <a:rPr lang="en-US" dirty="0" smtClean="0"/>
              <a:t>→</a:t>
            </a:r>
            <a:r>
              <a:rPr lang="en-US" b="1" dirty="0" smtClean="0"/>
              <a:t> Assembly language </a:t>
            </a:r>
            <a:r>
              <a:rPr lang="en-US" dirty="0"/>
              <a:t>→</a:t>
            </a:r>
            <a:r>
              <a:rPr lang="en-US" b="1" dirty="0" smtClean="0"/>
              <a:t> Machine language </a:t>
            </a:r>
            <a:r>
              <a:rPr lang="en-US" dirty="0"/>
              <a:t>→</a:t>
            </a:r>
            <a:r>
              <a:rPr lang="en-US" b="1" dirty="0" smtClean="0"/>
              <a:t> Architecture…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…Architecture </a:t>
            </a:r>
            <a:r>
              <a:rPr lang="en-US" dirty="0"/>
              <a:t>→</a:t>
            </a:r>
            <a:r>
              <a:rPr lang="en-US" b="1" dirty="0" smtClean="0"/>
              <a:t> System level </a:t>
            </a:r>
            <a:r>
              <a:rPr lang="en-US" dirty="0"/>
              <a:t>→</a:t>
            </a:r>
            <a:r>
              <a:rPr lang="en-US" b="1" dirty="0" smtClean="0"/>
              <a:t> Gate </a:t>
            </a:r>
            <a:r>
              <a:rPr lang="en-US" dirty="0"/>
              <a:t>→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Transistor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3028950"/>
            <a:ext cx="1234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(C, C++, etc.)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028950"/>
            <a:ext cx="209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(x86, ARM, CUDA, etc.)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3918" y="3013174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(100110)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3003946"/>
            <a:ext cx="1540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(RISC, CISC, etc.)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4095750"/>
            <a:ext cx="112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(Register, Mux)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4095749"/>
            <a:ext cx="71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(AND, OR, etc.)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817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oore's law - Wikipedia">
            <a:extLst>
              <a:ext uri="{FF2B5EF4-FFF2-40B4-BE49-F238E27FC236}">
                <a16:creationId xmlns="" xmlns:a16="http://schemas.microsoft.com/office/drawing/2014/main" id="{87813A36-BC71-A334-9893-9E6D6A93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9914"/>
            <a:ext cx="6438677" cy="476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CEF99-0CD4-E957-4591-501FF960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do we need electronic circuits?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28750"/>
            <a:ext cx="441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Digital Electronics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Boolean logic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Addition, subtraction, multiplication, </a:t>
            </a:r>
            <a:r>
              <a:rPr lang="en-US" sz="2400" dirty="0" smtClean="0"/>
              <a:t>division</a:t>
            </a:r>
          </a:p>
          <a:p>
            <a:pPr lvl="1"/>
            <a:endParaRPr lang="en-US" sz="800" dirty="0"/>
          </a:p>
          <a:p>
            <a:r>
              <a:rPr lang="en-US" sz="2400" b="1" dirty="0"/>
              <a:t>Analog Electronics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Amplifiers, radio transmitter and receivers, </a:t>
            </a:r>
            <a:r>
              <a:rPr lang="en-US" sz="2400" dirty="0" smtClean="0"/>
              <a:t>modulator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800600" y="1613416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Power Electronics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Motor control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AC to DC conversion or vice versa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HVDC circuits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Charge control circuits</a:t>
            </a:r>
          </a:p>
        </p:txBody>
      </p:sp>
    </p:spTree>
    <p:extLst>
      <p:ext uri="{BB962C8B-B14F-4D97-AF65-F5344CB8AC3E}">
        <p14:creationId xmlns:p14="http://schemas.microsoft.com/office/powerpoint/2010/main" val="9298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CEF99-0CD4-E957-4591-501FF960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85950"/>
            <a:ext cx="8229600" cy="8572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715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1120114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Mathematical Operations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0"/>
            <a:ext cx="9144000" cy="847771"/>
            <a:chOff x="0" y="0"/>
            <a:chExt cx="9144000" cy="847771"/>
          </a:xfrm>
        </p:grpSpPr>
        <p:grpSp>
          <p:nvGrpSpPr>
            <p:cNvPr id="4" name="Group 2"/>
            <p:cNvGrpSpPr/>
            <p:nvPr/>
          </p:nvGrpSpPr>
          <p:grpSpPr>
            <a:xfrm>
              <a:off x="0" y="0"/>
              <a:ext cx="9144000" cy="847771"/>
              <a:chOff x="0" y="0"/>
              <a:chExt cx="6186311" cy="286777"/>
            </a:xfrm>
          </p:grpSpPr>
          <p:sp>
            <p:nvSpPr>
              <p:cNvPr id="5" name="Freeform 3"/>
              <p:cNvSpPr/>
              <p:nvPr/>
            </p:nvSpPr>
            <p:spPr>
              <a:xfrm>
                <a:off x="0" y="0"/>
                <a:ext cx="6186311" cy="286777"/>
              </a:xfrm>
              <a:custGeom>
                <a:avLst/>
                <a:gdLst/>
                <a:ahLst/>
                <a:cxnLst/>
                <a:rect l="l" t="t" r="r" b="b"/>
                <a:pathLst>
                  <a:path w="6186311" h="286777">
                    <a:moveTo>
                      <a:pt x="0" y="0"/>
                    </a:moveTo>
                    <a:lnTo>
                      <a:pt x="6186311" y="0"/>
                    </a:lnTo>
                    <a:lnTo>
                      <a:pt x="6186311" y="286777"/>
                    </a:lnTo>
                    <a:lnTo>
                      <a:pt x="0" y="286777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</p:sp>
        </p:grpSp>
        <p:grpSp>
          <p:nvGrpSpPr>
            <p:cNvPr id="6" name="Group 4"/>
            <p:cNvGrpSpPr/>
            <p:nvPr/>
          </p:nvGrpSpPr>
          <p:grpSpPr>
            <a:xfrm>
              <a:off x="1" y="0"/>
              <a:ext cx="423886" cy="847771"/>
              <a:chOff x="0" y="0"/>
              <a:chExt cx="1913890" cy="1913890"/>
            </a:xfrm>
          </p:grpSpPr>
          <p:sp>
            <p:nvSpPr>
              <p:cNvPr id="7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84B31"/>
              </a:solidFill>
            </p:spPr>
          </p:sp>
        </p:grpSp>
        <p:sp>
          <p:nvSpPr>
            <p:cNvPr id="8" name="TextBox 6"/>
            <p:cNvSpPr txBox="1"/>
            <p:nvPr/>
          </p:nvSpPr>
          <p:spPr>
            <a:xfrm>
              <a:off x="685800" y="237936"/>
              <a:ext cx="5296378" cy="3490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 b="1" spc="74" dirty="0" smtClean="0">
                  <a:latin typeface="Poppins Medium"/>
                </a:rPr>
                <a:t>Lecture 1: Introduction</a:t>
              </a:r>
              <a:endParaRPr lang="en-US" sz="2400" b="1" spc="74" dirty="0">
                <a:latin typeface="Poppins Medium"/>
              </a:endParaRPr>
            </a:p>
          </p:txBody>
        </p:sp>
        <p:pic>
          <p:nvPicPr>
            <p:cNvPr id="10" name="Picture 2" descr="BRAC University Logo PNG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107020"/>
              <a:ext cx="666438" cy="61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D6AB1E-A1E2-D9A9-8467-B18F86538D41}"/>
              </a:ext>
            </a:extLst>
          </p:cNvPr>
          <p:cNvSpPr>
            <a:spLocks noGrp="1"/>
          </p:cNvSpPr>
          <p:nvPr/>
        </p:nvSpPr>
        <p:spPr>
          <a:xfrm>
            <a:off x="979170" y="1885950"/>
            <a:ext cx="7261860" cy="318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Addition:</a:t>
            </a:r>
            <a:r>
              <a:rPr lang="en-US" sz="2400" dirty="0"/>
              <a:t>	4 + 5 </a:t>
            </a:r>
            <a:r>
              <a:rPr lang="en-US" sz="2400" dirty="0">
                <a:sym typeface="Wingdings" panose="05000000000000000000" pitchFamily="2" charset="2"/>
              </a:rPr>
              <a:t> 9	(0100 + 0101  1001)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 panose="05000000000000000000" pitchFamily="2" charset="2"/>
              </a:rPr>
              <a:t>Subtraction: </a:t>
            </a:r>
            <a:r>
              <a:rPr lang="en-US" sz="2400" dirty="0">
                <a:sym typeface="Wingdings" panose="05000000000000000000" pitchFamily="2" charset="2"/>
              </a:rPr>
              <a:t>	10 – 9  1	(1010 + 0111  0001)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 panose="05000000000000000000" pitchFamily="2" charset="2"/>
              </a:rPr>
              <a:t>Multiplication: 5x4 </a:t>
            </a:r>
            <a:r>
              <a:rPr lang="en-US" sz="2400" dirty="0">
                <a:sym typeface="Wingdings" panose="05000000000000000000" pitchFamily="2" charset="2"/>
              </a:rPr>
              <a:t>= 4+4+4+4+4 = 20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Wingdings" panose="05000000000000000000" pitchFamily="2" charset="2"/>
              </a:rPr>
              <a:t>Division: 10/2 </a:t>
            </a:r>
            <a:r>
              <a:rPr lang="en-US" sz="2400" dirty="0">
                <a:sym typeface="Wingdings" panose="05000000000000000000" pitchFamily="2" charset="2"/>
              </a:rPr>
              <a:t>= 2 can be subtracted from 10, 5 times</a:t>
            </a:r>
          </a:p>
        </p:txBody>
      </p:sp>
    </p:spTree>
    <p:extLst>
      <p:ext uri="{BB962C8B-B14F-4D97-AF65-F5344CB8AC3E}">
        <p14:creationId xmlns:p14="http://schemas.microsoft.com/office/powerpoint/2010/main" val="66271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8600" y="28575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Digital Logic Circuit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1429405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Addition:  </a:t>
            </a:r>
            <a:r>
              <a:rPr lang="en-US" sz="2800" dirty="0" smtClean="0"/>
              <a:t>4 </a:t>
            </a:r>
            <a:r>
              <a:rPr lang="en-US" sz="2800" dirty="0"/>
              <a:t>+ 5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smtClean="0">
                <a:sym typeface="Wingdings" panose="05000000000000000000" pitchFamily="2" charset="2"/>
              </a:rPr>
              <a:t>9   (0100 </a:t>
            </a:r>
            <a:r>
              <a:rPr lang="en-US" sz="2800" dirty="0">
                <a:sym typeface="Wingdings" panose="05000000000000000000" pitchFamily="2" charset="2"/>
              </a:rPr>
              <a:t>+ 0101  1001)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FE185E-8F34-B0FC-3318-E33356E9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43150"/>
            <a:ext cx="3917069" cy="24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2" y="2571750"/>
            <a:ext cx="472310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7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085FA8-EA5F-4ED0-F607-005C9594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Logic gates are basically switches</a:t>
            </a:r>
          </a:p>
        </p:txBody>
      </p:sp>
      <p:pic>
        <p:nvPicPr>
          <p:cNvPr id="4098" name="Picture 2" descr="Logic AND Function - Digital Logic Gates">
            <a:extLst>
              <a:ext uri="{FF2B5EF4-FFF2-40B4-BE49-F238E27FC236}">
                <a16:creationId xmlns="" xmlns:a16="http://schemas.microsoft.com/office/drawing/2014/main" id="{66936553-9D7E-C866-19BC-1F405257D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7" b="22688"/>
          <a:stretch/>
        </p:blipFill>
        <p:spPr bwMode="auto">
          <a:xfrm>
            <a:off x="1510379" y="2276757"/>
            <a:ext cx="2401019" cy="13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ic OR Function - Digital Logic Gates">
            <a:extLst>
              <a:ext uri="{FF2B5EF4-FFF2-40B4-BE49-F238E27FC236}">
                <a16:creationId xmlns="" xmlns:a16="http://schemas.microsoft.com/office/drawing/2014/main" id="{96062205-F218-8484-F968-9BECD6C2B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7" b="20207"/>
          <a:stretch/>
        </p:blipFill>
        <p:spPr bwMode="auto">
          <a:xfrm>
            <a:off x="4876800" y="2067958"/>
            <a:ext cx="2447748" cy="15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="" xmlns:a16="http://schemas.microsoft.com/office/drawing/2014/main" id="{036F585F-EFCE-E1B6-6947-8B853748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46" y="1276350"/>
            <a:ext cx="1879794" cy="67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="" xmlns:a16="http://schemas.microsoft.com/office/drawing/2014/main" id="{ECBFA4BE-8E20-1ACA-E6EA-64DF6944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98" y="1352550"/>
            <a:ext cx="1828800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9966FCA-5F53-23DE-7610-5A3E011AD33A}"/>
              </a:ext>
            </a:extLst>
          </p:cNvPr>
          <p:cNvSpPr txBox="1"/>
          <p:nvPr/>
        </p:nvSpPr>
        <p:spPr>
          <a:xfrm>
            <a:off x="1905000" y="3676038"/>
            <a:ext cx="1248801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dirty="0"/>
              <a:t>AND 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10F19C-C417-4B5E-6C0C-8DFAFEB6A6E0}"/>
              </a:ext>
            </a:extLst>
          </p:cNvPr>
          <p:cNvSpPr txBox="1"/>
          <p:nvPr/>
        </p:nvSpPr>
        <p:spPr>
          <a:xfrm>
            <a:off x="5469994" y="3673301"/>
            <a:ext cx="994410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b="1" dirty="0"/>
              <a:t>OR 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DAE2413-20E4-3619-C3DB-132DED1512B1}"/>
              </a:ext>
            </a:extLst>
          </p:cNvPr>
          <p:cNvSpPr/>
          <p:nvPr/>
        </p:nvSpPr>
        <p:spPr>
          <a:xfrm>
            <a:off x="7701303" y="2292629"/>
            <a:ext cx="695472" cy="390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8C98DA5-4D40-4657-9D9E-68710BB4BE88}"/>
              </a:ext>
            </a:extLst>
          </p:cNvPr>
          <p:cNvSpPr txBox="1"/>
          <p:nvPr/>
        </p:nvSpPr>
        <p:spPr>
          <a:xfrm>
            <a:off x="342181" y="4202237"/>
            <a:ext cx="8534400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400" dirty="0"/>
              <a:t>The faster you can operate these switches, the faster you can complete the functions</a:t>
            </a:r>
            <a:r>
              <a:rPr lang="en-US" sz="2400" dirty="0" smtClean="0"/>
              <a:t>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2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99E04-D92F-1F5E-30A5-AD0820F3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can we make these switches?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FC97C-FB64-1857-753E-E04F931D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886200" cy="685799"/>
          </a:xfrm>
        </p:spPr>
        <p:txBody>
          <a:bodyPr>
            <a:normAutofit/>
          </a:bodyPr>
          <a:lstStyle/>
          <a:p>
            <a:r>
              <a:rPr lang="en-US" b="1" dirty="0"/>
              <a:t>Mechanical </a:t>
            </a:r>
            <a:r>
              <a:rPr lang="en-US" b="1" dirty="0" smtClean="0"/>
              <a:t>switch</a:t>
            </a:r>
          </a:p>
        </p:txBody>
      </p:sp>
      <p:pic>
        <p:nvPicPr>
          <p:cNvPr id="5122" name="Picture 2" descr="TA101A1 Miniature On-Off Toggle Switch SPST | Switch Electronics">
            <a:extLst>
              <a:ext uri="{FF2B5EF4-FFF2-40B4-BE49-F238E27FC236}">
                <a16:creationId xmlns="" xmlns:a16="http://schemas.microsoft.com/office/drawing/2014/main" id="{970D105D-6C29-2A8D-EC5B-0065EC6CE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42072"/>
            <a:ext cx="1728276" cy="172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uto Relay Transparent 12v With Iron Bracket Spdt 1z Small Mini Automotive  Power 12 Volt 40a 5pin 28*28mm 4pin 5pin Jq1912t - Buy Automotive Relay  12v,Auto Relays 12v,Auto Relay Product on Alibaba.com">
            <a:extLst>
              <a:ext uri="{FF2B5EF4-FFF2-40B4-BE49-F238E27FC236}">
                <a16:creationId xmlns="" xmlns:a16="http://schemas.microsoft.com/office/drawing/2014/main" id="{ACD05DBE-515D-BBDD-A3F6-E3BE8A166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42072"/>
            <a:ext cx="1728277" cy="17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C5D6936-84B8-160A-2851-1CBE61D8A546}"/>
              </a:ext>
            </a:extLst>
          </p:cNvPr>
          <p:cNvSpPr txBox="1"/>
          <p:nvPr/>
        </p:nvSpPr>
        <p:spPr>
          <a:xfrm>
            <a:off x="5904566" y="3574959"/>
            <a:ext cx="940833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/>
              <a:t>SPST Switch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DD8A1F0-DE9F-6F1F-F241-6FA913FBF3AB}"/>
              </a:ext>
            </a:extLst>
          </p:cNvPr>
          <p:cNvSpPr txBox="1"/>
          <p:nvPr/>
        </p:nvSpPr>
        <p:spPr>
          <a:xfrm>
            <a:off x="7010400" y="3574959"/>
            <a:ext cx="2109277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/>
              <a:t>Electromechanical Relay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885950"/>
            <a:ext cx="533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/>
              <a:t>Bulky and heavy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/>
              <a:t>Mechanical wear over time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/>
              <a:t>Noisy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/>
              <a:t>Ultra slow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Requires lots of energy </a:t>
            </a:r>
            <a:r>
              <a:rPr lang="en-US" sz="2400" dirty="0"/>
              <a:t>to operate</a:t>
            </a:r>
          </a:p>
        </p:txBody>
      </p:sp>
    </p:spTree>
    <p:extLst>
      <p:ext uri="{BB962C8B-B14F-4D97-AF65-F5344CB8AC3E}">
        <p14:creationId xmlns:p14="http://schemas.microsoft.com/office/powerpoint/2010/main" val="9201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99E04-D92F-1F5E-30A5-AD0820F3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can we make these switches?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754" y="1058014"/>
            <a:ext cx="309224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Vacuum tube</a:t>
            </a:r>
            <a:endParaRPr lang="en-US" sz="3200" b="1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11" y="1962150"/>
            <a:ext cx="2541642" cy="197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9160" y="4781550"/>
            <a:ext cx="9094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Image</a:t>
            </a:r>
            <a:r>
              <a:rPr lang="en-US" sz="800" dirty="0"/>
              <a:t>: From All </a:t>
            </a:r>
            <a:r>
              <a:rPr lang="en-US" sz="800" dirty="0" err="1"/>
              <a:t>Abouts</a:t>
            </a:r>
            <a:r>
              <a:rPr lang="en-US" sz="800" dirty="0"/>
              <a:t> Circuits Chapter 13 - Electron Tubes. Available online: allaboutcircuits.com/textbook/semiconductors/chpt-13/the-triode/ and Vacuum Tubes: The World Before Transistors. enginnering.com. Available online: engineering.com/story/vacuum-tubes-the-world-before-transistors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30422"/>
            <a:ext cx="226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400800" y="1084578"/>
            <a:ext cx="2647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To ensure current passes along one direction and stops flowing in the other direction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Gate allows us to control this is a more robust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99E04-D92F-1F5E-30A5-AD0820F3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can we make these switches?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FC97C-FB64-1857-753E-E04F931D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Vacuum tubes</a:t>
            </a:r>
          </a:p>
          <a:p>
            <a:pPr lvl="1"/>
            <a:r>
              <a:rPr lang="en-US" dirty="0"/>
              <a:t>Bulky</a:t>
            </a:r>
          </a:p>
          <a:p>
            <a:pPr lvl="1"/>
            <a:r>
              <a:rPr lang="en-US" dirty="0"/>
              <a:t>Lots of energy</a:t>
            </a:r>
          </a:p>
          <a:p>
            <a:pPr lvl="1"/>
            <a:r>
              <a:rPr lang="en-US" dirty="0"/>
              <a:t>Not scalable</a:t>
            </a:r>
          </a:p>
        </p:txBody>
      </p:sp>
      <p:pic>
        <p:nvPicPr>
          <p:cNvPr id="6148" name="Picture 4" descr="Bull Gamma 3, 1952(400 vacuum tubes). | Tech history, Old computers,  Computer history">
            <a:extLst>
              <a:ext uri="{FF2B5EF4-FFF2-40B4-BE49-F238E27FC236}">
                <a16:creationId xmlns="" xmlns:a16="http://schemas.microsoft.com/office/drawing/2014/main" id="{FD47654B-E87B-304D-0547-F52CE68F7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6"/>
          <a:stretch/>
        </p:blipFill>
        <p:spPr bwMode="auto">
          <a:xfrm>
            <a:off x="5638800" y="1123949"/>
            <a:ext cx="2836577" cy="22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xclusive: Western Electric confirms plans to tackle the tube crisis with  its Georgia factory | Guitar.com | All Things Guitar">
            <a:extLst>
              <a:ext uri="{FF2B5EF4-FFF2-40B4-BE49-F238E27FC236}">
                <a16:creationId xmlns="" xmlns:a16="http://schemas.microsoft.com/office/drawing/2014/main" id="{26EF7619-F367-762B-6E39-130B9091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36" y="3485197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99E04-D92F-1F5E-30A5-AD0820F3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can we make these switches?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FC97C-FB64-1857-753E-E04F931D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Electronic switches</a:t>
            </a:r>
          </a:p>
          <a:p>
            <a:pPr lvl="1"/>
            <a:r>
              <a:rPr lang="en-US" dirty="0"/>
              <a:t>No moving parts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High speed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524BCA6-3E57-4EAD-42CC-F63027688B47}"/>
              </a:ext>
            </a:extLst>
          </p:cNvPr>
          <p:cNvSpPr txBox="1"/>
          <p:nvPr/>
        </p:nvSpPr>
        <p:spPr>
          <a:xfrm>
            <a:off x="1143000" y="4400550"/>
            <a:ext cx="7239000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400" b="1" dirty="0"/>
              <a:t>5GHz computer </a:t>
            </a:r>
            <a:r>
              <a:rPr lang="en-US" sz="2400" b="1" dirty="0">
                <a:sym typeface="Wingdings" panose="05000000000000000000" pitchFamily="2" charset="2"/>
              </a:rPr>
              <a:t> 5 billion operations per second </a:t>
            </a:r>
            <a:r>
              <a:rPr lang="en-US" sz="2400" b="1" dirty="0" smtClean="0">
                <a:sym typeface="Wingdings" panose="05000000000000000000" pitchFamily="2" charset="2"/>
              </a:rPr>
              <a:t>!!!</a:t>
            </a:r>
            <a:endParaRPr lang="en-US" sz="2400" b="1" dirty="0"/>
          </a:p>
        </p:txBody>
      </p:sp>
      <p:pic>
        <p:nvPicPr>
          <p:cNvPr id="7170" name="Picture 2" descr="MOSFET - Wikipedia">
            <a:extLst>
              <a:ext uri="{FF2B5EF4-FFF2-40B4-BE49-F238E27FC236}">
                <a16:creationId xmlns="" xmlns:a16="http://schemas.microsoft.com/office/drawing/2014/main" id="{6EFC0104-D132-DBC1-2712-CE5C036C0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3304"/>
            <a:ext cx="3087015" cy="205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9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F825F5-68B2-B75C-59E7-0FCC9737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electronic circuits?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C9CAE3-823C-8C93-CDF6-CA978A41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circuit consisting of semiconductors.</a:t>
            </a:r>
          </a:p>
        </p:txBody>
      </p:sp>
      <p:pic>
        <p:nvPicPr>
          <p:cNvPr id="1028" name="Picture 4" descr="What is Diode - Definition, Diode Symbol, Types of Diode, Characteristics,  Applications and FAQs">
            <a:extLst>
              <a:ext uri="{FF2B5EF4-FFF2-40B4-BE49-F238E27FC236}">
                <a16:creationId xmlns="" xmlns:a16="http://schemas.microsoft.com/office/drawing/2014/main" id="{4F4AC92F-5D95-863B-4B15-F7FA7F31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43200"/>
            <a:ext cx="2136516" cy="9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sic Electronics - Types of Transistors">
            <a:extLst>
              <a:ext uri="{FF2B5EF4-FFF2-40B4-BE49-F238E27FC236}">
                <a16:creationId xmlns="" xmlns:a16="http://schemas.microsoft.com/office/drawing/2014/main" id="{0AC4C4E1-82C4-6D8B-6E48-184426E08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46" y="2076858"/>
            <a:ext cx="2016397" cy="205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MOSFET? - ELE Times">
            <a:extLst>
              <a:ext uri="{FF2B5EF4-FFF2-40B4-BE49-F238E27FC236}">
                <a16:creationId xmlns="" xmlns:a16="http://schemas.microsoft.com/office/drawing/2014/main" id="{FEC6D0AC-3CCB-4070-18FC-8E6BFE5D3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5"/>
          <a:stretch/>
        </p:blipFill>
        <p:spPr bwMode="auto">
          <a:xfrm>
            <a:off x="5806330" y="2516759"/>
            <a:ext cx="3308676" cy="128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8532D78-68EA-0EE6-0188-C60B042F81A3}"/>
              </a:ext>
            </a:extLst>
          </p:cNvPr>
          <p:cNvSpPr txBox="1"/>
          <p:nvPr/>
        </p:nvSpPr>
        <p:spPr>
          <a:xfrm>
            <a:off x="1160273" y="4299985"/>
            <a:ext cx="101431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/>
              <a:t>Diode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DEB0ED-E39A-419B-B828-8EF8671B6141}"/>
              </a:ext>
            </a:extLst>
          </p:cNvPr>
          <p:cNvSpPr txBox="1"/>
          <p:nvPr/>
        </p:nvSpPr>
        <p:spPr>
          <a:xfrm>
            <a:off x="3783825" y="4300390"/>
            <a:ext cx="101431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/>
              <a:t>BJT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9E98664-15D4-1F62-F949-DDE5B4AEBB49}"/>
              </a:ext>
            </a:extLst>
          </p:cNvPr>
          <p:cNvSpPr txBox="1"/>
          <p:nvPr/>
        </p:nvSpPr>
        <p:spPr>
          <a:xfrm>
            <a:off x="6855852" y="4299985"/>
            <a:ext cx="101431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/>
              <a:t>MOSFET</a:t>
            </a:r>
          </a:p>
        </p:txBody>
      </p:sp>
    </p:spTree>
    <p:extLst>
      <p:ext uri="{BB962C8B-B14F-4D97-AF65-F5344CB8AC3E}">
        <p14:creationId xmlns:p14="http://schemas.microsoft.com/office/powerpoint/2010/main" val="8106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364</Words>
  <Application>Microsoft Office PowerPoint</Application>
  <PresentationFormat>On-screen Show (16:9)</PresentationFormat>
  <Paragraphs>79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Logic gates are basically switches</vt:lpstr>
      <vt:lpstr>How can we make these switches?</vt:lpstr>
      <vt:lpstr>How can we make these switches?</vt:lpstr>
      <vt:lpstr>How can we make these switches?</vt:lpstr>
      <vt:lpstr>How can we make these switches?</vt:lpstr>
      <vt:lpstr>What are electronic circuits?</vt:lpstr>
      <vt:lpstr>PowerPoint Presentation</vt:lpstr>
      <vt:lpstr>PowerPoint Presentation</vt:lpstr>
      <vt:lpstr>Why do we need electronic circuits?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</dc:creator>
  <cp:lastModifiedBy>Ankan</cp:lastModifiedBy>
  <cp:revision>43</cp:revision>
  <dcterms:created xsi:type="dcterms:W3CDTF">2006-08-16T00:00:00Z</dcterms:created>
  <dcterms:modified xsi:type="dcterms:W3CDTF">2023-05-28T16:01:56Z</dcterms:modified>
</cp:coreProperties>
</file>