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iI+sIgCvNSLffQthRZIugKJb7a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7E6940-8525-47F6-A8B3-6F3491F2BF25}">
  <a:tblStyle styleId="{627E6940-8525-47F6-A8B3-6F3491F2BF2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14.png"/><Relationship Id="rId11" Type="http://schemas.openxmlformats.org/officeDocument/2006/relationships/image" Target="../media/image52.png"/><Relationship Id="rId10" Type="http://schemas.openxmlformats.org/officeDocument/2006/relationships/image" Target="../media/image18.png"/><Relationship Id="rId9" Type="http://schemas.openxmlformats.org/officeDocument/2006/relationships/image" Target="../media/image27.png"/><Relationship Id="rId5" Type="http://schemas.openxmlformats.org/officeDocument/2006/relationships/image" Target="../media/image32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10" Type="http://schemas.openxmlformats.org/officeDocument/2006/relationships/image" Target="../media/image52.png"/><Relationship Id="rId9" Type="http://schemas.openxmlformats.org/officeDocument/2006/relationships/image" Target="../media/image18.png"/><Relationship Id="rId5" Type="http://schemas.openxmlformats.org/officeDocument/2006/relationships/image" Target="../media/image30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Relationship Id="rId4" Type="http://schemas.openxmlformats.org/officeDocument/2006/relationships/image" Target="../media/image4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0.png"/><Relationship Id="rId4" Type="http://schemas.openxmlformats.org/officeDocument/2006/relationships/image" Target="../media/image4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6.png"/><Relationship Id="rId4" Type="http://schemas.openxmlformats.org/officeDocument/2006/relationships/image" Target="../media/image36.png"/><Relationship Id="rId5" Type="http://schemas.openxmlformats.org/officeDocument/2006/relationships/image" Target="../media/image3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5.png"/><Relationship Id="rId4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Relationship Id="rId4" Type="http://schemas.openxmlformats.org/officeDocument/2006/relationships/image" Target="../media/image48.png"/><Relationship Id="rId9" Type="http://schemas.openxmlformats.org/officeDocument/2006/relationships/image" Target="../media/image54.png"/><Relationship Id="rId5" Type="http://schemas.openxmlformats.org/officeDocument/2006/relationships/image" Target="../media/image53.png"/><Relationship Id="rId6" Type="http://schemas.openxmlformats.org/officeDocument/2006/relationships/image" Target="../media/image50.png"/><Relationship Id="rId7" Type="http://schemas.openxmlformats.org/officeDocument/2006/relationships/image" Target="../media/image57.png"/><Relationship Id="rId8" Type="http://schemas.openxmlformats.org/officeDocument/2006/relationships/image" Target="../media/image5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5" Type="http://schemas.openxmlformats.org/officeDocument/2006/relationships/image" Target="../media/image12.jpg"/><Relationship Id="rId6" Type="http://schemas.openxmlformats.org/officeDocument/2006/relationships/image" Target="../media/image1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BD"/>
              <a:t>Lecture 3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BD"/>
              <a:t>Introduction to OpAmp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Terminals and Circuit Symbol</a:t>
            </a:r>
            <a:endParaRPr/>
          </a:p>
        </p:txBody>
      </p:sp>
      <p:sp>
        <p:nvSpPr>
          <p:cNvPr id="158" name="Google Shape;15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Op-amps are </a:t>
            </a:r>
            <a:r>
              <a:rPr b="1" lang="en-BD"/>
              <a:t>differential amplifiers</a:t>
            </a:r>
            <a:r>
              <a:rPr lang="en-BD"/>
              <a:t> – meaning it amplifies the voltage difference between two terminals. Therefore, it has two inputs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Since this is an amplifier, there are two terminals for </a:t>
            </a:r>
            <a:r>
              <a:rPr b="1" lang="en-BD"/>
              <a:t>power supply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Diagram&#10;&#10;Description automatically generated" id="159" name="Google Shape;15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538537"/>
            <a:ext cx="6933896" cy="29278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&#10;&#10;Description automatically generated" id="160" name="Google Shape;16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3162" y="4156868"/>
            <a:ext cx="4002566" cy="2310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74137" y="4339697"/>
            <a:ext cx="1778785" cy="1837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Equivalent Circuit</a:t>
            </a:r>
            <a:endParaRPr/>
          </a:p>
        </p:txBody>
      </p:sp>
      <p:pic>
        <p:nvPicPr>
          <p:cNvPr descr="Diagram, schematic&#10;&#10;Description automatically generated" id="167" name="Google Shape;167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9913" y="2703786"/>
            <a:ext cx="3017163" cy="236696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1"/>
          <p:cNvSpPr txBox="1"/>
          <p:nvPr/>
        </p:nvSpPr>
        <p:spPr>
          <a:xfrm>
            <a:off x="838200" y="1690688"/>
            <a:ext cx="10515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op amp is an amplifier, the internal circuit can be modeled using a </a:t>
            </a:r>
            <a:r>
              <a:rPr b="1" lang="en-BD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voltage controlled voltage source </a:t>
            </a:r>
            <a:r>
              <a:rPr lang="en-BD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(VCVS)! (actual circuit is complicated)</a:t>
            </a:r>
            <a:endParaRPr/>
          </a:p>
        </p:txBody>
      </p:sp>
      <p:pic>
        <p:nvPicPr>
          <p:cNvPr descr="A picture containing text, antenna&#10;&#10;Description automatically generated" id="169" name="Google Shape;16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2750" y="2679789"/>
            <a:ext cx="3017163" cy="239095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1"/>
          <p:cNvSpPr txBox="1"/>
          <p:nvPr/>
        </p:nvSpPr>
        <p:spPr>
          <a:xfrm>
            <a:off x="7106831" y="2422571"/>
            <a:ext cx="4152419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666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1" name="Google Shape;171;p11"/>
          <p:cNvSpPr txBox="1"/>
          <p:nvPr/>
        </p:nvSpPr>
        <p:spPr>
          <a:xfrm>
            <a:off x="7106831" y="2816357"/>
            <a:ext cx="4500142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290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2" name="Google Shape;172;p11"/>
          <p:cNvSpPr txBox="1"/>
          <p:nvPr/>
        </p:nvSpPr>
        <p:spPr>
          <a:xfrm>
            <a:off x="7106831" y="3345802"/>
            <a:ext cx="4118435" cy="64633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961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3" name="Google Shape;173;p11"/>
          <p:cNvSpPr txBox="1"/>
          <p:nvPr/>
        </p:nvSpPr>
        <p:spPr>
          <a:xfrm>
            <a:off x="7106829" y="4013555"/>
            <a:ext cx="2160207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90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4" name="Google Shape;174;p11"/>
          <p:cNvSpPr txBox="1"/>
          <p:nvPr/>
        </p:nvSpPr>
        <p:spPr>
          <a:xfrm>
            <a:off x="838200" y="5262679"/>
            <a:ext cx="10705524" cy="129266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3921" l="-710" r="0" t="-29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7074034" y="2398574"/>
            <a:ext cx="4532939" cy="2768738"/>
          </a:xfrm>
          <a:prstGeom prst="roundRect">
            <a:avLst>
              <a:gd fmla="val 5895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6831" y="4357485"/>
            <a:ext cx="2347246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724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7" name="Google Shape;177;p11"/>
          <p:cNvSpPr txBox="1"/>
          <p:nvPr/>
        </p:nvSpPr>
        <p:spPr>
          <a:xfrm>
            <a:off x="7106830" y="4701416"/>
            <a:ext cx="2539157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666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Equivalent Circuit</a:t>
            </a:r>
            <a:endParaRPr/>
          </a:p>
        </p:txBody>
      </p:sp>
      <p:pic>
        <p:nvPicPr>
          <p:cNvPr descr="Diagram, schematic&#10;&#10;Description automatically generated" id="183" name="Google Shape;183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703786"/>
            <a:ext cx="3017163" cy="236696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2"/>
          <p:cNvSpPr txBox="1"/>
          <p:nvPr/>
        </p:nvSpPr>
        <p:spPr>
          <a:xfrm>
            <a:off x="838200" y="1690688"/>
            <a:ext cx="10515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op amp is an amplifier, the internal circuit can be modeled using a </a:t>
            </a:r>
            <a:r>
              <a:rPr b="1" lang="en-BD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voltage controlled voltage source </a:t>
            </a:r>
            <a:r>
              <a:rPr lang="en-BD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(VCVS)! (actual circuit is complicated)</a:t>
            </a:r>
            <a:endParaRPr/>
          </a:p>
        </p:txBody>
      </p:sp>
      <p:sp>
        <p:nvSpPr>
          <p:cNvPr id="185" name="Google Shape;185;p12"/>
          <p:cNvSpPr txBox="1"/>
          <p:nvPr/>
        </p:nvSpPr>
        <p:spPr>
          <a:xfrm>
            <a:off x="3995118" y="2422571"/>
            <a:ext cx="4152419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666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6" name="Google Shape;186;p12"/>
          <p:cNvSpPr txBox="1"/>
          <p:nvPr/>
        </p:nvSpPr>
        <p:spPr>
          <a:xfrm>
            <a:off x="3995118" y="2816357"/>
            <a:ext cx="4500142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290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7" name="Google Shape;187;p12"/>
          <p:cNvSpPr txBox="1"/>
          <p:nvPr/>
        </p:nvSpPr>
        <p:spPr>
          <a:xfrm>
            <a:off x="3995118" y="3345802"/>
            <a:ext cx="4118435" cy="64633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961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8" name="Google Shape;188;p12"/>
          <p:cNvSpPr txBox="1"/>
          <p:nvPr/>
        </p:nvSpPr>
        <p:spPr>
          <a:xfrm>
            <a:off x="3995116" y="4013555"/>
            <a:ext cx="2160207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90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9" name="Google Shape;189;p12"/>
          <p:cNvSpPr txBox="1"/>
          <p:nvPr/>
        </p:nvSpPr>
        <p:spPr>
          <a:xfrm>
            <a:off x="838200" y="5262679"/>
            <a:ext cx="10705524" cy="129266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3921" l="-710" r="0" t="-29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0" name="Google Shape;190;p12"/>
          <p:cNvSpPr/>
          <p:nvPr/>
        </p:nvSpPr>
        <p:spPr>
          <a:xfrm>
            <a:off x="3962321" y="2398574"/>
            <a:ext cx="4532939" cy="2768738"/>
          </a:xfrm>
          <a:prstGeom prst="roundRect">
            <a:avLst>
              <a:gd fmla="val 5895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2"/>
          <p:cNvSpPr txBox="1"/>
          <p:nvPr/>
        </p:nvSpPr>
        <p:spPr>
          <a:xfrm>
            <a:off x="3995118" y="4357485"/>
            <a:ext cx="2347246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724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2" name="Google Shape;192;p12"/>
          <p:cNvSpPr txBox="1"/>
          <p:nvPr/>
        </p:nvSpPr>
        <p:spPr>
          <a:xfrm>
            <a:off x="3995117" y="4701416"/>
            <a:ext cx="2539157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666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193" name="Google Shape;193;p12"/>
          <p:cNvGraphicFramePr/>
          <p:nvPr/>
        </p:nvGraphicFramePr>
        <p:xfrm>
          <a:off x="8740236" y="29272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{627E6940-8525-47F6-A8B3-6F3491F2BF25}</a:tableStyleId>
              </a:tblPr>
              <a:tblGrid>
                <a:gridCol w="1246900"/>
                <a:gridCol w="2006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BD" sz="1800" u="none" cap="none" strike="noStrike"/>
                        <a:t>Parameter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BD" sz="1800"/>
                        <a:t>Typical Range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Practical Limitation - Saturation</a:t>
            </a:r>
            <a:endParaRPr/>
          </a:p>
        </p:txBody>
      </p:sp>
      <p:sp>
        <p:nvSpPr>
          <p:cNvPr id="199" name="Google Shape;199;p13"/>
          <p:cNvSpPr txBox="1"/>
          <p:nvPr>
            <p:ph idx="1" type="body"/>
          </p:nvPr>
        </p:nvSpPr>
        <p:spPr>
          <a:xfrm>
            <a:off x="838200" y="1825625"/>
            <a:ext cx="10663238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32" r="-236" t="-174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BD"/>
              <a:t> </a:t>
            </a:r>
            <a:endParaRPr/>
          </a:p>
        </p:txBody>
      </p:sp>
      <p:pic>
        <p:nvPicPr>
          <p:cNvPr descr="Diagram&#10;&#10;Description automatically generated" id="200" name="Google Shape;20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5263" y="3429000"/>
            <a:ext cx="4205288" cy="330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Example 3</a:t>
            </a:r>
            <a:endParaRPr/>
          </a:p>
        </p:txBody>
      </p:sp>
      <p:sp>
        <p:nvSpPr>
          <p:cNvPr id="206" name="Google Shape;206;p14"/>
          <p:cNvSpPr txBox="1"/>
          <p:nvPr>
            <p:ph idx="1" type="body"/>
          </p:nvPr>
        </p:nvSpPr>
        <p:spPr>
          <a:xfrm>
            <a:off x="838200" y="1825625"/>
            <a:ext cx="2276475" cy="6318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58" l="-4997" r="0" t="-1568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BD"/>
              <a:t> </a:t>
            </a:r>
            <a:endParaRPr/>
          </a:p>
        </p:txBody>
      </p:sp>
      <p:pic>
        <p:nvPicPr>
          <p:cNvPr id="207" name="Google Shape;20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747963"/>
            <a:ext cx="4025900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4"/>
          <p:cNvSpPr txBox="1"/>
          <p:nvPr/>
        </p:nvSpPr>
        <p:spPr>
          <a:xfrm>
            <a:off x="5121888" y="2967335"/>
            <a:ext cx="1334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BD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  <a:endParaRPr/>
          </a:p>
        </p:txBody>
      </p:sp>
      <p:sp>
        <p:nvSpPr>
          <p:cNvPr id="209" name="Google Shape;209;p14"/>
          <p:cNvSpPr txBox="1"/>
          <p:nvPr/>
        </p:nvSpPr>
        <p:spPr>
          <a:xfrm>
            <a:off x="5121888" y="3429000"/>
            <a:ext cx="6553012" cy="157382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7199" l="-1546" r="-38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214" name="Google Shape;21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848" y="2592387"/>
            <a:ext cx="4336040" cy="317976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Example 4</a:t>
            </a:r>
            <a:endParaRPr/>
          </a:p>
        </p:txBody>
      </p:sp>
      <p:sp>
        <p:nvSpPr>
          <p:cNvPr id="216" name="Google Shape;216;p15"/>
          <p:cNvSpPr txBox="1"/>
          <p:nvPr>
            <p:ph idx="1" type="body"/>
          </p:nvPr>
        </p:nvSpPr>
        <p:spPr>
          <a:xfrm>
            <a:off x="838200" y="1825625"/>
            <a:ext cx="2276475" cy="6318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958" l="-4997" r="0" t="-1568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D"/>
              <a:t> </a:t>
            </a:r>
            <a:endParaRPr/>
          </a:p>
        </p:txBody>
      </p:sp>
      <p:sp>
        <p:nvSpPr>
          <p:cNvPr id="217" name="Google Shape;217;p15"/>
          <p:cNvSpPr txBox="1"/>
          <p:nvPr/>
        </p:nvSpPr>
        <p:spPr>
          <a:xfrm>
            <a:off x="4987475" y="1690700"/>
            <a:ext cx="72045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BD" sz="2400" u="sng">
                <a:solidFill>
                  <a:srgbClr val="FF0000"/>
                </a:solidFill>
              </a:rPr>
              <a:t>Solution</a:t>
            </a:r>
            <a:r>
              <a:rPr b="1" lang="en-BD" sz="2400">
                <a:solidFill>
                  <a:srgbClr val="FF0000"/>
                </a:solidFill>
              </a:rPr>
              <a:t>:</a:t>
            </a:r>
            <a:endParaRPr b="1" sz="2400">
              <a:solidFill>
                <a:srgbClr val="FF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BD" sz="2400">
                <a:solidFill>
                  <a:schemeClr val="dk1"/>
                </a:solidFill>
              </a:rPr>
              <a:t>v</a:t>
            </a:r>
            <a:r>
              <a:rPr b="1" baseline="-25000" lang="en-BD" sz="2400">
                <a:solidFill>
                  <a:schemeClr val="dk1"/>
                </a:solidFill>
              </a:rPr>
              <a:t>d</a:t>
            </a:r>
            <a:r>
              <a:rPr b="1" lang="en-BD" sz="2400">
                <a:solidFill>
                  <a:schemeClr val="dk1"/>
                </a:solidFill>
              </a:rPr>
              <a:t> = v</a:t>
            </a:r>
            <a:r>
              <a:rPr b="1" baseline="30000" lang="en-BD" sz="2400">
                <a:solidFill>
                  <a:schemeClr val="dk1"/>
                </a:solidFill>
              </a:rPr>
              <a:t>+</a:t>
            </a:r>
            <a:r>
              <a:rPr b="1" lang="en-BD" sz="2400">
                <a:solidFill>
                  <a:schemeClr val="dk1"/>
                </a:solidFill>
              </a:rPr>
              <a:t>-v</a:t>
            </a:r>
            <a:r>
              <a:rPr b="1" baseline="30000" lang="en-BD" sz="2400">
                <a:solidFill>
                  <a:schemeClr val="dk1"/>
                </a:solidFill>
              </a:rPr>
              <a:t>-</a:t>
            </a:r>
            <a:r>
              <a:rPr b="1" lang="en-BD" sz="2400">
                <a:solidFill>
                  <a:schemeClr val="dk1"/>
                </a:solidFill>
              </a:rPr>
              <a:t> = 0.5 mV - 1 mV = -0.5 mV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BD" sz="2400">
                <a:solidFill>
                  <a:schemeClr val="dk1"/>
                </a:solidFill>
              </a:rPr>
              <a:t>➙ v</a:t>
            </a:r>
            <a:r>
              <a:rPr b="1" baseline="-25000" lang="en-BD" sz="2400">
                <a:solidFill>
                  <a:schemeClr val="dk1"/>
                </a:solidFill>
              </a:rPr>
              <a:t>o</a:t>
            </a:r>
            <a:r>
              <a:rPr b="1" lang="en-BD" sz="2400">
                <a:solidFill>
                  <a:schemeClr val="dk1"/>
                </a:solidFill>
              </a:rPr>
              <a:t> = Av</a:t>
            </a:r>
            <a:r>
              <a:rPr b="1" baseline="-25000" lang="en-BD" sz="2400">
                <a:solidFill>
                  <a:schemeClr val="dk1"/>
                </a:solidFill>
              </a:rPr>
              <a:t>d</a:t>
            </a:r>
            <a:r>
              <a:rPr b="1" lang="en-BD" sz="2400">
                <a:solidFill>
                  <a:schemeClr val="dk1"/>
                </a:solidFill>
              </a:rPr>
              <a:t> = (2x10</a:t>
            </a:r>
            <a:r>
              <a:rPr b="1" baseline="30000" lang="en-BD" sz="2400">
                <a:solidFill>
                  <a:schemeClr val="dk1"/>
                </a:solidFill>
              </a:rPr>
              <a:t>5</a:t>
            </a:r>
            <a:r>
              <a:rPr b="1" lang="en-BD" sz="2400">
                <a:solidFill>
                  <a:schemeClr val="dk1"/>
                </a:solidFill>
              </a:rPr>
              <a:t>)x(-0.5x</a:t>
            </a:r>
            <a:r>
              <a:rPr b="1" lang="en-BD" sz="2400">
                <a:solidFill>
                  <a:schemeClr val="dk1"/>
                </a:solidFill>
              </a:rPr>
              <a:t>10</a:t>
            </a:r>
            <a:r>
              <a:rPr b="1" baseline="30000" lang="en-BD" sz="2400">
                <a:solidFill>
                  <a:schemeClr val="dk1"/>
                </a:solidFill>
              </a:rPr>
              <a:t>-3</a:t>
            </a:r>
            <a:r>
              <a:rPr b="1" lang="en-BD" sz="2400">
                <a:solidFill>
                  <a:schemeClr val="dk1"/>
                </a:solidFill>
              </a:rPr>
              <a:t>) = -100V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BD" sz="2400">
                <a:solidFill>
                  <a:schemeClr val="dk1"/>
                </a:solidFill>
              </a:rPr>
              <a:t>However, the output must be limited within the range of -V</a:t>
            </a:r>
            <a:r>
              <a:rPr b="1" baseline="-25000" lang="en-BD" sz="2400">
                <a:solidFill>
                  <a:schemeClr val="dk1"/>
                </a:solidFill>
              </a:rPr>
              <a:t>CC</a:t>
            </a:r>
            <a:r>
              <a:rPr b="1" lang="en-BD" sz="2400">
                <a:solidFill>
                  <a:schemeClr val="dk1"/>
                </a:solidFill>
              </a:rPr>
              <a:t> to +V</a:t>
            </a:r>
            <a:r>
              <a:rPr b="1" baseline="-25000" lang="en-BD" sz="2400">
                <a:solidFill>
                  <a:schemeClr val="dk1"/>
                </a:solidFill>
              </a:rPr>
              <a:t>CC</a:t>
            </a:r>
            <a:r>
              <a:rPr b="1" lang="en-BD" sz="2400">
                <a:solidFill>
                  <a:schemeClr val="dk1"/>
                </a:solidFill>
              </a:rPr>
              <a:t>. Therefore, the highest output voltage can be -15V.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BD" sz="2400">
                <a:solidFill>
                  <a:schemeClr val="dk1"/>
                </a:solidFill>
              </a:rPr>
              <a:t>∴ v</a:t>
            </a:r>
            <a:r>
              <a:rPr b="1" baseline="-25000" lang="en-BD" sz="2400">
                <a:solidFill>
                  <a:schemeClr val="dk1"/>
                </a:solidFill>
              </a:rPr>
              <a:t>o</a:t>
            </a:r>
            <a:r>
              <a:rPr b="1" lang="en-BD" sz="2400">
                <a:solidFill>
                  <a:schemeClr val="dk1"/>
                </a:solidFill>
              </a:rPr>
              <a:t> = -15V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Solving Circuit with Op-Amp</a:t>
            </a:r>
            <a:endParaRPr/>
          </a:p>
        </p:txBody>
      </p:sp>
      <p:sp>
        <p:nvSpPr>
          <p:cNvPr id="223" name="Google Shape;22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Don’t be scared! Circuit solving with op-amp is exactly same as the circuits you solved in CSE250</a:t>
            </a:r>
            <a:br>
              <a:rPr lang="en-BD"/>
            </a:br>
            <a:r>
              <a:rPr lang="en-BD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Step 1: replace with equivalent circuit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Step 2: solve using KCL &amp; KVL, or nodal analysis (linear)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In most cases, the power supply voltages are not mentioned. </a:t>
            </a:r>
            <a:r>
              <a:rPr b="1" lang="en-BD"/>
              <a:t>Hence, we will assume the output is within the linear range in this case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Example 5</a:t>
            </a:r>
            <a:endParaRPr/>
          </a:p>
        </p:txBody>
      </p:sp>
      <p:pic>
        <p:nvPicPr>
          <p:cNvPr id="229" name="Google Shape;229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244" y="3168638"/>
            <a:ext cx="4719600" cy="30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7"/>
          <p:cNvSpPr txBox="1"/>
          <p:nvPr/>
        </p:nvSpPr>
        <p:spPr>
          <a:xfrm>
            <a:off x="838200" y="1690688"/>
            <a:ext cx="8045921" cy="4616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8946" l="-1260" r="0" t="-526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1" name="Google Shape;231;p17"/>
          <p:cNvSpPr txBox="1"/>
          <p:nvPr/>
        </p:nvSpPr>
        <p:spPr>
          <a:xfrm>
            <a:off x="6262085" y="2337652"/>
            <a:ext cx="509171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BD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  <a:br>
              <a:rPr b="1" lang="en-BD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BD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Step 1: replace using equivalent circuit</a:t>
            </a:r>
            <a:endParaRPr/>
          </a:p>
        </p:txBody>
      </p:sp>
      <p:pic>
        <p:nvPicPr>
          <p:cNvPr id="232" name="Google Shape;23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2162" y="3168650"/>
            <a:ext cx="5531549" cy="360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Example 5</a:t>
            </a:r>
            <a:endParaRPr/>
          </a:p>
        </p:txBody>
      </p:sp>
      <p:sp>
        <p:nvSpPr>
          <p:cNvPr id="238" name="Google Shape;238;p18"/>
          <p:cNvSpPr txBox="1"/>
          <p:nvPr/>
        </p:nvSpPr>
        <p:spPr>
          <a:xfrm>
            <a:off x="432785" y="1837589"/>
            <a:ext cx="49419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Step 2: Solve using KCL &amp; KVL or </a:t>
            </a:r>
            <a:r>
              <a:rPr lang="en-BD" sz="2400">
                <a:solidFill>
                  <a:srgbClr val="FF0000"/>
                </a:solidFill>
                <a:highlight>
                  <a:srgbClr val="FFFFCC"/>
                </a:highlight>
                <a:latin typeface="Calibri"/>
                <a:ea typeface="Calibri"/>
                <a:cs typeface="Calibri"/>
                <a:sym typeface="Calibri"/>
              </a:rPr>
              <a:t>nodal</a:t>
            </a:r>
            <a:endParaRPr/>
          </a:p>
        </p:txBody>
      </p:sp>
      <p:pic>
        <p:nvPicPr>
          <p:cNvPr id="239" name="Google Shape;2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9250"/>
            <a:ext cx="6987514" cy="45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8"/>
          <p:cNvSpPr txBox="1"/>
          <p:nvPr/>
        </p:nvSpPr>
        <p:spPr>
          <a:xfrm>
            <a:off x="6987525" y="0"/>
            <a:ext cx="5180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/>
              <a:t>Applying KCL we get,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/>
              <a:t>	i</a:t>
            </a:r>
            <a:r>
              <a:rPr baseline="-25000" lang="en-BD" sz="2000"/>
              <a:t>1</a:t>
            </a:r>
            <a:r>
              <a:rPr lang="en-BD" sz="2000"/>
              <a:t>= i</a:t>
            </a:r>
            <a:r>
              <a:rPr baseline="-25000" lang="en-BD" sz="2000"/>
              <a:t>2</a:t>
            </a:r>
            <a:r>
              <a:rPr lang="en-BD" sz="2000"/>
              <a:t>+ i</a:t>
            </a:r>
            <a:r>
              <a:rPr baseline="-25000" lang="en-BD" sz="2000"/>
              <a:t>F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/>
              <a:t>➙ (2-v</a:t>
            </a:r>
            <a:r>
              <a:rPr baseline="-25000" lang="en-BD" sz="2000"/>
              <a:t>1</a:t>
            </a:r>
            <a:r>
              <a:rPr lang="en-BD" sz="2000"/>
              <a:t>)/(1k) = (v</a:t>
            </a:r>
            <a:r>
              <a:rPr baseline="-25000" lang="en-BD" sz="2000"/>
              <a:t>1</a:t>
            </a:r>
            <a:r>
              <a:rPr lang="en-BD" sz="2000"/>
              <a:t>-v</a:t>
            </a:r>
            <a:r>
              <a:rPr baseline="-25000" lang="en-BD" sz="2000"/>
              <a:t>2</a:t>
            </a:r>
            <a:r>
              <a:rPr lang="en-BD" sz="2000"/>
              <a:t>)/(200k)+(v</a:t>
            </a:r>
            <a:r>
              <a:rPr baseline="-25000" lang="en-BD" sz="2000"/>
              <a:t>1</a:t>
            </a:r>
            <a:r>
              <a:rPr lang="en-BD" sz="2000"/>
              <a:t>-v</a:t>
            </a:r>
            <a:r>
              <a:rPr baseline="-25000" lang="en-BD" sz="2000"/>
              <a:t>o</a:t>
            </a:r>
            <a:r>
              <a:rPr lang="en-BD" sz="2000"/>
              <a:t>)/(2k)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dk1"/>
                </a:solidFill>
              </a:rPr>
              <a:t>➙ </a:t>
            </a:r>
            <a:r>
              <a:rPr lang="en-BD" sz="2000">
                <a:solidFill>
                  <a:schemeClr val="dk1"/>
                </a:solidFill>
              </a:rPr>
              <a:t>(2-v</a:t>
            </a:r>
            <a:r>
              <a:rPr baseline="-25000" lang="en-BD" sz="2000">
                <a:solidFill>
                  <a:schemeClr val="dk1"/>
                </a:solidFill>
              </a:rPr>
              <a:t>1</a:t>
            </a:r>
            <a:r>
              <a:rPr lang="en-BD" sz="2000">
                <a:solidFill>
                  <a:schemeClr val="dk1"/>
                </a:solidFill>
              </a:rPr>
              <a:t>)/(1k) = (v</a:t>
            </a:r>
            <a:r>
              <a:rPr baseline="-25000" lang="en-BD" sz="2000">
                <a:solidFill>
                  <a:schemeClr val="dk1"/>
                </a:solidFill>
              </a:rPr>
              <a:t>1</a:t>
            </a:r>
            <a:r>
              <a:rPr lang="en-BD" sz="2000">
                <a:solidFill>
                  <a:schemeClr val="dk1"/>
                </a:solidFill>
              </a:rPr>
              <a:t>-0)/(200k)+(v</a:t>
            </a:r>
            <a:r>
              <a:rPr baseline="-25000" lang="en-BD" sz="2000">
                <a:solidFill>
                  <a:schemeClr val="dk1"/>
                </a:solidFill>
              </a:rPr>
              <a:t>1</a:t>
            </a:r>
            <a:r>
              <a:rPr lang="en-BD" sz="2000">
                <a:solidFill>
                  <a:schemeClr val="dk1"/>
                </a:solidFill>
              </a:rPr>
              <a:t>-v</a:t>
            </a:r>
            <a:r>
              <a:rPr baseline="-25000" lang="en-BD" sz="2000">
                <a:solidFill>
                  <a:schemeClr val="dk1"/>
                </a:solidFill>
              </a:rPr>
              <a:t>o</a:t>
            </a:r>
            <a:r>
              <a:rPr lang="en-BD" sz="2000">
                <a:solidFill>
                  <a:schemeClr val="dk1"/>
                </a:solidFill>
              </a:rPr>
              <a:t>)/(2k)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D" sz="2000">
                <a:solidFill>
                  <a:schemeClr val="dk1"/>
                </a:solidFill>
              </a:rPr>
              <a:t>➙ (2-v</a:t>
            </a:r>
            <a:r>
              <a:rPr baseline="-25000" lang="en-BD" sz="2000">
                <a:solidFill>
                  <a:schemeClr val="dk1"/>
                </a:solidFill>
              </a:rPr>
              <a:t>1</a:t>
            </a:r>
            <a:r>
              <a:rPr lang="en-BD" sz="2000">
                <a:solidFill>
                  <a:schemeClr val="dk1"/>
                </a:solidFill>
              </a:rPr>
              <a:t>)/(1k) = v</a:t>
            </a:r>
            <a:r>
              <a:rPr baseline="-25000" lang="en-BD" sz="2000">
                <a:solidFill>
                  <a:schemeClr val="dk1"/>
                </a:solidFill>
              </a:rPr>
              <a:t>1</a:t>
            </a:r>
            <a:r>
              <a:rPr lang="en-BD" sz="2000">
                <a:solidFill>
                  <a:schemeClr val="dk1"/>
                </a:solidFill>
              </a:rPr>
              <a:t>/(200k)+(v</a:t>
            </a:r>
            <a:r>
              <a:rPr baseline="-25000" lang="en-BD" sz="2000">
                <a:solidFill>
                  <a:schemeClr val="dk1"/>
                </a:solidFill>
              </a:rPr>
              <a:t>1</a:t>
            </a:r>
            <a:r>
              <a:rPr lang="en-BD" sz="2000">
                <a:solidFill>
                  <a:schemeClr val="dk1"/>
                </a:solidFill>
              </a:rPr>
              <a:t>-v</a:t>
            </a:r>
            <a:r>
              <a:rPr baseline="-25000" lang="en-BD" sz="2000">
                <a:solidFill>
                  <a:schemeClr val="dk1"/>
                </a:solidFill>
              </a:rPr>
              <a:t>o</a:t>
            </a:r>
            <a:r>
              <a:rPr lang="en-BD" sz="2000">
                <a:solidFill>
                  <a:schemeClr val="dk1"/>
                </a:solidFill>
              </a:rPr>
              <a:t>)/(2k)........(i)</a:t>
            </a:r>
            <a:endParaRPr sz="2000">
              <a:solidFill>
                <a:schemeClr val="dk1"/>
              </a:solidFill>
            </a:endParaRPr>
          </a:p>
        </p:txBody>
      </p:sp>
      <p:cxnSp>
        <p:nvCxnSpPr>
          <p:cNvPr id="241" name="Google Shape;241;p18"/>
          <p:cNvCxnSpPr/>
          <p:nvPr/>
        </p:nvCxnSpPr>
        <p:spPr>
          <a:xfrm>
            <a:off x="858175" y="3947725"/>
            <a:ext cx="74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18"/>
          <p:cNvSpPr txBox="1"/>
          <p:nvPr/>
        </p:nvSpPr>
        <p:spPr>
          <a:xfrm>
            <a:off x="1142275" y="3947725"/>
            <a:ext cx="53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/>
              <a:t>i</a:t>
            </a:r>
            <a:r>
              <a:rPr baseline="-25000" lang="en-BD" sz="2000"/>
              <a:t>1</a:t>
            </a:r>
            <a:endParaRPr baseline="-25000" sz="2000"/>
          </a:p>
        </p:txBody>
      </p:sp>
      <p:cxnSp>
        <p:nvCxnSpPr>
          <p:cNvPr id="243" name="Google Shape;243;p18"/>
          <p:cNvCxnSpPr/>
          <p:nvPr/>
        </p:nvCxnSpPr>
        <p:spPr>
          <a:xfrm>
            <a:off x="3498675" y="3965650"/>
            <a:ext cx="0" cy="6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18"/>
          <p:cNvSpPr txBox="1"/>
          <p:nvPr/>
        </p:nvSpPr>
        <p:spPr>
          <a:xfrm>
            <a:off x="3498675" y="4049500"/>
            <a:ext cx="53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dk1"/>
                </a:solidFill>
              </a:rPr>
              <a:t>i</a:t>
            </a:r>
            <a:r>
              <a:rPr baseline="-25000" lang="en-BD" sz="2000">
                <a:solidFill>
                  <a:schemeClr val="dk1"/>
                </a:solidFill>
              </a:rPr>
              <a:t>2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45" name="Google Shape;245;p18"/>
          <p:cNvSpPr txBox="1"/>
          <p:nvPr/>
        </p:nvSpPr>
        <p:spPr>
          <a:xfrm>
            <a:off x="6987525" y="2339700"/>
            <a:ext cx="51807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/>
              <a:t>Again</a:t>
            </a:r>
            <a:r>
              <a:rPr lang="en-BD" sz="2000"/>
              <a:t>, from the figure,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/>
              <a:t>	i</a:t>
            </a:r>
            <a:r>
              <a:rPr baseline="-25000" lang="en-BD" sz="2000"/>
              <a:t>0.1k</a:t>
            </a:r>
            <a:r>
              <a:rPr lang="en-BD" sz="2000"/>
              <a:t> = i</a:t>
            </a:r>
            <a:r>
              <a:rPr baseline="-25000" lang="en-BD" sz="2000"/>
              <a:t>F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/>
              <a:t>➙ (v</a:t>
            </a:r>
            <a:r>
              <a:rPr baseline="-25000" lang="en-BD" sz="2000"/>
              <a:t>o</a:t>
            </a:r>
            <a:r>
              <a:rPr lang="en-BD" sz="2000"/>
              <a:t>- Av</a:t>
            </a:r>
            <a:r>
              <a:rPr baseline="-25000" lang="en-BD" sz="2000"/>
              <a:t>d</a:t>
            </a:r>
            <a:r>
              <a:rPr lang="en-BD" sz="2000"/>
              <a:t>)/(0.1k) = (v</a:t>
            </a:r>
            <a:r>
              <a:rPr baseline="-25000" lang="en-BD" sz="2000"/>
              <a:t>1</a:t>
            </a:r>
            <a:r>
              <a:rPr lang="en-BD" sz="2000"/>
              <a:t>-v</a:t>
            </a:r>
            <a:r>
              <a:rPr baseline="-25000" lang="en-BD" sz="2000"/>
              <a:t>o</a:t>
            </a:r>
            <a:r>
              <a:rPr lang="en-BD" sz="2000"/>
              <a:t>)/(2k)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dk1"/>
                </a:solidFill>
              </a:rPr>
              <a:t>➙ (v</a:t>
            </a:r>
            <a:r>
              <a:rPr baseline="-25000" lang="en-BD" sz="2000">
                <a:solidFill>
                  <a:schemeClr val="dk1"/>
                </a:solidFill>
              </a:rPr>
              <a:t>o</a:t>
            </a:r>
            <a:r>
              <a:rPr lang="en-BD" sz="2000">
                <a:solidFill>
                  <a:schemeClr val="dk1"/>
                </a:solidFill>
              </a:rPr>
              <a:t>- (2x10</a:t>
            </a:r>
            <a:r>
              <a:rPr baseline="30000" lang="en-BD" sz="2000">
                <a:solidFill>
                  <a:schemeClr val="dk1"/>
                </a:solidFill>
              </a:rPr>
              <a:t>5</a:t>
            </a:r>
            <a:r>
              <a:rPr lang="en-BD" sz="2000">
                <a:solidFill>
                  <a:schemeClr val="dk1"/>
                </a:solidFill>
              </a:rPr>
              <a:t>)x(v</a:t>
            </a:r>
            <a:r>
              <a:rPr baseline="-25000" lang="en-BD" sz="2000">
                <a:solidFill>
                  <a:schemeClr val="dk1"/>
                </a:solidFill>
              </a:rPr>
              <a:t>2</a:t>
            </a:r>
            <a:r>
              <a:rPr lang="en-BD" sz="2000">
                <a:solidFill>
                  <a:schemeClr val="dk1"/>
                </a:solidFill>
              </a:rPr>
              <a:t>-v</a:t>
            </a:r>
            <a:r>
              <a:rPr baseline="-25000" lang="en-BD" sz="2000">
                <a:solidFill>
                  <a:schemeClr val="dk1"/>
                </a:solidFill>
              </a:rPr>
              <a:t>1</a:t>
            </a:r>
            <a:r>
              <a:rPr lang="en-BD" sz="2000">
                <a:solidFill>
                  <a:schemeClr val="dk1"/>
                </a:solidFill>
              </a:rPr>
              <a:t>))/(0.1k) = (v</a:t>
            </a:r>
            <a:r>
              <a:rPr baseline="-25000" lang="en-BD" sz="2000">
                <a:solidFill>
                  <a:schemeClr val="dk1"/>
                </a:solidFill>
              </a:rPr>
              <a:t>1</a:t>
            </a:r>
            <a:r>
              <a:rPr lang="en-BD" sz="2000">
                <a:solidFill>
                  <a:schemeClr val="dk1"/>
                </a:solidFill>
              </a:rPr>
              <a:t>-v</a:t>
            </a:r>
            <a:r>
              <a:rPr baseline="-25000" lang="en-BD" sz="2000">
                <a:solidFill>
                  <a:schemeClr val="dk1"/>
                </a:solidFill>
              </a:rPr>
              <a:t>o</a:t>
            </a:r>
            <a:r>
              <a:rPr lang="en-BD" sz="2000">
                <a:solidFill>
                  <a:schemeClr val="dk1"/>
                </a:solidFill>
              </a:rPr>
              <a:t>)/(2k)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dk1"/>
                </a:solidFill>
              </a:rPr>
              <a:t>➙ (v</a:t>
            </a:r>
            <a:r>
              <a:rPr baseline="-25000" lang="en-BD" sz="2000">
                <a:solidFill>
                  <a:schemeClr val="dk1"/>
                </a:solidFill>
              </a:rPr>
              <a:t>o</a:t>
            </a:r>
            <a:r>
              <a:rPr lang="en-BD" sz="2000">
                <a:solidFill>
                  <a:schemeClr val="dk1"/>
                </a:solidFill>
              </a:rPr>
              <a:t>- (2x10</a:t>
            </a:r>
            <a:r>
              <a:rPr baseline="30000" lang="en-BD" sz="2000">
                <a:solidFill>
                  <a:schemeClr val="dk1"/>
                </a:solidFill>
              </a:rPr>
              <a:t>5</a:t>
            </a:r>
            <a:r>
              <a:rPr lang="en-BD" sz="2000">
                <a:solidFill>
                  <a:schemeClr val="dk1"/>
                </a:solidFill>
              </a:rPr>
              <a:t>)x(0-v</a:t>
            </a:r>
            <a:r>
              <a:rPr baseline="-25000" lang="en-BD" sz="2000">
                <a:solidFill>
                  <a:schemeClr val="dk1"/>
                </a:solidFill>
              </a:rPr>
              <a:t>1</a:t>
            </a:r>
            <a:r>
              <a:rPr lang="en-BD" sz="2000">
                <a:solidFill>
                  <a:schemeClr val="dk1"/>
                </a:solidFill>
              </a:rPr>
              <a:t>))/(0.1k) = (v</a:t>
            </a:r>
            <a:r>
              <a:rPr baseline="-25000" lang="en-BD" sz="2000">
                <a:solidFill>
                  <a:schemeClr val="dk1"/>
                </a:solidFill>
              </a:rPr>
              <a:t>1</a:t>
            </a:r>
            <a:r>
              <a:rPr lang="en-BD" sz="2000">
                <a:solidFill>
                  <a:schemeClr val="dk1"/>
                </a:solidFill>
              </a:rPr>
              <a:t>-v</a:t>
            </a:r>
            <a:r>
              <a:rPr baseline="-25000" lang="en-BD" sz="2000">
                <a:solidFill>
                  <a:schemeClr val="dk1"/>
                </a:solidFill>
              </a:rPr>
              <a:t>o</a:t>
            </a:r>
            <a:r>
              <a:rPr lang="en-BD" sz="2000">
                <a:solidFill>
                  <a:schemeClr val="dk1"/>
                </a:solidFill>
              </a:rPr>
              <a:t>)/(2k)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dk1"/>
                </a:solidFill>
              </a:rPr>
              <a:t>➙ (v</a:t>
            </a:r>
            <a:r>
              <a:rPr baseline="-25000" lang="en-BD" sz="2000">
                <a:solidFill>
                  <a:schemeClr val="dk1"/>
                </a:solidFill>
              </a:rPr>
              <a:t>o</a:t>
            </a:r>
            <a:r>
              <a:rPr lang="en-BD" sz="2000">
                <a:solidFill>
                  <a:schemeClr val="dk1"/>
                </a:solidFill>
              </a:rPr>
              <a:t>- (2x10</a:t>
            </a:r>
            <a:r>
              <a:rPr baseline="30000" lang="en-BD" sz="2000">
                <a:solidFill>
                  <a:schemeClr val="dk1"/>
                </a:solidFill>
              </a:rPr>
              <a:t>5</a:t>
            </a:r>
            <a:r>
              <a:rPr lang="en-BD" sz="2000">
                <a:solidFill>
                  <a:schemeClr val="dk1"/>
                </a:solidFill>
              </a:rPr>
              <a:t>)x(-v</a:t>
            </a:r>
            <a:r>
              <a:rPr baseline="-25000" lang="en-BD" sz="2000">
                <a:solidFill>
                  <a:schemeClr val="dk1"/>
                </a:solidFill>
              </a:rPr>
              <a:t>1</a:t>
            </a:r>
            <a:r>
              <a:rPr lang="en-BD" sz="2000">
                <a:solidFill>
                  <a:schemeClr val="dk1"/>
                </a:solidFill>
              </a:rPr>
              <a:t>))/(0.1k) = (v</a:t>
            </a:r>
            <a:r>
              <a:rPr baseline="-25000" lang="en-BD" sz="2000">
                <a:solidFill>
                  <a:schemeClr val="dk1"/>
                </a:solidFill>
              </a:rPr>
              <a:t>1</a:t>
            </a:r>
            <a:r>
              <a:rPr lang="en-BD" sz="2000">
                <a:solidFill>
                  <a:schemeClr val="dk1"/>
                </a:solidFill>
              </a:rPr>
              <a:t>-v</a:t>
            </a:r>
            <a:r>
              <a:rPr baseline="-25000" lang="en-BD" sz="2000">
                <a:solidFill>
                  <a:schemeClr val="dk1"/>
                </a:solidFill>
              </a:rPr>
              <a:t>o</a:t>
            </a:r>
            <a:r>
              <a:rPr lang="en-BD" sz="2000">
                <a:solidFill>
                  <a:schemeClr val="dk1"/>
                </a:solidFill>
              </a:rPr>
              <a:t>)/(2k)...(ii)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46" name="Google Shape;246;p18"/>
          <p:cNvSpPr txBox="1"/>
          <p:nvPr/>
        </p:nvSpPr>
        <p:spPr>
          <a:xfrm>
            <a:off x="6987525" y="5141100"/>
            <a:ext cx="5180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/>
              <a:t>We can get v</a:t>
            </a:r>
            <a:r>
              <a:rPr baseline="-25000" lang="en-BD" sz="2000"/>
              <a:t>1</a:t>
            </a:r>
            <a:r>
              <a:rPr lang="en-BD" sz="2000"/>
              <a:t> and v</a:t>
            </a:r>
            <a:r>
              <a:rPr baseline="-25000" lang="en-BD" sz="2000"/>
              <a:t>o</a:t>
            </a:r>
            <a:r>
              <a:rPr lang="en-BD" sz="2000"/>
              <a:t> by solving equation (i) and (ii)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Example 5</a:t>
            </a:r>
            <a:endParaRPr/>
          </a:p>
        </p:txBody>
      </p:sp>
      <p:sp>
        <p:nvSpPr>
          <p:cNvPr id="252" name="Google Shape;252;p19"/>
          <p:cNvSpPr txBox="1"/>
          <p:nvPr/>
        </p:nvSpPr>
        <p:spPr>
          <a:xfrm>
            <a:off x="432785" y="1837589"/>
            <a:ext cx="49419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Step 2: Solve using </a:t>
            </a:r>
            <a:r>
              <a:rPr lang="en-BD" sz="2400">
                <a:solidFill>
                  <a:srgbClr val="FF0000"/>
                </a:solidFill>
                <a:highlight>
                  <a:srgbClr val="FFFFCC"/>
                </a:highlight>
                <a:latin typeface="Calibri"/>
                <a:ea typeface="Calibri"/>
                <a:cs typeface="Calibri"/>
                <a:sym typeface="Calibri"/>
              </a:rPr>
              <a:t>KCL &amp; KVL </a:t>
            </a:r>
            <a:r>
              <a:rPr lang="en-BD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 nodal</a:t>
            </a:r>
            <a:endParaRPr/>
          </a:p>
        </p:txBody>
      </p:sp>
      <p:pic>
        <p:nvPicPr>
          <p:cNvPr id="253" name="Google Shape;2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04054"/>
            <a:ext cx="6520335" cy="4253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Review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Last class: alternative representation, KCL, KVL, nodal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Today: </a:t>
            </a:r>
            <a:r>
              <a:rPr b="1" lang="en-BD"/>
              <a:t>review</a:t>
            </a:r>
            <a:r>
              <a:rPr lang="en-BD"/>
              <a:t> of dependent source, introduction to amplifiers, operational amplifiers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Example 6</a:t>
            </a:r>
            <a:endParaRPr/>
          </a:p>
        </p:txBody>
      </p:sp>
      <p:pic>
        <p:nvPicPr>
          <p:cNvPr id="259" name="Google Shape;259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555" y="2325688"/>
            <a:ext cx="5975989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0"/>
          <p:cNvSpPr txBox="1"/>
          <p:nvPr/>
        </p:nvSpPr>
        <p:spPr>
          <a:xfrm>
            <a:off x="838200" y="1690688"/>
            <a:ext cx="8045921" cy="4616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8946" l="-1260" r="0" t="-526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1"/>
          <p:cNvPicPr preferRelativeResize="0"/>
          <p:nvPr/>
        </p:nvPicPr>
        <p:blipFill rotWithShape="1">
          <a:blip r:embed="rId3">
            <a:alphaModFix/>
          </a:blip>
          <a:srcRect b="8029" l="0" r="0" t="9537"/>
          <a:stretch/>
        </p:blipFill>
        <p:spPr>
          <a:xfrm>
            <a:off x="5024437" y="4236357"/>
            <a:ext cx="4148138" cy="2407588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The Ideal Op-Amp</a:t>
            </a:r>
            <a:endParaRPr/>
          </a:p>
        </p:txBody>
      </p:sp>
      <p:sp>
        <p:nvSpPr>
          <p:cNvPr id="267" name="Google Shape;267;p21"/>
          <p:cNvSpPr txBox="1"/>
          <p:nvPr>
            <p:ph idx="1" type="body"/>
          </p:nvPr>
        </p:nvSpPr>
        <p:spPr>
          <a:xfrm>
            <a:off x="838200" y="1611570"/>
            <a:ext cx="10515600" cy="43513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48255" l="-3859" r="0" t="-145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BD"/>
              <a:t> </a:t>
            </a:r>
            <a:endParaRPr/>
          </a:p>
        </p:txBody>
      </p:sp>
      <p:cxnSp>
        <p:nvCxnSpPr>
          <p:cNvPr id="268" name="Google Shape;268;p21"/>
          <p:cNvCxnSpPr/>
          <p:nvPr/>
        </p:nvCxnSpPr>
        <p:spPr>
          <a:xfrm>
            <a:off x="10131220" y="3900745"/>
            <a:ext cx="0" cy="2639961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lg" w="lg" type="stealth"/>
            <a:tailEnd len="sm" w="sm" type="none"/>
          </a:ln>
        </p:spPr>
      </p:cxnSp>
      <p:cxnSp>
        <p:nvCxnSpPr>
          <p:cNvPr id="269" name="Google Shape;269;p21"/>
          <p:cNvCxnSpPr/>
          <p:nvPr/>
        </p:nvCxnSpPr>
        <p:spPr>
          <a:xfrm rot="10800000">
            <a:off x="9172575" y="5336912"/>
            <a:ext cx="2738284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lg" w="lg" type="stealth"/>
            <a:tailEnd len="sm" w="sm" type="none"/>
          </a:ln>
        </p:spPr>
      </p:cxnSp>
      <p:cxnSp>
        <p:nvCxnSpPr>
          <p:cNvPr id="270" name="Google Shape;270;p21"/>
          <p:cNvCxnSpPr/>
          <p:nvPr/>
        </p:nvCxnSpPr>
        <p:spPr>
          <a:xfrm flipH="1">
            <a:off x="8942864" y="4798597"/>
            <a:ext cx="2376600" cy="1076700"/>
          </a:xfrm>
          <a:prstGeom prst="bentConnector3">
            <a:avLst>
              <a:gd fmla="val 50000" name="adj1"/>
            </a:avLst>
          </a:prstGeom>
          <a:noFill/>
          <a:ln cap="rnd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1" name="Google Shape;271;p21"/>
          <p:cNvSpPr txBox="1"/>
          <p:nvPr/>
        </p:nvSpPr>
        <p:spPr>
          <a:xfrm>
            <a:off x="11591806" y="5421404"/>
            <a:ext cx="482633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2" name="Google Shape;272;p21"/>
          <p:cNvSpPr txBox="1"/>
          <p:nvPr/>
        </p:nvSpPr>
        <p:spPr>
          <a:xfrm>
            <a:off x="10131220" y="3659567"/>
            <a:ext cx="461729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3" name="Google Shape;273;p21"/>
          <p:cNvSpPr txBox="1"/>
          <p:nvPr/>
        </p:nvSpPr>
        <p:spPr>
          <a:xfrm>
            <a:off x="9254412" y="6269914"/>
            <a:ext cx="206505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VTC of ideal op amp</a:t>
            </a:r>
            <a:endParaRPr/>
          </a:p>
        </p:txBody>
      </p:sp>
      <p:sp>
        <p:nvSpPr>
          <p:cNvPr id="274" name="Google Shape;274;p21"/>
          <p:cNvSpPr txBox="1"/>
          <p:nvPr/>
        </p:nvSpPr>
        <p:spPr>
          <a:xfrm>
            <a:off x="10168434" y="5650410"/>
            <a:ext cx="482633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5" name="Google Shape;275;p21"/>
          <p:cNvSpPr txBox="1"/>
          <p:nvPr/>
        </p:nvSpPr>
        <p:spPr>
          <a:xfrm>
            <a:off x="9670459" y="4582731"/>
            <a:ext cx="482633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6" name="Google Shape;276;p21"/>
          <p:cNvSpPr txBox="1"/>
          <p:nvPr/>
        </p:nvSpPr>
        <p:spPr>
          <a:xfrm>
            <a:off x="979017" y="6085248"/>
            <a:ext cx="4073295" cy="40011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24998" l="-1556" r="0" t="-93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Application - Comparator</a:t>
            </a:r>
            <a:endParaRPr/>
          </a:p>
        </p:txBody>
      </p:sp>
      <p:sp>
        <p:nvSpPr>
          <p:cNvPr id="282" name="Google Shape;282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43" r="0" t="-174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BD"/>
              <a:t> </a:t>
            </a:r>
            <a:endParaRPr/>
          </a:p>
        </p:txBody>
      </p:sp>
      <p:pic>
        <p:nvPicPr>
          <p:cNvPr descr="Diagram&#10;&#10;Description automatically generated" id="283" name="Google Shape;28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563" y="4321278"/>
            <a:ext cx="11692873" cy="2536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Dependent Source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Active sources – either voltage of current source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Difference: voltage (or current) controlled by the voltage/current in a different branch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Technically non-linear devices – because in real life, dependent sources are made using non-linear electronic devices (e.g. MOSFET)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However, analysis are similar to linear circuits (CSE250), hence we will start with this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Major Difference</a:t>
            </a:r>
            <a:endParaRPr/>
          </a:p>
        </p:txBody>
      </p:sp>
      <p:pic>
        <p:nvPicPr>
          <p:cNvPr descr="A picture containing text, clock&#10;&#10;Description automatically generated" id="103" name="Google Shape;10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097" y="2554235"/>
            <a:ext cx="4800600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4"/>
          <p:cNvSpPr txBox="1"/>
          <p:nvPr/>
        </p:nvSpPr>
        <p:spPr>
          <a:xfrm>
            <a:off x="711097" y="1830917"/>
            <a:ext cx="33182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BD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 devices:</a:t>
            </a:r>
            <a:endParaRPr/>
          </a:p>
        </p:txBody>
      </p:sp>
      <p:sp>
        <p:nvSpPr>
          <p:cNvPr id="105" name="Google Shape;105;p4"/>
          <p:cNvSpPr txBox="1"/>
          <p:nvPr/>
        </p:nvSpPr>
        <p:spPr>
          <a:xfrm>
            <a:off x="1280500" y="5768934"/>
            <a:ext cx="25389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B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terminals, 1 port</a:t>
            </a:r>
            <a:endParaRPr/>
          </a:p>
        </p:txBody>
      </p:sp>
      <p:pic>
        <p:nvPicPr>
          <p:cNvPr descr="Diagram&#10;&#10;Description automatically generated" id="106" name="Google Shape;106;p4"/>
          <p:cNvPicPr preferRelativeResize="0"/>
          <p:nvPr/>
        </p:nvPicPr>
        <p:blipFill rotWithShape="1">
          <a:blip r:embed="rId4">
            <a:alphaModFix/>
          </a:blip>
          <a:srcRect b="25071" l="0" r="0" t="0"/>
          <a:stretch/>
        </p:blipFill>
        <p:spPr>
          <a:xfrm>
            <a:off x="5651191" y="2931549"/>
            <a:ext cx="6281530" cy="225527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 txBox="1"/>
          <p:nvPr/>
        </p:nvSpPr>
        <p:spPr>
          <a:xfrm>
            <a:off x="7522506" y="5768933"/>
            <a:ext cx="25389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B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terminals, 2 port</a:t>
            </a: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5511697" y="1830917"/>
            <a:ext cx="307141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Dependent devices: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Example 1</a:t>
            </a:r>
            <a:endParaRPr/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37875"/>
            <a:ext cx="4775200" cy="34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 txBox="1"/>
          <p:nvPr/>
        </p:nvSpPr>
        <p:spPr>
          <a:xfrm>
            <a:off x="6430302" y="2653247"/>
            <a:ext cx="10951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V</a:t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6430302" y="3497115"/>
            <a:ext cx="2344424" cy="5232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0950" l="-5404" r="-4862" t="-1190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Example 2</a:t>
            </a:r>
            <a:endParaRPr/>
          </a:p>
        </p:txBody>
      </p:sp>
      <p:pic>
        <p:nvPicPr>
          <p:cNvPr id="122" name="Google Shape;122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217" y="1479550"/>
            <a:ext cx="5283200" cy="34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 txBox="1"/>
          <p:nvPr/>
        </p:nvSpPr>
        <p:spPr>
          <a:xfrm>
            <a:off x="940872" y="5167847"/>
            <a:ext cx="10951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V</a:t>
            </a:r>
            <a:endParaRPr/>
          </a:p>
        </p:txBody>
      </p:sp>
      <p:pic>
        <p:nvPicPr>
          <p:cNvPr descr="Diagram&#10;&#10;Description automatically generated" id="124" name="Google Shape;12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5988" y="1121485"/>
            <a:ext cx="5090534" cy="256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/>
        </p:nvSpPr>
        <p:spPr>
          <a:xfrm>
            <a:off x="6457561" y="4398030"/>
            <a:ext cx="4484433" cy="121597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2824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6" name="Google Shape;126;p6"/>
          <p:cNvSpPr txBox="1"/>
          <p:nvPr/>
        </p:nvSpPr>
        <p:spPr>
          <a:xfrm>
            <a:off x="838200" y="6144180"/>
            <a:ext cx="58700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Application of dependent sources: amplifiers!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Amplifier</a:t>
            </a:r>
            <a:endParaRPr/>
          </a:p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43" r="0" t="-174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BD"/>
              <a:t> </a:t>
            </a:r>
            <a:endParaRPr/>
          </a:p>
        </p:txBody>
      </p:sp>
      <p:pic>
        <p:nvPicPr>
          <p:cNvPr id="133" name="Google Shape;13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850011"/>
            <a:ext cx="5755966" cy="2461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46948" y="3850011"/>
            <a:ext cx="4216401" cy="3007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Transfer Characteristics of Amplifiers</a:t>
            </a:r>
            <a:endParaRPr/>
          </a:p>
        </p:txBody>
      </p:sp>
      <p:sp>
        <p:nvSpPr>
          <p:cNvPr id="140" name="Google Shape;140;p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39" r="0" t="-17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BD"/>
              <a:t> </a:t>
            </a:r>
            <a:endParaRPr/>
          </a:p>
        </p:txBody>
      </p:sp>
      <p:pic>
        <p:nvPicPr>
          <p:cNvPr descr="Opamp - Operational Amplifier" id="141" name="Google Shape;14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0" y="4052888"/>
            <a:ext cx="3138629" cy="280511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8"/>
          <p:cNvSpPr txBox="1"/>
          <p:nvPr/>
        </p:nvSpPr>
        <p:spPr>
          <a:xfrm>
            <a:off x="5003407" y="4882203"/>
            <a:ext cx="87567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endParaRPr/>
          </a:p>
        </p:txBody>
      </p:sp>
      <p:sp>
        <p:nvSpPr>
          <p:cNvPr id="143" name="Google Shape;143;p8"/>
          <p:cNvSpPr txBox="1"/>
          <p:nvPr/>
        </p:nvSpPr>
        <p:spPr>
          <a:xfrm>
            <a:off x="4292414" y="3894212"/>
            <a:ext cx="60405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endParaRPr/>
          </a:p>
        </p:txBody>
      </p:sp>
      <p:grpSp>
        <p:nvGrpSpPr>
          <p:cNvPr id="144" name="Google Shape;144;p8"/>
          <p:cNvGrpSpPr/>
          <p:nvPr/>
        </p:nvGrpSpPr>
        <p:grpSpPr>
          <a:xfrm>
            <a:off x="6355485" y="4202187"/>
            <a:ext cx="3149402" cy="2528813"/>
            <a:chOff x="4526685" y="3964062"/>
            <a:chExt cx="3149402" cy="2528813"/>
          </a:xfrm>
        </p:grpSpPr>
        <p:pic>
          <p:nvPicPr>
            <p:cNvPr descr="What is Distortion in Amplifier? Definition, types of distortion in  amplifier - Electronics Coach" id="145" name="Google Shape;145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26685" y="5427804"/>
              <a:ext cx="3149402" cy="10650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ntroduction to Ideal Op-Amp Circuit Characteristics" id="146" name="Google Shape;146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26685" y="3964062"/>
              <a:ext cx="3138629" cy="139627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Operational Amplifiers</a:t>
            </a:r>
            <a:endParaRPr/>
          </a:p>
        </p:txBody>
      </p: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An operational amplifier, or </a:t>
            </a:r>
            <a:r>
              <a:rPr b="1" lang="en-BD"/>
              <a:t>op-amp</a:t>
            </a:r>
            <a:r>
              <a:rPr lang="en-BD"/>
              <a:t> for short, is a versatile and powerful integrated circuit that is widely used in a variety of electronic applications.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An Op-Amp is designed so that it performs some mathematical operations when external components, such as resistors and capacitors, are connected to its terminals.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The op amp is an electronic device consisting of a complex arrangement of resistors, transistors, capacitors, and diodes. A full discussion of what is inside the op amp is beyond the scope of this course. </a:t>
            </a:r>
            <a:r>
              <a:rPr lang="en-BD">
                <a:highlight>
                  <a:srgbClr val="FFFFCC"/>
                </a:highlight>
              </a:rPr>
              <a:t>For now, it will suffice to treat the op amp as a circuit building block and simply study what takes place at its terminals</a:t>
            </a:r>
            <a:r>
              <a:rPr lang="en-BD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2023-01-28T13:39:44Z</dcterms:created>
  <dc:creator>Mohammed Abid Abrar</dc:creator>
</cp:coreProperties>
</file>