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 Medium"/>
      <p:regular r:id="rId19"/>
      <p:bold r:id="rId20"/>
      <p:italic r:id="rId21"/>
      <p:boldItalic r:id="rId22"/>
    </p:embeddedFont>
    <p:embeddedFont>
      <p:font typeface="Poppins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gtA4XVWEHjj6k20Uviaiqc9Odb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Medium-bold.fntdata"/><Relationship Id="rId22" Type="http://schemas.openxmlformats.org/officeDocument/2006/relationships/font" Target="fonts/PoppinsMedium-boldItalic.fntdata"/><Relationship Id="rId21" Type="http://schemas.openxmlformats.org/officeDocument/2006/relationships/font" Target="fonts/PoppinsMedium-italic.fntdata"/><Relationship Id="rId24" Type="http://schemas.openxmlformats.org/officeDocument/2006/relationships/font" Target="fonts/PoppinsExtraBold-boldItalic.fntdata"/><Relationship Id="rId23" Type="http://schemas.openxmlformats.org/officeDocument/2006/relationships/font" Target="fonts/PoppinsExtra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Relationship Id="rId4" Type="http://schemas.openxmlformats.org/officeDocument/2006/relationships/image" Target="../media/image5.gif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3627212"/>
            <a:ext cx="9144000" cy="1516288"/>
          </a:xfrm>
          <a:custGeom>
            <a:rect b="b" l="l" r="r" t="t"/>
            <a:pathLst>
              <a:path extrusionOk="0" h="908565" w="6186311">
                <a:moveTo>
                  <a:pt x="0" y="0"/>
                </a:moveTo>
                <a:lnTo>
                  <a:pt x="6186311" y="0"/>
                </a:lnTo>
                <a:lnTo>
                  <a:pt x="6186311" y="908565"/>
                </a:lnTo>
                <a:lnTo>
                  <a:pt x="0" y="908565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2700000">
            <a:off x="-3300321" y="3572567"/>
            <a:ext cx="2101127" cy="188085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00000">
              <a:alpha val="29803"/>
            </a:srgbClr>
          </a:solid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2700000">
            <a:off x="-3300321" y="3667046"/>
            <a:ext cx="2101127" cy="188085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8100000">
            <a:off x="-2951018" y="3575685"/>
            <a:ext cx="1676555" cy="1872903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 rot="2700000">
            <a:off x="-2491764" y="3650596"/>
            <a:ext cx="1926790" cy="1724792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02729"/>
          </a:solid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8100000">
            <a:off x="-2171448" y="3566814"/>
            <a:ext cx="1537447" cy="171750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 amt="69000"/>
          </a:blip>
          <a:srcRect b="0" l="0" r="0" t="0"/>
          <a:stretch/>
        </p:blipFill>
        <p:spPr>
          <a:xfrm flipH="1">
            <a:off x="6079325" y="179400"/>
            <a:ext cx="2689878" cy="8411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2180350" y="2965087"/>
            <a:ext cx="5233200" cy="585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Lecture 1</a:t>
            </a:r>
            <a:endParaRPr b="1" i="0" sz="3200" u="none" cap="none" strike="noStrike">
              <a:solidFill>
                <a:schemeClr val="dk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15086" y="1210598"/>
            <a:ext cx="708659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CSE 251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Electronic Devices and Circuits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 amt="69000"/>
          </a:blip>
          <a:srcRect b="0" l="0" r="0" t="0"/>
          <a:stretch/>
        </p:blipFill>
        <p:spPr>
          <a:xfrm>
            <a:off x="86116" y="179398"/>
            <a:ext cx="2718664" cy="4399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 University Logo PNG Vector" id="98" name="Google Shape;9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3789649"/>
            <a:ext cx="1270857" cy="116495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6762375" y="4604550"/>
            <a:ext cx="2397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by: [AGD]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321342" y="285750"/>
            <a:ext cx="86106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Transistor: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probably the most impactful invention of the present world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04800" y="1733550"/>
            <a:ext cx="8610600" cy="589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this course?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09599" y="2419350"/>
            <a:ext cx="832234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Level Programming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Assembly language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Machine language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Architecture…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…Architecture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level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Gate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Transistor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143000" y="3028950"/>
            <a:ext cx="12348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(C, C++, etc.)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200400" y="3028950"/>
            <a:ext cx="2095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(x86, ARM, CUDA, etc.)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793918" y="3013174"/>
            <a:ext cx="9348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(100110)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315200" y="3003946"/>
            <a:ext cx="1540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(RISC, CISC, etc.)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2286000" y="4095750"/>
            <a:ext cx="112418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(Register, Mux)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657600" y="4095749"/>
            <a:ext cx="7166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(AND, OR, etc.)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ore's law - Wikipedia"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9914"/>
            <a:ext cx="6438677" cy="476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Why do we need electronic circuits?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533400" y="1428750"/>
            <a:ext cx="44196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Electronics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logic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Addition, subtraction, multiplication, division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 Electronics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Amplifiers, radio transmitter and receivers, modulator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4800600" y="1613416"/>
            <a:ext cx="3962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Electronics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control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 to DC conversion or vice versa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HVDC circuits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Charge control circuits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381000" y="188595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304800" y="1120114"/>
            <a:ext cx="8610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Operations</a:t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0" y="0"/>
            <a:ext cx="9144000" cy="847771"/>
            <a:chOff x="0" y="0"/>
            <a:chExt cx="9144000" cy="847771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9144000" cy="847771"/>
            </a:xfrm>
            <a:custGeom>
              <a:rect b="b" l="l" r="r" t="t"/>
              <a:pathLst>
                <a:path extrusionOk="0" h="286777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" y="0"/>
              <a:ext cx="423886" cy="847771"/>
            </a:xfrm>
            <a:custGeom>
              <a:rect b="b" l="l" r="r" t="t"/>
              <a:pathLst>
                <a:path extrusionOk="0"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  <a:ln>
              <a:noFill/>
            </a:ln>
          </p:spPr>
        </p:sp>
        <p:sp>
          <p:nvSpPr>
            <p:cNvPr id="108" name="Google Shape;108;p2"/>
            <p:cNvSpPr txBox="1"/>
            <p:nvPr/>
          </p:nvSpPr>
          <p:spPr>
            <a:xfrm>
              <a:off x="685800" y="237936"/>
              <a:ext cx="5296378" cy="349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Lecture 1: Introduction</a:t>
              </a:r>
              <a:endParaRPr b="1"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descr="BRAC University Logo PNG Vector"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2000" y="107020"/>
              <a:ext cx="666438" cy="610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"/>
          <p:cNvSpPr/>
          <p:nvPr/>
        </p:nvSpPr>
        <p:spPr>
          <a:xfrm>
            <a:off x="979170" y="1885950"/>
            <a:ext cx="7261860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Addition:	4 + 5 🡺 9	(0100 + 0101 🡺 1001)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Subtraction: 	10 – 9 🡺 1	(1010 + 0111 🡺 0001)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Multiplication: 5x4 = 4+4+4+4+4 = 20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Division: 10/2 = 2 can be subtracted from 10, 5 times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228600" y="285750"/>
            <a:ext cx="8610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Logic Circuit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295400" y="1429405"/>
            <a:ext cx="6781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Addition: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+ 5 🡺 9   (0100 + 0101 🡺 1001)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2343150"/>
            <a:ext cx="3917069" cy="249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92" y="2571750"/>
            <a:ext cx="4723108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Logic gates are basically switches</a:t>
            </a:r>
            <a:endParaRPr/>
          </a:p>
        </p:txBody>
      </p:sp>
      <p:pic>
        <p:nvPicPr>
          <p:cNvPr descr="Logic AND Function - Digital Logic Gates" id="126" name="Google Shape;126;p4"/>
          <p:cNvPicPr preferRelativeResize="0"/>
          <p:nvPr/>
        </p:nvPicPr>
        <p:blipFill rotWithShape="1">
          <a:blip r:embed="rId3">
            <a:alphaModFix/>
          </a:blip>
          <a:srcRect b="22687" l="0" r="30396" t="0"/>
          <a:stretch/>
        </p:blipFill>
        <p:spPr>
          <a:xfrm>
            <a:off x="1510379" y="2276757"/>
            <a:ext cx="2401019" cy="1314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c OR Function - Digital Logic Gates" id="127" name="Google Shape;127;p4"/>
          <p:cNvPicPr preferRelativeResize="0"/>
          <p:nvPr/>
        </p:nvPicPr>
        <p:blipFill rotWithShape="1">
          <a:blip r:embed="rId4">
            <a:alphaModFix/>
          </a:blip>
          <a:srcRect b="20206" l="0" r="30396" t="0"/>
          <a:stretch/>
        </p:blipFill>
        <p:spPr>
          <a:xfrm>
            <a:off x="4876800" y="2067958"/>
            <a:ext cx="2447748" cy="155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9946" y="1276350"/>
            <a:ext cx="1879794" cy="67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3998" y="1352550"/>
            <a:ext cx="1828800" cy="658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1905000" y="3676038"/>
            <a:ext cx="124880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Gate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5469994" y="3673301"/>
            <a:ext cx="99441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Gate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7701303" y="2292629"/>
            <a:ext cx="695472" cy="3903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42181" y="4202237"/>
            <a:ext cx="8534400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faster you can operate these switches, the faster you can complete the functions!!!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can we make these switches?</a:t>
            </a:r>
            <a:endParaRPr/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457200" y="1200151"/>
            <a:ext cx="3886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Mechanical switch</a:t>
            </a:r>
            <a:endParaRPr/>
          </a:p>
        </p:txBody>
      </p:sp>
      <p:pic>
        <p:nvPicPr>
          <p:cNvPr descr="TA101A1 Miniature On-Off Toggle Switch SPST | Switch Electronics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642072"/>
            <a:ext cx="1728276" cy="172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to Relay Transparent 12v With Iron Bracket Spdt 1z Small Mini Automotive  Power 12 Volt 40a 5pin 28*28mm 4pin 5pin Jq1912t - Buy Automotive Relay  12v,Auto Relays 12v,Auto Relay Product on Alibaba.com"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1642072"/>
            <a:ext cx="1728277" cy="1728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5904566" y="3574959"/>
            <a:ext cx="940833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SPST Switch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7010400" y="3574959"/>
            <a:ext cx="2109277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Electromechanical Relay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228600" y="1885950"/>
            <a:ext cx="5334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Bulky and heavy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Mechanical wear over time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 slow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lots of energy to operate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can we make these switches?</a:t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336754" y="1058014"/>
            <a:ext cx="3092245" cy="754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Vacuum tube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911" y="1962150"/>
            <a:ext cx="2541642" cy="197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49160" y="4781550"/>
            <a:ext cx="90948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Image: From All Abouts Circuits Chapter 13 - Electron Tubes. Available online: allaboutcircuits.com/textbook/semiconductors/chpt-13/the-triode/ and Vacuum Tubes: The World Before Transistors. enginnering.com. Available online: engineering.com/story/vacuum-tubes-the-world-before-transistors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2030422"/>
            <a:ext cx="22669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6400800" y="1084578"/>
            <a:ext cx="264763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ensure current passes along one direction and stops flowing in the other direction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allows us to control this is a more robust way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can we make these switches?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Vacuum tubes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Bulky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Lots of energy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scalable</a:t>
            </a:r>
            <a:endParaRPr/>
          </a:p>
        </p:txBody>
      </p:sp>
      <p:pic>
        <p:nvPicPr>
          <p:cNvPr descr="Bull Gamma 3, 1952(400 vacuum tubes). | Tech history, Old computers,  Computer history" id="162" name="Google Shape;162;p7"/>
          <p:cNvPicPr preferRelativeResize="0"/>
          <p:nvPr/>
        </p:nvPicPr>
        <p:blipFill rotWithShape="1">
          <a:blip r:embed="rId3">
            <a:alphaModFix/>
          </a:blip>
          <a:srcRect b="4346" l="0" r="0" t="0"/>
          <a:stretch/>
        </p:blipFill>
        <p:spPr>
          <a:xfrm>
            <a:off x="5638800" y="1123949"/>
            <a:ext cx="2836577" cy="22214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clusive: Western Electric confirms plans to tackle the tube crisis with  its Georgia factory | Guitar.com | All Things Guitar" id="163" name="Google Shape;16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3436" y="3485197"/>
            <a:ext cx="2095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How can we make these switches?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Electronic switches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 moving parts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Scalable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speed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1143000" y="4400550"/>
            <a:ext cx="72390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5GHz computer 🡪 5 billion operations per second !!!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OSFET - Wikipedia"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443304"/>
            <a:ext cx="3087015" cy="205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What are electronic circuits?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Any circuit consisting of semiconductors.</a:t>
            </a:r>
            <a:endParaRPr/>
          </a:p>
        </p:txBody>
      </p:sp>
      <p:pic>
        <p:nvPicPr>
          <p:cNvPr descr="What is Diode - Definition, Diode Symbol, Types of Diode, Characteristics,  Applications and FAQs"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743200"/>
            <a:ext cx="2136516" cy="9300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sic Electronics - Types of Transistors" id="181" name="Google Shape;1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3946" y="2076858"/>
            <a:ext cx="2016397" cy="20559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MOSFET? - ELE Times" id="182" name="Google Shape;182;p9"/>
          <p:cNvPicPr preferRelativeResize="0"/>
          <p:nvPr/>
        </p:nvPicPr>
        <p:blipFill rotWithShape="1">
          <a:blip r:embed="rId5">
            <a:alphaModFix/>
          </a:blip>
          <a:srcRect b="0" l="0" r="0" t="30585"/>
          <a:stretch/>
        </p:blipFill>
        <p:spPr>
          <a:xfrm>
            <a:off x="5806330" y="2516759"/>
            <a:ext cx="3308676" cy="128999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/>
        </p:nvSpPr>
        <p:spPr>
          <a:xfrm>
            <a:off x="1160273" y="4299985"/>
            <a:ext cx="101431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Diode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3783825" y="4300390"/>
            <a:ext cx="101431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BJT</a:t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6855852" y="4299985"/>
            <a:ext cx="101431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MOSFET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Ankan</dc:creator>
</cp:coreProperties>
</file>