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Poppins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I41IfkigpmvEwm7RvhVMtylW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oppinsExtraBold-boldItalic.fntdata"/><Relationship Id="rId10" Type="http://schemas.openxmlformats.org/officeDocument/2006/relationships/slide" Target="slides/slide6.xml"/><Relationship Id="rId21" Type="http://schemas.openxmlformats.org/officeDocument/2006/relationships/font" Target="fonts/PoppinsExtraBo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627e1be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6627e1be2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627e1be2f_0_0"/>
          <p:cNvSpPr/>
          <p:nvPr/>
        </p:nvSpPr>
        <p:spPr>
          <a:xfrm>
            <a:off x="0" y="4836283"/>
            <a:ext cx="12187033" cy="2023829"/>
          </a:xfrm>
          <a:custGeom>
            <a:rect b="b" l="l" r="r" t="t"/>
            <a:pathLst>
              <a:path extrusionOk="0" h="908565" w="6186311">
                <a:moveTo>
                  <a:pt x="0" y="0"/>
                </a:moveTo>
                <a:lnTo>
                  <a:pt x="6186311" y="0"/>
                </a:lnTo>
                <a:lnTo>
                  <a:pt x="6186311" y="908565"/>
                </a:lnTo>
                <a:lnTo>
                  <a:pt x="0" y="908565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</p:sp>
      <p:sp>
        <p:nvSpPr>
          <p:cNvPr id="85" name="Google Shape;85;g26627e1be2f_0_0"/>
          <p:cNvSpPr/>
          <p:nvPr/>
        </p:nvSpPr>
        <p:spPr>
          <a:xfrm rot="2700000">
            <a:off x="-4402326" y="4765389"/>
            <a:ext cx="2808149" cy="251041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</p:sp>
      <p:sp>
        <p:nvSpPr>
          <p:cNvPr id="86" name="Google Shape;86;g26627e1be2f_0_0"/>
          <p:cNvSpPr/>
          <p:nvPr/>
        </p:nvSpPr>
        <p:spPr>
          <a:xfrm rot="2700000">
            <a:off x="-4402326" y="4891361"/>
            <a:ext cx="2808149" cy="251041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</p:sp>
      <p:sp>
        <p:nvSpPr>
          <p:cNvPr id="87" name="Google Shape;87;g26627e1be2f_0_0"/>
          <p:cNvSpPr/>
          <p:nvPr/>
        </p:nvSpPr>
        <p:spPr>
          <a:xfrm rot="8100000">
            <a:off x="-3938287" y="4769390"/>
            <a:ext cx="2239752" cy="2496884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g26627e1be2f_0_0"/>
          <p:cNvSpPr/>
          <p:nvPr/>
        </p:nvSpPr>
        <p:spPr>
          <a:xfrm rot="2700000">
            <a:off x="-3323012" y="4868125"/>
            <a:ext cx="2571317" cy="2300652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02729"/>
          </a:solidFill>
          <a:ln>
            <a:noFill/>
          </a:ln>
        </p:spPr>
      </p:sp>
      <p:sp>
        <p:nvSpPr>
          <p:cNvPr id="89" name="Google Shape;89;g26627e1be2f_0_0"/>
          <p:cNvSpPr/>
          <p:nvPr/>
        </p:nvSpPr>
        <p:spPr>
          <a:xfrm rot="8100000">
            <a:off x="-2896941" y="4752567"/>
            <a:ext cx="2050287" cy="2293885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</p:sp>
      <p:pic>
        <p:nvPicPr>
          <p:cNvPr id="90" name="Google Shape;90;g26627e1be2f_0_0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 flipH="1">
            <a:off x="8600525" y="164125"/>
            <a:ext cx="3586504" cy="11215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6627e1be2f_0_0"/>
          <p:cNvSpPr txBox="1"/>
          <p:nvPr/>
        </p:nvSpPr>
        <p:spPr>
          <a:xfrm>
            <a:off x="2907133" y="3953449"/>
            <a:ext cx="6977700" cy="78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 </a:t>
            </a:r>
            <a:r>
              <a:rPr b="1" lang="en-US" sz="43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b="1" i="0" sz="43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" name="Google Shape;92;g26627e1be2f_0_0"/>
          <p:cNvSpPr txBox="1"/>
          <p:nvPr/>
        </p:nvSpPr>
        <p:spPr>
          <a:xfrm>
            <a:off x="1353448" y="1614131"/>
            <a:ext cx="9448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CSE 251</a:t>
            </a:r>
            <a:endParaRPr sz="1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Electronic Devices and Circuits</a:t>
            </a:r>
            <a:endParaRPr sz="1900"/>
          </a:p>
        </p:txBody>
      </p:sp>
      <p:pic>
        <p:nvPicPr>
          <p:cNvPr id="93" name="Google Shape;93;g26627e1be2f_0_0"/>
          <p:cNvPicPr preferRelativeResize="0"/>
          <p:nvPr/>
        </p:nvPicPr>
        <p:blipFill rotWithShape="1">
          <a:blip r:embed="rId4">
            <a:alphaModFix amt="69000"/>
          </a:blip>
          <a:srcRect b="0" l="0" r="0" t="0"/>
          <a:stretch/>
        </p:blipFill>
        <p:spPr>
          <a:xfrm>
            <a:off x="-4" y="307489"/>
            <a:ext cx="3624885" cy="586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C University Logo PNG Vector" id="94" name="Google Shape;94;g26627e1be2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5052865"/>
            <a:ext cx="1694476" cy="15532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6627e1be2f_0_0"/>
          <p:cNvSpPr txBox="1"/>
          <p:nvPr/>
        </p:nvSpPr>
        <p:spPr>
          <a:xfrm>
            <a:off x="9016500" y="6139400"/>
            <a:ext cx="3196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by: [AFI]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128837"/>
            <a:ext cx="42672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437" y="200025"/>
            <a:ext cx="10525125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0"/>
          <p:cNvGrpSpPr/>
          <p:nvPr/>
        </p:nvGrpSpPr>
        <p:grpSpPr>
          <a:xfrm>
            <a:off x="3341685" y="1887705"/>
            <a:ext cx="5894679" cy="3222125"/>
            <a:chOff x="314566" y="1601702"/>
            <a:chExt cx="7348602" cy="4859279"/>
          </a:xfrm>
        </p:grpSpPr>
        <p:grpSp>
          <p:nvGrpSpPr>
            <p:cNvPr id="447" name="Google Shape;447;p10"/>
            <p:cNvGrpSpPr/>
            <p:nvPr/>
          </p:nvGrpSpPr>
          <p:grpSpPr>
            <a:xfrm>
              <a:off x="314566" y="1601702"/>
              <a:ext cx="7348602" cy="4859279"/>
              <a:chOff x="3127807" y="545096"/>
              <a:chExt cx="7348602" cy="4859279"/>
            </a:xfrm>
          </p:grpSpPr>
          <p:pic>
            <p:nvPicPr>
              <p:cNvPr id="448" name="Google Shape;448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40821" y="4537600"/>
                <a:ext cx="781050" cy="866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9" name="Google Shape;449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8751" y="2331659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0" name="Google Shape;450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7736266" y="912018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1" name="Google Shape;451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4704495" y="910130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52" name="Google Shape;452;p10"/>
              <p:cNvCxnSpPr/>
              <p:nvPr/>
            </p:nvCxnSpPr>
            <p:spPr>
              <a:xfrm rot="10800000">
                <a:off x="5723965" y="1701822"/>
                <a:ext cx="1913687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0"/>
              <p:cNvCxnSpPr/>
              <p:nvPr/>
            </p:nvCxnSpPr>
            <p:spPr>
              <a:xfrm rot="10800000">
                <a:off x="6559638" y="17018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0"/>
              <p:cNvCxnSpPr/>
              <p:nvPr/>
            </p:nvCxnSpPr>
            <p:spPr>
              <a:xfrm rot="10800000">
                <a:off x="6559637" y="3600020"/>
                <a:ext cx="0" cy="108813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55" name="Google Shape;455;p10"/>
              <p:cNvSpPr txBox="1"/>
              <p:nvPr/>
            </p:nvSpPr>
            <p:spPr>
              <a:xfrm>
                <a:off x="4923871" y="1881212"/>
                <a:ext cx="759463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R1</a:t>
                </a:r>
                <a:endParaRPr/>
              </a:p>
            </p:txBody>
          </p:sp>
          <p:sp>
            <p:nvSpPr>
              <p:cNvPr id="456" name="Google Shape;456;p10"/>
              <p:cNvSpPr txBox="1"/>
              <p:nvPr/>
            </p:nvSpPr>
            <p:spPr>
              <a:xfrm>
                <a:off x="3127807" y="1462022"/>
                <a:ext cx="871557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5V</a:t>
                </a:r>
                <a:endParaRPr/>
              </a:p>
            </p:txBody>
          </p:sp>
          <p:sp>
            <p:nvSpPr>
              <p:cNvPr id="457" name="Google Shape;457;p10"/>
              <p:cNvSpPr txBox="1"/>
              <p:nvPr/>
            </p:nvSpPr>
            <p:spPr>
              <a:xfrm>
                <a:off x="9336472" y="1462024"/>
                <a:ext cx="1139937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-10V</a:t>
                </a:r>
                <a:endParaRPr/>
              </a:p>
            </p:txBody>
          </p:sp>
          <p:cxnSp>
            <p:nvCxnSpPr>
              <p:cNvPr id="458" name="Google Shape;458;p10"/>
              <p:cNvCxnSpPr/>
              <p:nvPr/>
            </p:nvCxnSpPr>
            <p:spPr>
              <a:xfrm>
                <a:off x="4663043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9" name="Google Shape;459;p10"/>
              <p:cNvCxnSpPr/>
              <p:nvPr/>
            </p:nvCxnSpPr>
            <p:spPr>
              <a:xfrm>
                <a:off x="7166708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60" name="Google Shape;460;p10"/>
              <p:cNvCxnSpPr/>
              <p:nvPr/>
            </p:nvCxnSpPr>
            <p:spPr>
              <a:xfrm rot="5400000">
                <a:off x="5287486" y="325972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61" name="Google Shape;461;p10"/>
              <p:cNvSpPr txBox="1"/>
              <p:nvPr/>
            </p:nvSpPr>
            <p:spPr>
              <a:xfrm>
                <a:off x="5212127" y="560975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/>
              </a:p>
            </p:txBody>
          </p:sp>
          <p:sp>
            <p:nvSpPr>
              <p:cNvPr id="462" name="Google Shape;462;p10"/>
              <p:cNvSpPr txBox="1"/>
              <p:nvPr/>
            </p:nvSpPr>
            <p:spPr>
              <a:xfrm>
                <a:off x="7806583" y="545096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</a:t>
                </a:r>
                <a:endParaRPr/>
              </a:p>
            </p:txBody>
          </p:sp>
          <p:sp>
            <p:nvSpPr>
              <p:cNvPr id="463" name="Google Shape;463;p10"/>
              <p:cNvSpPr txBox="1"/>
              <p:nvPr/>
            </p:nvSpPr>
            <p:spPr>
              <a:xfrm>
                <a:off x="5482476" y="2924738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  <a:endParaRPr/>
              </a:p>
            </p:txBody>
          </p:sp>
        </p:grpSp>
        <p:sp>
          <p:nvSpPr>
            <p:cNvPr id="464" name="Google Shape;464;p10"/>
            <p:cNvSpPr txBox="1"/>
            <p:nvPr/>
          </p:nvSpPr>
          <p:spPr>
            <a:xfrm>
              <a:off x="3961703" y="4045004"/>
              <a:ext cx="983541" cy="696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R2</a:t>
              </a:r>
              <a:endParaRPr/>
            </a:p>
          </p:txBody>
        </p:sp>
        <p:sp>
          <p:nvSpPr>
            <p:cNvPr id="465" name="Google Shape;465;p10"/>
            <p:cNvSpPr txBox="1"/>
            <p:nvPr/>
          </p:nvSpPr>
          <p:spPr>
            <a:xfrm>
              <a:off x="4937323" y="2990440"/>
              <a:ext cx="966113" cy="696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R3</a:t>
              </a:r>
              <a:endParaRPr/>
            </a:p>
          </p:txBody>
        </p:sp>
        <p:cxnSp>
          <p:nvCxnSpPr>
            <p:cNvPr id="466" name="Google Shape;466;p10"/>
            <p:cNvCxnSpPr/>
            <p:nvPr/>
          </p:nvCxnSpPr>
          <p:spPr>
            <a:xfrm rot="10800000">
              <a:off x="1122067" y="276298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467" name="Google Shape;467;p10"/>
            <p:cNvCxnSpPr/>
            <p:nvPr/>
          </p:nvCxnSpPr>
          <p:spPr>
            <a:xfrm>
              <a:off x="5892263" y="273765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468" name="Google Shape;468;p10"/>
          <p:cNvSpPr txBox="1"/>
          <p:nvPr/>
        </p:nvSpPr>
        <p:spPr>
          <a:xfrm>
            <a:off x="342016" y="3235331"/>
            <a:ext cx="33079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1: 5-0 =I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+I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2: 0-(-10)=-I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+I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Rotate right with solid fill" id="469" name="Google Shape;46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5806" y="309793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Rotate right with solid fill" id="470" name="Google Shape;47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6182" y="320328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0"/>
          <p:cNvSpPr txBox="1"/>
          <p:nvPr/>
        </p:nvSpPr>
        <p:spPr>
          <a:xfrm>
            <a:off x="1472204" y="1220756"/>
            <a:ext cx="9590061" cy="6707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2" name="Google Shape;472;p10"/>
          <p:cNvSpPr txBox="1"/>
          <p:nvPr/>
        </p:nvSpPr>
        <p:spPr>
          <a:xfrm>
            <a:off x="4449759" y="3434011"/>
            <a:ext cx="124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</p:txBody>
      </p:sp>
      <p:sp>
        <p:nvSpPr>
          <p:cNvPr id="473" name="Google Shape;473;p10"/>
          <p:cNvSpPr txBox="1"/>
          <p:nvPr/>
        </p:nvSpPr>
        <p:spPr>
          <a:xfrm>
            <a:off x="7192744" y="3497206"/>
            <a:ext cx="124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11"/>
          <p:cNvGrpSpPr/>
          <p:nvPr/>
        </p:nvGrpSpPr>
        <p:grpSpPr>
          <a:xfrm>
            <a:off x="1855557" y="1409964"/>
            <a:ext cx="5994243" cy="3603509"/>
            <a:chOff x="6122757" y="1311352"/>
            <a:chExt cx="5994243" cy="3603509"/>
          </a:xfrm>
        </p:grpSpPr>
        <p:grpSp>
          <p:nvGrpSpPr>
            <p:cNvPr id="479" name="Google Shape;479;p11"/>
            <p:cNvGrpSpPr/>
            <p:nvPr/>
          </p:nvGrpSpPr>
          <p:grpSpPr>
            <a:xfrm>
              <a:off x="6122757" y="1311352"/>
              <a:ext cx="5994243" cy="3511165"/>
              <a:chOff x="314566" y="2352499"/>
              <a:chExt cx="7472724" cy="5295183"/>
            </a:xfrm>
          </p:grpSpPr>
          <p:grpSp>
            <p:nvGrpSpPr>
              <p:cNvPr id="480" name="Google Shape;480;p11"/>
              <p:cNvGrpSpPr/>
              <p:nvPr/>
            </p:nvGrpSpPr>
            <p:grpSpPr>
              <a:xfrm>
                <a:off x="314566" y="2352498"/>
                <a:ext cx="7472724" cy="5295183"/>
                <a:chOff x="3127807" y="1295893"/>
                <a:chExt cx="7472724" cy="5295183"/>
              </a:xfrm>
            </p:grpSpPr>
            <p:pic>
              <p:nvPicPr>
                <p:cNvPr id="481" name="Google Shape;481;p1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6136399" y="5724300"/>
                  <a:ext cx="781050" cy="86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2" name="Google Shape;482;p1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158751" y="2331659"/>
                  <a:ext cx="876300" cy="1647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3" name="Google Shape;483;p1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5400000">
                  <a:off x="7736266" y="912018"/>
                  <a:ext cx="876300" cy="1647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4" name="Google Shape;484;p1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5400000">
                  <a:off x="4704495" y="910130"/>
                  <a:ext cx="876300" cy="1647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85" name="Google Shape;485;p11"/>
                <p:cNvCxnSpPr/>
                <p:nvPr/>
              </p:nvCxnSpPr>
              <p:spPr>
                <a:xfrm rot="10800000">
                  <a:off x="5723965" y="1701822"/>
                  <a:ext cx="191368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6" name="Google Shape;486;p11"/>
                <p:cNvCxnSpPr/>
                <p:nvPr/>
              </p:nvCxnSpPr>
              <p:spPr>
                <a:xfrm rot="10800000">
                  <a:off x="6559638" y="1701822"/>
                  <a:ext cx="0" cy="98037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7" name="Google Shape;487;p11"/>
                <p:cNvCxnSpPr/>
                <p:nvPr/>
              </p:nvCxnSpPr>
              <p:spPr>
                <a:xfrm rot="10800000">
                  <a:off x="6559637" y="3600020"/>
                  <a:ext cx="0" cy="108813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88" name="Google Shape;488;p11"/>
                <p:cNvSpPr txBox="1"/>
                <p:nvPr/>
              </p:nvSpPr>
              <p:spPr>
                <a:xfrm>
                  <a:off x="3127807" y="1462022"/>
                  <a:ext cx="871557" cy="6962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5V</a:t>
                  </a:r>
                  <a:endParaRPr/>
                </a:p>
              </p:txBody>
            </p:sp>
            <p:sp>
              <p:nvSpPr>
                <p:cNvPr id="489" name="Google Shape;489;p11"/>
                <p:cNvSpPr txBox="1"/>
                <p:nvPr/>
              </p:nvSpPr>
              <p:spPr>
                <a:xfrm>
                  <a:off x="9460594" y="2559162"/>
                  <a:ext cx="1139937" cy="6962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10V</a:t>
                  </a:r>
                  <a:endParaRPr/>
                </a:p>
              </p:txBody>
            </p:sp>
          </p:grpSp>
          <p:sp>
            <p:nvSpPr>
              <p:cNvPr id="490" name="Google Shape;490;p11"/>
              <p:cNvSpPr txBox="1"/>
              <p:nvPr/>
            </p:nvSpPr>
            <p:spPr>
              <a:xfrm>
                <a:off x="3961703" y="4045004"/>
                <a:ext cx="983541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R2</a:t>
                </a:r>
                <a:endParaRPr/>
              </a:p>
            </p:txBody>
          </p:sp>
          <p:cxnSp>
            <p:nvCxnSpPr>
              <p:cNvPr id="491" name="Google Shape;491;p11"/>
              <p:cNvCxnSpPr/>
              <p:nvPr/>
            </p:nvCxnSpPr>
            <p:spPr>
              <a:xfrm rot="10800000">
                <a:off x="1122067" y="2749462"/>
                <a:ext cx="56329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pic>
          <p:nvPicPr>
            <p:cNvPr id="492" name="Google Shape;492;p11"/>
            <p:cNvPicPr preferRelativeResize="0"/>
            <p:nvPr/>
          </p:nvPicPr>
          <p:blipFill rotWithShape="1">
            <a:blip r:embed="rId4">
              <a:alphaModFix/>
            </a:blip>
            <a:srcRect b="10794" l="0" r="0" t="12904"/>
            <a:stretch/>
          </p:blipFill>
          <p:spPr>
            <a:xfrm rot="-5400000">
              <a:off x="9014804" y="2684178"/>
              <a:ext cx="765528" cy="10151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3" name="Google Shape;493;p11"/>
            <p:cNvCxnSpPr/>
            <p:nvPr/>
          </p:nvCxnSpPr>
          <p:spPr>
            <a:xfrm rot="10800000">
              <a:off x="10691098" y="1562963"/>
              <a:ext cx="0" cy="16916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494" name="Google Shape;494;p11"/>
            <p:cNvPicPr preferRelativeResize="0"/>
            <p:nvPr/>
          </p:nvPicPr>
          <p:blipFill rotWithShape="1">
            <a:blip r:embed="rId5">
              <a:alphaModFix/>
            </a:blip>
            <a:srcRect b="11737" l="0" r="0" t="13875"/>
            <a:stretch/>
          </p:blipFill>
          <p:spPr>
            <a:xfrm flipH="1" rot="10800000">
              <a:off x="10212145" y="1809487"/>
              <a:ext cx="1015157" cy="10926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5" name="Google Shape;495;p11"/>
            <p:cNvCxnSpPr/>
            <p:nvPr/>
          </p:nvCxnSpPr>
          <p:spPr>
            <a:xfrm rot="10800000">
              <a:off x="9900747" y="3221480"/>
              <a:ext cx="808281" cy="303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496" name="Google Shape;49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59908" y="4340114"/>
              <a:ext cx="626519" cy="574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11"/>
            <p:cNvPicPr preferRelativeResize="0"/>
            <p:nvPr/>
          </p:nvPicPr>
          <p:blipFill rotWithShape="1">
            <a:blip r:embed="rId6">
              <a:alphaModFix/>
            </a:blip>
            <a:srcRect b="14723" l="0" r="6755" t="9439"/>
            <a:stretch/>
          </p:blipFill>
          <p:spPr>
            <a:xfrm flipH="1">
              <a:off x="10188822" y="3249602"/>
              <a:ext cx="1083545" cy="1186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11"/>
            <p:cNvPicPr preferRelativeResize="0"/>
            <p:nvPr/>
          </p:nvPicPr>
          <p:blipFill rotWithShape="1">
            <a:blip r:embed="rId4">
              <a:alphaModFix/>
            </a:blip>
            <a:srcRect b="11288" l="0" r="0" t="14501"/>
            <a:stretch/>
          </p:blipFill>
          <p:spPr>
            <a:xfrm>
              <a:off x="8545063" y="3534215"/>
              <a:ext cx="702924" cy="8108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ne arrow: Rotate right with solid fill" id="499" name="Google Shape;49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2591" y="364522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1"/>
          <p:cNvSpPr txBox="1"/>
          <p:nvPr/>
        </p:nvSpPr>
        <p:spPr>
          <a:xfrm flipH="1">
            <a:off x="3471758" y="5450018"/>
            <a:ext cx="4614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write a KVL equation along this line?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2"/>
          <p:cNvSpPr txBox="1"/>
          <p:nvPr/>
        </p:nvSpPr>
        <p:spPr>
          <a:xfrm>
            <a:off x="322729" y="466165"/>
            <a:ext cx="868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Nodal analysis: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6" name="Google Shape;506;p12"/>
          <p:cNvGrpSpPr/>
          <p:nvPr/>
        </p:nvGrpSpPr>
        <p:grpSpPr>
          <a:xfrm>
            <a:off x="1573305" y="1094038"/>
            <a:ext cx="8377519" cy="4921280"/>
            <a:chOff x="3261196" y="779400"/>
            <a:chExt cx="7080710" cy="4687730"/>
          </a:xfrm>
        </p:grpSpPr>
        <p:pic>
          <p:nvPicPr>
            <p:cNvPr id="507" name="Google Shape;50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49786" y="4600355"/>
              <a:ext cx="781050" cy="86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3446" y="2265382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58751" y="2331659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7736266" y="912018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8247807" y="2271874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704495" y="910130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3" name="Google Shape;513;p12"/>
            <p:cNvCxnSpPr/>
            <p:nvPr/>
          </p:nvCxnSpPr>
          <p:spPr>
            <a:xfrm rot="10800000">
              <a:off x="4386543" y="167448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2"/>
            <p:cNvCxnSpPr/>
            <p:nvPr/>
          </p:nvCxnSpPr>
          <p:spPr>
            <a:xfrm rot="10800000">
              <a:off x="8810902" y="168389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2"/>
            <p:cNvCxnSpPr/>
            <p:nvPr/>
          </p:nvCxnSpPr>
          <p:spPr>
            <a:xfrm rot="10800000">
              <a:off x="5723965" y="1701822"/>
              <a:ext cx="19136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2"/>
            <p:cNvCxnSpPr/>
            <p:nvPr/>
          </p:nvCxnSpPr>
          <p:spPr>
            <a:xfrm rot="10800000">
              <a:off x="6559638" y="17018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2"/>
            <p:cNvCxnSpPr/>
            <p:nvPr/>
          </p:nvCxnSpPr>
          <p:spPr>
            <a:xfrm rot="10800000">
              <a:off x="4386541" y="37680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2"/>
            <p:cNvCxnSpPr/>
            <p:nvPr/>
          </p:nvCxnSpPr>
          <p:spPr>
            <a:xfrm rot="10800000">
              <a:off x="6559637" y="3600020"/>
              <a:ext cx="0" cy="108813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2"/>
            <p:cNvCxnSpPr/>
            <p:nvPr/>
          </p:nvCxnSpPr>
          <p:spPr>
            <a:xfrm rot="10800000">
              <a:off x="8810902" y="3617950"/>
              <a:ext cx="0" cy="107899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2"/>
            <p:cNvCxnSpPr/>
            <p:nvPr/>
          </p:nvCxnSpPr>
          <p:spPr>
            <a:xfrm>
              <a:off x="4371967" y="4715452"/>
              <a:ext cx="447838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1" name="Google Shape;521;p12"/>
            <p:cNvSpPr txBox="1"/>
            <p:nvPr/>
          </p:nvSpPr>
          <p:spPr>
            <a:xfrm>
              <a:off x="4923872" y="1881212"/>
              <a:ext cx="623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R1</a:t>
              </a:r>
              <a:endParaRPr/>
            </a:p>
          </p:txBody>
        </p:sp>
        <p:sp>
          <p:nvSpPr>
            <p:cNvPr id="522" name="Google Shape;522;p12"/>
            <p:cNvSpPr txBox="1"/>
            <p:nvPr/>
          </p:nvSpPr>
          <p:spPr>
            <a:xfrm>
              <a:off x="3261196" y="2861849"/>
              <a:ext cx="650773" cy="57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5V</a:t>
              </a:r>
              <a:endParaRPr/>
            </a:p>
          </p:txBody>
        </p:sp>
        <p:sp>
          <p:nvSpPr>
            <p:cNvPr id="523" name="Google Shape;523;p12"/>
            <p:cNvSpPr txBox="1"/>
            <p:nvPr/>
          </p:nvSpPr>
          <p:spPr>
            <a:xfrm>
              <a:off x="9319373" y="2924738"/>
              <a:ext cx="1022533" cy="57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10V</a:t>
              </a:r>
              <a:endParaRPr/>
            </a:p>
          </p:txBody>
        </p:sp>
        <p:cxnSp>
          <p:nvCxnSpPr>
            <p:cNvPr id="524" name="Google Shape;524;p12"/>
            <p:cNvCxnSpPr/>
            <p:nvPr/>
          </p:nvCxnSpPr>
          <p:spPr>
            <a:xfrm>
              <a:off x="4663043" y="139891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5" name="Google Shape;525;p12"/>
            <p:cNvCxnSpPr/>
            <p:nvPr/>
          </p:nvCxnSpPr>
          <p:spPr>
            <a:xfrm>
              <a:off x="7166708" y="139891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6" name="Google Shape;526;p12"/>
            <p:cNvCxnSpPr/>
            <p:nvPr/>
          </p:nvCxnSpPr>
          <p:spPr>
            <a:xfrm rot="5400000">
              <a:off x="5287486" y="325972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27" name="Google Shape;527;p12"/>
            <p:cNvSpPr txBox="1"/>
            <p:nvPr/>
          </p:nvSpPr>
          <p:spPr>
            <a:xfrm>
              <a:off x="5291827" y="779400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528" name="Google Shape;528;p12"/>
            <p:cNvSpPr txBox="1"/>
            <p:nvPr/>
          </p:nvSpPr>
          <p:spPr>
            <a:xfrm>
              <a:off x="7764337" y="815167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529" name="Google Shape;529;p12"/>
            <p:cNvSpPr txBox="1"/>
            <p:nvPr/>
          </p:nvSpPr>
          <p:spPr>
            <a:xfrm>
              <a:off x="5960684" y="1904048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</p:grpSp>
      <p:pic>
        <p:nvPicPr>
          <p:cNvPr descr="Line arrow: Rotate right with solid fill" id="530" name="Google Shape;53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628" y="307838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Rotate right with solid fill" id="531" name="Google Shape;53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8032" y="315181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2"/>
          <p:cNvSpPr txBox="1"/>
          <p:nvPr/>
        </p:nvSpPr>
        <p:spPr>
          <a:xfrm>
            <a:off x="6954559" y="2149192"/>
            <a:ext cx="7381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R3</a:t>
            </a:r>
            <a:endParaRPr/>
          </a:p>
        </p:txBody>
      </p:sp>
      <p:sp>
        <p:nvSpPr>
          <p:cNvPr id="533" name="Google Shape;533;p12"/>
          <p:cNvSpPr txBox="1"/>
          <p:nvPr/>
        </p:nvSpPr>
        <p:spPr>
          <a:xfrm>
            <a:off x="5582933" y="2483388"/>
            <a:ext cx="7381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R2</a:t>
            </a:r>
            <a:endParaRPr/>
          </a:p>
        </p:txBody>
      </p:sp>
      <p:sp>
        <p:nvSpPr>
          <p:cNvPr id="534" name="Google Shape;534;p12"/>
          <p:cNvSpPr txBox="1"/>
          <p:nvPr/>
        </p:nvSpPr>
        <p:spPr>
          <a:xfrm>
            <a:off x="2229200" y="360043"/>
            <a:ext cx="8958019" cy="6223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5" name="Google Shape;535;p12"/>
          <p:cNvSpPr txBox="1"/>
          <p:nvPr/>
        </p:nvSpPr>
        <p:spPr>
          <a:xfrm>
            <a:off x="5227328" y="1505682"/>
            <a:ext cx="5286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/>
          </a:p>
        </p:txBody>
      </p:sp>
      <p:sp>
        <p:nvSpPr>
          <p:cNvPr id="536" name="Google Shape;536;p12"/>
          <p:cNvSpPr/>
          <p:nvPr/>
        </p:nvSpPr>
        <p:spPr>
          <a:xfrm>
            <a:off x="5288151" y="1925176"/>
            <a:ext cx="348794" cy="33345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13"/>
          <p:cNvGrpSpPr/>
          <p:nvPr/>
        </p:nvGrpSpPr>
        <p:grpSpPr>
          <a:xfrm>
            <a:off x="1591235" y="869577"/>
            <a:ext cx="9345707" cy="5818094"/>
            <a:chOff x="1573305" y="1094038"/>
            <a:chExt cx="8377519" cy="4921280"/>
          </a:xfrm>
        </p:grpSpPr>
        <p:grpSp>
          <p:nvGrpSpPr>
            <p:cNvPr id="542" name="Google Shape;542;p13"/>
            <p:cNvGrpSpPr/>
            <p:nvPr/>
          </p:nvGrpSpPr>
          <p:grpSpPr>
            <a:xfrm>
              <a:off x="1573305" y="1094038"/>
              <a:ext cx="8377519" cy="4921280"/>
              <a:chOff x="3261196" y="779400"/>
              <a:chExt cx="7080710" cy="4687730"/>
            </a:xfrm>
          </p:grpSpPr>
          <p:pic>
            <p:nvPicPr>
              <p:cNvPr id="543" name="Google Shape;543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49786" y="4600355"/>
                <a:ext cx="781050" cy="866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" name="Google Shape;544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23446" y="2265382"/>
                <a:ext cx="1162050" cy="1819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" name="Google Shape;545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158751" y="2331659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6" name="Google Shape;546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7736266" y="912018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7" name="Google Shape;547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8247807" y="2271874"/>
                <a:ext cx="1162050" cy="1819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8" name="Google Shape;548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4704495" y="910130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49" name="Google Shape;549;p13"/>
              <p:cNvCxnSpPr/>
              <p:nvPr/>
            </p:nvCxnSpPr>
            <p:spPr>
              <a:xfrm rot="10800000">
                <a:off x="4386543" y="1674480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p13"/>
              <p:cNvCxnSpPr/>
              <p:nvPr/>
            </p:nvCxnSpPr>
            <p:spPr>
              <a:xfrm rot="10800000">
                <a:off x="8810902" y="168389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1" name="Google Shape;551;p13"/>
              <p:cNvCxnSpPr/>
              <p:nvPr/>
            </p:nvCxnSpPr>
            <p:spPr>
              <a:xfrm rot="10800000">
                <a:off x="5723965" y="1701822"/>
                <a:ext cx="1913687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2" name="Google Shape;552;p13"/>
              <p:cNvCxnSpPr/>
              <p:nvPr/>
            </p:nvCxnSpPr>
            <p:spPr>
              <a:xfrm rot="10800000">
                <a:off x="6559638" y="17018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13"/>
              <p:cNvCxnSpPr/>
              <p:nvPr/>
            </p:nvCxnSpPr>
            <p:spPr>
              <a:xfrm rot="10800000">
                <a:off x="4386541" y="37680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4" name="Google Shape;554;p13"/>
              <p:cNvCxnSpPr/>
              <p:nvPr/>
            </p:nvCxnSpPr>
            <p:spPr>
              <a:xfrm rot="10800000">
                <a:off x="6559637" y="3600020"/>
                <a:ext cx="0" cy="108813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5" name="Google Shape;555;p13"/>
              <p:cNvCxnSpPr/>
              <p:nvPr/>
            </p:nvCxnSpPr>
            <p:spPr>
              <a:xfrm rot="10800000">
                <a:off x="8810902" y="3617950"/>
                <a:ext cx="0" cy="1078992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6" name="Google Shape;556;p13"/>
              <p:cNvCxnSpPr/>
              <p:nvPr/>
            </p:nvCxnSpPr>
            <p:spPr>
              <a:xfrm>
                <a:off x="4371967" y="4715452"/>
                <a:ext cx="4478388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57" name="Google Shape;557;p13"/>
              <p:cNvSpPr txBox="1"/>
              <p:nvPr/>
            </p:nvSpPr>
            <p:spPr>
              <a:xfrm>
                <a:off x="4923872" y="1881212"/>
                <a:ext cx="6238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R1</a:t>
                </a:r>
                <a:endParaRPr/>
              </a:p>
            </p:txBody>
          </p:sp>
          <p:sp>
            <p:nvSpPr>
              <p:cNvPr id="558" name="Google Shape;558;p13"/>
              <p:cNvSpPr txBox="1"/>
              <p:nvPr/>
            </p:nvSpPr>
            <p:spPr>
              <a:xfrm>
                <a:off x="3261196" y="2861849"/>
                <a:ext cx="650773" cy="571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5V</a:t>
                </a:r>
                <a:endParaRPr/>
              </a:p>
            </p:txBody>
          </p:sp>
          <p:sp>
            <p:nvSpPr>
              <p:cNvPr id="559" name="Google Shape;559;p13"/>
              <p:cNvSpPr txBox="1"/>
              <p:nvPr/>
            </p:nvSpPr>
            <p:spPr>
              <a:xfrm>
                <a:off x="9319373" y="2924738"/>
                <a:ext cx="1022533" cy="571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10V</a:t>
                </a:r>
                <a:endParaRPr/>
              </a:p>
            </p:txBody>
          </p:sp>
          <p:cxnSp>
            <p:nvCxnSpPr>
              <p:cNvPr id="560" name="Google Shape;560;p13"/>
              <p:cNvCxnSpPr/>
              <p:nvPr/>
            </p:nvCxnSpPr>
            <p:spPr>
              <a:xfrm>
                <a:off x="4663043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1" name="Google Shape;561;p13"/>
              <p:cNvCxnSpPr/>
              <p:nvPr/>
            </p:nvCxnSpPr>
            <p:spPr>
              <a:xfrm>
                <a:off x="7166708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2" name="Google Shape;562;p13"/>
              <p:cNvCxnSpPr/>
              <p:nvPr/>
            </p:nvCxnSpPr>
            <p:spPr>
              <a:xfrm rot="5400000">
                <a:off x="5287486" y="325972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63" name="Google Shape;563;p13"/>
              <p:cNvSpPr txBox="1"/>
              <p:nvPr/>
            </p:nvSpPr>
            <p:spPr>
              <a:xfrm>
                <a:off x="5291827" y="779400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/>
              </a:p>
            </p:txBody>
          </p:sp>
          <p:sp>
            <p:nvSpPr>
              <p:cNvPr id="564" name="Google Shape;564;p13"/>
              <p:cNvSpPr txBox="1"/>
              <p:nvPr/>
            </p:nvSpPr>
            <p:spPr>
              <a:xfrm>
                <a:off x="7764337" y="815167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</a:t>
                </a:r>
                <a:endParaRPr/>
              </a:p>
            </p:txBody>
          </p:sp>
          <p:sp>
            <p:nvSpPr>
              <p:cNvPr id="565" name="Google Shape;565;p13"/>
              <p:cNvSpPr txBox="1"/>
              <p:nvPr/>
            </p:nvSpPr>
            <p:spPr>
              <a:xfrm>
                <a:off x="5960684" y="1904048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  <a:endParaRPr/>
              </a:p>
            </p:txBody>
          </p:sp>
        </p:grpSp>
        <p:sp>
          <p:nvSpPr>
            <p:cNvPr id="566" name="Google Shape;566;p13"/>
            <p:cNvSpPr txBox="1"/>
            <p:nvPr/>
          </p:nvSpPr>
          <p:spPr>
            <a:xfrm>
              <a:off x="7013761" y="2250744"/>
              <a:ext cx="7381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R3</a:t>
              </a:r>
              <a:endParaRPr/>
            </a:p>
          </p:txBody>
        </p:sp>
        <p:sp>
          <p:nvSpPr>
            <p:cNvPr id="567" name="Google Shape;567;p13"/>
            <p:cNvSpPr txBox="1"/>
            <p:nvPr/>
          </p:nvSpPr>
          <p:spPr>
            <a:xfrm>
              <a:off x="5651212" y="3321541"/>
              <a:ext cx="7381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R2</a:t>
              </a:r>
              <a:endParaRPr/>
            </a:p>
          </p:txBody>
        </p:sp>
        <p:sp>
          <p:nvSpPr>
            <p:cNvPr id="568" name="Google Shape;568;p13"/>
            <p:cNvSpPr txBox="1"/>
            <p:nvPr/>
          </p:nvSpPr>
          <p:spPr>
            <a:xfrm>
              <a:off x="5278472" y="1485349"/>
              <a:ext cx="528683" cy="390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Va</a:t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5288151" y="1925176"/>
              <a:ext cx="348794" cy="333457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13"/>
          <p:cNvSpPr txBox="1"/>
          <p:nvPr/>
        </p:nvSpPr>
        <p:spPr>
          <a:xfrm>
            <a:off x="6072813" y="5169369"/>
            <a:ext cx="589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</a:t>
            </a:r>
            <a:endParaRPr/>
          </a:p>
        </p:txBody>
      </p:sp>
      <p:sp>
        <p:nvSpPr>
          <p:cNvPr id="571" name="Google Shape;571;p13"/>
          <p:cNvSpPr/>
          <p:nvPr/>
        </p:nvSpPr>
        <p:spPr>
          <a:xfrm>
            <a:off x="5744370" y="5540689"/>
            <a:ext cx="389104" cy="394223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14"/>
          <p:cNvGrpSpPr/>
          <p:nvPr/>
        </p:nvGrpSpPr>
        <p:grpSpPr>
          <a:xfrm>
            <a:off x="3341685" y="1887705"/>
            <a:ext cx="5894679" cy="3222125"/>
            <a:chOff x="314566" y="1601702"/>
            <a:chExt cx="7348602" cy="4859279"/>
          </a:xfrm>
        </p:grpSpPr>
        <p:grpSp>
          <p:nvGrpSpPr>
            <p:cNvPr id="577" name="Google Shape;577;p14"/>
            <p:cNvGrpSpPr/>
            <p:nvPr/>
          </p:nvGrpSpPr>
          <p:grpSpPr>
            <a:xfrm>
              <a:off x="314566" y="1601702"/>
              <a:ext cx="7348602" cy="4859279"/>
              <a:chOff x="3127807" y="545096"/>
              <a:chExt cx="7348602" cy="4859279"/>
            </a:xfrm>
          </p:grpSpPr>
          <p:pic>
            <p:nvPicPr>
              <p:cNvPr id="578" name="Google Shape;578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40821" y="4537600"/>
                <a:ext cx="781050" cy="866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9" name="Google Shape;579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8751" y="2331659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0" name="Google Shape;580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7736266" y="912018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1" name="Google Shape;581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4704495" y="910130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82" name="Google Shape;582;p14"/>
              <p:cNvCxnSpPr/>
              <p:nvPr/>
            </p:nvCxnSpPr>
            <p:spPr>
              <a:xfrm rot="10800000">
                <a:off x="5723965" y="1701822"/>
                <a:ext cx="1913687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3" name="Google Shape;583;p14"/>
              <p:cNvCxnSpPr/>
              <p:nvPr/>
            </p:nvCxnSpPr>
            <p:spPr>
              <a:xfrm rot="10800000">
                <a:off x="6559638" y="17018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14"/>
              <p:cNvCxnSpPr/>
              <p:nvPr/>
            </p:nvCxnSpPr>
            <p:spPr>
              <a:xfrm rot="10800000">
                <a:off x="6559637" y="3600020"/>
                <a:ext cx="0" cy="108813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85" name="Google Shape;585;p14"/>
              <p:cNvSpPr txBox="1"/>
              <p:nvPr/>
            </p:nvSpPr>
            <p:spPr>
              <a:xfrm>
                <a:off x="4923871" y="1881212"/>
                <a:ext cx="759463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R1</a:t>
                </a:r>
                <a:endParaRPr/>
              </a:p>
            </p:txBody>
          </p:sp>
          <p:sp>
            <p:nvSpPr>
              <p:cNvPr id="586" name="Google Shape;586;p14"/>
              <p:cNvSpPr txBox="1"/>
              <p:nvPr/>
            </p:nvSpPr>
            <p:spPr>
              <a:xfrm>
                <a:off x="3127807" y="1462022"/>
                <a:ext cx="871557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5V</a:t>
                </a:r>
                <a:endParaRPr/>
              </a:p>
            </p:txBody>
          </p:sp>
          <p:sp>
            <p:nvSpPr>
              <p:cNvPr id="587" name="Google Shape;587;p14"/>
              <p:cNvSpPr txBox="1"/>
              <p:nvPr/>
            </p:nvSpPr>
            <p:spPr>
              <a:xfrm>
                <a:off x="9336472" y="1462024"/>
                <a:ext cx="1139937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-10V</a:t>
                </a:r>
                <a:endParaRPr/>
              </a:p>
            </p:txBody>
          </p:sp>
          <p:cxnSp>
            <p:nvCxnSpPr>
              <p:cNvPr id="588" name="Google Shape;588;p14"/>
              <p:cNvCxnSpPr/>
              <p:nvPr/>
            </p:nvCxnSpPr>
            <p:spPr>
              <a:xfrm>
                <a:off x="4663043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89" name="Google Shape;589;p14"/>
              <p:cNvCxnSpPr/>
              <p:nvPr/>
            </p:nvCxnSpPr>
            <p:spPr>
              <a:xfrm>
                <a:off x="7166708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90" name="Google Shape;590;p14"/>
              <p:cNvCxnSpPr/>
              <p:nvPr/>
            </p:nvCxnSpPr>
            <p:spPr>
              <a:xfrm rot="5400000">
                <a:off x="5287486" y="325972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91" name="Google Shape;591;p14"/>
              <p:cNvSpPr txBox="1"/>
              <p:nvPr/>
            </p:nvSpPr>
            <p:spPr>
              <a:xfrm>
                <a:off x="5212127" y="560975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/>
              </a:p>
            </p:txBody>
          </p:sp>
          <p:sp>
            <p:nvSpPr>
              <p:cNvPr id="592" name="Google Shape;592;p14"/>
              <p:cNvSpPr txBox="1"/>
              <p:nvPr/>
            </p:nvSpPr>
            <p:spPr>
              <a:xfrm>
                <a:off x="7806583" y="545096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</a:t>
                </a:r>
                <a:endParaRPr/>
              </a:p>
            </p:txBody>
          </p:sp>
          <p:sp>
            <p:nvSpPr>
              <p:cNvPr id="593" name="Google Shape;593;p14"/>
              <p:cNvSpPr txBox="1"/>
              <p:nvPr/>
            </p:nvSpPr>
            <p:spPr>
              <a:xfrm>
                <a:off x="5482476" y="2924738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  <a:endParaRPr/>
              </a:p>
            </p:txBody>
          </p:sp>
        </p:grpSp>
        <p:sp>
          <p:nvSpPr>
            <p:cNvPr id="594" name="Google Shape;594;p14"/>
            <p:cNvSpPr txBox="1"/>
            <p:nvPr/>
          </p:nvSpPr>
          <p:spPr>
            <a:xfrm>
              <a:off x="3961703" y="4045004"/>
              <a:ext cx="983541" cy="696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R2</a:t>
              </a:r>
              <a:endParaRPr/>
            </a:p>
          </p:txBody>
        </p:sp>
        <p:sp>
          <p:nvSpPr>
            <p:cNvPr id="595" name="Google Shape;595;p14"/>
            <p:cNvSpPr txBox="1"/>
            <p:nvPr/>
          </p:nvSpPr>
          <p:spPr>
            <a:xfrm>
              <a:off x="4937323" y="2990440"/>
              <a:ext cx="966113" cy="696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R3</a:t>
              </a:r>
              <a:endParaRPr/>
            </a:p>
          </p:txBody>
        </p:sp>
        <p:cxnSp>
          <p:nvCxnSpPr>
            <p:cNvPr id="596" name="Google Shape;596;p14"/>
            <p:cNvCxnSpPr/>
            <p:nvPr/>
          </p:nvCxnSpPr>
          <p:spPr>
            <a:xfrm rot="10800000">
              <a:off x="1122067" y="276298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597" name="Google Shape;597;p14"/>
            <p:cNvCxnSpPr/>
            <p:nvPr/>
          </p:nvCxnSpPr>
          <p:spPr>
            <a:xfrm>
              <a:off x="5892263" y="273765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pic>
        <p:nvPicPr>
          <p:cNvPr descr="Line arrow: Rotate right with solid fill" id="598" name="Google Shape;5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5806" y="309793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Rotate right with solid fill" id="599" name="Google Shape;5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6182" y="320328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14"/>
          <p:cNvSpPr txBox="1"/>
          <p:nvPr/>
        </p:nvSpPr>
        <p:spPr>
          <a:xfrm>
            <a:off x="3955098" y="945549"/>
            <a:ext cx="4233467" cy="6223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1" name="Google Shape;601;p14"/>
          <p:cNvSpPr txBox="1"/>
          <p:nvPr/>
        </p:nvSpPr>
        <p:spPr>
          <a:xfrm>
            <a:off x="322729" y="466165"/>
            <a:ext cx="868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Nodal analysis: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87" y="968189"/>
            <a:ext cx="4546872" cy="205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771" y="3581619"/>
            <a:ext cx="4357688" cy="186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4135" y="3021386"/>
            <a:ext cx="46482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5025" y="598114"/>
            <a:ext cx="46291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15"/>
          <p:cNvSpPr txBox="1"/>
          <p:nvPr/>
        </p:nvSpPr>
        <p:spPr>
          <a:xfrm>
            <a:off x="357748" y="226408"/>
            <a:ext cx="52084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Problems: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 Draw Alternative Circuit Diagrams , ii) Write down KCL equations, iii) Write down KVL equations and iv) Nodal equation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783575" y="14708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Lecture 2: </a:t>
            </a:r>
            <a:br>
              <a:rPr lang="en-US" sz="4800"/>
            </a:br>
            <a:r>
              <a:rPr lang="en-US" sz="2800"/>
              <a:t>KCL, KVL, Nodal Analysis &amp; Line diagram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 flipH="1">
            <a:off x="3413535" y="457198"/>
            <a:ext cx="5364929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Circuit Representation: Line diagrams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30307" y="1057836"/>
            <a:ext cx="1099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circuits using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Shorthand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‘Nodes’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one node as ‘Ground’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other known voltage nodes with an arrow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3196" y="1231197"/>
            <a:ext cx="813457" cy="104505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9836306" y="1533885"/>
            <a:ext cx="1408400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Vs= Va-Vb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9186446" y="2207471"/>
            <a:ext cx="6341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9186447" y="941271"/>
            <a:ext cx="6341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</a:t>
            </a:r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>
            <a:off x="3855277" y="3202605"/>
            <a:ext cx="2817884" cy="3255125"/>
            <a:chOff x="1544683" y="1289737"/>
            <a:chExt cx="3328920" cy="4081579"/>
          </a:xfrm>
        </p:grpSpPr>
        <p:pic>
          <p:nvPicPr>
            <p:cNvPr id="112" name="Google Shape;11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00761" y="4504540"/>
              <a:ext cx="781050" cy="86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8740" y="2245935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97303" y="2254076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852250" y="903974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6" name="Google Shape;116;p2"/>
            <p:cNvCxnSpPr/>
            <p:nvPr/>
          </p:nvCxnSpPr>
          <p:spPr>
            <a:xfrm rot="10800000">
              <a:off x="2581835" y="1704438"/>
              <a:ext cx="0" cy="102128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"/>
            <p:cNvCxnSpPr/>
            <p:nvPr/>
          </p:nvCxnSpPr>
          <p:spPr>
            <a:xfrm rot="10800000">
              <a:off x="3676823" y="1701822"/>
              <a:ext cx="748620" cy="261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"/>
            <p:cNvCxnSpPr/>
            <p:nvPr/>
          </p:nvCxnSpPr>
          <p:spPr>
            <a:xfrm rot="10800000">
              <a:off x="4405424" y="167585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"/>
            <p:cNvCxnSpPr/>
            <p:nvPr/>
          </p:nvCxnSpPr>
          <p:spPr>
            <a:xfrm rot="10800000">
              <a:off x="2580432" y="370907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"/>
            <p:cNvCxnSpPr/>
            <p:nvPr/>
          </p:nvCxnSpPr>
          <p:spPr>
            <a:xfrm rot="10800000">
              <a:off x="4405424" y="3586530"/>
              <a:ext cx="0" cy="108813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2557129" y="4674666"/>
              <a:ext cx="1868315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2" name="Google Shape;122;p2"/>
            <p:cNvSpPr txBox="1"/>
            <p:nvPr/>
          </p:nvSpPr>
          <p:spPr>
            <a:xfrm>
              <a:off x="2983320" y="1913007"/>
              <a:ext cx="729781" cy="52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R1</a:t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1544683" y="2895151"/>
              <a:ext cx="722902" cy="52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Vs</a:t>
              </a:r>
              <a:endParaRPr/>
            </a:p>
          </p:txBody>
        </p:sp>
        <p:cxnSp>
          <p:nvCxnSpPr>
            <p:cNvPr id="124" name="Google Shape;124;p2"/>
            <p:cNvCxnSpPr/>
            <p:nvPr/>
          </p:nvCxnSpPr>
          <p:spPr>
            <a:xfrm rot="5400000">
              <a:off x="3231699" y="3245777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5" name="Google Shape;125;p2"/>
            <p:cNvSpPr txBox="1"/>
            <p:nvPr/>
          </p:nvSpPr>
          <p:spPr>
            <a:xfrm>
              <a:off x="3491286" y="2883465"/>
              <a:ext cx="511838" cy="52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endParaRPr b="1" baseline="-25000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230336" y="3202006"/>
            <a:ext cx="2945652" cy="2829837"/>
            <a:chOff x="1544683" y="1289737"/>
            <a:chExt cx="3328920" cy="3399709"/>
          </a:xfrm>
        </p:grpSpPr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8740" y="2245935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97303" y="2254076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852250" y="903974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0" name="Google Shape;130;p2"/>
            <p:cNvCxnSpPr/>
            <p:nvPr/>
          </p:nvCxnSpPr>
          <p:spPr>
            <a:xfrm rot="10800000">
              <a:off x="2581835" y="1704438"/>
              <a:ext cx="0" cy="102128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2"/>
            <p:cNvCxnSpPr/>
            <p:nvPr/>
          </p:nvCxnSpPr>
          <p:spPr>
            <a:xfrm rot="10800000">
              <a:off x="3676823" y="1701822"/>
              <a:ext cx="748620" cy="261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2"/>
            <p:cNvCxnSpPr/>
            <p:nvPr/>
          </p:nvCxnSpPr>
          <p:spPr>
            <a:xfrm rot="10800000">
              <a:off x="4405424" y="167585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 rot="10800000">
              <a:off x="2580432" y="370907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2"/>
            <p:cNvCxnSpPr/>
            <p:nvPr/>
          </p:nvCxnSpPr>
          <p:spPr>
            <a:xfrm rot="10800000">
              <a:off x="4405424" y="3586530"/>
              <a:ext cx="0" cy="108813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2557129" y="4674666"/>
              <a:ext cx="1868315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6" name="Google Shape;136;p2"/>
            <p:cNvSpPr txBox="1"/>
            <p:nvPr/>
          </p:nvSpPr>
          <p:spPr>
            <a:xfrm>
              <a:off x="2983320" y="1913007"/>
              <a:ext cx="729781" cy="52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R1</a:t>
              </a: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1544683" y="2895151"/>
              <a:ext cx="722902" cy="52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Vs</a:t>
              </a:r>
              <a:endParaRPr/>
            </a:p>
          </p:txBody>
        </p:sp>
        <p:cxnSp>
          <p:nvCxnSpPr>
            <p:cNvPr id="138" name="Google Shape;138;p2"/>
            <p:cNvCxnSpPr/>
            <p:nvPr/>
          </p:nvCxnSpPr>
          <p:spPr>
            <a:xfrm rot="5400000">
              <a:off x="3231699" y="3245777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9" name="Google Shape;139;p2"/>
            <p:cNvSpPr txBox="1"/>
            <p:nvPr/>
          </p:nvSpPr>
          <p:spPr>
            <a:xfrm>
              <a:off x="3491286" y="2883465"/>
              <a:ext cx="511838" cy="52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endParaRPr b="1" baseline="-25000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7160592" y="3202005"/>
            <a:ext cx="1999213" cy="3283847"/>
            <a:chOff x="2304490" y="1289737"/>
            <a:chExt cx="2569113" cy="4036542"/>
          </a:xfrm>
        </p:grpSpPr>
        <p:pic>
          <p:nvPicPr>
            <p:cNvPr id="141" name="Google Shape;14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87293" y="4459503"/>
              <a:ext cx="781050" cy="86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97303" y="2254076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852250" y="903974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4" name="Google Shape;144;p2"/>
            <p:cNvCxnSpPr/>
            <p:nvPr/>
          </p:nvCxnSpPr>
          <p:spPr>
            <a:xfrm rot="10800000">
              <a:off x="2581835" y="1704438"/>
              <a:ext cx="0" cy="102128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cxnSp>
          <p:nvCxnSpPr>
            <p:cNvPr id="145" name="Google Shape;145;p2"/>
            <p:cNvCxnSpPr/>
            <p:nvPr/>
          </p:nvCxnSpPr>
          <p:spPr>
            <a:xfrm rot="10800000">
              <a:off x="3676823" y="1701822"/>
              <a:ext cx="748620" cy="261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2"/>
            <p:cNvCxnSpPr/>
            <p:nvPr/>
          </p:nvCxnSpPr>
          <p:spPr>
            <a:xfrm rot="10800000">
              <a:off x="4405424" y="167585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2"/>
            <p:cNvCxnSpPr/>
            <p:nvPr/>
          </p:nvCxnSpPr>
          <p:spPr>
            <a:xfrm rot="10800000">
              <a:off x="4405424" y="3586530"/>
              <a:ext cx="0" cy="108813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8" name="Google Shape;148;p2"/>
            <p:cNvSpPr txBox="1"/>
            <p:nvPr/>
          </p:nvSpPr>
          <p:spPr>
            <a:xfrm>
              <a:off x="2983320" y="1913007"/>
              <a:ext cx="729781" cy="52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R1</a:t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2304490" y="2828157"/>
              <a:ext cx="722902" cy="52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Vs</a:t>
              </a:r>
              <a:endParaRPr/>
            </a:p>
          </p:txBody>
        </p:sp>
        <p:cxnSp>
          <p:nvCxnSpPr>
            <p:cNvPr id="150" name="Google Shape;150;p2"/>
            <p:cNvCxnSpPr/>
            <p:nvPr/>
          </p:nvCxnSpPr>
          <p:spPr>
            <a:xfrm rot="5400000">
              <a:off x="3231699" y="3245777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1" name="Google Shape;151;p2"/>
            <p:cNvSpPr txBox="1"/>
            <p:nvPr/>
          </p:nvSpPr>
          <p:spPr>
            <a:xfrm>
              <a:off x="3491286" y="2883464"/>
              <a:ext cx="511838" cy="567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endParaRPr b="1" baseline="-25000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6395450" y="4451818"/>
            <a:ext cx="6536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R2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8966947" y="4406494"/>
            <a:ext cx="6536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R2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2931323" y="4474762"/>
            <a:ext cx="6536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R2</a:t>
            </a:r>
            <a:endParaRPr/>
          </a:p>
        </p:txBody>
      </p:sp>
      <p:grpSp>
        <p:nvGrpSpPr>
          <p:cNvPr id="155" name="Google Shape;155;p2"/>
          <p:cNvGrpSpPr/>
          <p:nvPr/>
        </p:nvGrpSpPr>
        <p:grpSpPr>
          <a:xfrm>
            <a:off x="9883429" y="3178507"/>
            <a:ext cx="1577524" cy="3303321"/>
            <a:chOff x="10614476" y="3217141"/>
            <a:chExt cx="1577524" cy="3303321"/>
          </a:xfrm>
        </p:grpSpPr>
        <p:grpSp>
          <p:nvGrpSpPr>
            <p:cNvPr id="156" name="Google Shape;156;p2"/>
            <p:cNvGrpSpPr/>
            <p:nvPr/>
          </p:nvGrpSpPr>
          <p:grpSpPr>
            <a:xfrm>
              <a:off x="10614476" y="3217141"/>
              <a:ext cx="1495608" cy="3303321"/>
              <a:chOff x="3491286" y="1265801"/>
              <a:chExt cx="1921948" cy="4060477"/>
            </a:xfrm>
          </p:grpSpPr>
          <p:pic>
            <p:nvPicPr>
              <p:cNvPr id="157" name="Google Shape;157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87293" y="4459503"/>
                <a:ext cx="781050" cy="866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" name="Google Shape;158;p2"/>
              <p:cNvSpPr txBox="1"/>
              <p:nvPr/>
            </p:nvSpPr>
            <p:spPr>
              <a:xfrm>
                <a:off x="4683453" y="3060457"/>
                <a:ext cx="729781" cy="520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R1</a:t>
                </a:r>
                <a:endParaRPr/>
              </a:p>
            </p:txBody>
          </p:sp>
          <p:sp>
            <p:nvSpPr>
              <p:cNvPr id="159" name="Google Shape;159;p2"/>
              <p:cNvSpPr txBox="1"/>
              <p:nvPr/>
            </p:nvSpPr>
            <p:spPr>
              <a:xfrm>
                <a:off x="4056500" y="1265801"/>
                <a:ext cx="722903" cy="520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Vs</a:t>
                </a:r>
                <a:endParaRPr/>
              </a:p>
            </p:txBody>
          </p:sp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5">
                <a:alphaModFix/>
              </a:blip>
              <a:srcRect b="7183" l="-3441" r="1" t="0"/>
              <a:stretch/>
            </p:blipFill>
            <p:spPr>
              <a:xfrm>
                <a:off x="4125833" y="3747193"/>
                <a:ext cx="602235" cy="101615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1" name="Google Shape;161;p2"/>
              <p:cNvCxnSpPr/>
              <p:nvPr/>
            </p:nvCxnSpPr>
            <p:spPr>
              <a:xfrm rot="5400000">
                <a:off x="3231699" y="3245777"/>
                <a:ext cx="163886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2" name="Google Shape;162;p2"/>
              <p:cNvSpPr txBox="1"/>
              <p:nvPr/>
            </p:nvSpPr>
            <p:spPr>
              <a:xfrm>
                <a:off x="3491286" y="2883465"/>
                <a:ext cx="511838" cy="520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endParaRPr b="1" baseline="-25000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63" name="Google Shape;163;p2"/>
              <p:cNvCxnSpPr/>
              <p:nvPr/>
            </p:nvCxnSpPr>
            <p:spPr>
              <a:xfrm rot="10800000">
                <a:off x="4413501" y="1866189"/>
                <a:ext cx="0" cy="102128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pic>
          <p:nvPicPr>
            <p:cNvPr id="164" name="Google Shape;164;p2"/>
            <p:cNvPicPr preferRelativeResize="0"/>
            <p:nvPr/>
          </p:nvPicPr>
          <p:blipFill rotWithShape="1">
            <a:blip r:embed="rId5">
              <a:alphaModFix/>
            </a:blip>
            <a:srcRect b="6319" l="-3441" r="1" t="12028"/>
            <a:stretch/>
          </p:blipFill>
          <p:spPr>
            <a:xfrm>
              <a:off x="11106906" y="4532369"/>
              <a:ext cx="468643" cy="82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"/>
            <p:cNvSpPr txBox="1"/>
            <p:nvPr/>
          </p:nvSpPr>
          <p:spPr>
            <a:xfrm>
              <a:off x="11538392" y="5570460"/>
              <a:ext cx="6536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R2</a:t>
              </a:r>
              <a:endParaRPr/>
            </a:p>
          </p:txBody>
        </p:sp>
      </p:grpSp>
      <p:sp>
        <p:nvSpPr>
          <p:cNvPr id="166" name="Google Shape;166;p2"/>
          <p:cNvSpPr/>
          <p:nvPr/>
        </p:nvSpPr>
        <p:spPr>
          <a:xfrm>
            <a:off x="2958154" y="2920086"/>
            <a:ext cx="1768826" cy="46166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8664857" y="2796646"/>
            <a:ext cx="1768826" cy="43310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5920013" y="2866201"/>
            <a:ext cx="1768826" cy="43310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/>
          <p:nvPr/>
        </p:nvSpPr>
        <p:spPr>
          <a:xfrm>
            <a:off x="6228263" y="2666338"/>
            <a:ext cx="1138518" cy="5737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 txBox="1"/>
          <p:nvPr/>
        </p:nvSpPr>
        <p:spPr>
          <a:xfrm flipH="1">
            <a:off x="3471347" y="4598339"/>
            <a:ext cx="1980752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Vo= 0V [Ground]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5V :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Va-Vo= (5-0) V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Va =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10V :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Vo-Vb= (0-10) V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Vb 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-10 V</a:t>
            </a:r>
            <a:endParaRPr/>
          </a:p>
        </p:txBody>
      </p:sp>
      <p:pic>
        <p:nvPicPr>
          <p:cNvPr descr="Close with solid fill"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0974" y="488792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 with solid fill" id="176" name="Google Shape;1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5395" y="178825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/>
        </p:nvSpPr>
        <p:spPr>
          <a:xfrm>
            <a:off x="340659" y="447433"/>
            <a:ext cx="7179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Circuits with </a:t>
            </a: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sources of opposite polarities</a:t>
            </a:r>
            <a:endParaRPr/>
          </a:p>
        </p:txBody>
      </p:sp>
      <p:grpSp>
        <p:nvGrpSpPr>
          <p:cNvPr id="178" name="Google Shape;178;p3"/>
          <p:cNvGrpSpPr/>
          <p:nvPr/>
        </p:nvGrpSpPr>
        <p:grpSpPr>
          <a:xfrm>
            <a:off x="80682" y="950603"/>
            <a:ext cx="6185647" cy="3784862"/>
            <a:chOff x="3261196" y="779400"/>
            <a:chExt cx="7080710" cy="4687730"/>
          </a:xfrm>
        </p:grpSpPr>
        <p:pic>
          <p:nvPicPr>
            <p:cNvPr id="179" name="Google Shape;17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49786" y="4600355"/>
              <a:ext cx="781050" cy="86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23446" y="2265382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58751" y="2331659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7736266" y="912018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800000">
              <a:off x="8247807" y="2271874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4704495" y="910130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Google Shape;185;p3"/>
            <p:cNvCxnSpPr/>
            <p:nvPr/>
          </p:nvCxnSpPr>
          <p:spPr>
            <a:xfrm rot="10800000">
              <a:off x="4386543" y="167448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3"/>
            <p:cNvCxnSpPr/>
            <p:nvPr/>
          </p:nvCxnSpPr>
          <p:spPr>
            <a:xfrm rot="10800000">
              <a:off x="8810902" y="168389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3"/>
            <p:cNvCxnSpPr/>
            <p:nvPr/>
          </p:nvCxnSpPr>
          <p:spPr>
            <a:xfrm rot="10800000">
              <a:off x="5723965" y="1701822"/>
              <a:ext cx="19136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3"/>
            <p:cNvCxnSpPr/>
            <p:nvPr/>
          </p:nvCxnSpPr>
          <p:spPr>
            <a:xfrm rot="10800000">
              <a:off x="6559638" y="17018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3"/>
            <p:cNvCxnSpPr/>
            <p:nvPr/>
          </p:nvCxnSpPr>
          <p:spPr>
            <a:xfrm rot="10800000">
              <a:off x="4386541" y="37680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3"/>
            <p:cNvCxnSpPr/>
            <p:nvPr/>
          </p:nvCxnSpPr>
          <p:spPr>
            <a:xfrm rot="10800000">
              <a:off x="6559637" y="3600020"/>
              <a:ext cx="0" cy="108813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3"/>
            <p:cNvCxnSpPr/>
            <p:nvPr/>
          </p:nvCxnSpPr>
          <p:spPr>
            <a:xfrm rot="10800000">
              <a:off x="8810902" y="3617950"/>
              <a:ext cx="0" cy="107899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4371967" y="4715452"/>
              <a:ext cx="447838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3" name="Google Shape;193;p3"/>
            <p:cNvSpPr txBox="1"/>
            <p:nvPr/>
          </p:nvSpPr>
          <p:spPr>
            <a:xfrm>
              <a:off x="4923872" y="1881212"/>
              <a:ext cx="623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R1</a:t>
              </a: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3261196" y="2861849"/>
              <a:ext cx="650773" cy="57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5V</a:t>
              </a: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9319373" y="2924738"/>
              <a:ext cx="1022533" cy="57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10V</a:t>
              </a:r>
              <a:endParaRPr/>
            </a:p>
          </p:txBody>
        </p:sp>
        <p:cxnSp>
          <p:nvCxnSpPr>
            <p:cNvPr id="196" name="Google Shape;196;p3"/>
            <p:cNvCxnSpPr/>
            <p:nvPr/>
          </p:nvCxnSpPr>
          <p:spPr>
            <a:xfrm>
              <a:off x="4663043" y="139891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7166708" y="139891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8" name="Google Shape;198;p3"/>
            <p:cNvCxnSpPr/>
            <p:nvPr/>
          </p:nvCxnSpPr>
          <p:spPr>
            <a:xfrm rot="5400000">
              <a:off x="5287486" y="325972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9" name="Google Shape;199;p3"/>
            <p:cNvSpPr txBox="1"/>
            <p:nvPr/>
          </p:nvSpPr>
          <p:spPr>
            <a:xfrm>
              <a:off x="5291827" y="779400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7764337" y="815167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201" name="Google Shape;201;p3"/>
            <p:cNvSpPr txBox="1"/>
            <p:nvPr/>
          </p:nvSpPr>
          <p:spPr>
            <a:xfrm>
              <a:off x="5482476" y="2924738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6057991" y="498176"/>
            <a:ext cx="5894679" cy="3222125"/>
            <a:chOff x="314566" y="1601702"/>
            <a:chExt cx="7348602" cy="4859279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314566" y="1601702"/>
              <a:ext cx="7348602" cy="4859279"/>
              <a:chOff x="3127807" y="545096"/>
              <a:chExt cx="7348602" cy="4859279"/>
            </a:xfrm>
          </p:grpSpPr>
          <p:pic>
            <p:nvPicPr>
              <p:cNvPr id="204" name="Google Shape;204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140821" y="4537600"/>
                <a:ext cx="781050" cy="866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158751" y="2331659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5400000">
                <a:off x="7736266" y="912018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5400000">
                <a:off x="4704495" y="910130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8" name="Google Shape;208;p3"/>
              <p:cNvCxnSpPr/>
              <p:nvPr/>
            </p:nvCxnSpPr>
            <p:spPr>
              <a:xfrm rot="10800000">
                <a:off x="5723965" y="1701822"/>
                <a:ext cx="1913687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3"/>
              <p:cNvCxnSpPr/>
              <p:nvPr/>
            </p:nvCxnSpPr>
            <p:spPr>
              <a:xfrm rot="10800000">
                <a:off x="6559638" y="17018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3"/>
              <p:cNvCxnSpPr/>
              <p:nvPr/>
            </p:nvCxnSpPr>
            <p:spPr>
              <a:xfrm rot="10800000">
                <a:off x="6559637" y="3600020"/>
                <a:ext cx="0" cy="108813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1" name="Google Shape;211;p3"/>
              <p:cNvSpPr txBox="1"/>
              <p:nvPr/>
            </p:nvSpPr>
            <p:spPr>
              <a:xfrm>
                <a:off x="4923871" y="1881212"/>
                <a:ext cx="759463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R1</a:t>
                </a:r>
                <a:endParaRPr/>
              </a:p>
            </p:txBody>
          </p:sp>
          <p:sp>
            <p:nvSpPr>
              <p:cNvPr id="212" name="Google Shape;212;p3"/>
              <p:cNvSpPr txBox="1"/>
              <p:nvPr/>
            </p:nvSpPr>
            <p:spPr>
              <a:xfrm>
                <a:off x="3127807" y="1462022"/>
                <a:ext cx="871557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5V</a:t>
                </a:r>
                <a:endParaRPr/>
              </a:p>
            </p:txBody>
          </p:sp>
          <p:sp>
            <p:nvSpPr>
              <p:cNvPr id="213" name="Google Shape;213;p3"/>
              <p:cNvSpPr txBox="1"/>
              <p:nvPr/>
            </p:nvSpPr>
            <p:spPr>
              <a:xfrm>
                <a:off x="9336472" y="1462024"/>
                <a:ext cx="1139937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-10V</a:t>
                </a:r>
                <a:endParaRPr/>
              </a:p>
            </p:txBody>
          </p:sp>
          <p:cxnSp>
            <p:nvCxnSpPr>
              <p:cNvPr id="214" name="Google Shape;214;p3"/>
              <p:cNvCxnSpPr/>
              <p:nvPr/>
            </p:nvCxnSpPr>
            <p:spPr>
              <a:xfrm>
                <a:off x="4663043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5" name="Google Shape;215;p3"/>
              <p:cNvCxnSpPr/>
              <p:nvPr/>
            </p:nvCxnSpPr>
            <p:spPr>
              <a:xfrm>
                <a:off x="7166708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6" name="Google Shape;216;p3"/>
              <p:cNvCxnSpPr/>
              <p:nvPr/>
            </p:nvCxnSpPr>
            <p:spPr>
              <a:xfrm rot="5400000">
                <a:off x="5287486" y="325972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7" name="Google Shape;217;p3"/>
              <p:cNvSpPr txBox="1"/>
              <p:nvPr/>
            </p:nvSpPr>
            <p:spPr>
              <a:xfrm>
                <a:off x="5212127" y="560975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/>
              </a:p>
            </p:txBody>
          </p:sp>
          <p:sp>
            <p:nvSpPr>
              <p:cNvPr id="218" name="Google Shape;218;p3"/>
              <p:cNvSpPr txBox="1"/>
              <p:nvPr/>
            </p:nvSpPr>
            <p:spPr>
              <a:xfrm>
                <a:off x="7806583" y="545096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</a:t>
                </a:r>
                <a:endParaRPr/>
              </a:p>
            </p:txBody>
          </p:sp>
          <p:sp>
            <p:nvSpPr>
              <p:cNvPr id="219" name="Google Shape;219;p3"/>
              <p:cNvSpPr txBox="1"/>
              <p:nvPr/>
            </p:nvSpPr>
            <p:spPr>
              <a:xfrm>
                <a:off x="5482476" y="2924738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  <a:endParaRPr/>
              </a:p>
            </p:txBody>
          </p:sp>
        </p:grpSp>
        <p:sp>
          <p:nvSpPr>
            <p:cNvPr id="220" name="Google Shape;220;p3"/>
            <p:cNvSpPr txBox="1"/>
            <p:nvPr/>
          </p:nvSpPr>
          <p:spPr>
            <a:xfrm>
              <a:off x="3961703" y="4045004"/>
              <a:ext cx="983541" cy="696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R2</a:t>
              </a:r>
              <a:endParaRPr/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4937323" y="2990440"/>
              <a:ext cx="966113" cy="696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R3</a:t>
              </a:r>
              <a:endParaRPr/>
            </a:p>
          </p:txBody>
        </p:sp>
        <p:cxnSp>
          <p:nvCxnSpPr>
            <p:cNvPr id="222" name="Google Shape;222;p3"/>
            <p:cNvCxnSpPr/>
            <p:nvPr/>
          </p:nvCxnSpPr>
          <p:spPr>
            <a:xfrm rot="10800000">
              <a:off x="1122067" y="276298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223" name="Google Shape;223;p3"/>
            <p:cNvCxnSpPr/>
            <p:nvPr/>
          </p:nvCxnSpPr>
          <p:spPr>
            <a:xfrm>
              <a:off x="5892263" y="273765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224" name="Google Shape;224;p3"/>
          <p:cNvGrpSpPr/>
          <p:nvPr/>
        </p:nvGrpSpPr>
        <p:grpSpPr>
          <a:xfrm>
            <a:off x="6057991" y="3564114"/>
            <a:ext cx="5894679" cy="3222125"/>
            <a:chOff x="314566" y="1601702"/>
            <a:chExt cx="7348602" cy="4859279"/>
          </a:xfrm>
        </p:grpSpPr>
        <p:grpSp>
          <p:nvGrpSpPr>
            <p:cNvPr id="225" name="Google Shape;225;p3"/>
            <p:cNvGrpSpPr/>
            <p:nvPr/>
          </p:nvGrpSpPr>
          <p:grpSpPr>
            <a:xfrm>
              <a:off x="314566" y="1601702"/>
              <a:ext cx="7348602" cy="4859279"/>
              <a:chOff x="3127807" y="545096"/>
              <a:chExt cx="7348602" cy="4859279"/>
            </a:xfrm>
          </p:grpSpPr>
          <p:pic>
            <p:nvPicPr>
              <p:cNvPr id="226" name="Google Shape;226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140821" y="4537600"/>
                <a:ext cx="781050" cy="866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158751" y="2331659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5400000">
                <a:off x="7736266" y="912018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5400000">
                <a:off x="4704495" y="910130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30" name="Google Shape;230;p3"/>
              <p:cNvCxnSpPr/>
              <p:nvPr/>
            </p:nvCxnSpPr>
            <p:spPr>
              <a:xfrm rot="10800000">
                <a:off x="5723965" y="1701822"/>
                <a:ext cx="1913687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 rot="10800000">
                <a:off x="6559638" y="17018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 rot="10800000">
                <a:off x="6559637" y="3600020"/>
                <a:ext cx="0" cy="108813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3" name="Google Shape;233;p3"/>
              <p:cNvSpPr txBox="1"/>
              <p:nvPr/>
            </p:nvSpPr>
            <p:spPr>
              <a:xfrm>
                <a:off x="4923871" y="1881212"/>
                <a:ext cx="759463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R1</a:t>
                </a:r>
                <a:endParaRPr/>
              </a:p>
            </p:txBody>
          </p:sp>
          <p:sp>
            <p:nvSpPr>
              <p:cNvPr id="234" name="Google Shape;234;p3"/>
              <p:cNvSpPr txBox="1"/>
              <p:nvPr/>
            </p:nvSpPr>
            <p:spPr>
              <a:xfrm>
                <a:off x="3127807" y="1462022"/>
                <a:ext cx="871557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5V</a:t>
                </a:r>
                <a:endParaRPr/>
              </a:p>
            </p:txBody>
          </p:sp>
          <p:sp>
            <p:nvSpPr>
              <p:cNvPr id="235" name="Google Shape;235;p3"/>
              <p:cNvSpPr txBox="1"/>
              <p:nvPr/>
            </p:nvSpPr>
            <p:spPr>
              <a:xfrm>
                <a:off x="9336472" y="1462024"/>
                <a:ext cx="1139937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-10V</a:t>
                </a:r>
                <a:endParaRPr/>
              </a:p>
            </p:txBody>
          </p:sp>
          <p:cxnSp>
            <p:nvCxnSpPr>
              <p:cNvPr id="236" name="Google Shape;236;p3"/>
              <p:cNvCxnSpPr/>
              <p:nvPr/>
            </p:nvCxnSpPr>
            <p:spPr>
              <a:xfrm>
                <a:off x="4663043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7" name="Google Shape;237;p3"/>
              <p:cNvCxnSpPr/>
              <p:nvPr/>
            </p:nvCxnSpPr>
            <p:spPr>
              <a:xfrm>
                <a:off x="7166708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" name="Google Shape;238;p3"/>
              <p:cNvCxnSpPr/>
              <p:nvPr/>
            </p:nvCxnSpPr>
            <p:spPr>
              <a:xfrm rot="5400000">
                <a:off x="5287486" y="325972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9" name="Google Shape;239;p3"/>
              <p:cNvSpPr txBox="1"/>
              <p:nvPr/>
            </p:nvSpPr>
            <p:spPr>
              <a:xfrm>
                <a:off x="5212127" y="560975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/>
              </a:p>
            </p:txBody>
          </p:sp>
          <p:sp>
            <p:nvSpPr>
              <p:cNvPr id="240" name="Google Shape;240;p3"/>
              <p:cNvSpPr txBox="1"/>
              <p:nvPr/>
            </p:nvSpPr>
            <p:spPr>
              <a:xfrm>
                <a:off x="7806583" y="545096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</a:t>
                </a:r>
                <a:endParaRPr/>
              </a:p>
            </p:txBody>
          </p:sp>
          <p:sp>
            <p:nvSpPr>
              <p:cNvPr id="241" name="Google Shape;241;p3"/>
              <p:cNvSpPr txBox="1"/>
              <p:nvPr/>
            </p:nvSpPr>
            <p:spPr>
              <a:xfrm>
                <a:off x="5482476" y="2924738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  <a:endParaRPr/>
              </a:p>
            </p:txBody>
          </p:sp>
        </p:grpSp>
        <p:sp>
          <p:nvSpPr>
            <p:cNvPr id="242" name="Google Shape;242;p3"/>
            <p:cNvSpPr txBox="1"/>
            <p:nvPr/>
          </p:nvSpPr>
          <p:spPr>
            <a:xfrm>
              <a:off x="3961703" y="4045004"/>
              <a:ext cx="983541" cy="696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R2</a:t>
              </a:r>
              <a:endParaRPr/>
            </a:p>
          </p:txBody>
        </p:sp>
        <p:sp>
          <p:nvSpPr>
            <p:cNvPr id="243" name="Google Shape;243;p3"/>
            <p:cNvSpPr txBox="1"/>
            <p:nvPr/>
          </p:nvSpPr>
          <p:spPr>
            <a:xfrm>
              <a:off x="4937323" y="2990440"/>
              <a:ext cx="966113" cy="696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R3</a:t>
              </a:r>
              <a:endParaRPr/>
            </a:p>
          </p:txBody>
        </p:sp>
        <p:cxnSp>
          <p:nvCxnSpPr>
            <p:cNvPr id="244" name="Google Shape;244;p3"/>
            <p:cNvCxnSpPr/>
            <p:nvPr/>
          </p:nvCxnSpPr>
          <p:spPr>
            <a:xfrm rot="10800000">
              <a:off x="1122067" y="276298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245" name="Google Shape;245;p3"/>
            <p:cNvCxnSpPr/>
            <p:nvPr/>
          </p:nvCxnSpPr>
          <p:spPr>
            <a:xfrm rot="10800000">
              <a:off x="5892263" y="273765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246" name="Google Shape;246;p3"/>
          <p:cNvSpPr txBox="1"/>
          <p:nvPr/>
        </p:nvSpPr>
        <p:spPr>
          <a:xfrm>
            <a:off x="676044" y="1295740"/>
            <a:ext cx="45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/>
          </a:p>
        </p:txBody>
      </p:sp>
      <p:sp>
        <p:nvSpPr>
          <p:cNvPr id="247" name="Google Shape;247;p3"/>
          <p:cNvSpPr/>
          <p:nvPr/>
        </p:nvSpPr>
        <p:spPr>
          <a:xfrm>
            <a:off x="976435" y="1637998"/>
            <a:ext cx="155770" cy="162979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4850174" y="1637998"/>
            <a:ext cx="155770" cy="162979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"/>
          <p:cNvSpPr txBox="1"/>
          <p:nvPr/>
        </p:nvSpPr>
        <p:spPr>
          <a:xfrm>
            <a:off x="4887506" y="1295740"/>
            <a:ext cx="45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Vb</a:t>
            </a:r>
            <a:endParaRPr/>
          </a:p>
        </p:txBody>
      </p:sp>
      <p:sp>
        <p:nvSpPr>
          <p:cNvPr id="250" name="Google Shape;250;p3"/>
          <p:cNvSpPr txBox="1"/>
          <p:nvPr/>
        </p:nvSpPr>
        <p:spPr>
          <a:xfrm>
            <a:off x="3034291" y="3735096"/>
            <a:ext cx="45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</a:t>
            </a:r>
            <a:endParaRPr/>
          </a:p>
        </p:txBody>
      </p:sp>
      <p:sp>
        <p:nvSpPr>
          <p:cNvPr id="251" name="Google Shape;251;p3"/>
          <p:cNvSpPr/>
          <p:nvPr/>
        </p:nvSpPr>
        <p:spPr>
          <a:xfrm>
            <a:off x="2867403" y="4073671"/>
            <a:ext cx="155770" cy="162979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/>
        </p:nvSpPr>
        <p:spPr>
          <a:xfrm>
            <a:off x="112006" y="5255795"/>
            <a:ext cx="10470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voltage sources: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</a:t>
            </a:r>
            <a:r>
              <a:rPr lang="en-US" sz="18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terminals of the voltage source is connected to the reference i.e. ground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 txBox="1"/>
          <p:nvPr/>
        </p:nvSpPr>
        <p:spPr>
          <a:xfrm>
            <a:off x="601828" y="473872"/>
            <a:ext cx="9178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with </a:t>
            </a: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current source/ floating voltage 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Keep them as they are!</a:t>
            </a: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80682" y="1367618"/>
            <a:ext cx="6185647" cy="3367847"/>
            <a:chOff x="3261196" y="1295893"/>
            <a:chExt cx="7080710" cy="4171238"/>
          </a:xfrm>
        </p:grpSpPr>
        <p:pic>
          <p:nvPicPr>
            <p:cNvPr id="259" name="Google Shape;25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49786" y="4600355"/>
              <a:ext cx="781050" cy="86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3446" y="2265382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00068" y="1539926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7736266" y="912018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8247807" y="2271874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704495" y="910130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4"/>
            <p:cNvCxnSpPr/>
            <p:nvPr/>
          </p:nvCxnSpPr>
          <p:spPr>
            <a:xfrm rot="10800000">
              <a:off x="4386543" y="167448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4"/>
            <p:cNvCxnSpPr/>
            <p:nvPr/>
          </p:nvCxnSpPr>
          <p:spPr>
            <a:xfrm rot="10800000">
              <a:off x="8810902" y="168389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4"/>
            <p:cNvCxnSpPr/>
            <p:nvPr/>
          </p:nvCxnSpPr>
          <p:spPr>
            <a:xfrm rot="10800000">
              <a:off x="5723965" y="1701822"/>
              <a:ext cx="19136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4"/>
            <p:cNvCxnSpPr/>
            <p:nvPr/>
          </p:nvCxnSpPr>
          <p:spPr>
            <a:xfrm rot="10800000">
              <a:off x="4386541" y="37680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4"/>
            <p:cNvCxnSpPr/>
            <p:nvPr/>
          </p:nvCxnSpPr>
          <p:spPr>
            <a:xfrm rot="10800000">
              <a:off x="8810902" y="3617950"/>
              <a:ext cx="0" cy="107899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4"/>
            <p:cNvCxnSpPr/>
            <p:nvPr/>
          </p:nvCxnSpPr>
          <p:spPr>
            <a:xfrm>
              <a:off x="4371967" y="4715452"/>
              <a:ext cx="447838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1" name="Google Shape;271;p4"/>
            <p:cNvSpPr txBox="1"/>
            <p:nvPr/>
          </p:nvSpPr>
          <p:spPr>
            <a:xfrm>
              <a:off x="3261196" y="2861849"/>
              <a:ext cx="650773" cy="57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5V</a:t>
              </a:r>
              <a:endParaRPr/>
            </a:p>
          </p:txBody>
        </p:sp>
        <p:sp>
          <p:nvSpPr>
            <p:cNvPr id="272" name="Google Shape;272;p4"/>
            <p:cNvSpPr txBox="1"/>
            <p:nvPr/>
          </p:nvSpPr>
          <p:spPr>
            <a:xfrm>
              <a:off x="9319373" y="2924738"/>
              <a:ext cx="1022533" cy="57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10V</a:t>
              </a:r>
              <a:endParaRPr/>
            </a:p>
          </p:txBody>
        </p:sp>
        <p:cxnSp>
          <p:nvCxnSpPr>
            <p:cNvPr id="273" name="Google Shape;273;p4"/>
            <p:cNvCxnSpPr/>
            <p:nvPr/>
          </p:nvCxnSpPr>
          <p:spPr>
            <a:xfrm rot="10800000">
              <a:off x="4386541" y="3849012"/>
              <a:ext cx="598955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74" name="Google Shape;274;p4"/>
          <p:cNvPicPr preferRelativeResize="0"/>
          <p:nvPr/>
        </p:nvPicPr>
        <p:blipFill rotWithShape="1">
          <a:blip r:embed="rId5">
            <a:alphaModFix/>
          </a:blip>
          <a:srcRect b="10794" l="0" r="0" t="12904"/>
          <a:stretch/>
        </p:blipFill>
        <p:spPr>
          <a:xfrm rot="-5400000">
            <a:off x="3378637" y="2912471"/>
            <a:ext cx="765528" cy="101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"/>
          <p:cNvPicPr preferRelativeResize="0"/>
          <p:nvPr/>
        </p:nvPicPr>
        <p:blipFill rotWithShape="1">
          <a:blip r:embed="rId5">
            <a:alphaModFix/>
          </a:blip>
          <a:srcRect b="7404" l="0" r="0" t="12843"/>
          <a:stretch/>
        </p:blipFill>
        <p:spPr>
          <a:xfrm rot="5400000">
            <a:off x="1734772" y="2935793"/>
            <a:ext cx="765528" cy="10610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4"/>
          <p:cNvCxnSpPr/>
          <p:nvPr/>
        </p:nvCxnSpPr>
        <p:spPr>
          <a:xfrm rot="10800000">
            <a:off x="2604130" y="3442449"/>
            <a:ext cx="658656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4"/>
          <p:cNvCxnSpPr/>
          <p:nvPr/>
        </p:nvCxnSpPr>
        <p:spPr>
          <a:xfrm rot="10800000">
            <a:off x="4243306" y="3448382"/>
            <a:ext cx="658656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4"/>
          <p:cNvCxnSpPr/>
          <p:nvPr/>
        </p:nvCxnSpPr>
        <p:spPr>
          <a:xfrm rot="10800000">
            <a:off x="2998217" y="2650897"/>
            <a:ext cx="0" cy="79155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9" name="Google Shape;279;p4"/>
          <p:cNvPicPr preferRelativeResize="0"/>
          <p:nvPr/>
        </p:nvPicPr>
        <p:blipFill rotWithShape="1">
          <a:blip r:embed="rId6">
            <a:alphaModFix/>
          </a:blip>
          <a:srcRect b="14723" l="0" r="6755" t="9439"/>
          <a:stretch/>
        </p:blipFill>
        <p:spPr>
          <a:xfrm flipH="1" rot="5400000">
            <a:off x="1428946" y="3567871"/>
            <a:ext cx="1083545" cy="1186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4"/>
          <p:cNvGrpSpPr/>
          <p:nvPr/>
        </p:nvGrpSpPr>
        <p:grpSpPr>
          <a:xfrm>
            <a:off x="6122757" y="1311352"/>
            <a:ext cx="5994243" cy="3603509"/>
            <a:chOff x="6122757" y="1311352"/>
            <a:chExt cx="5994243" cy="3603509"/>
          </a:xfrm>
        </p:grpSpPr>
        <p:sp>
          <p:nvSpPr>
            <p:cNvPr id="281" name="Google Shape;281;p4"/>
            <p:cNvSpPr/>
            <p:nvPr/>
          </p:nvSpPr>
          <p:spPr>
            <a:xfrm>
              <a:off x="6642848" y="2647809"/>
              <a:ext cx="1138518" cy="57374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" name="Google Shape;282;p4"/>
            <p:cNvGrpSpPr/>
            <p:nvPr/>
          </p:nvGrpSpPr>
          <p:grpSpPr>
            <a:xfrm>
              <a:off x="6122757" y="1311352"/>
              <a:ext cx="5994243" cy="3511165"/>
              <a:chOff x="314566" y="2352499"/>
              <a:chExt cx="7472724" cy="5295183"/>
            </a:xfrm>
          </p:grpSpPr>
          <p:grpSp>
            <p:nvGrpSpPr>
              <p:cNvPr id="283" name="Google Shape;283;p4"/>
              <p:cNvGrpSpPr/>
              <p:nvPr/>
            </p:nvGrpSpPr>
            <p:grpSpPr>
              <a:xfrm>
                <a:off x="314566" y="2352498"/>
                <a:ext cx="7472724" cy="5295183"/>
                <a:chOff x="3127807" y="1295893"/>
                <a:chExt cx="7472724" cy="5295183"/>
              </a:xfrm>
            </p:grpSpPr>
            <p:pic>
              <p:nvPicPr>
                <p:cNvPr id="284" name="Google Shape;284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6136399" y="5724300"/>
                  <a:ext cx="781050" cy="86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5" name="Google Shape;285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158751" y="2331659"/>
                  <a:ext cx="876300" cy="1647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6" name="Google Shape;286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rot="5400000">
                  <a:off x="7736266" y="912018"/>
                  <a:ext cx="876300" cy="1647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7" name="Google Shape;287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rot="5400000">
                  <a:off x="4704495" y="910130"/>
                  <a:ext cx="876300" cy="1647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88" name="Google Shape;288;p4"/>
                <p:cNvCxnSpPr/>
                <p:nvPr/>
              </p:nvCxnSpPr>
              <p:spPr>
                <a:xfrm rot="10800000">
                  <a:off x="5723965" y="1701822"/>
                  <a:ext cx="191368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9" name="Google Shape;289;p4"/>
                <p:cNvCxnSpPr/>
                <p:nvPr/>
              </p:nvCxnSpPr>
              <p:spPr>
                <a:xfrm rot="10800000">
                  <a:off x="6559638" y="1701822"/>
                  <a:ext cx="0" cy="980375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4"/>
                <p:cNvCxnSpPr/>
                <p:nvPr/>
              </p:nvCxnSpPr>
              <p:spPr>
                <a:xfrm rot="10800000">
                  <a:off x="6559637" y="3600020"/>
                  <a:ext cx="0" cy="108813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91" name="Google Shape;291;p4"/>
                <p:cNvSpPr txBox="1"/>
                <p:nvPr/>
              </p:nvSpPr>
              <p:spPr>
                <a:xfrm>
                  <a:off x="3127807" y="1462022"/>
                  <a:ext cx="871557" cy="6962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5V</a:t>
                  </a:r>
                  <a:endParaRPr/>
                </a:p>
              </p:txBody>
            </p:sp>
            <p:sp>
              <p:nvSpPr>
                <p:cNvPr id="292" name="Google Shape;292;p4"/>
                <p:cNvSpPr txBox="1"/>
                <p:nvPr/>
              </p:nvSpPr>
              <p:spPr>
                <a:xfrm>
                  <a:off x="9460594" y="2559162"/>
                  <a:ext cx="1139937" cy="6962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10V</a:t>
                  </a:r>
                  <a:endParaRPr/>
                </a:p>
              </p:txBody>
            </p:sp>
          </p:grpSp>
          <p:sp>
            <p:nvSpPr>
              <p:cNvPr id="293" name="Google Shape;293;p4"/>
              <p:cNvSpPr txBox="1"/>
              <p:nvPr/>
            </p:nvSpPr>
            <p:spPr>
              <a:xfrm>
                <a:off x="3961703" y="4045004"/>
                <a:ext cx="983541" cy="696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R2</a:t>
                </a:r>
                <a:endParaRPr/>
              </a:p>
            </p:txBody>
          </p:sp>
          <p:cxnSp>
            <p:nvCxnSpPr>
              <p:cNvPr id="294" name="Google Shape;294;p4"/>
              <p:cNvCxnSpPr/>
              <p:nvPr/>
            </p:nvCxnSpPr>
            <p:spPr>
              <a:xfrm rot="10800000">
                <a:off x="1122067" y="2749462"/>
                <a:ext cx="56329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pic>
          <p:nvPicPr>
            <p:cNvPr id="295" name="Google Shape;295;p4"/>
            <p:cNvPicPr preferRelativeResize="0"/>
            <p:nvPr/>
          </p:nvPicPr>
          <p:blipFill rotWithShape="1">
            <a:blip r:embed="rId5">
              <a:alphaModFix/>
            </a:blip>
            <a:srcRect b="10794" l="0" r="0" t="12904"/>
            <a:stretch/>
          </p:blipFill>
          <p:spPr>
            <a:xfrm rot="-5400000">
              <a:off x="9014804" y="2684178"/>
              <a:ext cx="765528" cy="10151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4"/>
            <p:cNvCxnSpPr/>
            <p:nvPr/>
          </p:nvCxnSpPr>
          <p:spPr>
            <a:xfrm rot="10800000">
              <a:off x="10691098" y="1562963"/>
              <a:ext cx="0" cy="16916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297" name="Google Shape;297;p4"/>
            <p:cNvPicPr preferRelativeResize="0"/>
            <p:nvPr/>
          </p:nvPicPr>
          <p:blipFill rotWithShape="1">
            <a:blip r:embed="rId4">
              <a:alphaModFix/>
            </a:blip>
            <a:srcRect b="11737" l="0" r="0" t="13875"/>
            <a:stretch/>
          </p:blipFill>
          <p:spPr>
            <a:xfrm flipH="1" rot="10800000">
              <a:off x="10212145" y="1809487"/>
              <a:ext cx="1015157" cy="10926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8" name="Google Shape;298;p4"/>
            <p:cNvCxnSpPr/>
            <p:nvPr/>
          </p:nvCxnSpPr>
          <p:spPr>
            <a:xfrm rot="10800000">
              <a:off x="9900747" y="3221480"/>
              <a:ext cx="808281" cy="303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299" name="Google Shape;29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59908" y="4340114"/>
              <a:ext cx="626519" cy="574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4"/>
            <p:cNvPicPr preferRelativeResize="0"/>
            <p:nvPr/>
          </p:nvPicPr>
          <p:blipFill rotWithShape="1">
            <a:blip r:embed="rId6">
              <a:alphaModFix/>
            </a:blip>
            <a:srcRect b="14723" l="0" r="6755" t="9439"/>
            <a:stretch/>
          </p:blipFill>
          <p:spPr>
            <a:xfrm flipH="1">
              <a:off x="10188822" y="3249602"/>
              <a:ext cx="1083545" cy="1186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4"/>
            <p:cNvPicPr preferRelativeResize="0"/>
            <p:nvPr/>
          </p:nvPicPr>
          <p:blipFill rotWithShape="1">
            <a:blip r:embed="rId5">
              <a:alphaModFix/>
            </a:blip>
            <a:srcRect b="11288" l="0" r="0" t="14501"/>
            <a:stretch/>
          </p:blipFill>
          <p:spPr>
            <a:xfrm>
              <a:off x="8545063" y="3534215"/>
              <a:ext cx="702924" cy="81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/>
          <p:nvPr/>
        </p:nvSpPr>
        <p:spPr>
          <a:xfrm>
            <a:off x="537882" y="421341"/>
            <a:ext cx="102108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Kirchhoff's Current Law (KCL):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“The algebraic sum of all currents entering and exiting a node must equal zero.”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</a:t>
            </a:r>
            <a:r>
              <a:rPr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urrents flowing into a node (or a junction) must be equal to the currents flowing out of it.”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5"/>
          <p:cNvGrpSpPr/>
          <p:nvPr/>
        </p:nvGrpSpPr>
        <p:grpSpPr>
          <a:xfrm>
            <a:off x="447955" y="1914515"/>
            <a:ext cx="7080710" cy="4609221"/>
            <a:chOff x="3261196" y="857909"/>
            <a:chExt cx="7080710" cy="4609221"/>
          </a:xfrm>
        </p:grpSpPr>
        <p:pic>
          <p:nvPicPr>
            <p:cNvPr id="308" name="Google Shape;30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49786" y="4600355"/>
              <a:ext cx="781050" cy="86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3446" y="2265382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58751" y="2331659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7736266" y="912018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7807" y="2183045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704495" y="910130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4" name="Google Shape;314;p5"/>
            <p:cNvCxnSpPr/>
            <p:nvPr/>
          </p:nvCxnSpPr>
          <p:spPr>
            <a:xfrm rot="10800000">
              <a:off x="4386543" y="167448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5"/>
            <p:cNvCxnSpPr/>
            <p:nvPr/>
          </p:nvCxnSpPr>
          <p:spPr>
            <a:xfrm rot="10800000">
              <a:off x="8810902" y="168389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5"/>
            <p:cNvCxnSpPr/>
            <p:nvPr/>
          </p:nvCxnSpPr>
          <p:spPr>
            <a:xfrm rot="10800000">
              <a:off x="5723965" y="1701822"/>
              <a:ext cx="19136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5"/>
            <p:cNvCxnSpPr/>
            <p:nvPr/>
          </p:nvCxnSpPr>
          <p:spPr>
            <a:xfrm rot="10800000">
              <a:off x="6559638" y="17018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5"/>
            <p:cNvCxnSpPr/>
            <p:nvPr/>
          </p:nvCxnSpPr>
          <p:spPr>
            <a:xfrm rot="10800000">
              <a:off x="4386541" y="37680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5"/>
            <p:cNvCxnSpPr/>
            <p:nvPr/>
          </p:nvCxnSpPr>
          <p:spPr>
            <a:xfrm rot="10800000">
              <a:off x="6559637" y="3600020"/>
              <a:ext cx="0" cy="108813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5"/>
            <p:cNvCxnSpPr/>
            <p:nvPr/>
          </p:nvCxnSpPr>
          <p:spPr>
            <a:xfrm rot="10800000">
              <a:off x="8810902" y="3617950"/>
              <a:ext cx="0" cy="107899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5"/>
            <p:cNvCxnSpPr/>
            <p:nvPr/>
          </p:nvCxnSpPr>
          <p:spPr>
            <a:xfrm>
              <a:off x="4371967" y="4715452"/>
              <a:ext cx="447838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2" name="Google Shape;322;p5"/>
            <p:cNvSpPr txBox="1"/>
            <p:nvPr/>
          </p:nvSpPr>
          <p:spPr>
            <a:xfrm>
              <a:off x="4923872" y="1881212"/>
              <a:ext cx="623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R1</a:t>
              </a:r>
              <a:endParaRPr/>
            </a:p>
          </p:txBody>
        </p:sp>
        <p:sp>
          <p:nvSpPr>
            <p:cNvPr id="323" name="Google Shape;323;p5"/>
            <p:cNvSpPr txBox="1"/>
            <p:nvPr/>
          </p:nvSpPr>
          <p:spPr>
            <a:xfrm>
              <a:off x="3261196" y="2861849"/>
              <a:ext cx="650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1V</a:t>
              </a:r>
              <a:endParaRPr/>
            </a:p>
          </p:txBody>
        </p:sp>
        <p:sp>
          <p:nvSpPr>
            <p:cNvPr id="324" name="Google Shape;324;p5"/>
            <p:cNvSpPr txBox="1"/>
            <p:nvPr/>
          </p:nvSpPr>
          <p:spPr>
            <a:xfrm>
              <a:off x="9319373" y="2924738"/>
              <a:ext cx="10225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2V</a:t>
              </a:r>
              <a:endParaRPr/>
            </a:p>
          </p:txBody>
        </p:sp>
        <p:cxnSp>
          <p:nvCxnSpPr>
            <p:cNvPr id="325" name="Google Shape;325;p5"/>
            <p:cNvCxnSpPr/>
            <p:nvPr/>
          </p:nvCxnSpPr>
          <p:spPr>
            <a:xfrm>
              <a:off x="4663043" y="139891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6" name="Google Shape;326;p5"/>
            <p:cNvCxnSpPr/>
            <p:nvPr/>
          </p:nvCxnSpPr>
          <p:spPr>
            <a:xfrm>
              <a:off x="7166708" y="139891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7" name="Google Shape;327;p5"/>
            <p:cNvCxnSpPr/>
            <p:nvPr/>
          </p:nvCxnSpPr>
          <p:spPr>
            <a:xfrm rot="5400000">
              <a:off x="5287486" y="325972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8" name="Google Shape;328;p5"/>
            <p:cNvSpPr txBox="1"/>
            <p:nvPr/>
          </p:nvSpPr>
          <p:spPr>
            <a:xfrm>
              <a:off x="5268574" y="857909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329" name="Google Shape;329;p5"/>
            <p:cNvSpPr txBox="1"/>
            <p:nvPr/>
          </p:nvSpPr>
          <p:spPr>
            <a:xfrm>
              <a:off x="7826879" y="857909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330" name="Google Shape;330;p5"/>
            <p:cNvSpPr txBox="1"/>
            <p:nvPr/>
          </p:nvSpPr>
          <p:spPr>
            <a:xfrm>
              <a:off x="5482476" y="2924738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</p:grpSp>
      <p:sp>
        <p:nvSpPr>
          <p:cNvPr id="331" name="Google Shape;331;p5"/>
          <p:cNvSpPr txBox="1"/>
          <p:nvPr/>
        </p:nvSpPr>
        <p:spPr>
          <a:xfrm>
            <a:off x="3961704" y="4045004"/>
            <a:ext cx="6238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R2</a:t>
            </a:r>
            <a:endParaRPr/>
          </a:p>
        </p:txBody>
      </p:sp>
      <p:sp>
        <p:nvSpPr>
          <p:cNvPr id="332" name="Google Shape;332;p5"/>
          <p:cNvSpPr txBox="1"/>
          <p:nvPr/>
        </p:nvSpPr>
        <p:spPr>
          <a:xfrm>
            <a:off x="4937324" y="2990440"/>
            <a:ext cx="6238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R3</a:t>
            </a:r>
            <a:endParaRPr/>
          </a:p>
        </p:txBody>
      </p:sp>
      <p:sp>
        <p:nvSpPr>
          <p:cNvPr id="333" name="Google Shape;333;p5"/>
          <p:cNvSpPr txBox="1"/>
          <p:nvPr/>
        </p:nvSpPr>
        <p:spPr>
          <a:xfrm>
            <a:off x="8595473" y="3595289"/>
            <a:ext cx="1854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baseline="-25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</a:t>
            </a:r>
            <a:r>
              <a:rPr b="1" baseline="-25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+I</a:t>
            </a:r>
            <a:r>
              <a:rPr b="1" baseline="-2500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4" name="Google Shape;334;p5"/>
          <p:cNvSpPr/>
          <p:nvPr/>
        </p:nvSpPr>
        <p:spPr>
          <a:xfrm>
            <a:off x="3602812" y="2647815"/>
            <a:ext cx="287167" cy="265539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"/>
          <p:cNvSpPr txBox="1"/>
          <p:nvPr/>
        </p:nvSpPr>
        <p:spPr>
          <a:xfrm>
            <a:off x="537882" y="421341"/>
            <a:ext cx="102108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Kirchhoff's Current Law (KCL):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“The algebraic sum of all currents entering and exiting a node must equal zero.”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</a:t>
            </a:r>
            <a:r>
              <a:rPr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urrents flowing into a node (or a junction) must be equal to the currents flowing out of it.”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"/>
          <p:cNvSpPr txBox="1"/>
          <p:nvPr/>
        </p:nvSpPr>
        <p:spPr>
          <a:xfrm>
            <a:off x="7176802" y="3313409"/>
            <a:ext cx="1854583" cy="646331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I</a:t>
            </a:r>
            <a:r>
              <a:rPr b="1"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+I</a:t>
            </a:r>
            <a:r>
              <a:rPr b="1"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341" name="Google Shape;341;p6"/>
          <p:cNvGrpSpPr/>
          <p:nvPr/>
        </p:nvGrpSpPr>
        <p:grpSpPr>
          <a:xfrm>
            <a:off x="535350" y="1914515"/>
            <a:ext cx="7010415" cy="4546466"/>
            <a:chOff x="535350" y="1914515"/>
            <a:chExt cx="7010415" cy="4546466"/>
          </a:xfrm>
        </p:grpSpPr>
        <p:grpSp>
          <p:nvGrpSpPr>
            <p:cNvPr id="342" name="Google Shape;342;p6"/>
            <p:cNvGrpSpPr/>
            <p:nvPr/>
          </p:nvGrpSpPr>
          <p:grpSpPr>
            <a:xfrm>
              <a:off x="535350" y="1914515"/>
              <a:ext cx="7010415" cy="4546466"/>
              <a:chOff x="3348591" y="857909"/>
              <a:chExt cx="7010415" cy="4546466"/>
            </a:xfrm>
          </p:grpSpPr>
          <p:pic>
            <p:nvPicPr>
              <p:cNvPr id="343" name="Google Shape;343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40821" y="4537600"/>
                <a:ext cx="781050" cy="866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4" name="Google Shape;344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58751" y="2331659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5" name="Google Shape;345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7736266" y="912018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" name="Google Shape;346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4704495" y="910130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47" name="Google Shape;347;p6"/>
              <p:cNvCxnSpPr/>
              <p:nvPr/>
            </p:nvCxnSpPr>
            <p:spPr>
              <a:xfrm rot="10800000">
                <a:off x="5723965" y="1701822"/>
                <a:ext cx="1913687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6"/>
              <p:cNvCxnSpPr/>
              <p:nvPr/>
            </p:nvCxnSpPr>
            <p:spPr>
              <a:xfrm rot="10800000">
                <a:off x="6559638" y="17018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6"/>
              <p:cNvCxnSpPr/>
              <p:nvPr/>
            </p:nvCxnSpPr>
            <p:spPr>
              <a:xfrm rot="10800000">
                <a:off x="6559637" y="3600020"/>
                <a:ext cx="0" cy="108813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50" name="Google Shape;350;p6"/>
              <p:cNvSpPr txBox="1"/>
              <p:nvPr/>
            </p:nvSpPr>
            <p:spPr>
              <a:xfrm>
                <a:off x="4923872" y="1881212"/>
                <a:ext cx="6238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R1</a:t>
                </a:r>
                <a:endParaRPr/>
              </a:p>
            </p:txBody>
          </p:sp>
          <p:sp>
            <p:nvSpPr>
              <p:cNvPr id="351" name="Google Shape;351;p6"/>
              <p:cNvSpPr txBox="1"/>
              <p:nvPr/>
            </p:nvSpPr>
            <p:spPr>
              <a:xfrm>
                <a:off x="3348591" y="1462023"/>
                <a:ext cx="65077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1V</a:t>
                </a:r>
                <a:endParaRPr/>
              </a:p>
            </p:txBody>
          </p:sp>
          <p:sp>
            <p:nvSpPr>
              <p:cNvPr id="352" name="Google Shape;352;p6"/>
              <p:cNvSpPr txBox="1"/>
              <p:nvPr/>
            </p:nvSpPr>
            <p:spPr>
              <a:xfrm>
                <a:off x="9336473" y="1462024"/>
                <a:ext cx="10225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2V</a:t>
                </a:r>
                <a:endParaRPr/>
              </a:p>
            </p:txBody>
          </p:sp>
          <p:cxnSp>
            <p:nvCxnSpPr>
              <p:cNvPr id="353" name="Google Shape;353;p6"/>
              <p:cNvCxnSpPr/>
              <p:nvPr/>
            </p:nvCxnSpPr>
            <p:spPr>
              <a:xfrm>
                <a:off x="4663043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54" name="Google Shape;354;p6"/>
              <p:cNvCxnSpPr/>
              <p:nvPr/>
            </p:nvCxnSpPr>
            <p:spPr>
              <a:xfrm>
                <a:off x="7166708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55" name="Google Shape;355;p6"/>
              <p:cNvCxnSpPr/>
              <p:nvPr/>
            </p:nvCxnSpPr>
            <p:spPr>
              <a:xfrm rot="5400000">
                <a:off x="5287486" y="325972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56" name="Google Shape;356;p6"/>
              <p:cNvSpPr txBox="1"/>
              <p:nvPr/>
            </p:nvSpPr>
            <p:spPr>
              <a:xfrm>
                <a:off x="5268574" y="857909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/>
              </a:p>
            </p:txBody>
          </p:sp>
          <p:sp>
            <p:nvSpPr>
              <p:cNvPr id="357" name="Google Shape;357;p6"/>
              <p:cNvSpPr txBox="1"/>
              <p:nvPr/>
            </p:nvSpPr>
            <p:spPr>
              <a:xfrm>
                <a:off x="7826879" y="857909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</a:t>
                </a:r>
                <a:endParaRPr/>
              </a:p>
            </p:txBody>
          </p:sp>
          <p:sp>
            <p:nvSpPr>
              <p:cNvPr id="358" name="Google Shape;358;p6"/>
              <p:cNvSpPr txBox="1"/>
              <p:nvPr/>
            </p:nvSpPr>
            <p:spPr>
              <a:xfrm>
                <a:off x="5482476" y="2924738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  <a:endParaRPr/>
              </a:p>
            </p:txBody>
          </p:sp>
        </p:grpSp>
        <p:sp>
          <p:nvSpPr>
            <p:cNvPr id="359" name="Google Shape;359;p6"/>
            <p:cNvSpPr txBox="1"/>
            <p:nvPr/>
          </p:nvSpPr>
          <p:spPr>
            <a:xfrm>
              <a:off x="3961704" y="4045004"/>
              <a:ext cx="623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R2</a:t>
              </a:r>
              <a:endParaRPr/>
            </a:p>
          </p:txBody>
        </p:sp>
        <p:sp>
          <p:nvSpPr>
            <p:cNvPr id="360" name="Google Shape;360;p6"/>
            <p:cNvSpPr txBox="1"/>
            <p:nvPr/>
          </p:nvSpPr>
          <p:spPr>
            <a:xfrm>
              <a:off x="4937324" y="2990440"/>
              <a:ext cx="623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R3</a:t>
              </a:r>
              <a:endParaRPr/>
            </a:p>
          </p:txBody>
        </p:sp>
        <p:cxnSp>
          <p:nvCxnSpPr>
            <p:cNvPr id="361" name="Google Shape;361;p6"/>
            <p:cNvCxnSpPr/>
            <p:nvPr/>
          </p:nvCxnSpPr>
          <p:spPr>
            <a:xfrm rot="10800000">
              <a:off x="1122067" y="2749463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62" name="Google Shape;362;p6"/>
            <p:cNvCxnSpPr/>
            <p:nvPr/>
          </p:nvCxnSpPr>
          <p:spPr>
            <a:xfrm>
              <a:off x="5903439" y="2764692"/>
              <a:ext cx="56329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363" name="Google Shape;363;p6"/>
          <p:cNvSpPr txBox="1"/>
          <p:nvPr/>
        </p:nvSpPr>
        <p:spPr>
          <a:xfrm>
            <a:off x="6723528" y="4316328"/>
            <a:ext cx="44464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*This is also applicable to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supernodes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"/>
          <p:cNvSpPr txBox="1"/>
          <p:nvPr/>
        </p:nvSpPr>
        <p:spPr>
          <a:xfrm>
            <a:off x="772766" y="322981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Kirchhoff’s Voltage Law (KVL):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algebraic sum of all voltages in a loop must equal zero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7"/>
          <p:cNvGrpSpPr/>
          <p:nvPr/>
        </p:nvGrpSpPr>
        <p:grpSpPr>
          <a:xfrm>
            <a:off x="1573305" y="1131587"/>
            <a:ext cx="8377519" cy="4921280"/>
            <a:chOff x="3261196" y="779400"/>
            <a:chExt cx="7080710" cy="4687730"/>
          </a:xfrm>
        </p:grpSpPr>
        <p:pic>
          <p:nvPicPr>
            <p:cNvPr id="370" name="Google Shape;37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49786" y="4600355"/>
              <a:ext cx="781050" cy="86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3446" y="2265382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58751" y="2331659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7736266" y="912018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8247807" y="2271874"/>
              <a:ext cx="1162050" cy="18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704495" y="910130"/>
              <a:ext cx="876300" cy="1647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6" name="Google Shape;376;p7"/>
            <p:cNvCxnSpPr/>
            <p:nvPr/>
          </p:nvCxnSpPr>
          <p:spPr>
            <a:xfrm rot="10800000">
              <a:off x="4386543" y="1674480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7"/>
            <p:cNvCxnSpPr/>
            <p:nvPr/>
          </p:nvCxnSpPr>
          <p:spPr>
            <a:xfrm rot="10800000">
              <a:off x="8810902" y="168389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7"/>
            <p:cNvCxnSpPr/>
            <p:nvPr/>
          </p:nvCxnSpPr>
          <p:spPr>
            <a:xfrm rot="10800000">
              <a:off x="5723965" y="1701822"/>
              <a:ext cx="19136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7"/>
            <p:cNvCxnSpPr/>
            <p:nvPr/>
          </p:nvCxnSpPr>
          <p:spPr>
            <a:xfrm rot="10800000">
              <a:off x="6559638" y="17018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7"/>
            <p:cNvCxnSpPr/>
            <p:nvPr/>
          </p:nvCxnSpPr>
          <p:spPr>
            <a:xfrm rot="10800000">
              <a:off x="4386541" y="3768022"/>
              <a:ext cx="0" cy="9803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7"/>
            <p:cNvCxnSpPr/>
            <p:nvPr/>
          </p:nvCxnSpPr>
          <p:spPr>
            <a:xfrm rot="10800000">
              <a:off x="6559637" y="3600020"/>
              <a:ext cx="0" cy="108813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7"/>
            <p:cNvCxnSpPr/>
            <p:nvPr/>
          </p:nvCxnSpPr>
          <p:spPr>
            <a:xfrm rot="10800000">
              <a:off x="8810902" y="3617950"/>
              <a:ext cx="0" cy="107899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7"/>
            <p:cNvCxnSpPr/>
            <p:nvPr/>
          </p:nvCxnSpPr>
          <p:spPr>
            <a:xfrm>
              <a:off x="4371967" y="4715452"/>
              <a:ext cx="4478388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4" name="Google Shape;384;p7"/>
            <p:cNvSpPr txBox="1"/>
            <p:nvPr/>
          </p:nvSpPr>
          <p:spPr>
            <a:xfrm>
              <a:off x="4923872" y="1881212"/>
              <a:ext cx="623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R1</a:t>
              </a:r>
              <a:endParaRPr/>
            </a:p>
          </p:txBody>
        </p:sp>
        <p:sp>
          <p:nvSpPr>
            <p:cNvPr id="385" name="Google Shape;385;p7"/>
            <p:cNvSpPr txBox="1"/>
            <p:nvPr/>
          </p:nvSpPr>
          <p:spPr>
            <a:xfrm>
              <a:off x="3261196" y="2861849"/>
              <a:ext cx="650773" cy="57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5V</a:t>
              </a:r>
              <a:endParaRPr/>
            </a:p>
          </p:txBody>
        </p:sp>
        <p:sp>
          <p:nvSpPr>
            <p:cNvPr id="386" name="Google Shape;386;p7"/>
            <p:cNvSpPr txBox="1"/>
            <p:nvPr/>
          </p:nvSpPr>
          <p:spPr>
            <a:xfrm>
              <a:off x="9319373" y="2924738"/>
              <a:ext cx="1022533" cy="57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10V</a:t>
              </a:r>
              <a:endParaRPr/>
            </a:p>
          </p:txBody>
        </p:sp>
        <p:cxnSp>
          <p:nvCxnSpPr>
            <p:cNvPr id="387" name="Google Shape;387;p7"/>
            <p:cNvCxnSpPr/>
            <p:nvPr/>
          </p:nvCxnSpPr>
          <p:spPr>
            <a:xfrm>
              <a:off x="4663043" y="139891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8" name="Google Shape;388;p7"/>
            <p:cNvCxnSpPr/>
            <p:nvPr/>
          </p:nvCxnSpPr>
          <p:spPr>
            <a:xfrm>
              <a:off x="7166708" y="139891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9" name="Google Shape;389;p7"/>
            <p:cNvCxnSpPr/>
            <p:nvPr/>
          </p:nvCxnSpPr>
          <p:spPr>
            <a:xfrm rot="5400000">
              <a:off x="5287486" y="3259722"/>
              <a:ext cx="163886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90" name="Google Shape;390;p7"/>
            <p:cNvSpPr txBox="1"/>
            <p:nvPr/>
          </p:nvSpPr>
          <p:spPr>
            <a:xfrm>
              <a:off x="5291827" y="779400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391" name="Google Shape;391;p7"/>
            <p:cNvSpPr txBox="1"/>
            <p:nvPr/>
          </p:nvSpPr>
          <p:spPr>
            <a:xfrm>
              <a:off x="7764337" y="815167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392" name="Google Shape;392;p7"/>
            <p:cNvSpPr txBox="1"/>
            <p:nvPr/>
          </p:nvSpPr>
          <p:spPr>
            <a:xfrm>
              <a:off x="5960684" y="1904048"/>
              <a:ext cx="511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r>
                <a:rPr b="1" baseline="-25000" lang="en-US"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</p:grpSp>
      <p:pic>
        <p:nvPicPr>
          <p:cNvPr descr="Line arrow: Rotate right with solid fill" id="393" name="Google Shape;39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628" y="307838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Rotate right with solid fill" id="394" name="Google Shape;39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8032" y="315181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"/>
          <p:cNvSpPr txBox="1"/>
          <p:nvPr/>
        </p:nvSpPr>
        <p:spPr>
          <a:xfrm>
            <a:off x="6954559" y="2149192"/>
            <a:ext cx="7381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R3</a:t>
            </a:r>
            <a:endParaRPr/>
          </a:p>
        </p:txBody>
      </p:sp>
      <p:sp>
        <p:nvSpPr>
          <p:cNvPr id="396" name="Google Shape;396;p7"/>
          <p:cNvSpPr txBox="1"/>
          <p:nvPr/>
        </p:nvSpPr>
        <p:spPr>
          <a:xfrm>
            <a:off x="5582933" y="2483388"/>
            <a:ext cx="7381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R2</a:t>
            </a:r>
            <a:endParaRPr/>
          </a:p>
        </p:txBody>
      </p:sp>
      <p:sp>
        <p:nvSpPr>
          <p:cNvPr id="397" name="Google Shape;397;p7"/>
          <p:cNvSpPr txBox="1"/>
          <p:nvPr/>
        </p:nvSpPr>
        <p:spPr>
          <a:xfrm>
            <a:off x="9950824" y="1131587"/>
            <a:ext cx="978538" cy="67076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8" name="Google Shape;398;p7"/>
          <p:cNvSpPr txBox="1"/>
          <p:nvPr/>
        </p:nvSpPr>
        <p:spPr>
          <a:xfrm>
            <a:off x="8567771" y="4677932"/>
            <a:ext cx="33079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1: 5-I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2: 10+I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7"/>
          <p:cNvSpPr txBox="1"/>
          <p:nvPr/>
        </p:nvSpPr>
        <p:spPr>
          <a:xfrm>
            <a:off x="3876124" y="3426802"/>
            <a:ext cx="124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</p:txBody>
      </p:sp>
      <p:sp>
        <p:nvSpPr>
          <p:cNvPr id="400" name="Google Shape;400;p7"/>
          <p:cNvSpPr txBox="1"/>
          <p:nvPr/>
        </p:nvSpPr>
        <p:spPr>
          <a:xfrm>
            <a:off x="6365907" y="3462306"/>
            <a:ext cx="124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arrow: Rotate right with solid fill" id="405" name="Google Shape;4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860" y="2685596"/>
            <a:ext cx="1525283" cy="15334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p8"/>
          <p:cNvGrpSpPr/>
          <p:nvPr/>
        </p:nvGrpSpPr>
        <p:grpSpPr>
          <a:xfrm>
            <a:off x="1694331" y="675990"/>
            <a:ext cx="9323294" cy="5506020"/>
            <a:chOff x="1573305" y="1131587"/>
            <a:chExt cx="8377519" cy="4921280"/>
          </a:xfrm>
        </p:grpSpPr>
        <p:grpSp>
          <p:nvGrpSpPr>
            <p:cNvPr id="407" name="Google Shape;407;p8"/>
            <p:cNvGrpSpPr/>
            <p:nvPr/>
          </p:nvGrpSpPr>
          <p:grpSpPr>
            <a:xfrm>
              <a:off x="1573305" y="1131587"/>
              <a:ext cx="8377519" cy="4921280"/>
              <a:chOff x="3261196" y="779400"/>
              <a:chExt cx="7080710" cy="4687730"/>
            </a:xfrm>
          </p:grpSpPr>
          <p:pic>
            <p:nvPicPr>
              <p:cNvPr id="408" name="Google Shape;408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49786" y="4600355"/>
                <a:ext cx="781050" cy="866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" name="Google Shape;409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823446" y="2265382"/>
                <a:ext cx="1162050" cy="1819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" name="Google Shape;410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158751" y="2331659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" name="Google Shape;411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5400000">
                <a:off x="7736266" y="912018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2" name="Google Shape;412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10800000">
                <a:off x="8247807" y="2271874"/>
                <a:ext cx="1162050" cy="1819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3" name="Google Shape;413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5400000">
                <a:off x="4704495" y="910130"/>
                <a:ext cx="876300" cy="16478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14" name="Google Shape;414;p8"/>
              <p:cNvCxnSpPr/>
              <p:nvPr/>
            </p:nvCxnSpPr>
            <p:spPr>
              <a:xfrm rot="10800000">
                <a:off x="4386543" y="1674480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8"/>
              <p:cNvCxnSpPr/>
              <p:nvPr/>
            </p:nvCxnSpPr>
            <p:spPr>
              <a:xfrm rot="10800000">
                <a:off x="8810902" y="168389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8"/>
              <p:cNvCxnSpPr/>
              <p:nvPr/>
            </p:nvCxnSpPr>
            <p:spPr>
              <a:xfrm rot="10800000">
                <a:off x="5723965" y="1701822"/>
                <a:ext cx="1913687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7" name="Google Shape;417;p8"/>
              <p:cNvCxnSpPr/>
              <p:nvPr/>
            </p:nvCxnSpPr>
            <p:spPr>
              <a:xfrm rot="10800000">
                <a:off x="6559638" y="17018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8"/>
              <p:cNvCxnSpPr/>
              <p:nvPr/>
            </p:nvCxnSpPr>
            <p:spPr>
              <a:xfrm rot="10800000">
                <a:off x="4386541" y="3768022"/>
                <a:ext cx="0" cy="98037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8"/>
              <p:cNvCxnSpPr/>
              <p:nvPr/>
            </p:nvCxnSpPr>
            <p:spPr>
              <a:xfrm rot="10800000">
                <a:off x="6559637" y="3600020"/>
                <a:ext cx="0" cy="108813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p8"/>
              <p:cNvCxnSpPr/>
              <p:nvPr/>
            </p:nvCxnSpPr>
            <p:spPr>
              <a:xfrm rot="10800000">
                <a:off x="8810902" y="3617950"/>
                <a:ext cx="0" cy="1078992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8"/>
              <p:cNvCxnSpPr/>
              <p:nvPr/>
            </p:nvCxnSpPr>
            <p:spPr>
              <a:xfrm>
                <a:off x="4371967" y="4715452"/>
                <a:ext cx="4478388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2" name="Google Shape;422;p8"/>
              <p:cNvSpPr txBox="1"/>
              <p:nvPr/>
            </p:nvSpPr>
            <p:spPr>
              <a:xfrm>
                <a:off x="4816404" y="1880813"/>
                <a:ext cx="852488" cy="393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132DED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+ V</a:t>
                </a:r>
                <a:r>
                  <a:rPr b="1" baseline="-25000" lang="en-US" sz="2400">
                    <a:solidFill>
                      <a:srgbClr val="132DED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R1  </a:t>
                </a:r>
                <a:r>
                  <a:rPr b="1" lang="en-US" sz="2400">
                    <a:solidFill>
                      <a:srgbClr val="132DED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-</a:t>
                </a:r>
                <a:endParaRPr/>
              </a:p>
            </p:txBody>
          </p:sp>
          <p:sp>
            <p:nvSpPr>
              <p:cNvPr id="423" name="Google Shape;423;p8"/>
              <p:cNvSpPr txBox="1"/>
              <p:nvPr/>
            </p:nvSpPr>
            <p:spPr>
              <a:xfrm>
                <a:off x="3261196" y="2861849"/>
                <a:ext cx="650773" cy="571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5V</a:t>
                </a:r>
                <a:endParaRPr/>
              </a:p>
            </p:txBody>
          </p:sp>
          <p:sp>
            <p:nvSpPr>
              <p:cNvPr id="424" name="Google Shape;424;p8"/>
              <p:cNvSpPr txBox="1"/>
              <p:nvPr/>
            </p:nvSpPr>
            <p:spPr>
              <a:xfrm>
                <a:off x="9319373" y="2924738"/>
                <a:ext cx="1022533" cy="571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10V</a:t>
                </a:r>
                <a:endParaRPr/>
              </a:p>
            </p:txBody>
          </p:sp>
          <p:cxnSp>
            <p:nvCxnSpPr>
              <p:cNvPr id="425" name="Google Shape;425;p8"/>
              <p:cNvCxnSpPr/>
              <p:nvPr/>
            </p:nvCxnSpPr>
            <p:spPr>
              <a:xfrm>
                <a:off x="4663043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26" name="Google Shape;426;p8"/>
              <p:cNvCxnSpPr/>
              <p:nvPr/>
            </p:nvCxnSpPr>
            <p:spPr>
              <a:xfrm>
                <a:off x="7166708" y="1398912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27" name="Google Shape;427;p8"/>
              <p:cNvCxnSpPr/>
              <p:nvPr/>
            </p:nvCxnSpPr>
            <p:spPr>
              <a:xfrm rot="5400000">
                <a:off x="5262837" y="3263873"/>
                <a:ext cx="1638866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28" name="Google Shape;428;p8"/>
              <p:cNvSpPr txBox="1"/>
              <p:nvPr/>
            </p:nvSpPr>
            <p:spPr>
              <a:xfrm>
                <a:off x="5291827" y="779400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/>
              </a:p>
            </p:txBody>
          </p:sp>
          <p:sp>
            <p:nvSpPr>
              <p:cNvPr id="429" name="Google Shape;429;p8"/>
              <p:cNvSpPr txBox="1"/>
              <p:nvPr/>
            </p:nvSpPr>
            <p:spPr>
              <a:xfrm>
                <a:off x="7764337" y="815167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</a:t>
                </a:r>
                <a:endParaRPr/>
              </a:p>
            </p:txBody>
          </p:sp>
          <p:sp>
            <p:nvSpPr>
              <p:cNvPr id="430" name="Google Shape;430;p8"/>
              <p:cNvSpPr txBox="1"/>
              <p:nvPr/>
            </p:nvSpPr>
            <p:spPr>
              <a:xfrm>
                <a:off x="5960684" y="1904048"/>
                <a:ext cx="5118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</a:t>
                </a:r>
                <a:r>
                  <a:rPr b="1" baseline="-25000"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</a:t>
                </a:r>
                <a:endParaRPr/>
              </a:p>
            </p:txBody>
          </p:sp>
        </p:grpSp>
        <p:pic>
          <p:nvPicPr>
            <p:cNvPr descr="Line arrow: Rotate right with solid fill" id="431" name="Google Shape;43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40494" y="2879582"/>
              <a:ext cx="1370555" cy="13705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8"/>
            <p:cNvSpPr txBox="1"/>
            <p:nvPr/>
          </p:nvSpPr>
          <p:spPr>
            <a:xfrm>
              <a:off x="3644324" y="4148621"/>
              <a:ext cx="1240042" cy="52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Loop1</a:t>
              </a:r>
              <a:endParaRPr/>
            </a:p>
          </p:txBody>
        </p:sp>
      </p:grpSp>
      <p:sp>
        <p:nvSpPr>
          <p:cNvPr id="433" name="Google Shape;433;p8"/>
          <p:cNvSpPr txBox="1"/>
          <p:nvPr/>
        </p:nvSpPr>
        <p:spPr>
          <a:xfrm>
            <a:off x="6843180" y="4043242"/>
            <a:ext cx="13800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Loop2</a:t>
            </a:r>
            <a:endParaRPr/>
          </a:p>
        </p:txBody>
      </p:sp>
      <p:sp>
        <p:nvSpPr>
          <p:cNvPr id="434" name="Google Shape;434;p8"/>
          <p:cNvSpPr txBox="1"/>
          <p:nvPr/>
        </p:nvSpPr>
        <p:spPr>
          <a:xfrm rot="5400000">
            <a:off x="5126774" y="3300789"/>
            <a:ext cx="11224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32DED"/>
                </a:solidFill>
                <a:latin typeface="Cambria"/>
                <a:ea typeface="Cambria"/>
                <a:cs typeface="Cambria"/>
                <a:sym typeface="Cambria"/>
              </a:rPr>
              <a:t>+ V</a:t>
            </a:r>
            <a:r>
              <a:rPr b="1" baseline="-25000" lang="en-US" sz="2400">
                <a:solidFill>
                  <a:srgbClr val="132DED"/>
                </a:solidFill>
                <a:latin typeface="Cambria"/>
                <a:ea typeface="Cambria"/>
                <a:cs typeface="Cambria"/>
                <a:sym typeface="Cambria"/>
              </a:rPr>
              <a:t>R2  </a:t>
            </a:r>
            <a:r>
              <a:rPr b="1" lang="en-US" sz="2400">
                <a:solidFill>
                  <a:srgbClr val="132DED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  <a:endParaRPr/>
          </a:p>
        </p:txBody>
      </p:sp>
      <p:sp>
        <p:nvSpPr>
          <p:cNvPr id="435" name="Google Shape;435;p8"/>
          <p:cNvSpPr txBox="1"/>
          <p:nvPr/>
        </p:nvSpPr>
        <p:spPr>
          <a:xfrm>
            <a:off x="7456887" y="1932625"/>
            <a:ext cx="11224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32DED"/>
                </a:solidFill>
                <a:latin typeface="Cambria"/>
                <a:ea typeface="Cambria"/>
                <a:cs typeface="Cambria"/>
                <a:sym typeface="Cambria"/>
              </a:rPr>
              <a:t>+ V</a:t>
            </a:r>
            <a:r>
              <a:rPr b="1" baseline="-25000" lang="en-US" sz="2400">
                <a:solidFill>
                  <a:srgbClr val="132DED"/>
                </a:solidFill>
                <a:latin typeface="Cambria"/>
                <a:ea typeface="Cambria"/>
                <a:cs typeface="Cambria"/>
                <a:sym typeface="Cambria"/>
              </a:rPr>
              <a:t>R3  </a:t>
            </a:r>
            <a:r>
              <a:rPr b="1" lang="en-US" sz="2400">
                <a:solidFill>
                  <a:srgbClr val="132DED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2023-01-20T22:22:30Z</dcterms:created>
  <dc:creator>Afia Mubassira Islam</dc:creator>
</cp:coreProperties>
</file>