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291" r:id="rId4"/>
    <p:sldId id="293" r:id="rId5"/>
    <p:sldId id="292" r:id="rId6"/>
    <p:sldId id="299" r:id="rId7"/>
    <p:sldId id="298" r:id="rId8"/>
    <p:sldId id="258" r:id="rId9"/>
    <p:sldId id="297" r:id="rId10"/>
    <p:sldId id="300" r:id="rId11"/>
    <p:sldId id="308" r:id="rId12"/>
    <p:sldId id="278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7"/>
  </p:normalViewPr>
  <p:slideViewPr>
    <p:cSldViewPr snapToGrid="0">
      <p:cViewPr varScale="1">
        <p:scale>
          <a:sx n="85" d="100"/>
          <a:sy n="85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6D01-567C-F0D6-71D2-F876C0B9C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4BE74-EFED-73C0-EC14-CF4B77FAE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B3358-4524-F9DD-4A81-68CF7B2D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5/29/2023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80C2-4AC7-DCE9-CD89-5C0105FB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5FE2-D617-4563-65AA-9AA6AB0D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4865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BC17-42A2-A7C0-7FB2-8BC33B5E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0F595-22FA-5E23-F5C4-7D35ECE5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3B79F-3A22-6E5B-2FBA-AFFD19CB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5/29/2023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0C1D8-77A3-19C9-B17D-9DB821A4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5E700-BAC0-7EF9-F23A-FD7813B5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5246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646B1-497D-EEC5-BA15-B288EC581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B1A16-12F7-BD97-BD08-917130EF4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25E96-DD34-C63F-CA6B-9E050B9B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5/29/2023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4B3A-BADA-2034-BDC9-4BF5606E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03F1D-0446-82AF-61D7-6A728796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9719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81F2-1EC2-8565-CF33-0C72DF06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9A53A-3009-7274-7CA5-11F4752F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802F6-1924-F706-F445-FB5F32FE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5/29/2023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AC362-D0B6-9BFC-06B7-36D711CD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72DA8-150B-263E-1E52-7C4BA6F3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4966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2336-AC11-45B7-30BF-76F2ACE2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A5A92-1068-C1F5-EBC1-1A4DCDB05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C1629-BEA1-B610-2F2D-877B1564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5/29/2023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598C-F3A3-2795-22CA-EE73156A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7C096-12AF-17ED-4575-5002987C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8919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A69A-2E47-4953-5E9B-F4BE9780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C43E8-72A6-270E-F8F0-0E16181CD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71736-3AC9-4E92-0DF6-140F036F2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4CBC0-37B3-624C-0106-4F277DCF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5/29/2023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0D951-DB76-2343-94B3-3EDA8F24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7A2E6-15D6-F81B-1689-631141EF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9070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D316-E1B5-F505-CA14-CFA52C6A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0469-9CED-5E15-7015-EFAA5C13D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9E53C-BE47-7E3C-4E90-5BAAC791D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4ED81-AF69-CBEA-DD3C-6CBBDDA23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7B582-390D-9A8B-092C-A2D378838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F139C-1542-C263-75DE-81087B93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5/29/2023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47BC2-0F4D-D3AF-07E6-04BD347F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9C7DE-0E34-CC3E-FF53-CB1052C7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0038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EE8D-A8A6-AF81-9266-6F7C2E89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CE71E-2D32-7F16-417C-C89CA2F3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5/29/2023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7A2B2-9D5D-8615-DDEC-F7AC94D2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ED1E9-08DE-C6EF-BB2E-8ED8DF0F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3497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25B00-35A3-2427-C72D-33B9FE8A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5/29/2023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FA600-9573-20E8-98AE-DC3A1588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DDD81-BDEE-8CCD-BF82-887A63F5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1856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A020-1AC2-C1F9-9AE9-D61BA8D8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C572-49E6-00EB-2ECF-BD2FCBE90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BF3C6-6BF3-91EF-8E00-297E8DBFC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13C6D-7082-778D-8A51-DB174EED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5/29/2023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72B4A-01AB-2331-7473-FCA1162B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038A5-2125-389A-45E6-59FDE63B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1428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6AD6-72B0-0538-64AD-878D2E1A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1361C-B053-F35A-A4E4-45890420F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88211-B4F8-A5A6-40B5-4DFFF6824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4C4E8-B02C-3C36-8F2D-94361FF4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2B9-388C-824E-B888-6082E715FC2D}" type="datetimeFigureOut">
              <a:rPr lang="x-none" smtClean="0"/>
              <a:t>5/29/2023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0EEA-E149-A381-01B4-4D26ECC4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1DDF8-960E-30BE-ED8E-B4A6ED26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4907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0A3A1-9931-C614-9559-0A39C089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0EB5A-4E98-6169-7B6F-380D900F7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1C87-0C3B-8EAC-EEF8-C96B7A9B9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3F2B9-388C-824E-B888-6082E715FC2D}" type="datetimeFigureOut">
              <a:rPr lang="x-none" smtClean="0"/>
              <a:t>5/29/2023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A4E9A-FE8B-289D-2C42-1FDE76AE7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8C57-317B-2386-3252-FE4775E90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E24F7-7747-B544-BFF1-26A9B5EBFD07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1062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7.png"/><Relationship Id="rId4" Type="http://schemas.openxmlformats.org/officeDocument/2006/relationships/image" Target="../media/image40.png"/><Relationship Id="rId9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195A-886A-D723-5EFD-3A6DA9FB1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x-none" dirty="0"/>
            </a:br>
            <a:r>
              <a:rPr lang="x-none"/>
              <a:t>Lecture </a:t>
            </a:r>
            <a:r>
              <a:rPr lang="en-US" dirty="0"/>
              <a:t>5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1AAE2-3E46-EB32-A0E4-1A5F6AF59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dirty="0"/>
              <a:t>Op Amp – </a:t>
            </a:r>
            <a:r>
              <a:rPr lang="x-none"/>
              <a:t>Part </a:t>
            </a:r>
            <a:r>
              <a:rPr lang="en-US" dirty="0"/>
              <a:t>3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7009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152B-4382-6AAE-0490-0D2B52EB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62D114F-D532-4B13-8AEF-E59920521DDC}"/>
                  </a:ext>
                </a:extLst>
              </p:cNvPr>
              <p:cNvSpPr/>
              <p:nvPr/>
            </p:nvSpPr>
            <p:spPr>
              <a:xfrm>
                <a:off x="910628" y="1637736"/>
                <a:ext cx="103971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</a:pPr>
                <a:r>
                  <a:rPr lang="en-US" sz="2400" b="1" dirty="0"/>
                  <a:t>Observe </a:t>
                </a:r>
                <a:r>
                  <a:rPr lang="en-US" sz="2400" dirty="0"/>
                  <a:t>the following Figure.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Cambria Math"/>
                      </a:rPr>
                      <m:t>5</m:t>
                    </m:r>
                    <m:r>
                      <m:rPr>
                        <m:nor/>
                      </m:rPr>
                      <a:rPr lang="en-US" sz="2400">
                        <a:latin typeface="Cambria Math"/>
                      </a:rPr>
                      <m:t>sin</m:t>
                    </m:r>
                    <m:r>
                      <m:rPr>
                        <m:nor/>
                      </m:rPr>
                      <a:rPr lang="en-US" sz="2400">
                        <a:latin typeface="Cambria Math"/>
                      </a:rPr>
                      <m:t>6</m:t>
                    </m:r>
                    <m:r>
                      <m:rPr>
                        <m:nor/>
                      </m:rPr>
                      <a:rPr lang="en-US" sz="2400">
                        <a:latin typeface="Cambria Math"/>
                      </a:rPr>
                      <m:t>t</m:t>
                    </m:r>
                  </m:oMath>
                </a14:m>
                <a:r>
                  <a:rPr lang="en-US" sz="2400" dirty="0"/>
                  <a:t>, Find the value of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="" xmlns:a14="http://schemas.microsoft.com/office/drawing/2010/main" xmlns:a16="http://schemas.microsoft.com/office/drawing/2014/main" xmlns:lc="http://schemas.openxmlformats.org/drawingml/2006/lockedCanvas" id="{962D114F-D532-4B13-8AEF-E59920521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8" y="1637736"/>
                <a:ext cx="1039715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87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1A3E410-771E-4129-BA91-8CA4D4AFE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91" y="2392658"/>
            <a:ext cx="3771900" cy="261937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508607" y="2607665"/>
            <a:ext cx="6321263" cy="2228638"/>
            <a:chOff x="5508607" y="2607665"/>
            <a:chExt cx="6321263" cy="222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5508607" y="2607665"/>
                  <a:ext cx="6020174" cy="17322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/>
                    <a:t>Solution:</a:t>
                  </a:r>
                </a:p>
                <a:p>
                  <a:r>
                    <a:rPr lang="en-US" sz="2200" dirty="0"/>
                    <a:t>This is a </a:t>
                  </a:r>
                  <a:r>
                    <a:rPr lang="en-US" sz="2200" b="1" dirty="0"/>
                    <a:t>differentiator</a:t>
                  </a:r>
                  <a:r>
                    <a:rPr lang="en-US" sz="2200" dirty="0"/>
                    <a:t>.</a:t>
                  </a:r>
                </a:p>
                <a:p>
                  <a:endParaRPr lang="en-US" sz="2400" dirty="0">
                    <a:latin typeface="Cambria Math" panose="02040503050406030204" pitchFamily="18" charset="0"/>
                  </a:endParaRPr>
                </a:p>
                <a:p>
                  <a:r>
                    <a:rPr lang="en-US" sz="2400" i="1" dirty="0">
                      <a:latin typeface="Cambria Math" panose="02040503050406030204" pitchFamily="18" charset="0"/>
                    </a:rPr>
                    <a:t>So,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/>
                        </a:rPr>
                        <m:t>𝑅𝐶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×1×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−6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6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a14:m>
                  <a:endParaRPr lang="en-US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607" y="2607665"/>
                  <a:ext cx="6020174" cy="173226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621" t="-2817" r="-709" b="-3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5680623" y="4374638"/>
                  <a:ext cx="614924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−1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5×6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𝑐𝑜𝑠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=−30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6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x-none" sz="2400"/>
                    <a:t>[A</a:t>
                  </a:r>
                  <a:r>
                    <a:rPr lang="en-US" sz="2400" dirty="0"/>
                    <a:t>ns.</a:t>
                  </a:r>
                  <a:r>
                    <a:rPr lang="x-none" sz="2400"/>
                    <a:t>]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623" y="4374638"/>
                  <a:ext cx="6149247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667" r="-1586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92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152B-4382-6AAE-0490-0D2B52EB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D114F-D532-4B13-8AEF-E59920521DDC}"/>
              </a:ext>
            </a:extLst>
          </p:cNvPr>
          <p:cNvSpPr/>
          <p:nvPr/>
        </p:nvSpPr>
        <p:spPr>
          <a:xfrm>
            <a:off x="910628" y="1384243"/>
            <a:ext cx="1039715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b="1" dirty="0"/>
              <a:t>Analyze</a:t>
            </a:r>
            <a:r>
              <a:rPr lang="en-US" sz="2400" dirty="0"/>
              <a:t> the circuit below to </a:t>
            </a:r>
            <a:r>
              <a:rPr lang="en-US" sz="2400" b="1" dirty="0"/>
              <a:t>find</a:t>
            </a:r>
            <a:r>
              <a:rPr lang="en-US" sz="2400" dirty="0"/>
              <a:t> an expression of f in terms of inputs x and 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0" y="2099401"/>
            <a:ext cx="7187886" cy="2780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83880" y="5064753"/>
                <a:ext cx="9242402" cy="1003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Solution: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f</m:t>
                        </m:r>
                        <m:r>
                          <a:rPr lang="en-US" sz="24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dt</m:t>
                        </m:r>
                      </m:den>
                    </m:f>
                    <m:r>
                      <a:rPr lang="en-US" sz="2400" b="0" i="0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f</m:t>
                        </m:r>
                        <m:r>
                          <a:rPr lang="en-US" sz="24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/>
                          </a:rPr>
                          <m:t>RC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x</m:t>
                        </m:r>
                        <m:r>
                          <a:rPr lang="en-US" sz="2400" i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dt</m:t>
                        </m:r>
                      </m:e>
                    </m:nary>
                    <m:r>
                      <a:rPr lang="en-US" sz="2400" b="0" i="0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f</m:t>
                        </m:r>
                        <m:r>
                          <a:rPr lang="en-US" sz="24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f</m:t>
                        </m:r>
                        <m:r>
                          <a:rPr lang="en-US" sz="24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dy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dt</m:t>
                        </m:r>
                      </m:den>
                    </m:f>
                    <m:r>
                      <a:rPr lang="en-US" sz="2400" i="0">
                        <a:latin typeface="Cambria Math"/>
                      </a:rPr>
                      <m:t>;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o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/>
                          </a:rPr>
                          <m:t>=−(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f</m:t>
                        </m:r>
                        <m:r>
                          <a:rPr lang="en-US" sz="2400" i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f</m:t>
                        </m:r>
                        <m:r>
                          <a:rPr lang="en-US" sz="2400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f</m:t>
                        </m:r>
                        <m:r>
                          <a:rPr lang="en-US" sz="2400" b="0" i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/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80" y="5064753"/>
                <a:ext cx="9242402" cy="1003993"/>
              </a:xfrm>
              <a:prstGeom prst="rect">
                <a:avLst/>
              </a:prstGeom>
              <a:blipFill rotWithShape="1">
                <a:blip r:embed="rId3"/>
                <a:stretch>
                  <a:fillRect l="-1055" t="-4848" r="-660" b="-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22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2614-3DC9-26F3-5BA5-79E0048C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Op Amp </a:t>
            </a:r>
            <a:r>
              <a:rPr lang="en-US" dirty="0"/>
              <a:t>as</a:t>
            </a:r>
            <a:r>
              <a:rPr lang="x-none"/>
              <a:t> Comparator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8AB0-0F78-A538-426E-6587591F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 comparator compares two voltages to determine which is larger.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6B4C24A-D9C6-EB55-113D-126C28AA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27" y="2619225"/>
            <a:ext cx="11692873" cy="25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0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D18A-3236-B4FA-F27C-F4D514F5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Solving Circuit with Ideal Op Amp + 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AF57-5B9F-9191-A48E-73D15443F9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x-none" sz="2400" dirty="0"/>
                  <a:t>For ideal op-amp</a:t>
                </a:r>
              </a:p>
              <a:p>
                <a:pPr lvl="1"/>
                <a:r>
                  <a:rPr lang="en-GB" sz="2000" dirty="0"/>
                  <a:t>Infinite input 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open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circuit</m:t>
                    </m:r>
                  </m:oMath>
                </a14:m>
                <a:endParaRPr lang="en-GB" sz="2000" dirty="0"/>
              </a:p>
              <a:p>
                <a:pPr lvl="1"/>
                <a:r>
                  <a:rPr lang="en-GB" sz="2000" dirty="0"/>
                  <a:t>Zero output 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short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circuit</m:t>
                    </m:r>
                  </m:oMath>
                </a14:m>
                <a:endParaRPr lang="x-none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x-none" sz="2000" b="1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x-none" sz="2000" b="1" dirty="0">
                    <a:solidFill>
                      <a:srgbClr val="FF0000"/>
                    </a:solidFill>
                  </a:rPr>
                  <a:t> </a:t>
                </a:r>
                <a:endParaRPr lang="x-none" sz="2000" b="1" dirty="0"/>
              </a:p>
              <a:p>
                <a:r>
                  <a:rPr lang="x-none" sz="2200" b="1" i="1" u="sng" dirty="0"/>
                  <a:t>When there is negative feedback</a:t>
                </a:r>
                <a:r>
                  <a:rPr lang="x-none" sz="2200" dirty="0"/>
                  <a:t>, For ideal </a:t>
                </a:r>
                <a:r>
                  <a:rPr lang="en-US" sz="2200" dirty="0"/>
                  <a:t>A as is infinitely high, for a finite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200" b="0" dirty="0">
                    <a:solidFill>
                      <a:srgbClr val="FF0000"/>
                    </a:solidFill>
                  </a:rPr>
                  <a:t>. </a:t>
                </a:r>
                <a:r>
                  <a:rPr lang="en-US" sz="2200" dirty="0"/>
                  <a:t>This is called </a:t>
                </a:r>
                <a:r>
                  <a:rPr lang="en-US" sz="2200" b="1" dirty="0"/>
                  <a:t>virtual short circuit</a:t>
                </a:r>
              </a:p>
              <a:p>
                <a:r>
                  <a:rPr lang="en-US" sz="2200" b="0" dirty="0"/>
                  <a:t>Because of these, solving ideal op-amp circuit with negative feedback is very simple </a:t>
                </a:r>
              </a:p>
              <a:p>
                <a:endParaRPr lang="x-non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52AAF57-5B9F-9191-A48E-73D15443F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7E8A3B-0BA1-7662-9E89-B52BC0D73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37" b="8029"/>
          <a:stretch/>
        </p:blipFill>
        <p:spPr>
          <a:xfrm>
            <a:off x="575100" y="4749440"/>
            <a:ext cx="3206485" cy="18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2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8924-2F3E-27EC-C9AA-D1448929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Review – </a:t>
            </a:r>
            <a:r>
              <a:rPr lang="en-US" dirty="0"/>
              <a:t>Inverting Amplifier</a:t>
            </a:r>
            <a:endParaRPr lang="x-none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6916E13-590F-29DF-BED9-C34651E03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174" b="19567"/>
          <a:stretch/>
        </p:blipFill>
        <p:spPr>
          <a:xfrm>
            <a:off x="640919" y="1410345"/>
            <a:ext cx="5981700" cy="273503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05B080-D8FD-C1C3-69B9-B64FC56049D8}"/>
              </a:ext>
            </a:extLst>
          </p:cNvPr>
          <p:cNvSpPr/>
          <p:nvPr/>
        </p:nvSpPr>
        <p:spPr>
          <a:xfrm>
            <a:off x="4141410" y="4200041"/>
            <a:ext cx="523580" cy="356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90E4BA-0B2F-7710-28E0-2DB7FA7F3DF3}"/>
                  </a:ext>
                </a:extLst>
              </p:cNvPr>
              <p:cNvSpPr txBox="1"/>
              <p:nvPr/>
            </p:nvSpPr>
            <p:spPr>
              <a:xfrm>
                <a:off x="491565" y="4629361"/>
                <a:ext cx="643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Since there is negative feedback, from virtual short,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90E4BA-0B2F-7710-28E0-2DB7FA7F3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629361"/>
                <a:ext cx="6438686" cy="369332"/>
              </a:xfrm>
              <a:prstGeom prst="rect">
                <a:avLst/>
              </a:prstGeom>
              <a:blipFill>
                <a:blip r:embed="rId3"/>
                <a:stretch>
                  <a:fillRect l="-787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72EF39-A207-F5F8-A42A-8D98B0C0BBD7}"/>
                  </a:ext>
                </a:extLst>
              </p:cNvPr>
              <p:cNvSpPr txBox="1"/>
              <p:nvPr/>
            </p:nvSpPr>
            <p:spPr>
              <a:xfrm>
                <a:off x="491565" y="4272900"/>
                <a:ext cx="4141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x-none" dirty="0"/>
                  <a:t> is connected to ground,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/>
              </a:p>
              <a:p>
                <a:endParaRPr lang="x-non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72EF39-A207-F5F8-A42A-8D98B0C0B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272900"/>
                <a:ext cx="4141198" cy="646331"/>
              </a:xfrm>
              <a:prstGeom prst="rect">
                <a:avLst/>
              </a:prstGeom>
              <a:blipFill>
                <a:blip r:embed="rId4"/>
                <a:stretch>
                  <a:fillRect l="-1223" t="-384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C4806-DD13-6CB9-6548-DB612103DE24}"/>
                  </a:ext>
                </a:extLst>
              </p:cNvPr>
              <p:cNvSpPr txBox="1"/>
              <p:nvPr/>
            </p:nvSpPr>
            <p:spPr>
              <a:xfrm>
                <a:off x="491565" y="4986481"/>
                <a:ext cx="4513736" cy="518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From Ohm’s law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C4806-DD13-6CB9-6548-DB612103D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986481"/>
                <a:ext cx="4513736" cy="518475"/>
              </a:xfrm>
              <a:prstGeom prst="rect">
                <a:avLst/>
              </a:prstGeom>
              <a:blipFill>
                <a:blip r:embed="rId5"/>
                <a:stretch>
                  <a:fillRect l="-1120" b="-238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4333F-EF21-9F7F-93CF-E1E7F708928B}"/>
                  </a:ext>
                </a:extLst>
              </p:cNvPr>
              <p:cNvSpPr txBox="1"/>
              <p:nvPr/>
            </p:nvSpPr>
            <p:spPr>
              <a:xfrm>
                <a:off x="491565" y="5539377"/>
                <a:ext cx="327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ideal op-amp,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4333F-EF21-9F7F-93CF-E1E7F7089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5539377"/>
                <a:ext cx="3278333" cy="369332"/>
              </a:xfrm>
              <a:prstGeom prst="rect">
                <a:avLst/>
              </a:prstGeom>
              <a:blipFill>
                <a:blip r:embed="rId6"/>
                <a:stretch>
                  <a:fillRect l="-1544" t="-10000" b="-2333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CDADAA-9818-AAC4-6A4D-E8C8EDE259AF}"/>
                  </a:ext>
                </a:extLst>
              </p:cNvPr>
              <p:cNvSpPr txBox="1"/>
              <p:nvPr/>
            </p:nvSpPr>
            <p:spPr>
              <a:xfrm>
                <a:off x="491565" y="5975959"/>
                <a:ext cx="4809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From KCL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x-non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CDADAA-9818-AAC4-6A4D-E8C8EDE25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5975959"/>
                <a:ext cx="4809202" cy="369332"/>
              </a:xfrm>
              <a:prstGeom prst="rect">
                <a:avLst/>
              </a:prstGeom>
              <a:blipFill>
                <a:blip r:embed="rId7"/>
                <a:stretch>
                  <a:fillRect l="-1053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D8F543-9829-5881-7535-B37473869B55}"/>
                  </a:ext>
                </a:extLst>
              </p:cNvPr>
              <p:cNvSpPr txBox="1"/>
              <p:nvPr/>
            </p:nvSpPr>
            <p:spPr>
              <a:xfrm>
                <a:off x="491565" y="6345291"/>
                <a:ext cx="7992701" cy="518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From Ohm’s law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x-none" dirty="0">
                    <a:solidFill>
                      <a:srgbClr val="FF0000"/>
                    </a:solidFill>
                  </a:rPr>
                  <a:t> </a:t>
                </a:r>
                <a:r>
                  <a:rPr lang="x-none" dirty="0"/>
                  <a:t>[ANS]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D8F543-9829-5881-7535-B37473869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6345291"/>
                <a:ext cx="7992701" cy="518475"/>
              </a:xfrm>
              <a:prstGeom prst="rect">
                <a:avLst/>
              </a:prstGeom>
              <a:blipFill>
                <a:blip r:embed="rId8"/>
                <a:stretch>
                  <a:fillRect l="-634" b="-238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1DCA10-C94E-8175-79E9-AA5BDC641394}"/>
                  </a:ext>
                </a:extLst>
              </p:cNvPr>
              <p:cNvSpPr txBox="1"/>
              <p:nvPr/>
            </p:nvSpPr>
            <p:spPr>
              <a:xfrm>
                <a:off x="8314835" y="4200041"/>
                <a:ext cx="2298386" cy="944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sz="3600" dirty="0"/>
                  <a:t>Gain =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x-none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1DCA10-C94E-8175-79E9-AA5BDC641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835" y="4200041"/>
                <a:ext cx="2298386" cy="944874"/>
              </a:xfrm>
              <a:prstGeom prst="rect">
                <a:avLst/>
              </a:prstGeom>
              <a:blipFill>
                <a:blip r:embed="rId9"/>
                <a:stretch>
                  <a:fillRect l="-7692" b="-394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14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EE90-9F53-1E1F-31AB-B1EDFEF3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Example – Inverting Amplifier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47696DC-8CA4-D9DD-7729-01EAB4156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18" b="17533"/>
          <a:stretch/>
        </p:blipFill>
        <p:spPr>
          <a:xfrm>
            <a:off x="781370" y="1628696"/>
            <a:ext cx="5314630" cy="27945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53D2F6-8773-5547-37EF-A676BC26A083}"/>
              </a:ext>
            </a:extLst>
          </p:cNvPr>
          <p:cNvSpPr/>
          <p:nvPr/>
        </p:nvSpPr>
        <p:spPr>
          <a:xfrm>
            <a:off x="4141410" y="4200041"/>
            <a:ext cx="523580" cy="356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F659CE-A105-D1BE-5AFF-0FE3F1558CB6}"/>
                  </a:ext>
                </a:extLst>
              </p:cNvPr>
              <p:cNvSpPr txBox="1"/>
              <p:nvPr/>
            </p:nvSpPr>
            <p:spPr>
              <a:xfrm>
                <a:off x="491565" y="4629361"/>
                <a:ext cx="643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Since there is negative feedback, from virtual short,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F659CE-A105-D1BE-5AFF-0FE3F1558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629361"/>
                <a:ext cx="6438686" cy="369332"/>
              </a:xfrm>
              <a:prstGeom prst="rect">
                <a:avLst/>
              </a:prstGeom>
              <a:blipFill>
                <a:blip r:embed="rId3"/>
                <a:stretch>
                  <a:fillRect l="-787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A89937-01E0-F02C-A0B3-E55A8B890B38}"/>
                  </a:ext>
                </a:extLst>
              </p:cNvPr>
              <p:cNvSpPr txBox="1"/>
              <p:nvPr/>
            </p:nvSpPr>
            <p:spPr>
              <a:xfrm>
                <a:off x="491565" y="4272900"/>
                <a:ext cx="4141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x-none" dirty="0"/>
                  <a:t> is connected to ground,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/>
              </a:p>
              <a:p>
                <a:endParaRPr lang="x-non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A89937-01E0-F02C-A0B3-E55A8B890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272900"/>
                <a:ext cx="4141198" cy="646331"/>
              </a:xfrm>
              <a:prstGeom prst="rect">
                <a:avLst/>
              </a:prstGeom>
              <a:blipFill>
                <a:blip r:embed="rId4"/>
                <a:stretch>
                  <a:fillRect l="-1223" t="-384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B4A1CF-49DC-D9BE-1DBF-788E70754133}"/>
                  </a:ext>
                </a:extLst>
              </p:cNvPr>
              <p:cNvSpPr txBox="1"/>
              <p:nvPr/>
            </p:nvSpPr>
            <p:spPr>
              <a:xfrm>
                <a:off x="491565" y="4986481"/>
                <a:ext cx="4697440" cy="4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From Ohm’s law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B4A1CF-49DC-D9BE-1DBF-788E70754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986481"/>
                <a:ext cx="4697440" cy="485646"/>
              </a:xfrm>
              <a:prstGeom prst="rect">
                <a:avLst/>
              </a:prstGeom>
              <a:blipFill>
                <a:blip r:embed="rId5"/>
                <a:stretch>
                  <a:fillRect l="-1078" b="-1250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51859E-1B1F-66B1-6E04-4D67F1B7E018}"/>
                  </a:ext>
                </a:extLst>
              </p:cNvPr>
              <p:cNvSpPr txBox="1"/>
              <p:nvPr/>
            </p:nvSpPr>
            <p:spPr>
              <a:xfrm>
                <a:off x="491565" y="5539377"/>
                <a:ext cx="327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ideal op-amp,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51859E-1B1F-66B1-6E04-4D67F1B7E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5539377"/>
                <a:ext cx="3278333" cy="369332"/>
              </a:xfrm>
              <a:prstGeom prst="rect">
                <a:avLst/>
              </a:prstGeom>
              <a:blipFill>
                <a:blip r:embed="rId6"/>
                <a:stretch>
                  <a:fillRect l="-1544" t="-10000" b="-2333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20CE43-DAB8-94D4-BF3A-A9AB6CDEF092}"/>
                  </a:ext>
                </a:extLst>
              </p:cNvPr>
              <p:cNvSpPr txBox="1"/>
              <p:nvPr/>
            </p:nvSpPr>
            <p:spPr>
              <a:xfrm>
                <a:off x="491565" y="5975959"/>
                <a:ext cx="4652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From KCL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x-non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20CE43-DAB8-94D4-BF3A-A9AB6CDEF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5975959"/>
                <a:ext cx="4652171" cy="369332"/>
              </a:xfrm>
              <a:prstGeom prst="rect">
                <a:avLst/>
              </a:prstGeom>
              <a:blipFill>
                <a:blip r:embed="rId7"/>
                <a:stretch>
                  <a:fillRect l="-1087" t="-6667" b="-2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1CF1EF-9222-1C44-8E3B-B724D6838453}"/>
                  </a:ext>
                </a:extLst>
              </p:cNvPr>
              <p:cNvSpPr txBox="1"/>
              <p:nvPr/>
            </p:nvSpPr>
            <p:spPr>
              <a:xfrm>
                <a:off x="491565" y="6345291"/>
                <a:ext cx="7421775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From Ohm’s law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×2=−4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x-none" dirty="0"/>
                  <a:t> [ANS]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1CF1EF-9222-1C44-8E3B-B724D6838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6345291"/>
                <a:ext cx="7421775" cy="462947"/>
              </a:xfrm>
              <a:prstGeom prst="rect">
                <a:avLst/>
              </a:prstGeom>
              <a:blipFill>
                <a:blip r:embed="rId8"/>
                <a:stretch>
                  <a:fillRect l="-683" r="-512" b="-1315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AD740-BA8C-C5B2-A443-F44BB5A68E29}"/>
                  </a:ext>
                </a:extLst>
              </p:cNvPr>
              <p:cNvSpPr txBox="1"/>
              <p:nvPr/>
            </p:nvSpPr>
            <p:spPr>
              <a:xfrm>
                <a:off x="8187357" y="4823579"/>
                <a:ext cx="3513078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Gain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x-none" dirty="0"/>
                  <a:t> (hence </a:t>
                </a:r>
                <a:r>
                  <a:rPr lang="x-none" b="1" dirty="0"/>
                  <a:t>inverting</a:t>
                </a:r>
                <a:r>
                  <a:rPr lang="x-none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AD740-BA8C-C5B2-A443-F44BB5A6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357" y="4823579"/>
                <a:ext cx="3513078" cy="485774"/>
              </a:xfrm>
              <a:prstGeom prst="rect">
                <a:avLst/>
              </a:prstGeom>
              <a:blipFill>
                <a:blip r:embed="rId9"/>
                <a:stretch>
                  <a:fillRect l="-1439" r="-1079" b="-750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23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152B-4382-6AAE-0490-0D2B52EB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678F4B-6D3E-6261-6324-A7593FF5C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243" y="1841123"/>
            <a:ext cx="77657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4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8924-2F3E-27EC-C9AA-D1448929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Inverting Adder</a:t>
            </a:r>
            <a:endParaRPr lang="x-non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5B080-D8FD-C1C3-69B9-B64FC56049D8}"/>
              </a:ext>
            </a:extLst>
          </p:cNvPr>
          <p:cNvSpPr/>
          <p:nvPr/>
        </p:nvSpPr>
        <p:spPr>
          <a:xfrm>
            <a:off x="4141410" y="4200041"/>
            <a:ext cx="523580" cy="356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D8F543-9829-5881-7535-B37473869B55}"/>
                  </a:ext>
                </a:extLst>
              </p:cNvPr>
              <p:cNvSpPr txBox="1"/>
              <p:nvPr/>
            </p:nvSpPr>
            <p:spPr>
              <a:xfrm>
                <a:off x="491564" y="1615446"/>
                <a:ext cx="6496009" cy="4490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dirty="0">
                    <a:solidFill>
                      <a:schemeClr val="tx1"/>
                    </a:solidFill>
                  </a:rPr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first, and deactivate other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sources.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/>
                  <a:t>It is nothing but a non-inverting amplifier.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So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x-none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dirty="0"/>
                  <a:t>Similarly, if we active one source and deactivate others, we will get: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x-none" dirty="0"/>
                  <a:t>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x-none" dirty="0"/>
                  <a:t>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x-none" dirty="0"/>
                  <a:t> </a:t>
                </a:r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dirty="0"/>
                  <a:t>Now, using </a:t>
                </a:r>
                <a:r>
                  <a:rPr lang="en-US" b="1" dirty="0"/>
                  <a:t>superposition principle</a:t>
                </a:r>
                <a:r>
                  <a:rPr lang="en-US" dirty="0"/>
                  <a:t>,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x-non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x-none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dirty="0"/>
                  <a:t>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x-none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8D8F543-9829-5881-7535-B37473869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4" y="1615446"/>
                <a:ext cx="6496009" cy="4490973"/>
              </a:xfrm>
              <a:prstGeom prst="rect">
                <a:avLst/>
              </a:prstGeom>
              <a:blipFill rotWithShape="1">
                <a:blip r:embed="rId2"/>
                <a:stretch>
                  <a:fillRect l="-845" t="-678" r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7655687" y="1763101"/>
            <a:ext cx="4085585" cy="3262052"/>
            <a:chOff x="7655687" y="1763101"/>
            <a:chExt cx="4085585" cy="326205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F83BC2-6737-4768-ADEC-C73F8BA8D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2440" y="1763101"/>
              <a:ext cx="3538832" cy="326205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7655687" y="4548994"/>
                  <a:ext cx="5527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687" y="4548994"/>
                  <a:ext cx="55278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526" r="-21978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7655687" y="3860933"/>
                  <a:ext cx="5598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687" y="3860933"/>
                  <a:ext cx="559897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526" r="-21739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7655687" y="3227190"/>
                  <a:ext cx="5598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687" y="3227190"/>
                  <a:ext cx="559897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0526" r="-21739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7673794" y="2566288"/>
                  <a:ext cx="54675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3794" y="2566288"/>
                  <a:ext cx="546753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0526" r="-22222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91564" y="6201979"/>
                <a:ext cx="6130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𝐖𝐞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𝐜𝐚𝐧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𝐮𝐬𝐞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𝐭𝐡𝐢𝐬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𝐜𝐢𝐫𝐜𝐮𝐢𝐭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𝐭𝐨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𝐚𝐝𝐝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𝐚𝐧𝐲</m:t>
                      </m:r>
                      <m:r>
                        <a:rPr lang="en-US" b="1" i="0" smtClean="0">
                          <a:latin typeface="Cambria Math"/>
                        </a:rPr>
                        <m:t> ′</m:t>
                      </m:r>
                      <m:r>
                        <a:rPr lang="en-US" b="1" i="0" smtClean="0">
                          <a:latin typeface="Cambria Math"/>
                        </a:rPr>
                        <m:t>𝐧</m:t>
                      </m:r>
                      <m:r>
                        <a:rPr lang="en-US" b="1" i="0" smtClean="0">
                          <a:latin typeface="Cambria Math"/>
                        </a:rPr>
                        <m:t>′ </m:t>
                      </m:r>
                      <m:r>
                        <a:rPr lang="en-US" b="1" i="0" smtClean="0">
                          <a:latin typeface="Cambria Math"/>
                        </a:rPr>
                        <m:t>𝐧𝐮𝐦𝐛𝐞𝐫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𝐨𝐟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𝐢𝐧𝐩𝐮𝐭𝐬</m:t>
                      </m:r>
                      <m:r>
                        <a:rPr lang="en-US" b="1" i="0" smtClean="0">
                          <a:latin typeface="Cambria Math"/>
                        </a:rPr>
                        <m:t>!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4" y="6201979"/>
                <a:ext cx="613020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10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152B-4382-6AAE-0490-0D2B52EB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09034" y="3272105"/>
                <a:ext cx="5030031" cy="1839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b="1" dirty="0"/>
                  <a:t>Solution:</a:t>
                </a:r>
              </a:p>
              <a:p>
                <a:endParaRPr lang="en-US" sz="2200" dirty="0">
                  <a:latin typeface="Cambria Math" panose="02040503050406030204" pitchFamily="18" charset="0"/>
                </a:endParaRPr>
              </a:p>
              <a:p>
                <a:r>
                  <a:rPr lang="en-US" sz="2200" dirty="0">
                    <a:latin typeface="Cambria Math" panose="02040503050406030204" pitchFamily="18" charset="0"/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 =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 = 0.5,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 = 1</a:t>
                </a:r>
              </a:p>
              <a:p>
                <a:endParaRPr lang="en-US" sz="2200" dirty="0">
                  <a:latin typeface="Cambria Math" panose="02040503050406030204" pitchFamily="18" charset="0"/>
                </a:endParaRPr>
              </a:p>
              <a:p>
                <a:r>
                  <a:rPr lang="en-US" sz="2200" dirty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 = 1 k</a:t>
                </a:r>
                <a:r>
                  <a:rPr lang="el-GR" sz="2200" dirty="0">
                    <a:latin typeface="Cambria Math" panose="02040503050406030204" pitchFamily="18" charset="0"/>
                  </a:rPr>
                  <a:t>Ω</a:t>
                </a:r>
                <a:r>
                  <a:rPr lang="en-US" sz="22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 = 2 k</a:t>
                </a:r>
                <a:r>
                  <a:rPr lang="el-GR" sz="2200" dirty="0">
                    <a:latin typeface="Cambria Math" panose="02040503050406030204" pitchFamily="18" charset="0"/>
                  </a:rPr>
                  <a:t>Ω</a:t>
                </a:r>
                <a:r>
                  <a:rPr lang="en-US" sz="22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latin typeface="Cambria Math" panose="02040503050406030204" pitchFamily="18" charset="0"/>
                  </a:rPr>
                  <a:t> = 1 k</a:t>
                </a:r>
                <a:r>
                  <a:rPr lang="el-GR" sz="2200" dirty="0">
                    <a:latin typeface="Cambria Math" panose="02040503050406030204" pitchFamily="18" charset="0"/>
                  </a:rPr>
                  <a:t>Ω</a:t>
                </a:r>
                <a:endParaRPr lang="en-US" sz="22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34" y="3272105"/>
                <a:ext cx="5030031" cy="1839221"/>
              </a:xfrm>
              <a:prstGeom prst="rect">
                <a:avLst/>
              </a:prstGeom>
              <a:blipFill rotWithShape="1">
                <a:blip r:embed="rId2"/>
                <a:stretch>
                  <a:fillRect l="-1576" t="-1993" r="-1818" b="-3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62D114F-D532-4B13-8AEF-E59920521DDC}"/>
              </a:ext>
            </a:extLst>
          </p:cNvPr>
          <p:cNvSpPr/>
          <p:nvPr/>
        </p:nvSpPr>
        <p:spPr>
          <a:xfrm>
            <a:off x="912891" y="1459521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b="1" dirty="0"/>
              <a:t>Implement the following function using op-amps: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90FD24-ACC3-4EE4-BB00-D42266A40C1D}"/>
                  </a:ext>
                </a:extLst>
              </p:cNvPr>
              <p:cNvSpPr/>
              <p:nvPr/>
            </p:nvSpPr>
            <p:spPr>
              <a:xfrm>
                <a:off x="1141491" y="2123353"/>
                <a:ext cx="6858000" cy="538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1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1" i="0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1" dirty="0">
                          <a:latin typeface="Cambria Math" panose="02040503050406030204" pitchFamily="18" charset="0"/>
                        </a:rPr>
                        <m:t>+0⋅5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="" xmlns:a14="http://schemas.microsoft.com/office/drawing/2010/main" xmlns:a16="http://schemas.microsoft.com/office/drawing/2014/main" xmlns:lc="http://schemas.openxmlformats.org/drawingml/2006/lockedCanvas" id="{E090FD24-ACC3-4EE4-BB00-D42266A40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91" y="2123353"/>
                <a:ext cx="6858000" cy="538609"/>
              </a:xfrm>
              <a:prstGeom prst="rect">
                <a:avLst/>
              </a:prstGeom>
              <a:blipFill rotWithShape="1">
                <a:blip r:embed="rId3"/>
                <a:stretch>
                  <a:fillRect t="-8989"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5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8762-1D82-2B6D-ED6B-55CFC810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Op Amp</a:t>
            </a:r>
            <a:r>
              <a:rPr lang="en-US" dirty="0"/>
              <a:t> as Differentiator</a:t>
            </a:r>
            <a:endParaRPr lang="x-non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0BB2D2-778D-49A3-BE3F-8A2B10D9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67" y="1436283"/>
            <a:ext cx="3505193" cy="2485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90E4BA-0B2F-7710-28E0-2DB7FA7F3DF3}"/>
                  </a:ext>
                </a:extLst>
              </p:cNvPr>
              <p:cNvSpPr txBox="1"/>
              <p:nvPr/>
            </p:nvSpPr>
            <p:spPr>
              <a:xfrm>
                <a:off x="491565" y="4303453"/>
                <a:ext cx="643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Since there is negative feedback, from virtual short,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A90E4BA-0B2F-7710-28E0-2DB7FA7F3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303453"/>
                <a:ext cx="643868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52" t="-8197" r="-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72EF39-A207-F5F8-A42A-8D98B0C0BBD7}"/>
                  </a:ext>
                </a:extLst>
              </p:cNvPr>
              <p:cNvSpPr txBox="1"/>
              <p:nvPr/>
            </p:nvSpPr>
            <p:spPr>
              <a:xfrm>
                <a:off x="491565" y="3919833"/>
                <a:ext cx="4141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x-none" dirty="0"/>
                  <a:t> is connected to ground,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C72EF39-A207-F5F8-A42A-8D98B0C0B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3919833"/>
                <a:ext cx="414119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25" t="-8197" r="-16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BC4806-DD13-6CB9-6548-DB612103DE24}"/>
                  </a:ext>
                </a:extLst>
              </p:cNvPr>
              <p:cNvSpPr txBox="1"/>
              <p:nvPr/>
            </p:nvSpPr>
            <p:spPr>
              <a:xfrm>
                <a:off x="491565" y="4669626"/>
                <a:ext cx="5405967" cy="497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the capacitor C,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ABC4806-DD13-6CB9-6548-DB612103D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65" y="4669626"/>
                <a:ext cx="5405967" cy="497829"/>
              </a:xfrm>
              <a:prstGeom prst="rect">
                <a:avLst/>
              </a:prstGeom>
              <a:blipFill rotWithShape="1">
                <a:blip r:embed="rId5"/>
                <a:stretch>
                  <a:fillRect l="-1016" r="-101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D8F543-9829-5881-7535-B37473869B55}"/>
                  </a:ext>
                </a:extLst>
              </p:cNvPr>
              <p:cNvSpPr txBox="1"/>
              <p:nvPr/>
            </p:nvSpPr>
            <p:spPr>
              <a:xfrm>
                <a:off x="479558" y="5163971"/>
                <a:ext cx="4269502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From Ohm’s law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8D8F543-9829-5881-7535-B37473869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58" y="5163971"/>
                <a:ext cx="4269502" cy="461473"/>
              </a:xfrm>
              <a:prstGeom prst="rect">
                <a:avLst/>
              </a:prstGeom>
              <a:blipFill rotWithShape="1">
                <a:blip r:embed="rId6"/>
                <a:stretch>
                  <a:fillRect l="-1286" r="-1429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E4333F-EF21-9F7F-93CF-E1E7F708928B}"/>
                  </a:ext>
                </a:extLst>
              </p:cNvPr>
              <p:cNvSpPr txBox="1"/>
              <p:nvPr/>
            </p:nvSpPr>
            <p:spPr>
              <a:xfrm>
                <a:off x="500618" y="5657066"/>
                <a:ext cx="4253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ideal op-amp,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4E4333F-EF21-9F7F-93CF-E1E7F7089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18" y="5657066"/>
                <a:ext cx="425392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146" t="-8197" r="-15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607380" y="6075142"/>
                <a:ext cx="5556906" cy="712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𝑜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𝐶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/>
                      </a:rPr>
                      <m:t>𝑅𝐶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x-none" dirty="0">
                    <a:solidFill>
                      <a:srgbClr val="FF0000"/>
                    </a:solidFill>
                  </a:rPr>
                  <a:t> </a:t>
                </a:r>
                <a:r>
                  <a:rPr lang="x-none"/>
                  <a:t>[A</a:t>
                </a:r>
                <a:r>
                  <a:rPr lang="en-US" dirty="0"/>
                  <a:t>ns.</a:t>
                </a:r>
                <a:r>
                  <a:rPr lang="x-none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380" y="6075142"/>
                <a:ext cx="5556906" cy="712887"/>
              </a:xfrm>
              <a:prstGeom prst="rect">
                <a:avLst/>
              </a:prstGeom>
              <a:blipFill rotWithShape="1">
                <a:blip r:embed="rId8"/>
                <a:stretch>
                  <a:fillRect r="-1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8341925" y="1436283"/>
            <a:ext cx="3032910" cy="2966543"/>
            <a:chOff x="8438031" y="575759"/>
            <a:chExt cx="3032910" cy="2966543"/>
          </a:xfrm>
        </p:grpSpPr>
        <p:grpSp>
          <p:nvGrpSpPr>
            <p:cNvPr id="37" name="Group 36"/>
            <p:cNvGrpSpPr/>
            <p:nvPr/>
          </p:nvGrpSpPr>
          <p:grpSpPr>
            <a:xfrm>
              <a:off x="8438031" y="1037424"/>
              <a:ext cx="3032910" cy="2504878"/>
              <a:chOff x="8356349" y="672888"/>
              <a:chExt cx="3032910" cy="250487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675311" y="672888"/>
                <a:ext cx="2046702" cy="1532919"/>
                <a:chOff x="8806745" y="503936"/>
                <a:chExt cx="2046702" cy="1532919"/>
              </a:xfrm>
            </p:grpSpPr>
            <p:pic>
              <p:nvPicPr>
                <p:cNvPr id="1026" name="Picture 2" descr="File:Capacitor Symbol.svg - Wikimedia Commons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79390" y="868472"/>
                  <a:ext cx="872504" cy="7977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10372994" y="1082665"/>
                      <a:ext cx="48045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Rectangle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72994" y="1082665"/>
                      <a:ext cx="480453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538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8806745" y="1086108"/>
                      <a:ext cx="48045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Rectangle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06745" y="1086108"/>
                      <a:ext cx="480453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333" r="-1392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575415" y="1667523"/>
                      <a:ext cx="479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Rectangle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75415" y="1667523"/>
                      <a:ext cx="479875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519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9370070" y="1510370"/>
                      <a:ext cx="41069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70070" y="1510370"/>
                      <a:ext cx="410690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911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9880575" y="1510370"/>
                      <a:ext cx="41069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80575" y="1510370"/>
                      <a:ext cx="410690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940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Straight Arrow Connector 8"/>
                <p:cNvCxnSpPr>
                  <a:endCxn id="1026" idx="0"/>
                </p:cNvCxnSpPr>
                <p:nvPr/>
              </p:nvCxnSpPr>
              <p:spPr>
                <a:xfrm>
                  <a:off x="9370070" y="868472"/>
                  <a:ext cx="4455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9367442" y="503936"/>
                      <a:ext cx="41331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Rectangle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67442" y="503936"/>
                      <a:ext cx="413318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1911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8473086" y="2335620"/>
                    <a:ext cx="2820067" cy="61991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3086" y="2335620"/>
                    <a:ext cx="2820067" cy="619913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r="-25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Rectangle 35"/>
              <p:cNvSpPr/>
              <p:nvPr/>
            </p:nvSpPr>
            <p:spPr>
              <a:xfrm>
                <a:off x="8356349" y="672888"/>
                <a:ext cx="3032910" cy="25048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8738223" y="575759"/>
              <a:ext cx="25617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x-none" sz="2400"/>
                <a:t>Review – </a:t>
              </a:r>
              <a:r>
                <a:rPr lang="en-US" sz="2400" dirty="0"/>
                <a:t>Capacitor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3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8" grpId="0"/>
      <p:bldP spid="33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8762-1D82-2B6D-ED6B-55CFC810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Op Amp</a:t>
            </a:r>
            <a:r>
              <a:rPr lang="en-US" dirty="0"/>
              <a:t> as Integrator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90E4BA-0B2F-7710-28E0-2DB7FA7F3DF3}"/>
                  </a:ext>
                </a:extLst>
              </p:cNvPr>
              <p:cNvSpPr txBox="1"/>
              <p:nvPr/>
            </p:nvSpPr>
            <p:spPr>
              <a:xfrm>
                <a:off x="556979" y="2343117"/>
                <a:ext cx="643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Since there is negative feedback, from virtual short,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A90E4BA-0B2F-7710-28E0-2DB7FA7F3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79" y="2343117"/>
                <a:ext cx="643868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57" t="-8197" r="-6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72EF39-A207-F5F8-A42A-8D98B0C0BBD7}"/>
                  </a:ext>
                </a:extLst>
              </p:cNvPr>
              <p:cNvSpPr txBox="1"/>
              <p:nvPr/>
            </p:nvSpPr>
            <p:spPr>
              <a:xfrm>
                <a:off x="556979" y="1878020"/>
                <a:ext cx="4141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x-none" dirty="0"/>
                  <a:t> is connected to ground,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C72EF39-A207-F5F8-A42A-8D98B0C0B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79" y="1878020"/>
                <a:ext cx="414119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76" t="-8197" r="-16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D8F543-9829-5881-7535-B37473869B55}"/>
                  </a:ext>
                </a:extLst>
              </p:cNvPr>
              <p:cNvSpPr txBox="1"/>
              <p:nvPr/>
            </p:nvSpPr>
            <p:spPr>
              <a:xfrm>
                <a:off x="566032" y="2841745"/>
                <a:ext cx="402738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dirty="0"/>
                  <a:t>From Ohm’s law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8D8F543-9829-5881-7535-B37473869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2" y="2841745"/>
                <a:ext cx="4027385" cy="461473"/>
              </a:xfrm>
              <a:prstGeom prst="rect">
                <a:avLst/>
              </a:prstGeom>
              <a:blipFill rotWithShape="1">
                <a:blip r:embed="rId4"/>
                <a:stretch>
                  <a:fillRect l="-1362" r="-75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E4333F-EF21-9F7F-93CF-E1E7F708928B}"/>
                  </a:ext>
                </a:extLst>
              </p:cNvPr>
              <p:cNvSpPr txBox="1"/>
              <p:nvPr/>
            </p:nvSpPr>
            <p:spPr>
              <a:xfrm>
                <a:off x="566032" y="3850631"/>
                <a:ext cx="4253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ideal op-amp,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4E4333F-EF21-9F7F-93CF-E1E7F7089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2" y="3850631"/>
                <a:ext cx="425392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89" t="-8333" r="-14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184493" y="4410054"/>
                <a:ext cx="2713820" cy="2040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𝐶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x-none" sz="2400" dirty="0"/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/>
                        </a:rPr>
                        <m:t>𝑅𝐶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𝑅𝐶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493" y="4410054"/>
                <a:ext cx="2713820" cy="2040302"/>
              </a:xfrm>
              <a:prstGeom prst="rect">
                <a:avLst/>
              </a:prstGeom>
              <a:blipFill rotWithShape="1">
                <a:blip r:embed="rId6"/>
                <a:stretch>
                  <a:fillRect r="-4933" b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92F59455-268A-495E-BA2A-23AA8F0D9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9412" y="1273506"/>
            <a:ext cx="3732654" cy="2891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BC4806-DD13-6CB9-6548-DB612103DE24}"/>
                  </a:ext>
                </a:extLst>
              </p:cNvPr>
              <p:cNvSpPr txBox="1"/>
              <p:nvPr/>
            </p:nvSpPr>
            <p:spPr>
              <a:xfrm>
                <a:off x="556979" y="3297735"/>
                <a:ext cx="5689763" cy="497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the capacitor C,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C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x-none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ABC4806-DD13-6CB9-6548-DB612103D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79" y="3297735"/>
                <a:ext cx="5689763" cy="497829"/>
              </a:xfrm>
              <a:prstGeom prst="rect">
                <a:avLst/>
              </a:prstGeom>
              <a:blipFill rotWithShape="1">
                <a:blip r:embed="rId8"/>
                <a:stretch>
                  <a:fillRect l="-857" r="-107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6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  <p:bldP spid="33" grpId="0"/>
      <p:bldP spid="32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806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 Lecture 5</vt:lpstr>
      <vt:lpstr>Solving Circuit with Ideal Op Amp + NF</vt:lpstr>
      <vt:lpstr>Review – Inverting Amplifier</vt:lpstr>
      <vt:lpstr>Example – Inverting Amplifier</vt:lpstr>
      <vt:lpstr>Example</vt:lpstr>
      <vt:lpstr>Inverting Adder</vt:lpstr>
      <vt:lpstr>Example</vt:lpstr>
      <vt:lpstr>Op Amp as Differentiator</vt:lpstr>
      <vt:lpstr>Op Amp as Integrator</vt:lpstr>
      <vt:lpstr>Example</vt:lpstr>
      <vt:lpstr>Example</vt:lpstr>
      <vt:lpstr>Op Amp as Comparator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Mohammed Abid Abrar</dc:creator>
  <cp:lastModifiedBy>Afia Mubassira Islam</cp:lastModifiedBy>
  <cp:revision>49</cp:revision>
  <dcterms:created xsi:type="dcterms:W3CDTF">2023-01-30T17:00:27Z</dcterms:created>
  <dcterms:modified xsi:type="dcterms:W3CDTF">2023-05-29T13:52:45Z</dcterms:modified>
</cp:coreProperties>
</file>