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83" r:id="rId9"/>
    <p:sldId id="308" r:id="rId10"/>
    <p:sldId id="309" r:id="rId11"/>
    <p:sldId id="310" r:id="rId12"/>
    <p:sldId id="288" r:id="rId13"/>
    <p:sldId id="311" r:id="rId14"/>
    <p:sldId id="312" r:id="rId15"/>
    <p:sldId id="290" r:id="rId16"/>
    <p:sldId id="313" r:id="rId17"/>
    <p:sldId id="314" r:id="rId18"/>
    <p:sldId id="291" r:id="rId19"/>
    <p:sldId id="316" r:id="rId20"/>
    <p:sldId id="317" r:id="rId21"/>
    <p:sldId id="298" r:id="rId22"/>
    <p:sldId id="319" r:id="rId23"/>
    <p:sldId id="320" r:id="rId24"/>
    <p:sldId id="32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08:11:0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16:2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16:2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16:2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21:57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5433E-0FF0-4291-BAA2-0F67CDB9C27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E2E25-BEA7-4843-A1B1-0E8E0A5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E2E25-BEA7-4843-A1B1-0E8E0A5717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E2E25-BEA7-4843-A1B1-0E8E0A5717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E2E25-BEA7-4843-A1B1-0E8E0A5717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A08-0BB7-4971-90DC-1D0C0CB5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E2D43-7687-4D1F-A9F2-B1776993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1409-A087-483E-9AF4-8B5C3909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3A59-FA6F-4E67-9121-60D03EF9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63F4-4731-4864-8D48-4EB9EE34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6DB5-7B38-4AB1-B5E8-CB7D1CE1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2C869-6F58-4982-8C67-A824DF2B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4DE2-2653-4A42-B9D3-1BE51C2C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B4D5-F736-4F12-95FE-71F1582E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92D6-8A70-4043-B080-D53D07CC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D2D7D-A943-4976-B3B2-B6669CB3C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178A1-FCD6-4A5A-85C3-E5B5C7C6F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9A66-D726-4D43-A036-367D346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E773-3AA1-45EC-826D-ED8C8CD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484B-676E-417B-A39E-571B232B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3249-C341-43AF-A883-2253C4FC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C140-84BC-472D-9072-AB420838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4AEE-03E7-4E88-810D-C7196A77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ECF8-E93D-4AD6-9BDC-E078E8BF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FAC0-FAA7-4F99-BFE6-99AAB5BC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1D3-FB9C-4507-BFE4-B494CC09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6838-01A0-480D-891D-BD1626F0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F8B4-DBD0-438A-920A-ECA64345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8E06-AAFD-4B21-851C-D7EBA0D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6398-BBDD-4CED-8F8C-6F0A07DE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7509-8353-4590-AD2B-6DAC26CE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6A20-F276-40E4-A019-B86FEEDAC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871F5-C37D-4465-8861-93D71D00F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71A97-D860-46AE-810B-86C3D373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0E1D-D7B0-4A93-B41A-FEAC7F92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9CC6-EF05-4C4F-A21B-3CF75883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C14C-41D7-4045-A6DD-7E2AF8EE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AD9F-BEA5-46BB-B79A-C5E3783D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C6C55-CAD2-4F67-9B5B-C5500BC0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578C5-2D4F-4573-999F-656AD99F7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E015-A4BD-4F80-B486-618D0D623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B7E6E-7440-4B1A-BE6E-5D6495E0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827B5-B646-4429-BA78-12D3093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805E-79D6-4BD7-B1C0-5774580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4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F31-6E72-46D5-B9FF-79673ACC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68E9-33BE-47E3-8AE9-E6945897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BA94F-045D-47CB-81B0-081C6EBF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FF960-80BE-4144-9D2F-CAB64382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EF3BA-C792-421C-BA6B-CABEDFED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6288-DB5B-49F6-8D15-842EE629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B508-D75A-4EAA-9DD9-2B6B43C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348A-09CE-4A8D-B42A-2F47E515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D92B-0F2A-4557-8A11-5A564B9A2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9B49-346A-47D1-BA81-F023C4B8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BE63F-668F-459D-AE00-14AA46B2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49A8-83C1-4FFF-B1B8-CDDB4BBA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08B6-67EA-4AB6-A7D0-ED1A97C5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D3BA-EF91-48C4-9BE3-FF2413F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C286A-536B-417E-8392-F3C17837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E331E-94ED-43AB-BCFD-4D7D5944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7EA5-984F-4055-A3F3-9BEF6CFF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F1EB-7209-4DFC-9A42-36F95A33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6DBA8-D457-4E54-9ABB-57736A80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B588C-5A48-4301-91EA-C130E4C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5F5D9-8DB9-4B5B-B25C-6F76E5D35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6AE58-F077-48C0-A480-8BD9A61E0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509B-6D15-4DF6-8776-A38D478229C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F6C32-9E31-4D87-BEBF-49D15FF9A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E29E-E79E-4C52-9A7E-9E67E94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2BD0-3348-4712-900F-3DC67604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9714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Diode and Diode Logic 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CB11-1EED-4D5C-88B1-235C75C2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25" y="3647882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Course No: CSE 251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Course Title: Electronic Devices and Circuits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448BB-32A0-4E8B-B5BE-8E5AC96A6F27}"/>
              </a:ext>
            </a:extLst>
          </p:cNvPr>
          <p:cNvSpPr txBox="1"/>
          <p:nvPr/>
        </p:nvSpPr>
        <p:spPr>
          <a:xfrm>
            <a:off x="4120054" y="2923928"/>
            <a:ext cx="395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Lecture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C551F-D75F-426F-93C3-093B44977501}"/>
              </a:ext>
            </a:extLst>
          </p:cNvPr>
          <p:cNvSpPr txBox="1"/>
          <p:nvPr/>
        </p:nvSpPr>
        <p:spPr>
          <a:xfrm>
            <a:off x="3268718" y="530364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Course instructor:</a:t>
            </a:r>
          </a:p>
          <a:p>
            <a:pPr algn="ctr"/>
            <a:r>
              <a:rPr lang="en-US" sz="2000" dirty="0"/>
              <a:t>Aroni Ghosh (ARG)</a:t>
            </a:r>
          </a:p>
          <a:p>
            <a:pPr algn="ctr"/>
            <a:r>
              <a:rPr lang="en-US" sz="2000" dirty="0"/>
              <a:t>Lecturer, CSE, </a:t>
            </a:r>
            <a:r>
              <a:rPr lang="en-US" sz="2000" dirty="0" err="1"/>
              <a:t>Brac</a:t>
            </a:r>
            <a:r>
              <a:rPr lang="en-US" sz="2000" dirty="0"/>
              <a:t> University</a:t>
            </a:r>
          </a:p>
        </p:txBody>
      </p:sp>
      <p:pic>
        <p:nvPicPr>
          <p:cNvPr id="7" name="Picture 6" descr="BRAC University Logo PNG Vector">
            <a:extLst>
              <a:ext uri="{FF2B5EF4-FFF2-40B4-BE49-F238E27FC236}">
                <a16:creationId xmlns:a16="http://schemas.microsoft.com/office/drawing/2014/main" id="{D66B36CF-837C-4CAE-8B33-899E8FBD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943" y="5939104"/>
            <a:ext cx="829534" cy="7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2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652A82-4261-4D35-A058-8A2FF739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Problems (Ideal Diode)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E66B8-8E79-4F8D-BEBF-AB438C2D3708}"/>
              </a:ext>
            </a:extLst>
          </p:cNvPr>
          <p:cNvSpPr txBox="1"/>
          <p:nvPr/>
        </p:nvSpPr>
        <p:spPr>
          <a:xfrm>
            <a:off x="599089" y="1608083"/>
            <a:ext cx="260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Example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0E73E-C2B1-4B6D-9D05-49707740ABF0}"/>
              </a:ext>
            </a:extLst>
          </p:cNvPr>
          <p:cNvSpPr txBox="1"/>
          <p:nvPr/>
        </p:nvSpPr>
        <p:spPr>
          <a:xfrm>
            <a:off x="1233327" y="5216145"/>
            <a:ext cx="4700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= 5V</a:t>
            </a:r>
          </a:p>
          <a:p>
            <a:r>
              <a:rPr lang="en-US" sz="2400" dirty="0"/>
              <a:t>Diode is off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replace with open circuit (Ideal Diode Model)</a:t>
            </a:r>
          </a:p>
          <a:p>
            <a:endParaRPr lang="en-US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5F0A6E-4097-454D-8EA5-D625A369ECFA}"/>
              </a:ext>
            </a:extLst>
          </p:cNvPr>
          <p:cNvSpPr/>
          <p:nvPr/>
        </p:nvSpPr>
        <p:spPr>
          <a:xfrm>
            <a:off x="5248278" y="3389465"/>
            <a:ext cx="1371215" cy="33678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B9D82-9EC6-4644-99A6-0975235C3549}"/>
              </a:ext>
            </a:extLst>
          </p:cNvPr>
          <p:cNvSpPr txBox="1"/>
          <p:nvPr/>
        </p:nvSpPr>
        <p:spPr>
          <a:xfrm>
            <a:off x="7219317" y="5383358"/>
            <a:ext cx="4435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circuit is open, I= 0 mA</a:t>
            </a:r>
          </a:p>
          <a:p>
            <a:r>
              <a:rPr lang="en-US" sz="2400" dirty="0"/>
              <a:t>Vo= 0V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3134F-9812-4E3E-9DB8-65C4AC79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819" y="1837069"/>
            <a:ext cx="1474215" cy="33790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4C04EE-0AE7-4948-9DFA-63DAD867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41" y="1892807"/>
            <a:ext cx="1638324" cy="34905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389302-099A-4F37-ACB9-0D45C3558524}"/>
              </a:ext>
            </a:extLst>
          </p:cNvPr>
          <p:cNvCxnSpPr/>
          <p:nvPr/>
        </p:nvCxnSpPr>
        <p:spPr>
          <a:xfrm>
            <a:off x="3477722" y="3115579"/>
            <a:ext cx="0" cy="12213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652A82-4261-4D35-A058-8A2FF739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Problems (Ideal Diode)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E66B8-8E79-4F8D-BEBF-AB438C2D3708}"/>
              </a:ext>
            </a:extLst>
          </p:cNvPr>
          <p:cNvSpPr txBox="1"/>
          <p:nvPr/>
        </p:nvSpPr>
        <p:spPr>
          <a:xfrm>
            <a:off x="599089" y="1608083"/>
            <a:ext cx="260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Example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0E73E-C2B1-4B6D-9D05-49707740ABF0}"/>
              </a:ext>
            </a:extLst>
          </p:cNvPr>
          <p:cNvSpPr txBox="1"/>
          <p:nvPr/>
        </p:nvSpPr>
        <p:spPr>
          <a:xfrm>
            <a:off x="1283885" y="5130935"/>
            <a:ext cx="4700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= -5V</a:t>
            </a:r>
          </a:p>
          <a:p>
            <a:r>
              <a:rPr lang="en-US" sz="2400" dirty="0"/>
              <a:t>Diode is on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replace with short circuit (Ideal Diode Model)</a:t>
            </a:r>
          </a:p>
          <a:p>
            <a:endParaRPr lang="en-US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5F0A6E-4097-454D-8EA5-D625A369ECFA}"/>
              </a:ext>
            </a:extLst>
          </p:cNvPr>
          <p:cNvSpPr/>
          <p:nvPr/>
        </p:nvSpPr>
        <p:spPr>
          <a:xfrm>
            <a:off x="5248278" y="3389465"/>
            <a:ext cx="1371215" cy="33678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B9D82-9EC6-4644-99A6-0975235C3549}"/>
              </a:ext>
            </a:extLst>
          </p:cNvPr>
          <p:cNvSpPr txBox="1"/>
          <p:nvPr/>
        </p:nvSpPr>
        <p:spPr>
          <a:xfrm>
            <a:off x="7353003" y="5167311"/>
            <a:ext cx="4435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Vo= -5V</a:t>
            </a:r>
          </a:p>
          <a:p>
            <a:r>
              <a:rPr lang="en-US" sz="2400" dirty="0"/>
              <a:t>I= Vo/R= -5V/5k</a:t>
            </a:r>
            <a:r>
              <a:rPr lang="en-US" sz="2400" dirty="0">
                <a:sym typeface="Symbol" panose="05050102010706020507" pitchFamily="18" charset="2"/>
              </a:rPr>
              <a:t>= -1 mA</a:t>
            </a: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A9AA90-6846-4BE5-8C79-A459B1334171}"/>
              </a:ext>
            </a:extLst>
          </p:cNvPr>
          <p:cNvGrpSpPr/>
          <p:nvPr/>
        </p:nvGrpSpPr>
        <p:grpSpPr>
          <a:xfrm>
            <a:off x="2786544" y="1665360"/>
            <a:ext cx="1679052" cy="3412080"/>
            <a:chOff x="2693251" y="1755231"/>
            <a:chExt cx="1416123" cy="3200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FB31D4-8EE6-4A58-A429-416AEB3A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3251" y="1755231"/>
              <a:ext cx="1416123" cy="3200564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C33FD4-2CC0-4283-9A3B-3D047E309B92}"/>
                </a:ext>
              </a:extLst>
            </p:cNvPr>
            <p:cNvCxnSpPr/>
            <p:nvPr/>
          </p:nvCxnSpPr>
          <p:spPr>
            <a:xfrm>
              <a:off x="3090041" y="3103179"/>
              <a:ext cx="0" cy="11456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B178211-D28E-4273-A9D2-7E80257C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79" y="1563775"/>
            <a:ext cx="1294807" cy="36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6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14:cNvPr>
              <p14:cNvContentPartPr/>
              <p14:nvPr/>
            </p14:nvContentPartPr>
            <p14:xfrm>
              <a:off x="2364836" y="26593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36" y="265034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44E7622-5353-4D1F-9FA9-AC9E557381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7" t="28772"/>
          <a:stretch/>
        </p:blipFill>
        <p:spPr>
          <a:xfrm>
            <a:off x="209039" y="2088282"/>
            <a:ext cx="4365602" cy="287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CC9582-7EB1-4A12-9E51-F2CA40C4F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4"/>
          <a:stretch/>
        </p:blipFill>
        <p:spPr>
          <a:xfrm>
            <a:off x="6270080" y="2152352"/>
            <a:ext cx="4556720" cy="2812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809E8F-33C6-4165-A5C0-46BBFBB50807}"/>
              </a:ext>
            </a:extLst>
          </p:cNvPr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Logic 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468EF-908C-415C-8422-14F475BDB61C}"/>
              </a:ext>
            </a:extLst>
          </p:cNvPr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Voltage Truth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1F342-CBE6-489C-BA97-CD8FB22E1D92}"/>
              </a:ext>
            </a:extLst>
          </p:cNvPr>
          <p:cNvSpPr txBox="1"/>
          <p:nvPr/>
        </p:nvSpPr>
        <p:spPr>
          <a:xfrm>
            <a:off x="2100923" y="5095488"/>
            <a:ext cx="872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		           Low/False                High/True</a:t>
            </a:r>
          </a:p>
          <a:p>
            <a:r>
              <a:rPr lang="en-US" sz="2400" dirty="0"/>
              <a:t>Logic Levels:			     0			1		</a:t>
            </a:r>
          </a:p>
          <a:p>
            <a:r>
              <a:rPr lang="en-US" sz="2400" dirty="0"/>
              <a:t>Corresponding voltage levels:     0V                               5V </a:t>
            </a:r>
          </a:p>
        </p:txBody>
      </p:sp>
    </p:spTree>
    <p:extLst>
      <p:ext uri="{BB962C8B-B14F-4D97-AF65-F5344CB8AC3E}">
        <p14:creationId xmlns:p14="http://schemas.microsoft.com/office/powerpoint/2010/main" val="328991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14:cNvPr>
              <p14:cNvContentPartPr/>
              <p14:nvPr/>
            </p14:nvContentPartPr>
            <p14:xfrm>
              <a:off x="2364836" y="26593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836" y="26503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F566B3-8AA3-4360-B749-D63EC1CA3488}"/>
              </a:ext>
            </a:extLst>
          </p:cNvPr>
          <p:cNvSpPr txBox="1"/>
          <p:nvPr/>
        </p:nvSpPr>
        <p:spPr>
          <a:xfrm>
            <a:off x="6335110" y="1690235"/>
            <a:ext cx="5856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1: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0V,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0V</a:t>
            </a:r>
          </a:p>
          <a:p>
            <a:r>
              <a:rPr lang="en-US" sz="2400" dirty="0"/>
              <a:t>Both D1 and D2 are off as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&lt;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endParaRPr lang="en-US" sz="2400" baseline="-25000" dirty="0"/>
          </a:p>
          <a:p>
            <a:r>
              <a:rPr lang="en-US" sz="2400" dirty="0"/>
              <a:t>Replace D1 and D2 with open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0V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ADD461-2397-401A-BA31-5171C3C7AB37}"/>
              </a:ext>
            </a:extLst>
          </p:cNvPr>
          <p:cNvGrpSpPr/>
          <p:nvPr/>
        </p:nvGrpSpPr>
        <p:grpSpPr>
          <a:xfrm>
            <a:off x="476908" y="1740052"/>
            <a:ext cx="5478518" cy="3407999"/>
            <a:chOff x="3245069" y="1428119"/>
            <a:chExt cx="5060044" cy="27384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AD7D22-AE85-4D88-9EDC-7C7300AD2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05"/>
            <a:stretch/>
          </p:blipFill>
          <p:spPr>
            <a:xfrm>
              <a:off x="3245069" y="1690688"/>
              <a:ext cx="5060044" cy="24758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9AB0B4-D413-4BC5-93B8-341FB0193B30}"/>
                </a:ext>
              </a:extLst>
            </p:cNvPr>
            <p:cNvSpPr txBox="1"/>
            <p:nvPr/>
          </p:nvSpPr>
          <p:spPr>
            <a:xfrm>
              <a:off x="4319752" y="1428119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193AD4-9FCE-4D30-932E-2007D5A2CC45}"/>
                </a:ext>
              </a:extLst>
            </p:cNvPr>
            <p:cNvSpPr txBox="1"/>
            <p:nvPr/>
          </p:nvSpPr>
          <p:spPr>
            <a:xfrm>
              <a:off x="4319752" y="2761214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D2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1E58ECD-60B6-429B-8B8F-DCC70FE63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903" y="3399094"/>
            <a:ext cx="3016468" cy="274670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8F88EB-51C2-475A-839A-E8D7EBE152B1}"/>
              </a:ext>
            </a:extLst>
          </p:cNvPr>
          <p:cNvCxnSpPr>
            <a:cxnSpLocks/>
          </p:cNvCxnSpPr>
          <p:nvPr/>
        </p:nvCxnSpPr>
        <p:spPr>
          <a:xfrm>
            <a:off x="6211614" y="1482428"/>
            <a:ext cx="0" cy="516731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26FC6-B498-46A9-9A98-54ED19335D51}"/>
              </a:ext>
            </a:extLst>
          </p:cNvPr>
          <p:cNvSpPr txBox="1"/>
          <p:nvPr/>
        </p:nvSpPr>
        <p:spPr>
          <a:xfrm>
            <a:off x="476908" y="5292546"/>
            <a:ext cx="44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Pull Down Resistor </a:t>
            </a:r>
            <a:r>
              <a:rPr lang="en-US" sz="2400" dirty="0"/>
              <a:t>which pulls down the voltage of V</a:t>
            </a:r>
            <a:r>
              <a:rPr lang="en-US" sz="2400" baseline="-25000" dirty="0"/>
              <a:t>C </a:t>
            </a:r>
            <a:r>
              <a:rPr lang="en-US" sz="2400" dirty="0"/>
              <a:t>from floating condition to 0V.</a:t>
            </a:r>
          </a:p>
        </p:txBody>
      </p:sp>
    </p:spTree>
    <p:extLst>
      <p:ext uri="{BB962C8B-B14F-4D97-AF65-F5344CB8AC3E}">
        <p14:creationId xmlns:p14="http://schemas.microsoft.com/office/powerpoint/2010/main" val="121140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410"/>
            <a:ext cx="10515600" cy="1325563"/>
          </a:xfrm>
        </p:spPr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14:cNvPr>
              <p14:cNvContentPartPr/>
              <p14:nvPr/>
            </p14:nvContentPartPr>
            <p14:xfrm>
              <a:off x="2364836" y="26593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36" y="26503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F566B3-8AA3-4360-B749-D63EC1CA3488}"/>
              </a:ext>
            </a:extLst>
          </p:cNvPr>
          <p:cNvSpPr txBox="1"/>
          <p:nvPr/>
        </p:nvSpPr>
        <p:spPr>
          <a:xfrm>
            <a:off x="247038" y="1007062"/>
            <a:ext cx="8127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2: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0V,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5V</a:t>
            </a:r>
          </a:p>
          <a:p>
            <a:r>
              <a:rPr lang="en-US" sz="2400" dirty="0"/>
              <a:t>D1 is off and D2 is on</a:t>
            </a:r>
            <a:endParaRPr lang="en-US" sz="2400" baseline="-25000" dirty="0"/>
          </a:p>
          <a:p>
            <a:r>
              <a:rPr lang="en-US" sz="2400" dirty="0"/>
              <a:t>Replace D1 with open circuit and D2 with short circuit.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5V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E4FBF-D7DA-4E6B-9F14-997FE808C67F}"/>
              </a:ext>
            </a:extLst>
          </p:cNvPr>
          <p:cNvSpPr txBox="1"/>
          <p:nvPr/>
        </p:nvSpPr>
        <p:spPr>
          <a:xfrm>
            <a:off x="247038" y="2912364"/>
            <a:ext cx="7772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3: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5V,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0V</a:t>
            </a:r>
          </a:p>
          <a:p>
            <a:r>
              <a:rPr lang="en-US" sz="2400" dirty="0"/>
              <a:t>D1 is on and D2 is off</a:t>
            </a:r>
            <a:endParaRPr lang="en-US" sz="2400" baseline="-25000" dirty="0"/>
          </a:p>
          <a:p>
            <a:r>
              <a:rPr lang="en-US" sz="2400" dirty="0"/>
              <a:t>Replace D1 with short circuit and D2 with open circuit.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5V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07B7A-19CB-4498-B148-A3E4062C9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62"/>
          <a:stretch/>
        </p:blipFill>
        <p:spPr>
          <a:xfrm>
            <a:off x="9099290" y="2454963"/>
            <a:ext cx="2628515" cy="2259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0C29FA-A408-4916-8782-480DBD27F1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56"/>
          <a:stretch/>
        </p:blipFill>
        <p:spPr>
          <a:xfrm>
            <a:off x="9165781" y="549371"/>
            <a:ext cx="2495534" cy="2113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3666F8-AD75-4F35-8208-4C7E5D12F637}"/>
              </a:ext>
            </a:extLst>
          </p:cNvPr>
          <p:cNvSpPr txBox="1"/>
          <p:nvPr/>
        </p:nvSpPr>
        <p:spPr>
          <a:xfrm>
            <a:off x="239109" y="4734683"/>
            <a:ext cx="6025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1: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5V,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5V</a:t>
            </a:r>
          </a:p>
          <a:p>
            <a:r>
              <a:rPr lang="en-US" sz="2400" dirty="0"/>
              <a:t>Both D1 and D2 are on</a:t>
            </a:r>
            <a:endParaRPr lang="en-US" sz="2400" baseline="-25000" dirty="0"/>
          </a:p>
          <a:p>
            <a:r>
              <a:rPr lang="en-US" sz="2400" dirty="0"/>
              <a:t>Replace D1 and D2 with short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5V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659255-4D13-4C9F-9D64-4E56E9477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5781" y="4734683"/>
            <a:ext cx="2628516" cy="199208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6C8223-16EF-46F8-8EAC-D8312C83525D}"/>
              </a:ext>
            </a:extLst>
          </p:cNvPr>
          <p:cNvCxnSpPr>
            <a:cxnSpLocks/>
          </p:cNvCxnSpPr>
          <p:nvPr/>
        </p:nvCxnSpPr>
        <p:spPr>
          <a:xfrm rot="5400000">
            <a:off x="2822289" y="196799"/>
            <a:ext cx="0" cy="51663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5F214F-AD2A-40DB-AB27-800E0BE39CFB}"/>
              </a:ext>
            </a:extLst>
          </p:cNvPr>
          <p:cNvCxnSpPr>
            <a:cxnSpLocks/>
          </p:cNvCxnSpPr>
          <p:nvPr/>
        </p:nvCxnSpPr>
        <p:spPr>
          <a:xfrm rot="5400000">
            <a:off x="2822289" y="2099735"/>
            <a:ext cx="0" cy="51663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1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C6D0-12B0-4DB4-B8A3-94F2E459B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4"/>
          <a:stretch/>
        </p:blipFill>
        <p:spPr>
          <a:xfrm>
            <a:off x="6162098" y="2253648"/>
            <a:ext cx="4918840" cy="338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8DA44-81BE-4BDF-80E2-9D0EA4114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4" t="29276"/>
          <a:stretch/>
        </p:blipFill>
        <p:spPr>
          <a:xfrm>
            <a:off x="549671" y="2253648"/>
            <a:ext cx="4019295" cy="3253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A832D-0D30-4F32-889D-2636261058FD}"/>
              </a:ext>
            </a:extLst>
          </p:cNvPr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Logic Truth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88292-1CC9-4CD5-98AC-2BC8B8348345}"/>
              </a:ext>
            </a:extLst>
          </p:cNvPr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Voltage Truth Table</a:t>
            </a:r>
          </a:p>
        </p:txBody>
      </p:sp>
    </p:spTree>
    <p:extLst>
      <p:ext uri="{BB962C8B-B14F-4D97-AF65-F5344CB8AC3E}">
        <p14:creationId xmlns:p14="http://schemas.microsoft.com/office/powerpoint/2010/main" val="65403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FB16B-1E25-426A-B266-FF1536DB62A7}"/>
              </a:ext>
            </a:extLst>
          </p:cNvPr>
          <p:cNvSpPr txBox="1"/>
          <p:nvPr/>
        </p:nvSpPr>
        <p:spPr>
          <a:xfrm>
            <a:off x="6335110" y="1690235"/>
            <a:ext cx="5856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1: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0V,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0V</a:t>
            </a:r>
          </a:p>
          <a:p>
            <a:r>
              <a:rPr lang="en-US" sz="2400" dirty="0"/>
              <a:t>Both D1 and D2 are on as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endParaRPr lang="en-US" sz="2400" baseline="-25000" dirty="0"/>
          </a:p>
          <a:p>
            <a:r>
              <a:rPr lang="en-US" sz="2400" dirty="0"/>
              <a:t>Replace D1 and D2 with short circuits.</a:t>
            </a:r>
          </a:p>
          <a:p>
            <a:r>
              <a:rPr lang="en-US" sz="2400" dirty="0"/>
              <a:t>So, 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0V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73D64A-856D-4BD7-A195-D0C211F1BA9C}"/>
              </a:ext>
            </a:extLst>
          </p:cNvPr>
          <p:cNvCxnSpPr>
            <a:cxnSpLocks/>
          </p:cNvCxnSpPr>
          <p:nvPr/>
        </p:nvCxnSpPr>
        <p:spPr>
          <a:xfrm>
            <a:off x="6211614" y="1482428"/>
            <a:ext cx="0" cy="516731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9E5151-B289-4ACB-B39E-0F900104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748" y="3467620"/>
            <a:ext cx="3559939" cy="289245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0B99075-2E64-4861-8B02-B94273DB5981}"/>
              </a:ext>
            </a:extLst>
          </p:cNvPr>
          <p:cNvGrpSpPr/>
          <p:nvPr/>
        </p:nvGrpSpPr>
        <p:grpSpPr>
          <a:xfrm>
            <a:off x="627993" y="1980397"/>
            <a:ext cx="4918404" cy="2974445"/>
            <a:chOff x="554421" y="2061916"/>
            <a:chExt cx="4918404" cy="29744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C7FCA4-0557-4367-8E9A-553B462E3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47"/>
            <a:stretch/>
          </p:blipFill>
          <p:spPr>
            <a:xfrm>
              <a:off x="554421" y="2061916"/>
              <a:ext cx="4918404" cy="273416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631F28-873A-4E13-8F66-0DB81B10AC4B}"/>
                </a:ext>
              </a:extLst>
            </p:cNvPr>
            <p:cNvSpPr txBox="1"/>
            <p:nvPr/>
          </p:nvSpPr>
          <p:spPr>
            <a:xfrm>
              <a:off x="1472303" y="3259895"/>
              <a:ext cx="512080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61245A-D313-43F8-BFFC-3342E6ABD0B7}"/>
                </a:ext>
              </a:extLst>
            </p:cNvPr>
            <p:cNvSpPr txBox="1"/>
            <p:nvPr/>
          </p:nvSpPr>
          <p:spPr>
            <a:xfrm>
              <a:off x="1508480" y="4636251"/>
              <a:ext cx="512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6B8F08-FA9F-48BE-8FCA-E5EE0E6BE8CF}"/>
              </a:ext>
            </a:extLst>
          </p:cNvPr>
          <p:cNvSpPr txBox="1"/>
          <p:nvPr/>
        </p:nvSpPr>
        <p:spPr>
          <a:xfrm>
            <a:off x="476908" y="5292546"/>
            <a:ext cx="44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Pull Up Resistor </a:t>
            </a:r>
            <a:r>
              <a:rPr lang="en-US" sz="2400" dirty="0"/>
              <a:t>which pulls up the voltage of V</a:t>
            </a:r>
            <a:r>
              <a:rPr lang="en-US" sz="2400" baseline="-25000" dirty="0"/>
              <a:t>C </a:t>
            </a:r>
            <a:r>
              <a:rPr lang="en-US" sz="2400" dirty="0"/>
              <a:t>from floating condition to 5V.</a:t>
            </a:r>
          </a:p>
        </p:txBody>
      </p:sp>
    </p:spTree>
    <p:extLst>
      <p:ext uri="{BB962C8B-B14F-4D97-AF65-F5344CB8AC3E}">
        <p14:creationId xmlns:p14="http://schemas.microsoft.com/office/powerpoint/2010/main" val="155348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69" y="131233"/>
            <a:ext cx="10515600" cy="1165730"/>
          </a:xfrm>
        </p:spPr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6261AC-F223-46AB-9098-B3BFED35EF29}"/>
                  </a:ext>
                </a:extLst>
              </p14:cNvPr>
              <p14:cNvContentPartPr/>
              <p14:nvPr/>
            </p14:nvContentPartPr>
            <p14:xfrm>
              <a:off x="2364836" y="265934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6261AC-F223-46AB-9098-B3BFED35E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36" y="26503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367848-1919-4212-88F0-8C4DB81CCBD6}"/>
              </a:ext>
            </a:extLst>
          </p:cNvPr>
          <p:cNvSpPr txBox="1"/>
          <p:nvPr/>
        </p:nvSpPr>
        <p:spPr>
          <a:xfrm>
            <a:off x="247038" y="1007062"/>
            <a:ext cx="8127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2: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0V,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5V</a:t>
            </a:r>
          </a:p>
          <a:p>
            <a:r>
              <a:rPr lang="en-US" sz="2400" dirty="0"/>
              <a:t>D1 is on and D2 is off</a:t>
            </a:r>
            <a:endParaRPr lang="en-US" sz="2400" baseline="-25000" dirty="0"/>
          </a:p>
          <a:p>
            <a:r>
              <a:rPr lang="en-US" sz="2400" dirty="0"/>
              <a:t>Replace D1 with short circuit and D2 with open circuit.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0V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ECEE6-E93E-45FC-AAAA-8507A336BE4F}"/>
              </a:ext>
            </a:extLst>
          </p:cNvPr>
          <p:cNvSpPr txBox="1"/>
          <p:nvPr/>
        </p:nvSpPr>
        <p:spPr>
          <a:xfrm>
            <a:off x="247038" y="2912364"/>
            <a:ext cx="7772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3: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5V,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0V</a:t>
            </a:r>
          </a:p>
          <a:p>
            <a:r>
              <a:rPr lang="en-US" sz="2400" dirty="0"/>
              <a:t>D1 is off and D2 is on</a:t>
            </a:r>
            <a:endParaRPr lang="en-US" sz="2400" baseline="-25000" dirty="0"/>
          </a:p>
          <a:p>
            <a:r>
              <a:rPr lang="en-US" sz="2400" dirty="0"/>
              <a:t>Replace D1 with open circuit and D2 with short circuit.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0V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B1ABE-C8AD-4576-BCF1-F7E2DF630C33}"/>
              </a:ext>
            </a:extLst>
          </p:cNvPr>
          <p:cNvSpPr txBox="1"/>
          <p:nvPr/>
        </p:nvSpPr>
        <p:spPr>
          <a:xfrm>
            <a:off x="239109" y="4734683"/>
            <a:ext cx="6025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1: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5V,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5V</a:t>
            </a:r>
          </a:p>
          <a:p>
            <a:r>
              <a:rPr lang="en-US" sz="2400" dirty="0"/>
              <a:t>Both D1 and D2 are off</a:t>
            </a:r>
            <a:endParaRPr lang="en-US" sz="2400" baseline="-25000" dirty="0"/>
          </a:p>
          <a:p>
            <a:r>
              <a:rPr lang="en-US" sz="2400" dirty="0"/>
              <a:t>Replace D1 and D2 with open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5V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99D6C6-B40B-442B-9997-9F84E607BF07}"/>
              </a:ext>
            </a:extLst>
          </p:cNvPr>
          <p:cNvCxnSpPr>
            <a:cxnSpLocks/>
          </p:cNvCxnSpPr>
          <p:nvPr/>
        </p:nvCxnSpPr>
        <p:spPr>
          <a:xfrm rot="5400000">
            <a:off x="2822289" y="196799"/>
            <a:ext cx="0" cy="51663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2D522E-5AB0-42C3-83B4-D91720655048}"/>
              </a:ext>
            </a:extLst>
          </p:cNvPr>
          <p:cNvCxnSpPr>
            <a:cxnSpLocks/>
          </p:cNvCxnSpPr>
          <p:nvPr/>
        </p:nvCxnSpPr>
        <p:spPr>
          <a:xfrm rot="5400000">
            <a:off x="2822289" y="2099735"/>
            <a:ext cx="0" cy="51663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AD1B4D-597A-40E7-AA1E-5D9D8EAD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820" y="639298"/>
            <a:ext cx="2811619" cy="20200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6CCD72-F93A-4F91-A7E4-9E5E407F7A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86"/>
          <a:stretch/>
        </p:blipFill>
        <p:spPr>
          <a:xfrm>
            <a:off x="9255205" y="2735490"/>
            <a:ext cx="2536993" cy="18757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851983-9CB6-49E6-8789-37D088D1F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4893" y="4682914"/>
            <a:ext cx="2757998" cy="20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3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233078"/>
            <a:ext cx="11876690" cy="1325563"/>
          </a:xfrm>
        </p:spPr>
        <p:txBody>
          <a:bodyPr/>
          <a:lstStyle/>
          <a:p>
            <a:r>
              <a:rPr lang="en-US" dirty="0"/>
              <a:t>Effect of input Voltage Variation in Logic Gates (OR)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871DC2F-B552-48AB-944B-CF31DEF0184C}"/>
              </a:ext>
            </a:extLst>
          </p:cNvPr>
          <p:cNvGrpSpPr/>
          <p:nvPr/>
        </p:nvGrpSpPr>
        <p:grpSpPr>
          <a:xfrm>
            <a:off x="897320" y="1437839"/>
            <a:ext cx="4256689" cy="3536141"/>
            <a:chOff x="3245069" y="1428119"/>
            <a:chExt cx="3248376" cy="2738440"/>
          </a:xfrm>
        </p:grpSpPr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9317438B-4686-4C5D-B2A0-64933BD45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804" b="21005"/>
            <a:stretch/>
          </p:blipFill>
          <p:spPr>
            <a:xfrm>
              <a:off x="3245069" y="1690688"/>
              <a:ext cx="3248376" cy="2475871"/>
            </a:xfrm>
            <a:prstGeom prst="rect">
              <a:avLst/>
            </a:prstGeom>
          </p:spPr>
        </p:pic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B751C04-207B-4A15-8D46-F6FC1A8AA32A}"/>
                </a:ext>
              </a:extLst>
            </p:cNvPr>
            <p:cNvSpPr txBox="1"/>
            <p:nvPr/>
          </p:nvSpPr>
          <p:spPr>
            <a:xfrm>
              <a:off x="4319752" y="1428119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D1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FCFCF1B-FAA7-40F1-AFE3-3BDB99D16FDB}"/>
                </a:ext>
              </a:extLst>
            </p:cNvPr>
            <p:cNvSpPr txBox="1"/>
            <p:nvPr/>
          </p:nvSpPr>
          <p:spPr>
            <a:xfrm>
              <a:off x="4319752" y="2761214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D2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C85AC642-1652-49F0-8156-F35A30AEEB78}"/>
              </a:ext>
            </a:extLst>
          </p:cNvPr>
          <p:cNvSpPr txBox="1"/>
          <p:nvPr/>
        </p:nvSpPr>
        <p:spPr>
          <a:xfrm>
            <a:off x="6404741" y="1545655"/>
            <a:ext cx="585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1: Assuming both D1 and D2 are on</a:t>
            </a:r>
          </a:p>
          <a:p>
            <a:r>
              <a:rPr lang="en-US" sz="2400" dirty="0"/>
              <a:t>Replace D1 and D2 with short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 </a:t>
            </a:r>
            <a:r>
              <a:rPr lang="en-US" sz="2400" dirty="0"/>
              <a:t>is short with both V</a:t>
            </a:r>
            <a:r>
              <a:rPr lang="en-US" sz="2400" baseline="-25000" dirty="0"/>
              <a:t>A</a:t>
            </a:r>
            <a:r>
              <a:rPr lang="en-US" sz="2400" dirty="0"/>
              <a:t> and V</a:t>
            </a:r>
            <a:r>
              <a:rPr lang="en-US" sz="2400" baseline="-25000" dirty="0"/>
              <a:t>B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Can V</a:t>
            </a:r>
            <a:r>
              <a:rPr lang="en-US" sz="2400" baseline="-250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FF0000"/>
                </a:solidFill>
              </a:rPr>
              <a:t> be 4V and 5V at the same time???</a:t>
            </a:r>
          </a:p>
          <a:p>
            <a:r>
              <a:rPr lang="en-US" sz="2400" dirty="0"/>
              <a:t>So this assumption is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F255814-34FC-4C05-A48A-94E183C80205}"/>
              </a:ext>
            </a:extLst>
          </p:cNvPr>
          <p:cNvCxnSpPr>
            <a:cxnSpLocks/>
          </p:cNvCxnSpPr>
          <p:nvPr/>
        </p:nvCxnSpPr>
        <p:spPr>
          <a:xfrm>
            <a:off x="6211614" y="1482428"/>
            <a:ext cx="0" cy="5167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8BBB8D-DFA4-4216-AE9E-EBAA2166F7F0}"/>
              </a:ext>
            </a:extLst>
          </p:cNvPr>
          <p:cNvSpPr txBox="1"/>
          <p:nvPr/>
        </p:nvSpPr>
        <p:spPr>
          <a:xfrm>
            <a:off x="797021" y="5174439"/>
            <a:ext cx="425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If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4V and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5V, what is the value of output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2400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16C751AE-C3A4-4686-824D-CB7C811E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139" y="3893854"/>
            <a:ext cx="3141447" cy="23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1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1538"/>
            <a:ext cx="11406352" cy="93960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input Voltage Variation in Logic Gates (OR)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5AC642-1652-49F0-8156-F35A30AEEB78}"/>
              </a:ext>
            </a:extLst>
          </p:cNvPr>
          <p:cNvSpPr txBox="1"/>
          <p:nvPr/>
        </p:nvSpPr>
        <p:spPr>
          <a:xfrm>
            <a:off x="134007" y="983240"/>
            <a:ext cx="887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2: Assuming both D1 and D2 are off</a:t>
            </a:r>
          </a:p>
          <a:p>
            <a:r>
              <a:rPr lang="en-US" sz="2400" dirty="0"/>
              <a:t>Replace D1 and D2 with open circuits. So, V</a:t>
            </a:r>
            <a:r>
              <a:rPr lang="en-US" sz="2400" baseline="-25000" dirty="0"/>
              <a:t>C</a:t>
            </a:r>
            <a:r>
              <a:rPr lang="en-US" sz="2400" dirty="0"/>
              <a:t>= 0V</a:t>
            </a:r>
          </a:p>
          <a:p>
            <a:r>
              <a:rPr lang="en-US" sz="2400" dirty="0"/>
              <a:t>But now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(4V for D1, 5V for D2)&gt;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(0V) for both diode</a:t>
            </a:r>
          </a:p>
          <a:p>
            <a:r>
              <a:rPr lang="en-US" sz="2400" dirty="0"/>
              <a:t>So this assumption is also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B7747-8AF8-4605-B26E-444C4D6A2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7"/>
          <a:stretch/>
        </p:blipFill>
        <p:spPr>
          <a:xfrm>
            <a:off x="9429478" y="734987"/>
            <a:ext cx="2409875" cy="2057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063B7-A7AC-419A-A7AA-4C9DA538A016}"/>
              </a:ext>
            </a:extLst>
          </p:cNvPr>
          <p:cNvSpPr txBox="1"/>
          <p:nvPr/>
        </p:nvSpPr>
        <p:spPr>
          <a:xfrm>
            <a:off x="134007" y="2883245"/>
            <a:ext cx="876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3: Assuming D1 is on and D2 is off</a:t>
            </a:r>
          </a:p>
          <a:p>
            <a:r>
              <a:rPr lang="en-US" sz="2400" dirty="0"/>
              <a:t>Replace D1 with short circuit and D2 with open circuit. 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4V</a:t>
            </a:r>
          </a:p>
          <a:p>
            <a:r>
              <a:rPr lang="en-US" sz="2400" dirty="0"/>
              <a:t>But now for D2,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(5V)&gt;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(4V). So, D1 should have been </a:t>
            </a:r>
            <a:r>
              <a:rPr lang="en-US" sz="2400" dirty="0">
                <a:solidFill>
                  <a:srgbClr val="FF0000"/>
                </a:solidFill>
              </a:rPr>
              <a:t>ON!</a:t>
            </a:r>
          </a:p>
          <a:p>
            <a:r>
              <a:rPr lang="en-US" sz="2400" dirty="0"/>
              <a:t>So this assumption is also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9BB1A-05FF-4D86-BC62-FE6D01C69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05" b="9563"/>
          <a:stretch/>
        </p:blipFill>
        <p:spPr>
          <a:xfrm>
            <a:off x="9429478" y="2868676"/>
            <a:ext cx="2628515" cy="1914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962146-4291-49D5-A9E1-848E290ACF73}"/>
              </a:ext>
            </a:extLst>
          </p:cNvPr>
          <p:cNvSpPr txBox="1"/>
          <p:nvPr/>
        </p:nvSpPr>
        <p:spPr>
          <a:xfrm>
            <a:off x="186559" y="4783251"/>
            <a:ext cx="876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4: Assuming D1 is off and D2 is on</a:t>
            </a:r>
          </a:p>
          <a:p>
            <a:r>
              <a:rPr lang="en-US" sz="2400" dirty="0"/>
              <a:t>Replace D1 with open circuit and D2 with short circuit. 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5V</a:t>
            </a:r>
          </a:p>
          <a:p>
            <a:r>
              <a:rPr lang="en-US" sz="2400" dirty="0"/>
              <a:t>Now for D1,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(4V)&lt;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(5V). So, D1 should be </a:t>
            </a:r>
            <a:r>
              <a:rPr lang="en-US" sz="2400" b="1" dirty="0">
                <a:solidFill>
                  <a:srgbClr val="00B050"/>
                </a:solidFill>
              </a:rPr>
              <a:t>OFF!</a:t>
            </a:r>
          </a:p>
          <a:p>
            <a:r>
              <a:rPr lang="en-US" sz="2400" dirty="0"/>
              <a:t>So this assumption is </a:t>
            </a:r>
            <a:r>
              <a:rPr lang="en-US" sz="2400" b="1" dirty="0">
                <a:solidFill>
                  <a:srgbClr val="00B050"/>
                </a:solidFill>
              </a:rPr>
              <a:t>correct!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B33FC-B907-48BB-A3B7-6CB939D891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56"/>
          <a:stretch/>
        </p:blipFill>
        <p:spPr>
          <a:xfrm>
            <a:off x="9831613" y="4859218"/>
            <a:ext cx="2360387" cy="19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59D101-BE73-4FF1-86BE-430EC6A13485}"/>
              </a:ext>
            </a:extLst>
          </p:cNvPr>
          <p:cNvSpPr txBox="1"/>
          <p:nvPr/>
        </p:nvSpPr>
        <p:spPr>
          <a:xfrm>
            <a:off x="838200" y="4016055"/>
            <a:ext cx="1097542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two terminal Non-linear device. The two terminals are: Anode (+) and Cathode(-)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voltage difference between the terminals is expressed as, </a:t>
            </a:r>
            <a:r>
              <a:rPr lang="en-US" sz="2000" dirty="0" err="1"/>
              <a:t>Vd</a:t>
            </a:r>
            <a:r>
              <a:rPr lang="en-US" sz="2000" dirty="0"/>
              <a:t>= </a:t>
            </a:r>
            <a:r>
              <a:rPr lang="en-US" sz="2000" dirty="0" err="1"/>
              <a:t>V</a:t>
            </a:r>
            <a:r>
              <a:rPr lang="en-US" sz="2000" baseline="-25000" dirty="0" err="1"/>
              <a:t>anode</a:t>
            </a:r>
            <a:r>
              <a:rPr lang="en-US" sz="2000" baseline="-25000" dirty="0"/>
              <a:t> </a:t>
            </a:r>
            <a:r>
              <a:rPr lang="en-US" sz="2000" dirty="0"/>
              <a:t>–</a:t>
            </a:r>
            <a:r>
              <a:rPr lang="en-US" sz="2000" dirty="0" err="1"/>
              <a:t>V</a:t>
            </a:r>
            <a:r>
              <a:rPr lang="en-US" sz="2000" baseline="-25000" dirty="0" err="1"/>
              <a:t>cathode</a:t>
            </a:r>
            <a:endParaRPr lang="en-US" sz="2000" baseline="-25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working principle of a diode can be expressed with an “Electronic Valve”. It only allows the current to flow in one direction (From Anode to Cathode). This means the diode is “ON”/ in Forward Bias only when </a:t>
            </a:r>
            <a:r>
              <a:rPr lang="en-US" sz="2000" dirty="0" err="1"/>
              <a:t>Vd</a:t>
            </a:r>
            <a:r>
              <a:rPr lang="en-US" sz="2000" dirty="0"/>
              <a:t> is positive (</a:t>
            </a:r>
            <a:r>
              <a:rPr lang="en-US" sz="2000" dirty="0" err="1"/>
              <a:t>V</a:t>
            </a:r>
            <a:r>
              <a:rPr lang="en-US" sz="2000" baseline="-25000" dirty="0" err="1"/>
              <a:t>anode</a:t>
            </a:r>
            <a:r>
              <a:rPr lang="en-US" sz="2000" baseline="-25000" dirty="0"/>
              <a:t> </a:t>
            </a:r>
            <a:r>
              <a:rPr lang="en-US" sz="2000" dirty="0"/>
              <a:t>&gt; </a:t>
            </a:r>
            <a:r>
              <a:rPr lang="en-US" sz="2000" dirty="0" err="1"/>
              <a:t>V</a:t>
            </a:r>
            <a:r>
              <a:rPr lang="en-US" sz="2000" baseline="-25000" dirty="0" err="1"/>
              <a:t>cathode</a:t>
            </a:r>
            <a:r>
              <a:rPr lang="en-US" sz="2000" dirty="0"/>
              <a:t>). This property makes it suitable as a “Rectifier”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AB71E1-2ECD-41AB-ADFC-38BE55F0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Introduction to Diode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6A1469-BEA2-423D-927B-7F7A35751D04}"/>
                  </a:ext>
                </a:extLst>
              </p14:cNvPr>
              <p14:cNvContentPartPr/>
              <p14:nvPr/>
            </p14:nvContentPartPr>
            <p14:xfrm>
              <a:off x="6484676" y="840625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6A1469-BEA2-423D-927B-7F7A35751D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6036" y="83198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1854E6-2B48-4E34-92C1-D6D52CDB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45" y="1292439"/>
            <a:ext cx="4705543" cy="23527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7B50D-82C8-4CA7-916F-2911845546F2}"/>
              </a:ext>
            </a:extLst>
          </p:cNvPr>
          <p:cNvSpPr txBox="1"/>
          <p:nvPr/>
        </p:nvSpPr>
        <p:spPr>
          <a:xfrm>
            <a:off x="229914" y="659639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https://www.geeksforgeeks.org/diode/</a:t>
            </a:r>
          </a:p>
        </p:txBody>
      </p:sp>
    </p:spTree>
    <p:extLst>
      <p:ext uri="{BB962C8B-B14F-4D97-AF65-F5344CB8AC3E}">
        <p14:creationId xmlns:p14="http://schemas.microsoft.com/office/powerpoint/2010/main" val="238409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108029"/>
            <a:ext cx="11301248" cy="109433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input Voltage Variation in Logic Gates (OR)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5AC642-1652-49F0-8156-F35A30AEEB78}"/>
              </a:ext>
            </a:extLst>
          </p:cNvPr>
          <p:cNvSpPr txBox="1"/>
          <p:nvPr/>
        </p:nvSpPr>
        <p:spPr>
          <a:xfrm>
            <a:off x="522889" y="1224662"/>
            <a:ext cx="478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Example 4: Find the value of Vo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71175-DAC2-47F6-832B-8F0057B1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71" y="1950996"/>
            <a:ext cx="4093148" cy="4128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6FFE0-D25A-4691-9F3A-F736319B66AF}"/>
              </a:ext>
            </a:extLst>
          </p:cNvPr>
          <p:cNvSpPr txBox="1"/>
          <p:nvPr/>
        </p:nvSpPr>
        <p:spPr>
          <a:xfrm>
            <a:off x="6394912" y="2698191"/>
            <a:ext cx="4624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D1 and D2 are OFF </a:t>
            </a:r>
            <a:r>
              <a:rPr lang="en-US" sz="2400" dirty="0">
                <a:sym typeface="Wingdings" panose="05000000000000000000" pitchFamily="2" charset="2"/>
              </a:rPr>
              <a:t> Open Circuit</a:t>
            </a:r>
          </a:p>
          <a:p>
            <a:r>
              <a:rPr lang="en-US" sz="2400" dirty="0">
                <a:sym typeface="Wingdings" panose="05000000000000000000" pitchFamily="2" charset="2"/>
              </a:rPr>
              <a:t>Only D3 is ON  Short Circuit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Vo= 4.5V</a:t>
            </a:r>
          </a:p>
          <a:p>
            <a:r>
              <a:rPr lang="en-US" sz="2400" dirty="0"/>
              <a:t>Current, I= 4.5V/2k</a:t>
            </a:r>
            <a:r>
              <a:rPr lang="en-US" sz="2400" dirty="0">
                <a:sym typeface="Symbol" panose="05050102010706020507" pitchFamily="18" charset="2"/>
              </a:rPr>
              <a:t>= 2.25 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86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" y="0"/>
            <a:ext cx="12192000" cy="1325563"/>
          </a:xfrm>
        </p:spPr>
        <p:txBody>
          <a:bodyPr/>
          <a:lstStyle/>
          <a:p>
            <a:r>
              <a:rPr lang="en-US" dirty="0"/>
              <a:t>Effect of input Voltage Variation in Logic Gates (AND)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3896BB3-EEC2-4736-B5E6-AFE11D98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2" b="13447"/>
          <a:stretch/>
        </p:blipFill>
        <p:spPr>
          <a:xfrm>
            <a:off x="1010704" y="1389024"/>
            <a:ext cx="3539523" cy="3150852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F16DD9D5-A911-456E-B296-8104AD17E3DF}"/>
              </a:ext>
            </a:extLst>
          </p:cNvPr>
          <p:cNvSpPr txBox="1"/>
          <p:nvPr/>
        </p:nvSpPr>
        <p:spPr>
          <a:xfrm>
            <a:off x="6404741" y="1545655"/>
            <a:ext cx="585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1: Assuming both D1 and D2 are on</a:t>
            </a:r>
          </a:p>
          <a:p>
            <a:r>
              <a:rPr lang="en-US" sz="2400" dirty="0"/>
              <a:t>Replace D1 and D2 with short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 </a:t>
            </a:r>
            <a:r>
              <a:rPr lang="en-US" sz="2400" dirty="0"/>
              <a:t>is short with both V</a:t>
            </a:r>
            <a:r>
              <a:rPr lang="en-US" sz="2400" baseline="-25000" dirty="0"/>
              <a:t>A</a:t>
            </a:r>
            <a:r>
              <a:rPr lang="en-US" sz="2400" dirty="0"/>
              <a:t> and V</a:t>
            </a:r>
            <a:r>
              <a:rPr lang="en-US" sz="2400" baseline="-25000" dirty="0"/>
              <a:t>B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Can V</a:t>
            </a:r>
            <a:r>
              <a:rPr lang="en-US" sz="2400" baseline="-250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FF0000"/>
                </a:solidFill>
              </a:rPr>
              <a:t> be 1V and 2V at the same time???</a:t>
            </a:r>
          </a:p>
          <a:p>
            <a:r>
              <a:rPr lang="en-US" sz="2400" dirty="0"/>
              <a:t>So this assumption is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D1750ABD-48C8-4387-B6CD-03D0D24B0ADF}"/>
              </a:ext>
            </a:extLst>
          </p:cNvPr>
          <p:cNvCxnSpPr>
            <a:cxnSpLocks/>
          </p:cNvCxnSpPr>
          <p:nvPr/>
        </p:nvCxnSpPr>
        <p:spPr>
          <a:xfrm>
            <a:off x="6211614" y="1482428"/>
            <a:ext cx="0" cy="5167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B4FE0D32-2254-4D61-970F-B3F55384B2B4}"/>
              </a:ext>
            </a:extLst>
          </p:cNvPr>
          <p:cNvSpPr txBox="1"/>
          <p:nvPr/>
        </p:nvSpPr>
        <p:spPr>
          <a:xfrm>
            <a:off x="797021" y="5174439"/>
            <a:ext cx="425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If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1V and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2V, what is the value of output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2400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604D0689-6202-4184-995D-3DD0A944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216" y="3429000"/>
            <a:ext cx="3559939" cy="28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8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14538" cy="98649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input Voltage Variation in Logic Gates (AND)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00415-2A3E-435A-8B9B-6AC29C0F9C37}"/>
              </a:ext>
            </a:extLst>
          </p:cNvPr>
          <p:cNvSpPr txBox="1"/>
          <p:nvPr/>
        </p:nvSpPr>
        <p:spPr>
          <a:xfrm>
            <a:off x="134007" y="983240"/>
            <a:ext cx="887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2: Assuming both D1 and D2 are off</a:t>
            </a:r>
          </a:p>
          <a:p>
            <a:r>
              <a:rPr lang="en-US" sz="2400" dirty="0"/>
              <a:t>Replace D1 and D2 with open circuits. So, V</a:t>
            </a:r>
            <a:r>
              <a:rPr lang="en-US" sz="2400" baseline="-25000" dirty="0"/>
              <a:t>C</a:t>
            </a:r>
            <a:r>
              <a:rPr lang="en-US" sz="2400" dirty="0"/>
              <a:t>= 5V</a:t>
            </a:r>
          </a:p>
          <a:p>
            <a:r>
              <a:rPr lang="en-US" sz="2400" dirty="0"/>
              <a:t>But now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(5V)&gt;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(1V for D1 &amp; 2V for D2) for both diode</a:t>
            </a:r>
          </a:p>
          <a:p>
            <a:r>
              <a:rPr lang="en-US" sz="2400" dirty="0"/>
              <a:t>So this assumption is also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854FD-F563-4902-8A09-20B9E1DBB9B7}"/>
              </a:ext>
            </a:extLst>
          </p:cNvPr>
          <p:cNvSpPr txBox="1"/>
          <p:nvPr/>
        </p:nvSpPr>
        <p:spPr>
          <a:xfrm>
            <a:off x="134007" y="4869700"/>
            <a:ext cx="876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4: Assuming D1 is on and D2 is off</a:t>
            </a:r>
          </a:p>
          <a:p>
            <a:r>
              <a:rPr lang="en-US" sz="2400" dirty="0"/>
              <a:t>Replace D1 with short circuit and D2 with open circuit. 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1V</a:t>
            </a:r>
          </a:p>
          <a:p>
            <a:r>
              <a:rPr lang="en-US" sz="2400" dirty="0"/>
              <a:t>Now for D2,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(1V)&lt;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(2V). So, D2 should be </a:t>
            </a:r>
            <a:r>
              <a:rPr lang="en-US" sz="2400" b="1" dirty="0">
                <a:solidFill>
                  <a:srgbClr val="00B050"/>
                </a:solidFill>
              </a:rPr>
              <a:t>OFF!</a:t>
            </a:r>
          </a:p>
          <a:p>
            <a:r>
              <a:rPr lang="en-US" sz="2400" dirty="0"/>
              <a:t>So this assumption is </a:t>
            </a:r>
            <a:r>
              <a:rPr lang="en-US" sz="2400" b="1" dirty="0">
                <a:solidFill>
                  <a:srgbClr val="00B050"/>
                </a:solidFill>
              </a:rPr>
              <a:t>correct!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3B990-B32F-44E6-AC94-4FD4A626B911}"/>
              </a:ext>
            </a:extLst>
          </p:cNvPr>
          <p:cNvSpPr txBox="1"/>
          <p:nvPr/>
        </p:nvSpPr>
        <p:spPr>
          <a:xfrm>
            <a:off x="109773" y="2803471"/>
            <a:ext cx="876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3: Assuming D1 is off and D2 is on</a:t>
            </a:r>
          </a:p>
          <a:p>
            <a:r>
              <a:rPr lang="en-US" sz="2400" dirty="0"/>
              <a:t>Replace D1 with open circuit and D2 with short circuit. 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2V</a:t>
            </a:r>
          </a:p>
          <a:p>
            <a:r>
              <a:rPr lang="en-US" sz="2400" dirty="0"/>
              <a:t>But now for D1,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(2V)&gt;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(1V). So, D1 should have been </a:t>
            </a:r>
            <a:r>
              <a:rPr lang="en-US" sz="2400" dirty="0">
                <a:solidFill>
                  <a:srgbClr val="FF0000"/>
                </a:solidFill>
              </a:rPr>
              <a:t>ON!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dirty="0"/>
              <a:t>So this assumption is also </a:t>
            </a:r>
            <a:r>
              <a:rPr lang="en-US" sz="2400" dirty="0">
                <a:solidFill>
                  <a:srgbClr val="FF0000"/>
                </a:solidFill>
              </a:rPr>
              <a:t>wrong!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EE68CA-A563-40DA-9D91-0FD92DA5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37" y="911429"/>
            <a:ext cx="2757998" cy="2020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F682E1-05B6-4E6B-A3DB-4AA380D4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72" y="4732131"/>
            <a:ext cx="2811619" cy="2020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25F04F-384B-4664-8CA6-89C7E18AC6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86"/>
          <a:stretch/>
        </p:blipFill>
        <p:spPr>
          <a:xfrm>
            <a:off x="9545234" y="2856409"/>
            <a:ext cx="2536993" cy="18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53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" y="108029"/>
            <a:ext cx="11690131" cy="109433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input Voltage Variation in Logic Gates (AND)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5AC642-1652-49F0-8156-F35A30AEEB78}"/>
              </a:ext>
            </a:extLst>
          </p:cNvPr>
          <p:cNvSpPr txBox="1"/>
          <p:nvPr/>
        </p:nvSpPr>
        <p:spPr>
          <a:xfrm>
            <a:off x="522889" y="1224662"/>
            <a:ext cx="478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Example 5: Find the value of Vo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6FFE0-D25A-4691-9F3A-F736319B66AF}"/>
                  </a:ext>
                </a:extLst>
              </p:cNvPr>
              <p:cNvSpPr txBox="1"/>
              <p:nvPr/>
            </p:nvSpPr>
            <p:spPr>
              <a:xfrm>
                <a:off x="6394912" y="2698191"/>
                <a:ext cx="4624552" cy="210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D1 and D2 are OFF </a:t>
                </a:r>
                <a:r>
                  <a:rPr lang="en-US" sz="2400" dirty="0">
                    <a:sym typeface="Wingdings" panose="05000000000000000000" pitchFamily="2" charset="2"/>
                  </a:rPr>
                  <a:t> Open Circuit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Only D3 is ON  Short Circuit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Vo= -5V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Current</m:t>
                    </m:r>
                    <m:r>
                      <m:rPr>
                        <m:nor/>
                      </m:rPr>
                      <a:rPr lang="en-US" sz="2400" dirty="0"/>
                      <m:t>,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−(−5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</m:t>
                        </m:r>
                      </m:den>
                    </m:f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= 5 mA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6FFE0-D25A-4691-9F3A-F736319B6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12" y="2698191"/>
                <a:ext cx="4624552" cy="2109295"/>
              </a:xfrm>
              <a:prstGeom prst="rect">
                <a:avLst/>
              </a:prstGeom>
              <a:blipFill>
                <a:blip r:embed="rId2"/>
                <a:stretch>
                  <a:fillRect l="-1976" t="-2601" b="-2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07FAA0-A8BE-4509-AEEF-D03A5D7D5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1" b="4434"/>
          <a:stretch/>
        </p:blipFill>
        <p:spPr>
          <a:xfrm>
            <a:off x="1062965" y="1881351"/>
            <a:ext cx="4925620" cy="41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7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6E9C-FCB5-4B3A-A2F4-433FC5C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042" y="2582808"/>
            <a:ext cx="414370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098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7626-5029-4193-B7EC-1A71C7F7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328990"/>
            <a:ext cx="10515600" cy="1325563"/>
          </a:xfrm>
        </p:spPr>
        <p:txBody>
          <a:bodyPr/>
          <a:lstStyle/>
          <a:p>
            <a:r>
              <a:rPr lang="en-US" dirty="0"/>
              <a:t>Ideal diode model and IV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E8FC-8ADB-4015-9E3D-1B782F0A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97" y="4151125"/>
            <a:ext cx="6378526" cy="24514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In the Ideal diode model, the following conditions are assumed: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.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-The Diode will be ON - It will act as a “Short circuit” </a:t>
            </a:r>
          </a:p>
          <a:p>
            <a:pPr marL="0" indent="0">
              <a:buNone/>
            </a:pPr>
            <a:r>
              <a:rPr lang="en-US" sz="2400" dirty="0"/>
              <a:t>ii.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&lt;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-The Diode will be OFF</a:t>
            </a:r>
          </a:p>
          <a:p>
            <a:pPr marL="0" indent="0">
              <a:buNone/>
            </a:pPr>
            <a:r>
              <a:rPr lang="en-US" sz="2400" dirty="0"/>
              <a:t>- It will act as a “Open circuit”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6B1EC-A856-4853-A4AE-E11DEB83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1" y="1368765"/>
            <a:ext cx="5351025" cy="2728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8C9CB-04E1-4FA3-971B-46A6196F8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2" r="12202" b="4659"/>
          <a:stretch/>
        </p:blipFill>
        <p:spPr>
          <a:xfrm>
            <a:off x="7469705" y="1384114"/>
            <a:ext cx="4329751" cy="4498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335F0D-2FA5-4399-8E5C-8C9A847D157F}"/>
              </a:ext>
            </a:extLst>
          </p:cNvPr>
          <p:cNvSpPr txBox="1"/>
          <p:nvPr/>
        </p:nvSpPr>
        <p:spPr>
          <a:xfrm>
            <a:off x="7469705" y="5882679"/>
            <a:ext cx="4093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Open circuit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I-V: x axis</a:t>
            </a:r>
          </a:p>
          <a:p>
            <a:r>
              <a:rPr lang="en-US" sz="2200" dirty="0"/>
              <a:t>Short Circuit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I-V: y axis</a:t>
            </a:r>
          </a:p>
        </p:txBody>
      </p:sp>
    </p:spTree>
    <p:extLst>
      <p:ext uri="{BB962C8B-B14F-4D97-AF65-F5344CB8AC3E}">
        <p14:creationId xmlns:p14="http://schemas.microsoft.com/office/powerpoint/2010/main" val="30666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81E5-AD4B-4991-986C-9FA5AABC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214849"/>
            <a:ext cx="10515600" cy="1325563"/>
          </a:xfrm>
        </p:spPr>
        <p:txBody>
          <a:bodyPr/>
          <a:lstStyle/>
          <a:p>
            <a:r>
              <a:rPr lang="en-US" dirty="0"/>
              <a:t>Real Diode I-V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E30D-E37B-403A-85B6-AC613920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76" y="1540412"/>
            <a:ext cx="6668086" cy="30903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Real diode model, the following conditions are assumed: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Vd</a:t>
            </a:r>
            <a:r>
              <a:rPr lang="en-US" dirty="0"/>
              <a:t>&gt;</a:t>
            </a:r>
            <a:r>
              <a:rPr lang="en-US" dirty="0" err="1"/>
              <a:t>Vthreshold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-The Diode will be ON</a:t>
            </a:r>
          </a:p>
          <a:p>
            <a:pPr marL="0" indent="0">
              <a:buNone/>
            </a:pPr>
            <a:r>
              <a:rPr lang="en-US" dirty="0"/>
              <a:t> - It will act as a </a:t>
            </a:r>
            <a:r>
              <a:rPr lang="en-US" b="1" dirty="0"/>
              <a:t>“Constant Voltage Source”</a:t>
            </a: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en-US" dirty="0" err="1"/>
              <a:t>Vd</a:t>
            </a:r>
            <a:r>
              <a:rPr lang="en-US" dirty="0"/>
              <a:t>&lt; </a:t>
            </a:r>
            <a:r>
              <a:rPr lang="en-US" dirty="0" err="1"/>
              <a:t>Vthreshold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-The Diode will be OFF </a:t>
            </a:r>
          </a:p>
          <a:p>
            <a:pPr marL="0" indent="0">
              <a:buNone/>
            </a:pPr>
            <a:r>
              <a:rPr lang="en-US" dirty="0"/>
              <a:t>- It will act as a </a:t>
            </a:r>
            <a:r>
              <a:rPr lang="en-US" b="1" dirty="0"/>
              <a:t>“Open circuit”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34855-7721-4BB7-98FD-D52A1BB5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4435"/>
            <a:ext cx="5950445" cy="4141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55BA8-AC82-4199-BAC3-9AC2667C8A80}"/>
              </a:ext>
            </a:extLst>
          </p:cNvPr>
          <p:cNvSpPr txBox="1"/>
          <p:nvPr/>
        </p:nvSpPr>
        <p:spPr>
          <a:xfrm>
            <a:off x="6389733" y="5271019"/>
            <a:ext cx="5950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Open circuit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I-V: x axis</a:t>
            </a:r>
          </a:p>
          <a:p>
            <a:r>
              <a:rPr lang="en-US" sz="2200" dirty="0"/>
              <a:t>Constant Voltage Source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I-V: parallel to y axis</a:t>
            </a:r>
          </a:p>
        </p:txBody>
      </p:sp>
    </p:spTree>
    <p:extLst>
      <p:ext uri="{BB962C8B-B14F-4D97-AF65-F5344CB8AC3E}">
        <p14:creationId xmlns:p14="http://schemas.microsoft.com/office/powerpoint/2010/main" val="252484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CA38-3B5E-4BD2-8412-D20C933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 junction Diode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1747A5-43BB-4E06-BFB0-A1A1593C9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34" y="1607754"/>
            <a:ext cx="7207725" cy="24145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6D3F0B-F4F4-4360-B9DD-04724B25C140}"/>
              </a:ext>
            </a:extLst>
          </p:cNvPr>
          <p:cNvSpPr txBox="1"/>
          <p:nvPr/>
        </p:nvSpPr>
        <p:spPr>
          <a:xfrm>
            <a:off x="370114" y="4609547"/>
            <a:ext cx="11908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</a:rPr>
              <a:t>P-type semiconductor: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When an intrinsic or pure semiconductor material (Like, Silicon (Si) and Germanium (Ge)) doped with acceptor impurities atom (Trivalent atoms, like Boron (B), Gallium (G),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Aluminium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(Al))</a:t>
            </a:r>
          </a:p>
          <a:p>
            <a:r>
              <a:rPr lang="en-US" sz="2000" b="1" dirty="0">
                <a:effectLst/>
                <a:latin typeface="times new roman" panose="02020603050405020304" pitchFamily="18" charset="0"/>
              </a:rPr>
              <a:t>N-type semiconductor: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When</a:t>
            </a:r>
            <a:r>
              <a:rPr lang="en-US" sz="20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pure semiconductor</a:t>
            </a:r>
            <a:r>
              <a:rPr lang="en-US" sz="20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doped with donor impurities (Pentavalent atoms, like Phosphorus (P), Arsenic (As), Antimony (Sb))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289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CA38-3B5E-4BD2-8412-D20C933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p, n type semiconductor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F2460-6861-4CD6-A620-02256756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0"/>
          <a:stretch/>
        </p:blipFill>
        <p:spPr>
          <a:xfrm>
            <a:off x="954939" y="1669843"/>
            <a:ext cx="4070131" cy="34858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6C9F8-5B0D-4D06-B93E-ECDDFBCAB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/>
          <a:stretch/>
        </p:blipFill>
        <p:spPr>
          <a:xfrm>
            <a:off x="7006179" y="1669843"/>
            <a:ext cx="4070131" cy="344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0EC94-0192-4FE1-B23D-C6DE159964C5}"/>
              </a:ext>
            </a:extLst>
          </p:cNvPr>
          <p:cNvSpPr txBox="1"/>
          <p:nvPr/>
        </p:nvSpPr>
        <p:spPr>
          <a:xfrm>
            <a:off x="2417190" y="5108236"/>
            <a:ext cx="114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AB315-7E4C-4C06-9E93-50E2E69A110D}"/>
              </a:ext>
            </a:extLst>
          </p:cNvPr>
          <p:cNvSpPr txBox="1"/>
          <p:nvPr/>
        </p:nvSpPr>
        <p:spPr>
          <a:xfrm>
            <a:off x="8468430" y="5155710"/>
            <a:ext cx="114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n-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627F0-272E-440C-8F26-F43C4389E24A}"/>
              </a:ext>
            </a:extLst>
          </p:cNvPr>
          <p:cNvSpPr txBox="1"/>
          <p:nvPr/>
        </p:nvSpPr>
        <p:spPr>
          <a:xfrm>
            <a:off x="477469" y="6308209"/>
            <a:ext cx="112370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https://toshiba.semicon-storage.com/ap-en/semiconductor/knowledge/e-learning/discrete/chap1/chap1-4.html</a:t>
            </a:r>
          </a:p>
        </p:txBody>
      </p:sp>
    </p:spTree>
    <p:extLst>
      <p:ext uri="{BB962C8B-B14F-4D97-AF65-F5344CB8AC3E}">
        <p14:creationId xmlns:p14="http://schemas.microsoft.com/office/powerpoint/2010/main" val="10646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CA38-3B5E-4BD2-8412-D20C933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 junction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0CAA90-3D3A-404B-867B-40C57DB62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1"/>
          <a:stretch/>
        </p:blipFill>
        <p:spPr>
          <a:xfrm>
            <a:off x="2015487" y="1834274"/>
            <a:ext cx="7599629" cy="29034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6DAD2F-6E64-4513-A048-760B7BEFB0B6}"/>
              </a:ext>
            </a:extLst>
          </p:cNvPr>
          <p:cNvSpPr txBox="1"/>
          <p:nvPr/>
        </p:nvSpPr>
        <p:spPr>
          <a:xfrm>
            <a:off x="2955757" y="5066735"/>
            <a:ext cx="665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Threshold voltage</a:t>
            </a:r>
            <a:r>
              <a:rPr lang="en-US" sz="2000" dirty="0"/>
              <a:t>- for silicon about 0.7V</a:t>
            </a:r>
          </a:p>
          <a:p>
            <a:r>
              <a:rPr lang="en-US" sz="2000" dirty="0"/>
              <a:t>	                 - for germanium about 0.3V.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03AB6-0EE6-42C3-8B2D-448A37217D85}"/>
              </a:ext>
            </a:extLst>
          </p:cNvPr>
          <p:cNvSpPr txBox="1"/>
          <p:nvPr/>
        </p:nvSpPr>
        <p:spPr>
          <a:xfrm>
            <a:off x="588578" y="6238959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https://byjus.com/physics/p-n-junction/</a:t>
            </a:r>
          </a:p>
        </p:txBody>
      </p:sp>
    </p:spTree>
    <p:extLst>
      <p:ext uri="{BB962C8B-B14F-4D97-AF65-F5344CB8AC3E}">
        <p14:creationId xmlns:p14="http://schemas.microsoft.com/office/powerpoint/2010/main" val="250722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E936-3EF1-4778-96EC-A7E64F28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89" y="0"/>
            <a:ext cx="10515600" cy="1325563"/>
          </a:xfrm>
        </p:spPr>
        <p:txBody>
          <a:bodyPr/>
          <a:lstStyle/>
          <a:p>
            <a:r>
              <a:rPr lang="en-US" dirty="0"/>
              <a:t>Shockley Diode Equation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FC235-0AFB-4585-B249-34FFD347B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t="5339" r="22963" b="65586"/>
          <a:stretch/>
        </p:blipFill>
        <p:spPr>
          <a:xfrm>
            <a:off x="826845" y="1462093"/>
            <a:ext cx="3422803" cy="1281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F3DFA-498B-4FA1-ADA8-826B707E1A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t="21897" r="7093" b="57429"/>
          <a:stretch/>
        </p:blipFill>
        <p:spPr>
          <a:xfrm>
            <a:off x="88963" y="2880030"/>
            <a:ext cx="5828361" cy="11310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FBE4D8-2ECD-401A-8EC7-082F5248F9F2}"/>
              </a:ext>
            </a:extLst>
          </p:cNvPr>
          <p:cNvSpPr txBox="1"/>
          <p:nvPr/>
        </p:nvSpPr>
        <p:spPr>
          <a:xfrm>
            <a:off x="2175641" y="4944332"/>
            <a:ext cx="43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I</a:t>
            </a:r>
            <a:r>
              <a:rPr lang="en-US" sz="2000" baseline="-25000" dirty="0"/>
              <a:t>S</a:t>
            </a:r>
            <a:r>
              <a:rPr lang="en-US" sz="2000" dirty="0"/>
              <a:t> is reverse saturation current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C26106-8DF1-4D93-8C7D-1496FE1FD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t="46445" r="7093" b="27289"/>
          <a:stretch/>
        </p:blipFill>
        <p:spPr>
          <a:xfrm>
            <a:off x="6096345" y="1819792"/>
            <a:ext cx="5828361" cy="143695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39A88FF-5864-4EA2-BEC6-50A013354B69}"/>
              </a:ext>
            </a:extLst>
          </p:cNvPr>
          <p:cNvSpPr txBox="1"/>
          <p:nvPr/>
        </p:nvSpPr>
        <p:spPr>
          <a:xfrm>
            <a:off x="6096000" y="3333381"/>
            <a:ext cx="43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V</a:t>
            </a:r>
            <a:r>
              <a:rPr lang="en-US" sz="2000" baseline="-25000" dirty="0"/>
              <a:t>T</a:t>
            </a:r>
            <a:r>
              <a:rPr lang="en-US" sz="2000" dirty="0"/>
              <a:t> is Thermal Voltage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0CA456-2898-4A66-8E11-3590FBC16568}"/>
              </a:ext>
            </a:extLst>
          </p:cNvPr>
          <p:cNvGrpSpPr/>
          <p:nvPr/>
        </p:nvGrpSpPr>
        <p:grpSpPr>
          <a:xfrm>
            <a:off x="2175641" y="5323716"/>
            <a:ext cx="6834885" cy="1381884"/>
            <a:chOff x="2175641" y="5323716"/>
            <a:chExt cx="6834885" cy="138188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1DD95E0-DA8D-4871-B985-18FEE8F8D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0" t="54374" r="11770" b="26819"/>
            <a:stretch/>
          </p:blipFill>
          <p:spPr>
            <a:xfrm>
              <a:off x="2175641" y="5323716"/>
              <a:ext cx="6834885" cy="130262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FA6E25-2158-4883-97E9-12ADB10BBFB7}"/>
                </a:ext>
              </a:extLst>
            </p:cNvPr>
            <p:cNvSpPr/>
            <p:nvPr/>
          </p:nvSpPr>
          <p:spPr>
            <a:xfrm>
              <a:off x="4330262" y="6007253"/>
              <a:ext cx="4680263" cy="698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889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652A82-4261-4D35-A058-8A2FF739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Problems (Ideal Diode)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E66B8-8E79-4F8D-BEBF-AB438C2D3708}"/>
              </a:ext>
            </a:extLst>
          </p:cNvPr>
          <p:cNvSpPr txBox="1"/>
          <p:nvPr/>
        </p:nvSpPr>
        <p:spPr>
          <a:xfrm>
            <a:off x="599089" y="1608083"/>
            <a:ext cx="260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Example 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0E73E-C2B1-4B6D-9D05-49707740ABF0}"/>
              </a:ext>
            </a:extLst>
          </p:cNvPr>
          <p:cNvSpPr txBox="1"/>
          <p:nvPr/>
        </p:nvSpPr>
        <p:spPr>
          <a:xfrm>
            <a:off x="1051034" y="5052112"/>
            <a:ext cx="4700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= 5V</a:t>
            </a:r>
          </a:p>
          <a:p>
            <a:r>
              <a:rPr lang="en-US" sz="2400" dirty="0"/>
              <a:t>Diode is on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replace with short circuit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Ideal Diode Model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5F0A6E-4097-454D-8EA5-D625A369ECFA}"/>
              </a:ext>
            </a:extLst>
          </p:cNvPr>
          <p:cNvSpPr/>
          <p:nvPr/>
        </p:nvSpPr>
        <p:spPr>
          <a:xfrm>
            <a:off x="5248278" y="3389465"/>
            <a:ext cx="1371215" cy="33678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B9D82-9EC6-4644-99A6-0975235C3549}"/>
              </a:ext>
            </a:extLst>
          </p:cNvPr>
          <p:cNvSpPr txBox="1"/>
          <p:nvPr/>
        </p:nvSpPr>
        <p:spPr>
          <a:xfrm>
            <a:off x="6705601" y="5167311"/>
            <a:ext cx="4435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Vo= V= 5V</a:t>
            </a:r>
          </a:p>
          <a:p>
            <a:r>
              <a:rPr lang="en-US" sz="2400" dirty="0"/>
              <a:t>I= Vo/R= 5V/2.5k</a:t>
            </a:r>
            <a:r>
              <a:rPr lang="en-US" sz="2400" dirty="0">
                <a:sym typeface="Symbol" panose="05050102010706020507" pitchFamily="18" charset="2"/>
              </a:rPr>
              <a:t>= 2 mA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0D9CF7-A38E-42FC-9557-AFF236C92B6B}"/>
              </a:ext>
            </a:extLst>
          </p:cNvPr>
          <p:cNvGrpSpPr/>
          <p:nvPr/>
        </p:nvGrpSpPr>
        <p:grpSpPr>
          <a:xfrm>
            <a:off x="481312" y="2063601"/>
            <a:ext cx="4599022" cy="3094079"/>
            <a:chOff x="481312" y="2063601"/>
            <a:chExt cx="4599022" cy="30940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5695DF-CDB0-413B-9856-3796F256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312" y="2063601"/>
              <a:ext cx="4599022" cy="3094079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E1854A-3CD2-4994-8785-7A446C48FA7C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2522482" y="2335923"/>
              <a:ext cx="0" cy="11456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BDA3B2-3705-4AEB-8961-86F80C9EAB09}"/>
              </a:ext>
            </a:extLst>
          </p:cNvPr>
          <p:cNvGrpSpPr/>
          <p:nvPr/>
        </p:nvGrpSpPr>
        <p:grpSpPr>
          <a:xfrm>
            <a:off x="6955013" y="2063601"/>
            <a:ext cx="4637898" cy="2955843"/>
            <a:chOff x="6955013" y="2063601"/>
            <a:chExt cx="4637898" cy="295584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6E10F9-A160-449E-A1E2-80BD896A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013" y="2063601"/>
              <a:ext cx="4637898" cy="2955843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F99F40-A5A5-48B3-86F5-C4D503949A9D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9212317" y="2120461"/>
              <a:ext cx="0" cy="11456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78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1557</Words>
  <Application>Microsoft Office PowerPoint</Application>
  <PresentationFormat>Widescreen</PresentationFormat>
  <Paragraphs>174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Gabriola</vt:lpstr>
      <vt:lpstr>times new roman</vt:lpstr>
      <vt:lpstr>Office Theme</vt:lpstr>
      <vt:lpstr>Introduction to Diode and Diode Logic Gates</vt:lpstr>
      <vt:lpstr>Introduction to Diode</vt:lpstr>
      <vt:lpstr>Ideal diode model and IV characteristics</vt:lpstr>
      <vt:lpstr>Real Diode I-V</vt:lpstr>
      <vt:lpstr>p-n junction Diode</vt:lpstr>
      <vt:lpstr>p, n type semiconductor</vt:lpstr>
      <vt:lpstr>p-n junction</vt:lpstr>
      <vt:lpstr>Shockley Diode Equation</vt:lpstr>
      <vt:lpstr>Example Problems (Ideal Diode)</vt:lpstr>
      <vt:lpstr>Example Problems (Ideal Diode)</vt:lpstr>
      <vt:lpstr>Example Problems (Ideal Diode)</vt:lpstr>
      <vt:lpstr>Logical Operations with Diode (OR)</vt:lpstr>
      <vt:lpstr>Logical Operations with Diode (OR)</vt:lpstr>
      <vt:lpstr>Logical Operations with Diode (OR)</vt:lpstr>
      <vt:lpstr>Logical Operations with Diode (AND)</vt:lpstr>
      <vt:lpstr>Logical Operations with Diode (AND)</vt:lpstr>
      <vt:lpstr>Logical Operations with Diode (AND)</vt:lpstr>
      <vt:lpstr>Effect of input Voltage Variation in Logic Gates (OR)</vt:lpstr>
      <vt:lpstr>Effect of input Voltage Variation in Logic Gates (OR)</vt:lpstr>
      <vt:lpstr>Effect of input Voltage Variation in Logic Gates (OR)</vt:lpstr>
      <vt:lpstr>Effect of input Voltage Variation in Logic Gates (AND)</vt:lpstr>
      <vt:lpstr>Effect of input Voltage Variation in Logic Gates (AND)</vt:lpstr>
      <vt:lpstr>Effect of input Voltage Variation in Logic Gates (AND)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Diode and Diode Logic Gates</dc:title>
  <dc:creator>Aroni Ghosh</dc:creator>
  <cp:lastModifiedBy>Aroni Ghosh</cp:lastModifiedBy>
  <cp:revision>162</cp:revision>
  <dcterms:created xsi:type="dcterms:W3CDTF">2023-06-17T07:08:04Z</dcterms:created>
  <dcterms:modified xsi:type="dcterms:W3CDTF">2023-06-25T16:05:58Z</dcterms:modified>
</cp:coreProperties>
</file>