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hYVhwMObHk1sLJo4rPfckk8/D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016E64-1347-4AA3-A030-A53CC62492A4}">
  <a:tblStyle styleId="{BC016E64-1347-4AA3-A030-A53CC62492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0" name="Google Shape;36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7" name="Google Shape;17;p23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3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3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45.png"/><Relationship Id="rId7" Type="http://schemas.openxmlformats.org/officeDocument/2006/relationships/image" Target="../media/image17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6.png"/><Relationship Id="rId13" Type="http://schemas.openxmlformats.org/officeDocument/2006/relationships/image" Target="../media/image52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5" Type="http://schemas.openxmlformats.org/officeDocument/2006/relationships/image" Target="../media/image49.png"/><Relationship Id="rId1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44.png"/><Relationship Id="rId7" Type="http://schemas.openxmlformats.org/officeDocument/2006/relationships/image" Target="../media/image55.png"/><Relationship Id="rId8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Relationship Id="rId4" Type="http://schemas.openxmlformats.org/officeDocument/2006/relationships/image" Target="../media/image51.png"/><Relationship Id="rId9" Type="http://schemas.openxmlformats.org/officeDocument/2006/relationships/image" Target="../media/image46.png"/><Relationship Id="rId5" Type="http://schemas.openxmlformats.org/officeDocument/2006/relationships/image" Target="../media/image48.png"/><Relationship Id="rId6" Type="http://schemas.openxmlformats.org/officeDocument/2006/relationships/image" Target="../media/image60.png"/><Relationship Id="rId7" Type="http://schemas.openxmlformats.org/officeDocument/2006/relationships/image" Target="../media/image59.png"/><Relationship Id="rId8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54.png"/><Relationship Id="rId9" Type="http://schemas.openxmlformats.org/officeDocument/2006/relationships/image" Target="../media/image69.png"/><Relationship Id="rId14" Type="http://schemas.openxmlformats.org/officeDocument/2006/relationships/image" Target="../media/image65.png"/><Relationship Id="rId5" Type="http://schemas.openxmlformats.org/officeDocument/2006/relationships/image" Target="../media/image56.png"/><Relationship Id="rId6" Type="http://schemas.openxmlformats.org/officeDocument/2006/relationships/image" Target="../media/image61.png"/><Relationship Id="rId7" Type="http://schemas.openxmlformats.org/officeDocument/2006/relationships/image" Target="../media/image73.png"/><Relationship Id="rId8" Type="http://schemas.openxmlformats.org/officeDocument/2006/relationships/image" Target="../media/image6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Relationship Id="rId5" Type="http://schemas.openxmlformats.org/officeDocument/2006/relationships/image" Target="../media/image6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4.png"/><Relationship Id="rId10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6.png"/><Relationship Id="rId4" Type="http://schemas.openxmlformats.org/officeDocument/2006/relationships/image" Target="../media/image78.png"/><Relationship Id="rId9" Type="http://schemas.openxmlformats.org/officeDocument/2006/relationships/image" Target="../media/image77.png"/><Relationship Id="rId15" Type="http://schemas.openxmlformats.org/officeDocument/2006/relationships/image" Target="../media/image85.png"/><Relationship Id="rId14" Type="http://schemas.openxmlformats.org/officeDocument/2006/relationships/image" Target="../media/image81.png"/><Relationship Id="rId16" Type="http://schemas.openxmlformats.org/officeDocument/2006/relationships/image" Target="../media/image86.png"/><Relationship Id="rId5" Type="http://schemas.openxmlformats.org/officeDocument/2006/relationships/image" Target="../media/image75.png"/><Relationship Id="rId6" Type="http://schemas.openxmlformats.org/officeDocument/2006/relationships/image" Target="../media/image72.png"/><Relationship Id="rId7" Type="http://schemas.openxmlformats.org/officeDocument/2006/relationships/image" Target="../media/image76.png"/><Relationship Id="rId8" Type="http://schemas.openxmlformats.org/officeDocument/2006/relationships/image" Target="../media/image8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1.png"/><Relationship Id="rId10" Type="http://schemas.openxmlformats.org/officeDocument/2006/relationships/image" Target="../media/image96.png"/><Relationship Id="rId13" Type="http://schemas.openxmlformats.org/officeDocument/2006/relationships/image" Target="../media/image106.png"/><Relationship Id="rId1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8.png"/><Relationship Id="rId4" Type="http://schemas.openxmlformats.org/officeDocument/2006/relationships/image" Target="../media/image78.png"/><Relationship Id="rId9" Type="http://schemas.openxmlformats.org/officeDocument/2006/relationships/image" Target="../media/image93.png"/><Relationship Id="rId15" Type="http://schemas.openxmlformats.org/officeDocument/2006/relationships/image" Target="../media/image95.png"/><Relationship Id="rId14" Type="http://schemas.openxmlformats.org/officeDocument/2006/relationships/image" Target="../media/image98.png"/><Relationship Id="rId16" Type="http://schemas.openxmlformats.org/officeDocument/2006/relationships/image" Target="../media/image108.png"/><Relationship Id="rId5" Type="http://schemas.openxmlformats.org/officeDocument/2006/relationships/image" Target="../media/image89.png"/><Relationship Id="rId6" Type="http://schemas.openxmlformats.org/officeDocument/2006/relationships/image" Target="../media/image82.png"/><Relationship Id="rId7" Type="http://schemas.openxmlformats.org/officeDocument/2006/relationships/image" Target="../media/image88.png"/><Relationship Id="rId8" Type="http://schemas.openxmlformats.org/officeDocument/2006/relationships/image" Target="../media/image9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05.png"/><Relationship Id="rId5" Type="http://schemas.openxmlformats.org/officeDocument/2006/relationships/image" Target="../media/image99.png"/><Relationship Id="rId6" Type="http://schemas.openxmlformats.org/officeDocument/2006/relationships/image" Target="../media/image102.png"/><Relationship Id="rId7" Type="http://schemas.openxmlformats.org/officeDocument/2006/relationships/image" Target="../media/image9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65.png"/><Relationship Id="rId1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1.png"/><Relationship Id="rId4" Type="http://schemas.openxmlformats.org/officeDocument/2006/relationships/image" Target="../media/image110.png"/><Relationship Id="rId9" Type="http://schemas.openxmlformats.org/officeDocument/2006/relationships/image" Target="../media/image57.png"/><Relationship Id="rId5" Type="http://schemas.openxmlformats.org/officeDocument/2006/relationships/image" Target="../media/image103.png"/><Relationship Id="rId6" Type="http://schemas.openxmlformats.org/officeDocument/2006/relationships/image" Target="../media/image111.png"/><Relationship Id="rId7" Type="http://schemas.openxmlformats.org/officeDocument/2006/relationships/image" Target="../media/image104.png"/><Relationship Id="rId8" Type="http://schemas.openxmlformats.org/officeDocument/2006/relationships/image" Target="../media/image1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Operational Amplifier: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Circuit Symbols and terminal</a:t>
            </a:r>
            <a:endParaRPr/>
          </a:p>
        </p:txBody>
      </p:sp>
      <p:pic>
        <p:nvPicPr>
          <p:cNvPr id="189" name="Google Shape;18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060" y="1579643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5285965" y="2556673"/>
            <a:ext cx="2128981" cy="4296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2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191" name="Google Shape;191;p10"/>
          <p:cNvGraphicFramePr/>
          <p:nvPr/>
        </p:nvGraphicFramePr>
        <p:xfrm>
          <a:off x="7887050" y="2905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{BC016E64-1347-4AA3-A030-A53CC62492A4}</a:tableStyleId>
              </a:tblPr>
              <a:tblGrid>
                <a:gridCol w="859275"/>
                <a:gridCol w="2880300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Differential input voltage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92" name="Google Shape;192;p10"/>
          <p:cNvCxnSpPr/>
          <p:nvPr/>
        </p:nvCxnSpPr>
        <p:spPr>
          <a:xfrm flipH="1" rot="10800000">
            <a:off x="8252004" y="5581111"/>
            <a:ext cx="3150972" cy="1288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93" name="Google Shape;193;p10"/>
          <p:cNvCxnSpPr>
            <a:endCxn id="194" idx="1"/>
          </p:cNvCxnSpPr>
          <p:nvPr/>
        </p:nvCxnSpPr>
        <p:spPr>
          <a:xfrm rot="10800000">
            <a:off x="9474707" y="4747287"/>
            <a:ext cx="0" cy="1600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94" name="Google Shape;194;p10"/>
          <p:cNvSpPr txBox="1"/>
          <p:nvPr/>
        </p:nvSpPr>
        <p:spPr>
          <a:xfrm>
            <a:off x="9474707" y="4516454"/>
            <a:ext cx="449622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 l="-2702" r="-17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9971016" y="5582399"/>
            <a:ext cx="1822631" cy="4972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3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7026108" y="4133869"/>
            <a:ext cx="4386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Transfer Characteristics (VTC)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8095281" y="1902650"/>
            <a:ext cx="3658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Difference Amplifier –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Amplifies the voltage difference between two terminals.</a:t>
            </a:r>
            <a:endParaRPr/>
          </a:p>
        </p:txBody>
      </p:sp>
      <p:cxnSp>
        <p:nvCxnSpPr>
          <p:cNvPr id="198" name="Google Shape;198;p10"/>
          <p:cNvCxnSpPr>
            <a:stCxn id="190" idx="3"/>
          </p:cNvCxnSpPr>
          <p:nvPr/>
        </p:nvCxnSpPr>
        <p:spPr>
          <a:xfrm>
            <a:off x="7414946" y="2771508"/>
            <a:ext cx="680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199" name="Google Shape;199;p10"/>
          <p:cNvGrpSpPr/>
          <p:nvPr/>
        </p:nvGrpSpPr>
        <p:grpSpPr>
          <a:xfrm>
            <a:off x="1225943" y="4271328"/>
            <a:ext cx="5241968" cy="2107154"/>
            <a:chOff x="6494310" y="3529522"/>
            <a:chExt cx="5241968" cy="2317869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51617" y="3529522"/>
              <a:ext cx="3892750" cy="23178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0"/>
            <p:cNvSpPr txBox="1"/>
            <p:nvPr/>
          </p:nvSpPr>
          <p:spPr>
            <a:xfrm>
              <a:off x="10742525" y="4391950"/>
              <a:ext cx="993753" cy="50783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8945" l="-9814" r="0" t="-1052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02" name="Google Shape;202;p10"/>
            <p:cNvSpPr txBox="1"/>
            <p:nvPr/>
          </p:nvSpPr>
          <p:spPr>
            <a:xfrm>
              <a:off x="6494310" y="4391950"/>
              <a:ext cx="974324" cy="50783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394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203" name="Google Shape;203;p10"/>
          <p:cNvCxnSpPr>
            <a:stCxn id="189" idx="1"/>
            <a:endCxn id="190" idx="1"/>
          </p:cNvCxnSpPr>
          <p:nvPr/>
        </p:nvCxnSpPr>
        <p:spPr>
          <a:xfrm flipH="1" rot="10800000">
            <a:off x="1273060" y="2771567"/>
            <a:ext cx="4012800" cy="115200"/>
          </a:xfrm>
          <a:prstGeom prst="bentConnector5">
            <a:avLst>
              <a:gd fmla="val -5697" name="adj1"/>
              <a:gd fmla="val 995160" name="adj2"/>
              <a:gd fmla="val 92214" name="adj3"/>
            </a:avLst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838200" y="1591991"/>
            <a:ext cx="10015548" cy="27653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8" r="0" t="-19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– Linear Amplification</a:t>
            </a:r>
            <a:endParaRPr/>
          </a:p>
        </p:txBody>
      </p:sp>
      <p:cxnSp>
        <p:nvCxnSpPr>
          <p:cNvPr id="210" name="Google Shape;210;p11"/>
          <p:cNvCxnSpPr/>
          <p:nvPr/>
        </p:nvCxnSpPr>
        <p:spPr>
          <a:xfrm flipH="1" rot="10800000">
            <a:off x="6566779" y="4753683"/>
            <a:ext cx="3150972" cy="1288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11" name="Google Shape;211;p11"/>
          <p:cNvCxnSpPr/>
          <p:nvPr/>
        </p:nvCxnSpPr>
        <p:spPr>
          <a:xfrm rot="10800000">
            <a:off x="7789482" y="3194130"/>
            <a:ext cx="0" cy="2326466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12" name="Google Shape;212;p11"/>
          <p:cNvSpPr txBox="1"/>
          <p:nvPr/>
        </p:nvSpPr>
        <p:spPr>
          <a:xfrm>
            <a:off x="7474348" y="2705977"/>
            <a:ext cx="449622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4" l="-2701" r="-162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9318464" y="4754971"/>
            <a:ext cx="789958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4" name="Google Shape;214;p11"/>
          <p:cNvCxnSpPr/>
          <p:nvPr/>
        </p:nvCxnSpPr>
        <p:spPr>
          <a:xfrm flipH="1" rot="10800000">
            <a:off x="6964563" y="3877529"/>
            <a:ext cx="1692999" cy="16929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1"/>
          <p:cNvSpPr txBox="1"/>
          <p:nvPr/>
        </p:nvSpPr>
        <p:spPr>
          <a:xfrm>
            <a:off x="8655324" y="3728522"/>
            <a:ext cx="295209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6" l="0" r="-1445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6" name="Google Shape;216;p11"/>
          <p:cNvCxnSpPr/>
          <p:nvPr/>
        </p:nvCxnSpPr>
        <p:spPr>
          <a:xfrm flipH="1" rot="10800000">
            <a:off x="6798067" y="4514017"/>
            <a:ext cx="1940976" cy="47178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11"/>
          <p:cNvSpPr txBox="1"/>
          <p:nvPr/>
        </p:nvSpPr>
        <p:spPr>
          <a:xfrm>
            <a:off x="8758204" y="4292018"/>
            <a:ext cx="317776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0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8" name="Google Shape;218;p11"/>
          <p:cNvCxnSpPr/>
          <p:nvPr/>
        </p:nvCxnSpPr>
        <p:spPr>
          <a:xfrm flipH="1" rot="10800000">
            <a:off x="7699159" y="3623616"/>
            <a:ext cx="224811" cy="189698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1"/>
          <p:cNvSpPr txBox="1"/>
          <p:nvPr/>
        </p:nvSpPr>
        <p:spPr>
          <a:xfrm>
            <a:off x="7879806" y="3254284"/>
            <a:ext cx="317776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1787167" y="5059980"/>
            <a:ext cx="5121787" cy="64633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42" l="-950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3448072" y="5916916"/>
            <a:ext cx="4334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AMPLIFICATION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7069716" y="3723754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V</a:t>
            </a:r>
            <a:endParaRPr/>
          </a:p>
        </p:txBody>
      </p:sp>
      <p:cxnSp>
        <p:nvCxnSpPr>
          <p:cNvPr id="223" name="Google Shape;223;p11"/>
          <p:cNvCxnSpPr>
            <a:stCxn id="222" idx="3"/>
          </p:cNvCxnSpPr>
          <p:nvPr/>
        </p:nvCxnSpPr>
        <p:spPr>
          <a:xfrm>
            <a:off x="7672766" y="3908420"/>
            <a:ext cx="962400" cy="0"/>
          </a:xfrm>
          <a:prstGeom prst="straightConnector1">
            <a:avLst/>
          </a:prstGeom>
          <a:noFill/>
          <a:ln cap="rnd" cmpd="sng" w="158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4" name="Google Shape;224;p11"/>
          <p:cNvCxnSpPr/>
          <p:nvPr/>
        </p:nvCxnSpPr>
        <p:spPr>
          <a:xfrm>
            <a:off x="8624135" y="3908420"/>
            <a:ext cx="0" cy="833824"/>
          </a:xfrm>
          <a:prstGeom prst="straightConnector1">
            <a:avLst/>
          </a:prstGeom>
          <a:noFill/>
          <a:ln cap="rnd" cmpd="sng" w="158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5" name="Google Shape;225;p11"/>
          <p:cNvSpPr txBox="1"/>
          <p:nvPr/>
        </p:nvSpPr>
        <p:spPr>
          <a:xfrm>
            <a:off x="8367924" y="47422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– Linear Amplification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838200" y="1825625"/>
            <a:ext cx="10515600" cy="2076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Linear Amplification </a:t>
            </a:r>
            <a:r>
              <a:rPr lang="en-US"/>
              <a:t>only takes place</a:t>
            </a:r>
            <a:r>
              <a:rPr lang="en-US" sz="2800"/>
              <a:t> within a </a:t>
            </a:r>
            <a:r>
              <a:rPr b="1" lang="en-US" sz="2800" u="sng">
                <a:solidFill>
                  <a:srgbClr val="0000FF"/>
                </a:solidFill>
              </a:rPr>
              <a:t>valid input range.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Otherwise output will be distorted</a:t>
            </a:r>
            <a:r>
              <a:rPr lang="en-US"/>
              <a:t> - - Saturation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</a:t>
            </a:r>
            <a:endParaRPr/>
          </a:p>
        </p:txBody>
      </p:sp>
      <p:pic>
        <p:nvPicPr>
          <p:cNvPr descr="What is Distortion in Amplifier? Definition, types of distortion in  amplifier - Electronics Coach" id="232" name="Google Shape;232;p12"/>
          <p:cNvPicPr preferRelativeResize="0"/>
          <p:nvPr/>
        </p:nvPicPr>
        <p:blipFill rotWithShape="1">
          <a:blip r:embed="rId3">
            <a:alphaModFix/>
          </a:blip>
          <a:srcRect b="10900" l="0" r="0" t="0"/>
          <a:stretch/>
        </p:blipFill>
        <p:spPr>
          <a:xfrm>
            <a:off x="6783911" y="3572735"/>
            <a:ext cx="4757748" cy="1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884617" y="5440577"/>
            <a:ext cx="104691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limiting factor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amplification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determined by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amplifier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 b="6401" l="16152" r="8333" t="10691"/>
          <a:stretch/>
        </p:blipFill>
        <p:spPr>
          <a:xfrm>
            <a:off x="1146927" y="3049674"/>
            <a:ext cx="4775894" cy="224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95" y="1745021"/>
            <a:ext cx="2929921" cy="22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- Saturation</a:t>
            </a:r>
            <a:endParaRPr/>
          </a:p>
        </p:txBody>
      </p:sp>
      <p:cxnSp>
        <p:nvCxnSpPr>
          <p:cNvPr id="241" name="Google Shape;241;p13"/>
          <p:cNvCxnSpPr/>
          <p:nvPr/>
        </p:nvCxnSpPr>
        <p:spPr>
          <a:xfrm flipH="1" rot="10800000">
            <a:off x="4461459" y="5134133"/>
            <a:ext cx="3150972" cy="1288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42" name="Google Shape;242;p13"/>
          <p:cNvCxnSpPr/>
          <p:nvPr/>
        </p:nvCxnSpPr>
        <p:spPr>
          <a:xfrm rot="10800000">
            <a:off x="5684162" y="3574580"/>
            <a:ext cx="0" cy="2982833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43" name="Google Shape;243;p13"/>
          <p:cNvSpPr txBox="1"/>
          <p:nvPr/>
        </p:nvSpPr>
        <p:spPr>
          <a:xfrm>
            <a:off x="5369028" y="3086427"/>
            <a:ext cx="136799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102" l="-13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7213143" y="5135421"/>
            <a:ext cx="1267838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102" l="-96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5" name="Google Shape;245;p13"/>
          <p:cNvCxnSpPr/>
          <p:nvPr/>
        </p:nvCxnSpPr>
        <p:spPr>
          <a:xfrm flipH="1" rot="10800000">
            <a:off x="5294721" y="4141745"/>
            <a:ext cx="801279" cy="18476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3"/>
          <p:cNvSpPr txBox="1"/>
          <p:nvPr/>
        </p:nvSpPr>
        <p:spPr>
          <a:xfrm>
            <a:off x="5874198" y="4222586"/>
            <a:ext cx="2216717" cy="65665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5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7" name="Google Shape;247;p13"/>
          <p:cNvCxnSpPr/>
          <p:nvPr/>
        </p:nvCxnSpPr>
        <p:spPr>
          <a:xfrm rot="10800000">
            <a:off x="5262738" y="5031653"/>
            <a:ext cx="0" cy="187431"/>
          </a:xfrm>
          <a:prstGeom prst="straightConnector1">
            <a:avLst/>
          </a:prstGeom>
          <a:noFill/>
          <a:ln cap="rnd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3"/>
          <p:cNvCxnSpPr/>
          <p:nvPr/>
        </p:nvCxnSpPr>
        <p:spPr>
          <a:xfrm rot="10800000">
            <a:off x="6096000" y="5040417"/>
            <a:ext cx="0" cy="187431"/>
          </a:xfrm>
          <a:prstGeom prst="straightConnector1">
            <a:avLst/>
          </a:prstGeom>
          <a:noFill/>
          <a:ln cap="rnd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3"/>
          <p:cNvSpPr txBox="1"/>
          <p:nvPr/>
        </p:nvSpPr>
        <p:spPr>
          <a:xfrm>
            <a:off x="5874198" y="5193077"/>
            <a:ext cx="62690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4779454" y="5193077"/>
            <a:ext cx="79380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1" name="Google Shape;251;p13"/>
          <p:cNvCxnSpPr/>
          <p:nvPr/>
        </p:nvCxnSpPr>
        <p:spPr>
          <a:xfrm rot="10800000">
            <a:off x="5684162" y="4154298"/>
            <a:ext cx="90324" cy="0"/>
          </a:xfrm>
          <a:prstGeom prst="straightConnector1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3"/>
          <p:cNvCxnSpPr/>
          <p:nvPr/>
        </p:nvCxnSpPr>
        <p:spPr>
          <a:xfrm rot="10800000">
            <a:off x="5670021" y="5983098"/>
            <a:ext cx="90324" cy="0"/>
          </a:xfrm>
          <a:prstGeom prst="straightConnector1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13"/>
          <p:cNvSpPr txBox="1"/>
          <p:nvPr/>
        </p:nvSpPr>
        <p:spPr>
          <a:xfrm>
            <a:off x="5272324" y="3954463"/>
            <a:ext cx="365805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5804139" y="5787347"/>
            <a:ext cx="53893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5" name="Google Shape;255;p13"/>
          <p:cNvCxnSpPr/>
          <p:nvPr/>
        </p:nvCxnSpPr>
        <p:spPr>
          <a:xfrm flipH="1" rot="10800000">
            <a:off x="6084801" y="4152693"/>
            <a:ext cx="676482" cy="714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13"/>
          <p:cNvCxnSpPr/>
          <p:nvPr/>
        </p:nvCxnSpPr>
        <p:spPr>
          <a:xfrm flipH="1" rot="10800000">
            <a:off x="4629438" y="5961660"/>
            <a:ext cx="708883" cy="74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13"/>
          <p:cNvSpPr txBox="1"/>
          <p:nvPr/>
        </p:nvSpPr>
        <p:spPr>
          <a:xfrm>
            <a:off x="7996301" y="3429000"/>
            <a:ext cx="3680675" cy="96718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8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881064" y="5365275"/>
            <a:ext cx="3984039" cy="96718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68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3885788" y="1919063"/>
            <a:ext cx="4829257" cy="1032978"/>
          </a:xfrm>
          <a:prstGeom prst="roundRect">
            <a:avLst>
              <a:gd fmla="val 16667" name="adj"/>
            </a:avLst>
          </a:prstGeom>
          <a:blipFill rotWithShape="1">
            <a:blip r:embed="rId13">
              <a:alphaModFix/>
            </a:blip>
            <a:stretch>
              <a:fillRect b="-2298" l="0" r="0" t="0"/>
            </a:stretch>
          </a:blip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931236" y="3891205"/>
            <a:ext cx="2621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Non-Linear characteristics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2591241" y="3557808"/>
            <a:ext cx="801280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-151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2591241" y="1873725"/>
            <a:ext cx="801280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- Saturation</a:t>
            </a:r>
            <a:endParaRPr/>
          </a:p>
        </p:txBody>
      </p:sp>
      <p:pic>
        <p:nvPicPr>
          <p:cNvPr descr="What is Distortion in Amplifier? Definition, types of distortion in  amplifier - Electronics Coach" id="268" name="Google Shape;268;p14"/>
          <p:cNvPicPr preferRelativeResize="0"/>
          <p:nvPr/>
        </p:nvPicPr>
        <p:blipFill rotWithShape="1">
          <a:blip r:embed="rId3">
            <a:alphaModFix/>
          </a:blip>
          <a:srcRect b="10900" l="0" r="0" t="0"/>
          <a:stretch/>
        </p:blipFill>
        <p:spPr>
          <a:xfrm>
            <a:off x="6018696" y="1909170"/>
            <a:ext cx="4757748" cy="143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4"/>
          <p:cNvCxnSpPr/>
          <p:nvPr/>
        </p:nvCxnSpPr>
        <p:spPr>
          <a:xfrm flipH="1" rot="10800000">
            <a:off x="1792495" y="4674976"/>
            <a:ext cx="3150972" cy="1288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70" name="Google Shape;270;p14"/>
          <p:cNvCxnSpPr/>
          <p:nvPr/>
        </p:nvCxnSpPr>
        <p:spPr>
          <a:xfrm rot="10800000">
            <a:off x="3015198" y="3115423"/>
            <a:ext cx="0" cy="2982833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71" name="Google Shape;271;p14"/>
          <p:cNvSpPr txBox="1"/>
          <p:nvPr/>
        </p:nvSpPr>
        <p:spPr>
          <a:xfrm>
            <a:off x="2700064" y="2627270"/>
            <a:ext cx="136799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102" l="-13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2" name="Google Shape;272;p14"/>
          <p:cNvCxnSpPr/>
          <p:nvPr/>
        </p:nvCxnSpPr>
        <p:spPr>
          <a:xfrm flipH="1" rot="10800000">
            <a:off x="2625757" y="3682588"/>
            <a:ext cx="801279" cy="18476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14"/>
          <p:cNvSpPr txBox="1"/>
          <p:nvPr/>
        </p:nvSpPr>
        <p:spPr>
          <a:xfrm>
            <a:off x="3205234" y="3763429"/>
            <a:ext cx="2216717" cy="6566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8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4" name="Google Shape;274;p14"/>
          <p:cNvCxnSpPr/>
          <p:nvPr/>
        </p:nvCxnSpPr>
        <p:spPr>
          <a:xfrm rot="10800000">
            <a:off x="2593774" y="4572496"/>
            <a:ext cx="0" cy="187431"/>
          </a:xfrm>
          <a:prstGeom prst="straightConnector1">
            <a:avLst/>
          </a:prstGeom>
          <a:noFill/>
          <a:ln cap="rnd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4"/>
          <p:cNvCxnSpPr/>
          <p:nvPr/>
        </p:nvCxnSpPr>
        <p:spPr>
          <a:xfrm rot="10800000">
            <a:off x="3427036" y="4581260"/>
            <a:ext cx="0" cy="187431"/>
          </a:xfrm>
          <a:prstGeom prst="straightConnector1">
            <a:avLst/>
          </a:prstGeom>
          <a:noFill/>
          <a:ln cap="rnd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14"/>
          <p:cNvSpPr txBox="1"/>
          <p:nvPr/>
        </p:nvSpPr>
        <p:spPr>
          <a:xfrm>
            <a:off x="3205234" y="4733920"/>
            <a:ext cx="62690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2110490" y="4733920"/>
            <a:ext cx="79380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8" name="Google Shape;278;p14"/>
          <p:cNvCxnSpPr/>
          <p:nvPr/>
        </p:nvCxnSpPr>
        <p:spPr>
          <a:xfrm rot="10800000">
            <a:off x="3015198" y="3695141"/>
            <a:ext cx="90324" cy="0"/>
          </a:xfrm>
          <a:prstGeom prst="straightConnector1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4"/>
          <p:cNvCxnSpPr/>
          <p:nvPr/>
        </p:nvCxnSpPr>
        <p:spPr>
          <a:xfrm rot="10800000">
            <a:off x="3001057" y="5523941"/>
            <a:ext cx="90324" cy="0"/>
          </a:xfrm>
          <a:prstGeom prst="straightConnector1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4"/>
          <p:cNvSpPr txBox="1"/>
          <p:nvPr/>
        </p:nvSpPr>
        <p:spPr>
          <a:xfrm>
            <a:off x="2603360" y="3495306"/>
            <a:ext cx="36580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3135175" y="5328190"/>
            <a:ext cx="53893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2" name="Google Shape;282;p14"/>
          <p:cNvCxnSpPr/>
          <p:nvPr/>
        </p:nvCxnSpPr>
        <p:spPr>
          <a:xfrm flipH="1" rot="10800000">
            <a:off x="3415837" y="3693536"/>
            <a:ext cx="676482" cy="714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4"/>
          <p:cNvCxnSpPr/>
          <p:nvPr/>
        </p:nvCxnSpPr>
        <p:spPr>
          <a:xfrm flipH="1" rot="10800000">
            <a:off x="1960474" y="5502503"/>
            <a:ext cx="708883" cy="74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4"/>
          <p:cNvSpPr/>
          <p:nvPr/>
        </p:nvSpPr>
        <p:spPr>
          <a:xfrm>
            <a:off x="6018696" y="4026010"/>
            <a:ext cx="4998401" cy="215448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567839" y="4687753"/>
            <a:ext cx="1267838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7102" l="-96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048500" y="4119033"/>
            <a:ext cx="65617" cy="179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7015691" y="5780616"/>
            <a:ext cx="65617" cy="179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365" y="991349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VTC - Summary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7317013" y="1745644"/>
            <a:ext cx="420624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5432384" y="2083638"/>
            <a:ext cx="2128981" cy="4296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4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6" name="Google Shape;296;p15"/>
          <p:cNvCxnSpPr/>
          <p:nvPr/>
        </p:nvCxnSpPr>
        <p:spPr>
          <a:xfrm>
            <a:off x="6550218" y="5195761"/>
            <a:ext cx="3547872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97" name="Google Shape;297;p15"/>
          <p:cNvCxnSpPr/>
          <p:nvPr/>
        </p:nvCxnSpPr>
        <p:spPr>
          <a:xfrm rot="10800000">
            <a:off x="8182467" y="3678527"/>
            <a:ext cx="0" cy="260604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98" name="Google Shape;298;p15"/>
          <p:cNvSpPr txBox="1"/>
          <p:nvPr/>
        </p:nvSpPr>
        <p:spPr>
          <a:xfrm>
            <a:off x="8169821" y="3441995"/>
            <a:ext cx="449622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5" l="-2702" r="-17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9476428" y="4907523"/>
            <a:ext cx="1822631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0" name="Google Shape;300;p15"/>
          <p:cNvCxnSpPr/>
          <p:nvPr/>
        </p:nvCxnSpPr>
        <p:spPr>
          <a:xfrm>
            <a:off x="8829448" y="4334360"/>
            <a:ext cx="1192775" cy="0"/>
          </a:xfrm>
          <a:prstGeom prst="straightConnector1">
            <a:avLst/>
          </a:prstGeom>
          <a:noFill/>
          <a:ln cap="rnd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5"/>
          <p:cNvCxnSpPr/>
          <p:nvPr/>
        </p:nvCxnSpPr>
        <p:spPr>
          <a:xfrm>
            <a:off x="6268008" y="5955384"/>
            <a:ext cx="1293357" cy="0"/>
          </a:xfrm>
          <a:prstGeom prst="straightConnector1">
            <a:avLst/>
          </a:prstGeom>
          <a:noFill/>
          <a:ln cap="flat" cmpd="sng" w="317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15"/>
          <p:cNvCxnSpPr/>
          <p:nvPr/>
        </p:nvCxnSpPr>
        <p:spPr>
          <a:xfrm flipH="1">
            <a:off x="7561365" y="4334360"/>
            <a:ext cx="1268083" cy="1621024"/>
          </a:xfrm>
          <a:prstGeom prst="straightConnector1">
            <a:avLst/>
          </a:prstGeom>
          <a:noFill/>
          <a:ln cap="rnd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5"/>
          <p:cNvSpPr txBox="1"/>
          <p:nvPr/>
        </p:nvSpPr>
        <p:spPr>
          <a:xfrm>
            <a:off x="7269645" y="4103526"/>
            <a:ext cx="90017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4" l="-678" r="-6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8169355" y="5684290"/>
            <a:ext cx="900176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916564" y="2212513"/>
            <a:ext cx="2571153" cy="12164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2369" r="-23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912280" y="5392612"/>
            <a:ext cx="3097255" cy="107907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77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7452200" y="3171997"/>
            <a:ext cx="1270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9725046" y="5220320"/>
            <a:ext cx="1270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>
            <a:off x="838200" y="1470236"/>
            <a:ext cx="4386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Transfer Characteristics (VTC)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838200" y="3601857"/>
            <a:ext cx="3693310" cy="1123712"/>
          </a:xfrm>
          <a:prstGeom prst="roundRect">
            <a:avLst>
              <a:gd fmla="val 16667" name="adj"/>
            </a:avLst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1" name="Google Shape;311;p15"/>
          <p:cNvCxnSpPr/>
          <p:nvPr/>
        </p:nvCxnSpPr>
        <p:spPr>
          <a:xfrm>
            <a:off x="8829448" y="5141080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7598342" y="5141080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5"/>
          <p:cNvSpPr txBox="1"/>
          <p:nvPr/>
        </p:nvSpPr>
        <p:spPr>
          <a:xfrm>
            <a:off x="7975281" y="5213028"/>
            <a:ext cx="1822631" cy="4368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6683327" y="5213028"/>
            <a:ext cx="1822631" cy="43685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912279" y="1952263"/>
            <a:ext cx="2642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saturation: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912279" y="5086869"/>
            <a:ext cx="3097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saturation: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Examples</a:t>
            </a:r>
            <a:endParaRPr/>
          </a:p>
        </p:txBody>
      </p:sp>
      <p:pic>
        <p:nvPicPr>
          <p:cNvPr id="322" name="Google Shape;32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390" y="2764446"/>
            <a:ext cx="4026107" cy="316246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 txBox="1"/>
          <p:nvPr/>
        </p:nvSpPr>
        <p:spPr>
          <a:xfrm>
            <a:off x="973777" y="1884475"/>
            <a:ext cx="896527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210" l="-6121" r="0" t="-15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Diagram&#10;&#10;Description automatically generated" id="324" name="Google Shape;3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33" y="2581494"/>
            <a:ext cx="5156675" cy="3781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6"/>
          <p:cNvSpPr txBox="1"/>
          <p:nvPr/>
        </p:nvSpPr>
        <p:spPr>
          <a:xfrm>
            <a:off x="3048595" y="3244334"/>
            <a:ext cx="6097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7"/>
          <p:cNvPicPr preferRelativeResize="0"/>
          <p:nvPr/>
        </p:nvPicPr>
        <p:blipFill rotWithShape="1">
          <a:blip r:embed="rId3">
            <a:alphaModFix/>
          </a:blip>
          <a:srcRect b="4196" l="6693" r="6208" t="3063"/>
          <a:stretch/>
        </p:blipFill>
        <p:spPr>
          <a:xfrm>
            <a:off x="838200" y="2358272"/>
            <a:ext cx="3506485" cy="2932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57" l="-4996" r="0" t="-15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5512827" y="1825625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>
            <a:off x="6846847" y="2287290"/>
            <a:ext cx="4685192" cy="4296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2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6846847" y="3178624"/>
            <a:ext cx="4632294" cy="4397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6882131" y="4084122"/>
            <a:ext cx="3441007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5755" l="-1949" r="0" t="-9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6882131" y="4884222"/>
            <a:ext cx="2071465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38" name="Google Shape;338;p17"/>
          <p:cNvGrpSpPr/>
          <p:nvPr/>
        </p:nvGrpSpPr>
        <p:grpSpPr>
          <a:xfrm>
            <a:off x="3425637" y="3765590"/>
            <a:ext cx="3504430" cy="2660443"/>
            <a:chOff x="3425637" y="3765590"/>
            <a:chExt cx="3504430" cy="2660443"/>
          </a:xfrm>
        </p:grpSpPr>
        <p:cxnSp>
          <p:nvCxnSpPr>
            <p:cNvPr id="339" name="Google Shape;339;p17"/>
            <p:cNvCxnSpPr/>
            <p:nvPr/>
          </p:nvCxnSpPr>
          <p:spPr>
            <a:xfrm flipH="1" rot="10800000">
              <a:off x="3425637" y="5356328"/>
              <a:ext cx="3000812" cy="1227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340" name="Google Shape;340;p17"/>
            <p:cNvCxnSpPr/>
            <p:nvPr/>
          </p:nvCxnSpPr>
          <p:spPr>
            <a:xfrm rot="10800000">
              <a:off x="4590072" y="3871096"/>
              <a:ext cx="0" cy="2554937"/>
            </a:xfrm>
            <a:prstGeom prst="straightConnector1">
              <a:avLst/>
            </a:prstGeom>
            <a:noFill/>
            <a:ln cap="flat" cmpd="sng" w="28575">
              <a:solidFill>
                <a:schemeClr val="dk1">
                  <a:alpha val="37647"/>
                </a:schemeClr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341" name="Google Shape;341;p17"/>
            <p:cNvSpPr txBox="1"/>
            <p:nvPr/>
          </p:nvSpPr>
          <p:spPr>
            <a:xfrm>
              <a:off x="4576605" y="3765590"/>
              <a:ext cx="1302802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42" name="Google Shape;342;p17"/>
            <p:cNvCxnSpPr/>
            <p:nvPr/>
          </p:nvCxnSpPr>
          <p:spPr>
            <a:xfrm flipH="1" rot="10800000">
              <a:off x="4219190" y="4411233"/>
              <a:ext cx="763094" cy="175960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3" name="Google Shape;343;p17"/>
            <p:cNvSpPr txBox="1"/>
            <p:nvPr/>
          </p:nvSpPr>
          <p:spPr>
            <a:xfrm>
              <a:off x="4787305" y="4676005"/>
              <a:ext cx="1519340" cy="37965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44" name="Google Shape;344;p17"/>
            <p:cNvCxnSpPr/>
            <p:nvPr/>
          </p:nvCxnSpPr>
          <p:spPr>
            <a:xfrm rot="10800000">
              <a:off x="4188731" y="5258732"/>
              <a:ext cx="0" cy="178499"/>
            </a:xfrm>
            <a:prstGeom prst="straightConnector1">
              <a:avLst/>
            </a:prstGeom>
            <a:noFill/>
            <a:ln cap="rnd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17"/>
            <p:cNvCxnSpPr/>
            <p:nvPr/>
          </p:nvCxnSpPr>
          <p:spPr>
            <a:xfrm rot="10800000">
              <a:off x="4982284" y="5267078"/>
              <a:ext cx="0" cy="178499"/>
            </a:xfrm>
            <a:prstGeom prst="straightConnector1">
              <a:avLst/>
            </a:prstGeom>
            <a:noFill/>
            <a:ln cap="rnd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17"/>
            <p:cNvSpPr txBox="1"/>
            <p:nvPr/>
          </p:nvSpPr>
          <p:spPr>
            <a:xfrm>
              <a:off x="4771052" y="5412463"/>
              <a:ext cx="620683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47" name="Google Shape;347;p17"/>
            <p:cNvSpPr txBox="1"/>
            <p:nvPr/>
          </p:nvSpPr>
          <p:spPr>
            <a:xfrm>
              <a:off x="3728478" y="5412463"/>
              <a:ext cx="7938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48" name="Google Shape;348;p17"/>
            <p:cNvCxnSpPr/>
            <p:nvPr/>
          </p:nvCxnSpPr>
          <p:spPr>
            <a:xfrm rot="10800000">
              <a:off x="4504052" y="4428461"/>
              <a:ext cx="86020" cy="0"/>
            </a:xfrm>
            <a:prstGeom prst="straightConnector1">
              <a:avLst/>
            </a:prstGeom>
            <a:noFill/>
            <a:ln cap="rnd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17"/>
            <p:cNvCxnSpPr/>
            <p:nvPr/>
          </p:nvCxnSpPr>
          <p:spPr>
            <a:xfrm rot="10800000">
              <a:off x="4576605" y="6164835"/>
              <a:ext cx="86020" cy="0"/>
            </a:xfrm>
            <a:prstGeom prst="straightConnector1">
              <a:avLst/>
            </a:prstGeom>
            <a:noFill/>
            <a:ln cap="rnd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" name="Google Shape;350;p17"/>
            <p:cNvSpPr txBox="1"/>
            <p:nvPr/>
          </p:nvSpPr>
          <p:spPr>
            <a:xfrm>
              <a:off x="4097663" y="4240801"/>
              <a:ext cx="494046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704331" y="5978413"/>
              <a:ext cx="667170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52" name="Google Shape;352;p17"/>
            <p:cNvCxnSpPr/>
            <p:nvPr/>
          </p:nvCxnSpPr>
          <p:spPr>
            <a:xfrm>
              <a:off x="4971618" y="4428461"/>
              <a:ext cx="90778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7"/>
            <p:cNvCxnSpPr/>
            <p:nvPr/>
          </p:nvCxnSpPr>
          <p:spPr>
            <a:xfrm flipH="1" rot="10800000">
              <a:off x="3585611" y="6144419"/>
              <a:ext cx="675101" cy="71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4" name="Google Shape;354;p17"/>
            <p:cNvSpPr txBox="1"/>
            <p:nvPr/>
          </p:nvSpPr>
          <p:spPr>
            <a:xfrm>
              <a:off x="6068723" y="5368496"/>
              <a:ext cx="86134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355" name="Google Shape;355;p17"/>
          <p:cNvCxnSpPr/>
          <p:nvPr/>
        </p:nvCxnSpPr>
        <p:spPr>
          <a:xfrm rot="10800000">
            <a:off x="4490585" y="5100863"/>
            <a:ext cx="86020" cy="0"/>
          </a:xfrm>
          <a:prstGeom prst="straightConnector1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7"/>
          <p:cNvSpPr txBox="1"/>
          <p:nvPr/>
        </p:nvSpPr>
        <p:spPr>
          <a:xfrm>
            <a:off x="4176112" y="4911380"/>
            <a:ext cx="365806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4638738" y="5029247"/>
            <a:ext cx="136056" cy="136056"/>
          </a:xfrm>
          <a:prstGeom prst="ellipse">
            <a:avLst/>
          </a:prstGeom>
          <a:solidFill>
            <a:srgbClr val="FF0000"/>
          </a:solidFill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18"/>
          <p:cNvCxnSpPr/>
          <p:nvPr/>
        </p:nvCxnSpPr>
        <p:spPr>
          <a:xfrm rot="10800000">
            <a:off x="2381250" y="6169676"/>
            <a:ext cx="77734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descr="Diagram&#10;&#10;Description automatically generated" id="363" name="Google Shape;3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19" y="2091385"/>
            <a:ext cx="4336040" cy="31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365" name="Google Shape;365;p18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57" l="-4996" r="0" t="-15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5512827" y="1825625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5869513" y="2287290"/>
            <a:ext cx="5367047" cy="4296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2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5853419" y="3173123"/>
            <a:ext cx="5574347" cy="4397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9" name="Google Shape;369;p18"/>
          <p:cNvSpPr txBox="1"/>
          <p:nvPr/>
        </p:nvSpPr>
        <p:spPr>
          <a:xfrm>
            <a:off x="5937256" y="4103744"/>
            <a:ext cx="2325508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5755" l="-2885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7441161" y="4794684"/>
            <a:ext cx="2416111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0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71" name="Google Shape;371;p18"/>
          <p:cNvGrpSpPr/>
          <p:nvPr/>
        </p:nvGrpSpPr>
        <p:grpSpPr>
          <a:xfrm>
            <a:off x="3158599" y="3783720"/>
            <a:ext cx="3344456" cy="2660443"/>
            <a:chOff x="3585611" y="3765590"/>
            <a:chExt cx="3344456" cy="2660443"/>
          </a:xfrm>
        </p:grpSpPr>
        <p:cxnSp>
          <p:nvCxnSpPr>
            <p:cNvPr id="372" name="Google Shape;372;p18"/>
            <p:cNvCxnSpPr/>
            <p:nvPr/>
          </p:nvCxnSpPr>
          <p:spPr>
            <a:xfrm>
              <a:off x="3608362" y="5356328"/>
              <a:ext cx="2818087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373" name="Google Shape;373;p18"/>
            <p:cNvCxnSpPr/>
            <p:nvPr/>
          </p:nvCxnSpPr>
          <p:spPr>
            <a:xfrm rot="10800000">
              <a:off x="4590072" y="3871096"/>
              <a:ext cx="0" cy="2554937"/>
            </a:xfrm>
            <a:prstGeom prst="straightConnector1">
              <a:avLst/>
            </a:prstGeom>
            <a:noFill/>
            <a:ln cap="flat" cmpd="sng" w="28575">
              <a:solidFill>
                <a:schemeClr val="dk1">
                  <a:alpha val="37647"/>
                </a:schemeClr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374" name="Google Shape;374;p18"/>
            <p:cNvSpPr txBox="1"/>
            <p:nvPr/>
          </p:nvSpPr>
          <p:spPr>
            <a:xfrm>
              <a:off x="4576605" y="3765590"/>
              <a:ext cx="1302802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75" name="Google Shape;375;p18"/>
            <p:cNvCxnSpPr/>
            <p:nvPr/>
          </p:nvCxnSpPr>
          <p:spPr>
            <a:xfrm flipH="1" rot="10800000">
              <a:off x="4219190" y="4411233"/>
              <a:ext cx="763094" cy="175960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6" name="Google Shape;376;p18"/>
            <p:cNvSpPr txBox="1"/>
            <p:nvPr/>
          </p:nvSpPr>
          <p:spPr>
            <a:xfrm>
              <a:off x="4787305" y="4676005"/>
              <a:ext cx="1519340" cy="37965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77" name="Google Shape;377;p18"/>
            <p:cNvCxnSpPr/>
            <p:nvPr/>
          </p:nvCxnSpPr>
          <p:spPr>
            <a:xfrm rot="10800000">
              <a:off x="4188731" y="5258732"/>
              <a:ext cx="0" cy="178499"/>
            </a:xfrm>
            <a:prstGeom prst="straightConnector1">
              <a:avLst/>
            </a:prstGeom>
            <a:noFill/>
            <a:ln cap="rnd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 rot="10800000">
              <a:off x="4982284" y="5267078"/>
              <a:ext cx="0" cy="178499"/>
            </a:xfrm>
            <a:prstGeom prst="straightConnector1">
              <a:avLst/>
            </a:prstGeom>
            <a:noFill/>
            <a:ln cap="rnd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18"/>
            <p:cNvSpPr txBox="1"/>
            <p:nvPr/>
          </p:nvSpPr>
          <p:spPr>
            <a:xfrm>
              <a:off x="4771052" y="5412463"/>
              <a:ext cx="620683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3728478" y="5412463"/>
              <a:ext cx="7938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81" name="Google Shape;381;p18"/>
            <p:cNvCxnSpPr/>
            <p:nvPr/>
          </p:nvCxnSpPr>
          <p:spPr>
            <a:xfrm rot="10800000">
              <a:off x="4504052" y="4428461"/>
              <a:ext cx="86020" cy="0"/>
            </a:xfrm>
            <a:prstGeom prst="straightConnector1">
              <a:avLst/>
            </a:prstGeom>
            <a:noFill/>
            <a:ln cap="rnd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18"/>
            <p:cNvCxnSpPr/>
            <p:nvPr/>
          </p:nvCxnSpPr>
          <p:spPr>
            <a:xfrm rot="10800000">
              <a:off x="4576605" y="6164835"/>
              <a:ext cx="86020" cy="0"/>
            </a:xfrm>
            <a:prstGeom prst="straightConnector1">
              <a:avLst/>
            </a:prstGeom>
            <a:noFill/>
            <a:ln cap="rnd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p18"/>
            <p:cNvSpPr txBox="1"/>
            <p:nvPr/>
          </p:nvSpPr>
          <p:spPr>
            <a:xfrm>
              <a:off x="4097663" y="4240801"/>
              <a:ext cx="494046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84" name="Google Shape;384;p18"/>
            <p:cNvSpPr txBox="1"/>
            <p:nvPr/>
          </p:nvSpPr>
          <p:spPr>
            <a:xfrm>
              <a:off x="4704331" y="5978413"/>
              <a:ext cx="667170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85" name="Google Shape;385;p18"/>
            <p:cNvCxnSpPr/>
            <p:nvPr/>
          </p:nvCxnSpPr>
          <p:spPr>
            <a:xfrm>
              <a:off x="4971618" y="4428461"/>
              <a:ext cx="90778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>
              <a:off x="3585611" y="6151546"/>
              <a:ext cx="63301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7" name="Google Shape;387;p18"/>
            <p:cNvSpPr txBox="1"/>
            <p:nvPr/>
          </p:nvSpPr>
          <p:spPr>
            <a:xfrm>
              <a:off x="6068723" y="5368496"/>
              <a:ext cx="86134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88" name="Google Shape;388;p18"/>
          <p:cNvSpPr/>
          <p:nvPr/>
        </p:nvSpPr>
        <p:spPr>
          <a:xfrm>
            <a:off x="2681120" y="6101648"/>
            <a:ext cx="136056" cy="136056"/>
          </a:xfrm>
          <a:prstGeom prst="ellipse">
            <a:avLst/>
          </a:prstGeom>
          <a:solidFill>
            <a:srgbClr val="FF0000"/>
          </a:solidFill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18"/>
          <p:cNvCxnSpPr/>
          <p:nvPr/>
        </p:nvCxnSpPr>
        <p:spPr>
          <a:xfrm rot="10800000">
            <a:off x="2737785" y="5293869"/>
            <a:ext cx="0" cy="178499"/>
          </a:xfrm>
          <a:prstGeom prst="straightConnector1">
            <a:avLst/>
          </a:prstGeom>
          <a:noFill/>
          <a:ln cap="rnd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18"/>
          <p:cNvSpPr txBox="1"/>
          <p:nvPr/>
        </p:nvSpPr>
        <p:spPr>
          <a:xfrm>
            <a:off x="2277532" y="5447600"/>
            <a:ext cx="92204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91" name="Google Shape;391;p18"/>
          <p:cNvCxnSpPr/>
          <p:nvPr/>
        </p:nvCxnSpPr>
        <p:spPr>
          <a:xfrm rot="10800000">
            <a:off x="2277532" y="5377510"/>
            <a:ext cx="881067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18"/>
          <p:cNvSpPr txBox="1"/>
          <p:nvPr/>
        </p:nvSpPr>
        <p:spPr>
          <a:xfrm>
            <a:off x="8401429" y="4075438"/>
            <a:ext cx="30972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(Negative saturation)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903" y="2625361"/>
            <a:ext cx="3534744" cy="27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 rotWithShape="1">
          <a:blip r:embed="rId4">
            <a:alphaModFix/>
          </a:blip>
          <a:srcRect b="0" l="0" r="9999" t="0"/>
          <a:stretch/>
        </p:blipFill>
        <p:spPr>
          <a:xfrm>
            <a:off x="8447071" y="316790"/>
            <a:ext cx="3648360" cy="4186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Physical Entity</a:t>
            </a:r>
            <a:endParaRPr/>
          </a:p>
        </p:txBody>
      </p:sp>
      <p:pic>
        <p:nvPicPr>
          <p:cNvPr id="400" name="Google Shape;400;p19"/>
          <p:cNvPicPr preferRelativeResize="0"/>
          <p:nvPr/>
        </p:nvPicPr>
        <p:blipFill rotWithShape="1">
          <a:blip r:embed="rId5">
            <a:alphaModFix/>
          </a:blip>
          <a:srcRect b="7104" l="0" r="9261" t="9536"/>
          <a:stretch/>
        </p:blipFill>
        <p:spPr>
          <a:xfrm>
            <a:off x="4934969" y="3115179"/>
            <a:ext cx="5010309" cy="19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 txBox="1"/>
          <p:nvPr/>
        </p:nvSpPr>
        <p:spPr>
          <a:xfrm>
            <a:off x="838199" y="5519478"/>
            <a:ext cx="45910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symbol for the general-purpose op amp.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numbering is that for 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8-pin mini-DIP package </a:t>
            </a:r>
            <a:endParaRPr/>
          </a:p>
        </p:txBody>
      </p:sp>
      <p:sp>
        <p:nvSpPr>
          <p:cNvPr id="402" name="Google Shape;402;p19"/>
          <p:cNvSpPr txBox="1"/>
          <p:nvPr/>
        </p:nvSpPr>
        <p:spPr>
          <a:xfrm>
            <a:off x="6727176" y="2658667"/>
            <a:ext cx="22974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Connection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7044574" y="5031457"/>
            <a:ext cx="166263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373" l="0" r="-9190" t="-12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985652" y="1613743"/>
            <a:ext cx="755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Amplifier –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Amplifies the voltage difference between two terminals.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1003612" y="326927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6" name="Google Shape;406;p19"/>
          <p:cNvSpPr txBox="1"/>
          <p:nvPr/>
        </p:nvSpPr>
        <p:spPr>
          <a:xfrm>
            <a:off x="1003612" y="3909889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7" name="Google Shape;407;p19"/>
          <p:cNvSpPr txBox="1"/>
          <p:nvPr/>
        </p:nvSpPr>
        <p:spPr>
          <a:xfrm>
            <a:off x="2803955" y="2336265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08" name="Google Shape;408;p19"/>
          <p:cNvSpPr txBox="1"/>
          <p:nvPr/>
        </p:nvSpPr>
        <p:spPr>
          <a:xfrm>
            <a:off x="2803955" y="499497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09" name="Google Shape;409;p19"/>
          <p:cNvSpPr txBox="1"/>
          <p:nvPr/>
        </p:nvSpPr>
        <p:spPr>
          <a:xfrm>
            <a:off x="4487636" y="3665622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410" name="Google Shape;410;p19"/>
          <p:cNvCxnSpPr>
            <a:endCxn id="411" idx="0"/>
          </p:cNvCxnSpPr>
          <p:nvPr/>
        </p:nvCxnSpPr>
        <p:spPr>
          <a:xfrm flipH="1">
            <a:off x="6693399" y="5420498"/>
            <a:ext cx="425700" cy="370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p19"/>
          <p:cNvSpPr txBox="1"/>
          <p:nvPr/>
        </p:nvSpPr>
        <p:spPr>
          <a:xfrm>
            <a:off x="5825757" y="5791298"/>
            <a:ext cx="1735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412" name="Google Shape;412;p19"/>
          <p:cNvCxnSpPr/>
          <p:nvPr/>
        </p:nvCxnSpPr>
        <p:spPr>
          <a:xfrm flipH="1">
            <a:off x="8075561" y="5658547"/>
            <a:ext cx="4165" cy="645394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19"/>
          <p:cNvSpPr txBox="1"/>
          <p:nvPr/>
        </p:nvSpPr>
        <p:spPr>
          <a:xfrm>
            <a:off x="6569863" y="6271461"/>
            <a:ext cx="3254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Identification Number (PIN)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/>
          <p:nvPr/>
        </p:nvSpPr>
        <p:spPr>
          <a:xfrm rot="5400000">
            <a:off x="7963541" y="5304201"/>
            <a:ext cx="224040" cy="603315"/>
          </a:xfrm>
          <a:prstGeom prst="rightBrace">
            <a:avLst>
              <a:gd fmla="val 39510" name="adj1"/>
              <a:gd fmla="val 50000" name="adj2"/>
            </a:avLst>
          </a:pr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19"/>
          <p:cNvCxnSpPr/>
          <p:nvPr/>
        </p:nvCxnSpPr>
        <p:spPr>
          <a:xfrm>
            <a:off x="8665176" y="5352960"/>
            <a:ext cx="523697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19"/>
          <p:cNvSpPr txBox="1"/>
          <p:nvPr/>
        </p:nvSpPr>
        <p:spPr>
          <a:xfrm>
            <a:off x="9211981" y="5154567"/>
            <a:ext cx="2806987" cy="9233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933" l="-1734" r="-130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Dependent 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Operational Amplifier: 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Circuit Symbols and terminal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VTC (Voltage Transfer Characteristics)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Amplification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(Positive and Negative) Saturation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Examples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Physical Entity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Summary</a:t>
            </a: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973874" y="1970049"/>
            <a:ext cx="7597698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74" l="-1283" r="0" t="-58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997534" y="3429000"/>
            <a:ext cx="7391685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713" l="-1319" r="-1236" t="-40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973874" y="5177158"/>
            <a:ext cx="65386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“ideal” op-amp behaves like a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dependent voltage source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linear region.</a:t>
            </a:r>
            <a:endParaRPr/>
          </a:p>
        </p:txBody>
      </p:sp>
      <p:cxnSp>
        <p:nvCxnSpPr>
          <p:cNvPr id="425" name="Google Shape;425;p20"/>
          <p:cNvCxnSpPr/>
          <p:nvPr/>
        </p:nvCxnSpPr>
        <p:spPr>
          <a:xfrm>
            <a:off x="8296507" y="5465396"/>
            <a:ext cx="3140842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426" name="Google Shape;426;p20"/>
          <p:cNvCxnSpPr/>
          <p:nvPr/>
        </p:nvCxnSpPr>
        <p:spPr>
          <a:xfrm rot="10800000">
            <a:off x="9521726" y="3948162"/>
            <a:ext cx="0" cy="260604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37647"/>
              </a:schemeClr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427" name="Google Shape;427;p20"/>
          <p:cNvSpPr txBox="1"/>
          <p:nvPr/>
        </p:nvSpPr>
        <p:spPr>
          <a:xfrm>
            <a:off x="9509080" y="3711630"/>
            <a:ext cx="449622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 l="-4053" r="-175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8" name="Google Shape;428;p20"/>
          <p:cNvSpPr txBox="1"/>
          <p:nvPr/>
        </p:nvSpPr>
        <p:spPr>
          <a:xfrm>
            <a:off x="10815687" y="5177158"/>
            <a:ext cx="1822631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29" name="Google Shape;429;p20"/>
          <p:cNvCxnSpPr/>
          <p:nvPr/>
        </p:nvCxnSpPr>
        <p:spPr>
          <a:xfrm>
            <a:off x="10168707" y="4603995"/>
            <a:ext cx="1192775" cy="0"/>
          </a:xfrm>
          <a:prstGeom prst="straightConnector1">
            <a:avLst/>
          </a:prstGeom>
          <a:noFill/>
          <a:ln cap="rnd" cmpd="sng" w="317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20"/>
          <p:cNvCxnSpPr/>
          <p:nvPr/>
        </p:nvCxnSpPr>
        <p:spPr>
          <a:xfrm>
            <a:off x="8401865" y="6225019"/>
            <a:ext cx="498759" cy="0"/>
          </a:xfrm>
          <a:prstGeom prst="straightConnector1">
            <a:avLst/>
          </a:prstGeom>
          <a:noFill/>
          <a:ln cap="flat" cmpd="sng" w="317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1" name="Google Shape;431;p20"/>
          <p:cNvCxnSpPr/>
          <p:nvPr/>
        </p:nvCxnSpPr>
        <p:spPr>
          <a:xfrm flipH="1">
            <a:off x="8900624" y="4603995"/>
            <a:ext cx="1268083" cy="1621024"/>
          </a:xfrm>
          <a:prstGeom prst="straightConnector1">
            <a:avLst/>
          </a:prstGeom>
          <a:noFill/>
          <a:ln cap="rnd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20"/>
          <p:cNvSpPr txBox="1"/>
          <p:nvPr/>
        </p:nvSpPr>
        <p:spPr>
          <a:xfrm>
            <a:off x="8608904" y="4373161"/>
            <a:ext cx="900176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4" l="-67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3" name="Google Shape;433;p20"/>
          <p:cNvSpPr txBox="1"/>
          <p:nvPr/>
        </p:nvSpPr>
        <p:spPr>
          <a:xfrm>
            <a:off x="9508614" y="5953925"/>
            <a:ext cx="90017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1" l="0" r="-6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34" name="Google Shape;434;p20"/>
          <p:cNvCxnSpPr/>
          <p:nvPr/>
        </p:nvCxnSpPr>
        <p:spPr>
          <a:xfrm>
            <a:off x="10168707" y="5410715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20"/>
          <p:cNvCxnSpPr/>
          <p:nvPr/>
        </p:nvCxnSpPr>
        <p:spPr>
          <a:xfrm>
            <a:off x="8937601" y="5410715"/>
            <a:ext cx="0" cy="10531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20"/>
          <p:cNvSpPr txBox="1"/>
          <p:nvPr/>
        </p:nvSpPr>
        <p:spPr>
          <a:xfrm>
            <a:off x="9314540" y="5482663"/>
            <a:ext cx="1822631" cy="43685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20"/>
          <p:cNvSpPr txBox="1"/>
          <p:nvPr/>
        </p:nvSpPr>
        <p:spPr>
          <a:xfrm>
            <a:off x="8022586" y="5482663"/>
            <a:ext cx="1822631" cy="4368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38" name="Google Shape;438;p20"/>
          <p:cNvPicPr preferRelativeResize="0"/>
          <p:nvPr>
            <p:ph idx="1" type="body"/>
          </p:nvPr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01865" y="1106649"/>
            <a:ext cx="3387851" cy="26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/>
          <p:nvPr/>
        </p:nvSpPr>
        <p:spPr>
          <a:xfrm>
            <a:off x="8157513" y="1860944"/>
            <a:ext cx="420624" cy="9233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/>
          <p:nvPr>
            <p:ph type="title"/>
          </p:nvPr>
        </p:nvSpPr>
        <p:spPr>
          <a:xfrm>
            <a:off x="838200" y="24699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2" y="4305899"/>
            <a:ext cx="5397777" cy="231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Dependent Sources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2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To analyze op-amps, we must understand </a:t>
            </a:r>
            <a:r>
              <a:rPr b="1" lang="en-US" sz="2400"/>
              <a:t>dependent source.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dependent source generates a voltage or current whose value depends on another voltage or current.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Example: current-controlled current source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Dependent Sources</a:t>
            </a:r>
            <a:endParaRPr/>
          </a:p>
        </p:txBody>
      </p:sp>
      <p:pic>
        <p:nvPicPr>
          <p:cNvPr id="110" name="Google Shape;11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452" y="1993242"/>
            <a:ext cx="5937555" cy="254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714" y="2264373"/>
            <a:ext cx="1669501" cy="101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7328" y="3399519"/>
            <a:ext cx="2256271" cy="88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4042" y="4578014"/>
            <a:ext cx="3129441" cy="115258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10222301" y="4576581"/>
            <a:ext cx="561181" cy="115258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477694" y="4845452"/>
            <a:ext cx="4423070" cy="114197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41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Dependent Sources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924464" y="3548140"/>
            <a:ext cx="10515600" cy="52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Dependent sources are two-ports: characterized by </a:t>
            </a:r>
            <a:r>
              <a:rPr b="1" lang="en-US"/>
              <a:t>two</a:t>
            </a:r>
            <a:r>
              <a:rPr lang="en-US"/>
              <a:t> equations. 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417" y="4196161"/>
            <a:ext cx="4563166" cy="1594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3814417" y="5969655"/>
            <a:ext cx="5105565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557" l="-2508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838200" y="1464521"/>
            <a:ext cx="106881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Resistors, (Ind.) Voltage sources, (Ind.) Current sources are single “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device. They are characterized by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equation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4773" y="2164498"/>
            <a:ext cx="2675986" cy="187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0884" y="2164498"/>
            <a:ext cx="2579493" cy="191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36881"/>
          <a:stretch/>
        </p:blipFill>
        <p:spPr>
          <a:xfrm>
            <a:off x="5593986" y="2190167"/>
            <a:ext cx="6324600" cy="170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Amplifier: Introduction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92521" y="1698273"/>
            <a:ext cx="5601789" cy="227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Operational: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M</a:t>
            </a:r>
            <a:r>
              <a:rPr lang="en-US" sz="2800"/>
              <a:t>athematical Operations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Amplifier: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Amplifies input signal/voltage.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5946" t="0"/>
          <a:stretch/>
        </p:blipFill>
        <p:spPr>
          <a:xfrm>
            <a:off x="7229902" y="1597362"/>
            <a:ext cx="2803645" cy="230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6216995" y="1917377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Signal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9924580" y="1823399"/>
            <a:ext cx="190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Signal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8525" y="4846936"/>
            <a:ext cx="3305449" cy="1789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7507671" y="5512676"/>
            <a:ext cx="843825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5755" l="-797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3801660" y="5503878"/>
            <a:ext cx="1012415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2084605" y="4800746"/>
            <a:ext cx="7948942" cy="1835437"/>
            <a:chOff x="2084605" y="4800746"/>
            <a:chExt cx="7948942" cy="1835437"/>
          </a:xfrm>
        </p:grpSpPr>
        <p:pic>
          <p:nvPicPr>
            <p:cNvPr id="141" name="Google Shape;141;p6"/>
            <p:cNvPicPr preferRelativeResize="0"/>
            <p:nvPr/>
          </p:nvPicPr>
          <p:blipFill rotWithShape="1">
            <a:blip r:embed="rId3">
              <a:alphaModFix/>
            </a:blip>
            <a:srcRect b="36816" l="15343" r="73007" t="40449"/>
            <a:stretch/>
          </p:blipFill>
          <p:spPr>
            <a:xfrm>
              <a:off x="2839466" y="5504192"/>
              <a:ext cx="568798" cy="474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 txBox="1"/>
            <p:nvPr/>
          </p:nvSpPr>
          <p:spPr>
            <a:xfrm>
              <a:off x="2399833" y="5167885"/>
              <a:ext cx="14237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Signal</a:t>
              </a:r>
              <a:endParaRPr/>
            </a:p>
          </p:txBody>
        </p:sp>
        <p:pic>
          <p:nvPicPr>
            <p:cNvPr id="143" name="Google Shape;143;p6"/>
            <p:cNvPicPr preferRelativeResize="0"/>
            <p:nvPr/>
          </p:nvPicPr>
          <p:blipFill rotWithShape="1">
            <a:blip r:embed="rId3">
              <a:alphaModFix/>
            </a:blip>
            <a:srcRect b="32680" l="69805" r="8446" t="35787"/>
            <a:stretch/>
          </p:blipFill>
          <p:spPr>
            <a:xfrm>
              <a:off x="8507201" y="5412326"/>
              <a:ext cx="1061764" cy="65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6"/>
            <p:cNvSpPr txBox="1"/>
            <p:nvPr/>
          </p:nvSpPr>
          <p:spPr>
            <a:xfrm>
              <a:off x="8208899" y="5092662"/>
              <a:ext cx="16654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Signal</a:t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084605" y="4800746"/>
              <a:ext cx="7948942" cy="1835437"/>
            </a:xfrm>
            <a:custGeom>
              <a:rect b="b" l="l" r="r" t="t"/>
              <a:pathLst>
                <a:path extrusionOk="0" h="1835437" w="7948942">
                  <a:moveTo>
                    <a:pt x="0" y="305912"/>
                  </a:moveTo>
                  <a:cubicBezTo>
                    <a:pt x="-9629" y="152548"/>
                    <a:pt x="141737" y="-10130"/>
                    <a:pt x="305912" y="0"/>
                  </a:cubicBezTo>
                  <a:cubicBezTo>
                    <a:pt x="420655" y="-6909"/>
                    <a:pt x="488228" y="21617"/>
                    <a:pt x="650192" y="0"/>
                  </a:cubicBezTo>
                  <a:cubicBezTo>
                    <a:pt x="812156" y="-21617"/>
                    <a:pt x="1020346" y="50160"/>
                    <a:pt x="1287957" y="0"/>
                  </a:cubicBezTo>
                  <a:cubicBezTo>
                    <a:pt x="1555568" y="-50160"/>
                    <a:pt x="1691148" y="388"/>
                    <a:pt x="1999093" y="0"/>
                  </a:cubicBezTo>
                  <a:cubicBezTo>
                    <a:pt x="2307038" y="-388"/>
                    <a:pt x="2314180" y="8513"/>
                    <a:pt x="2490116" y="0"/>
                  </a:cubicBezTo>
                  <a:cubicBezTo>
                    <a:pt x="2666052" y="-8513"/>
                    <a:pt x="2792446" y="24599"/>
                    <a:pt x="3054509" y="0"/>
                  </a:cubicBezTo>
                  <a:cubicBezTo>
                    <a:pt x="3316572" y="-24599"/>
                    <a:pt x="3465719" y="37231"/>
                    <a:pt x="3765645" y="0"/>
                  </a:cubicBezTo>
                  <a:cubicBezTo>
                    <a:pt x="4065571" y="-37231"/>
                    <a:pt x="3990169" y="3025"/>
                    <a:pt x="4183297" y="0"/>
                  </a:cubicBezTo>
                  <a:cubicBezTo>
                    <a:pt x="4376425" y="-3025"/>
                    <a:pt x="4565502" y="13137"/>
                    <a:pt x="4747690" y="0"/>
                  </a:cubicBezTo>
                  <a:cubicBezTo>
                    <a:pt x="4929878" y="-13137"/>
                    <a:pt x="5013331" y="25016"/>
                    <a:pt x="5091971" y="0"/>
                  </a:cubicBezTo>
                  <a:cubicBezTo>
                    <a:pt x="5170611" y="-25016"/>
                    <a:pt x="5470297" y="76281"/>
                    <a:pt x="5729735" y="0"/>
                  </a:cubicBezTo>
                  <a:cubicBezTo>
                    <a:pt x="5989173" y="-76281"/>
                    <a:pt x="6062498" y="17121"/>
                    <a:pt x="6294129" y="0"/>
                  </a:cubicBezTo>
                  <a:cubicBezTo>
                    <a:pt x="6525760" y="-17121"/>
                    <a:pt x="6680884" y="26132"/>
                    <a:pt x="6858523" y="0"/>
                  </a:cubicBezTo>
                  <a:cubicBezTo>
                    <a:pt x="7036162" y="-26132"/>
                    <a:pt x="7383403" y="64757"/>
                    <a:pt x="7643030" y="0"/>
                  </a:cubicBezTo>
                  <a:cubicBezTo>
                    <a:pt x="7831306" y="-46084"/>
                    <a:pt x="7975722" y="152848"/>
                    <a:pt x="7948942" y="305912"/>
                  </a:cubicBezTo>
                  <a:cubicBezTo>
                    <a:pt x="7962988" y="424183"/>
                    <a:pt x="7901473" y="550563"/>
                    <a:pt x="7948942" y="726019"/>
                  </a:cubicBezTo>
                  <a:cubicBezTo>
                    <a:pt x="7996411" y="901475"/>
                    <a:pt x="7935858" y="1001064"/>
                    <a:pt x="7948942" y="1109418"/>
                  </a:cubicBezTo>
                  <a:cubicBezTo>
                    <a:pt x="7962026" y="1217772"/>
                    <a:pt x="7945180" y="1357281"/>
                    <a:pt x="7948942" y="1529525"/>
                  </a:cubicBezTo>
                  <a:cubicBezTo>
                    <a:pt x="7932233" y="1744477"/>
                    <a:pt x="7823683" y="1847714"/>
                    <a:pt x="7643030" y="1835437"/>
                  </a:cubicBezTo>
                  <a:cubicBezTo>
                    <a:pt x="7375167" y="1882137"/>
                    <a:pt x="7360234" y="1778165"/>
                    <a:pt x="7078636" y="1835437"/>
                  </a:cubicBezTo>
                  <a:cubicBezTo>
                    <a:pt x="6797038" y="1892709"/>
                    <a:pt x="6770154" y="1817577"/>
                    <a:pt x="6660985" y="1835437"/>
                  </a:cubicBezTo>
                  <a:cubicBezTo>
                    <a:pt x="6551816" y="1853297"/>
                    <a:pt x="6248152" y="1790713"/>
                    <a:pt x="5949849" y="1835437"/>
                  </a:cubicBezTo>
                  <a:cubicBezTo>
                    <a:pt x="5651546" y="1880161"/>
                    <a:pt x="5503771" y="1792602"/>
                    <a:pt x="5312084" y="1835437"/>
                  </a:cubicBezTo>
                  <a:cubicBezTo>
                    <a:pt x="5120397" y="1878272"/>
                    <a:pt x="5078566" y="1835268"/>
                    <a:pt x="4967804" y="1835437"/>
                  </a:cubicBezTo>
                  <a:cubicBezTo>
                    <a:pt x="4857042" y="1835606"/>
                    <a:pt x="4761210" y="1816289"/>
                    <a:pt x="4623524" y="1835437"/>
                  </a:cubicBezTo>
                  <a:cubicBezTo>
                    <a:pt x="4485838" y="1854585"/>
                    <a:pt x="4383395" y="1802383"/>
                    <a:pt x="4279244" y="1835437"/>
                  </a:cubicBezTo>
                  <a:cubicBezTo>
                    <a:pt x="4175093" y="1868491"/>
                    <a:pt x="3857618" y="1834277"/>
                    <a:pt x="3714850" y="1835437"/>
                  </a:cubicBezTo>
                  <a:cubicBezTo>
                    <a:pt x="3572082" y="1836597"/>
                    <a:pt x="3382463" y="1801848"/>
                    <a:pt x="3297199" y="1835437"/>
                  </a:cubicBezTo>
                  <a:cubicBezTo>
                    <a:pt x="3211935" y="1869026"/>
                    <a:pt x="2995467" y="1814934"/>
                    <a:pt x="2879547" y="1835437"/>
                  </a:cubicBezTo>
                  <a:cubicBezTo>
                    <a:pt x="2763627" y="1855940"/>
                    <a:pt x="2627226" y="1823135"/>
                    <a:pt x="2461896" y="1835437"/>
                  </a:cubicBezTo>
                  <a:cubicBezTo>
                    <a:pt x="2296566" y="1847739"/>
                    <a:pt x="2200082" y="1800426"/>
                    <a:pt x="2117616" y="1835437"/>
                  </a:cubicBezTo>
                  <a:cubicBezTo>
                    <a:pt x="2035150" y="1870448"/>
                    <a:pt x="1791029" y="1794715"/>
                    <a:pt x="1626593" y="1835437"/>
                  </a:cubicBezTo>
                  <a:cubicBezTo>
                    <a:pt x="1462157" y="1876159"/>
                    <a:pt x="1293828" y="1822522"/>
                    <a:pt x="988828" y="1835437"/>
                  </a:cubicBezTo>
                  <a:cubicBezTo>
                    <a:pt x="683828" y="1848352"/>
                    <a:pt x="627247" y="1777167"/>
                    <a:pt x="305912" y="1835437"/>
                  </a:cubicBezTo>
                  <a:cubicBezTo>
                    <a:pt x="118316" y="1866152"/>
                    <a:pt x="-36092" y="1683295"/>
                    <a:pt x="0" y="1529525"/>
                  </a:cubicBezTo>
                  <a:cubicBezTo>
                    <a:pt x="-14135" y="1365717"/>
                    <a:pt x="42549" y="1224315"/>
                    <a:pt x="0" y="1146126"/>
                  </a:cubicBezTo>
                  <a:cubicBezTo>
                    <a:pt x="-42549" y="1067937"/>
                    <a:pt x="18470" y="831083"/>
                    <a:pt x="0" y="750491"/>
                  </a:cubicBezTo>
                  <a:cubicBezTo>
                    <a:pt x="-18470" y="669899"/>
                    <a:pt x="45520" y="449839"/>
                    <a:pt x="0" y="305912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6"/>
          <p:cNvSpPr txBox="1"/>
          <p:nvPr/>
        </p:nvSpPr>
        <p:spPr>
          <a:xfrm>
            <a:off x="838200" y="3997677"/>
            <a:ext cx="110157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op-amp (operational amplifier)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modelled by a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voltage- controlled voltage source.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Amplifier: Introduction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525" y="3108673"/>
            <a:ext cx="3305449" cy="17892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7507671" y="3774413"/>
            <a:ext cx="843825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755" l="-797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3801660" y="3765615"/>
            <a:ext cx="1012415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3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2084605" y="3062483"/>
            <a:ext cx="7948942" cy="1835437"/>
            <a:chOff x="2084605" y="4800746"/>
            <a:chExt cx="7948942" cy="1835437"/>
          </a:xfrm>
        </p:grpSpPr>
        <p:pic>
          <p:nvPicPr>
            <p:cNvPr id="156" name="Google Shape;156;p7"/>
            <p:cNvPicPr preferRelativeResize="0"/>
            <p:nvPr/>
          </p:nvPicPr>
          <p:blipFill rotWithShape="1">
            <a:blip r:embed="rId6">
              <a:alphaModFix/>
            </a:blip>
            <a:srcRect b="36816" l="15343" r="73007" t="40449"/>
            <a:stretch/>
          </p:blipFill>
          <p:spPr>
            <a:xfrm>
              <a:off x="2839466" y="5504192"/>
              <a:ext cx="568798" cy="474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7"/>
            <p:cNvSpPr txBox="1"/>
            <p:nvPr/>
          </p:nvSpPr>
          <p:spPr>
            <a:xfrm>
              <a:off x="2399833" y="5167885"/>
              <a:ext cx="14237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Signal</a:t>
              </a:r>
              <a:endParaRPr/>
            </a:p>
          </p:txBody>
        </p:sp>
        <p:pic>
          <p:nvPicPr>
            <p:cNvPr id="158" name="Google Shape;158;p7"/>
            <p:cNvPicPr preferRelativeResize="0"/>
            <p:nvPr/>
          </p:nvPicPr>
          <p:blipFill rotWithShape="1">
            <a:blip r:embed="rId6">
              <a:alphaModFix/>
            </a:blip>
            <a:srcRect b="32680" l="69805" r="8446" t="35787"/>
            <a:stretch/>
          </p:blipFill>
          <p:spPr>
            <a:xfrm>
              <a:off x="8507201" y="5412326"/>
              <a:ext cx="1061764" cy="65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7"/>
            <p:cNvSpPr txBox="1"/>
            <p:nvPr/>
          </p:nvSpPr>
          <p:spPr>
            <a:xfrm>
              <a:off x="8208899" y="5092662"/>
              <a:ext cx="16654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Signal</a:t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084605" y="4800746"/>
              <a:ext cx="7948942" cy="1835437"/>
            </a:xfrm>
            <a:custGeom>
              <a:rect b="b" l="l" r="r" t="t"/>
              <a:pathLst>
                <a:path extrusionOk="0" h="1835437" w="7948942">
                  <a:moveTo>
                    <a:pt x="0" y="305912"/>
                  </a:moveTo>
                  <a:cubicBezTo>
                    <a:pt x="-9629" y="152548"/>
                    <a:pt x="141737" y="-10130"/>
                    <a:pt x="305912" y="0"/>
                  </a:cubicBezTo>
                  <a:cubicBezTo>
                    <a:pt x="420655" y="-6909"/>
                    <a:pt x="488228" y="21617"/>
                    <a:pt x="650192" y="0"/>
                  </a:cubicBezTo>
                  <a:cubicBezTo>
                    <a:pt x="812156" y="-21617"/>
                    <a:pt x="1020346" y="50160"/>
                    <a:pt x="1287957" y="0"/>
                  </a:cubicBezTo>
                  <a:cubicBezTo>
                    <a:pt x="1555568" y="-50160"/>
                    <a:pt x="1691148" y="388"/>
                    <a:pt x="1999093" y="0"/>
                  </a:cubicBezTo>
                  <a:cubicBezTo>
                    <a:pt x="2307038" y="-388"/>
                    <a:pt x="2314180" y="8513"/>
                    <a:pt x="2490116" y="0"/>
                  </a:cubicBezTo>
                  <a:cubicBezTo>
                    <a:pt x="2666052" y="-8513"/>
                    <a:pt x="2792446" y="24599"/>
                    <a:pt x="3054509" y="0"/>
                  </a:cubicBezTo>
                  <a:cubicBezTo>
                    <a:pt x="3316572" y="-24599"/>
                    <a:pt x="3465719" y="37231"/>
                    <a:pt x="3765645" y="0"/>
                  </a:cubicBezTo>
                  <a:cubicBezTo>
                    <a:pt x="4065571" y="-37231"/>
                    <a:pt x="3990169" y="3025"/>
                    <a:pt x="4183297" y="0"/>
                  </a:cubicBezTo>
                  <a:cubicBezTo>
                    <a:pt x="4376425" y="-3025"/>
                    <a:pt x="4565502" y="13137"/>
                    <a:pt x="4747690" y="0"/>
                  </a:cubicBezTo>
                  <a:cubicBezTo>
                    <a:pt x="4929878" y="-13137"/>
                    <a:pt x="5013331" y="25016"/>
                    <a:pt x="5091971" y="0"/>
                  </a:cubicBezTo>
                  <a:cubicBezTo>
                    <a:pt x="5170611" y="-25016"/>
                    <a:pt x="5470297" y="76281"/>
                    <a:pt x="5729735" y="0"/>
                  </a:cubicBezTo>
                  <a:cubicBezTo>
                    <a:pt x="5989173" y="-76281"/>
                    <a:pt x="6062498" y="17121"/>
                    <a:pt x="6294129" y="0"/>
                  </a:cubicBezTo>
                  <a:cubicBezTo>
                    <a:pt x="6525760" y="-17121"/>
                    <a:pt x="6680884" y="26132"/>
                    <a:pt x="6858523" y="0"/>
                  </a:cubicBezTo>
                  <a:cubicBezTo>
                    <a:pt x="7036162" y="-26132"/>
                    <a:pt x="7383403" y="64757"/>
                    <a:pt x="7643030" y="0"/>
                  </a:cubicBezTo>
                  <a:cubicBezTo>
                    <a:pt x="7831306" y="-46084"/>
                    <a:pt x="7975722" y="152848"/>
                    <a:pt x="7948942" y="305912"/>
                  </a:cubicBezTo>
                  <a:cubicBezTo>
                    <a:pt x="7962988" y="424183"/>
                    <a:pt x="7901473" y="550563"/>
                    <a:pt x="7948942" y="726019"/>
                  </a:cubicBezTo>
                  <a:cubicBezTo>
                    <a:pt x="7996411" y="901475"/>
                    <a:pt x="7935858" y="1001064"/>
                    <a:pt x="7948942" y="1109418"/>
                  </a:cubicBezTo>
                  <a:cubicBezTo>
                    <a:pt x="7962026" y="1217772"/>
                    <a:pt x="7945180" y="1357281"/>
                    <a:pt x="7948942" y="1529525"/>
                  </a:cubicBezTo>
                  <a:cubicBezTo>
                    <a:pt x="7932233" y="1744477"/>
                    <a:pt x="7823683" y="1847714"/>
                    <a:pt x="7643030" y="1835437"/>
                  </a:cubicBezTo>
                  <a:cubicBezTo>
                    <a:pt x="7375167" y="1882137"/>
                    <a:pt x="7360234" y="1778165"/>
                    <a:pt x="7078636" y="1835437"/>
                  </a:cubicBezTo>
                  <a:cubicBezTo>
                    <a:pt x="6797038" y="1892709"/>
                    <a:pt x="6770154" y="1817577"/>
                    <a:pt x="6660985" y="1835437"/>
                  </a:cubicBezTo>
                  <a:cubicBezTo>
                    <a:pt x="6551816" y="1853297"/>
                    <a:pt x="6248152" y="1790713"/>
                    <a:pt x="5949849" y="1835437"/>
                  </a:cubicBezTo>
                  <a:cubicBezTo>
                    <a:pt x="5651546" y="1880161"/>
                    <a:pt x="5503771" y="1792602"/>
                    <a:pt x="5312084" y="1835437"/>
                  </a:cubicBezTo>
                  <a:cubicBezTo>
                    <a:pt x="5120397" y="1878272"/>
                    <a:pt x="5078566" y="1835268"/>
                    <a:pt x="4967804" y="1835437"/>
                  </a:cubicBezTo>
                  <a:cubicBezTo>
                    <a:pt x="4857042" y="1835606"/>
                    <a:pt x="4761210" y="1816289"/>
                    <a:pt x="4623524" y="1835437"/>
                  </a:cubicBezTo>
                  <a:cubicBezTo>
                    <a:pt x="4485838" y="1854585"/>
                    <a:pt x="4383395" y="1802383"/>
                    <a:pt x="4279244" y="1835437"/>
                  </a:cubicBezTo>
                  <a:cubicBezTo>
                    <a:pt x="4175093" y="1868491"/>
                    <a:pt x="3857618" y="1834277"/>
                    <a:pt x="3714850" y="1835437"/>
                  </a:cubicBezTo>
                  <a:cubicBezTo>
                    <a:pt x="3572082" y="1836597"/>
                    <a:pt x="3382463" y="1801848"/>
                    <a:pt x="3297199" y="1835437"/>
                  </a:cubicBezTo>
                  <a:cubicBezTo>
                    <a:pt x="3211935" y="1869026"/>
                    <a:pt x="2995467" y="1814934"/>
                    <a:pt x="2879547" y="1835437"/>
                  </a:cubicBezTo>
                  <a:cubicBezTo>
                    <a:pt x="2763627" y="1855940"/>
                    <a:pt x="2627226" y="1823135"/>
                    <a:pt x="2461896" y="1835437"/>
                  </a:cubicBezTo>
                  <a:cubicBezTo>
                    <a:pt x="2296566" y="1847739"/>
                    <a:pt x="2200082" y="1800426"/>
                    <a:pt x="2117616" y="1835437"/>
                  </a:cubicBezTo>
                  <a:cubicBezTo>
                    <a:pt x="2035150" y="1870448"/>
                    <a:pt x="1791029" y="1794715"/>
                    <a:pt x="1626593" y="1835437"/>
                  </a:cubicBezTo>
                  <a:cubicBezTo>
                    <a:pt x="1462157" y="1876159"/>
                    <a:pt x="1293828" y="1822522"/>
                    <a:pt x="988828" y="1835437"/>
                  </a:cubicBezTo>
                  <a:cubicBezTo>
                    <a:pt x="683828" y="1848352"/>
                    <a:pt x="627247" y="1777167"/>
                    <a:pt x="305912" y="1835437"/>
                  </a:cubicBezTo>
                  <a:cubicBezTo>
                    <a:pt x="118316" y="1866152"/>
                    <a:pt x="-36092" y="1683295"/>
                    <a:pt x="0" y="1529525"/>
                  </a:cubicBezTo>
                  <a:cubicBezTo>
                    <a:pt x="-14135" y="1365717"/>
                    <a:pt x="42549" y="1224315"/>
                    <a:pt x="0" y="1146126"/>
                  </a:cubicBezTo>
                  <a:cubicBezTo>
                    <a:pt x="-42549" y="1067937"/>
                    <a:pt x="18470" y="831083"/>
                    <a:pt x="0" y="750491"/>
                  </a:cubicBezTo>
                  <a:cubicBezTo>
                    <a:pt x="-18470" y="669899"/>
                    <a:pt x="45520" y="449839"/>
                    <a:pt x="0" y="305912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7"/>
          <p:cNvSpPr txBox="1"/>
          <p:nvPr/>
        </p:nvSpPr>
        <p:spPr>
          <a:xfrm>
            <a:off x="838200" y="1553244"/>
            <a:ext cx="110157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op-amp (operational amplifier)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represented by a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voltage- controlled voltage source.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809749" y="5580002"/>
            <a:ext cx="8572502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0261" l="-211" r="0" t="-92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Amplifier: Introduction</a:t>
            </a:r>
            <a:endParaRPr/>
          </a:p>
        </p:txBody>
      </p:sp>
      <p:pic>
        <p:nvPicPr>
          <p:cNvPr id="168" name="Google Shape;16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948" y="1690688"/>
            <a:ext cx="457165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3734462" y="6123543"/>
            <a:ext cx="6098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courses and the abstraction layers</a:t>
            </a:r>
            <a:endParaRPr/>
          </a:p>
        </p:txBody>
      </p:sp>
      <p:cxnSp>
        <p:nvCxnSpPr>
          <p:cNvPr id="170" name="Google Shape;170;p8"/>
          <p:cNvCxnSpPr/>
          <p:nvPr/>
        </p:nvCxnSpPr>
        <p:spPr>
          <a:xfrm>
            <a:off x="8852606" y="3213980"/>
            <a:ext cx="653529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8"/>
          <p:cNvSpPr txBox="1"/>
          <p:nvPr/>
        </p:nvSpPr>
        <p:spPr>
          <a:xfrm>
            <a:off x="9506135" y="2905780"/>
            <a:ext cx="1406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Op-Amp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921191" y="1506022"/>
            <a:ext cx="3189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Circuit Abstraction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Circuit Symbols and terminal</a:t>
            </a:r>
            <a:endParaRPr/>
          </a:p>
        </p:txBody>
      </p:sp>
      <p:pic>
        <p:nvPicPr>
          <p:cNvPr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879" y="1669262"/>
            <a:ext cx="6044242" cy="466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1478092" y="2487030"/>
            <a:ext cx="17873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Inverting terminal voltage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478092" y="4273735"/>
            <a:ext cx="2003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Non-inverting terminal voltage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163147" y="1669262"/>
            <a:ext cx="1984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Positive Saturation / Supply Voltage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6163147" y="5219323"/>
            <a:ext cx="21207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Negative Saturation / Supply Voltage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8283921" y="3458009"/>
            <a:ext cx="3114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Voltage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E25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2023-05-31T20:10:18Z</dcterms:created>
  <dc:creator>Shadman Shahid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0x010100E66BDEEFC568694EAB96ECF41A6116AC</vt:lpwstr>
  </property>
</Properties>
</file>