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iehKqEwatKBrmDqWJ32wkdURBQ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E483732-92F9-469F-8397-071313182317}">
  <a:tblStyle styleId="{BE483732-92F9-469F-8397-07131318231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/>
          <p:nvPr/>
        </p:nvSpPr>
        <p:spPr>
          <a:xfrm>
            <a:off x="0" y="0"/>
            <a:ext cx="12182209" cy="685799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lectronics protoboard" id="13" name="Google Shape;13;p16"/>
          <p:cNvPicPr preferRelativeResize="0"/>
          <p:nvPr/>
        </p:nvPicPr>
        <p:blipFill rotWithShape="1">
          <a:blip r:embed="rId2">
            <a:alphaModFix amt="49000"/>
          </a:blip>
          <a:srcRect b="0" l="0" r="0" t="15730"/>
          <a:stretch/>
        </p:blipFill>
        <p:spPr>
          <a:xfrm>
            <a:off x="9791" y="10"/>
            <a:ext cx="1219200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16"/>
          <p:cNvSpPr txBox="1"/>
          <p:nvPr/>
        </p:nvSpPr>
        <p:spPr>
          <a:xfrm>
            <a:off x="640861" y="4863624"/>
            <a:ext cx="10900485" cy="1492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Shadman Shahid (SHD)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Lecturer, Department of Computer Science and Engineering, School of Data and Sciences, BRAC University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Email: shadman9085@gmail.com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6"/>
          <p:cNvSpPr txBox="1"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CSE251: Electronic Devices and Circuits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9" name="Google Shape;2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5.png"/><Relationship Id="rId4" Type="http://schemas.openxmlformats.org/officeDocument/2006/relationships/image" Target="../media/image42.png"/><Relationship Id="rId5" Type="http://schemas.openxmlformats.org/officeDocument/2006/relationships/image" Target="../media/image45.png"/><Relationship Id="rId6" Type="http://schemas.openxmlformats.org/officeDocument/2006/relationships/image" Target="../media/image5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9.png"/><Relationship Id="rId4" Type="http://schemas.openxmlformats.org/officeDocument/2006/relationships/image" Target="../media/image6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27.png"/><Relationship Id="rId6" Type="http://schemas.openxmlformats.org/officeDocument/2006/relationships/image" Target="../media/image14.png"/><Relationship Id="rId7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12.png"/><Relationship Id="rId13" Type="http://schemas.openxmlformats.org/officeDocument/2006/relationships/image" Target="../media/image31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5.png"/><Relationship Id="rId1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37.png"/><Relationship Id="rId7" Type="http://schemas.openxmlformats.org/officeDocument/2006/relationships/image" Target="../media/image21.png"/><Relationship Id="rId8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9.png"/><Relationship Id="rId9" Type="http://schemas.openxmlformats.org/officeDocument/2006/relationships/image" Target="../media/image63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5.png"/><Relationship Id="rId8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5.png"/><Relationship Id="rId1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33.png"/><Relationship Id="rId9" Type="http://schemas.openxmlformats.org/officeDocument/2006/relationships/image" Target="../media/image27.png"/><Relationship Id="rId5" Type="http://schemas.openxmlformats.org/officeDocument/2006/relationships/image" Target="../media/image41.png"/><Relationship Id="rId6" Type="http://schemas.openxmlformats.org/officeDocument/2006/relationships/image" Target="../media/image32.png"/><Relationship Id="rId7" Type="http://schemas.openxmlformats.org/officeDocument/2006/relationships/image" Target="../media/image17.png"/><Relationship Id="rId8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56.png"/><Relationship Id="rId10" Type="http://schemas.openxmlformats.org/officeDocument/2006/relationships/image" Target="../media/image35.png"/><Relationship Id="rId13" Type="http://schemas.openxmlformats.org/officeDocument/2006/relationships/image" Target="../media/image40.png"/><Relationship Id="rId1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39.png"/><Relationship Id="rId15" Type="http://schemas.openxmlformats.org/officeDocument/2006/relationships/image" Target="../media/image49.png"/><Relationship Id="rId14" Type="http://schemas.openxmlformats.org/officeDocument/2006/relationships/image" Target="../media/image46.png"/><Relationship Id="rId17" Type="http://schemas.openxmlformats.org/officeDocument/2006/relationships/image" Target="../media/image30.png"/><Relationship Id="rId16" Type="http://schemas.openxmlformats.org/officeDocument/2006/relationships/image" Target="../media/image38.png"/><Relationship Id="rId5" Type="http://schemas.openxmlformats.org/officeDocument/2006/relationships/image" Target="../media/image51.png"/><Relationship Id="rId6" Type="http://schemas.openxmlformats.org/officeDocument/2006/relationships/image" Target="../media/image34.png"/><Relationship Id="rId18" Type="http://schemas.openxmlformats.org/officeDocument/2006/relationships/image" Target="../media/image66.png"/><Relationship Id="rId7" Type="http://schemas.openxmlformats.org/officeDocument/2006/relationships/image" Target="../media/image64.png"/><Relationship Id="rId8" Type="http://schemas.openxmlformats.org/officeDocument/2006/relationships/image" Target="../media/image4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7.png"/><Relationship Id="rId4" Type="http://schemas.openxmlformats.org/officeDocument/2006/relationships/image" Target="../media/image4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2.png"/><Relationship Id="rId4" Type="http://schemas.openxmlformats.org/officeDocument/2006/relationships/image" Target="../media/image62.png"/><Relationship Id="rId5" Type="http://schemas.openxmlformats.org/officeDocument/2006/relationships/image" Target="../media/image65.png"/><Relationship Id="rId6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Operational Amplifier: Open Loop Configuration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Open Loop Configuration: Comparator</a:t>
            </a:r>
            <a:endParaRPr/>
          </a:p>
        </p:txBody>
      </p:sp>
      <p:sp>
        <p:nvSpPr>
          <p:cNvPr id="252" name="Google Shape;252;p10"/>
          <p:cNvSpPr txBox="1"/>
          <p:nvPr/>
        </p:nvSpPr>
        <p:spPr>
          <a:xfrm>
            <a:off x="838200" y="1633714"/>
            <a:ext cx="6096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Crossing Detector / Comparator</a:t>
            </a:r>
            <a:endParaRPr/>
          </a:p>
        </p:txBody>
      </p:sp>
      <p:sp>
        <p:nvSpPr>
          <p:cNvPr id="253" name="Google Shape;253;p10"/>
          <p:cNvSpPr txBox="1"/>
          <p:nvPr/>
        </p:nvSpPr>
        <p:spPr>
          <a:xfrm>
            <a:off x="3585802" y="4813039"/>
            <a:ext cx="4878900" cy="10156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descr="Diagram&#10;&#10;Description automatically generated" id="254" name="Google Shape;254;p10"/>
          <p:cNvPicPr preferRelativeResize="0"/>
          <p:nvPr/>
        </p:nvPicPr>
        <p:blipFill rotWithShape="1">
          <a:blip r:embed="rId4">
            <a:alphaModFix/>
          </a:blip>
          <a:srcRect b="25190" l="76445" r="5078" t="0"/>
          <a:stretch/>
        </p:blipFill>
        <p:spPr>
          <a:xfrm>
            <a:off x="7316461" y="1834915"/>
            <a:ext cx="2547710" cy="22487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&#10;&#10;Description automatically generated" id="255" name="Google Shape;255;p10"/>
          <p:cNvPicPr preferRelativeResize="0"/>
          <p:nvPr/>
        </p:nvPicPr>
        <p:blipFill rotWithShape="1">
          <a:blip r:embed="rId4">
            <a:alphaModFix/>
          </a:blip>
          <a:srcRect b="38853" l="56778" r="24121" t="19398"/>
          <a:stretch/>
        </p:blipFill>
        <p:spPr>
          <a:xfrm>
            <a:off x="3585802" y="2260920"/>
            <a:ext cx="3467883" cy="165222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0"/>
          <p:cNvSpPr txBox="1"/>
          <p:nvPr/>
        </p:nvSpPr>
        <p:spPr>
          <a:xfrm>
            <a:off x="3197268" y="2548270"/>
            <a:ext cx="420624" cy="92333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7" name="Google Shape;257;p10"/>
          <p:cNvSpPr txBox="1"/>
          <p:nvPr/>
        </p:nvSpPr>
        <p:spPr>
          <a:xfrm>
            <a:off x="1312639" y="2821281"/>
            <a:ext cx="1892441" cy="40011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307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8" name="Google Shape;258;p10"/>
          <p:cNvSpPr txBox="1"/>
          <p:nvPr/>
        </p:nvSpPr>
        <p:spPr>
          <a:xfrm>
            <a:off x="2644041" y="4063400"/>
            <a:ext cx="6096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INVERTING COMPARATOR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Open Loop Configuration: Comparator</a:t>
            </a:r>
            <a:endParaRPr/>
          </a:p>
        </p:txBody>
      </p:sp>
      <p:pic>
        <p:nvPicPr>
          <p:cNvPr id="264" name="Google Shape;264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396436"/>
            <a:ext cx="10324605" cy="4248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11"/>
          <p:cNvSpPr txBox="1"/>
          <p:nvPr/>
        </p:nvSpPr>
        <p:spPr>
          <a:xfrm>
            <a:off x="838200" y="1455709"/>
            <a:ext cx="8803820" cy="15450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6322" l="-1107" r="-68" t="-316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Open Loop Configuration: Comparator</a:t>
            </a:r>
            <a:endParaRPr/>
          </a:p>
        </p:txBody>
      </p:sp>
      <p:pic>
        <p:nvPicPr>
          <p:cNvPr id="271" name="Google Shape;271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746" y="2248119"/>
            <a:ext cx="10514054" cy="3940276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2"/>
          <p:cNvSpPr txBox="1"/>
          <p:nvPr/>
        </p:nvSpPr>
        <p:spPr>
          <a:xfrm>
            <a:off x="838200" y="1552174"/>
            <a:ext cx="261738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Zero Crossing Detector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Inverting configuration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pic>
        <p:nvPicPr>
          <p:cNvPr descr="Diagram&#10;&#10;Description automatically generated" id="278" name="Google Shape;27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126004"/>
            <a:ext cx="10663518" cy="2324537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3"/>
          <p:cNvSpPr txBox="1"/>
          <p:nvPr/>
        </p:nvSpPr>
        <p:spPr>
          <a:xfrm>
            <a:off x="838200" y="2076171"/>
            <a:ext cx="6096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Crossing Detector / Comparator</a:t>
            </a:r>
            <a:endParaRPr/>
          </a:p>
        </p:txBody>
      </p:sp>
      <p:pic>
        <p:nvPicPr>
          <p:cNvPr descr="Diagram&#10;&#10;Description automatically generated" id="280" name="Google Shape;280;p13"/>
          <p:cNvPicPr preferRelativeResize="0"/>
          <p:nvPr/>
        </p:nvPicPr>
        <p:blipFill rotWithShape="1">
          <a:blip r:embed="rId3">
            <a:alphaModFix/>
          </a:blip>
          <a:srcRect b="22646" l="38494" r="43764" t="6478"/>
          <a:stretch/>
        </p:blipFill>
        <p:spPr>
          <a:xfrm>
            <a:off x="5095415" y="3429000"/>
            <a:ext cx="1891862" cy="1647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286" name="Google Shape;286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Operational Amplifier – Terminals and VTC (Recap)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Op-Amp: Circuit Modelling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Example Problem – Op-amp model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Op-amp configuration – open and closed loop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Open Loop op-amp: Voltage Transfer Characteristics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Open Loop op-amp: Comparators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Comparator Application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Smoke detector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Automatic AC switch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 b="0" l="0" r="0" t="36881"/>
          <a:stretch/>
        </p:blipFill>
        <p:spPr>
          <a:xfrm>
            <a:off x="5593986" y="2190167"/>
            <a:ext cx="6324600" cy="170744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Op-Amp (Recap)</a:t>
            </a:r>
            <a:endParaRPr/>
          </a:p>
        </p:txBody>
      </p:sp>
      <p:sp>
        <p:nvSpPr>
          <p:cNvPr id="106" name="Google Shape;106;p3"/>
          <p:cNvSpPr txBox="1"/>
          <p:nvPr>
            <p:ph idx="1" type="body"/>
          </p:nvPr>
        </p:nvSpPr>
        <p:spPr>
          <a:xfrm>
            <a:off x="892521" y="1698273"/>
            <a:ext cx="5601789" cy="227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Operational: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M</a:t>
            </a:r>
            <a:r>
              <a:rPr lang="en-US" sz="2800"/>
              <a:t>athematical Operations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Amplifier: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Amplifies input signal/voltage.</a:t>
            </a:r>
            <a:endParaRPr/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4">
            <a:alphaModFix/>
          </a:blip>
          <a:srcRect b="0" l="0" r="5946" t="0"/>
          <a:stretch/>
        </p:blipFill>
        <p:spPr>
          <a:xfrm>
            <a:off x="7229902" y="1597362"/>
            <a:ext cx="2803645" cy="230024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 txBox="1"/>
          <p:nvPr/>
        </p:nvSpPr>
        <p:spPr>
          <a:xfrm>
            <a:off x="6216995" y="1917377"/>
            <a:ext cx="12971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 Signal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9924580" y="1823399"/>
            <a:ext cx="19096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 Signal</a:t>
            </a:r>
            <a:endParaRPr/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58525" y="4846936"/>
            <a:ext cx="3305449" cy="178924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 txBox="1"/>
          <p:nvPr/>
        </p:nvSpPr>
        <p:spPr>
          <a:xfrm>
            <a:off x="7507671" y="5512676"/>
            <a:ext cx="843825" cy="40011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5755" l="-7970" r="0" t="-757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2" name="Google Shape;112;p3"/>
          <p:cNvSpPr txBox="1"/>
          <p:nvPr/>
        </p:nvSpPr>
        <p:spPr>
          <a:xfrm>
            <a:off x="3801660" y="5503878"/>
            <a:ext cx="1012415" cy="40011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113" name="Google Shape;113;p3"/>
          <p:cNvGrpSpPr/>
          <p:nvPr/>
        </p:nvGrpSpPr>
        <p:grpSpPr>
          <a:xfrm>
            <a:off x="2084605" y="4800746"/>
            <a:ext cx="7948942" cy="1835437"/>
            <a:chOff x="2084605" y="4800746"/>
            <a:chExt cx="7948942" cy="1835437"/>
          </a:xfrm>
        </p:grpSpPr>
        <p:pic>
          <p:nvPicPr>
            <p:cNvPr id="114" name="Google Shape;114;p3"/>
            <p:cNvPicPr preferRelativeResize="0"/>
            <p:nvPr/>
          </p:nvPicPr>
          <p:blipFill rotWithShape="1">
            <a:blip r:embed="rId3">
              <a:alphaModFix/>
            </a:blip>
            <a:srcRect b="36816" l="15343" r="73007" t="40449"/>
            <a:stretch/>
          </p:blipFill>
          <p:spPr>
            <a:xfrm>
              <a:off x="2839466" y="5504192"/>
              <a:ext cx="568798" cy="4747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3"/>
            <p:cNvSpPr txBox="1"/>
            <p:nvPr/>
          </p:nvSpPr>
          <p:spPr>
            <a:xfrm>
              <a:off x="2399833" y="5167885"/>
              <a:ext cx="142378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Small Signal</a:t>
              </a:r>
              <a:endParaRPr/>
            </a:p>
          </p:txBody>
        </p:sp>
        <p:pic>
          <p:nvPicPr>
            <p:cNvPr id="116" name="Google Shape;116;p3"/>
            <p:cNvPicPr preferRelativeResize="0"/>
            <p:nvPr/>
          </p:nvPicPr>
          <p:blipFill rotWithShape="1">
            <a:blip r:embed="rId3">
              <a:alphaModFix/>
            </a:blip>
            <a:srcRect b="32680" l="69805" r="8446" t="35787"/>
            <a:stretch/>
          </p:blipFill>
          <p:spPr>
            <a:xfrm>
              <a:off x="8507201" y="5412326"/>
              <a:ext cx="1061764" cy="6584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3"/>
            <p:cNvSpPr txBox="1"/>
            <p:nvPr/>
          </p:nvSpPr>
          <p:spPr>
            <a:xfrm>
              <a:off x="8208899" y="5092662"/>
              <a:ext cx="16654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Large Signal</a:t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084605" y="4800746"/>
              <a:ext cx="7948942" cy="1835437"/>
            </a:xfrm>
            <a:custGeom>
              <a:rect b="b" l="l" r="r" t="t"/>
              <a:pathLst>
                <a:path extrusionOk="0" h="1835437" w="7948942">
                  <a:moveTo>
                    <a:pt x="0" y="305912"/>
                  </a:moveTo>
                  <a:cubicBezTo>
                    <a:pt x="-9629" y="152548"/>
                    <a:pt x="141737" y="-10130"/>
                    <a:pt x="305912" y="0"/>
                  </a:cubicBezTo>
                  <a:cubicBezTo>
                    <a:pt x="420655" y="-6909"/>
                    <a:pt x="488228" y="21617"/>
                    <a:pt x="650192" y="0"/>
                  </a:cubicBezTo>
                  <a:cubicBezTo>
                    <a:pt x="812156" y="-21617"/>
                    <a:pt x="1020346" y="50160"/>
                    <a:pt x="1287957" y="0"/>
                  </a:cubicBezTo>
                  <a:cubicBezTo>
                    <a:pt x="1555568" y="-50160"/>
                    <a:pt x="1691148" y="388"/>
                    <a:pt x="1999093" y="0"/>
                  </a:cubicBezTo>
                  <a:cubicBezTo>
                    <a:pt x="2307038" y="-388"/>
                    <a:pt x="2314180" y="8513"/>
                    <a:pt x="2490116" y="0"/>
                  </a:cubicBezTo>
                  <a:cubicBezTo>
                    <a:pt x="2666052" y="-8513"/>
                    <a:pt x="2792446" y="24599"/>
                    <a:pt x="3054509" y="0"/>
                  </a:cubicBezTo>
                  <a:cubicBezTo>
                    <a:pt x="3316572" y="-24599"/>
                    <a:pt x="3465719" y="37231"/>
                    <a:pt x="3765645" y="0"/>
                  </a:cubicBezTo>
                  <a:cubicBezTo>
                    <a:pt x="4065571" y="-37231"/>
                    <a:pt x="3990169" y="3025"/>
                    <a:pt x="4183297" y="0"/>
                  </a:cubicBezTo>
                  <a:cubicBezTo>
                    <a:pt x="4376425" y="-3025"/>
                    <a:pt x="4565502" y="13137"/>
                    <a:pt x="4747690" y="0"/>
                  </a:cubicBezTo>
                  <a:cubicBezTo>
                    <a:pt x="4929878" y="-13137"/>
                    <a:pt x="5013331" y="25016"/>
                    <a:pt x="5091971" y="0"/>
                  </a:cubicBezTo>
                  <a:cubicBezTo>
                    <a:pt x="5170611" y="-25016"/>
                    <a:pt x="5470297" y="76281"/>
                    <a:pt x="5729735" y="0"/>
                  </a:cubicBezTo>
                  <a:cubicBezTo>
                    <a:pt x="5989173" y="-76281"/>
                    <a:pt x="6062498" y="17121"/>
                    <a:pt x="6294129" y="0"/>
                  </a:cubicBezTo>
                  <a:cubicBezTo>
                    <a:pt x="6525760" y="-17121"/>
                    <a:pt x="6680884" y="26132"/>
                    <a:pt x="6858523" y="0"/>
                  </a:cubicBezTo>
                  <a:cubicBezTo>
                    <a:pt x="7036162" y="-26132"/>
                    <a:pt x="7383403" y="64757"/>
                    <a:pt x="7643030" y="0"/>
                  </a:cubicBezTo>
                  <a:cubicBezTo>
                    <a:pt x="7831306" y="-46084"/>
                    <a:pt x="7975722" y="152848"/>
                    <a:pt x="7948942" y="305912"/>
                  </a:cubicBezTo>
                  <a:cubicBezTo>
                    <a:pt x="7962988" y="424183"/>
                    <a:pt x="7901473" y="550563"/>
                    <a:pt x="7948942" y="726019"/>
                  </a:cubicBezTo>
                  <a:cubicBezTo>
                    <a:pt x="7996411" y="901475"/>
                    <a:pt x="7935858" y="1001064"/>
                    <a:pt x="7948942" y="1109418"/>
                  </a:cubicBezTo>
                  <a:cubicBezTo>
                    <a:pt x="7962026" y="1217772"/>
                    <a:pt x="7945180" y="1357281"/>
                    <a:pt x="7948942" y="1529525"/>
                  </a:cubicBezTo>
                  <a:cubicBezTo>
                    <a:pt x="7932233" y="1744477"/>
                    <a:pt x="7823683" y="1847714"/>
                    <a:pt x="7643030" y="1835437"/>
                  </a:cubicBezTo>
                  <a:cubicBezTo>
                    <a:pt x="7375167" y="1882137"/>
                    <a:pt x="7360234" y="1778165"/>
                    <a:pt x="7078636" y="1835437"/>
                  </a:cubicBezTo>
                  <a:cubicBezTo>
                    <a:pt x="6797038" y="1892709"/>
                    <a:pt x="6770154" y="1817577"/>
                    <a:pt x="6660985" y="1835437"/>
                  </a:cubicBezTo>
                  <a:cubicBezTo>
                    <a:pt x="6551816" y="1853297"/>
                    <a:pt x="6248152" y="1790713"/>
                    <a:pt x="5949849" y="1835437"/>
                  </a:cubicBezTo>
                  <a:cubicBezTo>
                    <a:pt x="5651546" y="1880161"/>
                    <a:pt x="5503771" y="1792602"/>
                    <a:pt x="5312084" y="1835437"/>
                  </a:cubicBezTo>
                  <a:cubicBezTo>
                    <a:pt x="5120397" y="1878272"/>
                    <a:pt x="5078566" y="1835268"/>
                    <a:pt x="4967804" y="1835437"/>
                  </a:cubicBezTo>
                  <a:cubicBezTo>
                    <a:pt x="4857042" y="1835606"/>
                    <a:pt x="4761210" y="1816289"/>
                    <a:pt x="4623524" y="1835437"/>
                  </a:cubicBezTo>
                  <a:cubicBezTo>
                    <a:pt x="4485838" y="1854585"/>
                    <a:pt x="4383395" y="1802383"/>
                    <a:pt x="4279244" y="1835437"/>
                  </a:cubicBezTo>
                  <a:cubicBezTo>
                    <a:pt x="4175093" y="1868491"/>
                    <a:pt x="3857618" y="1834277"/>
                    <a:pt x="3714850" y="1835437"/>
                  </a:cubicBezTo>
                  <a:cubicBezTo>
                    <a:pt x="3572082" y="1836597"/>
                    <a:pt x="3382463" y="1801848"/>
                    <a:pt x="3297199" y="1835437"/>
                  </a:cubicBezTo>
                  <a:cubicBezTo>
                    <a:pt x="3211935" y="1869026"/>
                    <a:pt x="2995467" y="1814934"/>
                    <a:pt x="2879547" y="1835437"/>
                  </a:cubicBezTo>
                  <a:cubicBezTo>
                    <a:pt x="2763627" y="1855940"/>
                    <a:pt x="2627226" y="1823135"/>
                    <a:pt x="2461896" y="1835437"/>
                  </a:cubicBezTo>
                  <a:cubicBezTo>
                    <a:pt x="2296566" y="1847739"/>
                    <a:pt x="2200082" y="1800426"/>
                    <a:pt x="2117616" y="1835437"/>
                  </a:cubicBezTo>
                  <a:cubicBezTo>
                    <a:pt x="2035150" y="1870448"/>
                    <a:pt x="1791029" y="1794715"/>
                    <a:pt x="1626593" y="1835437"/>
                  </a:cubicBezTo>
                  <a:cubicBezTo>
                    <a:pt x="1462157" y="1876159"/>
                    <a:pt x="1293828" y="1822522"/>
                    <a:pt x="988828" y="1835437"/>
                  </a:cubicBezTo>
                  <a:cubicBezTo>
                    <a:pt x="683828" y="1848352"/>
                    <a:pt x="627247" y="1777167"/>
                    <a:pt x="305912" y="1835437"/>
                  </a:cubicBezTo>
                  <a:cubicBezTo>
                    <a:pt x="118316" y="1866152"/>
                    <a:pt x="-36092" y="1683295"/>
                    <a:pt x="0" y="1529525"/>
                  </a:cubicBezTo>
                  <a:cubicBezTo>
                    <a:pt x="-14135" y="1365717"/>
                    <a:pt x="42549" y="1224315"/>
                    <a:pt x="0" y="1146126"/>
                  </a:cubicBezTo>
                  <a:cubicBezTo>
                    <a:pt x="-42549" y="1067937"/>
                    <a:pt x="18470" y="831083"/>
                    <a:pt x="0" y="750491"/>
                  </a:cubicBezTo>
                  <a:cubicBezTo>
                    <a:pt x="-18470" y="669899"/>
                    <a:pt x="45520" y="449839"/>
                    <a:pt x="0" y="305912"/>
                  </a:cubicBezTo>
                  <a:close/>
                </a:path>
              </a:pathLst>
            </a:cu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3"/>
          <p:cNvSpPr txBox="1"/>
          <p:nvPr/>
        </p:nvSpPr>
        <p:spPr>
          <a:xfrm>
            <a:off x="838200" y="3997677"/>
            <a:ext cx="1101574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op-amp (operational amplifier)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represented by a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voltage- controlled voltage source.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1365" y="991349"/>
            <a:ext cx="3387851" cy="261424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Op-Amp: VTC (Recap)</a:t>
            </a:r>
            <a:endParaRPr/>
          </a:p>
        </p:txBody>
      </p:sp>
      <p:sp>
        <p:nvSpPr>
          <p:cNvPr id="126" name="Google Shape;126;p4"/>
          <p:cNvSpPr txBox="1"/>
          <p:nvPr/>
        </p:nvSpPr>
        <p:spPr>
          <a:xfrm>
            <a:off x="7317013" y="1745644"/>
            <a:ext cx="420624" cy="92333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5432384" y="2083638"/>
            <a:ext cx="2128981" cy="42966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14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28" name="Google Shape;128;p4"/>
          <p:cNvCxnSpPr/>
          <p:nvPr/>
        </p:nvCxnSpPr>
        <p:spPr>
          <a:xfrm>
            <a:off x="6550218" y="5195761"/>
            <a:ext cx="3547872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129" name="Google Shape;129;p4"/>
          <p:cNvCxnSpPr/>
          <p:nvPr/>
        </p:nvCxnSpPr>
        <p:spPr>
          <a:xfrm rot="10800000">
            <a:off x="8182467" y="3678527"/>
            <a:ext cx="0" cy="2606040"/>
          </a:xfrm>
          <a:prstGeom prst="straightConnector1">
            <a:avLst/>
          </a:prstGeom>
          <a:noFill/>
          <a:ln cap="flat" cmpd="sng" w="28575">
            <a:solidFill>
              <a:schemeClr val="dk1">
                <a:alpha val="37647"/>
              </a:schemeClr>
            </a:solidFill>
            <a:prstDash val="solid"/>
            <a:miter lim="800000"/>
            <a:headEnd len="sm" w="sm" type="none"/>
            <a:tailEnd len="lg" w="lg" type="stealth"/>
          </a:ln>
        </p:spPr>
      </p:cxnSp>
      <p:sp>
        <p:nvSpPr>
          <p:cNvPr id="130" name="Google Shape;130;p4"/>
          <p:cNvSpPr txBox="1"/>
          <p:nvPr/>
        </p:nvSpPr>
        <p:spPr>
          <a:xfrm>
            <a:off x="8169821" y="3441995"/>
            <a:ext cx="449622" cy="46166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665" l="-2702" r="-1756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1" name="Google Shape;131;p4"/>
          <p:cNvSpPr txBox="1"/>
          <p:nvPr/>
        </p:nvSpPr>
        <p:spPr>
          <a:xfrm>
            <a:off x="9476428" y="4907523"/>
            <a:ext cx="1822631" cy="46166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394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32" name="Google Shape;132;p4"/>
          <p:cNvCxnSpPr/>
          <p:nvPr/>
        </p:nvCxnSpPr>
        <p:spPr>
          <a:xfrm>
            <a:off x="8829448" y="4334360"/>
            <a:ext cx="1192775" cy="0"/>
          </a:xfrm>
          <a:prstGeom prst="straightConnector1">
            <a:avLst/>
          </a:prstGeom>
          <a:noFill/>
          <a:ln cap="rnd" cmpd="sng" w="317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" name="Google Shape;133;p4"/>
          <p:cNvCxnSpPr/>
          <p:nvPr/>
        </p:nvCxnSpPr>
        <p:spPr>
          <a:xfrm>
            <a:off x="6268008" y="5955384"/>
            <a:ext cx="1293357" cy="0"/>
          </a:xfrm>
          <a:prstGeom prst="straightConnector1">
            <a:avLst/>
          </a:prstGeom>
          <a:noFill/>
          <a:ln cap="flat" cmpd="sng" w="3175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4" name="Google Shape;134;p4"/>
          <p:cNvCxnSpPr/>
          <p:nvPr/>
        </p:nvCxnSpPr>
        <p:spPr>
          <a:xfrm flipH="1">
            <a:off x="7561365" y="4334360"/>
            <a:ext cx="1268083" cy="1621024"/>
          </a:xfrm>
          <a:prstGeom prst="straightConnector1">
            <a:avLst/>
          </a:prstGeom>
          <a:noFill/>
          <a:ln cap="rnd" cmpd="sng" w="317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4"/>
          <p:cNvSpPr txBox="1"/>
          <p:nvPr/>
        </p:nvSpPr>
        <p:spPr>
          <a:xfrm>
            <a:off x="7269645" y="4103526"/>
            <a:ext cx="900176" cy="46166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314" l="-678" r="-67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6" name="Google Shape;136;p4"/>
          <p:cNvSpPr txBox="1"/>
          <p:nvPr/>
        </p:nvSpPr>
        <p:spPr>
          <a:xfrm>
            <a:off x="8169355" y="5684290"/>
            <a:ext cx="900176" cy="46166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31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7" name="Google Shape;137;p4"/>
          <p:cNvSpPr txBox="1"/>
          <p:nvPr/>
        </p:nvSpPr>
        <p:spPr>
          <a:xfrm>
            <a:off x="916564" y="2212513"/>
            <a:ext cx="2571153" cy="1216487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-2369" r="-236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8" name="Google Shape;138;p4"/>
          <p:cNvSpPr txBox="1"/>
          <p:nvPr/>
        </p:nvSpPr>
        <p:spPr>
          <a:xfrm>
            <a:off x="912280" y="5392612"/>
            <a:ext cx="3097255" cy="1079078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-1771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9" name="Google Shape;139;p4"/>
          <p:cNvSpPr txBox="1"/>
          <p:nvPr/>
        </p:nvSpPr>
        <p:spPr>
          <a:xfrm>
            <a:off x="7452200" y="3171997"/>
            <a:ext cx="127093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axis</a:t>
            </a:r>
            <a:endParaRPr/>
          </a:p>
        </p:txBody>
      </p:sp>
      <p:sp>
        <p:nvSpPr>
          <p:cNvPr id="140" name="Google Shape;140;p4"/>
          <p:cNvSpPr txBox="1"/>
          <p:nvPr/>
        </p:nvSpPr>
        <p:spPr>
          <a:xfrm>
            <a:off x="9725046" y="5220320"/>
            <a:ext cx="127093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axis</a:t>
            </a:r>
            <a:endParaRPr/>
          </a:p>
        </p:txBody>
      </p:sp>
      <p:sp>
        <p:nvSpPr>
          <p:cNvPr id="141" name="Google Shape;141;p4"/>
          <p:cNvSpPr txBox="1"/>
          <p:nvPr/>
        </p:nvSpPr>
        <p:spPr>
          <a:xfrm>
            <a:off x="838200" y="1470236"/>
            <a:ext cx="43867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Voltage Transfer Characteristics (VTC)</a:t>
            </a:r>
            <a:endParaRPr/>
          </a:p>
        </p:txBody>
      </p:sp>
      <p:sp>
        <p:nvSpPr>
          <p:cNvPr id="142" name="Google Shape;142;p4"/>
          <p:cNvSpPr/>
          <p:nvPr/>
        </p:nvSpPr>
        <p:spPr>
          <a:xfrm>
            <a:off x="838200" y="3601857"/>
            <a:ext cx="3693310" cy="1123712"/>
          </a:xfrm>
          <a:prstGeom prst="roundRect">
            <a:avLst>
              <a:gd fmla="val 16667" name="adj"/>
            </a:avLst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43" name="Google Shape;143;p4"/>
          <p:cNvCxnSpPr/>
          <p:nvPr/>
        </p:nvCxnSpPr>
        <p:spPr>
          <a:xfrm>
            <a:off x="8829448" y="5141080"/>
            <a:ext cx="0" cy="105310"/>
          </a:xfrm>
          <a:prstGeom prst="straightConnector1">
            <a:avLst/>
          </a:prstGeom>
          <a:noFill/>
          <a:ln cap="flat" cmpd="sng" w="5715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4" name="Google Shape;144;p4"/>
          <p:cNvCxnSpPr/>
          <p:nvPr/>
        </p:nvCxnSpPr>
        <p:spPr>
          <a:xfrm>
            <a:off x="7598342" y="5141080"/>
            <a:ext cx="0" cy="105310"/>
          </a:xfrm>
          <a:prstGeom prst="straightConnector1">
            <a:avLst/>
          </a:prstGeom>
          <a:noFill/>
          <a:ln cap="flat" cmpd="sng" w="5715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5" name="Google Shape;145;p4"/>
          <p:cNvSpPr txBox="1"/>
          <p:nvPr/>
        </p:nvSpPr>
        <p:spPr>
          <a:xfrm>
            <a:off x="7975281" y="5213028"/>
            <a:ext cx="1822631" cy="436851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38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6" name="Google Shape;146;p4"/>
          <p:cNvSpPr txBox="1"/>
          <p:nvPr/>
        </p:nvSpPr>
        <p:spPr>
          <a:xfrm>
            <a:off x="6683327" y="5213028"/>
            <a:ext cx="1822631" cy="436851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38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7" name="Google Shape;147;p4"/>
          <p:cNvSpPr txBox="1"/>
          <p:nvPr/>
        </p:nvSpPr>
        <p:spPr>
          <a:xfrm>
            <a:off x="912279" y="1952263"/>
            <a:ext cx="26427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Positive saturation: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912279" y="5086869"/>
            <a:ext cx="30972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Negative saturation: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Op-Amp: Circuit Modelling</a:t>
            </a:r>
            <a:endParaRPr/>
          </a:p>
        </p:txBody>
      </p:sp>
      <p:sp>
        <p:nvSpPr>
          <p:cNvPr id="154" name="Google Shape;154;p5"/>
          <p:cNvSpPr txBox="1"/>
          <p:nvPr/>
        </p:nvSpPr>
        <p:spPr>
          <a:xfrm>
            <a:off x="3152053" y="1626354"/>
            <a:ext cx="588789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Voltage controlled voltage Source</a:t>
            </a:r>
            <a:endParaRPr/>
          </a:p>
        </p:txBody>
      </p:sp>
      <p:sp>
        <p:nvSpPr>
          <p:cNvPr id="155" name="Google Shape;155;p5"/>
          <p:cNvSpPr txBox="1"/>
          <p:nvPr/>
        </p:nvSpPr>
        <p:spPr>
          <a:xfrm>
            <a:off x="4088591" y="2418502"/>
            <a:ext cx="40148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“Ideal”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op-amp approximation</a:t>
            </a:r>
            <a:endParaRPr/>
          </a:p>
        </p:txBody>
      </p:sp>
      <p:sp>
        <p:nvSpPr>
          <p:cNvPr id="156" name="Google Shape;156;p5"/>
          <p:cNvSpPr txBox="1"/>
          <p:nvPr/>
        </p:nvSpPr>
        <p:spPr>
          <a:xfrm>
            <a:off x="5354103" y="5538857"/>
            <a:ext cx="1776255" cy="4972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234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7" name="Google Shape;157;p5"/>
          <p:cNvSpPr txBox="1"/>
          <p:nvPr/>
        </p:nvSpPr>
        <p:spPr>
          <a:xfrm>
            <a:off x="5630809" y="6031210"/>
            <a:ext cx="1116972" cy="4616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631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158" name="Google Shape;158;p5"/>
          <p:cNvGrpSpPr/>
          <p:nvPr/>
        </p:nvGrpSpPr>
        <p:grpSpPr>
          <a:xfrm>
            <a:off x="6266340" y="3193440"/>
            <a:ext cx="5680872" cy="2107154"/>
            <a:chOff x="838200" y="3388169"/>
            <a:chExt cx="5680872" cy="2107154"/>
          </a:xfrm>
        </p:grpSpPr>
        <p:grpSp>
          <p:nvGrpSpPr>
            <p:cNvPr id="159" name="Google Shape;159;p5"/>
            <p:cNvGrpSpPr/>
            <p:nvPr/>
          </p:nvGrpSpPr>
          <p:grpSpPr>
            <a:xfrm>
              <a:off x="838200" y="3388169"/>
              <a:ext cx="4550057" cy="2107154"/>
              <a:chOff x="6494310" y="3529522"/>
              <a:chExt cx="4550057" cy="2317869"/>
            </a:xfrm>
          </p:grpSpPr>
          <p:pic>
            <p:nvPicPr>
              <p:cNvPr id="160" name="Google Shape;160;p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151617" y="3529522"/>
                <a:ext cx="3892750" cy="231786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1" name="Google Shape;161;p5"/>
              <p:cNvSpPr txBox="1"/>
              <p:nvPr/>
            </p:nvSpPr>
            <p:spPr>
              <a:xfrm>
                <a:off x="6494310" y="4391950"/>
                <a:ext cx="974324" cy="507831"/>
              </a:xfrm>
              <a:prstGeom prst="rect">
                <a:avLst/>
              </a:prstGeom>
              <a:blipFill rotWithShape="1">
                <a:blip r:embed="rId6">
                  <a:alphaModFix/>
                </a:blip>
                <a:stretch>
                  <a:fillRect b="-3946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</p:grpSp>
        <p:pic>
          <p:nvPicPr>
            <p:cNvPr id="162" name="Google Shape;162;p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545514" y="4191122"/>
              <a:ext cx="1973558" cy="54469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3" name="Google Shape;163;p5"/>
          <p:cNvPicPr preferRelativeResize="0"/>
          <p:nvPr>
            <p:ph idx="1" type="body"/>
          </p:nvPr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69088" y="2924609"/>
            <a:ext cx="3387851" cy="261424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5"/>
          <p:cNvSpPr txBox="1"/>
          <p:nvPr/>
        </p:nvSpPr>
        <p:spPr>
          <a:xfrm>
            <a:off x="2424736" y="3678904"/>
            <a:ext cx="420624" cy="92333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5" name="Google Shape;165;p5"/>
          <p:cNvSpPr txBox="1"/>
          <p:nvPr/>
        </p:nvSpPr>
        <p:spPr>
          <a:xfrm>
            <a:off x="540107" y="4016898"/>
            <a:ext cx="2128981" cy="42966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14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66" name="Google Shape;166;p5"/>
          <p:cNvCxnSpPr/>
          <p:nvPr/>
        </p:nvCxnSpPr>
        <p:spPr>
          <a:xfrm>
            <a:off x="6096000" y="3193440"/>
            <a:ext cx="0" cy="2107154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/>
          <p:nvPr>
            <p:ph type="title"/>
          </p:nvPr>
        </p:nvSpPr>
        <p:spPr>
          <a:xfrm>
            <a:off x="66975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Op-amp: Circuit Model and VTC</a:t>
            </a:r>
            <a:endParaRPr/>
          </a:p>
        </p:txBody>
      </p:sp>
      <p:sp>
        <p:nvSpPr>
          <p:cNvPr id="172" name="Google Shape;172;p6"/>
          <p:cNvSpPr txBox="1"/>
          <p:nvPr>
            <p:ph idx="1" type="body"/>
          </p:nvPr>
        </p:nvSpPr>
        <p:spPr>
          <a:xfrm>
            <a:off x="669758" y="1877029"/>
            <a:ext cx="7343274" cy="19148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8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graphicFrame>
        <p:nvGraphicFramePr>
          <p:cNvPr id="173" name="Google Shape;173;p6"/>
          <p:cNvGraphicFramePr/>
          <p:nvPr/>
        </p:nvGraphicFramePr>
        <p:xfrm>
          <a:off x="7360983" y="20803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{BE483732-92F9-469F-8397-071313182317}</a:tableStyleId>
              </a:tblPr>
              <a:tblGrid>
                <a:gridCol w="1196000"/>
                <a:gridCol w="1755275"/>
                <a:gridCol w="1007175"/>
              </a:tblGrid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Parameter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Typical Range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Ideally</a:t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4" name="Google Shape;174;p6"/>
          <p:cNvSpPr txBox="1"/>
          <p:nvPr/>
        </p:nvSpPr>
        <p:spPr>
          <a:xfrm>
            <a:off x="5728624" y="2016982"/>
            <a:ext cx="149829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Slope of </a:t>
            </a: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VTC</a:t>
            </a:r>
            <a:endParaRPr/>
          </a:p>
        </p:txBody>
      </p:sp>
      <p:grpSp>
        <p:nvGrpSpPr>
          <p:cNvPr id="175" name="Google Shape;175;p6"/>
          <p:cNvGrpSpPr/>
          <p:nvPr/>
        </p:nvGrpSpPr>
        <p:grpSpPr>
          <a:xfrm>
            <a:off x="7226919" y="3566528"/>
            <a:ext cx="4727971" cy="2842572"/>
            <a:chOff x="6268008" y="3441995"/>
            <a:chExt cx="4727971" cy="2842572"/>
          </a:xfrm>
        </p:grpSpPr>
        <p:cxnSp>
          <p:nvCxnSpPr>
            <p:cNvPr id="176" name="Google Shape;176;p6"/>
            <p:cNvCxnSpPr/>
            <p:nvPr/>
          </p:nvCxnSpPr>
          <p:spPr>
            <a:xfrm>
              <a:off x="6550218" y="5195761"/>
              <a:ext cx="3547872" cy="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miter lim="800000"/>
              <a:headEnd len="sm" w="sm" type="none"/>
              <a:tailEnd len="lg" w="lg" type="stealth"/>
            </a:ln>
          </p:spPr>
        </p:cxnSp>
        <p:cxnSp>
          <p:nvCxnSpPr>
            <p:cNvPr id="177" name="Google Shape;177;p6"/>
            <p:cNvCxnSpPr/>
            <p:nvPr/>
          </p:nvCxnSpPr>
          <p:spPr>
            <a:xfrm rot="10800000">
              <a:off x="8182467" y="3678527"/>
              <a:ext cx="0" cy="2606040"/>
            </a:xfrm>
            <a:prstGeom prst="straightConnector1">
              <a:avLst/>
            </a:prstGeom>
            <a:noFill/>
            <a:ln cap="flat" cmpd="sng" w="28575">
              <a:solidFill>
                <a:schemeClr val="dk1">
                  <a:alpha val="37647"/>
                </a:schemeClr>
              </a:solidFill>
              <a:prstDash val="solid"/>
              <a:miter lim="800000"/>
              <a:headEnd len="sm" w="sm" type="none"/>
              <a:tailEnd len="lg" w="lg" type="stealth"/>
            </a:ln>
          </p:spPr>
        </p:cxnSp>
        <p:sp>
          <p:nvSpPr>
            <p:cNvPr id="178" name="Google Shape;178;p6"/>
            <p:cNvSpPr txBox="1"/>
            <p:nvPr/>
          </p:nvSpPr>
          <p:spPr>
            <a:xfrm>
              <a:off x="8169821" y="3441995"/>
              <a:ext cx="449622" cy="46166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-2665" l="-2702" r="-17567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179" name="Google Shape;179;p6"/>
            <p:cNvCxnSpPr/>
            <p:nvPr/>
          </p:nvCxnSpPr>
          <p:spPr>
            <a:xfrm>
              <a:off x="8829448" y="4334360"/>
              <a:ext cx="1192775" cy="0"/>
            </a:xfrm>
            <a:prstGeom prst="straightConnector1">
              <a:avLst/>
            </a:prstGeom>
            <a:noFill/>
            <a:ln cap="rnd" cmpd="sng" w="3175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0" name="Google Shape;180;p6"/>
            <p:cNvCxnSpPr/>
            <p:nvPr/>
          </p:nvCxnSpPr>
          <p:spPr>
            <a:xfrm>
              <a:off x="6268008" y="5955384"/>
              <a:ext cx="1293357" cy="0"/>
            </a:xfrm>
            <a:prstGeom prst="straightConnector1">
              <a:avLst/>
            </a:prstGeom>
            <a:noFill/>
            <a:ln cap="flat" cmpd="sng" w="3175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" name="Google Shape;181;p6"/>
            <p:cNvCxnSpPr/>
            <p:nvPr/>
          </p:nvCxnSpPr>
          <p:spPr>
            <a:xfrm flipH="1">
              <a:off x="7561365" y="4334360"/>
              <a:ext cx="1268083" cy="1621024"/>
            </a:xfrm>
            <a:prstGeom prst="straightConnector1">
              <a:avLst/>
            </a:prstGeom>
            <a:noFill/>
            <a:ln cap="rnd" cmpd="sng" w="317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2" name="Google Shape;182;p6"/>
            <p:cNvSpPr txBox="1"/>
            <p:nvPr/>
          </p:nvSpPr>
          <p:spPr>
            <a:xfrm>
              <a:off x="7269645" y="4103526"/>
              <a:ext cx="900176" cy="46166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1314" l="-678" r="-678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83" name="Google Shape;183;p6"/>
            <p:cNvSpPr txBox="1"/>
            <p:nvPr/>
          </p:nvSpPr>
          <p:spPr>
            <a:xfrm>
              <a:off x="8169355" y="5684290"/>
              <a:ext cx="900176" cy="46166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-1314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84" name="Google Shape;184;p6"/>
            <p:cNvSpPr txBox="1"/>
            <p:nvPr/>
          </p:nvSpPr>
          <p:spPr>
            <a:xfrm>
              <a:off x="9725046" y="5220320"/>
              <a:ext cx="127093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axis</a:t>
              </a:r>
              <a:endParaRPr/>
            </a:p>
          </p:txBody>
        </p:sp>
        <p:cxnSp>
          <p:nvCxnSpPr>
            <p:cNvPr id="185" name="Google Shape;185;p6"/>
            <p:cNvCxnSpPr/>
            <p:nvPr/>
          </p:nvCxnSpPr>
          <p:spPr>
            <a:xfrm>
              <a:off x="8829448" y="5141080"/>
              <a:ext cx="0" cy="105310"/>
            </a:xfrm>
            <a:prstGeom prst="straightConnector1">
              <a:avLst/>
            </a:prstGeom>
            <a:noFill/>
            <a:ln cap="flat" cmpd="sng" w="5715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" name="Google Shape;186;p6"/>
            <p:cNvCxnSpPr/>
            <p:nvPr/>
          </p:nvCxnSpPr>
          <p:spPr>
            <a:xfrm>
              <a:off x="7598342" y="5141080"/>
              <a:ext cx="0" cy="105310"/>
            </a:xfrm>
            <a:prstGeom prst="straightConnector1">
              <a:avLst/>
            </a:prstGeom>
            <a:noFill/>
            <a:ln cap="flat" cmpd="sng" w="5715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87" name="Google Shape;187;p6"/>
            <p:cNvSpPr txBox="1"/>
            <p:nvPr/>
          </p:nvSpPr>
          <p:spPr>
            <a:xfrm>
              <a:off x="7975281" y="5213028"/>
              <a:ext cx="1822631" cy="436851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-1386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88" name="Google Shape;188;p6"/>
            <p:cNvSpPr txBox="1"/>
            <p:nvPr/>
          </p:nvSpPr>
          <p:spPr>
            <a:xfrm>
              <a:off x="6683327" y="5213028"/>
              <a:ext cx="1822631" cy="436851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-1386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89" name="Google Shape;189;p6"/>
          <p:cNvGrpSpPr/>
          <p:nvPr/>
        </p:nvGrpSpPr>
        <p:grpSpPr>
          <a:xfrm>
            <a:off x="1057651" y="4205680"/>
            <a:ext cx="5601967" cy="2021796"/>
            <a:chOff x="680597" y="3388169"/>
            <a:chExt cx="5838475" cy="2107154"/>
          </a:xfrm>
        </p:grpSpPr>
        <p:grpSp>
          <p:nvGrpSpPr>
            <p:cNvPr id="190" name="Google Shape;190;p6"/>
            <p:cNvGrpSpPr/>
            <p:nvPr/>
          </p:nvGrpSpPr>
          <p:grpSpPr>
            <a:xfrm>
              <a:off x="680597" y="3388169"/>
              <a:ext cx="4707660" cy="2107154"/>
              <a:chOff x="6336707" y="3529522"/>
              <a:chExt cx="4707660" cy="2317869"/>
            </a:xfrm>
          </p:grpSpPr>
          <p:pic>
            <p:nvPicPr>
              <p:cNvPr id="191" name="Google Shape;191;p6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7151617" y="3529522"/>
                <a:ext cx="3892750" cy="231786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2" name="Google Shape;192;p6"/>
              <p:cNvSpPr txBox="1"/>
              <p:nvPr/>
            </p:nvSpPr>
            <p:spPr>
              <a:xfrm>
                <a:off x="6336707" y="4391950"/>
                <a:ext cx="1312046" cy="530173"/>
              </a:xfrm>
              <a:prstGeom prst="rect">
                <a:avLst/>
              </a:prstGeom>
              <a:blipFill rotWithShape="1">
                <a:blip r:embed="rId10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</p:grpSp>
        <p:pic>
          <p:nvPicPr>
            <p:cNvPr id="193" name="Google Shape;193;p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545514" y="4191122"/>
              <a:ext cx="1973558" cy="54469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"/>
          <p:cNvSpPr txBox="1"/>
          <p:nvPr/>
        </p:nvSpPr>
        <p:spPr>
          <a:xfrm>
            <a:off x="7873958" y="5500116"/>
            <a:ext cx="1822631" cy="4616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94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99" name="Google Shape;199;p7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87585" y="945366"/>
            <a:ext cx="3387851" cy="2614248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7"/>
          <p:cNvSpPr txBox="1"/>
          <p:nvPr/>
        </p:nvSpPr>
        <p:spPr>
          <a:xfrm>
            <a:off x="7643233" y="1699661"/>
            <a:ext cx="420624" cy="92333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1" name="Google Shape;201;p7"/>
          <p:cNvSpPr txBox="1"/>
          <p:nvPr/>
        </p:nvSpPr>
        <p:spPr>
          <a:xfrm>
            <a:off x="5758604" y="2037655"/>
            <a:ext cx="2128981" cy="42966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126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02" name="Google Shape;202;p7"/>
          <p:cNvCxnSpPr/>
          <p:nvPr/>
        </p:nvCxnSpPr>
        <p:spPr>
          <a:xfrm>
            <a:off x="5931674" y="5313381"/>
            <a:ext cx="293529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203" name="Google Shape;203;p7"/>
          <p:cNvCxnSpPr/>
          <p:nvPr/>
        </p:nvCxnSpPr>
        <p:spPr>
          <a:xfrm rot="10800000">
            <a:off x="6951341" y="3796147"/>
            <a:ext cx="0" cy="2606040"/>
          </a:xfrm>
          <a:prstGeom prst="straightConnector1">
            <a:avLst/>
          </a:prstGeom>
          <a:noFill/>
          <a:ln cap="flat" cmpd="sng" w="28575">
            <a:solidFill>
              <a:schemeClr val="dk1">
                <a:alpha val="37647"/>
              </a:schemeClr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204" name="Google Shape;204;p7"/>
          <p:cNvCxnSpPr/>
          <p:nvPr/>
        </p:nvCxnSpPr>
        <p:spPr>
          <a:xfrm>
            <a:off x="7598322" y="4451980"/>
            <a:ext cx="1192775" cy="0"/>
          </a:xfrm>
          <a:prstGeom prst="straightConnector1">
            <a:avLst/>
          </a:prstGeom>
          <a:noFill/>
          <a:ln cap="rnd" cmpd="sng" w="317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p7"/>
          <p:cNvCxnSpPr/>
          <p:nvPr/>
        </p:nvCxnSpPr>
        <p:spPr>
          <a:xfrm>
            <a:off x="5931674" y="6073004"/>
            <a:ext cx="398565" cy="0"/>
          </a:xfrm>
          <a:prstGeom prst="straightConnector1">
            <a:avLst/>
          </a:prstGeom>
          <a:noFill/>
          <a:ln cap="flat" cmpd="sng" w="3175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6" name="Google Shape;206;p7"/>
          <p:cNvCxnSpPr/>
          <p:nvPr/>
        </p:nvCxnSpPr>
        <p:spPr>
          <a:xfrm flipH="1">
            <a:off x="6330239" y="4451980"/>
            <a:ext cx="1268083" cy="1621024"/>
          </a:xfrm>
          <a:prstGeom prst="straightConnector1">
            <a:avLst/>
          </a:prstGeom>
          <a:noFill/>
          <a:ln cap="rnd" cmpd="sng" w="317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7" name="Google Shape;207;p7"/>
          <p:cNvSpPr txBox="1"/>
          <p:nvPr/>
        </p:nvSpPr>
        <p:spPr>
          <a:xfrm>
            <a:off x="6038519" y="4221146"/>
            <a:ext cx="900176" cy="46166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314" l="-678" r="-67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8" name="Google Shape;208;p7"/>
          <p:cNvSpPr txBox="1"/>
          <p:nvPr/>
        </p:nvSpPr>
        <p:spPr>
          <a:xfrm>
            <a:off x="6938229" y="5801910"/>
            <a:ext cx="900176" cy="46166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331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9" name="Google Shape;209;p7"/>
          <p:cNvSpPr txBox="1"/>
          <p:nvPr/>
        </p:nvSpPr>
        <p:spPr>
          <a:xfrm>
            <a:off x="6744155" y="5330648"/>
            <a:ext cx="1822631" cy="436851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38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0" name="Google Shape;210;p7"/>
          <p:cNvSpPr txBox="1"/>
          <p:nvPr/>
        </p:nvSpPr>
        <p:spPr>
          <a:xfrm>
            <a:off x="5452201" y="5330648"/>
            <a:ext cx="1822631" cy="436851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38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1" name="Google Shape;211;p7"/>
          <p:cNvSpPr txBox="1"/>
          <p:nvPr>
            <p:ph type="title"/>
          </p:nvPr>
        </p:nvSpPr>
        <p:spPr>
          <a:xfrm>
            <a:off x="838200" y="365125"/>
            <a:ext cx="1079038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Op-amp: Circuit Model and VTC</a:t>
            </a:r>
            <a:endParaRPr/>
          </a:p>
        </p:txBody>
      </p:sp>
      <p:sp>
        <p:nvSpPr>
          <p:cNvPr id="212" name="Google Shape;212;p7"/>
          <p:cNvSpPr txBox="1"/>
          <p:nvPr/>
        </p:nvSpPr>
        <p:spPr>
          <a:xfrm>
            <a:off x="916564" y="2212513"/>
            <a:ext cx="3092970" cy="553998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3" name="Google Shape;213;p7"/>
          <p:cNvSpPr txBox="1"/>
          <p:nvPr/>
        </p:nvSpPr>
        <p:spPr>
          <a:xfrm>
            <a:off x="912280" y="5392612"/>
            <a:ext cx="3097255" cy="507831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4" name="Google Shape;214;p7"/>
          <p:cNvSpPr txBox="1"/>
          <p:nvPr/>
        </p:nvSpPr>
        <p:spPr>
          <a:xfrm>
            <a:off x="838200" y="1470236"/>
            <a:ext cx="43867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Voltage Transfer Characteristics (VTC)</a:t>
            </a:r>
            <a:endParaRPr/>
          </a:p>
        </p:txBody>
      </p:sp>
      <p:sp>
        <p:nvSpPr>
          <p:cNvPr id="215" name="Google Shape;215;p7"/>
          <p:cNvSpPr/>
          <p:nvPr/>
        </p:nvSpPr>
        <p:spPr>
          <a:xfrm>
            <a:off x="738372" y="3464657"/>
            <a:ext cx="3693310" cy="817245"/>
          </a:xfrm>
          <a:prstGeom prst="roundRect">
            <a:avLst>
              <a:gd fmla="val 16667" name="adj"/>
            </a:avLst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6" name="Google Shape;216;p7"/>
          <p:cNvSpPr txBox="1"/>
          <p:nvPr/>
        </p:nvSpPr>
        <p:spPr>
          <a:xfrm>
            <a:off x="912279" y="1952263"/>
            <a:ext cx="26427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Positive saturation: </a:t>
            </a:r>
            <a:endParaRPr sz="24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7"/>
          <p:cNvSpPr txBox="1"/>
          <p:nvPr/>
        </p:nvSpPr>
        <p:spPr>
          <a:xfrm>
            <a:off x="912279" y="5086869"/>
            <a:ext cx="30972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Negative saturation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7"/>
          <p:cNvSpPr txBox="1"/>
          <p:nvPr/>
        </p:nvSpPr>
        <p:spPr>
          <a:xfrm>
            <a:off x="6938695" y="3559615"/>
            <a:ext cx="449622" cy="461665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314" l="-2702" r="-1756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19" name="Google Shape;219;p7"/>
          <p:cNvPicPr preferRelativeResize="0"/>
          <p:nvPr/>
        </p:nvPicPr>
        <p:blipFill rotWithShape="1">
          <a:blip r:embed="rId15">
            <a:alphaModFix/>
          </a:blip>
          <a:srcRect b="1770" l="0" r="3151" t="2779"/>
          <a:stretch/>
        </p:blipFill>
        <p:spPr>
          <a:xfrm>
            <a:off x="5626503" y="3594960"/>
            <a:ext cx="3693311" cy="3022768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7"/>
          <p:cNvSpPr txBox="1"/>
          <p:nvPr/>
        </p:nvSpPr>
        <p:spPr>
          <a:xfrm>
            <a:off x="5316922" y="3088282"/>
            <a:ext cx="3693168" cy="461665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-30664" l="-329" r="0" t="-1066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21" name="Google Shape;221;p7"/>
          <p:cNvCxnSpPr/>
          <p:nvPr/>
        </p:nvCxnSpPr>
        <p:spPr>
          <a:xfrm>
            <a:off x="668526" y="3145711"/>
            <a:ext cx="3916154" cy="1281737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2" name="Google Shape;222;p7"/>
          <p:cNvCxnSpPr/>
          <p:nvPr/>
        </p:nvCxnSpPr>
        <p:spPr>
          <a:xfrm flipH="1" rot="10800000">
            <a:off x="659739" y="3197051"/>
            <a:ext cx="3924941" cy="1268618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3" name="Google Shape;223;p7"/>
          <p:cNvSpPr/>
          <p:nvPr/>
        </p:nvSpPr>
        <p:spPr>
          <a:xfrm>
            <a:off x="7143457" y="3986304"/>
            <a:ext cx="1423327" cy="2631424"/>
          </a:xfrm>
          <a:prstGeom prst="rect">
            <a:avLst/>
          </a:prstGeom>
          <a:solidFill>
            <a:srgbClr val="0000FF">
              <a:alpha val="3294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7"/>
          <p:cNvSpPr txBox="1"/>
          <p:nvPr/>
        </p:nvSpPr>
        <p:spPr>
          <a:xfrm>
            <a:off x="7295600" y="5027644"/>
            <a:ext cx="1231215" cy="369332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-166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5" name="Google Shape;225;p7"/>
          <p:cNvSpPr/>
          <p:nvPr/>
        </p:nvSpPr>
        <p:spPr>
          <a:xfrm>
            <a:off x="5719687" y="3986304"/>
            <a:ext cx="1423327" cy="2631424"/>
          </a:xfrm>
          <a:prstGeom prst="rect">
            <a:avLst/>
          </a:prstGeom>
          <a:solidFill>
            <a:srgbClr val="FF0000">
              <a:alpha val="3294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7"/>
          <p:cNvSpPr txBox="1"/>
          <p:nvPr/>
        </p:nvSpPr>
        <p:spPr>
          <a:xfrm>
            <a:off x="5871830" y="5027644"/>
            <a:ext cx="1231215" cy="369332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-166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8"/>
          <p:cNvPicPr preferRelativeResize="0"/>
          <p:nvPr/>
        </p:nvPicPr>
        <p:blipFill rotWithShape="1">
          <a:blip r:embed="rId3">
            <a:alphaModFix/>
          </a:blip>
          <a:srcRect b="29928" l="-445" r="444" t="-7980"/>
          <a:stretch/>
        </p:blipFill>
        <p:spPr>
          <a:xfrm>
            <a:off x="7730084" y="1027906"/>
            <a:ext cx="4026107" cy="246832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Types of Op-Amp configuration</a:t>
            </a:r>
            <a:endParaRPr/>
          </a:p>
        </p:txBody>
      </p:sp>
      <p:sp>
        <p:nvSpPr>
          <p:cNvPr id="233" name="Google Shape;23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Open loop configuration: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No physical connection between input and output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Closed loop configuration: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Feedback from output terminal  </a:t>
            </a:r>
            <a:endParaRPr/>
          </a:p>
        </p:txBody>
      </p:sp>
      <p:pic>
        <p:nvPicPr>
          <p:cNvPr id="234" name="Google Shape;234;p8"/>
          <p:cNvPicPr preferRelativeResize="0"/>
          <p:nvPr/>
        </p:nvPicPr>
        <p:blipFill rotWithShape="1">
          <a:blip r:embed="rId4">
            <a:alphaModFix/>
          </a:blip>
          <a:srcRect b="17368" l="0" r="0" t="8038"/>
          <a:stretch/>
        </p:blipFill>
        <p:spPr>
          <a:xfrm>
            <a:off x="7278320" y="4001294"/>
            <a:ext cx="4477871" cy="2180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Open Loop Configuration: Comparator</a:t>
            </a:r>
            <a:endParaRPr/>
          </a:p>
        </p:txBody>
      </p:sp>
      <p:sp>
        <p:nvSpPr>
          <p:cNvPr id="240" name="Google Shape;240;p9"/>
          <p:cNvSpPr txBox="1"/>
          <p:nvPr/>
        </p:nvSpPr>
        <p:spPr>
          <a:xfrm>
            <a:off x="838200" y="1633714"/>
            <a:ext cx="6096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Crossing Detector / Comparator</a:t>
            </a:r>
            <a:endParaRPr/>
          </a:p>
        </p:txBody>
      </p:sp>
      <p:pic>
        <p:nvPicPr>
          <p:cNvPr descr="Diagram&#10;&#10;Description automatically generated" id="241" name="Google Shape;241;p9"/>
          <p:cNvPicPr preferRelativeResize="0"/>
          <p:nvPr/>
        </p:nvPicPr>
        <p:blipFill rotWithShape="1">
          <a:blip r:embed="rId3">
            <a:alphaModFix/>
          </a:blip>
          <a:srcRect b="22646" l="38494" r="43764" t="6478"/>
          <a:stretch/>
        </p:blipFill>
        <p:spPr>
          <a:xfrm>
            <a:off x="7335331" y="1984016"/>
            <a:ext cx="2547710" cy="22186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&#10;&#10;Description automatically generated" id="242" name="Google Shape;242;p9"/>
          <p:cNvPicPr preferRelativeResize="0"/>
          <p:nvPr/>
        </p:nvPicPr>
        <p:blipFill rotWithShape="1">
          <a:blip r:embed="rId3">
            <a:alphaModFix/>
          </a:blip>
          <a:srcRect b="31212" l="18102" r="62441" t="22668"/>
          <a:stretch/>
        </p:blipFill>
        <p:spPr>
          <a:xfrm>
            <a:off x="3511551" y="2387068"/>
            <a:ext cx="3477464" cy="1730982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9"/>
          <p:cNvSpPr txBox="1"/>
          <p:nvPr/>
        </p:nvSpPr>
        <p:spPr>
          <a:xfrm>
            <a:off x="3184048" y="2586947"/>
            <a:ext cx="420624" cy="92333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4" name="Google Shape;244;p9"/>
          <p:cNvSpPr txBox="1"/>
          <p:nvPr/>
        </p:nvSpPr>
        <p:spPr>
          <a:xfrm>
            <a:off x="1299419" y="2859958"/>
            <a:ext cx="1978298" cy="40011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3027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5" name="Google Shape;245;p9"/>
          <p:cNvSpPr txBox="1"/>
          <p:nvPr/>
        </p:nvSpPr>
        <p:spPr>
          <a:xfrm>
            <a:off x="3119353" y="4737412"/>
            <a:ext cx="4878900" cy="101566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6" name="Google Shape;246;p9"/>
          <p:cNvSpPr txBox="1"/>
          <p:nvPr/>
        </p:nvSpPr>
        <p:spPr>
          <a:xfrm>
            <a:off x="2644041" y="4063400"/>
            <a:ext cx="6096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NON-INVERTING COMPARATOR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2024-01-17T19:23:29Z</dcterms:created>
  <dc:creator>Shadman Shahid</dc:creator>
</cp:coreProperties>
</file>