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8"/>
  </p:notesMasterIdLst>
  <p:sldIdLst>
    <p:sldId id="256" r:id="rId2"/>
    <p:sldId id="303" r:id="rId3"/>
    <p:sldId id="304" r:id="rId4"/>
    <p:sldId id="311" r:id="rId5"/>
    <p:sldId id="310" r:id="rId6"/>
    <p:sldId id="309" r:id="rId7"/>
    <p:sldId id="312" r:id="rId8"/>
    <p:sldId id="313" r:id="rId9"/>
    <p:sldId id="314" r:id="rId10"/>
    <p:sldId id="269" r:id="rId11"/>
    <p:sldId id="305" r:id="rId12"/>
    <p:sldId id="306" r:id="rId13"/>
    <p:sldId id="307" r:id="rId14"/>
    <p:sldId id="328" r:id="rId15"/>
    <p:sldId id="308" r:id="rId16"/>
    <p:sldId id="350" r:id="rId17"/>
    <p:sldId id="275" r:id="rId18"/>
    <p:sldId id="276" r:id="rId19"/>
    <p:sldId id="351" r:id="rId20"/>
    <p:sldId id="277" r:id="rId21"/>
    <p:sldId id="278" r:id="rId22"/>
    <p:sldId id="262" r:id="rId23"/>
    <p:sldId id="298" r:id="rId24"/>
    <p:sldId id="279" r:id="rId25"/>
    <p:sldId id="316" r:id="rId26"/>
    <p:sldId id="280" r:id="rId27"/>
    <p:sldId id="317" r:id="rId28"/>
    <p:sldId id="318" r:id="rId29"/>
    <p:sldId id="319" r:id="rId30"/>
    <p:sldId id="321" r:id="rId31"/>
    <p:sldId id="320" r:id="rId32"/>
    <p:sldId id="322" r:id="rId33"/>
    <p:sldId id="323" r:id="rId34"/>
    <p:sldId id="324" r:id="rId35"/>
    <p:sldId id="325" r:id="rId36"/>
    <p:sldId id="326" r:id="rId37"/>
    <p:sldId id="327" r:id="rId38"/>
    <p:sldId id="329" r:id="rId39"/>
    <p:sldId id="349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341" r:id="rId50"/>
    <p:sldId id="342" r:id="rId51"/>
    <p:sldId id="343" r:id="rId52"/>
    <p:sldId id="344" r:id="rId53"/>
    <p:sldId id="330" r:id="rId54"/>
    <p:sldId id="346" r:id="rId55"/>
    <p:sldId id="347" r:id="rId56"/>
    <p:sldId id="258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810" autoAdjust="0"/>
  </p:normalViewPr>
  <p:slideViewPr>
    <p:cSldViewPr snapToGrid="0">
      <p:cViewPr varScale="1">
        <p:scale>
          <a:sx n="66" d="100"/>
          <a:sy n="66" d="100"/>
        </p:scale>
        <p:origin x="90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31913-0FC3-4CF4-BADB-BE39A6CFBD86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829CF-F3B1-402F-BC88-89CA5E9C5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6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2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72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06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45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34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74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1200" dirty="0" smtClean="0"/>
              <a:t>, the phrase “x = +y", which is recognized as four tokens, representing “x", “=“ and “+" and “y", has the structure </a:t>
            </a:r>
            <a:r>
              <a:rPr lang="en-US" sz="1200" b="1" dirty="0" smtClean="0"/>
              <a:t>=(x,+(y))</a:t>
            </a:r>
            <a:r>
              <a:rPr lang="en-US" sz="1200" dirty="0" smtClean="0"/>
              <a:t>, i.e., an assignment expression, that operates on “x" and the expression “+(y)".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51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94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6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58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0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19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235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532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695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428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145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944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05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364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222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11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196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497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668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414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826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942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46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324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491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412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92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196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27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72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81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81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83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829CF-F3B1-402F-BC88-89CA5E9C5F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28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CC33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Compiler </a:t>
            </a:r>
            <a:r>
              <a:rPr lang="en-US" sz="7200" b="1" dirty="0" smtClean="0">
                <a:solidFill>
                  <a:srgbClr val="CC3300"/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Design</a:t>
            </a:r>
            <a:endParaRPr lang="en-US" sz="7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88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cap="small" spc="0" dirty="0">
                <a:solidFill>
                  <a:srgbClr val="575F6D"/>
                </a:solidFill>
                <a:latin typeface="Century Schoolbook"/>
              </a:rPr>
              <a:t>Error Recovery Approaches: Panic Mode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65936"/>
            <a:ext cx="5734050" cy="451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6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cap="small" spc="0" dirty="0">
                <a:solidFill>
                  <a:srgbClr val="575F6D"/>
                </a:solidFill>
                <a:latin typeface="Century Schoolbook"/>
              </a:rPr>
              <a:t>Error Recovery Approaches: </a:t>
            </a:r>
            <a:r>
              <a:rPr lang="en-GB" sz="3600" cap="small" spc="0" dirty="0" smtClean="0">
                <a:solidFill>
                  <a:srgbClr val="575F6D"/>
                </a:solidFill>
                <a:latin typeface="Century Schoolbook"/>
              </a:rPr>
              <a:t/>
            </a:r>
            <a:br>
              <a:rPr lang="en-GB" sz="3600" cap="small" spc="0" dirty="0" smtClean="0">
                <a:solidFill>
                  <a:srgbClr val="575F6D"/>
                </a:solidFill>
                <a:latin typeface="Century Schoolbook"/>
              </a:rPr>
            </a:br>
            <a:r>
              <a:rPr lang="en-GB" sz="3600" cap="small" spc="0" dirty="0" smtClean="0">
                <a:solidFill>
                  <a:srgbClr val="575F6D"/>
                </a:solidFill>
                <a:latin typeface="Century Schoolbook"/>
              </a:rPr>
              <a:t>Phrase-Level </a:t>
            </a:r>
            <a:r>
              <a:rPr lang="en-GB" sz="3600" cap="small" spc="0" dirty="0">
                <a:solidFill>
                  <a:srgbClr val="575F6D"/>
                </a:solidFill>
                <a:latin typeface="Century Schoolbook"/>
              </a:rPr>
              <a:t>Recovery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57373"/>
            <a:ext cx="7118033" cy="452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01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cap="small" spc="0" dirty="0">
                <a:solidFill>
                  <a:srgbClr val="575F6D"/>
                </a:solidFill>
                <a:latin typeface="Century Schoolbook"/>
              </a:rPr>
              <a:t>Error Recovery Approaches: Error Productions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1" y="1852611"/>
            <a:ext cx="6319837" cy="405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5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cap="small" spc="0" dirty="0">
                <a:solidFill>
                  <a:srgbClr val="575F6D"/>
                </a:solidFill>
                <a:latin typeface="Century Schoolbook"/>
              </a:rPr>
              <a:t>Error Recovery Approaches: </a:t>
            </a:r>
            <a:r>
              <a:rPr lang="en-GB" sz="3600" cap="small" spc="0" dirty="0" smtClean="0">
                <a:solidFill>
                  <a:srgbClr val="575F6D"/>
                </a:solidFill>
                <a:latin typeface="Century Schoolbook"/>
              </a:rPr>
              <a:t/>
            </a:r>
            <a:br>
              <a:rPr lang="en-GB" sz="3600" cap="small" spc="0" dirty="0" smtClean="0">
                <a:solidFill>
                  <a:srgbClr val="575F6D"/>
                </a:solidFill>
                <a:latin typeface="Century Schoolbook"/>
              </a:rPr>
            </a:br>
            <a:r>
              <a:rPr lang="en-GB" sz="3600" cap="small" spc="0" dirty="0" smtClean="0">
                <a:solidFill>
                  <a:srgbClr val="575F6D"/>
                </a:solidFill>
                <a:latin typeface="Century Schoolbook"/>
              </a:rPr>
              <a:t>Global </a:t>
            </a:r>
            <a:r>
              <a:rPr lang="en-GB" sz="3600" cap="small" spc="0" dirty="0">
                <a:solidFill>
                  <a:srgbClr val="575F6D"/>
                </a:solidFill>
                <a:latin typeface="Century Schoolbook"/>
              </a:rPr>
              <a:t>Correction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8" y="1943099"/>
            <a:ext cx="6767512" cy="368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4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Parsers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3"/>
            <a:ext cx="7760970" cy="436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53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 spc="0" dirty="0">
                <a:solidFill>
                  <a:srgbClr val="575F6D"/>
                </a:solidFill>
                <a:latin typeface="Century Schoolbook"/>
              </a:rPr>
              <a:t>Context Free Grammars (CFG)</a:t>
            </a:r>
            <a:endParaRPr lang="en-US" sz="4000" dirty="0"/>
          </a:p>
        </p:txBody>
      </p:sp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595085" y="1872343"/>
            <a:ext cx="11437258" cy="4296228"/>
          </a:xfrm>
        </p:spPr>
        <p:txBody>
          <a:bodyPr>
            <a:normAutofit/>
          </a:bodyPr>
          <a:lstStyle/>
          <a:p>
            <a:r>
              <a:rPr lang="en-US" dirty="0" smtClean="0"/>
              <a:t>A context-free grammar has four components: G = ( V, </a:t>
            </a:r>
            <a:r>
              <a:rPr lang="el-GR" dirty="0" smtClean="0"/>
              <a:t>Σ, </a:t>
            </a:r>
            <a:r>
              <a:rPr lang="en-US" dirty="0" smtClean="0"/>
              <a:t>P, S )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A set of </a:t>
            </a:r>
            <a:r>
              <a:rPr lang="en-US" b="1" dirty="0" smtClean="0"/>
              <a:t>non-terminals</a:t>
            </a:r>
            <a:r>
              <a:rPr lang="en-US" dirty="0" smtClean="0"/>
              <a:t> (V). Non-terminals are syntactic variables that denote sets of strings. The non-terminals define sets of strings that help define the language generated by the grammar.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A set of tokens, known as </a:t>
            </a:r>
            <a:r>
              <a:rPr lang="en-US" b="1" dirty="0" smtClean="0"/>
              <a:t>terminal symbols</a:t>
            </a:r>
            <a:r>
              <a:rPr lang="en-US" dirty="0" smtClean="0"/>
              <a:t> (Σ). Terminals are the basic symbols from which strings are formed.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A set of </a:t>
            </a:r>
            <a:r>
              <a:rPr lang="en-US" b="1" dirty="0" smtClean="0"/>
              <a:t>productions</a:t>
            </a:r>
            <a:r>
              <a:rPr lang="en-US" dirty="0" smtClean="0"/>
              <a:t> (P). The productions of a grammar specify the manner in which the terminals and non-terminals can be combined to form strings. Each production consists of a </a:t>
            </a:r>
            <a:r>
              <a:rPr lang="en-US" b="1" dirty="0" smtClean="0"/>
              <a:t>non-terminal</a:t>
            </a:r>
            <a:r>
              <a:rPr lang="en-US" dirty="0" smtClean="0"/>
              <a:t> called the left side of the production, an arrow, and a sequence of tokens and/or </a:t>
            </a:r>
            <a:r>
              <a:rPr lang="en-US" b="1" dirty="0" smtClean="0"/>
              <a:t>on- terminals</a:t>
            </a:r>
            <a:r>
              <a:rPr lang="en-US" dirty="0" smtClean="0"/>
              <a:t>, called the right side of the production.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One of the non-terminals is designated as the </a:t>
            </a:r>
            <a:r>
              <a:rPr lang="en-US" b="1" dirty="0" smtClean="0"/>
              <a:t>start symbol </a:t>
            </a:r>
            <a:r>
              <a:rPr lang="en-US" dirty="0" smtClean="0"/>
              <a:t>(S); from where the production begins.</a:t>
            </a:r>
          </a:p>
        </p:txBody>
      </p:sp>
    </p:spTree>
    <p:extLst>
      <p:ext uri="{BB962C8B-B14F-4D97-AF65-F5344CB8AC3E}">
        <p14:creationId xmlns:p14="http://schemas.microsoft.com/office/powerpoint/2010/main" val="155901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Example of CFG: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 = ( V, </a:t>
            </a:r>
            <a:r>
              <a:rPr lang="el-GR" dirty="0"/>
              <a:t>Σ, </a:t>
            </a:r>
            <a:r>
              <a:rPr lang="en-US" dirty="0"/>
              <a:t>P, S )Where:</a:t>
            </a:r>
          </a:p>
          <a:p>
            <a:r>
              <a:rPr lang="en-US" dirty="0"/>
              <a:t>V = { Q, Z, N } </a:t>
            </a:r>
          </a:p>
          <a:p>
            <a:r>
              <a:rPr lang="el-GR" dirty="0"/>
              <a:t>Σ = { 0, 1 } </a:t>
            </a:r>
            <a:endParaRPr lang="en-US" dirty="0"/>
          </a:p>
          <a:p>
            <a:r>
              <a:rPr lang="en-US" dirty="0"/>
              <a:t>P = { Q → Z | Q → N | Q → ℇ | Z → 0Q0 |</a:t>
            </a:r>
          </a:p>
          <a:p>
            <a:pPr>
              <a:buNone/>
            </a:pPr>
            <a:r>
              <a:rPr lang="en-US" dirty="0"/>
              <a:t>			N → 1Q1 } </a:t>
            </a:r>
          </a:p>
          <a:p>
            <a:r>
              <a:rPr lang="en-US" dirty="0"/>
              <a:t>S = { Q }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This grammar describes palindrome language, such as: 1001, 11100111, 00100, 1010101, 11111, etc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32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cap="small" spc="0" dirty="0">
                <a:solidFill>
                  <a:srgbClr val="575F6D"/>
                </a:solidFill>
                <a:latin typeface="Century Schoolbook"/>
              </a:rPr>
              <a:t>Rule Alternative Notations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150"/>
          <a:stretch/>
        </p:blipFill>
        <p:spPr>
          <a:xfrm>
            <a:off x="1097280" y="1843087"/>
            <a:ext cx="7781924" cy="457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6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 spc="0" dirty="0">
                <a:solidFill>
                  <a:srgbClr val="575F6D"/>
                </a:solidFill>
                <a:latin typeface="Century Schoolbook"/>
              </a:rPr>
              <a:t>Notational Conventions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94512"/>
            <a:ext cx="7003733" cy="483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7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>Derivations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derivation is basically a sequence of production rules, in order to get the input string. During parsing, we take two decisions for some sentential form of input: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Deciding </a:t>
            </a:r>
            <a:r>
              <a:rPr lang="en-US" dirty="0"/>
              <a:t>the non-terminal which is to be replaced.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Deciding the production rule, by which, the non-terminal will be replaced.</a:t>
            </a:r>
          </a:p>
          <a:p>
            <a:r>
              <a:rPr lang="en-US" dirty="0"/>
              <a:t>To decide which non-terminal to be replaced with production rule, we can have two options.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0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4280"/>
          <a:stretch/>
        </p:blipFill>
        <p:spPr>
          <a:xfrm>
            <a:off x="882967" y="1914525"/>
            <a:ext cx="8335830" cy="27803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67" y="1042987"/>
            <a:ext cx="4807416" cy="64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4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>Derivations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5657"/>
          <a:stretch/>
        </p:blipFill>
        <p:spPr>
          <a:xfrm>
            <a:off x="1097280" y="1796096"/>
            <a:ext cx="6381751" cy="463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98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 spc="0" dirty="0">
                <a:solidFill>
                  <a:srgbClr val="575F6D"/>
                </a:solidFill>
                <a:latin typeface="Century Schoolbook"/>
              </a:rPr>
              <a:t>Derivations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3087"/>
            <a:ext cx="7081837" cy="444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CFG Terminology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1845734"/>
            <a:ext cx="7372129" cy="441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 spc="0" dirty="0">
                <a:solidFill>
                  <a:srgbClr val="575F6D"/>
                </a:solidFill>
                <a:latin typeface="Century Schoolbook"/>
              </a:rPr>
              <a:t>Leftmost Derivation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51660"/>
            <a:ext cx="6717983" cy="459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0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 spc="0" dirty="0">
                <a:solidFill>
                  <a:srgbClr val="575F6D"/>
                </a:solidFill>
                <a:latin typeface="Century Schoolbook"/>
              </a:rPr>
              <a:t>Rightmost Derivation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65936"/>
            <a:ext cx="6517958" cy="449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8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spc="0" dirty="0">
                <a:solidFill>
                  <a:srgbClr val="575F6D"/>
                </a:solidFill>
                <a:latin typeface="Century Schoolbook"/>
              </a:rPr>
              <a:t>Parse Tree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19286"/>
            <a:ext cx="8124824" cy="406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0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>Parse Tree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1" y="1851660"/>
            <a:ext cx="7004443" cy="462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>Parse Tree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55" y="1869917"/>
            <a:ext cx="7103745" cy="455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07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>Parse Tree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65948"/>
            <a:ext cx="7029449" cy="477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>Parse Tree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32641"/>
          <a:stretch/>
        </p:blipFill>
        <p:spPr>
          <a:xfrm>
            <a:off x="1254443" y="1890713"/>
            <a:ext cx="7589520" cy="372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6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Parsing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62137"/>
            <a:ext cx="8124824" cy="278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6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 spc="0" dirty="0">
                <a:solidFill>
                  <a:srgbClr val="575F6D"/>
                </a:solidFill>
                <a:latin typeface="Century Schoolbook"/>
              </a:rPr>
              <a:t>Ambiguous Grammar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68950"/>
          <a:stretch/>
        </p:blipFill>
        <p:spPr>
          <a:xfrm>
            <a:off x="1097280" y="1943099"/>
            <a:ext cx="7189470" cy="16255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516" y="4113426"/>
            <a:ext cx="6518347" cy="143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8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>Ambiguous Grammar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23083"/>
            <a:ext cx="7246620" cy="46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8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>Ambiguous Grammar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6" y="1862137"/>
            <a:ext cx="6977062" cy="421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3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>Ambiguous Grammar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8" y="1933575"/>
            <a:ext cx="7615237" cy="389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5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>Ambiguous Grammar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868" y="1843087"/>
            <a:ext cx="6498908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1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>Ambiguous Grammar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51660"/>
            <a:ext cx="8037195" cy="454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1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>Ambiguous Grammar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1737360"/>
            <a:ext cx="7046595" cy="44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7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>Unambiguous Grammar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1923098"/>
            <a:ext cx="7110412" cy="441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3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>Predictive Parsing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62149"/>
            <a:ext cx="7405687" cy="433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9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>Left Recursion: </a:t>
            </a:r>
            <a:b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</a:br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>Infinite Looping problem</a:t>
            </a:r>
            <a:endParaRPr lang="en-US" sz="400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174944" y="1828788"/>
            <a:ext cx="904568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A </a:t>
            </a:r>
            <a:r>
              <a:rPr lang="en-US" sz="2000" b="1" dirty="0" smtClean="0">
                <a:latin typeface="Times New Roman" pitchFamily="18" charset="0"/>
              </a:rPr>
              <a:t>grammar is left-recursive if it has a non-terminal A, such that there is a derivation :  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</a:rPr>
              <a:t>           A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 A, </a:t>
            </a:r>
            <a:r>
              <a:rPr lang="en-US" sz="2000" b="1" dirty="0" smtClean="0">
                <a:latin typeface="Times New Roman" pitchFamily="18" charset="0"/>
                <a:sym typeface="Symbol" pitchFamily="18" charset="2"/>
              </a:rPr>
              <a:t>  for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some .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74944" y="3054127"/>
            <a:ext cx="904568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Top-Down parsing can’t reconcile this type of grammar, </a:t>
            </a: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</a:rPr>
              <a:t>since it could consistently make choice which wouldn’t allow termination</a:t>
            </a:r>
            <a:r>
              <a:rPr lang="en-US" sz="2000" b="1" dirty="0">
                <a:latin typeface="Times New Roman" pitchFamily="18" charset="0"/>
              </a:rPr>
              <a:t>.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555944" y="3948114"/>
            <a:ext cx="6324600" cy="40011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A </a:t>
            </a:r>
            <a:r>
              <a:rPr lang="en-US" sz="2000" b="1" dirty="0">
                <a:latin typeface="Times New Roman" pitchFamily="18" charset="0"/>
                <a:sym typeface="Symbol" pitchFamily="18" charset="2"/>
              </a:rPr>
              <a:t> A  A  A … etc.   A A | 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64326" y="2453962"/>
            <a:ext cx="381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+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74942" y="4478620"/>
            <a:ext cx="86917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 smtClean="0">
                <a:latin typeface="Times New Roman" pitchFamily="18" charset="0"/>
              </a:rPr>
              <a:t>So we have to convert our left-recursive grammar into an equivalent grammar which is not left-recursive. </a:t>
            </a:r>
            <a:endParaRPr lang="en-US" sz="2000" b="1" dirty="0">
              <a:latin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944" y="5276169"/>
            <a:ext cx="6705600" cy="97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4979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Parsing During Compilation</a:t>
            </a:r>
            <a:endParaRPr lang="en-US" sz="4000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864600" y="2971800"/>
            <a:ext cx="1752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latin typeface="Times New Roman" panose="02020603050405020304" pitchFamily="18" charset="0"/>
              </a:rPr>
              <a:t>intermediate     representation</a:t>
            </a: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1397000" y="2057400"/>
            <a:ext cx="9144000" cy="2771775"/>
            <a:chOff x="0" y="1056"/>
            <a:chExt cx="5760" cy="1746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448" y="1056"/>
              <a:ext cx="100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b="1">
                  <a:latin typeface="Times New Roman" panose="02020603050405020304" pitchFamily="18" charset="0"/>
                </a:rPr>
                <a:t>errors</a:t>
              </a: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864" y="1632"/>
              <a:ext cx="1008" cy="4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b="1">
                  <a:latin typeface="Times New Roman" panose="02020603050405020304" pitchFamily="18" charset="0"/>
                </a:rPr>
                <a:t>lexical analyzer</a:t>
              </a: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2448" y="1728"/>
              <a:ext cx="100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b="1" i="1">
                  <a:latin typeface="Times New Roman" panose="02020603050405020304" pitchFamily="18" charset="0"/>
                </a:rPr>
                <a:t>parser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888" y="1632"/>
              <a:ext cx="912" cy="4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b="1">
                  <a:latin typeface="Times New Roman" panose="02020603050405020304" pitchFamily="18" charset="0"/>
                </a:rPr>
                <a:t>rest of front end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448" y="2352"/>
              <a:ext cx="1008" cy="4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 b="1">
                  <a:latin typeface="Times New Roman" panose="02020603050405020304" pitchFamily="18" charset="0"/>
                </a:rPr>
                <a:t>symbol  table</a:t>
              </a: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1872" y="1776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1872" y="1920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V="1">
              <a:off x="2928" y="1296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V="1">
              <a:off x="1872" y="1296"/>
              <a:ext cx="57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 flipV="1">
              <a:off x="3456" y="1296"/>
              <a:ext cx="432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4800" y="1824"/>
              <a:ext cx="96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3456" y="1872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1680" y="2103"/>
              <a:ext cx="768" cy="4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V="1">
              <a:off x="3456" y="2064"/>
              <a:ext cx="43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96" y="1872"/>
              <a:ext cx="7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0" y="1680"/>
              <a:ext cx="7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Times New Roman" panose="02020603050405020304" pitchFamily="18" charset="0"/>
                </a:rPr>
                <a:t>source program</a:t>
              </a: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3360" y="1680"/>
              <a:ext cx="6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Times New Roman" panose="02020603050405020304" pitchFamily="18" charset="0"/>
                </a:rPr>
                <a:t>parse tree</a:t>
              </a: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1776" y="1872"/>
              <a:ext cx="7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 i="1" dirty="0">
                  <a:latin typeface="Times New Roman" panose="02020603050405020304" pitchFamily="18" charset="0"/>
                </a:rPr>
                <a:t>get next token</a:t>
              </a:r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1824" y="1584"/>
              <a:ext cx="6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b="1">
                  <a:latin typeface="Times New Roman" panose="02020603050405020304" pitchFamily="18" charset="0"/>
                </a:rPr>
                <a:t>token</a:t>
              </a:r>
            </a:p>
          </p:txBody>
        </p:sp>
      </p:grp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2768600" y="1752600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b="1">
                <a:solidFill>
                  <a:srgbClr val="FF6699"/>
                </a:solidFill>
                <a:latin typeface="Times New Roman" panose="02020603050405020304" pitchFamily="18" charset="0"/>
              </a:rPr>
              <a:t>regular expressions</a:t>
            </a:r>
          </a:p>
        </p:txBody>
      </p:sp>
      <p:sp>
        <p:nvSpPr>
          <p:cNvPr id="29" name="Line 25"/>
          <p:cNvSpPr>
            <a:spLocks noChangeShapeType="1"/>
          </p:cNvSpPr>
          <p:nvPr/>
        </p:nvSpPr>
        <p:spPr bwMode="auto">
          <a:xfrm>
            <a:off x="3530600" y="2286000"/>
            <a:ext cx="0" cy="685800"/>
          </a:xfrm>
          <a:prstGeom prst="line">
            <a:avLst/>
          </a:prstGeom>
          <a:noFill/>
          <a:ln w="25400">
            <a:solidFill>
              <a:srgbClr val="FF6699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7337287" y="4343400"/>
            <a:ext cx="320371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 dirty="0" smtClean="0"/>
              <a:t>Collecting token information</a:t>
            </a:r>
            <a:endParaRPr lang="en-US" alt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 dirty="0" smtClean="0"/>
              <a:t>Perform </a:t>
            </a:r>
            <a:r>
              <a:rPr lang="en-US" altLang="en-US" sz="1600" b="1" dirty="0"/>
              <a:t>type 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 dirty="0" smtClean="0"/>
              <a:t>Intermediate </a:t>
            </a:r>
            <a:r>
              <a:rPr lang="en-US" altLang="en-US" sz="1600" b="1" dirty="0"/>
              <a:t>code </a:t>
            </a:r>
            <a:r>
              <a:rPr lang="en-US" altLang="en-US" sz="1600" b="1" dirty="0" smtClean="0"/>
              <a:t>generation</a:t>
            </a:r>
            <a:endParaRPr lang="en-US" altLang="en-US" sz="1600" b="1" dirty="0"/>
          </a:p>
        </p:txBody>
      </p:sp>
      <p:sp>
        <p:nvSpPr>
          <p:cNvPr id="31" name="Line 27"/>
          <p:cNvSpPr>
            <a:spLocks noChangeShapeType="1"/>
          </p:cNvSpPr>
          <p:nvPr/>
        </p:nvSpPr>
        <p:spPr bwMode="auto">
          <a:xfrm flipV="1">
            <a:off x="8255000" y="3733800"/>
            <a:ext cx="0" cy="609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1701800" y="5105400"/>
            <a:ext cx="5410200" cy="16160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 uses a grammar to check structure of tokens</a:t>
            </a:r>
          </a:p>
          <a:p>
            <a:pPr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 produces a parse tree</a:t>
            </a:r>
          </a:p>
          <a:p>
            <a:pPr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 syntactic errors and recovery</a:t>
            </a:r>
          </a:p>
          <a:p>
            <a:pPr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 recognize correct syntax</a:t>
            </a:r>
          </a:p>
          <a:p>
            <a:pPr>
              <a:buFontTx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 report errors</a:t>
            </a:r>
          </a:p>
        </p:txBody>
      </p:sp>
      <p:sp>
        <p:nvSpPr>
          <p:cNvPr id="33" name="Line 29"/>
          <p:cNvSpPr>
            <a:spLocks noChangeShapeType="1"/>
          </p:cNvSpPr>
          <p:nvPr/>
        </p:nvSpPr>
        <p:spPr bwMode="auto">
          <a:xfrm flipV="1">
            <a:off x="3585264" y="3581401"/>
            <a:ext cx="2155135" cy="1555749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99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>Immediate Left Recursion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9" y="2005012"/>
            <a:ext cx="6329362" cy="23045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4577258"/>
            <a:ext cx="6742563" cy="17018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7100" y="3376613"/>
            <a:ext cx="3616038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4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>Immediate </a:t>
            </a:r>
            <a:r>
              <a:rPr lang="en-US" sz="4000" cap="small" spc="0" dirty="0">
                <a:solidFill>
                  <a:srgbClr val="575F6D"/>
                </a:solidFill>
                <a:latin typeface="Century Schoolbook"/>
              </a:rPr>
              <a:t>Left </a:t>
            </a:r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>Recursion Elimination</a:t>
            </a:r>
            <a:r>
              <a:rPr lang="en-US" sz="4000" cap="small" spc="0" dirty="0">
                <a:solidFill>
                  <a:srgbClr val="575F6D"/>
                </a:solidFill>
                <a:latin typeface="Century Schoolbook"/>
              </a:rPr>
              <a:t>: </a:t>
            </a:r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/>
            </a:r>
            <a:b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</a:br>
            <a:r>
              <a:rPr lang="en-US" sz="4000" cap="small" spc="0" dirty="0" smtClean="0">
                <a:solidFill>
                  <a:srgbClr val="575F6D"/>
                </a:solidFill>
                <a:latin typeface="Century Schoolbook"/>
              </a:rPr>
              <a:t>example</a:t>
            </a:r>
            <a:endParaRPr lang="en-US" sz="4000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219200" y="2136291"/>
            <a:ext cx="7391400" cy="1692275"/>
            <a:chOff x="816" y="2880"/>
            <a:chExt cx="4656" cy="1066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816" y="2880"/>
              <a:ext cx="1968" cy="1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b="1" dirty="0" smtClean="0">
                  <a:latin typeface="Times New Roman" pitchFamily="18" charset="0"/>
                </a:rPr>
                <a:t>Our Example </a:t>
              </a:r>
              <a:r>
                <a:rPr lang="en-US" sz="2400" b="1" dirty="0" smtClean="0">
                  <a:latin typeface="Times New Roman" pitchFamily="18" charset="0"/>
                </a:rPr>
                <a:t>:</a:t>
              </a:r>
              <a:endParaRPr lang="en-US" sz="2400" b="1" dirty="0">
                <a:latin typeface="Times New Roman" pitchFamily="18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b="1" dirty="0">
                  <a:latin typeface="Times New Roman" pitchFamily="18" charset="0"/>
                </a:rPr>
                <a:t>    E </a:t>
              </a:r>
              <a:r>
                <a:rPr lang="en-US" sz="2000" b="1" dirty="0">
                  <a:latin typeface="Times New Roman" pitchFamily="18" charset="0"/>
                  <a:sym typeface="Symbol" pitchFamily="18" charset="2"/>
                </a:rPr>
                <a:t> E + T  |  T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b="1" dirty="0">
                  <a:latin typeface="Times New Roman" pitchFamily="18" charset="0"/>
                  <a:sym typeface="Symbol" pitchFamily="18" charset="2"/>
                </a:rPr>
                <a:t>    T  T </a:t>
              </a:r>
              <a:r>
                <a:rPr lang="en-US" sz="2000" b="1" dirty="0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*</a:t>
              </a:r>
              <a:r>
                <a:rPr lang="en-US" sz="2000" b="1" dirty="0">
                  <a:latin typeface="Times New Roman" pitchFamily="18" charset="0"/>
                  <a:sym typeface="Symbol" pitchFamily="18" charset="2"/>
                </a:rPr>
                <a:t> F  |  F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b="1" dirty="0">
                  <a:latin typeface="Times New Roman" pitchFamily="18" charset="0"/>
                  <a:sym typeface="Symbol" pitchFamily="18" charset="2"/>
                </a:rPr>
                <a:t>    F  </a:t>
              </a:r>
              <a:r>
                <a:rPr lang="en-US" sz="2000" b="1" dirty="0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 ( </a:t>
              </a:r>
              <a:r>
                <a:rPr lang="en-US" sz="2000" b="1" dirty="0">
                  <a:latin typeface="Times New Roman" pitchFamily="18" charset="0"/>
                  <a:sym typeface="Symbol" pitchFamily="18" charset="2"/>
                </a:rPr>
                <a:t>E</a:t>
              </a:r>
              <a:r>
                <a:rPr lang="en-US" sz="2000" b="1" dirty="0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 )  </a:t>
              </a:r>
              <a:r>
                <a:rPr lang="en-US" sz="2000" b="1" dirty="0">
                  <a:latin typeface="Times New Roman" pitchFamily="18" charset="0"/>
                  <a:sym typeface="Symbol" pitchFamily="18" charset="2"/>
                </a:rPr>
                <a:t>|</a:t>
              </a:r>
              <a:r>
                <a:rPr lang="en-US" sz="2000" b="1" dirty="0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 id</a:t>
              </a:r>
              <a:endParaRPr lang="en-US" sz="2000" b="1" dirty="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2832" y="3120"/>
              <a:ext cx="129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  <a:sym typeface="Symbol" pitchFamily="18" charset="2"/>
                </a:rPr>
                <a:t>E  TE’                                                E’  </a:t>
              </a:r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+</a:t>
              </a:r>
              <a:r>
                <a:rPr lang="en-US" sz="2000" b="1">
                  <a:latin typeface="Times New Roman" pitchFamily="18" charset="0"/>
                  <a:sym typeface="Symbol" pitchFamily="18" charset="2"/>
                </a:rPr>
                <a:t> TE’ | </a:t>
              </a:r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 </a:t>
              </a:r>
            </a:p>
          </p:txBody>
        </p:sp>
        <p:sp>
          <p:nvSpPr>
            <p:cNvPr id="8" name="AutoShape 8"/>
            <p:cNvSpPr>
              <a:spLocks/>
            </p:cNvSpPr>
            <p:nvPr/>
          </p:nvSpPr>
          <p:spPr bwMode="auto">
            <a:xfrm>
              <a:off x="2736" y="3120"/>
              <a:ext cx="96" cy="336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160" y="3312"/>
              <a:ext cx="52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4176" y="3408"/>
              <a:ext cx="129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sz="2000" b="1">
                  <a:latin typeface="Times New Roman" pitchFamily="18" charset="0"/>
                  <a:sym typeface="Symbol" pitchFamily="18" charset="2"/>
                </a:rPr>
                <a:t>T  FT’                                                T’  </a:t>
              </a:r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*</a:t>
              </a:r>
              <a:r>
                <a:rPr lang="en-US" sz="2000" b="1">
                  <a:latin typeface="Times New Roman" pitchFamily="18" charset="0"/>
                  <a:sym typeface="Symbol" pitchFamily="18" charset="2"/>
                </a:rPr>
                <a:t> FT’ | </a:t>
              </a:r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 </a:t>
              </a:r>
            </a:p>
          </p:txBody>
        </p:sp>
        <p:sp>
          <p:nvSpPr>
            <p:cNvPr id="11" name="AutoShape 11"/>
            <p:cNvSpPr>
              <a:spLocks/>
            </p:cNvSpPr>
            <p:nvPr/>
          </p:nvSpPr>
          <p:spPr bwMode="auto">
            <a:xfrm>
              <a:off x="4080" y="3456"/>
              <a:ext cx="96" cy="336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2160" y="3600"/>
              <a:ext cx="187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208" y="3792"/>
              <a:ext cx="52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784" y="3696"/>
              <a:ext cx="107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Times New Roman" pitchFamily="18" charset="0"/>
                  <a:sym typeface="Symbol" pitchFamily="18" charset="2"/>
                </a:rPr>
                <a:t>F  </a:t>
              </a:r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 ( </a:t>
              </a:r>
              <a:r>
                <a:rPr lang="en-US" sz="2000" b="1">
                  <a:latin typeface="Times New Roman" pitchFamily="18" charset="0"/>
                  <a:sym typeface="Symbol" pitchFamily="18" charset="2"/>
                </a:rPr>
                <a:t>E</a:t>
              </a:r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 )  </a:t>
              </a:r>
              <a:r>
                <a:rPr lang="en-US" sz="2000" b="1">
                  <a:latin typeface="Times New Roman" pitchFamily="18" charset="0"/>
                  <a:sym typeface="Symbol" pitchFamily="18" charset="2"/>
                </a:rPr>
                <a:t>|</a:t>
              </a:r>
              <a:r>
                <a:rPr lang="en-US" sz="2000" b="1">
                  <a:solidFill>
                    <a:schemeClr val="accent2"/>
                  </a:solidFill>
                  <a:latin typeface="Times New Roman" pitchFamily="18" charset="0"/>
                  <a:sym typeface="Symbol" pitchFamily="18" charset="2"/>
                </a:rPr>
                <a:t> 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066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cap="small" spc="0" dirty="0">
                <a:solidFill>
                  <a:srgbClr val="575F6D"/>
                </a:solidFill>
                <a:latin typeface="Century Schoolbook"/>
              </a:rPr>
              <a:t>Left Recursion in More Than One Step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54688"/>
          <a:stretch/>
        </p:blipFill>
        <p:spPr>
          <a:xfrm>
            <a:off x="1214438" y="1909762"/>
            <a:ext cx="7386637" cy="18907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087177"/>
            <a:ext cx="9486900" cy="190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cap="small" spc="0" dirty="0">
                <a:solidFill>
                  <a:srgbClr val="575F6D"/>
                </a:solidFill>
                <a:latin typeface="Century Schoolbook"/>
              </a:rPr>
              <a:t>Left Recursion in More Than One </a:t>
            </a:r>
            <a:r>
              <a:rPr lang="en-GB" sz="4000" cap="small" spc="0" dirty="0" smtClean="0">
                <a:solidFill>
                  <a:srgbClr val="575F6D"/>
                </a:solidFill>
                <a:latin typeface="Century Schoolbook"/>
              </a:rPr>
              <a:t>Step: Elimination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8722"/>
          <a:stretch/>
        </p:blipFill>
        <p:spPr>
          <a:xfrm>
            <a:off x="1097280" y="1885951"/>
            <a:ext cx="8523708" cy="434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8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cap="small" spc="0" dirty="0">
                <a:solidFill>
                  <a:srgbClr val="575F6D"/>
                </a:solidFill>
                <a:latin typeface="Century Schoolbook"/>
              </a:rPr>
              <a:t>Left Recursion in More Than One </a:t>
            </a:r>
            <a:r>
              <a:rPr lang="en-GB" sz="4000" cap="small" spc="0" dirty="0" smtClean="0">
                <a:solidFill>
                  <a:srgbClr val="575F6D"/>
                </a:solidFill>
                <a:latin typeface="Century Schoolbook"/>
              </a:rPr>
              <a:t>Step: Elimination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38337"/>
            <a:ext cx="3471862" cy="305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41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cap="small" spc="0" dirty="0">
                <a:solidFill>
                  <a:srgbClr val="575F6D"/>
                </a:solidFill>
                <a:latin typeface="Century Schoolbook"/>
              </a:rPr>
              <a:t>Left Recursion in More Than One </a:t>
            </a:r>
            <a:r>
              <a:rPr lang="en-GB" sz="4000" cap="small" spc="0" dirty="0" smtClean="0">
                <a:solidFill>
                  <a:srgbClr val="575F6D"/>
                </a:solidFill>
                <a:latin typeface="Century Schoolbook"/>
              </a:rPr>
              <a:t>Step: Elimination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5" y="1971675"/>
            <a:ext cx="6515100" cy="334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1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cap="small" spc="0" dirty="0">
                <a:solidFill>
                  <a:srgbClr val="575F6D"/>
                </a:solidFill>
                <a:latin typeface="Century Schoolbook"/>
              </a:rPr>
              <a:t>Left Recursion in More Than One </a:t>
            </a:r>
            <a:r>
              <a:rPr lang="en-GB" sz="4000" cap="small" spc="0" dirty="0" smtClean="0">
                <a:solidFill>
                  <a:srgbClr val="575F6D"/>
                </a:solidFill>
                <a:latin typeface="Century Schoolbook"/>
              </a:rPr>
              <a:t>Step: Elimination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1864360"/>
            <a:ext cx="4400550" cy="467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5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cap="small" spc="0" dirty="0">
                <a:solidFill>
                  <a:srgbClr val="575F6D"/>
                </a:solidFill>
                <a:latin typeface="Century Schoolbook"/>
              </a:rPr>
              <a:t>Left Recursion in More Than One </a:t>
            </a:r>
            <a:r>
              <a:rPr lang="en-GB" sz="4000" cap="small" spc="0" dirty="0" smtClean="0">
                <a:solidFill>
                  <a:srgbClr val="575F6D"/>
                </a:solidFill>
                <a:latin typeface="Century Schoolbook"/>
              </a:rPr>
              <a:t>Step: Elimination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330" y="2014537"/>
            <a:ext cx="7344883" cy="303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5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cap="small" spc="0" dirty="0">
                <a:solidFill>
                  <a:srgbClr val="575F6D"/>
                </a:solidFill>
                <a:latin typeface="Century Schoolbook"/>
              </a:rPr>
              <a:t>Left Recursion in More Than One </a:t>
            </a:r>
            <a:r>
              <a:rPr lang="en-GB" sz="4000" cap="small" spc="0" dirty="0" smtClean="0">
                <a:solidFill>
                  <a:srgbClr val="575F6D"/>
                </a:solidFill>
                <a:latin typeface="Century Schoolbook"/>
              </a:rPr>
              <a:t>Step: Elimination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155" y="1737360"/>
            <a:ext cx="4431983" cy="46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1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cap="small" spc="0" dirty="0">
                <a:solidFill>
                  <a:srgbClr val="575F6D"/>
                </a:solidFill>
                <a:latin typeface="Century Schoolbook"/>
              </a:rPr>
              <a:t>Left Recursion in More Than One </a:t>
            </a:r>
            <a:r>
              <a:rPr lang="en-GB" sz="4000" cap="small" spc="0" dirty="0" smtClean="0">
                <a:solidFill>
                  <a:srgbClr val="575F6D"/>
                </a:solidFill>
                <a:latin typeface="Century Schoolbook"/>
              </a:rPr>
              <a:t>Step: Elimination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8" y="1838325"/>
            <a:ext cx="5576887" cy="454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0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Errors in Programs</a:t>
            </a:r>
            <a:endParaRPr lang="en-US" sz="4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1838325"/>
            <a:ext cx="4772026" cy="450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cap="small" spc="0" dirty="0">
                <a:solidFill>
                  <a:srgbClr val="575F6D"/>
                </a:solidFill>
                <a:latin typeface="Century Schoolbook"/>
              </a:rPr>
              <a:t>Left Recursion in More Than One </a:t>
            </a:r>
            <a:r>
              <a:rPr lang="en-GB" sz="4000" cap="small" spc="0" dirty="0" smtClean="0">
                <a:solidFill>
                  <a:srgbClr val="575F6D"/>
                </a:solidFill>
                <a:latin typeface="Century Schoolbook"/>
              </a:rPr>
              <a:t>Step: Elimination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1" y="1881187"/>
            <a:ext cx="7472362" cy="449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0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cap="small" spc="0" dirty="0">
                <a:solidFill>
                  <a:srgbClr val="575F6D"/>
                </a:solidFill>
                <a:latin typeface="Century Schoolbook"/>
              </a:rPr>
              <a:t>Left Recursion in More Than One </a:t>
            </a:r>
            <a:r>
              <a:rPr lang="en-GB" sz="4000" cap="small" spc="0" dirty="0" smtClean="0">
                <a:solidFill>
                  <a:srgbClr val="575F6D"/>
                </a:solidFill>
                <a:latin typeface="Century Schoolbook"/>
              </a:rPr>
              <a:t>Step: Elimination</a:t>
            </a:r>
            <a:endParaRPr 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1" y="1928812"/>
            <a:ext cx="8529637" cy="377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8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cap="small" spc="0" dirty="0">
                <a:solidFill>
                  <a:srgbClr val="575F6D"/>
                </a:solidFill>
                <a:latin typeface="Century Schoolbook"/>
              </a:rPr>
              <a:t>Algorithm for Eliminating Left Recursion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1852612"/>
            <a:ext cx="6905625" cy="445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3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latin typeface="Century Schoolbook" pitchFamily="18" charset="0"/>
              </a:rPr>
              <a:t>Left </a:t>
            </a:r>
            <a:r>
              <a:rPr lang="en-US" altLang="en-US" sz="4000" dirty="0" smtClean="0">
                <a:latin typeface="Century Schoolbook" pitchFamily="18" charset="0"/>
              </a:rPr>
              <a:t>Factoring: Common Prefix Problem</a:t>
            </a:r>
            <a:endParaRPr lang="en-GB" sz="4000" dirty="0">
              <a:latin typeface="Century Schoolbook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05" y="1992815"/>
            <a:ext cx="6072956" cy="4214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08526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entury Schoolbook" pitchFamily="18" charset="0"/>
              </a:rPr>
              <a:t>Left </a:t>
            </a:r>
            <a:r>
              <a:rPr lang="en-GB" dirty="0" smtClean="0">
                <a:latin typeface="Century Schoolbook" pitchFamily="18" charset="0"/>
              </a:rPr>
              <a:t>Factoring : Example</a:t>
            </a:r>
            <a:endParaRPr lang="en-GB" dirty="0">
              <a:latin typeface="Century Schoolbook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1838324"/>
            <a:ext cx="3957638" cy="443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60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entury Schoolbook" pitchFamily="18" charset="0"/>
              </a:rPr>
              <a:t>Left </a:t>
            </a:r>
            <a:r>
              <a:rPr lang="en-GB" dirty="0" smtClean="0">
                <a:latin typeface="Century Schoolbook" pitchFamily="18" charset="0"/>
              </a:rPr>
              <a:t>Factoring : Example</a:t>
            </a:r>
            <a:endParaRPr lang="en-GB" dirty="0">
              <a:latin typeface="Century Schoolbook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1862137"/>
            <a:ext cx="3043238" cy="435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585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cap="small" spc="0" dirty="0" smtClean="0">
                <a:solidFill>
                  <a:srgbClr val="575F6D"/>
                </a:solidFill>
                <a:latin typeface="Century Schoolbook"/>
              </a:rPr>
              <a:t>The End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6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Detection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913"/>
          <a:stretch/>
        </p:blipFill>
        <p:spPr>
          <a:xfrm>
            <a:off x="940731" y="1880235"/>
            <a:ext cx="6845958" cy="461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0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Adequate Error Reporting is Not a Trivial Task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847849"/>
            <a:ext cx="6246495" cy="453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2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spc="0" dirty="0">
                <a:solidFill>
                  <a:srgbClr val="575F6D"/>
                </a:solidFill>
                <a:latin typeface="Century Schoolbook"/>
              </a:rPr>
              <a:t>Error Recovery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71662"/>
            <a:ext cx="6517958" cy="440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68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cap="small" spc="0" dirty="0">
                <a:solidFill>
                  <a:srgbClr val="575F6D"/>
                </a:solidFill>
                <a:latin typeface="Century Schoolbook"/>
              </a:rPr>
              <a:t>Error Recovery May Trigger More Errors!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1862137"/>
            <a:ext cx="5629275" cy="451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3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2222</TotalTime>
  <Words>655</Words>
  <Application>Microsoft Office PowerPoint</Application>
  <PresentationFormat>Widescreen</PresentationFormat>
  <Paragraphs>144</Paragraphs>
  <Slides>56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Angsana New</vt:lpstr>
      <vt:lpstr>Arial</vt:lpstr>
      <vt:lpstr>Calibri</vt:lpstr>
      <vt:lpstr>Calibri Light</vt:lpstr>
      <vt:lpstr>Century Schoolbook</vt:lpstr>
      <vt:lpstr>Symbol</vt:lpstr>
      <vt:lpstr>Times New Roman</vt:lpstr>
      <vt:lpstr>Wingdings</vt:lpstr>
      <vt:lpstr>Retrospect</vt:lpstr>
      <vt:lpstr>Compiler Design</vt:lpstr>
      <vt:lpstr>PowerPoint Presentation</vt:lpstr>
      <vt:lpstr>Parsing</vt:lpstr>
      <vt:lpstr>Parsing During Compilation</vt:lpstr>
      <vt:lpstr>Errors in Programs</vt:lpstr>
      <vt:lpstr>Error Detection</vt:lpstr>
      <vt:lpstr>Adequate Error Reporting is Not a Trivial Task</vt:lpstr>
      <vt:lpstr>Error Recovery</vt:lpstr>
      <vt:lpstr>Error Recovery May Trigger More Errors!</vt:lpstr>
      <vt:lpstr>Error Recovery Approaches: Panic Mode</vt:lpstr>
      <vt:lpstr>Error Recovery Approaches:  Phrase-Level Recovery</vt:lpstr>
      <vt:lpstr>Error Recovery Approaches: Error Productions</vt:lpstr>
      <vt:lpstr>Error Recovery Approaches:  Global Correction</vt:lpstr>
      <vt:lpstr>Parsers</vt:lpstr>
      <vt:lpstr>Context Free Grammars (CFG)</vt:lpstr>
      <vt:lpstr>Example of CFG:</vt:lpstr>
      <vt:lpstr>Rule Alternative Notations</vt:lpstr>
      <vt:lpstr>Notational Conventions</vt:lpstr>
      <vt:lpstr>Derivations</vt:lpstr>
      <vt:lpstr>Derivations</vt:lpstr>
      <vt:lpstr>Derivations</vt:lpstr>
      <vt:lpstr>CFG Terminology</vt:lpstr>
      <vt:lpstr>Leftmost Derivation</vt:lpstr>
      <vt:lpstr>Rightmost Derivation</vt:lpstr>
      <vt:lpstr>Parse Tree</vt:lpstr>
      <vt:lpstr>Parse Tree</vt:lpstr>
      <vt:lpstr>Parse Tree</vt:lpstr>
      <vt:lpstr>Parse Tree</vt:lpstr>
      <vt:lpstr>Parse Tree</vt:lpstr>
      <vt:lpstr>Ambiguous Grammar</vt:lpstr>
      <vt:lpstr>Ambiguous Grammar</vt:lpstr>
      <vt:lpstr>Ambiguous Grammar</vt:lpstr>
      <vt:lpstr>Ambiguous Grammar</vt:lpstr>
      <vt:lpstr>Ambiguous Grammar</vt:lpstr>
      <vt:lpstr>Ambiguous Grammar</vt:lpstr>
      <vt:lpstr>Ambiguous Grammar</vt:lpstr>
      <vt:lpstr>Unambiguous Grammar</vt:lpstr>
      <vt:lpstr>Predictive Parsing</vt:lpstr>
      <vt:lpstr>Left Recursion:  Infinite Looping problem</vt:lpstr>
      <vt:lpstr>Immediate Left Recursion</vt:lpstr>
      <vt:lpstr>Immediate Left Recursion Elimination:  example</vt:lpstr>
      <vt:lpstr>Left Recursion in More Than One Step</vt:lpstr>
      <vt:lpstr>Left Recursion in More Than One Step: Elimination</vt:lpstr>
      <vt:lpstr>Left Recursion in More Than One Step: Elimination</vt:lpstr>
      <vt:lpstr>Left Recursion in More Than One Step: Elimination</vt:lpstr>
      <vt:lpstr>Left Recursion in More Than One Step: Elimination</vt:lpstr>
      <vt:lpstr>Left Recursion in More Than One Step: Elimination</vt:lpstr>
      <vt:lpstr>Left Recursion in More Than One Step: Elimination</vt:lpstr>
      <vt:lpstr>Left Recursion in More Than One Step: Elimination</vt:lpstr>
      <vt:lpstr>Left Recursion in More Than One Step: Elimination</vt:lpstr>
      <vt:lpstr>Left Recursion in More Than One Step: Elimination</vt:lpstr>
      <vt:lpstr>Algorithm for Eliminating Left Recursion</vt:lpstr>
      <vt:lpstr>Left Factoring: Common Prefix Problem</vt:lpstr>
      <vt:lpstr>Left Factoring : Example</vt:lpstr>
      <vt:lpstr>Left Factoring : Example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CSE-361:Compiler Design</dc:title>
  <dc:creator>Windows User</dc:creator>
  <cp:lastModifiedBy>ASUS</cp:lastModifiedBy>
  <cp:revision>303</cp:revision>
  <dcterms:created xsi:type="dcterms:W3CDTF">2015-02-21T15:44:08Z</dcterms:created>
  <dcterms:modified xsi:type="dcterms:W3CDTF">2018-10-23T21:12:56Z</dcterms:modified>
</cp:coreProperties>
</file>