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349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30" r:id="rId17"/>
    <p:sldId id="346" r:id="rId18"/>
    <p:sldId id="34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810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31913-0FC3-4CF4-BADB-BE39A6CFBD8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29CF-F3B1-402F-BC88-89CA5E9C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4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32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9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1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2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2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2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6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4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21-Jul-20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CC33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Compiler Design</a:t>
            </a:r>
            <a:endParaRPr lang="en-US" sz="7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Left Recursion and </a:t>
            </a:r>
            <a:r>
              <a:rPr lang="en-GB" smtClean="0"/>
              <a:t>Left Factoring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30" y="2014537"/>
            <a:ext cx="7344883" cy="30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55" y="1737360"/>
            <a:ext cx="4431983" cy="46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8" y="1838325"/>
            <a:ext cx="5576887" cy="45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1" y="1881187"/>
            <a:ext cx="7472362" cy="44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1" y="1928812"/>
            <a:ext cx="8529637" cy="3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Algorithm for Eliminating Left Recursion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852612"/>
            <a:ext cx="6905625" cy="44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Century Schoolbook" pitchFamily="18" charset="0"/>
              </a:rPr>
              <a:t>Left </a:t>
            </a:r>
            <a:r>
              <a:rPr lang="en-US" altLang="en-US" sz="4000" dirty="0" smtClean="0">
                <a:latin typeface="Century Schoolbook" pitchFamily="18" charset="0"/>
              </a:rPr>
              <a:t>Factoring: Common Prefix Problem</a:t>
            </a:r>
            <a:endParaRPr lang="en-GB" sz="4000" dirty="0">
              <a:latin typeface="Century Schoolbook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05" y="1992815"/>
            <a:ext cx="6072956" cy="421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85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Schoolbook" pitchFamily="18" charset="0"/>
              </a:rPr>
              <a:t>Left </a:t>
            </a:r>
            <a:r>
              <a:rPr lang="en-GB" dirty="0" smtClean="0">
                <a:latin typeface="Century Schoolbook" pitchFamily="18" charset="0"/>
              </a:rPr>
              <a:t>Factoring : Example</a:t>
            </a:r>
            <a:endParaRPr lang="en-GB" dirty="0">
              <a:latin typeface="Century Schoolbook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838324"/>
            <a:ext cx="3957638" cy="44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Schoolbook" pitchFamily="18" charset="0"/>
              </a:rPr>
              <a:t>Left </a:t>
            </a:r>
            <a:r>
              <a:rPr lang="en-GB" dirty="0" smtClean="0">
                <a:latin typeface="Century Schoolbook" pitchFamily="18" charset="0"/>
              </a:rPr>
              <a:t>Factoring : Example</a:t>
            </a:r>
            <a:endParaRPr lang="en-GB" dirty="0">
              <a:latin typeface="Century Schoolbook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862137"/>
            <a:ext cx="3043238" cy="43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small" spc="0" dirty="0" smtClean="0">
                <a:solidFill>
                  <a:srgbClr val="575F6D"/>
                </a:solidFill>
                <a:latin typeface="Century Schoolbook"/>
              </a:rPr>
              <a:t>The End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Left Recursion: </a:t>
            </a:r>
            <a:b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</a:br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Infinite Looping problem</a:t>
            </a:r>
            <a:endParaRPr lang="en-US" sz="4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74944" y="1828788"/>
            <a:ext cx="90456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 </a:t>
            </a:r>
            <a:r>
              <a:rPr lang="en-US" sz="2000" b="1" dirty="0" smtClean="0">
                <a:latin typeface="Times New Roman" pitchFamily="18" charset="0"/>
              </a:rPr>
              <a:t>grammar is left-recursive if it has a non-terminal A, such that there is a derivation : 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</a:rPr>
              <a:t>           A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 A, 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  for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some .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4944" y="3054127"/>
            <a:ext cx="90456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Top-Down parsing can’t reconcile this type of grammar,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since it could consistently make choice which wouldn’t allow termination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55944" y="3948114"/>
            <a:ext cx="6324600" cy="40011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 A  A  A … etc.   A A | 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64326" y="2453962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+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74942" y="4478620"/>
            <a:ext cx="8691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So we have to convert our left-recursive grammar into an equivalent grammar which is not left-recursive. </a:t>
            </a:r>
            <a:endParaRPr lang="en-US" sz="2000" b="1" dirty="0"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4" y="5276169"/>
            <a:ext cx="6705600" cy="97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9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Immediate Left Recursion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9" y="2005012"/>
            <a:ext cx="6329362" cy="2304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77258"/>
            <a:ext cx="6742563" cy="1701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3376613"/>
            <a:ext cx="3616038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Immediate </a:t>
            </a:r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Left </a:t>
            </a:r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Recursion Elimination</a:t>
            </a:r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: </a:t>
            </a:r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/>
            </a:r>
            <a:b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</a:br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example</a:t>
            </a:r>
            <a:endParaRPr lang="en-US" sz="4000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19200" y="2136291"/>
            <a:ext cx="7391400" cy="1692275"/>
            <a:chOff x="816" y="2880"/>
            <a:chExt cx="4656" cy="1066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16" y="2880"/>
              <a:ext cx="1968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 smtClean="0">
                  <a:latin typeface="Times New Roman" pitchFamily="18" charset="0"/>
                </a:rPr>
                <a:t>Our Example </a:t>
              </a:r>
              <a:r>
                <a:rPr lang="en-US" sz="2400" b="1" dirty="0" smtClean="0">
                  <a:latin typeface="Times New Roman" pitchFamily="18" charset="0"/>
                </a:rPr>
                <a:t>:</a:t>
              </a:r>
              <a:endParaRPr lang="en-US" sz="2400" b="1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itchFamily="18" charset="0"/>
                </a:rPr>
                <a:t>    E </a:t>
              </a: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 E + T  |  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    T  T </a:t>
              </a:r>
              <a:r>
                <a:rPr lang="en-US" sz="2000" b="1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*</a:t>
              </a: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 F  |  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    F  </a:t>
              </a:r>
              <a:r>
                <a:rPr lang="en-US" sz="2000" b="1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( </a:t>
              </a: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E</a:t>
              </a:r>
              <a:r>
                <a:rPr lang="en-US" sz="2000" b="1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)  </a:t>
              </a: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|</a:t>
              </a:r>
              <a:r>
                <a:rPr lang="en-US" sz="2000" b="1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id</a:t>
              </a:r>
              <a:endParaRPr lang="en-US" sz="2000" b="1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32" y="3120"/>
              <a:ext cx="12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E  TE’                                                E’  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+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 TE’ | 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</a:t>
              </a: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2736" y="3120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60" y="3312"/>
              <a:ext cx="52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176" y="3408"/>
              <a:ext cx="12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T  FT’                                                T’  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*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 FT’ | 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</a:t>
              </a: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>
              <a:off x="4080" y="3456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60" y="3600"/>
              <a:ext cx="18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08" y="3792"/>
              <a:ext cx="52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84" y="3696"/>
              <a:ext cx="10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F  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( 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E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)  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|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6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Step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4688"/>
          <a:stretch/>
        </p:blipFill>
        <p:spPr>
          <a:xfrm>
            <a:off x="1214438" y="1909762"/>
            <a:ext cx="7386637" cy="1890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087177"/>
            <a:ext cx="9486900" cy="19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8722"/>
          <a:stretch/>
        </p:blipFill>
        <p:spPr>
          <a:xfrm>
            <a:off x="1097280" y="1885951"/>
            <a:ext cx="8523708" cy="43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8337"/>
            <a:ext cx="3471862" cy="30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971675"/>
            <a:ext cx="6515100" cy="33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864360"/>
            <a:ext cx="4400550" cy="467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2224</TotalTime>
  <Words>286</Words>
  <Application>Microsoft Office PowerPoint</Application>
  <PresentationFormat>Widescreen</PresentationFormat>
  <Paragraphs>49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Angsana New</vt:lpstr>
      <vt:lpstr>Calibri</vt:lpstr>
      <vt:lpstr>Calibri Light</vt:lpstr>
      <vt:lpstr>Century Schoolbook</vt:lpstr>
      <vt:lpstr>Symbol</vt:lpstr>
      <vt:lpstr>Times New Roman</vt:lpstr>
      <vt:lpstr>Retrospect</vt:lpstr>
      <vt:lpstr>Compiler Design</vt:lpstr>
      <vt:lpstr>Left Recursion:  Infinite Looping problem</vt:lpstr>
      <vt:lpstr>Immediate Left Recursion</vt:lpstr>
      <vt:lpstr>Immediate Left Recursion Elimination:  example</vt:lpstr>
      <vt:lpstr>Left Recursion in More Than One Step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Algorithm for Eliminating Left Recursion</vt:lpstr>
      <vt:lpstr>Left Factoring: Common Prefix Problem</vt:lpstr>
      <vt:lpstr>Left Factoring : Example</vt:lpstr>
      <vt:lpstr>Left Factoring : Example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CSE-361:Compiler Design</dc:title>
  <dc:creator>Windows User</dc:creator>
  <cp:lastModifiedBy>ASUS</cp:lastModifiedBy>
  <cp:revision>304</cp:revision>
  <dcterms:created xsi:type="dcterms:W3CDTF">2015-02-21T15:44:08Z</dcterms:created>
  <dcterms:modified xsi:type="dcterms:W3CDTF">2020-07-21T11:34:08Z</dcterms:modified>
</cp:coreProperties>
</file>