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handoutMasterIdLst>
    <p:handoutMasterId r:id="rId34"/>
  </p:handoutMasterIdLst>
  <p:sldIdLst>
    <p:sldId id="272" r:id="rId2"/>
    <p:sldId id="273" r:id="rId3"/>
    <p:sldId id="306" r:id="rId4"/>
    <p:sldId id="317" r:id="rId5"/>
    <p:sldId id="301" r:id="rId6"/>
    <p:sldId id="304" r:id="rId7"/>
    <p:sldId id="299" r:id="rId8"/>
    <p:sldId id="318" r:id="rId9"/>
    <p:sldId id="312" r:id="rId10"/>
    <p:sldId id="274" r:id="rId11"/>
    <p:sldId id="280" r:id="rId12"/>
    <p:sldId id="302" r:id="rId13"/>
    <p:sldId id="313" r:id="rId14"/>
    <p:sldId id="315" r:id="rId15"/>
    <p:sldId id="316" r:id="rId16"/>
    <p:sldId id="314" r:id="rId17"/>
    <p:sldId id="330" r:id="rId18"/>
    <p:sldId id="333" r:id="rId19"/>
    <p:sldId id="319" r:id="rId20"/>
    <p:sldId id="335" r:id="rId21"/>
    <p:sldId id="334" r:id="rId22"/>
    <p:sldId id="295" r:id="rId23"/>
    <p:sldId id="296" r:id="rId24"/>
    <p:sldId id="283" r:id="rId25"/>
    <p:sldId id="329" r:id="rId26"/>
    <p:sldId id="311" r:id="rId27"/>
    <p:sldId id="320" r:id="rId28"/>
    <p:sldId id="321" r:id="rId29"/>
    <p:sldId id="328" r:id="rId30"/>
    <p:sldId id="285" r:id="rId31"/>
    <p:sldId id="286" r:id="rId32"/>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2CE32649-9159-40D2-8C79-B93C019AB553}" type="datetimeFigureOut">
              <a:rPr lang="en-US" smtClean="0"/>
              <a:t>9/6/2018</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3398E517-C6BF-425E-8707-F38E374DF268}" type="slidenum">
              <a:rPr lang="en-US" smtClean="0"/>
              <a:t>‹#›</a:t>
            </a:fld>
            <a:endParaRPr lang="en-US"/>
          </a:p>
        </p:txBody>
      </p:sp>
    </p:spTree>
    <p:extLst>
      <p:ext uri="{BB962C8B-B14F-4D97-AF65-F5344CB8AC3E}">
        <p14:creationId xmlns:p14="http://schemas.microsoft.com/office/powerpoint/2010/main" val="646456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71BD4573-58E7-4156-A133-2731F5F8D1A6}" type="datetimeFigureOut">
              <a:rPr lang="en-US" smtClean="0"/>
              <a:t>9/6/2018</a:t>
            </a:fld>
            <a:endParaRPr lang="en-US"/>
          </a:p>
        </p:txBody>
      </p:sp>
      <p:sp>
        <p:nvSpPr>
          <p:cNvPr id="4" name="Slide Image Placeholder 3"/>
          <p:cNvSpPr>
            <a:spLocks noGrp="1" noRot="1" noChangeAspect="1"/>
          </p:cNvSpPr>
          <p:nvPr>
            <p:ph type="sldImg" idx="2"/>
          </p:nvPr>
        </p:nvSpPr>
        <p:spPr>
          <a:xfrm>
            <a:off x="654050" y="1162050"/>
            <a:ext cx="557371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9/6/2018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9/6/2018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9/6/2018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9/6/2018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9/6/2018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9/6/2018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9/6/2018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9/6/2018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linkedin.com/in/donproeschel"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linkedin.com/company/25462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donproeschel/detail/skills/(ACoAAAAK_NgBI6LNK1QXeVO3KgivpqK_9k_yM6Q,40)/" TargetMode="External"/><Relationship Id="rId2" Type="http://schemas.openxmlformats.org/officeDocument/2006/relationships/hyperlink" Target="https://www.linkedin.com/in/donproeschel/detail/skills/(ACoAAAAK_NgBI6LNK1QXeVO3KgivpqK_9k_yM6Q,55)/" TargetMode="Externa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s://www.linkedin.com/in/donproeschel/detail/skills/(ACoAAAAK_NgBI6LNK1QXeVO3KgivpqK_9k_yM6Q,26)/" TargetMode="External"/><Relationship Id="rId4" Type="http://schemas.openxmlformats.org/officeDocument/2006/relationships/hyperlink" Target="https://www.linkedin.com/in/donproeschel/detail/skills/(ACoAAAAK_NgBI6LNK1QXeVO3KgivpqK_9k_yM6Q,53)/"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utdmaker.space/" TargetMode="External"/><Relationship Id="rId2" Type="http://schemas.openxmlformats.org/officeDocument/2006/relationships/hyperlink" Target="http://www.careerdfw.org/" TargetMode="Externa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hyperlink" Target="https://utdallas.edu/career/resourc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linkedin.com/in/donproeschel" TargetMode="External"/><Relationship Id="rId2" Type="http://schemas.openxmlformats.org/officeDocument/2006/relationships/hyperlink" Target="mailto:don.proeschel@utdallas.edu"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199" y="1371600"/>
            <a:ext cx="10960463" cy="1234440"/>
          </a:xfrm>
        </p:spPr>
        <p:txBody>
          <a:bodyPr>
            <a:normAutofit fontScale="90000"/>
          </a:bodyPr>
          <a:lstStyle/>
          <a:p>
            <a:r>
              <a:rPr lang="en-US" dirty="0"/>
              <a:t>Creating a Winning LinkedIn Profile</a:t>
            </a:r>
          </a:p>
        </p:txBody>
      </p:sp>
      <p:sp>
        <p:nvSpPr>
          <p:cNvPr id="5" name="Subtitle 4"/>
          <p:cNvSpPr>
            <a:spLocks noGrp="1"/>
          </p:cNvSpPr>
          <p:nvPr>
            <p:ph type="subTitle" idx="1"/>
          </p:nvPr>
        </p:nvSpPr>
        <p:spPr>
          <a:xfrm>
            <a:off x="711200" y="3228536"/>
            <a:ext cx="10535920" cy="2395024"/>
          </a:xfrm>
        </p:spPr>
        <p:txBody>
          <a:bodyPr/>
          <a:lstStyle/>
          <a:p>
            <a:r>
              <a:rPr lang="en-US" sz="3600" b="1" dirty="0"/>
              <a:t>Don Proeschel</a:t>
            </a:r>
          </a:p>
          <a:p>
            <a:r>
              <a:rPr lang="en-US" b="1" dirty="0"/>
              <a:t>Director of Corporate Relations</a:t>
            </a:r>
          </a:p>
          <a:p>
            <a:r>
              <a:rPr lang="en-US" b="1" dirty="0" err="1"/>
              <a:t>Jonsson</a:t>
            </a:r>
            <a:r>
              <a:rPr lang="en-US" b="1" dirty="0"/>
              <a:t> School of Engineering &amp; Computer Science</a:t>
            </a:r>
          </a:p>
          <a:p>
            <a:r>
              <a:rPr lang="en-US" b="1" dirty="0"/>
              <a:t>University of Texas at Dallas</a:t>
            </a:r>
          </a:p>
        </p:txBody>
      </p:sp>
      <p:pic>
        <p:nvPicPr>
          <p:cNvPr id="2" name="Picture 1" descr="PROGRESS: EPEEN FTW - T16 (parte 5) - Pagina 192 - Forum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063" y="3228536"/>
            <a:ext cx="2540726" cy="2540726"/>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24543"/>
            <a:ext cx="10972800" cy="1143000"/>
          </a:xfrm>
        </p:spPr>
        <p:txBody>
          <a:bodyPr/>
          <a:lstStyle/>
          <a:p>
            <a:r>
              <a:rPr lang="en-US" b="1" dirty="0"/>
              <a:t>LinkedIn Profile Purpose</a:t>
            </a:r>
          </a:p>
        </p:txBody>
      </p:sp>
      <p:sp>
        <p:nvSpPr>
          <p:cNvPr id="2" name="Content Placeholder 1"/>
          <p:cNvSpPr>
            <a:spLocks noGrp="1"/>
          </p:cNvSpPr>
          <p:nvPr>
            <p:ph idx="1"/>
          </p:nvPr>
        </p:nvSpPr>
        <p:spPr>
          <a:xfrm>
            <a:off x="489857" y="1567543"/>
            <a:ext cx="11092543" cy="5016137"/>
          </a:xfrm>
        </p:spPr>
        <p:txBody>
          <a:bodyPr>
            <a:normAutofit fontScale="92500" lnSpcReduction="10000"/>
          </a:bodyPr>
          <a:lstStyle/>
          <a:p>
            <a:endParaRPr lang="en-US" b="1" dirty="0"/>
          </a:p>
          <a:p>
            <a:r>
              <a:rPr lang="en-US" b="1" dirty="0"/>
              <a:t>There is exactly ONE purpose for your LinkedIn profile:</a:t>
            </a:r>
          </a:p>
          <a:p>
            <a:endParaRPr lang="en-US" b="1" dirty="0"/>
          </a:p>
          <a:p>
            <a:r>
              <a:rPr lang="en-US" b="1" dirty="0"/>
              <a:t>To get an INTERVIEW</a:t>
            </a:r>
            <a:r>
              <a:rPr lang="en-US" b="1" dirty="0" smtClean="0"/>
              <a:t>! (Same purpose as your resume)</a:t>
            </a:r>
            <a:endParaRPr lang="en-US" b="1" dirty="0"/>
          </a:p>
          <a:p>
            <a:endParaRPr lang="en-US" b="1" dirty="0"/>
          </a:p>
          <a:p>
            <a:r>
              <a:rPr lang="en-US" b="1" dirty="0"/>
              <a:t>It is NOT intended for you to tell your whole life story.</a:t>
            </a:r>
          </a:p>
          <a:p>
            <a:endParaRPr lang="en-US" b="1" dirty="0"/>
          </a:p>
          <a:p>
            <a:r>
              <a:rPr lang="en-US" b="1" dirty="0"/>
              <a:t>It is intended to create interest by employers in learning more about the value you can bring to an organization.</a:t>
            </a:r>
          </a:p>
          <a:p>
            <a:endParaRPr lang="en-US" b="1" dirty="0"/>
          </a:p>
          <a:p>
            <a:r>
              <a:rPr lang="en-US" b="1" dirty="0"/>
              <a:t>Your goal is to </a:t>
            </a:r>
            <a:r>
              <a:rPr lang="en-US" b="1" u="sng" dirty="0"/>
              <a:t>differentiate yourself</a:t>
            </a:r>
            <a:r>
              <a:rPr lang="en-US" b="1" dirty="0"/>
              <a:t> from the many other candidates who are competing for every job.</a:t>
            </a:r>
          </a:p>
          <a:p>
            <a:endParaRPr lang="en-US" b="1" dirty="0"/>
          </a:p>
        </p:txBody>
      </p:sp>
      <p:pic>
        <p:nvPicPr>
          <p:cNvPr id="4" name="Picture 3" descr="DISCOVERING YOUR &lt;strong&gt;PURPOSE&lt;/strong&gt;: Live a life of joy, love an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211" y="973823"/>
            <a:ext cx="2965532" cy="1834923"/>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err="1"/>
              <a:t>Linkedin</a:t>
            </a:r>
            <a:r>
              <a:rPr lang="en-US" b="1" dirty="0"/>
              <a:t> Principles</a:t>
            </a:r>
          </a:p>
        </p:txBody>
      </p:sp>
      <p:sp>
        <p:nvSpPr>
          <p:cNvPr id="2" name="Content Placeholder 1"/>
          <p:cNvSpPr>
            <a:spLocks noGrp="1"/>
          </p:cNvSpPr>
          <p:nvPr>
            <p:ph idx="1"/>
          </p:nvPr>
        </p:nvSpPr>
        <p:spPr>
          <a:xfrm>
            <a:off x="468016" y="1882793"/>
            <a:ext cx="11255965" cy="4844143"/>
          </a:xfrm>
        </p:spPr>
        <p:txBody>
          <a:bodyPr>
            <a:normAutofit/>
          </a:bodyPr>
          <a:lstStyle/>
          <a:p>
            <a:r>
              <a:rPr lang="en-US" b="1" dirty="0"/>
              <a:t>There are two ways to connect with hiring companies:</a:t>
            </a:r>
          </a:p>
          <a:p>
            <a:pPr lvl="1"/>
            <a:r>
              <a:rPr lang="en-US" b="1" dirty="0"/>
              <a:t>You reach out to them.</a:t>
            </a:r>
          </a:p>
          <a:p>
            <a:pPr lvl="1"/>
            <a:r>
              <a:rPr lang="en-US" b="1" dirty="0"/>
              <a:t>They reach out to you.</a:t>
            </a:r>
          </a:p>
          <a:p>
            <a:pPr marL="484632" indent="-457200"/>
            <a:r>
              <a:rPr lang="en-US" b="1" dirty="0"/>
              <a:t>With a solid LinkedIn profile, you allow hiring company recruiters to search for and find you 24 X 7.</a:t>
            </a:r>
          </a:p>
          <a:p>
            <a:pPr marL="484632" indent="-457200"/>
            <a:r>
              <a:rPr lang="en-US" b="1" dirty="0"/>
              <a:t>The FIRST thing recruiters will do upon receipt of your resume is go to your LinkedIn profile.  Does it present the best professional version of you right now</a:t>
            </a:r>
            <a:r>
              <a:rPr lang="en-US" b="1" dirty="0" smtClean="0"/>
              <a:t>?</a:t>
            </a:r>
          </a:p>
          <a:p>
            <a:pPr marL="484632" indent="-457200"/>
            <a:r>
              <a:rPr lang="en-US" b="1" dirty="0" smtClean="0"/>
              <a:t>Edit your LinkedIn URL to match your name:</a:t>
            </a:r>
          </a:p>
          <a:p>
            <a:pPr marL="850392" lvl="1" indent="-457200"/>
            <a:r>
              <a:rPr lang="en-US" b="1" dirty="0" smtClean="0">
                <a:hlinkClick r:id="rId2"/>
              </a:rPr>
              <a:t>www.linkedin.com/in/donproeschel</a:t>
            </a:r>
            <a:endParaRPr lang="en-US" b="1" dirty="0" smtClean="0"/>
          </a:p>
          <a:p>
            <a:pPr marL="393192" lvl="1" indent="0">
              <a:buNone/>
            </a:pPr>
            <a:endParaRPr lang="en-US" b="1" dirty="0"/>
          </a:p>
        </p:txBody>
      </p:sp>
      <p:pic>
        <p:nvPicPr>
          <p:cNvPr id="5" name="Picture 4" descr="Clipart - &lt;strong&gt;Arrow&lt;/strong&gt; simple way gre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0685" y="2277908"/>
            <a:ext cx="798020" cy="517050"/>
          </a:xfrm>
          <a:prstGeom prst="rect">
            <a:avLst/>
          </a:prstGeom>
        </p:spPr>
      </p:pic>
      <p:pic>
        <p:nvPicPr>
          <p:cNvPr id="7" name="Picture 6" descr="PharmacyChecker Blog - Helping Americans Get The Truth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6138" y="893839"/>
            <a:ext cx="1845425" cy="1384069"/>
          </a:xfrm>
          <a:prstGeom prst="rect">
            <a:avLst/>
          </a:prstGeom>
        </p:spPr>
      </p:pic>
      <p:pic>
        <p:nvPicPr>
          <p:cNvPr id="8" name="Picture 7" descr="Clipart - &lt;strong&gt;Arrow&lt;/strong&gt; simple way green">
            <a:extLst>
              <a:ext uri="{FF2B5EF4-FFF2-40B4-BE49-F238E27FC236}">
                <a16:creationId xmlns:a16="http://schemas.microsoft.com/office/drawing/2014/main" id="{2E2202B0-9243-4BC5-A6DD-0E26BC8926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430685" y="2794958"/>
            <a:ext cx="798020" cy="517050"/>
          </a:xfrm>
          <a:prstGeom prst="rect">
            <a:avLst/>
          </a:prstGeom>
        </p:spPr>
      </p:pic>
    </p:spTree>
    <p:extLst>
      <p:ext uri="{BB962C8B-B14F-4D97-AF65-F5344CB8AC3E}">
        <p14:creationId xmlns:p14="http://schemas.microsoft.com/office/powerpoint/2010/main" val="403802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a:t>Increase Your </a:t>
            </a:r>
            <a:r>
              <a:rPr lang="en-US" b="1" dirty="0" smtClean="0"/>
              <a:t>Brand Visibility</a:t>
            </a:r>
            <a:endParaRPr lang="en-US" b="1" dirty="0"/>
          </a:p>
        </p:txBody>
      </p:sp>
      <p:sp>
        <p:nvSpPr>
          <p:cNvPr id="2" name="Content Placeholder 1"/>
          <p:cNvSpPr>
            <a:spLocks noGrp="1"/>
          </p:cNvSpPr>
          <p:nvPr>
            <p:ph idx="1"/>
          </p:nvPr>
        </p:nvSpPr>
        <p:spPr>
          <a:xfrm>
            <a:off x="609599" y="1935480"/>
            <a:ext cx="11255965" cy="4844143"/>
          </a:xfrm>
        </p:spPr>
        <p:txBody>
          <a:bodyPr>
            <a:normAutofit/>
          </a:bodyPr>
          <a:lstStyle/>
          <a:p>
            <a:r>
              <a:rPr lang="en-US" b="1" dirty="0" smtClean="0"/>
              <a:t>Join up to 100 groups based on location, industry &amp; discipline and post comments on group articles.</a:t>
            </a:r>
          </a:p>
          <a:p>
            <a:r>
              <a:rPr lang="en-US" b="1" dirty="0" smtClean="0"/>
              <a:t>Indicate on your profile that you are open to new job opportunities:</a:t>
            </a:r>
            <a:endParaRPr lang="en-US" b="1" dirty="0"/>
          </a:p>
          <a:p>
            <a:pPr lvl="1"/>
            <a:r>
              <a:rPr lang="en-US" b="1" dirty="0" smtClean="0"/>
              <a:t>Profile </a:t>
            </a:r>
            <a:r>
              <a:rPr lang="en-US" b="1" dirty="0" smtClean="0">
                <a:sym typeface="Wingdings" panose="05000000000000000000" pitchFamily="2" charset="2"/>
              </a:rPr>
              <a:t> Settings and Privacy  Job seeking preferences  Let recruiters know you’re open to open to opportunities  Select “Yes”</a:t>
            </a:r>
            <a:endParaRPr lang="en-US" b="1" dirty="0">
              <a:sym typeface="Wingdings" panose="05000000000000000000" pitchFamily="2" charset="2"/>
            </a:endParaRPr>
          </a:p>
          <a:p>
            <a:r>
              <a:rPr lang="en-US" b="1" dirty="0" smtClean="0">
                <a:sym typeface="Wingdings" panose="05000000000000000000" pitchFamily="2" charset="2"/>
              </a:rPr>
              <a:t>Indicate that you want your profile visible to everyone:</a:t>
            </a:r>
          </a:p>
          <a:p>
            <a:pPr lvl="1"/>
            <a:r>
              <a:rPr lang="en-US" b="1" dirty="0" smtClean="0">
                <a:sym typeface="Wingdings" panose="05000000000000000000" pitchFamily="2" charset="2"/>
              </a:rPr>
              <a:t>Profile  Settings and Privacy  How others see your profile and network information  Edit your public profile  Your profile’s public visibility  Select “On”</a:t>
            </a:r>
          </a:p>
          <a:p>
            <a:r>
              <a:rPr lang="en-US" b="1" dirty="0" smtClean="0">
                <a:sym typeface="Wingdings" panose="05000000000000000000" pitchFamily="2" charset="2"/>
              </a:rPr>
              <a:t>Post status updates 3-4 times weekly to move up in SEO searches</a:t>
            </a:r>
          </a:p>
          <a:p>
            <a:r>
              <a:rPr lang="en-US" b="1" dirty="0" smtClean="0">
                <a:sym typeface="Wingdings" panose="05000000000000000000" pitchFamily="2" charset="2"/>
              </a:rPr>
              <a:t>Indicate your location (where you are or where you want to work)</a:t>
            </a:r>
            <a:endParaRPr lang="en-US" b="1" dirty="0"/>
          </a:p>
        </p:txBody>
      </p:sp>
      <p:pic>
        <p:nvPicPr>
          <p:cNvPr id="5" name="Picture 4" descr="What would you pay for more &lt;strong&gt;Visibility&lt;/strong&gt;? | Social Media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9414" y="563241"/>
            <a:ext cx="1779487" cy="1399863"/>
          </a:xfrm>
          <a:prstGeom prst="rect">
            <a:avLst/>
          </a:prstGeom>
        </p:spPr>
      </p:pic>
    </p:spTree>
    <p:extLst>
      <p:ext uri="{BB962C8B-B14F-4D97-AF65-F5344CB8AC3E}">
        <p14:creationId xmlns:p14="http://schemas.microsoft.com/office/powerpoint/2010/main" val="21808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a:t>Improving Your Profile</a:t>
            </a:r>
          </a:p>
        </p:txBody>
      </p:sp>
      <p:sp>
        <p:nvSpPr>
          <p:cNvPr id="2" name="Content Placeholder 1"/>
          <p:cNvSpPr>
            <a:spLocks noGrp="1"/>
          </p:cNvSpPr>
          <p:nvPr>
            <p:ph idx="1"/>
          </p:nvPr>
        </p:nvSpPr>
        <p:spPr>
          <a:xfrm>
            <a:off x="609599" y="2005150"/>
            <a:ext cx="10646366" cy="4932316"/>
          </a:xfrm>
        </p:spPr>
        <p:txBody>
          <a:bodyPr>
            <a:normAutofit/>
          </a:bodyPr>
          <a:lstStyle/>
          <a:p>
            <a:r>
              <a:rPr lang="en-US" b="1" dirty="0"/>
              <a:t>Professional looking photo is a must-have!  Profiles with photos get:</a:t>
            </a:r>
          </a:p>
          <a:p>
            <a:pPr lvl="1"/>
            <a:r>
              <a:rPr lang="en-US" b="1" dirty="0"/>
              <a:t>21 times more </a:t>
            </a:r>
            <a:r>
              <a:rPr lang="en-US" b="1" dirty="0" smtClean="0"/>
              <a:t>views                                        OR                             ????</a:t>
            </a:r>
            <a:endParaRPr lang="en-US" b="1" dirty="0"/>
          </a:p>
          <a:p>
            <a:pPr lvl="1"/>
            <a:r>
              <a:rPr lang="en-US" b="1" dirty="0"/>
              <a:t>36 times more messages</a:t>
            </a:r>
          </a:p>
          <a:p>
            <a:pPr lvl="1"/>
            <a:endParaRPr lang="en-US" b="1" dirty="0"/>
          </a:p>
          <a:p>
            <a:r>
              <a:rPr lang="en-US" b="1" dirty="0"/>
              <a:t>Headline</a:t>
            </a:r>
          </a:p>
          <a:p>
            <a:pPr lvl="1"/>
            <a:r>
              <a:rPr lang="en-US" b="1" dirty="0"/>
              <a:t>Match it to the job you are </a:t>
            </a:r>
            <a:r>
              <a:rPr lang="en-US" b="1" dirty="0" smtClean="0"/>
              <a:t>seeking or currently </a:t>
            </a:r>
            <a:r>
              <a:rPr lang="en-US" b="1" dirty="0" smtClean="0"/>
              <a:t>have.</a:t>
            </a:r>
          </a:p>
          <a:p>
            <a:pPr lvl="1"/>
            <a:r>
              <a:rPr lang="en-US" b="1" dirty="0" smtClean="0"/>
              <a:t>Include your email address and phone number.</a:t>
            </a:r>
            <a:endParaRPr lang="en-US" b="1" dirty="0"/>
          </a:p>
          <a:p>
            <a:pPr marL="393192" lvl="1" indent="0">
              <a:buNone/>
            </a:pPr>
            <a:endParaRPr lang="en-US" b="1" dirty="0"/>
          </a:p>
          <a:p>
            <a:endParaRPr lang="en-US" b="1" dirty="0"/>
          </a:p>
          <a:p>
            <a:pPr lvl="1"/>
            <a:endParaRPr lang="en-US" b="1" dirty="0"/>
          </a:p>
          <a:p>
            <a:pPr lvl="1"/>
            <a:endParaRPr lang="en-US" b="1" dirty="0"/>
          </a:p>
          <a:p>
            <a:endParaRPr lang="en-US" b="1" dirty="0"/>
          </a:p>
        </p:txBody>
      </p:sp>
      <p:pic>
        <p:nvPicPr>
          <p:cNvPr id="1026" name="Picture 2" descr="Mark Bellehum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345" y="2631681"/>
            <a:ext cx="1589981" cy="1589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ric Green, 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301" y="2631682"/>
            <a:ext cx="1584961" cy="15849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t;strong&gt;Profile&lt;/strong&gt; Icon — Stock Photo © kbuntu #47914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6113" y="418913"/>
            <a:ext cx="1359852" cy="1586237"/>
          </a:xfrm>
          <a:prstGeom prst="rect">
            <a:avLst/>
          </a:prstGeom>
        </p:spPr>
      </p:pic>
    </p:spTree>
    <p:extLst>
      <p:ext uri="{BB962C8B-B14F-4D97-AF65-F5344CB8AC3E}">
        <p14:creationId xmlns:p14="http://schemas.microsoft.com/office/powerpoint/2010/main" val="372755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a:t>Summary Section Elevator Pitch</a:t>
            </a:r>
          </a:p>
        </p:txBody>
      </p:sp>
      <p:sp>
        <p:nvSpPr>
          <p:cNvPr id="2" name="Content Placeholder 1"/>
          <p:cNvSpPr>
            <a:spLocks noGrp="1"/>
          </p:cNvSpPr>
          <p:nvPr>
            <p:ph idx="1"/>
          </p:nvPr>
        </p:nvSpPr>
        <p:spPr>
          <a:xfrm>
            <a:off x="609599" y="2005150"/>
            <a:ext cx="10646366" cy="4932316"/>
          </a:xfrm>
        </p:spPr>
        <p:txBody>
          <a:bodyPr>
            <a:normAutofit/>
          </a:bodyPr>
          <a:lstStyle/>
          <a:p>
            <a:pPr lvl="1"/>
            <a:endParaRPr lang="en-US" b="1" dirty="0"/>
          </a:p>
          <a:p>
            <a:pPr lvl="1"/>
            <a:endParaRPr lang="en-US" b="1" dirty="0"/>
          </a:p>
          <a:p>
            <a:pPr lvl="1"/>
            <a:endParaRPr lang="en-US" b="1" dirty="0"/>
          </a:p>
          <a:p>
            <a:pPr lvl="1"/>
            <a:r>
              <a:rPr lang="en-US" b="1" dirty="0"/>
              <a:t>Begin with your “elevator pitch” of the value you bring to an employer.  It is best to write in first person.  Tailor your message to your target audience. Project confidence but not arrogance.</a:t>
            </a:r>
          </a:p>
          <a:p>
            <a:pPr lvl="1"/>
            <a:r>
              <a:rPr lang="en-US" b="1" dirty="0"/>
              <a:t>Example:  </a:t>
            </a:r>
            <a:r>
              <a:rPr lang="en-US" b="1" i="1" dirty="0"/>
              <a:t>I help connect and maintain relationships with high-tech companies in North Texas seeking to partner with UT Dallas, including our outstanding engineering students, faculty and staff.</a:t>
            </a:r>
          </a:p>
          <a:p>
            <a:pPr lvl="1"/>
            <a:endParaRPr lang="en-US" b="1" dirty="0"/>
          </a:p>
          <a:p>
            <a:endParaRPr lang="en-US" b="1" dirty="0"/>
          </a:p>
          <a:p>
            <a:pPr lvl="1"/>
            <a:endParaRPr lang="en-US" b="1" dirty="0"/>
          </a:p>
          <a:p>
            <a:pPr lvl="1"/>
            <a:endParaRPr lang="en-US" b="1" dirty="0"/>
          </a:p>
          <a:p>
            <a:endParaRPr lang="en-US" b="1" dirty="0"/>
          </a:p>
        </p:txBody>
      </p:sp>
      <p:pic>
        <p:nvPicPr>
          <p:cNvPr id="4" name="Picture 3" descr="Herramientas para comunicar tu proyecto: el &lt;strong&gt;Elevator&lt;/strong&gt; Pitch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706241"/>
            <a:ext cx="1575163" cy="1575163"/>
          </a:xfrm>
          <a:prstGeom prst="rect">
            <a:avLst/>
          </a:prstGeom>
        </p:spPr>
      </p:pic>
    </p:spTree>
    <p:extLst>
      <p:ext uri="{BB962C8B-B14F-4D97-AF65-F5344CB8AC3E}">
        <p14:creationId xmlns:p14="http://schemas.microsoft.com/office/powerpoint/2010/main" val="35901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a:t>Summary Section Strengths &amp; Skills</a:t>
            </a:r>
          </a:p>
        </p:txBody>
      </p:sp>
      <p:sp>
        <p:nvSpPr>
          <p:cNvPr id="2" name="Content Placeholder 1"/>
          <p:cNvSpPr>
            <a:spLocks noGrp="1"/>
          </p:cNvSpPr>
          <p:nvPr>
            <p:ph idx="1"/>
          </p:nvPr>
        </p:nvSpPr>
        <p:spPr>
          <a:xfrm>
            <a:off x="609599" y="2468880"/>
            <a:ext cx="10646366" cy="4468586"/>
          </a:xfrm>
        </p:spPr>
        <p:txBody>
          <a:bodyPr>
            <a:normAutofit/>
          </a:bodyPr>
          <a:lstStyle/>
          <a:p>
            <a:endParaRPr lang="en-US" b="1" dirty="0"/>
          </a:p>
          <a:p>
            <a:r>
              <a:rPr lang="en-US" b="1" dirty="0"/>
              <a:t>List these alphabetically to help find them </a:t>
            </a:r>
            <a:r>
              <a:rPr lang="en-US" b="1" dirty="0" smtClean="0"/>
              <a:t>easily.</a:t>
            </a:r>
            <a:endParaRPr lang="en-US" b="1" dirty="0"/>
          </a:p>
          <a:p>
            <a:r>
              <a:rPr lang="en-US" b="1" dirty="0"/>
              <a:t>Include strengths and skills from job postings of positions that you are </a:t>
            </a:r>
            <a:r>
              <a:rPr lang="en-US" b="1" dirty="0" smtClean="0"/>
              <a:t>seeking.</a:t>
            </a:r>
            <a:endParaRPr lang="en-US" b="1" dirty="0"/>
          </a:p>
          <a:p>
            <a:r>
              <a:rPr lang="en-US" b="1" dirty="0"/>
              <a:t>Example:</a:t>
            </a:r>
          </a:p>
          <a:p>
            <a:pPr lvl="1"/>
            <a:r>
              <a:rPr lang="en-US" b="1" dirty="0"/>
              <a:t>Communications skills (written and verbal)</a:t>
            </a:r>
          </a:p>
          <a:p>
            <a:pPr lvl="1"/>
            <a:r>
              <a:rPr lang="en-US" b="1" dirty="0"/>
              <a:t>Java programming</a:t>
            </a:r>
          </a:p>
          <a:p>
            <a:pPr lvl="1"/>
            <a:r>
              <a:rPr lang="en-US" b="1" dirty="0"/>
              <a:t>Product development life cycle</a:t>
            </a:r>
          </a:p>
          <a:p>
            <a:pPr lvl="1"/>
            <a:r>
              <a:rPr lang="en-US" b="1" dirty="0"/>
              <a:t>Team leadership</a:t>
            </a:r>
          </a:p>
          <a:p>
            <a:pPr lvl="1"/>
            <a:endParaRPr lang="en-US" b="1" dirty="0"/>
          </a:p>
          <a:p>
            <a:endParaRPr lang="en-US" b="1" dirty="0"/>
          </a:p>
          <a:p>
            <a:pPr lvl="1"/>
            <a:endParaRPr lang="en-US" b="1" dirty="0"/>
          </a:p>
          <a:p>
            <a:pPr lvl="1"/>
            <a:endParaRPr lang="en-US" b="1" dirty="0"/>
          </a:p>
          <a:p>
            <a:endParaRPr lang="en-US" b="1" dirty="0"/>
          </a:p>
        </p:txBody>
      </p:sp>
      <p:pic>
        <p:nvPicPr>
          <p:cNvPr id="4" name="Picture 3" descr="Train Your Brain | Runner’s World | My Year To Thriv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879" y="1706241"/>
            <a:ext cx="1573404" cy="1172537"/>
          </a:xfrm>
          <a:prstGeom prst="rect">
            <a:avLst/>
          </a:prstGeom>
        </p:spPr>
      </p:pic>
      <p:pic>
        <p:nvPicPr>
          <p:cNvPr id="5" name="Picture 4" descr="5 Important &lt;strong&gt;Skills&lt;/strong&gt; for a Paralegal to Hav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003" y="1835309"/>
            <a:ext cx="1503680" cy="914400"/>
          </a:xfrm>
          <a:prstGeom prst="rect">
            <a:avLst/>
          </a:prstGeom>
        </p:spPr>
      </p:pic>
    </p:spTree>
    <p:extLst>
      <p:ext uri="{BB962C8B-B14F-4D97-AF65-F5344CB8AC3E}">
        <p14:creationId xmlns:p14="http://schemas.microsoft.com/office/powerpoint/2010/main" val="325039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smtClean="0"/>
              <a:t>Resume</a:t>
            </a:r>
            <a:endParaRPr lang="en-US" b="1" dirty="0"/>
          </a:p>
        </p:txBody>
      </p:sp>
      <p:sp>
        <p:nvSpPr>
          <p:cNvPr id="2" name="Content Placeholder 1"/>
          <p:cNvSpPr>
            <a:spLocks noGrp="1"/>
          </p:cNvSpPr>
          <p:nvPr>
            <p:ph idx="1"/>
          </p:nvPr>
        </p:nvSpPr>
        <p:spPr>
          <a:xfrm>
            <a:off x="332509" y="1837114"/>
            <a:ext cx="11533055" cy="4942510"/>
          </a:xfrm>
        </p:spPr>
        <p:txBody>
          <a:bodyPr>
            <a:normAutofit/>
          </a:bodyPr>
          <a:lstStyle/>
          <a:p>
            <a:endParaRPr lang="en-US" b="1" dirty="0" smtClean="0"/>
          </a:p>
          <a:p>
            <a:endParaRPr lang="en-US" b="1" dirty="0"/>
          </a:p>
          <a:p>
            <a:r>
              <a:rPr lang="en-US" b="1" dirty="0" smtClean="0"/>
              <a:t>First, make your resume excellent.</a:t>
            </a:r>
            <a:endParaRPr lang="en-US" b="1" dirty="0"/>
          </a:p>
          <a:p>
            <a:r>
              <a:rPr lang="en-US" b="1" dirty="0" smtClean="0"/>
              <a:t>Next, upload your resume into the Summary Section.</a:t>
            </a:r>
          </a:p>
          <a:p>
            <a:r>
              <a:rPr lang="en-US" b="1" dirty="0" smtClean="0"/>
              <a:t>Whenever you edit your resume, put your latest version </a:t>
            </a:r>
            <a:r>
              <a:rPr lang="en-US" b="1" dirty="0" smtClean="0"/>
              <a:t>into </a:t>
            </a:r>
            <a:r>
              <a:rPr lang="en-US" b="1" dirty="0" smtClean="0"/>
              <a:t>the Summary Section.</a:t>
            </a:r>
          </a:p>
          <a:p>
            <a:endParaRPr lang="en-US" b="1" dirty="0" smtClean="0"/>
          </a:p>
          <a:p>
            <a:pPr marL="0" indent="0">
              <a:buNone/>
            </a:pPr>
            <a:endParaRPr lang="en-US" b="1" dirty="0"/>
          </a:p>
          <a:p>
            <a:endParaRPr lang="en-US" b="1" dirty="0" smtClean="0"/>
          </a:p>
          <a:p>
            <a:endParaRPr lang="en-US" b="1" dirty="0"/>
          </a:p>
          <a:p>
            <a:endParaRPr lang="en-US" b="1" dirty="0" smtClean="0"/>
          </a:p>
          <a:p>
            <a:pPr marL="0" indent="0">
              <a:buNone/>
            </a:pPr>
            <a:endParaRPr lang="en-US" b="1" dirty="0"/>
          </a:p>
          <a:p>
            <a:endParaRPr lang="en-US" b="1" dirty="0"/>
          </a:p>
        </p:txBody>
      </p:sp>
      <p:pic>
        <p:nvPicPr>
          <p:cNvPr id="4" name="Picture 3" descr="&lt;strong&gt;Resume&lt;/strong&gt; 20clipart | Clipart Panda - Free Clipart Imag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358" y="785811"/>
            <a:ext cx="2159000" cy="2070100"/>
          </a:xfrm>
          <a:prstGeom prst="rect">
            <a:avLst/>
          </a:prstGeom>
        </p:spPr>
      </p:pic>
    </p:spTree>
    <p:extLst>
      <p:ext uri="{BB962C8B-B14F-4D97-AF65-F5344CB8AC3E}">
        <p14:creationId xmlns:p14="http://schemas.microsoft.com/office/powerpoint/2010/main" val="89018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smtClean="0"/>
              <a:t>Dashboard and Profile Strength</a:t>
            </a:r>
            <a:endParaRPr lang="en-US" b="1" dirty="0"/>
          </a:p>
        </p:txBody>
      </p:sp>
      <p:sp>
        <p:nvSpPr>
          <p:cNvPr id="2" name="Content Placeholder 1"/>
          <p:cNvSpPr>
            <a:spLocks noGrp="1"/>
          </p:cNvSpPr>
          <p:nvPr>
            <p:ph idx="1"/>
          </p:nvPr>
        </p:nvSpPr>
        <p:spPr>
          <a:xfrm>
            <a:off x="332509" y="1837114"/>
            <a:ext cx="11533055" cy="4942510"/>
          </a:xfrm>
        </p:spPr>
        <p:txBody>
          <a:bodyPr>
            <a:normAutofit lnSpcReduction="10000"/>
          </a:bodyPr>
          <a:lstStyle/>
          <a:p>
            <a:r>
              <a:rPr lang="en-US" b="1" dirty="0" smtClean="0"/>
              <a:t>This is visible only to you.</a:t>
            </a:r>
            <a:endParaRPr lang="en-US" b="1" dirty="0"/>
          </a:p>
          <a:p>
            <a:r>
              <a:rPr lang="en-US" b="1" dirty="0" smtClean="0"/>
              <a:t>Seek to have a profile with an “All Star” rating—the highest.</a:t>
            </a:r>
          </a:p>
          <a:p>
            <a:r>
              <a:rPr lang="en-US" b="1" dirty="0" smtClean="0"/>
              <a:t>Look at your profile now—what is it rated?</a:t>
            </a:r>
          </a:p>
          <a:p>
            <a:pPr fontAlgn="base"/>
            <a:r>
              <a:rPr lang="en-US" b="1" dirty="0"/>
              <a:t>What makes your profile complete?</a:t>
            </a:r>
          </a:p>
          <a:p>
            <a:pPr lvl="1" fontAlgn="base"/>
            <a:r>
              <a:rPr lang="en-US" b="1" dirty="0"/>
              <a:t>Your industry and </a:t>
            </a:r>
            <a:r>
              <a:rPr lang="en-US" b="1" dirty="0" smtClean="0"/>
              <a:t>location</a:t>
            </a:r>
          </a:p>
          <a:p>
            <a:pPr lvl="1" fontAlgn="base"/>
            <a:r>
              <a:rPr lang="en-US" b="1" dirty="0" smtClean="0"/>
              <a:t>An </a:t>
            </a:r>
            <a:r>
              <a:rPr lang="en-US" b="1" dirty="0"/>
              <a:t>up-to-date current position (with a description</a:t>
            </a:r>
            <a:r>
              <a:rPr lang="en-US" b="1" dirty="0" smtClean="0"/>
              <a:t>)</a:t>
            </a:r>
          </a:p>
          <a:p>
            <a:pPr lvl="1" fontAlgn="base"/>
            <a:r>
              <a:rPr lang="en-US" b="1" dirty="0" smtClean="0"/>
              <a:t>Two </a:t>
            </a:r>
            <a:r>
              <a:rPr lang="en-US" b="1" dirty="0"/>
              <a:t>past </a:t>
            </a:r>
            <a:r>
              <a:rPr lang="en-US" b="1" dirty="0" smtClean="0"/>
              <a:t>positions</a:t>
            </a:r>
          </a:p>
          <a:p>
            <a:pPr lvl="1" fontAlgn="base"/>
            <a:r>
              <a:rPr lang="en-US" b="1" dirty="0" smtClean="0"/>
              <a:t>Your education</a:t>
            </a:r>
          </a:p>
          <a:p>
            <a:pPr lvl="1" fontAlgn="base"/>
            <a:r>
              <a:rPr lang="en-US" b="1" dirty="0" smtClean="0"/>
              <a:t>Your </a:t>
            </a:r>
            <a:r>
              <a:rPr lang="en-US" b="1" dirty="0"/>
              <a:t>skills (minimum of 3</a:t>
            </a:r>
            <a:r>
              <a:rPr lang="en-US" b="1" dirty="0" smtClean="0"/>
              <a:t>)</a:t>
            </a:r>
          </a:p>
          <a:p>
            <a:pPr lvl="1" fontAlgn="base"/>
            <a:r>
              <a:rPr lang="en-US" b="1" dirty="0" smtClean="0"/>
              <a:t>A </a:t>
            </a:r>
            <a:r>
              <a:rPr lang="en-US" b="1" dirty="0"/>
              <a:t>profile </a:t>
            </a:r>
            <a:r>
              <a:rPr lang="en-US" b="1" dirty="0" smtClean="0"/>
              <a:t>photo</a:t>
            </a:r>
          </a:p>
          <a:p>
            <a:pPr lvl="1" fontAlgn="base"/>
            <a:r>
              <a:rPr lang="en-US" b="1" dirty="0" smtClean="0"/>
              <a:t>At </a:t>
            </a:r>
            <a:r>
              <a:rPr lang="en-US" b="1" dirty="0"/>
              <a:t>least 50 connections</a:t>
            </a:r>
          </a:p>
          <a:p>
            <a:endParaRPr lang="en-US" b="1" dirty="0" smtClean="0"/>
          </a:p>
          <a:p>
            <a:pPr marL="0" indent="0">
              <a:buNone/>
            </a:pPr>
            <a:endParaRPr lang="en-US" b="1" dirty="0"/>
          </a:p>
          <a:p>
            <a:endParaRPr lang="en-US" b="1" dirty="0" smtClean="0"/>
          </a:p>
          <a:p>
            <a:endParaRPr lang="en-US" b="1" dirty="0"/>
          </a:p>
          <a:p>
            <a:endParaRPr lang="en-US" b="1" dirty="0" smtClean="0"/>
          </a:p>
          <a:p>
            <a:pPr marL="0" indent="0">
              <a:buNone/>
            </a:pPr>
            <a:endParaRPr lang="en-US" b="1" dirty="0"/>
          </a:p>
          <a:p>
            <a:endParaRPr lang="en-US" b="1" dirty="0"/>
          </a:p>
        </p:txBody>
      </p:sp>
      <p:pic>
        <p:nvPicPr>
          <p:cNvPr id="5" name="Picture 4" descr="&lt;strong&gt;All Star&lt;/strong&gt; Band Fantasy Draft | Jermin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9564" y="661361"/>
            <a:ext cx="1656798" cy="1342006"/>
          </a:xfrm>
          <a:prstGeom prst="rect">
            <a:avLst/>
          </a:prstGeom>
        </p:spPr>
      </p:pic>
    </p:spTree>
    <p:extLst>
      <p:ext uri="{BB962C8B-B14F-4D97-AF65-F5344CB8AC3E}">
        <p14:creationId xmlns:p14="http://schemas.microsoft.com/office/powerpoint/2010/main" val="191855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smtClean="0"/>
              <a:t>Dashboard and Profile Strength</a:t>
            </a:r>
            <a:endParaRPr lang="en-US" b="1" dirty="0"/>
          </a:p>
        </p:txBody>
      </p:sp>
      <p:sp>
        <p:nvSpPr>
          <p:cNvPr id="2" name="Content Placeholder 1"/>
          <p:cNvSpPr>
            <a:spLocks noGrp="1"/>
          </p:cNvSpPr>
          <p:nvPr>
            <p:ph idx="1"/>
          </p:nvPr>
        </p:nvSpPr>
        <p:spPr>
          <a:xfrm>
            <a:off x="332509" y="1837114"/>
            <a:ext cx="11533055" cy="4942510"/>
          </a:xfrm>
        </p:spPr>
        <p:txBody>
          <a:bodyPr>
            <a:normAutofit fontScale="92500"/>
          </a:bodyPr>
          <a:lstStyle/>
          <a:p>
            <a:r>
              <a:rPr lang="en-US" b="1" dirty="0" smtClean="0"/>
              <a:t>51</a:t>
            </a:r>
            <a:r>
              <a:rPr lang="en-US" b="1" dirty="0"/>
              <a:t>% of profiles are complete, and 49% are not at the All Star level.</a:t>
            </a:r>
          </a:p>
          <a:p>
            <a:r>
              <a:rPr lang="en-US" b="1" dirty="0" smtClean="0"/>
              <a:t>Profile </a:t>
            </a:r>
            <a:r>
              <a:rPr lang="en-US" b="1" dirty="0"/>
              <a:t>Strength meter is on the right side of your profile and gauges how robust your profile is. </a:t>
            </a:r>
            <a:r>
              <a:rPr lang="en-US" b="1" dirty="0" smtClean="0"/>
              <a:t>Strength increases </a:t>
            </a:r>
            <a:r>
              <a:rPr lang="en-US" b="1" dirty="0"/>
              <a:t>as you add more content.</a:t>
            </a:r>
          </a:p>
          <a:p>
            <a:r>
              <a:rPr lang="en-US" b="1" dirty="0"/>
              <a:t>Move and hover your cursor over the circle in the box to view the next level of strength you can reach. You can click the Improve Your Profile Strength link for </a:t>
            </a:r>
            <a:r>
              <a:rPr lang="en-US" b="1"/>
              <a:t>a </a:t>
            </a:r>
            <a:r>
              <a:rPr lang="en-US" b="1" smtClean="0"/>
              <a:t>tour thatll </a:t>
            </a:r>
            <a:r>
              <a:rPr lang="en-US" b="1" dirty="0"/>
              <a:t>guide you through adding content to your profile</a:t>
            </a:r>
            <a:r>
              <a:rPr lang="en-US" b="1" dirty="0" smtClean="0"/>
              <a:t>.</a:t>
            </a:r>
          </a:p>
          <a:p>
            <a:r>
              <a:rPr lang="en-US" b="1" dirty="0" smtClean="0"/>
              <a:t>Profile strengths:</a:t>
            </a:r>
          </a:p>
          <a:p>
            <a:pPr lvl="1"/>
            <a:r>
              <a:rPr lang="en-US" b="1" dirty="0" smtClean="0"/>
              <a:t>Beginning</a:t>
            </a:r>
          </a:p>
          <a:p>
            <a:pPr lvl="1"/>
            <a:r>
              <a:rPr lang="en-US" b="1" dirty="0" smtClean="0"/>
              <a:t>Intermediate</a:t>
            </a:r>
          </a:p>
          <a:p>
            <a:pPr lvl="1"/>
            <a:r>
              <a:rPr lang="en-US" b="1" dirty="0" smtClean="0"/>
              <a:t>Advanced</a:t>
            </a:r>
          </a:p>
          <a:p>
            <a:pPr lvl="1"/>
            <a:r>
              <a:rPr lang="en-US" b="1" dirty="0" smtClean="0"/>
              <a:t>Expert</a:t>
            </a:r>
          </a:p>
          <a:p>
            <a:pPr lvl="1"/>
            <a:r>
              <a:rPr lang="en-US" b="1" dirty="0" smtClean="0"/>
              <a:t>All Star</a:t>
            </a:r>
          </a:p>
          <a:p>
            <a:endParaRPr lang="en-US" b="1" dirty="0"/>
          </a:p>
          <a:p>
            <a:endParaRPr lang="en-US" b="1" dirty="0"/>
          </a:p>
          <a:p>
            <a:endParaRPr lang="en-US" b="1" dirty="0" smtClean="0"/>
          </a:p>
          <a:p>
            <a:pPr marL="0" indent="0">
              <a:buNone/>
            </a:pPr>
            <a:endParaRPr lang="en-US" b="1" dirty="0"/>
          </a:p>
          <a:p>
            <a:endParaRPr lang="en-US" b="1" dirty="0" smtClean="0"/>
          </a:p>
          <a:p>
            <a:endParaRPr lang="en-US" b="1" dirty="0"/>
          </a:p>
          <a:p>
            <a:endParaRPr lang="en-US" b="1" dirty="0" smtClean="0"/>
          </a:p>
          <a:p>
            <a:pPr marL="0" indent="0">
              <a:buNone/>
            </a:pPr>
            <a:endParaRPr lang="en-US" b="1" dirty="0"/>
          </a:p>
          <a:p>
            <a:endParaRPr lang="en-US" b="1" dirty="0"/>
          </a:p>
        </p:txBody>
      </p:sp>
      <p:pic>
        <p:nvPicPr>
          <p:cNvPr id="5" name="Picture 4" descr="&lt;strong&gt;All Star&lt;/strong&gt; Band Fantasy Draft | Jermin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6465" y="512898"/>
            <a:ext cx="1634835" cy="1324216"/>
          </a:xfrm>
          <a:prstGeom prst="rect">
            <a:avLst/>
          </a:prstGeom>
        </p:spPr>
      </p:pic>
    </p:spTree>
    <p:extLst>
      <p:ext uri="{BB962C8B-B14F-4D97-AF65-F5344CB8AC3E}">
        <p14:creationId xmlns:p14="http://schemas.microsoft.com/office/powerpoint/2010/main" val="274527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smtClean="0"/>
              <a:t>Articles and Activity</a:t>
            </a:r>
            <a:endParaRPr lang="en-US" b="1" dirty="0"/>
          </a:p>
        </p:txBody>
      </p:sp>
      <p:sp>
        <p:nvSpPr>
          <p:cNvPr id="2" name="Content Placeholder 1"/>
          <p:cNvSpPr>
            <a:spLocks noGrp="1"/>
          </p:cNvSpPr>
          <p:nvPr>
            <p:ph idx="1"/>
          </p:nvPr>
        </p:nvSpPr>
        <p:spPr>
          <a:xfrm>
            <a:off x="609599" y="1935480"/>
            <a:ext cx="11255965" cy="4844143"/>
          </a:xfrm>
        </p:spPr>
        <p:txBody>
          <a:bodyPr>
            <a:normAutofit/>
          </a:bodyPr>
          <a:lstStyle/>
          <a:p>
            <a:endParaRPr lang="en-US" b="1" dirty="0" smtClean="0"/>
          </a:p>
          <a:p>
            <a:endParaRPr lang="en-US" b="1" dirty="0" smtClean="0"/>
          </a:p>
          <a:p>
            <a:r>
              <a:rPr lang="en-US" b="1" dirty="0" smtClean="0"/>
              <a:t>Reviews of books and news articles</a:t>
            </a:r>
          </a:p>
          <a:p>
            <a:endParaRPr lang="en-US" b="1" dirty="0" smtClean="0"/>
          </a:p>
          <a:p>
            <a:r>
              <a:rPr lang="en-US" b="1" dirty="0" smtClean="0"/>
              <a:t>Blog posts on topics of interest to employers in your industry</a:t>
            </a:r>
          </a:p>
          <a:p>
            <a:endParaRPr lang="en-US" b="1" dirty="0" smtClean="0"/>
          </a:p>
          <a:p>
            <a:r>
              <a:rPr lang="en-US" b="1" dirty="0" smtClean="0"/>
              <a:t>When your followers “like” a posting, your LinkedIn profile moves higher in searches conducted by hiring managers</a:t>
            </a:r>
            <a:endParaRPr lang="en-US" b="1" dirty="0"/>
          </a:p>
          <a:p>
            <a:pPr marL="0" indent="0">
              <a:buNone/>
            </a:pPr>
            <a:endParaRPr lang="en-US" b="1" dirty="0"/>
          </a:p>
        </p:txBody>
      </p:sp>
      <p:pic>
        <p:nvPicPr>
          <p:cNvPr id="5" name="Picture 4" descr="File:News.pn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5006" y="976458"/>
            <a:ext cx="1638993" cy="948275"/>
          </a:xfrm>
          <a:prstGeom prst="rect">
            <a:avLst/>
          </a:prstGeom>
        </p:spPr>
      </p:pic>
      <p:pic>
        <p:nvPicPr>
          <p:cNvPr id="6" name="Picture 5" descr="Team:UTPreneur/Business Model - 2012e.igem.or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9" y="1048694"/>
            <a:ext cx="2066925" cy="803804"/>
          </a:xfrm>
          <a:prstGeom prst="rect">
            <a:avLst/>
          </a:prstGeom>
        </p:spPr>
      </p:pic>
    </p:spTree>
    <p:extLst>
      <p:ext uri="{BB962C8B-B14F-4D97-AF65-F5344CB8AC3E}">
        <p14:creationId xmlns:p14="http://schemas.microsoft.com/office/powerpoint/2010/main" val="1127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7017" y="381000"/>
            <a:ext cx="10972800" cy="1143000"/>
          </a:xfrm>
        </p:spPr>
        <p:txBody>
          <a:bodyPr/>
          <a:lstStyle/>
          <a:p>
            <a:r>
              <a:rPr lang="en-US" b="1" dirty="0"/>
              <a:t>Don Proeschel Bio</a:t>
            </a:r>
          </a:p>
        </p:txBody>
      </p:sp>
      <p:sp>
        <p:nvSpPr>
          <p:cNvPr id="2" name="Content Placeholder 1"/>
          <p:cNvSpPr>
            <a:spLocks noGrp="1"/>
          </p:cNvSpPr>
          <p:nvPr>
            <p:ph idx="1"/>
          </p:nvPr>
        </p:nvSpPr>
        <p:spPr>
          <a:xfrm>
            <a:off x="609600" y="1935480"/>
            <a:ext cx="11007634" cy="4785360"/>
          </a:xfrm>
        </p:spPr>
        <p:txBody>
          <a:bodyPr>
            <a:normAutofit lnSpcReduction="10000"/>
          </a:bodyPr>
          <a:lstStyle/>
          <a:p>
            <a:r>
              <a:rPr lang="en-US" b="1" dirty="0"/>
              <a:t>BS in Nuclear Engineering from West Point</a:t>
            </a:r>
          </a:p>
          <a:p>
            <a:r>
              <a:rPr lang="en-US" b="1" dirty="0"/>
              <a:t>MS in Management and Administration from UT Dallas</a:t>
            </a:r>
          </a:p>
          <a:p>
            <a:r>
              <a:rPr lang="en-US" b="1" dirty="0"/>
              <a:t>Six years as an Army telecommunications officer</a:t>
            </a:r>
          </a:p>
          <a:p>
            <a:r>
              <a:rPr lang="en-US" b="1" dirty="0"/>
              <a:t>18 years in defense electronics companies (infrared systems, antennas, radars, stealth technology, cyber security and software modeling and simulation)</a:t>
            </a:r>
          </a:p>
          <a:p>
            <a:r>
              <a:rPr lang="en-US" b="1" dirty="0"/>
              <a:t>15 years in IT and telecom companies in executive roles</a:t>
            </a:r>
          </a:p>
          <a:p>
            <a:r>
              <a:rPr lang="en-US" b="1" dirty="0"/>
              <a:t>Worked for companies from 7-person startups to Texas Instruments</a:t>
            </a:r>
          </a:p>
          <a:p>
            <a:r>
              <a:rPr lang="en-US" b="1" dirty="0"/>
              <a:t>Decades of experience in staffing, recruiting and career coaching</a:t>
            </a:r>
          </a:p>
          <a:p>
            <a:r>
              <a:rPr lang="en-US" b="1" dirty="0"/>
              <a:t>Connected with 8,000+ recruiters on LinkedIn</a:t>
            </a:r>
          </a:p>
          <a:p>
            <a:r>
              <a:rPr lang="en-US" b="1" dirty="0"/>
              <a:t>Passion for helping others connect with their dream jobs</a:t>
            </a:r>
            <a:endParaRPr lang="en-US" dirty="0"/>
          </a:p>
          <a:p>
            <a:endParaRPr lang="en-US" dirty="0"/>
          </a:p>
        </p:txBody>
      </p:sp>
      <p:pic>
        <p:nvPicPr>
          <p:cNvPr id="4" name="Picture 3" descr="&lt;strong&gt;Bio&lt;/strong&gt; Label Vector Art &amp; Graphics | freevector.c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764" y="950761"/>
            <a:ext cx="1621536" cy="1146477"/>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smtClean="0"/>
              <a:t>Experience</a:t>
            </a:r>
            <a:endParaRPr lang="en-US" b="1" dirty="0"/>
          </a:p>
        </p:txBody>
      </p:sp>
      <p:sp>
        <p:nvSpPr>
          <p:cNvPr id="2" name="Content Placeholder 1"/>
          <p:cNvSpPr>
            <a:spLocks noGrp="1"/>
          </p:cNvSpPr>
          <p:nvPr>
            <p:ph idx="1"/>
          </p:nvPr>
        </p:nvSpPr>
        <p:spPr>
          <a:xfrm>
            <a:off x="609599" y="1935480"/>
            <a:ext cx="11255965" cy="4844143"/>
          </a:xfrm>
        </p:spPr>
        <p:txBody>
          <a:bodyPr>
            <a:normAutofit fontScale="92500" lnSpcReduction="20000"/>
          </a:bodyPr>
          <a:lstStyle/>
          <a:p>
            <a:r>
              <a:rPr lang="en-US" b="1" dirty="0"/>
              <a:t>Make this match your resume</a:t>
            </a:r>
            <a:r>
              <a:rPr lang="en-US" b="1" dirty="0" smtClean="0"/>
              <a:t>.</a:t>
            </a:r>
            <a:endParaRPr lang="en-US" b="1" dirty="0"/>
          </a:p>
          <a:p>
            <a:r>
              <a:rPr lang="en-US" b="1" dirty="0"/>
              <a:t>Show accomplishments and not just job responsibilities</a:t>
            </a:r>
            <a:r>
              <a:rPr lang="en-US" b="1" dirty="0" smtClean="0"/>
              <a:t>.</a:t>
            </a:r>
          </a:p>
          <a:p>
            <a:pPr fontAlgn="base"/>
            <a:r>
              <a:rPr lang="en-US" b="1" i="1" dirty="0">
                <a:hlinkClick r:id="rId2"/>
              </a:rPr>
              <a:t>Managing Director of Federal </a:t>
            </a:r>
            <a:r>
              <a:rPr lang="en-US" b="1" i="1" dirty="0" smtClean="0">
                <a:hlinkClick r:id="rId2"/>
              </a:rPr>
              <a:t>Systems, No </a:t>
            </a:r>
            <a:r>
              <a:rPr lang="en-US" b="1" i="1" dirty="0">
                <a:hlinkClick r:id="rId2"/>
              </a:rPr>
              <a:t>Magic, Inc</a:t>
            </a:r>
            <a:r>
              <a:rPr lang="en-US" b="1" i="1" dirty="0" smtClean="0">
                <a:hlinkClick r:id="rId2"/>
              </a:rPr>
              <a:t>., Nov </a:t>
            </a:r>
            <a:r>
              <a:rPr lang="en-US" b="1" i="1" dirty="0">
                <a:hlinkClick r:id="rId2"/>
              </a:rPr>
              <a:t>2011 – Jan 2014</a:t>
            </a:r>
          </a:p>
          <a:p>
            <a:pPr fontAlgn="base"/>
            <a:r>
              <a:rPr lang="en-US" b="1" i="1" dirty="0" smtClean="0">
                <a:hlinkClick r:id="rId2"/>
              </a:rPr>
              <a:t>Allen</a:t>
            </a:r>
            <a:r>
              <a:rPr lang="en-US" b="1" i="1" dirty="0">
                <a:hlinkClick r:id="rId2"/>
              </a:rPr>
              <a:t>, TX</a:t>
            </a:r>
          </a:p>
          <a:p>
            <a:pPr fontAlgn="base"/>
            <a:r>
              <a:rPr lang="en-US" b="1" i="1" dirty="0"/>
              <a:t>• Directed the activities of the Federal Systems Business Unit, significantly improving business planning and capture, financial planning and analysis, and program delivery.</a:t>
            </a:r>
            <a:br>
              <a:rPr lang="en-US" b="1" i="1" dirty="0"/>
            </a:br>
            <a:r>
              <a:rPr lang="en-US" b="1" i="1" dirty="0"/>
              <a:t>• Developed proposals and successfully led delivery of complex software modeling solutions to large Defense Contractors, such as CACI and CSC, on time and within budget.</a:t>
            </a:r>
            <a:br>
              <a:rPr lang="en-US" b="1" i="1" dirty="0"/>
            </a:br>
            <a:r>
              <a:rPr lang="en-US" b="1" i="1" dirty="0"/>
              <a:t>• Co-authored successful cyber security proposal to the NSA.</a:t>
            </a:r>
            <a:br>
              <a:rPr lang="en-US" b="1" i="1" dirty="0"/>
            </a:br>
            <a:r>
              <a:rPr lang="en-US" b="1" i="1" dirty="0"/>
              <a:t>• Co-authored and successfully managed technical value proposition document.</a:t>
            </a:r>
            <a:br>
              <a:rPr lang="en-US" b="1" i="1" dirty="0"/>
            </a:br>
            <a:r>
              <a:rPr lang="en-US" b="1" i="1" dirty="0"/>
              <a:t>• Mentored junior team members in leadership and the Department of Defense systems acquisition cycle. </a:t>
            </a:r>
          </a:p>
          <a:p>
            <a:endParaRPr lang="en-US" b="1" dirty="0"/>
          </a:p>
          <a:p>
            <a:endParaRPr lang="en-US" b="1" dirty="0"/>
          </a:p>
        </p:txBody>
      </p:sp>
      <p:pic>
        <p:nvPicPr>
          <p:cNvPr id="4" name="Picture 3" descr="Fairview High School &gt; &lt;strong&gt;Experience&lt;/strong&g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2345" y="856211"/>
            <a:ext cx="2259165" cy="1504604"/>
          </a:xfrm>
          <a:prstGeom prst="rect">
            <a:avLst/>
          </a:prstGeom>
        </p:spPr>
      </p:pic>
    </p:spTree>
    <p:extLst>
      <p:ext uri="{BB962C8B-B14F-4D97-AF65-F5344CB8AC3E}">
        <p14:creationId xmlns:p14="http://schemas.microsoft.com/office/powerpoint/2010/main" val="229012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normAutofit/>
          </a:bodyPr>
          <a:lstStyle/>
          <a:p>
            <a:r>
              <a:rPr lang="en-US" b="1" dirty="0" smtClean="0"/>
              <a:t>Education</a:t>
            </a:r>
            <a:endParaRPr lang="en-US" b="1" dirty="0"/>
          </a:p>
        </p:txBody>
      </p:sp>
      <p:sp>
        <p:nvSpPr>
          <p:cNvPr id="2" name="Content Placeholder 1"/>
          <p:cNvSpPr>
            <a:spLocks noGrp="1"/>
          </p:cNvSpPr>
          <p:nvPr>
            <p:ph idx="1"/>
          </p:nvPr>
        </p:nvSpPr>
        <p:spPr>
          <a:xfrm>
            <a:off x="609599" y="1935480"/>
            <a:ext cx="11255965" cy="4844143"/>
          </a:xfrm>
        </p:spPr>
        <p:txBody>
          <a:bodyPr>
            <a:normAutofit/>
          </a:bodyPr>
          <a:lstStyle/>
          <a:p>
            <a:endParaRPr lang="en-US" b="1" dirty="0" smtClean="0"/>
          </a:p>
          <a:p>
            <a:endParaRPr lang="en-US" b="1" dirty="0"/>
          </a:p>
          <a:p>
            <a:r>
              <a:rPr lang="en-US" b="1" dirty="0" smtClean="0"/>
              <a:t>Show </a:t>
            </a:r>
            <a:r>
              <a:rPr lang="en-US" b="1" dirty="0"/>
              <a:t>university education to date.</a:t>
            </a:r>
          </a:p>
          <a:p>
            <a:r>
              <a:rPr lang="en-US" b="1" dirty="0"/>
              <a:t>Include projected graduation date.</a:t>
            </a:r>
          </a:p>
          <a:p>
            <a:r>
              <a:rPr lang="en-US" b="1" dirty="0"/>
              <a:t>Do not include high school education—not relevant to an employer.</a:t>
            </a:r>
          </a:p>
          <a:p>
            <a:r>
              <a:rPr lang="en-US" b="1" dirty="0"/>
              <a:t>Show education honors (Dean’s List, etc</a:t>
            </a:r>
            <a:r>
              <a:rPr lang="en-US" b="1" dirty="0" smtClean="0"/>
              <a:t>.).</a:t>
            </a:r>
          </a:p>
          <a:p>
            <a:r>
              <a:rPr lang="en-US" b="1" dirty="0" smtClean="0"/>
              <a:t>Include activities and societies (IEEE, SWE, ASME, etc.)</a:t>
            </a:r>
            <a:endParaRPr lang="en-US" b="1" dirty="0"/>
          </a:p>
          <a:p>
            <a:endParaRPr lang="en-US" b="1" dirty="0"/>
          </a:p>
          <a:p>
            <a:endParaRPr lang="en-US" b="1" dirty="0"/>
          </a:p>
        </p:txBody>
      </p:sp>
      <p:pic>
        <p:nvPicPr>
          <p:cNvPr id="5" name="Picture 4" descr="550 Free Online Courses from Top Universities | bluesyem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789" y="745055"/>
            <a:ext cx="3227417" cy="2151611"/>
          </a:xfrm>
          <a:prstGeom prst="rect">
            <a:avLst/>
          </a:prstGeom>
        </p:spPr>
      </p:pic>
    </p:spTree>
    <p:extLst>
      <p:ext uri="{BB962C8B-B14F-4D97-AF65-F5344CB8AC3E}">
        <p14:creationId xmlns:p14="http://schemas.microsoft.com/office/powerpoint/2010/main" val="231059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7755" y="547334"/>
            <a:ext cx="11140440" cy="1111649"/>
          </a:xfrm>
        </p:spPr>
        <p:txBody>
          <a:bodyPr>
            <a:normAutofit fontScale="90000"/>
          </a:bodyPr>
          <a:lstStyle/>
          <a:p>
            <a:r>
              <a:rPr lang="en-US" b="1" dirty="0"/>
              <a:t/>
            </a:r>
            <a:br>
              <a:rPr lang="en-US" b="1" dirty="0"/>
            </a:br>
            <a:r>
              <a:rPr lang="en-US" b="1" dirty="0" smtClean="0"/>
              <a:t>Volunteer Experience</a:t>
            </a:r>
            <a:endParaRPr lang="en-US" b="1" dirty="0"/>
          </a:p>
        </p:txBody>
      </p:sp>
      <p:sp>
        <p:nvSpPr>
          <p:cNvPr id="2" name="Content Placeholder 1"/>
          <p:cNvSpPr>
            <a:spLocks noGrp="1"/>
          </p:cNvSpPr>
          <p:nvPr>
            <p:ph idx="1"/>
          </p:nvPr>
        </p:nvSpPr>
        <p:spPr>
          <a:xfrm>
            <a:off x="609600" y="1935479"/>
            <a:ext cx="9089571" cy="4818017"/>
          </a:xfrm>
        </p:spPr>
        <p:txBody>
          <a:bodyPr>
            <a:normAutofit fontScale="92500"/>
          </a:bodyPr>
          <a:lstStyle/>
          <a:p>
            <a:r>
              <a:rPr lang="en-US" b="1" dirty="0"/>
              <a:t>100 hours of community service are now required for undergraduate Jindal School of Management incoming freshmen (soon coming to Jonsson School of Engineering and Computer Science) per </a:t>
            </a:r>
            <a:r>
              <a:rPr lang="en-US" b="1" i="1" dirty="0"/>
              <a:t>Dallas Morning News </a:t>
            </a:r>
            <a:r>
              <a:rPr lang="en-US" b="1" dirty="0"/>
              <a:t>8-30-2018.</a:t>
            </a:r>
          </a:p>
          <a:p>
            <a:r>
              <a:rPr lang="en-US" b="1" dirty="0"/>
              <a:t>Most companies today publicly support and promote community service by their employees.</a:t>
            </a:r>
          </a:p>
          <a:p>
            <a:r>
              <a:rPr lang="en-US" b="1" dirty="0"/>
              <a:t>Many truly care about their communities.</a:t>
            </a:r>
          </a:p>
          <a:p>
            <a:r>
              <a:rPr lang="en-US" b="1" dirty="0"/>
              <a:t>This also helps to enhance their marketing “brand” as good corporate citizens.</a:t>
            </a:r>
          </a:p>
          <a:p>
            <a:r>
              <a:rPr lang="en-US" b="1" dirty="0"/>
              <a:t>Community service demonstrates that a candidate is a well-rounded person who will do more than just work to draw a paycheck.</a:t>
            </a:r>
          </a:p>
          <a:p>
            <a:endParaRPr lang="en-US" b="1" dirty="0"/>
          </a:p>
        </p:txBody>
      </p:sp>
      <p:pic>
        <p:nvPicPr>
          <p:cNvPr id="4" name="Picture 3" descr="File:US Navy 070501-N-4482V-001 Sailors and Marine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5367" y="829492"/>
            <a:ext cx="2347607" cy="1528354"/>
          </a:xfrm>
          <a:prstGeom prst="rect">
            <a:avLst/>
          </a:prstGeom>
        </p:spPr>
      </p:pic>
    </p:spTree>
    <p:extLst>
      <p:ext uri="{BB962C8B-B14F-4D97-AF65-F5344CB8AC3E}">
        <p14:creationId xmlns:p14="http://schemas.microsoft.com/office/powerpoint/2010/main" val="17140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95082"/>
            <a:ext cx="11140440" cy="1111649"/>
          </a:xfrm>
        </p:spPr>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smtClean="0"/>
              <a:t>Volunteer Experience Example</a:t>
            </a:r>
            <a:endParaRPr lang="en-US" b="1" dirty="0"/>
          </a:p>
        </p:txBody>
      </p:sp>
      <p:sp>
        <p:nvSpPr>
          <p:cNvPr id="2" name="Content Placeholder 1"/>
          <p:cNvSpPr>
            <a:spLocks noGrp="1"/>
          </p:cNvSpPr>
          <p:nvPr>
            <p:ph idx="1"/>
          </p:nvPr>
        </p:nvSpPr>
        <p:spPr>
          <a:xfrm>
            <a:off x="609600" y="1935479"/>
            <a:ext cx="9089571" cy="4818017"/>
          </a:xfrm>
        </p:spPr>
        <p:txBody>
          <a:bodyPr>
            <a:normAutofit fontScale="85000" lnSpcReduction="20000"/>
          </a:bodyPr>
          <a:lstStyle/>
          <a:p>
            <a:endParaRPr lang="en-US" b="1" dirty="0"/>
          </a:p>
          <a:p>
            <a:r>
              <a:rPr lang="en-US" b="1" dirty="0"/>
              <a:t>Past Chairman, Collin County Open Space Board</a:t>
            </a:r>
          </a:p>
          <a:p>
            <a:pPr lvl="0"/>
            <a:r>
              <a:rPr lang="en-US" b="1" dirty="0"/>
              <a:t>Past Co-Chairman of $30 Million Collin County Open Space bond proposition</a:t>
            </a:r>
          </a:p>
          <a:p>
            <a:pPr lvl="0"/>
            <a:r>
              <a:rPr lang="en-US" b="1" dirty="0"/>
              <a:t>Past Chairman, City of Allen Parks and Recreation Board</a:t>
            </a:r>
          </a:p>
          <a:p>
            <a:pPr lvl="0"/>
            <a:r>
              <a:rPr lang="en-US" b="1" dirty="0"/>
              <a:t>Past mentor and leadership seminar keynote speaker, Dallas Junior Chamber of Commerce</a:t>
            </a:r>
          </a:p>
          <a:p>
            <a:pPr lvl="0"/>
            <a:r>
              <a:rPr lang="en-US" b="1" dirty="0"/>
              <a:t>West Point recruiter, counselor and interviewer in Plano High Schools</a:t>
            </a:r>
          </a:p>
          <a:p>
            <a:pPr lvl="0"/>
            <a:r>
              <a:rPr lang="en-US" b="1" dirty="0"/>
              <a:t>Past member, University of Texas at Dallas Industrial Advisory Board</a:t>
            </a:r>
          </a:p>
          <a:p>
            <a:pPr lvl="0"/>
            <a:r>
              <a:rPr lang="en-US" b="1" dirty="0" err="1"/>
              <a:t>STEMFire</a:t>
            </a:r>
            <a:r>
              <a:rPr lang="en-US" b="1" dirty="0"/>
              <a:t> volunteer, serving as science project judge at all levels, from elementary to UT Dallas</a:t>
            </a:r>
          </a:p>
          <a:p>
            <a:pPr lvl="0"/>
            <a:r>
              <a:rPr lang="en-US" b="1" dirty="0"/>
              <a:t>Past </a:t>
            </a:r>
            <a:r>
              <a:rPr lang="en-US" b="1" i="1" dirty="0"/>
              <a:t>Dallas Morning News</a:t>
            </a:r>
            <a:r>
              <a:rPr lang="en-US" b="1" dirty="0"/>
              <a:t> contributing writer, Friday “Sounding Off” section</a:t>
            </a:r>
          </a:p>
          <a:p>
            <a:endParaRPr lang="en-US" b="1" dirty="0"/>
          </a:p>
          <a:p>
            <a:endParaRPr lang="en-US" b="1" dirty="0"/>
          </a:p>
        </p:txBody>
      </p:sp>
      <p:pic>
        <p:nvPicPr>
          <p:cNvPr id="4" name="Picture 3" descr="File:US Navy 070501-N-4482V-001 Sailors and Marine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1572" y="888275"/>
            <a:ext cx="2347607" cy="1528354"/>
          </a:xfrm>
          <a:prstGeom prst="rect">
            <a:avLst/>
          </a:prstGeom>
        </p:spPr>
      </p:pic>
    </p:spTree>
    <p:extLst>
      <p:ext uri="{BB962C8B-B14F-4D97-AF65-F5344CB8AC3E}">
        <p14:creationId xmlns:p14="http://schemas.microsoft.com/office/powerpoint/2010/main" val="13983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Skills &amp; Endorsements</a:t>
            </a:r>
            <a:endParaRPr lang="en-US" b="1" dirty="0"/>
          </a:p>
        </p:txBody>
      </p:sp>
      <p:sp>
        <p:nvSpPr>
          <p:cNvPr id="2" name="Content Placeholder 1"/>
          <p:cNvSpPr>
            <a:spLocks noGrp="1"/>
          </p:cNvSpPr>
          <p:nvPr>
            <p:ph idx="1"/>
          </p:nvPr>
        </p:nvSpPr>
        <p:spPr>
          <a:xfrm>
            <a:off x="448887" y="1935480"/>
            <a:ext cx="11133513" cy="4856018"/>
          </a:xfrm>
        </p:spPr>
        <p:txBody>
          <a:bodyPr>
            <a:normAutofit/>
          </a:bodyPr>
          <a:lstStyle/>
          <a:p>
            <a:r>
              <a:rPr lang="en-US" b="1" dirty="0" smtClean="0"/>
              <a:t>Compile a list of skills needed in a job posting for a position that you are seeking.</a:t>
            </a:r>
          </a:p>
          <a:p>
            <a:r>
              <a:rPr lang="en-US" b="1" dirty="0" smtClean="0"/>
              <a:t>Add to this list other related skills that are not in that posting.</a:t>
            </a:r>
          </a:p>
          <a:p>
            <a:r>
              <a:rPr lang="en-US" b="1" dirty="0" smtClean="0"/>
              <a:t>Add these to your profile in this section.</a:t>
            </a:r>
          </a:p>
          <a:p>
            <a:r>
              <a:rPr lang="en-US" b="1" dirty="0" smtClean="0"/>
              <a:t>Encourage others in your network to indicate that you possess these skills by </a:t>
            </a:r>
            <a:r>
              <a:rPr lang="en-US" b="1" dirty="0" smtClean="0"/>
              <a:t>having them click </a:t>
            </a:r>
            <a:r>
              <a:rPr lang="en-US" b="1" dirty="0" smtClean="0"/>
              <a:t>the buttons for these skills.</a:t>
            </a:r>
          </a:p>
          <a:p>
            <a:r>
              <a:rPr lang="en-US" b="1" dirty="0" smtClean="0"/>
              <a:t>Each click by someone in your network is an endorsement that you possess that skill</a:t>
            </a:r>
            <a:r>
              <a:rPr lang="en-US" b="1" dirty="0" smtClean="0"/>
              <a:t>.</a:t>
            </a:r>
          </a:p>
          <a:p>
            <a:r>
              <a:rPr lang="en-US" b="1" dirty="0" smtClean="0"/>
              <a:t>The skills with the greatest number of endorsements should be the most important skills valued by the company posting the job you want.</a:t>
            </a:r>
            <a:endParaRPr lang="en-US" b="1" dirty="0"/>
          </a:p>
          <a:p>
            <a:endParaRPr lang="en-US" dirty="0"/>
          </a:p>
        </p:txBody>
      </p:sp>
      <p:pic>
        <p:nvPicPr>
          <p:cNvPr id="6" name="Picture 5" descr="5 Important &lt;strong&gt;Skills&lt;/strong&gt; for a Paralegal to Hav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6188" y="1021080"/>
            <a:ext cx="1503680" cy="914400"/>
          </a:xfrm>
          <a:prstGeom prst="rect">
            <a:avLst/>
          </a:prstGeom>
        </p:spPr>
      </p:pic>
    </p:spTree>
    <p:extLst>
      <p:ext uri="{BB962C8B-B14F-4D97-AF65-F5344CB8AC3E}">
        <p14:creationId xmlns:p14="http://schemas.microsoft.com/office/powerpoint/2010/main" val="391176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Skills &amp; Endorsements Example</a:t>
            </a:r>
            <a:endParaRPr lang="en-US" b="1" dirty="0"/>
          </a:p>
        </p:txBody>
      </p:sp>
      <p:sp>
        <p:nvSpPr>
          <p:cNvPr id="2" name="Content Placeholder 1"/>
          <p:cNvSpPr>
            <a:spLocks noGrp="1"/>
          </p:cNvSpPr>
          <p:nvPr>
            <p:ph idx="1"/>
          </p:nvPr>
        </p:nvSpPr>
        <p:spPr>
          <a:xfrm>
            <a:off x="532015" y="1935480"/>
            <a:ext cx="11050385" cy="4648200"/>
          </a:xfrm>
        </p:spPr>
        <p:txBody>
          <a:bodyPr>
            <a:normAutofit fontScale="92500" lnSpcReduction="10000"/>
          </a:bodyPr>
          <a:lstStyle/>
          <a:p>
            <a:r>
              <a:rPr lang="en-US" b="1" dirty="0" smtClean="0"/>
              <a:t>Compile a list of skills needed in a job posting for a position that you are seeking</a:t>
            </a:r>
            <a:r>
              <a:rPr lang="en-US" b="1" dirty="0" smtClean="0"/>
              <a:t>.</a:t>
            </a:r>
          </a:p>
          <a:p>
            <a:pPr fontAlgn="base"/>
            <a:r>
              <a:rPr lang="en-US" b="1" dirty="0"/>
              <a:t>Industry Knowledge</a:t>
            </a:r>
          </a:p>
          <a:p>
            <a:pPr fontAlgn="base"/>
            <a:r>
              <a:rPr lang="en-US" b="1" dirty="0">
                <a:hlinkClick r:id="rId2"/>
              </a:rPr>
              <a:t>Business Process Improvement</a:t>
            </a:r>
            <a:endParaRPr lang="en-US" dirty="0"/>
          </a:p>
          <a:p>
            <a:pPr fontAlgn="base"/>
            <a:r>
              <a:rPr lang="en-US" b="1" dirty="0">
                <a:hlinkClick r:id="rId2"/>
              </a:rPr>
              <a:t>See 182 endorsements for Business Process Improvement</a:t>
            </a:r>
            <a:r>
              <a:rPr lang="en-US" dirty="0">
                <a:hlinkClick r:id="rId2"/>
              </a:rPr>
              <a:t>99+</a:t>
            </a:r>
            <a:endParaRPr lang="en-US" dirty="0"/>
          </a:p>
          <a:p>
            <a:pPr fontAlgn="base"/>
            <a:r>
              <a:rPr lang="en-US" b="1" dirty="0">
                <a:hlinkClick r:id="rId3"/>
              </a:rPr>
              <a:t>Project Management</a:t>
            </a:r>
            <a:endParaRPr lang="en-US" dirty="0"/>
          </a:p>
          <a:p>
            <a:pPr fontAlgn="base"/>
            <a:r>
              <a:rPr lang="en-US" b="1" dirty="0">
                <a:hlinkClick r:id="rId3"/>
              </a:rPr>
              <a:t>See 176 endorsements for Project Management</a:t>
            </a:r>
            <a:r>
              <a:rPr lang="en-US" dirty="0">
                <a:hlinkClick r:id="rId3"/>
              </a:rPr>
              <a:t>99+</a:t>
            </a:r>
            <a:endParaRPr lang="en-US" dirty="0"/>
          </a:p>
          <a:p>
            <a:pPr fontAlgn="base"/>
            <a:r>
              <a:rPr lang="en-US" b="1" dirty="0">
                <a:hlinkClick r:id="rId4"/>
              </a:rPr>
              <a:t>Process Improvement</a:t>
            </a:r>
            <a:endParaRPr lang="en-US" dirty="0"/>
          </a:p>
          <a:p>
            <a:pPr fontAlgn="base"/>
            <a:r>
              <a:rPr lang="en-US" b="1" dirty="0">
                <a:hlinkClick r:id="rId4"/>
              </a:rPr>
              <a:t>See 141 endorsements for Process Improvement</a:t>
            </a:r>
            <a:r>
              <a:rPr lang="en-US" dirty="0">
                <a:hlinkClick r:id="rId4"/>
              </a:rPr>
              <a:t>99+</a:t>
            </a:r>
            <a:endParaRPr lang="en-US" dirty="0"/>
          </a:p>
          <a:p>
            <a:pPr fontAlgn="base"/>
            <a:r>
              <a:rPr lang="en-US" b="1" dirty="0">
                <a:hlinkClick r:id="rId5"/>
              </a:rPr>
              <a:t>Strategic Planning</a:t>
            </a:r>
            <a:endParaRPr lang="en-US" dirty="0"/>
          </a:p>
          <a:p>
            <a:pPr fontAlgn="base"/>
            <a:r>
              <a:rPr lang="en-US" b="1" dirty="0">
                <a:hlinkClick r:id="rId5"/>
              </a:rPr>
              <a:t>See 93 endorsements for Strategic </a:t>
            </a:r>
            <a:r>
              <a:rPr lang="en-US" b="1" dirty="0" smtClean="0">
                <a:hlinkClick r:id="rId5"/>
              </a:rPr>
              <a:t>Planning</a:t>
            </a:r>
            <a:r>
              <a:rPr lang="en-US" dirty="0" smtClean="0">
                <a:hlinkClick r:id="rId5"/>
              </a:rPr>
              <a:t>93</a:t>
            </a:r>
            <a:endParaRPr lang="en-US" dirty="0"/>
          </a:p>
        </p:txBody>
      </p:sp>
      <p:pic>
        <p:nvPicPr>
          <p:cNvPr id="6" name="Picture 5" descr="5 Important &lt;strong&gt;Skills&lt;/strong&gt; for a Paralegal to Hav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8720" y="818388"/>
            <a:ext cx="1503680" cy="914400"/>
          </a:xfrm>
          <a:prstGeom prst="rect">
            <a:avLst/>
          </a:prstGeom>
        </p:spPr>
      </p:pic>
    </p:spTree>
    <p:extLst>
      <p:ext uri="{BB962C8B-B14F-4D97-AF65-F5344CB8AC3E}">
        <p14:creationId xmlns:p14="http://schemas.microsoft.com/office/powerpoint/2010/main" val="16690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lstStyle/>
          <a:p>
            <a:r>
              <a:rPr lang="en-US" b="1" dirty="0" smtClean="0"/>
              <a:t>Recommendations</a:t>
            </a:r>
            <a:endParaRPr lang="en-US" b="1" dirty="0"/>
          </a:p>
        </p:txBody>
      </p:sp>
      <p:sp>
        <p:nvSpPr>
          <p:cNvPr id="2" name="Content Placeholder 1"/>
          <p:cNvSpPr>
            <a:spLocks noGrp="1"/>
          </p:cNvSpPr>
          <p:nvPr>
            <p:ph idx="1"/>
          </p:nvPr>
        </p:nvSpPr>
        <p:spPr>
          <a:xfrm>
            <a:off x="609599" y="1935480"/>
            <a:ext cx="11255965" cy="4844143"/>
          </a:xfrm>
        </p:spPr>
        <p:txBody>
          <a:bodyPr>
            <a:normAutofit/>
          </a:bodyPr>
          <a:lstStyle/>
          <a:p>
            <a:r>
              <a:rPr lang="en-US" b="1" dirty="0" smtClean="0"/>
              <a:t>Years ago, people had hard copies of letters of recommendation.</a:t>
            </a:r>
          </a:p>
          <a:p>
            <a:r>
              <a:rPr lang="en-US" b="1" dirty="0" smtClean="0"/>
              <a:t>LinkedIn recommendations are today’s letters of recommendation and are available </a:t>
            </a:r>
            <a:r>
              <a:rPr lang="en-US" b="1" dirty="0" smtClean="0"/>
              <a:t>for </a:t>
            </a:r>
            <a:r>
              <a:rPr lang="en-US" b="1" dirty="0" smtClean="0"/>
              <a:t>recruiters to see 24 X 7.</a:t>
            </a:r>
          </a:p>
          <a:p>
            <a:r>
              <a:rPr lang="en-US" b="1" dirty="0" smtClean="0"/>
              <a:t>You can request recommendations from others as well as give recommendations to others.  Example:</a:t>
            </a:r>
          </a:p>
          <a:p>
            <a:r>
              <a:rPr lang="en-US" b="1" i="1" dirty="0"/>
              <a:t>Don Proeschel is a phenomenal team builder and process engineer. His knowledge of ISO 9001, CMMI, DoD Acquisition, Project/Program Management and his superior ability to communicate, lead, mentor, and collaborate have made it my absolute pleasure to work with Don. He is also a patriotic veteran and a man of great moral fiber, whom I respect sincerely</a:t>
            </a:r>
            <a:r>
              <a:rPr lang="en-US" b="1" i="1" dirty="0" smtClean="0"/>
              <a:t>.  </a:t>
            </a:r>
            <a:r>
              <a:rPr lang="en-US" b="1" dirty="0" smtClean="0"/>
              <a:t>(from Ben Moreland, former colleague)</a:t>
            </a:r>
            <a:endParaRPr lang="en-US" b="1" dirty="0"/>
          </a:p>
        </p:txBody>
      </p:sp>
      <p:pic>
        <p:nvPicPr>
          <p:cNvPr id="4" name="Picture 3" descr="N-1: Where IT Departments S....? | #1 Canadian Team of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5655" y="563240"/>
            <a:ext cx="2433048" cy="1372239"/>
          </a:xfrm>
          <a:prstGeom prst="rect">
            <a:avLst/>
          </a:prstGeom>
        </p:spPr>
      </p:pic>
    </p:spTree>
    <p:extLst>
      <p:ext uri="{BB962C8B-B14F-4D97-AF65-F5344CB8AC3E}">
        <p14:creationId xmlns:p14="http://schemas.microsoft.com/office/powerpoint/2010/main" val="26144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Accomplishments</a:t>
            </a:r>
            <a:endParaRPr lang="en-US" b="1" dirty="0"/>
          </a:p>
        </p:txBody>
      </p:sp>
      <p:sp>
        <p:nvSpPr>
          <p:cNvPr id="2" name="Content Placeholder 1"/>
          <p:cNvSpPr>
            <a:spLocks noGrp="1"/>
          </p:cNvSpPr>
          <p:nvPr>
            <p:ph idx="1"/>
          </p:nvPr>
        </p:nvSpPr>
        <p:spPr/>
        <p:txBody>
          <a:bodyPr/>
          <a:lstStyle/>
          <a:p>
            <a:r>
              <a:rPr lang="en-US" b="1" dirty="0" smtClean="0"/>
              <a:t>Publications</a:t>
            </a:r>
          </a:p>
          <a:p>
            <a:r>
              <a:rPr lang="en-US" b="1" dirty="0" smtClean="0"/>
              <a:t>Certifications</a:t>
            </a:r>
          </a:p>
          <a:p>
            <a:r>
              <a:rPr lang="en-US" b="1" dirty="0" smtClean="0"/>
              <a:t>Patents</a:t>
            </a:r>
          </a:p>
          <a:p>
            <a:r>
              <a:rPr lang="en-US" b="1" dirty="0" smtClean="0"/>
              <a:t>Courses</a:t>
            </a:r>
          </a:p>
          <a:p>
            <a:r>
              <a:rPr lang="en-US" b="1" dirty="0" smtClean="0"/>
              <a:t>Projects</a:t>
            </a:r>
          </a:p>
          <a:p>
            <a:r>
              <a:rPr lang="en-US" b="1" dirty="0" smtClean="0"/>
              <a:t>Honors and Awards</a:t>
            </a:r>
          </a:p>
          <a:p>
            <a:r>
              <a:rPr lang="en-US" b="1" dirty="0" smtClean="0"/>
              <a:t>Test Scores</a:t>
            </a:r>
          </a:p>
          <a:p>
            <a:r>
              <a:rPr lang="en-US" b="1" dirty="0" smtClean="0"/>
              <a:t>Languages</a:t>
            </a:r>
          </a:p>
          <a:p>
            <a:r>
              <a:rPr lang="en-US" b="1" dirty="0" smtClean="0"/>
              <a:t>Organizations</a:t>
            </a:r>
            <a:endParaRPr lang="en-US" b="1" dirty="0"/>
          </a:p>
        </p:txBody>
      </p:sp>
      <p:pic>
        <p:nvPicPr>
          <p:cNvPr id="4" name="Picture 3" descr="Certifiably Fit: Physical Health, Healthy Eating, an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7687" y="704088"/>
            <a:ext cx="2607155" cy="1733758"/>
          </a:xfrm>
          <a:prstGeom prst="rect">
            <a:avLst/>
          </a:prstGeom>
        </p:spPr>
      </p:pic>
    </p:spTree>
    <p:extLst>
      <p:ext uri="{BB962C8B-B14F-4D97-AF65-F5344CB8AC3E}">
        <p14:creationId xmlns:p14="http://schemas.microsoft.com/office/powerpoint/2010/main" val="362452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Interests</a:t>
            </a:r>
            <a:endParaRPr lang="en-US" b="1" dirty="0"/>
          </a:p>
        </p:txBody>
      </p:sp>
      <p:sp>
        <p:nvSpPr>
          <p:cNvPr id="2" name="Content Placeholder 1"/>
          <p:cNvSpPr>
            <a:spLocks noGrp="1"/>
          </p:cNvSpPr>
          <p:nvPr>
            <p:ph idx="1"/>
          </p:nvPr>
        </p:nvSpPr>
        <p:spPr/>
        <p:txBody>
          <a:bodyPr/>
          <a:lstStyle/>
          <a:p>
            <a:endParaRPr lang="en-US" b="1" dirty="0" smtClean="0"/>
          </a:p>
          <a:p>
            <a:endParaRPr lang="en-US" b="1" dirty="0"/>
          </a:p>
          <a:p>
            <a:r>
              <a:rPr lang="en-US" b="1" dirty="0" smtClean="0"/>
              <a:t>Shows people and organizations you are following</a:t>
            </a:r>
          </a:p>
          <a:p>
            <a:pPr lvl="1"/>
            <a:r>
              <a:rPr lang="en-US" b="1" dirty="0" smtClean="0"/>
              <a:t>Influencers</a:t>
            </a:r>
          </a:p>
          <a:p>
            <a:pPr lvl="1"/>
            <a:r>
              <a:rPr lang="en-US" b="1" dirty="0" smtClean="0"/>
              <a:t>Companies</a:t>
            </a:r>
          </a:p>
          <a:p>
            <a:pPr lvl="1"/>
            <a:r>
              <a:rPr lang="en-US" b="1" dirty="0" smtClean="0"/>
              <a:t>Groups</a:t>
            </a:r>
          </a:p>
          <a:p>
            <a:pPr lvl="1"/>
            <a:r>
              <a:rPr lang="en-US" b="1" dirty="0" smtClean="0"/>
              <a:t>Schools</a:t>
            </a:r>
            <a:endParaRPr lang="en-US" b="1" dirty="0"/>
          </a:p>
        </p:txBody>
      </p:sp>
      <p:pic>
        <p:nvPicPr>
          <p:cNvPr id="4" name="Picture 3" descr="&lt;strong&gt;Interests&lt;/strong&gt; - drbexl.co.u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9370" y="914400"/>
            <a:ext cx="2270214" cy="1712422"/>
          </a:xfrm>
          <a:prstGeom prst="rect">
            <a:avLst/>
          </a:prstGeom>
        </p:spPr>
      </p:pic>
    </p:spTree>
    <p:extLst>
      <p:ext uri="{BB962C8B-B14F-4D97-AF65-F5344CB8AC3E}">
        <p14:creationId xmlns:p14="http://schemas.microsoft.com/office/powerpoint/2010/main" val="68527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Additional Resources</a:t>
            </a:r>
          </a:p>
        </p:txBody>
      </p:sp>
      <p:sp>
        <p:nvSpPr>
          <p:cNvPr id="2" name="Content Placeholder 1"/>
          <p:cNvSpPr>
            <a:spLocks noGrp="1"/>
          </p:cNvSpPr>
          <p:nvPr>
            <p:ph idx="1"/>
          </p:nvPr>
        </p:nvSpPr>
        <p:spPr/>
        <p:txBody>
          <a:bodyPr/>
          <a:lstStyle/>
          <a:p>
            <a:endParaRPr lang="en-US" dirty="0">
              <a:hlinkClick r:id="rId2"/>
            </a:endParaRPr>
          </a:p>
          <a:p>
            <a:endParaRPr lang="en-US" dirty="0">
              <a:hlinkClick r:id="rId2"/>
            </a:endParaRPr>
          </a:p>
          <a:p>
            <a:endParaRPr lang="en-US" dirty="0">
              <a:hlinkClick r:id="rId2"/>
            </a:endParaRPr>
          </a:p>
          <a:p>
            <a:r>
              <a:rPr lang="en-US" b="1" dirty="0">
                <a:hlinkClick r:id="rId2"/>
              </a:rPr>
              <a:t>www.careerdfw.org</a:t>
            </a:r>
            <a:r>
              <a:rPr lang="en-US" b="1" dirty="0"/>
              <a:t> (A one-stop shop for conducting a job search)</a:t>
            </a:r>
          </a:p>
          <a:p>
            <a:r>
              <a:rPr lang="en-US" b="1" dirty="0">
                <a:hlinkClick r:id="rId3"/>
              </a:rPr>
              <a:t>http://utdmaker.space/</a:t>
            </a:r>
            <a:r>
              <a:rPr lang="en-US" b="1" dirty="0"/>
              <a:t> (New library of online job search resources)</a:t>
            </a:r>
          </a:p>
          <a:p>
            <a:r>
              <a:rPr lang="en-US" b="1" dirty="0">
                <a:hlinkClick r:id="rId4"/>
              </a:rPr>
              <a:t>https://utdallas.edu/career/resources/</a:t>
            </a:r>
            <a:r>
              <a:rPr lang="en-US" b="1" dirty="0"/>
              <a:t> (List of outstanding staff and online resources at UT Dallas)</a:t>
            </a:r>
          </a:p>
          <a:p>
            <a:endParaRPr lang="en-US" dirty="0"/>
          </a:p>
        </p:txBody>
      </p:sp>
      <p:pic>
        <p:nvPicPr>
          <p:cNvPr id="5" name="Picture 4" descr="Broadband for Seniors Volunteer Network (BFS) - hom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725" y="886642"/>
            <a:ext cx="3343275" cy="2228850"/>
          </a:xfrm>
          <a:prstGeom prst="rect">
            <a:avLst/>
          </a:prstGeom>
        </p:spPr>
      </p:pic>
    </p:spTree>
    <p:extLst>
      <p:ext uri="{BB962C8B-B14F-4D97-AF65-F5344CB8AC3E}">
        <p14:creationId xmlns:p14="http://schemas.microsoft.com/office/powerpoint/2010/main" val="32604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563241"/>
            <a:ext cx="10972800" cy="1143000"/>
          </a:xfrm>
        </p:spPr>
        <p:txBody>
          <a:bodyPr>
            <a:normAutofit/>
          </a:bodyPr>
          <a:lstStyle/>
          <a:p>
            <a:r>
              <a:rPr lang="en-US" sz="4400" b="1" dirty="0"/>
              <a:t>Recent Recruiter Connections</a:t>
            </a:r>
          </a:p>
        </p:txBody>
      </p:sp>
      <p:sp>
        <p:nvSpPr>
          <p:cNvPr id="2" name="Content Placeholder 1"/>
          <p:cNvSpPr>
            <a:spLocks noGrp="1"/>
          </p:cNvSpPr>
          <p:nvPr>
            <p:ph idx="1"/>
          </p:nvPr>
        </p:nvSpPr>
        <p:spPr>
          <a:xfrm>
            <a:off x="609599" y="1935480"/>
            <a:ext cx="11255965" cy="4844143"/>
          </a:xfrm>
        </p:spPr>
        <p:txBody>
          <a:bodyPr>
            <a:normAutofit fontScale="62500" lnSpcReduction="20000"/>
          </a:bodyPr>
          <a:lstStyle/>
          <a:p>
            <a:endParaRPr lang="en-US" b="1" dirty="0"/>
          </a:p>
          <a:p>
            <a:r>
              <a:rPr lang="en-US" sz="3400" b="1" dirty="0" smtClean="0"/>
              <a:t>Joined LinkedIn June 14, 2004.</a:t>
            </a:r>
          </a:p>
          <a:p>
            <a:r>
              <a:rPr lang="en-US" sz="3400" b="1" dirty="0" smtClean="0"/>
              <a:t>Achieved </a:t>
            </a:r>
            <a:r>
              <a:rPr lang="en-US" sz="3400" b="1" i="1" u="sng" dirty="0"/>
              <a:t>20,000</a:t>
            </a:r>
            <a:r>
              <a:rPr lang="en-US" sz="3400" b="1" dirty="0"/>
              <a:t> first-level LinkedIn connections on 9-3-2018.</a:t>
            </a:r>
          </a:p>
          <a:p>
            <a:r>
              <a:rPr lang="en-US" sz="3400" b="1" dirty="0"/>
              <a:t>First-level recruiter connections in August </a:t>
            </a:r>
            <a:r>
              <a:rPr lang="en-US" sz="3400" b="1" dirty="0" smtClean="0"/>
              <a:t>2018 included</a:t>
            </a:r>
            <a:r>
              <a:rPr lang="en-US" sz="3400" b="1" dirty="0"/>
              <a:t>:</a:t>
            </a:r>
          </a:p>
          <a:p>
            <a:pPr marL="0" indent="0">
              <a:buNone/>
            </a:pPr>
            <a:r>
              <a:rPr lang="en-US" sz="3400" b="1" dirty="0"/>
              <a:t>*Fidelity    *</a:t>
            </a:r>
            <a:r>
              <a:rPr lang="en-US" sz="3400" b="1" dirty="0" err="1" smtClean="0"/>
              <a:t>PriceWaterhouseCoopers</a:t>
            </a:r>
            <a:r>
              <a:rPr lang="en-US" sz="3400" b="1" dirty="0" smtClean="0"/>
              <a:t> (PWC)    </a:t>
            </a:r>
            <a:r>
              <a:rPr lang="en-US" sz="3400" b="1" dirty="0"/>
              <a:t>*Facebook</a:t>
            </a:r>
          </a:p>
          <a:p>
            <a:pPr marL="0" indent="0">
              <a:buNone/>
            </a:pPr>
            <a:r>
              <a:rPr lang="en-US" sz="3400" b="1" dirty="0"/>
              <a:t>*Amazon Web Services     *Keurig Dr. Pepper    *General Motors</a:t>
            </a:r>
          </a:p>
          <a:p>
            <a:pPr marL="0" indent="0">
              <a:buNone/>
            </a:pPr>
            <a:r>
              <a:rPr lang="en-US" sz="3400" b="1" dirty="0"/>
              <a:t>*Microsoft    *Lennox International    *Stryker    *Oracle    *Apple</a:t>
            </a:r>
          </a:p>
          <a:p>
            <a:pPr marL="0" indent="0">
              <a:buNone/>
            </a:pPr>
            <a:r>
              <a:rPr lang="en-US" sz="3400" b="1" dirty="0"/>
              <a:t>*Texas Instruments    *Charles Schwab    *Ericsson    * IBM    *Bayer</a:t>
            </a:r>
          </a:p>
          <a:p>
            <a:pPr marL="0" indent="0">
              <a:buNone/>
            </a:pPr>
            <a:r>
              <a:rPr lang="en-US" sz="3400" b="1" dirty="0"/>
              <a:t>*NTT Data Services    *Lockheed Martin    *</a:t>
            </a:r>
            <a:r>
              <a:rPr lang="en-US" sz="3400" b="1" dirty="0" smtClean="0"/>
              <a:t>Verizon    </a:t>
            </a:r>
            <a:r>
              <a:rPr lang="en-US" sz="3400" b="1" dirty="0"/>
              <a:t>*Georgia-Pacific</a:t>
            </a:r>
          </a:p>
          <a:p>
            <a:pPr marL="0" indent="0">
              <a:buNone/>
            </a:pPr>
            <a:r>
              <a:rPr lang="en-US" sz="3400" b="1" dirty="0"/>
              <a:t>*General Electric    *Accenture    *Google    *Nestle    *Samsung</a:t>
            </a:r>
          </a:p>
          <a:p>
            <a:pPr marL="0" indent="0">
              <a:buNone/>
            </a:pPr>
            <a:r>
              <a:rPr lang="en-US" sz="3400" b="1" dirty="0"/>
              <a:t>*General Dynamics    *Continental Electronics</a:t>
            </a:r>
          </a:p>
          <a:p>
            <a:pPr marL="0" indent="0">
              <a:buNone/>
            </a:pPr>
            <a:endParaRPr lang="en-US" sz="3100" b="1" dirty="0"/>
          </a:p>
          <a:p>
            <a:r>
              <a:rPr lang="en-US" sz="3100" b="1" dirty="0"/>
              <a:t>All of these companies’ recruiters connected with me in the month of August 2018.  There are more, but these are the ones that most people know.</a:t>
            </a:r>
          </a:p>
          <a:p>
            <a:pPr marL="0" indent="0">
              <a:buNone/>
            </a:pPr>
            <a:r>
              <a:rPr lang="en-US" b="1" dirty="0"/>
              <a:t> 	</a:t>
            </a:r>
          </a:p>
        </p:txBody>
      </p:sp>
      <p:pic>
        <p:nvPicPr>
          <p:cNvPr id="5" name="Picture 4" descr="Clipart - Social network &lt;strong&gt;connections&lt;/strong&g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4138" y="563241"/>
            <a:ext cx="2718261" cy="1504105"/>
          </a:xfrm>
          <a:prstGeom prst="rect">
            <a:avLst/>
          </a:prstGeom>
        </p:spPr>
      </p:pic>
    </p:spTree>
    <p:extLst>
      <p:ext uri="{BB962C8B-B14F-4D97-AF65-F5344CB8AC3E}">
        <p14:creationId xmlns:p14="http://schemas.microsoft.com/office/powerpoint/2010/main" val="76099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Q &amp; A Time</a:t>
            </a:r>
          </a:p>
        </p:txBody>
      </p:sp>
      <p:pic>
        <p:nvPicPr>
          <p:cNvPr id="5" name="Content Placeholder 4" descr="Doña Esther - hom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050" y="1935163"/>
            <a:ext cx="4329900" cy="4389437"/>
          </a:xfrm>
        </p:spPr>
      </p:pic>
    </p:spTree>
    <p:extLst>
      <p:ext uri="{BB962C8B-B14F-4D97-AF65-F5344CB8AC3E}">
        <p14:creationId xmlns:p14="http://schemas.microsoft.com/office/powerpoint/2010/main" val="341128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Contact Information</a:t>
            </a:r>
          </a:p>
        </p:txBody>
      </p:sp>
      <p:sp>
        <p:nvSpPr>
          <p:cNvPr id="2" name="Content Placeholder 1"/>
          <p:cNvSpPr>
            <a:spLocks noGrp="1"/>
          </p:cNvSpPr>
          <p:nvPr>
            <p:ph idx="1"/>
          </p:nvPr>
        </p:nvSpPr>
        <p:spPr/>
        <p:txBody>
          <a:bodyPr/>
          <a:lstStyle/>
          <a:p>
            <a:endParaRPr lang="en-US" dirty="0"/>
          </a:p>
          <a:p>
            <a:r>
              <a:rPr lang="en-US" b="1" dirty="0"/>
              <a:t>Don Proeschel</a:t>
            </a:r>
          </a:p>
          <a:p>
            <a:r>
              <a:rPr lang="en-US" b="1" dirty="0"/>
              <a:t>Director of Corporate Relations</a:t>
            </a:r>
          </a:p>
          <a:p>
            <a:r>
              <a:rPr lang="en-US" b="1" dirty="0" err="1"/>
              <a:t>Jonsson</a:t>
            </a:r>
            <a:r>
              <a:rPr lang="en-US" b="1" dirty="0"/>
              <a:t> School of Engineering and Computer Science</a:t>
            </a:r>
          </a:p>
          <a:p>
            <a:r>
              <a:rPr lang="en-US" b="1" dirty="0">
                <a:hlinkClick r:id="rId2"/>
              </a:rPr>
              <a:t>don.proeschel@utdallas.edu</a:t>
            </a:r>
            <a:endParaRPr lang="en-US" b="1" dirty="0"/>
          </a:p>
          <a:p>
            <a:r>
              <a:rPr lang="en-US" b="1" dirty="0"/>
              <a:t>972.883.3928</a:t>
            </a:r>
          </a:p>
          <a:p>
            <a:r>
              <a:rPr lang="en-US" b="1" dirty="0">
                <a:hlinkClick r:id="rId3"/>
              </a:rPr>
              <a:t>www.linkedin.com/in/donproeschel</a:t>
            </a:r>
            <a:endParaRPr lang="en-US" b="1" dirty="0"/>
          </a:p>
          <a:p>
            <a:endParaRPr lang="en-US" b="1" dirty="0"/>
          </a:p>
        </p:txBody>
      </p:sp>
      <p:pic>
        <p:nvPicPr>
          <p:cNvPr id="4" name="Picture 3" descr="Easy Way (A Blog For Childr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548" y="704088"/>
            <a:ext cx="1975273" cy="1625485"/>
          </a:xfrm>
          <a:prstGeom prst="rect">
            <a:avLst/>
          </a:prstGeom>
        </p:spPr>
      </p:pic>
    </p:spTree>
    <p:extLst>
      <p:ext uri="{BB962C8B-B14F-4D97-AF65-F5344CB8AC3E}">
        <p14:creationId xmlns:p14="http://schemas.microsoft.com/office/powerpoint/2010/main" val="114327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46681"/>
            <a:ext cx="10972800" cy="1143000"/>
          </a:xfrm>
        </p:spPr>
        <p:txBody>
          <a:bodyPr/>
          <a:lstStyle/>
          <a:p>
            <a:r>
              <a:rPr lang="en-US" b="1" dirty="0"/>
              <a:t>Client Testimonial</a:t>
            </a:r>
          </a:p>
        </p:txBody>
      </p:sp>
      <p:sp>
        <p:nvSpPr>
          <p:cNvPr id="2" name="Content Placeholder 1"/>
          <p:cNvSpPr>
            <a:spLocks noGrp="1"/>
          </p:cNvSpPr>
          <p:nvPr>
            <p:ph idx="1"/>
          </p:nvPr>
        </p:nvSpPr>
        <p:spPr>
          <a:xfrm>
            <a:off x="609600" y="1948543"/>
            <a:ext cx="10972800" cy="4389120"/>
          </a:xfrm>
        </p:spPr>
        <p:txBody>
          <a:bodyPr>
            <a:normAutofit/>
          </a:bodyPr>
          <a:lstStyle/>
          <a:p>
            <a:endParaRPr lang="en-US" b="1" i="1" dirty="0"/>
          </a:p>
          <a:p>
            <a:r>
              <a:rPr lang="en-US" b="1" i="1" dirty="0"/>
              <a:t>“I would recommend Don not only as a resume writer and a Linked In format expert, but also as a dedicated job coach. He was a good listener, very professional and always readily available. Don is always on time and kept in contact constantly. His work was completed exceeding my expectations and he was very easy to work with. His fee was extremely competitive and fair. I am 100% satisfied!!”</a:t>
            </a:r>
          </a:p>
          <a:p>
            <a:r>
              <a:rPr lang="en-US" b="1" dirty="0"/>
              <a:t>Review from client on 9-5-2018 who was a former Senior Vice President at Jiffy Lube.</a:t>
            </a:r>
          </a:p>
          <a:p>
            <a:endParaRPr lang="en-US" dirty="0"/>
          </a:p>
          <a:p>
            <a:endParaRPr lang="en-US" dirty="0"/>
          </a:p>
        </p:txBody>
      </p:sp>
      <p:pic>
        <p:nvPicPr>
          <p:cNvPr id="4" name="Picture 3" descr="Creating Stellar Customer Testimonials: 10 Tips (Part 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6415" y="653867"/>
            <a:ext cx="2715985" cy="1810657"/>
          </a:xfrm>
          <a:prstGeom prst="rect">
            <a:avLst/>
          </a:prstGeom>
        </p:spPr>
      </p:pic>
    </p:spTree>
    <p:extLst>
      <p:ext uri="{BB962C8B-B14F-4D97-AF65-F5344CB8AC3E}">
        <p14:creationId xmlns:p14="http://schemas.microsoft.com/office/powerpoint/2010/main" val="42447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46681"/>
            <a:ext cx="10972800" cy="1143000"/>
          </a:xfrm>
        </p:spPr>
        <p:txBody>
          <a:bodyPr/>
          <a:lstStyle/>
          <a:p>
            <a:r>
              <a:rPr lang="en-US" b="1" dirty="0"/>
              <a:t>How Bright is the Job Market?</a:t>
            </a:r>
          </a:p>
        </p:txBody>
      </p:sp>
      <p:sp>
        <p:nvSpPr>
          <p:cNvPr id="2" name="Content Placeholder 1"/>
          <p:cNvSpPr>
            <a:spLocks noGrp="1"/>
          </p:cNvSpPr>
          <p:nvPr>
            <p:ph idx="1"/>
          </p:nvPr>
        </p:nvSpPr>
        <p:spPr/>
        <p:txBody>
          <a:bodyPr>
            <a:normAutofit/>
          </a:bodyPr>
          <a:lstStyle/>
          <a:p>
            <a:r>
              <a:rPr lang="en-US" b="1" dirty="0"/>
              <a:t>GDP growth (4.2%) is greater than unemployment</a:t>
            </a:r>
          </a:p>
          <a:p>
            <a:pPr marL="0" indent="0">
              <a:buNone/>
            </a:pPr>
            <a:r>
              <a:rPr lang="en-US" b="1" dirty="0"/>
              <a:t>   rate (3.9%).</a:t>
            </a:r>
          </a:p>
          <a:p>
            <a:r>
              <a:rPr lang="en-US" b="1" dirty="0"/>
              <a:t>Dallas area unemployment rate is 3.8% vs.</a:t>
            </a:r>
          </a:p>
          <a:p>
            <a:pPr marL="0" indent="0">
              <a:buNone/>
            </a:pPr>
            <a:r>
              <a:rPr lang="en-US" b="1" dirty="0"/>
              <a:t>   5.3% long-term average rate.</a:t>
            </a:r>
          </a:p>
          <a:p>
            <a:r>
              <a:rPr lang="en-US" b="1" dirty="0"/>
              <a:t>NASDAQ and S&amp;P 500 at all-time record highs, and Dow Jones is getting close.</a:t>
            </a:r>
          </a:p>
          <a:p>
            <a:r>
              <a:rPr lang="en-US" b="1" dirty="0"/>
              <a:t>More total job openings in USA than job seekers.</a:t>
            </a:r>
          </a:p>
          <a:p>
            <a:r>
              <a:rPr lang="en-US" b="1" dirty="0"/>
              <a:t>120,000 new jobs in North Texas each year.</a:t>
            </a:r>
          </a:p>
          <a:p>
            <a:r>
              <a:rPr lang="en-US" b="1" dirty="0"/>
              <a:t>You only need </a:t>
            </a:r>
            <a:r>
              <a:rPr lang="en-US" b="1" u="sng" dirty="0"/>
              <a:t>one</a:t>
            </a:r>
            <a:r>
              <a:rPr lang="en-US" b="1" dirty="0"/>
              <a:t> of these jobs!</a:t>
            </a:r>
          </a:p>
          <a:p>
            <a:endParaRPr lang="en-US" dirty="0"/>
          </a:p>
        </p:txBody>
      </p:sp>
      <p:pic>
        <p:nvPicPr>
          <p:cNvPr id="4" name="Picture 3" descr="Fluorescent &lt;strong&gt;Lights&lt;/strong&gt;: Office Fluorescent &lt;strong&gt;Lights&lt;/strong&gt; Too &lt;strong&gt;Bright&lt;/strong&g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0259" y="1874520"/>
            <a:ext cx="3077935" cy="1477409"/>
          </a:xfrm>
          <a:prstGeom prst="rect">
            <a:avLst/>
          </a:prstGeom>
        </p:spPr>
      </p:pic>
    </p:spTree>
    <p:extLst>
      <p:ext uri="{BB962C8B-B14F-4D97-AF65-F5344CB8AC3E}">
        <p14:creationId xmlns:p14="http://schemas.microsoft.com/office/powerpoint/2010/main" val="230495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50738"/>
            <a:ext cx="10972800" cy="1143000"/>
          </a:xfrm>
        </p:spPr>
        <p:txBody>
          <a:bodyPr/>
          <a:lstStyle/>
          <a:p>
            <a:r>
              <a:rPr lang="en-US" b="1" dirty="0"/>
              <a:t>How Bright is the Job Market?</a:t>
            </a:r>
          </a:p>
        </p:txBody>
      </p:sp>
      <p:sp>
        <p:nvSpPr>
          <p:cNvPr id="2" name="Content Placeholder 1"/>
          <p:cNvSpPr>
            <a:spLocks noGrp="1"/>
          </p:cNvSpPr>
          <p:nvPr>
            <p:ph idx="1"/>
          </p:nvPr>
        </p:nvSpPr>
        <p:spPr>
          <a:xfrm>
            <a:off x="609600" y="1935479"/>
            <a:ext cx="11081656" cy="4706983"/>
          </a:xfrm>
        </p:spPr>
        <p:txBody>
          <a:bodyPr>
            <a:normAutofit/>
          </a:bodyPr>
          <a:lstStyle/>
          <a:p>
            <a:r>
              <a:rPr lang="en-US" b="1" dirty="0" smtClean="0"/>
              <a:t>For </a:t>
            </a:r>
            <a:r>
              <a:rPr lang="en-US" b="1" dirty="0"/>
              <a:t>experienced engineers, median salaries</a:t>
            </a:r>
          </a:p>
          <a:p>
            <a:pPr marL="0" indent="0">
              <a:buNone/>
            </a:pPr>
            <a:r>
              <a:rPr lang="en-US" b="1" dirty="0"/>
              <a:t>    in the Dallas area for:</a:t>
            </a:r>
          </a:p>
          <a:p>
            <a:pPr lvl="1"/>
            <a:r>
              <a:rPr lang="en-US" b="1" dirty="0"/>
              <a:t>Biomedical engineers:  $111.3K</a:t>
            </a:r>
          </a:p>
          <a:p>
            <a:pPr lvl="1"/>
            <a:r>
              <a:rPr lang="en-US" b="1" dirty="0"/>
              <a:t>Electrical engineers:  $104K</a:t>
            </a:r>
          </a:p>
          <a:p>
            <a:pPr lvl="1"/>
            <a:r>
              <a:rPr lang="en-US" b="1" dirty="0"/>
              <a:t>Mechanical engineers:  $104.3K</a:t>
            </a:r>
          </a:p>
          <a:p>
            <a:pPr lvl="1"/>
            <a:r>
              <a:rPr lang="en-US" b="1" dirty="0"/>
              <a:t>Computer hardware engineers:  $107.5K</a:t>
            </a:r>
          </a:p>
          <a:p>
            <a:pPr lvl="1"/>
            <a:r>
              <a:rPr lang="en-US" b="1" dirty="0"/>
              <a:t>Software systems development engineers:  $110.5K </a:t>
            </a:r>
          </a:p>
          <a:p>
            <a:r>
              <a:rPr lang="en-US" b="1" dirty="0"/>
              <a:t>In 2017, USA 90</a:t>
            </a:r>
            <a:r>
              <a:rPr lang="en-US" b="1" baseline="30000" dirty="0"/>
              <a:t>th</a:t>
            </a:r>
            <a:r>
              <a:rPr lang="en-US" b="1" dirty="0"/>
              <a:t> salary percentile was $108K.</a:t>
            </a:r>
          </a:p>
        </p:txBody>
      </p:sp>
      <p:pic>
        <p:nvPicPr>
          <p:cNvPr id="4" name="Picture 3" descr="Fluorescent &lt;strong&gt;Lights&lt;/strong&gt;: Office Fluorescent &lt;strong&gt;Lights&lt;/strong&gt; Too &lt;strong&gt;Bright&lt;/strong&g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3321" y="1593668"/>
            <a:ext cx="3077935" cy="1477409"/>
          </a:xfrm>
          <a:prstGeom prst="rect">
            <a:avLst/>
          </a:prstGeom>
        </p:spPr>
      </p:pic>
    </p:spTree>
    <p:extLst>
      <p:ext uri="{BB962C8B-B14F-4D97-AF65-F5344CB8AC3E}">
        <p14:creationId xmlns:p14="http://schemas.microsoft.com/office/powerpoint/2010/main" val="15020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46681"/>
            <a:ext cx="10972800" cy="1143000"/>
          </a:xfrm>
        </p:spPr>
        <p:txBody>
          <a:bodyPr/>
          <a:lstStyle/>
          <a:p>
            <a:r>
              <a:rPr lang="en-US" b="1" u="sng" dirty="0"/>
              <a:t>Who</a:t>
            </a:r>
            <a:r>
              <a:rPr lang="en-US" b="1" dirty="0"/>
              <a:t> is in Marketing and Sales???</a:t>
            </a:r>
          </a:p>
        </p:txBody>
      </p:sp>
      <p:sp>
        <p:nvSpPr>
          <p:cNvPr id="2" name="Content Placeholder 1"/>
          <p:cNvSpPr>
            <a:spLocks noGrp="1"/>
          </p:cNvSpPr>
          <p:nvPr>
            <p:ph idx="1"/>
          </p:nvPr>
        </p:nvSpPr>
        <p:spPr/>
        <p:txBody>
          <a:bodyPr>
            <a:normAutofit/>
          </a:bodyPr>
          <a:lstStyle/>
          <a:p>
            <a:endParaRPr lang="en-US" dirty="0"/>
          </a:p>
          <a:p>
            <a:endParaRPr lang="en-US" dirty="0"/>
          </a:p>
        </p:txBody>
      </p:sp>
      <p:pic>
        <p:nvPicPr>
          <p:cNvPr id="5" name="Picture 4" descr="¿Por qué lo llaman marketing si quieren decir venta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5426" y="1935480"/>
            <a:ext cx="2324862" cy="1549908"/>
          </a:xfrm>
          <a:prstGeom prst="rect">
            <a:avLst/>
          </a:prstGeom>
        </p:spPr>
      </p:pic>
      <p:pic>
        <p:nvPicPr>
          <p:cNvPr id="4" name="Picture 3" descr="What does Second Life mean to you? ~ The SL Enquir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660" y="2360133"/>
            <a:ext cx="4286250" cy="4286250"/>
          </a:xfrm>
          <a:prstGeom prst="rect">
            <a:avLst/>
          </a:prstGeom>
        </p:spPr>
      </p:pic>
    </p:spTree>
    <p:extLst>
      <p:ext uri="{BB962C8B-B14F-4D97-AF65-F5344CB8AC3E}">
        <p14:creationId xmlns:p14="http://schemas.microsoft.com/office/powerpoint/2010/main" val="152272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46681"/>
            <a:ext cx="10972800" cy="1143000"/>
          </a:xfrm>
        </p:spPr>
        <p:txBody>
          <a:bodyPr/>
          <a:lstStyle/>
          <a:p>
            <a:r>
              <a:rPr lang="en-US" b="1" dirty="0"/>
              <a:t>Who is in Marketing and Sales???</a:t>
            </a:r>
          </a:p>
        </p:txBody>
      </p:sp>
      <p:sp>
        <p:nvSpPr>
          <p:cNvPr id="2" name="Content Placeholder 1"/>
          <p:cNvSpPr>
            <a:spLocks noGrp="1"/>
          </p:cNvSpPr>
          <p:nvPr>
            <p:ph idx="1"/>
          </p:nvPr>
        </p:nvSpPr>
        <p:spPr/>
        <p:txBody>
          <a:bodyPr>
            <a:normAutofit fontScale="92500" lnSpcReduction="10000"/>
          </a:bodyPr>
          <a:lstStyle/>
          <a:p>
            <a:r>
              <a:rPr lang="en-US" b="1" dirty="0"/>
              <a:t>You are!!!!!</a:t>
            </a:r>
          </a:p>
          <a:p>
            <a:r>
              <a:rPr lang="en-US" b="1" u="sng" dirty="0"/>
              <a:t>You</a:t>
            </a:r>
            <a:r>
              <a:rPr lang="en-US" b="1" dirty="0"/>
              <a:t> are your “brand.”</a:t>
            </a:r>
          </a:p>
          <a:p>
            <a:r>
              <a:rPr lang="en-US" b="1" dirty="0"/>
              <a:t>You are marketing and selling your services.</a:t>
            </a:r>
          </a:p>
          <a:p>
            <a:r>
              <a:rPr lang="en-US" b="1" dirty="0"/>
              <a:t>Your resume and </a:t>
            </a:r>
            <a:r>
              <a:rPr lang="en-US" b="1" dirty="0" smtClean="0"/>
              <a:t>LinkedIn </a:t>
            </a:r>
            <a:r>
              <a:rPr lang="en-US" b="1" dirty="0"/>
              <a:t>profile are your primary branding tools to attract recruiters and hiring managers.</a:t>
            </a:r>
          </a:p>
          <a:p>
            <a:r>
              <a:rPr lang="en-US" b="1" dirty="0"/>
              <a:t>Nearly every industry uses LinkedIn to find and vet candidates.</a:t>
            </a:r>
          </a:p>
          <a:p>
            <a:r>
              <a:rPr lang="en-US" b="1" dirty="0"/>
              <a:t>Over 90% of recruiters rely on LinkedIn.</a:t>
            </a:r>
          </a:p>
          <a:p>
            <a:r>
              <a:rPr lang="en-US" b="1" dirty="0"/>
              <a:t>This is your online professional reputation. Take control of it!</a:t>
            </a:r>
          </a:p>
          <a:p>
            <a:r>
              <a:rPr lang="en-US" b="1" dirty="0"/>
              <a:t>Users who list their education appear in searches 17 times more often.</a:t>
            </a:r>
          </a:p>
          <a:p>
            <a:r>
              <a:rPr lang="en-US" b="1" dirty="0"/>
              <a:t>Indicating preferred work location will make you appear in 23 times more searches.</a:t>
            </a:r>
          </a:p>
          <a:p>
            <a:endParaRPr lang="en-US" dirty="0"/>
          </a:p>
          <a:p>
            <a:endParaRPr lang="en-US" dirty="0"/>
          </a:p>
        </p:txBody>
      </p:sp>
      <p:pic>
        <p:nvPicPr>
          <p:cNvPr id="5" name="Picture 4" descr="¿Por qué lo llaman marketing si quieren decir venta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8553" y="1585179"/>
            <a:ext cx="2324862" cy="1549908"/>
          </a:xfrm>
          <a:prstGeom prst="rect">
            <a:avLst/>
          </a:prstGeom>
        </p:spPr>
      </p:pic>
    </p:spTree>
    <p:extLst>
      <p:ext uri="{BB962C8B-B14F-4D97-AF65-F5344CB8AC3E}">
        <p14:creationId xmlns:p14="http://schemas.microsoft.com/office/powerpoint/2010/main" val="4921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97299"/>
            <a:ext cx="10972800" cy="1143000"/>
          </a:xfrm>
        </p:spPr>
        <p:txBody>
          <a:bodyPr/>
          <a:lstStyle/>
          <a:p>
            <a:r>
              <a:rPr lang="en-US" b="1" dirty="0"/>
              <a:t>Agenda</a:t>
            </a:r>
          </a:p>
        </p:txBody>
      </p:sp>
      <p:sp>
        <p:nvSpPr>
          <p:cNvPr id="2" name="Content Placeholder 1"/>
          <p:cNvSpPr>
            <a:spLocks noGrp="1"/>
          </p:cNvSpPr>
          <p:nvPr>
            <p:ph idx="1"/>
          </p:nvPr>
        </p:nvSpPr>
        <p:spPr>
          <a:xfrm>
            <a:off x="609600" y="1689681"/>
            <a:ext cx="10972800" cy="5093504"/>
          </a:xfrm>
        </p:spPr>
        <p:txBody>
          <a:bodyPr>
            <a:normAutofit fontScale="85000" lnSpcReduction="20000"/>
          </a:bodyPr>
          <a:lstStyle/>
          <a:p>
            <a:r>
              <a:rPr lang="en-US" b="1" dirty="0"/>
              <a:t>LinkedIn </a:t>
            </a:r>
            <a:r>
              <a:rPr lang="en-US" b="1" dirty="0" smtClean="0"/>
              <a:t>Purpose and Principles</a:t>
            </a:r>
            <a:endParaRPr lang="en-US" b="1" dirty="0"/>
          </a:p>
          <a:p>
            <a:r>
              <a:rPr lang="en-US" b="1" dirty="0"/>
              <a:t>Your Photo</a:t>
            </a:r>
          </a:p>
          <a:p>
            <a:r>
              <a:rPr lang="en-US" b="1" dirty="0"/>
              <a:t>Headline</a:t>
            </a:r>
          </a:p>
          <a:p>
            <a:r>
              <a:rPr lang="en-US" b="1" dirty="0"/>
              <a:t>Summary </a:t>
            </a:r>
            <a:r>
              <a:rPr lang="en-US" b="1" dirty="0" smtClean="0"/>
              <a:t>Section</a:t>
            </a:r>
          </a:p>
          <a:p>
            <a:r>
              <a:rPr lang="en-US" b="1" dirty="0" smtClean="0"/>
              <a:t>Dashboard and Profile Strength</a:t>
            </a:r>
            <a:endParaRPr lang="en-US" b="1" dirty="0"/>
          </a:p>
          <a:p>
            <a:r>
              <a:rPr lang="en-US" b="1" dirty="0"/>
              <a:t>Resume</a:t>
            </a:r>
          </a:p>
          <a:p>
            <a:r>
              <a:rPr lang="en-US" b="1" dirty="0"/>
              <a:t>Articles &amp; Activity</a:t>
            </a:r>
          </a:p>
          <a:p>
            <a:r>
              <a:rPr lang="en-US" b="1" dirty="0" smtClean="0"/>
              <a:t>Experience</a:t>
            </a:r>
          </a:p>
          <a:p>
            <a:r>
              <a:rPr lang="en-US" b="1" dirty="0" smtClean="0"/>
              <a:t>Education</a:t>
            </a:r>
            <a:endParaRPr lang="en-US" b="1" dirty="0" smtClean="0"/>
          </a:p>
          <a:p>
            <a:r>
              <a:rPr lang="en-US" b="1" dirty="0" smtClean="0"/>
              <a:t>Volunteer Experience</a:t>
            </a:r>
          </a:p>
          <a:p>
            <a:r>
              <a:rPr lang="en-US" b="1" dirty="0" smtClean="0"/>
              <a:t>Skills &amp; Endorsements</a:t>
            </a:r>
          </a:p>
          <a:p>
            <a:r>
              <a:rPr lang="en-US" b="1" dirty="0" smtClean="0"/>
              <a:t>Recommendations</a:t>
            </a:r>
          </a:p>
          <a:p>
            <a:r>
              <a:rPr lang="en-US" b="1" dirty="0" smtClean="0"/>
              <a:t>Accomplishments</a:t>
            </a:r>
          </a:p>
          <a:p>
            <a:r>
              <a:rPr lang="en-US" b="1" dirty="0" smtClean="0"/>
              <a:t>Interests</a:t>
            </a:r>
            <a:endParaRPr lang="en-US" b="1" dirty="0"/>
          </a:p>
          <a:p>
            <a:endParaRPr lang="en-US" dirty="0"/>
          </a:p>
          <a:p>
            <a:endParaRPr lang="en-US" dirty="0"/>
          </a:p>
        </p:txBody>
      </p:sp>
      <p:pic>
        <p:nvPicPr>
          <p:cNvPr id="6" name="Picture 5" descr="How to Improve Your Board Meetings - Community Associ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745" y="738705"/>
            <a:ext cx="2743200" cy="950976"/>
          </a:xfrm>
          <a:prstGeom prst="rect">
            <a:avLst/>
          </a:prstGeom>
        </p:spPr>
      </p:pic>
    </p:spTree>
    <p:extLst>
      <p:ext uri="{BB962C8B-B14F-4D97-AF65-F5344CB8AC3E}">
        <p14:creationId xmlns:p14="http://schemas.microsoft.com/office/powerpoint/2010/main" val="166610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20076</TotalTime>
  <Words>1989</Words>
  <Application>Microsoft Office PowerPoint</Application>
  <PresentationFormat>Widescreen</PresentationFormat>
  <Paragraphs>278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Century Gothic</vt:lpstr>
      <vt:lpstr>Palatino Linotype</vt:lpstr>
      <vt:lpstr>Wingdings</vt:lpstr>
      <vt:lpstr>Wingdings 2</vt:lpstr>
      <vt:lpstr>Presentation on brainstorming</vt:lpstr>
      <vt:lpstr>Creating a Winning LinkedIn Profile</vt:lpstr>
      <vt:lpstr>Don Proeschel Bio</vt:lpstr>
      <vt:lpstr>Recent Recruiter Connections</vt:lpstr>
      <vt:lpstr>Client Testimonial</vt:lpstr>
      <vt:lpstr>How Bright is the Job Market?</vt:lpstr>
      <vt:lpstr>How Bright is the Job Market?</vt:lpstr>
      <vt:lpstr>Who is in Marketing and Sales???</vt:lpstr>
      <vt:lpstr>Who is in Marketing and Sales???</vt:lpstr>
      <vt:lpstr>Agenda</vt:lpstr>
      <vt:lpstr>LinkedIn Profile Purpose</vt:lpstr>
      <vt:lpstr>Linkedin Principles</vt:lpstr>
      <vt:lpstr>Increase Your Brand Visibility</vt:lpstr>
      <vt:lpstr>Improving Your Profile</vt:lpstr>
      <vt:lpstr>Summary Section Elevator Pitch</vt:lpstr>
      <vt:lpstr>Summary Section Strengths &amp; Skills</vt:lpstr>
      <vt:lpstr>Resume</vt:lpstr>
      <vt:lpstr>Dashboard and Profile Strength</vt:lpstr>
      <vt:lpstr>Dashboard and Profile Strength</vt:lpstr>
      <vt:lpstr>Articles and Activity</vt:lpstr>
      <vt:lpstr>Experience</vt:lpstr>
      <vt:lpstr>Education</vt:lpstr>
      <vt:lpstr> Volunteer Experience</vt:lpstr>
      <vt:lpstr>    Volunteer Experience Example</vt:lpstr>
      <vt:lpstr>Skills &amp; Endorsements</vt:lpstr>
      <vt:lpstr>Skills &amp; Endorsements Example</vt:lpstr>
      <vt:lpstr>Recommendations</vt:lpstr>
      <vt:lpstr>Accomplishments</vt:lpstr>
      <vt:lpstr>Interests</vt:lpstr>
      <vt:lpstr>Additional Resources</vt:lpstr>
      <vt:lpstr>Q &amp; A Time</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Proeschel, Don</dc:creator>
  <cp:lastModifiedBy>Proeschel, Don</cp:lastModifiedBy>
  <cp:revision>87</cp:revision>
  <cp:lastPrinted>2018-09-06T20:33:14Z</cp:lastPrinted>
  <dcterms:created xsi:type="dcterms:W3CDTF">2018-08-17T19:20:54Z</dcterms:created>
  <dcterms:modified xsi:type="dcterms:W3CDTF">2018-09-06T20:37:40Z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