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er" initials="S" lastIdx="1" clrIdx="0">
    <p:extLst>
      <p:ext uri="{19B8F6BF-5375-455C-9EA6-DF929625EA0E}">
        <p15:presenceInfo xmlns:p15="http://schemas.microsoft.com/office/powerpoint/2012/main" userId="Sab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17"/>
  </p:normalViewPr>
  <p:slideViewPr>
    <p:cSldViewPr snapToGrid="0" snapToObjects="1">
      <p:cViewPr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6:42:16.606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0870-6F51-B746-A579-BE969D396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9B93C-5296-C145-8C14-3CF34AE88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BB1F-2003-FE4F-9B93-96F94CEF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FB57-EB04-D04F-A50B-C7F932C7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91A3-D0B0-164B-95FF-BDD8F06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4F03-04B0-7240-84AE-942903F7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E061-DAF2-BA4A-8A8B-8AD01321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DF0F-E7A7-FE42-998C-8A90F854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72A8-E657-ED48-86D7-252520B9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9DFA-059F-4E47-8636-AE18F0CB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36BF-88AE-CE47-B21B-D98A6BFC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0EAB-3BDA-9F4F-B579-A1EF7CD7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816-72A6-7243-8B24-A9E7481D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A7BB-5800-AA4E-BDE6-B3581FFCF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825625"/>
            <a:ext cx="5588876" cy="3788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3C17-A71E-484F-8E3E-6CA923DA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99386" cy="37883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6E7F-C725-1C42-948B-F3DDE97C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8FAD-474C-774F-B6A9-0941AF24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F9CE9-FBA7-2342-AF9B-364F5430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6FF-64F3-F94C-8911-B9E38B1E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33F98-B49C-C643-BEFB-2C211AD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45683-C2BE-2947-BAA2-667C6E5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45BB-033D-B344-93B2-DFE486E5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FA4F9-4D4B-7649-9D27-A4DEDDA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7CDE1-39D6-EE4E-BC66-6511CE8F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67E5-EF2A-0A4F-AB4F-F9706E4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017BA1-46AC-C841-88B6-BB4D59FF1458}"/>
              </a:ext>
            </a:extLst>
          </p:cNvPr>
          <p:cNvGrpSpPr/>
          <p:nvPr userDrawn="1"/>
        </p:nvGrpSpPr>
        <p:grpSpPr>
          <a:xfrm>
            <a:off x="0" y="5678996"/>
            <a:ext cx="12192000" cy="1179004"/>
            <a:chOff x="0" y="5678996"/>
            <a:chExt cx="12192000" cy="1179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453F78-75CA-924A-9BAB-4A6FCF6D5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41337" y="5678996"/>
              <a:ext cx="8050663" cy="1179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CFCB38-E1C1-724D-B6B0-C453925A9073}"/>
                </a:ext>
              </a:extLst>
            </p:cNvPr>
            <p:cNvSpPr/>
            <p:nvPr/>
          </p:nvSpPr>
          <p:spPr>
            <a:xfrm>
              <a:off x="0" y="5678996"/>
              <a:ext cx="8789158" cy="1179004"/>
            </a:xfrm>
            <a:prstGeom prst="rect">
              <a:avLst/>
            </a:prstGeom>
            <a:solidFill>
              <a:srgbClr val="0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060F7F-B57C-0440-80EA-BC16A2FEE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733426"/>
              <a:ext cx="3793203" cy="1068993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D13C-A5BB-A544-9C3D-59C5A5C9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0AED-4B29-D14C-AA72-752D7A67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2C87-0818-6B4F-BAB0-2E13C8E3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B102-9C77-EF42-8EF4-CCC12F7C03A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6CC0-C740-EE41-93B4-00EA1872F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C3B2-32BA-AA4E-84E9-D7F8BFE2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sgalore.co.u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8AED-16A2-234B-9B1C-A1E88DCC4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Learning shortest path tours to all</a:t>
            </a:r>
            <a:br>
              <a:rPr lang="en-GB" dirty="0"/>
            </a:br>
            <a:r>
              <a:rPr lang="en-GB" dirty="0"/>
              <a:t>pubs in UK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33D7-6377-B84F-8499-E8A6DA683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Sabeer Bakir</a:t>
            </a:r>
          </a:p>
          <a:p>
            <a:r>
              <a:rPr lang="en-GB" b="1" dirty="0"/>
              <a:t>Student ID: </a:t>
            </a:r>
            <a:r>
              <a:rPr lang="en-GB" dirty="0"/>
              <a:t>16333886</a:t>
            </a:r>
          </a:p>
          <a:p>
            <a:r>
              <a:rPr lang="en-GB" b="1" dirty="0"/>
              <a:t>Supervisor: </a:t>
            </a:r>
            <a:r>
              <a:rPr lang="en-GB" dirty="0" err="1"/>
              <a:t>Dr.</a:t>
            </a:r>
            <a:r>
              <a:rPr lang="en-GB" dirty="0"/>
              <a:t> Deepak </a:t>
            </a:r>
            <a:r>
              <a:rPr lang="en-GB" dirty="0" err="1"/>
              <a:t>Ajwani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5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5B3-28CA-4A4B-A5A5-D1E3AB7D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3D4C-BE0B-4194-8A8F-63E3E786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Combinatorial optimization is an area of research that consists of finding an optimal ordering/subset from a finite set of objects.</a:t>
            </a:r>
          </a:p>
          <a:p>
            <a:r>
              <a:rPr lang="en-GB" dirty="0"/>
              <a:t>NP-Hard</a:t>
            </a:r>
          </a:p>
          <a:p>
            <a:r>
              <a:rPr lang="en-GB" dirty="0"/>
              <a:t>Researchers have worked for decades to find good solutions for these problems.</a:t>
            </a:r>
          </a:p>
          <a:p>
            <a:r>
              <a:rPr lang="en-GB" dirty="0"/>
              <a:t>Can we </a:t>
            </a:r>
            <a:r>
              <a:rPr lang="en-GB" b="1" dirty="0"/>
              <a:t>learn</a:t>
            </a:r>
            <a:r>
              <a:rPr lang="en-GB" dirty="0"/>
              <a:t> the solutions to these optimization problems?</a:t>
            </a:r>
          </a:p>
        </p:txBody>
      </p:sp>
    </p:spTree>
    <p:extLst>
      <p:ext uri="{BB962C8B-B14F-4D97-AF65-F5344CB8AC3E}">
        <p14:creationId xmlns:p14="http://schemas.microsoft.com/office/powerpoint/2010/main" val="7384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E3B4-AC85-4381-83F4-3A7C32D9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Travelling Salesman Problem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AEEB532-42F5-4F11-A561-F9509C33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761" y="1825625"/>
            <a:ext cx="5130987" cy="3771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742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E3B4-AC85-4381-83F4-3A7C32D9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Travelling Salesman Problem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7BB25B4-B0E1-40F4-BA0B-AC7BA2E24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138" y="1825625"/>
            <a:ext cx="5123250" cy="3771900"/>
          </a:xfrm>
        </p:spPr>
      </p:pic>
    </p:spTree>
    <p:extLst>
      <p:ext uri="{BB962C8B-B14F-4D97-AF65-F5344CB8AC3E}">
        <p14:creationId xmlns:p14="http://schemas.microsoft.com/office/powerpoint/2010/main" val="136923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124E-8E98-4C29-B25D-DE2FE9CA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F708-EE9F-435E-B31D-A2B841DD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89" y="1825625"/>
            <a:ext cx="11340662" cy="3771276"/>
          </a:xfrm>
        </p:spPr>
        <p:txBody>
          <a:bodyPr/>
          <a:lstStyle/>
          <a:p>
            <a:r>
              <a:rPr lang="en-GB" dirty="0"/>
              <a:t>There are many methods used to tackle the travelling salesman problem:</a:t>
            </a:r>
          </a:p>
          <a:p>
            <a:pPr lvl="1"/>
            <a:r>
              <a:rPr lang="en-GB" dirty="0"/>
              <a:t>Exact Algorithms</a:t>
            </a:r>
          </a:p>
          <a:p>
            <a:pPr lvl="1"/>
            <a:r>
              <a:rPr lang="en-GB" dirty="0"/>
              <a:t>Approximation algorithms</a:t>
            </a:r>
          </a:p>
          <a:p>
            <a:pPr lvl="1"/>
            <a:r>
              <a:rPr lang="en-GB" dirty="0"/>
              <a:t>Heuristics</a:t>
            </a:r>
          </a:p>
          <a:p>
            <a:pPr lvl="1"/>
            <a:r>
              <a:rPr lang="en-GB" dirty="0"/>
              <a:t>Meta-Heuristics</a:t>
            </a:r>
          </a:p>
          <a:p>
            <a:r>
              <a:rPr lang="en-GB" dirty="0"/>
              <a:t>Learning Approaches:</a:t>
            </a:r>
          </a:p>
          <a:p>
            <a:pPr lvl="1"/>
            <a:r>
              <a:rPr lang="en-GB" dirty="0"/>
              <a:t>Supervised/Unsupervised Machine learning</a:t>
            </a:r>
          </a:p>
          <a:p>
            <a:pPr lvl="1"/>
            <a:r>
              <a:rPr lang="en-GB" dirty="0"/>
              <a:t>Reinforcement Learning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34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E94-3B87-4556-89A5-88FCAFE5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Outline of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656E41-5C0C-4FD5-BD80-F07DDBC51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825625"/>
            <a:ext cx="5588876" cy="37883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Build a binary classification model to </a:t>
            </a:r>
            <a:r>
              <a:rPr lang="en-GB" b="1" dirty="0"/>
              <a:t>learn </a:t>
            </a:r>
            <a:r>
              <a:rPr lang="en-GB" dirty="0"/>
              <a:t>if an edge is a part of the travelling salesman tour.</a:t>
            </a:r>
          </a:p>
          <a:p>
            <a:r>
              <a:rPr lang="en-GB" dirty="0"/>
              <a:t>This method allows the edge-list to be pruned.</a:t>
            </a:r>
          </a:p>
          <a:p>
            <a:r>
              <a:rPr lang="en-GB" dirty="0"/>
              <a:t>Use approximation algorithm on a smaller dataset.</a:t>
            </a:r>
          </a:p>
        </p:txBody>
      </p:sp>
      <p:pic>
        <p:nvPicPr>
          <p:cNvPr id="14" name="Content Placeholder 13" descr="A picture containing colorful, colored, kite, standing&#10;&#10;Description automatically generated">
            <a:extLst>
              <a:ext uri="{FF2B5EF4-FFF2-40B4-BE49-F238E27FC236}">
                <a16:creationId xmlns:a16="http://schemas.microsoft.com/office/drawing/2014/main" id="{5A50F2D9-196E-4587-A624-D8E8A811E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7869" y="1825625"/>
            <a:ext cx="3787775" cy="3787775"/>
          </a:xfrm>
        </p:spPr>
      </p:pic>
    </p:spTree>
    <p:extLst>
      <p:ext uri="{BB962C8B-B14F-4D97-AF65-F5344CB8AC3E}">
        <p14:creationId xmlns:p14="http://schemas.microsoft.com/office/powerpoint/2010/main" val="29919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5139-5595-466E-8784-724EC40D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Approach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883A-A3F3-4846-B51C-C8941003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 to describe an edge:</a:t>
            </a:r>
          </a:p>
          <a:p>
            <a:pPr lvl="1"/>
            <a:r>
              <a:rPr lang="en-GB" dirty="0"/>
              <a:t>Ranking (</a:t>
            </a:r>
            <a:r>
              <a:rPr lang="en-GB" dirty="0" err="1"/>
              <a:t>wrt</a:t>
            </a:r>
            <a:r>
              <a:rPr lang="en-GB" dirty="0"/>
              <a:t>. both incident nodes)</a:t>
            </a:r>
          </a:p>
          <a:p>
            <a:pPr lvl="1"/>
            <a:r>
              <a:rPr lang="en-GB" dirty="0"/>
              <a:t>Weight</a:t>
            </a:r>
          </a:p>
          <a:p>
            <a:pPr lvl="1"/>
            <a:r>
              <a:rPr lang="en-GB" dirty="0"/>
              <a:t>Etc.</a:t>
            </a:r>
          </a:p>
          <a:p>
            <a:pPr lvl="1"/>
            <a:endParaRPr lang="en-GB" dirty="0"/>
          </a:p>
          <a:p>
            <a:r>
              <a:rPr lang="en-GB" dirty="0"/>
              <a:t>Early training will use Euclidian distance as the weight.</a:t>
            </a:r>
          </a:p>
          <a:p>
            <a:endParaRPr lang="en-GB" dirty="0"/>
          </a:p>
          <a:p>
            <a:r>
              <a:rPr lang="en-GB" dirty="0"/>
              <a:t>Ground Truth will be gathered using the Concorde TSP Solver.</a:t>
            </a:r>
          </a:p>
        </p:txBody>
      </p:sp>
    </p:spTree>
    <p:extLst>
      <p:ext uri="{BB962C8B-B14F-4D97-AF65-F5344CB8AC3E}">
        <p14:creationId xmlns:p14="http://schemas.microsoft.com/office/powerpoint/2010/main" val="24939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BBDC-3779-4989-9740-A201EEFB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1FEC-5C85-4104-8514-5D5E7247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scraped from </a:t>
            </a:r>
            <a:r>
              <a:rPr lang="en-GB" dirty="0">
                <a:hlinkClick r:id="rId2"/>
              </a:rPr>
              <a:t>https://www.pubsgalore.co.uk/</a:t>
            </a:r>
            <a:r>
              <a:rPr lang="en-GB" dirty="0"/>
              <a:t>.</a:t>
            </a:r>
          </a:p>
          <a:p>
            <a:r>
              <a:rPr lang="en-GB" dirty="0"/>
              <a:t>Up-to-date list of pubs within the UK.</a:t>
            </a:r>
          </a:p>
          <a:p>
            <a:r>
              <a:rPr lang="en-GB" dirty="0"/>
              <a:t>Contains attributes such as: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Location coordinates</a:t>
            </a:r>
          </a:p>
          <a:p>
            <a:pPr lvl="1"/>
            <a:r>
              <a:rPr lang="en-GB" dirty="0"/>
              <a:t>Address</a:t>
            </a:r>
          </a:p>
          <a:p>
            <a:r>
              <a:rPr lang="en-GB" dirty="0"/>
              <a:t>70,000+ pubs on this website.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51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20C-A3F8-48F8-8B02-F107F579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GB" dirty="0"/>
              <a:t>Timeline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E47B41-99E6-4E5C-A53D-B15A75036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9" t="9975" r="4247" b="13750"/>
          <a:stretch/>
        </p:blipFill>
        <p:spPr>
          <a:xfrm>
            <a:off x="1153349" y="1690688"/>
            <a:ext cx="9885301" cy="3461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151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proposal template" id="{D76ABF5F-2C50-1045-94DB-BA1105AE46AB}" vid="{FBAD5DD3-748E-0B44-838D-A09416698B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Learning shortest path tours to all pubs in UK</vt:lpstr>
      <vt:lpstr>Introduction</vt:lpstr>
      <vt:lpstr>Travelling Salesman Problem</vt:lpstr>
      <vt:lpstr>Travelling Salesman Problem</vt:lpstr>
      <vt:lpstr>Related Work</vt:lpstr>
      <vt:lpstr>Outline of Approach</vt:lpstr>
      <vt:lpstr>Outline of Approach (contd.)</vt:lpstr>
      <vt:lpstr>Data Collection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shortest path tours to all pubs in UK</dc:title>
  <dc:creator>Sabeer</dc:creator>
  <cp:lastModifiedBy>Sabeer</cp:lastModifiedBy>
  <cp:revision>13</cp:revision>
  <dcterms:created xsi:type="dcterms:W3CDTF">2019-11-28T18:21:16Z</dcterms:created>
  <dcterms:modified xsi:type="dcterms:W3CDTF">2019-11-28T22:12:17Z</dcterms:modified>
</cp:coreProperties>
</file>