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3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beer" initials="S" lastIdx="1" clrIdx="0">
    <p:extLst>
      <p:ext uri="{19B8F6BF-5375-455C-9EA6-DF929625EA0E}">
        <p15:presenceInfo xmlns:p15="http://schemas.microsoft.com/office/powerpoint/2012/main" userId="Sabe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31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17"/>
  </p:normalViewPr>
  <p:slideViewPr>
    <p:cSldViewPr snapToGrid="0" snapToObjects="1">
      <p:cViewPr varScale="1">
        <p:scale>
          <a:sx n="85" d="100"/>
          <a:sy n="85" d="100"/>
        </p:scale>
        <p:origin x="45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6T16:42:16.606" idx="1">
    <p:pos x="10" y="1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0870-6F51-B746-A579-BE969D396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9B93C-5296-C145-8C14-3CF34AE88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8681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2BB1F-2003-FE4F-9B93-96F94CEF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BFB57-EB04-D04F-A50B-C7F932C79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F91A3-D0B0-164B-95FF-BDD8F0618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B102-9C77-EF42-8EF4-CCC12F7C03A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94F03-04B0-7240-84AE-942903F78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5E061-DAF2-BA4A-8A8B-8AD013214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09B6-2CC7-EB41-9F71-91A32C9CB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4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1DF0F-E7A7-FE42-998C-8A90F8543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B72A8-E657-ED48-86D7-252520B9E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D9DFA-059F-4E47-8636-AE18F0CB0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B102-9C77-EF42-8EF4-CCC12F7C03A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236BF-88AE-CE47-B21B-D98A6BFCE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10EAB-3BDA-9F4F-B579-A1EF7CD76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09B6-2CC7-EB41-9F71-91A32C9CB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3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B4816-72A6-7243-8B24-A9E7481D3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8A7BB-5800-AA4E-BDE6-B3581FFCF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0924" y="1825625"/>
            <a:ext cx="5588876" cy="378836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E3C17-A71E-484F-8E3E-6CA923DA0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599386" cy="37883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F6E7F-C725-1C42-948B-F3DDE97C0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B102-9C77-EF42-8EF4-CCC12F7C03A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28FAD-474C-774F-B6A9-0941AF249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F9CE9-FBA7-2342-AF9B-364F5430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09B6-2CC7-EB41-9F71-91A32C9CB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9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626FF-64F3-F94C-8911-B9E38B1E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D33F98-B49C-C643-BEFB-2C211ADC5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B102-9C77-EF42-8EF4-CCC12F7C03A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B45683-C2BE-2947-BAA2-667C6E57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745BB-033D-B344-93B2-DFE486E5B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09B6-2CC7-EB41-9F71-91A32C9CB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4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1FA4F9-4D4B-7649-9D27-A4DEDDAEE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B102-9C77-EF42-8EF4-CCC12F7C03A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27CDE1-39D6-EE4E-BC66-6511CE8F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267E5-EF2A-0A4F-AB4F-F9706E4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09B6-2CC7-EB41-9F71-91A32C9CB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3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D017BA1-46AC-C841-88B6-BB4D59FF1458}"/>
              </a:ext>
            </a:extLst>
          </p:cNvPr>
          <p:cNvGrpSpPr/>
          <p:nvPr userDrawn="1"/>
        </p:nvGrpSpPr>
        <p:grpSpPr>
          <a:xfrm>
            <a:off x="0" y="5678996"/>
            <a:ext cx="12192000" cy="1179004"/>
            <a:chOff x="0" y="5678996"/>
            <a:chExt cx="12192000" cy="117900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6453F78-75CA-924A-9BAB-4A6FCF6D5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41337" y="5678996"/>
              <a:ext cx="8050663" cy="117900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FCFCB38-E1C1-724D-B6B0-C453925A9073}"/>
                </a:ext>
              </a:extLst>
            </p:cNvPr>
            <p:cNvSpPr/>
            <p:nvPr/>
          </p:nvSpPr>
          <p:spPr>
            <a:xfrm>
              <a:off x="0" y="5678996"/>
              <a:ext cx="8789158" cy="1179004"/>
            </a:xfrm>
            <a:prstGeom prst="rect">
              <a:avLst/>
            </a:prstGeom>
            <a:solidFill>
              <a:srgbClr val="063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B060F7F-B57C-0440-80EA-BC16A2FEE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0" y="5733426"/>
              <a:ext cx="3793203" cy="1068993"/>
            </a:xfrm>
            <a:prstGeom prst="rect">
              <a:avLst/>
            </a:prstGeom>
          </p:spPr>
        </p:pic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1D13C-A5BB-A544-9C3D-59C5A5C9A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24" y="365125"/>
            <a:ext cx="113406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00AED-4B29-D14C-AA72-752D7A670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0924" y="1825625"/>
            <a:ext cx="11340662" cy="3771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42C87-0818-6B4F-BAB0-2E13C8E38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5B102-9C77-EF42-8EF4-CCC12F7C03A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B6CC0-C740-EE41-93B4-00EA1872F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0C3B2-32BA-AA4E-84E9-D7F8BFE25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209B6-2CC7-EB41-9F71-91A32C9CB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7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ubsgalore.co.u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08AED-16A2-234B-9B1C-A1E88DCC42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Learning shortest path tours to all pubs in UK</a:t>
            </a:r>
            <a:endParaRPr lang="en-US" sz="5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233D7-6377-B84F-8499-E8A6DA6839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Sabeer Bakir</a:t>
            </a:r>
          </a:p>
          <a:p>
            <a:r>
              <a:rPr lang="en-GB" b="1" dirty="0"/>
              <a:t>Student ID: </a:t>
            </a:r>
            <a:r>
              <a:rPr lang="en-GB" dirty="0"/>
              <a:t>16333886</a:t>
            </a:r>
          </a:p>
          <a:p>
            <a:r>
              <a:rPr lang="en-GB" b="1" dirty="0"/>
              <a:t>Supervisor: </a:t>
            </a:r>
            <a:r>
              <a:rPr lang="en-GB" dirty="0" err="1"/>
              <a:t>Dr.</a:t>
            </a:r>
            <a:r>
              <a:rPr lang="en-GB" dirty="0"/>
              <a:t> Deepak </a:t>
            </a:r>
            <a:r>
              <a:rPr lang="en-GB" dirty="0" err="1"/>
              <a:t>Ajwani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657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4520C-A3F8-48F8-8B02-F107F5797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24" y="365125"/>
            <a:ext cx="11340662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GB" dirty="0"/>
              <a:t>Timeline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7B80DD-4591-4ADC-A2AF-388EBA0D0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88892" y="1520688"/>
            <a:ext cx="12569783" cy="39909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1515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2A5B3-28CA-4A4B-A5A5-D1E3AB7DF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53D4C-BE0B-4194-8A8F-63E3E7868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Combinatorial optimization is an area of research that consists of finding an optimal ordering/subset from a finite set of objects.</a:t>
            </a:r>
          </a:p>
          <a:p>
            <a:r>
              <a:rPr lang="en-GB" dirty="0"/>
              <a:t>Typically these problems are NP-Hard.</a:t>
            </a:r>
          </a:p>
          <a:p>
            <a:r>
              <a:rPr lang="en-GB" dirty="0"/>
              <a:t>Researchers have worked for decades to find good solutions for these problems.</a:t>
            </a:r>
          </a:p>
          <a:p>
            <a:r>
              <a:rPr lang="en-GB" dirty="0"/>
              <a:t>Can we </a:t>
            </a:r>
            <a:r>
              <a:rPr lang="en-GB" b="1" dirty="0"/>
              <a:t>learn</a:t>
            </a:r>
            <a:r>
              <a:rPr lang="en-GB" dirty="0"/>
              <a:t> the solutions to these optimization problems?</a:t>
            </a:r>
          </a:p>
        </p:txBody>
      </p:sp>
    </p:spTree>
    <p:extLst>
      <p:ext uri="{BB962C8B-B14F-4D97-AF65-F5344CB8AC3E}">
        <p14:creationId xmlns:p14="http://schemas.microsoft.com/office/powerpoint/2010/main" val="73844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2E3B4-AC85-4381-83F4-3A7C32D91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24" y="365125"/>
            <a:ext cx="11340662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GB" dirty="0"/>
              <a:t>Travelling Salesman Problem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F7996BD-4338-4CB0-8A56-4EE97B0FD0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0924" y="1825625"/>
            <a:ext cx="5588876" cy="37883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Given pairwise distances to each pub.</a:t>
            </a:r>
          </a:p>
          <a:p>
            <a:endParaRPr lang="en-US" dirty="0"/>
          </a:p>
          <a:p>
            <a:r>
              <a:rPr lang="en-US" dirty="0"/>
              <a:t>Travel to every pub once.</a:t>
            </a:r>
          </a:p>
          <a:p>
            <a:endParaRPr lang="en-US" dirty="0"/>
          </a:p>
          <a:p>
            <a:r>
              <a:rPr lang="en-US" dirty="0"/>
              <a:t>Return to the beginning.</a:t>
            </a:r>
          </a:p>
          <a:p>
            <a:endParaRPr lang="en-US" dirty="0"/>
          </a:p>
          <a:p>
            <a:r>
              <a:rPr lang="en-US" dirty="0"/>
              <a:t>Minimize the distance travelled.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BAEEB532-42F5-4F11-A561-F9509C3390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94773" y="1825625"/>
            <a:ext cx="5154239" cy="37883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17423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2E3B4-AC85-4381-83F4-3A7C32D91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24" y="365125"/>
            <a:ext cx="11340662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GB" dirty="0"/>
              <a:t>Travelling Salesman Problem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569599CD-EB70-4D8D-9570-7A3155891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9138" y="1825625"/>
            <a:ext cx="5123250" cy="3771900"/>
          </a:xfrm>
        </p:spPr>
      </p:pic>
    </p:spTree>
    <p:extLst>
      <p:ext uri="{BB962C8B-B14F-4D97-AF65-F5344CB8AC3E}">
        <p14:creationId xmlns:p14="http://schemas.microsoft.com/office/powerpoint/2010/main" val="1369234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2E3B4-AC85-4381-83F4-3A7C32D91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24" y="365125"/>
            <a:ext cx="11340662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GB" dirty="0"/>
              <a:t>Travelling Salesman Problem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CA201634-C7D2-404E-B9BC-483FADBFA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9138" y="1825625"/>
            <a:ext cx="5123250" cy="3771900"/>
          </a:xfrm>
        </p:spPr>
      </p:pic>
    </p:spTree>
    <p:extLst>
      <p:ext uri="{BB962C8B-B14F-4D97-AF65-F5344CB8AC3E}">
        <p14:creationId xmlns:p14="http://schemas.microsoft.com/office/powerpoint/2010/main" val="505582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5124E-8E98-4C29-B25D-DE2FE9CA3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9F708-EE9F-435E-B31D-A2B841DDD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889" y="1825625"/>
            <a:ext cx="11340662" cy="3771276"/>
          </a:xfrm>
        </p:spPr>
        <p:txBody>
          <a:bodyPr/>
          <a:lstStyle/>
          <a:p>
            <a:r>
              <a:rPr lang="en-GB" dirty="0"/>
              <a:t>There are many methods used to tackle the travelling salesman problem:</a:t>
            </a:r>
          </a:p>
          <a:p>
            <a:pPr lvl="1"/>
            <a:r>
              <a:rPr lang="en-GB" dirty="0"/>
              <a:t>Exact Algorithms</a:t>
            </a:r>
          </a:p>
          <a:p>
            <a:pPr lvl="1"/>
            <a:r>
              <a:rPr lang="en-GB" dirty="0"/>
              <a:t>Approximation algorithms</a:t>
            </a:r>
          </a:p>
          <a:p>
            <a:pPr lvl="1"/>
            <a:r>
              <a:rPr lang="en-GB" dirty="0"/>
              <a:t>Heuristics</a:t>
            </a:r>
          </a:p>
          <a:p>
            <a:pPr lvl="1"/>
            <a:r>
              <a:rPr lang="en-GB" dirty="0"/>
              <a:t>Meta-Heuristics</a:t>
            </a:r>
          </a:p>
          <a:p>
            <a:r>
              <a:rPr lang="en-GB" dirty="0"/>
              <a:t>Learning Approaches:</a:t>
            </a:r>
          </a:p>
          <a:p>
            <a:pPr lvl="1"/>
            <a:r>
              <a:rPr lang="en-GB" dirty="0"/>
              <a:t>Supervised/Unsupervised Machine learning</a:t>
            </a:r>
          </a:p>
          <a:p>
            <a:pPr lvl="1"/>
            <a:r>
              <a:rPr lang="en-GB" dirty="0"/>
              <a:t>Reinforcement Learning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3342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5BE94-3B87-4556-89A5-88FCAFE52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24" y="365125"/>
            <a:ext cx="11340662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GB" dirty="0"/>
              <a:t>Outline of Approach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656E41-5C0C-4FD5-BD80-F07DDBC512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0924" y="1825625"/>
            <a:ext cx="5588876" cy="378836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GB" dirty="0"/>
              <a:t>Using simple classifiers (rule-based, linear classifiers).</a:t>
            </a:r>
          </a:p>
          <a:p>
            <a:r>
              <a:rPr lang="en-GB" dirty="0"/>
              <a:t>Build a binary classification model to </a:t>
            </a:r>
            <a:r>
              <a:rPr lang="en-GB" b="1" dirty="0"/>
              <a:t>learn </a:t>
            </a:r>
            <a:r>
              <a:rPr lang="en-GB" dirty="0"/>
              <a:t>if an edge is not a part of the travelling salesman tour.</a:t>
            </a:r>
          </a:p>
          <a:p>
            <a:r>
              <a:rPr lang="en-GB" dirty="0"/>
              <a:t>This method allows the edge-list to be pruned.</a:t>
            </a:r>
          </a:p>
          <a:p>
            <a:r>
              <a:rPr lang="en-GB" dirty="0"/>
              <a:t>Use exact/approximation algorithm on a smaller dataset.</a:t>
            </a:r>
          </a:p>
        </p:txBody>
      </p:sp>
      <p:pic>
        <p:nvPicPr>
          <p:cNvPr id="14" name="Content Placeholder 13" descr="A picture containing colorful, colored, kite, standing&#10;&#10;Description automatically generated">
            <a:extLst>
              <a:ext uri="{FF2B5EF4-FFF2-40B4-BE49-F238E27FC236}">
                <a16:creationId xmlns:a16="http://schemas.microsoft.com/office/drawing/2014/main" id="{5A50F2D9-196E-4587-A624-D8E8A811E1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77869" y="1825625"/>
            <a:ext cx="3787775" cy="3787775"/>
          </a:xfrm>
        </p:spPr>
      </p:pic>
    </p:spTree>
    <p:extLst>
      <p:ext uri="{BB962C8B-B14F-4D97-AF65-F5344CB8AC3E}">
        <p14:creationId xmlns:p14="http://schemas.microsoft.com/office/powerpoint/2010/main" val="2991929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15139-5595-466E-8784-724EC40D3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 of Approach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9883A-A3F3-4846-B51C-C89410034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Features to describe an edge:</a:t>
            </a:r>
          </a:p>
          <a:p>
            <a:pPr lvl="1"/>
            <a:r>
              <a:rPr lang="en-GB" dirty="0"/>
              <a:t>Ranking (</a:t>
            </a:r>
            <a:r>
              <a:rPr lang="en-GB" dirty="0" err="1"/>
              <a:t>wrt</a:t>
            </a:r>
            <a:r>
              <a:rPr lang="en-GB" dirty="0"/>
              <a:t>. both incident nodes)</a:t>
            </a:r>
          </a:p>
          <a:p>
            <a:pPr lvl="1"/>
            <a:r>
              <a:rPr lang="en-GB" dirty="0"/>
              <a:t>Weight</a:t>
            </a:r>
          </a:p>
          <a:p>
            <a:pPr lvl="1"/>
            <a:r>
              <a:rPr lang="en-GB" dirty="0"/>
              <a:t>Global edge ranking</a:t>
            </a:r>
          </a:p>
          <a:p>
            <a:pPr lvl="1"/>
            <a:r>
              <a:rPr lang="en-GB" dirty="0"/>
              <a:t>Edge statistics</a:t>
            </a:r>
          </a:p>
          <a:p>
            <a:pPr lvl="1"/>
            <a:endParaRPr lang="en-GB" dirty="0"/>
          </a:p>
          <a:p>
            <a:r>
              <a:rPr lang="en-GB" dirty="0"/>
              <a:t>Early training will use Euclidean distance as the weight.</a:t>
            </a:r>
          </a:p>
          <a:p>
            <a:endParaRPr lang="en-GB" dirty="0"/>
          </a:p>
          <a:p>
            <a:r>
              <a:rPr lang="en-GB" dirty="0"/>
              <a:t>Ground Truth will be gathered using the Concorde TSP Solver.</a:t>
            </a:r>
          </a:p>
        </p:txBody>
      </p:sp>
    </p:spTree>
    <p:extLst>
      <p:ext uri="{BB962C8B-B14F-4D97-AF65-F5344CB8AC3E}">
        <p14:creationId xmlns:p14="http://schemas.microsoft.com/office/powerpoint/2010/main" val="2493996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DBBDC-3779-4989-9740-A201EEFB4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81FEC-5C85-4104-8514-5D5E72477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scraped from </a:t>
            </a:r>
            <a:r>
              <a:rPr lang="en-GB" dirty="0">
                <a:hlinkClick r:id="rId2"/>
              </a:rPr>
              <a:t>https://www.pubsgalore.co.uk/</a:t>
            </a:r>
            <a:r>
              <a:rPr lang="en-GB" dirty="0"/>
              <a:t>.</a:t>
            </a:r>
          </a:p>
          <a:p>
            <a:r>
              <a:rPr lang="en-GB" dirty="0"/>
              <a:t>Up-to-date list of pubs within the UK.</a:t>
            </a:r>
          </a:p>
          <a:p>
            <a:r>
              <a:rPr lang="en-GB" dirty="0"/>
              <a:t>Contains attributes such as:</a:t>
            </a:r>
          </a:p>
          <a:p>
            <a:pPr lvl="1"/>
            <a:r>
              <a:rPr lang="en-GB" dirty="0"/>
              <a:t>Name</a:t>
            </a:r>
          </a:p>
          <a:p>
            <a:pPr lvl="1"/>
            <a:r>
              <a:rPr lang="en-GB" dirty="0"/>
              <a:t>Location coordinates</a:t>
            </a:r>
          </a:p>
          <a:p>
            <a:pPr lvl="1"/>
            <a:r>
              <a:rPr lang="en-GB" dirty="0"/>
              <a:t>Address</a:t>
            </a:r>
          </a:p>
          <a:p>
            <a:r>
              <a:rPr lang="en-GB" dirty="0"/>
              <a:t>70,000+ pubs on this website.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5512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 proposal template" id="{D76ABF5F-2C50-1045-94DB-BA1105AE46AB}" vid="{FBAD5DD3-748E-0B44-838D-A09416698B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4899</TotalTime>
  <Words>274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Learning shortest path tours to all pubs in UK</vt:lpstr>
      <vt:lpstr>Introduction</vt:lpstr>
      <vt:lpstr>Travelling Salesman Problem</vt:lpstr>
      <vt:lpstr>Travelling Salesman Problem</vt:lpstr>
      <vt:lpstr>Travelling Salesman Problem</vt:lpstr>
      <vt:lpstr>Related Work</vt:lpstr>
      <vt:lpstr>Outline of Approach</vt:lpstr>
      <vt:lpstr>Outline of Approach (contd.)</vt:lpstr>
      <vt:lpstr>Data Collection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shortest path tours to all pubs in UK</dc:title>
  <dc:creator>Sabeer</dc:creator>
  <cp:lastModifiedBy>Sabeer</cp:lastModifiedBy>
  <cp:revision>24</cp:revision>
  <dcterms:created xsi:type="dcterms:W3CDTF">2019-11-28T18:21:16Z</dcterms:created>
  <dcterms:modified xsi:type="dcterms:W3CDTF">2019-12-05T11:41:28Z</dcterms:modified>
</cp:coreProperties>
</file>