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sldIdLst>
    <p:sldId id="262" r:id="rId2"/>
    <p:sldId id="256" r:id="rId3"/>
    <p:sldId id="263" r:id="rId4"/>
    <p:sldId id="257"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32"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Sys\Downloads\Sabeetha_FIFA_DATA.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Sys\Downloads\Sabeetha_FIFA_DATA.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902558293902365"/>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a:scene3d>
            <a:camera prst="orthographicFront">
              <a:rot lat="0" lon="0" rev="0"/>
            </a:camera>
            <a:lightRig rig="threePt" dir="tl">
              <a:rot lat="0" lon="0" rev="1200000"/>
            </a:lightRig>
          </a:scene3d>
          <a:sp3d>
            <a:bevelT w="38100" h="12700"/>
          </a:sp3d>
        </c:spPr>
        <c:marker>
          <c:spPr>
            <a:solidFill>
              <a:schemeClr val="accent1"/>
            </a:solidFill>
            <a:ln w="9525">
              <a:solidFill>
                <a:schemeClr val="lt1"/>
              </a:solidFill>
              <a:round/>
            </a:ln>
            <a:effectLst/>
            <a:scene3d>
              <a:camera prst="orthographicFront">
                <a:rot lat="0" lon="0" rev="0"/>
              </a:camera>
              <a:lightRig rig="threePt" dir="tl">
                <a:rot lat="0" lon="0" rev="1200000"/>
              </a:lightRig>
            </a:scene3d>
            <a:sp3d>
              <a:bevelT w="38100" h="12700"/>
            </a:sp3d>
          </c:spPr>
        </c:marker>
        <c:dLbl>
          <c:idx val="0"/>
          <c:dLblPos val="inEnd"/>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v>Total</c:v>
          </c:tx>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1-E1DD-4626-AD82-0BEB9E2E81C2}"/>
              </c:ext>
            </c:extLst>
          </c:dPt>
          <c:dPt>
            <c:idx val="1"/>
            <c:bubble3D val="0"/>
            <c:spPr>
              <a:gradFill rotWithShape="1">
                <a:gsLst>
                  <a:gs pos="0">
                    <a:schemeClr val="accent2">
                      <a:tint val="98000"/>
                      <a:lumMod val="100000"/>
                    </a:schemeClr>
                  </a:gs>
                  <a:gs pos="100000">
                    <a:schemeClr val="accent2">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3-E1DD-4626-AD82-0BEB9E2E81C2}"/>
              </c:ext>
            </c:extLst>
          </c:dPt>
          <c:dPt>
            <c:idx val="2"/>
            <c:bubble3D val="0"/>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5-E1DD-4626-AD82-0BEB9E2E81C2}"/>
              </c:ext>
            </c:extLst>
          </c:dPt>
          <c:dPt>
            <c:idx val="3"/>
            <c:bubble3D val="0"/>
            <c:spPr>
              <a:gradFill rotWithShape="1">
                <a:gsLst>
                  <a:gs pos="0">
                    <a:schemeClr val="accent4">
                      <a:tint val="98000"/>
                      <a:lumMod val="100000"/>
                    </a:schemeClr>
                  </a:gs>
                  <a:gs pos="100000">
                    <a:schemeClr val="accent4">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extLst>
              <c:ext xmlns:c16="http://schemas.microsoft.com/office/drawing/2014/chart" uri="{C3380CC4-5D6E-409C-BE32-E72D297353CC}">
                <c16:uniqueId val="{00000007-E1DD-4626-AD82-0BEB9E2E81C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4"/>
              <c:pt idx="0">
                <c:v>Needs Improvement</c:v>
              </c:pt>
              <c:pt idx="1">
                <c:v>Outstanding</c:v>
              </c:pt>
              <c:pt idx="2">
                <c:v>Satisfactory</c:v>
              </c:pt>
              <c:pt idx="3">
                <c:v>Underperforming</c:v>
              </c:pt>
            </c:strLit>
          </c:cat>
          <c:val>
            <c:numLit>
              <c:formatCode>General</c:formatCode>
              <c:ptCount val="4"/>
              <c:pt idx="0">
                <c:v>8813</c:v>
              </c:pt>
              <c:pt idx="1">
                <c:v>8796</c:v>
              </c:pt>
              <c:pt idx="2">
                <c:v>18003</c:v>
              </c:pt>
              <c:pt idx="3">
                <c:v>52544</c:v>
              </c:pt>
            </c:numLit>
          </c:val>
          <c:extLst>
            <c:ext xmlns:c16="http://schemas.microsoft.com/office/drawing/2014/chart" uri="{C3380CC4-5D6E-409C-BE32-E72D297353CC}">
              <c16:uniqueId val="{00000008-E1DD-4626-AD82-0BEB9E2E81C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[Sabeetha_FIFA_DATA.xlsx]Pivot!PivotTable13</c:name>
    <c:fmtId val="1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3378443584110576E-2"/>
          <c:y val="0.15413457933142974"/>
          <c:w val="0.77891964659251489"/>
          <c:h val="0.69219718852197176"/>
        </c:manualLayout>
      </c:layout>
      <c:barChart>
        <c:barDir val="col"/>
        <c:grouping val="clustered"/>
        <c:varyColors val="0"/>
        <c:ser>
          <c:idx val="0"/>
          <c:order val="0"/>
          <c:tx>
            <c:strRef>
              <c:f>Pivot!$B$7:$B$8</c:f>
              <c:strCache>
                <c:ptCount val="1"/>
                <c:pt idx="0">
                  <c:v>Full-Time</c:v>
                </c:pt>
              </c:strCache>
            </c:strRef>
          </c:tx>
          <c:spPr>
            <a:solidFill>
              <a:schemeClr val="accent1"/>
            </a:solidFill>
            <a:ln>
              <a:noFill/>
            </a:ln>
            <a:effectLst/>
          </c:spPr>
          <c:invertIfNegative val="0"/>
          <c:cat>
            <c:strRef>
              <c:f>Pivot!$A$9:$A$13</c:f>
              <c:strCache>
                <c:ptCount val="4"/>
                <c:pt idx="0">
                  <c:v>Needs Improvement</c:v>
                </c:pt>
                <c:pt idx="1">
                  <c:v>Outstanding</c:v>
                </c:pt>
                <c:pt idx="2">
                  <c:v>Satisfactory</c:v>
                </c:pt>
                <c:pt idx="3">
                  <c:v>Underperforming</c:v>
                </c:pt>
              </c:strCache>
            </c:strRef>
          </c:cat>
          <c:val>
            <c:numRef>
              <c:f>Pivot!$B$9:$B$13</c:f>
              <c:numCache>
                <c:formatCode>General</c:formatCode>
                <c:ptCount val="4"/>
                <c:pt idx="0">
                  <c:v>194</c:v>
                </c:pt>
                <c:pt idx="1">
                  <c:v>174</c:v>
                </c:pt>
                <c:pt idx="2">
                  <c:v>380</c:v>
                </c:pt>
                <c:pt idx="3">
                  <c:v>1103</c:v>
                </c:pt>
              </c:numCache>
            </c:numRef>
          </c:val>
          <c:extLst>
            <c:ext xmlns:c16="http://schemas.microsoft.com/office/drawing/2014/chart" uri="{C3380CC4-5D6E-409C-BE32-E72D297353CC}">
              <c16:uniqueId val="{00000000-C145-497A-9DBC-5AA3718CDDF3}"/>
            </c:ext>
          </c:extLst>
        </c:ser>
        <c:ser>
          <c:idx val="1"/>
          <c:order val="1"/>
          <c:tx>
            <c:strRef>
              <c:f>Pivot!$C$7:$C$8</c:f>
              <c:strCache>
                <c:ptCount val="1"/>
                <c:pt idx="0">
                  <c:v>Part-Time</c:v>
                </c:pt>
              </c:strCache>
            </c:strRef>
          </c:tx>
          <c:spPr>
            <a:solidFill>
              <a:schemeClr val="accent2"/>
            </a:solidFill>
            <a:ln>
              <a:noFill/>
            </a:ln>
            <a:effectLst/>
          </c:spPr>
          <c:invertIfNegative val="0"/>
          <c:cat>
            <c:strRef>
              <c:f>Pivot!$A$9:$A$13</c:f>
              <c:strCache>
                <c:ptCount val="4"/>
                <c:pt idx="0">
                  <c:v>Needs Improvement</c:v>
                </c:pt>
                <c:pt idx="1">
                  <c:v>Outstanding</c:v>
                </c:pt>
                <c:pt idx="2">
                  <c:v>Satisfactory</c:v>
                </c:pt>
                <c:pt idx="3">
                  <c:v>Underperforming</c:v>
                </c:pt>
              </c:strCache>
            </c:strRef>
          </c:cat>
          <c:val>
            <c:numRef>
              <c:f>Pivot!$C$9:$C$13</c:f>
              <c:numCache>
                <c:formatCode>General</c:formatCode>
                <c:ptCount val="4"/>
                <c:pt idx="0">
                  <c:v>172</c:v>
                </c:pt>
                <c:pt idx="1">
                  <c:v>164</c:v>
                </c:pt>
                <c:pt idx="2">
                  <c:v>391</c:v>
                </c:pt>
                <c:pt idx="3">
                  <c:v>1056</c:v>
                </c:pt>
              </c:numCache>
            </c:numRef>
          </c:val>
          <c:extLst>
            <c:ext xmlns:c16="http://schemas.microsoft.com/office/drawing/2014/chart" uri="{C3380CC4-5D6E-409C-BE32-E72D297353CC}">
              <c16:uniqueId val="{00000001-C145-497A-9DBC-5AA3718CDDF3}"/>
            </c:ext>
          </c:extLst>
        </c:ser>
        <c:ser>
          <c:idx val="2"/>
          <c:order val="2"/>
          <c:tx>
            <c:strRef>
              <c:f>Pivot!$D$7:$D$8</c:f>
              <c:strCache>
                <c:ptCount val="1"/>
                <c:pt idx="0">
                  <c:v>Temporary</c:v>
                </c:pt>
              </c:strCache>
            </c:strRef>
          </c:tx>
          <c:spPr>
            <a:solidFill>
              <a:schemeClr val="accent3"/>
            </a:solidFill>
            <a:ln>
              <a:noFill/>
            </a:ln>
            <a:effectLst/>
          </c:spPr>
          <c:invertIfNegative val="0"/>
          <c:cat>
            <c:strRef>
              <c:f>Pivot!$A$9:$A$13</c:f>
              <c:strCache>
                <c:ptCount val="4"/>
                <c:pt idx="0">
                  <c:v>Needs Improvement</c:v>
                </c:pt>
                <c:pt idx="1">
                  <c:v>Outstanding</c:v>
                </c:pt>
                <c:pt idx="2">
                  <c:v>Satisfactory</c:v>
                </c:pt>
                <c:pt idx="3">
                  <c:v>Underperforming</c:v>
                </c:pt>
              </c:strCache>
            </c:strRef>
          </c:cat>
          <c:val>
            <c:numRef>
              <c:f>Pivot!$D$9:$D$13</c:f>
              <c:numCache>
                <c:formatCode>General</c:formatCode>
                <c:ptCount val="4"/>
                <c:pt idx="0">
                  <c:v>181</c:v>
                </c:pt>
                <c:pt idx="1">
                  <c:v>202</c:v>
                </c:pt>
                <c:pt idx="2">
                  <c:v>343</c:v>
                </c:pt>
                <c:pt idx="3">
                  <c:v>1060</c:v>
                </c:pt>
              </c:numCache>
            </c:numRef>
          </c:val>
          <c:extLst>
            <c:ext xmlns:c16="http://schemas.microsoft.com/office/drawing/2014/chart" uri="{C3380CC4-5D6E-409C-BE32-E72D297353CC}">
              <c16:uniqueId val="{00000002-C145-497A-9DBC-5AA3718CDDF3}"/>
            </c:ext>
          </c:extLst>
        </c:ser>
        <c:dLbls>
          <c:showLegendKey val="0"/>
          <c:showVal val="0"/>
          <c:showCatName val="0"/>
          <c:showSerName val="0"/>
          <c:showPercent val="0"/>
          <c:showBubbleSize val="0"/>
        </c:dLbls>
        <c:gapWidth val="219"/>
        <c:axId val="851610064"/>
        <c:axId val="851619184"/>
      </c:barChart>
      <c:catAx>
        <c:axId val="851610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1619184"/>
        <c:crosses val="autoZero"/>
        <c:auto val="1"/>
        <c:lblAlgn val="ctr"/>
        <c:lblOffset val="100"/>
        <c:noMultiLvlLbl val="0"/>
      </c:catAx>
      <c:valAx>
        <c:axId val="851619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1610064"/>
        <c:crosses val="autoZero"/>
        <c:crossBetween val="between"/>
      </c:valAx>
      <c:spPr>
        <a:noFill/>
        <a:ln>
          <a:noFill/>
        </a:ln>
        <a:effectLst/>
      </c:spPr>
    </c:plotArea>
    <c:legend>
      <c:legendPos val="r"/>
      <c:layout>
        <c:manualLayout>
          <c:xMode val="edge"/>
          <c:yMode val="edge"/>
          <c:x val="0.88107799542043419"/>
          <c:y val="0.30345427979604239"/>
          <c:w val="0.10989927938975118"/>
          <c:h val="0.3690856769292626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[Sabeetha_FIFA_DATA.xlsx]Pivot!PivotTable3</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Pivot!$B$17:$B$18</c:f>
              <c:strCache>
                <c:ptCount val="1"/>
                <c:pt idx="0">
                  <c:v>(blank)</c:v>
                </c:pt>
              </c:strCache>
            </c:strRef>
          </c:tx>
          <c:spPr>
            <a:solidFill>
              <a:schemeClr val="accent1"/>
            </a:solidFill>
            <a:ln>
              <a:noFill/>
            </a:ln>
            <a:effectLst/>
          </c:spPr>
          <c:invertIfNegative val="0"/>
          <c:cat>
            <c:strRef>
              <c:f>Pivot!$A$19:$A$47</c:f>
              <c:strCache>
                <c:ptCount val="28"/>
                <c:pt idx="0">
                  <c:v>(blank)</c:v>
                </c:pt>
                <c:pt idx="1">
                  <c:v>CAM</c:v>
                </c:pt>
                <c:pt idx="2">
                  <c:v>CB</c:v>
                </c:pt>
                <c:pt idx="3">
                  <c:v>CDM</c:v>
                </c:pt>
                <c:pt idx="4">
                  <c:v>CF</c:v>
                </c:pt>
                <c:pt idx="5">
                  <c:v>CM</c:v>
                </c:pt>
                <c:pt idx="6">
                  <c:v>GK</c:v>
                </c:pt>
                <c:pt idx="7">
                  <c:v>LAM</c:v>
                </c:pt>
                <c:pt idx="8">
                  <c:v>LB</c:v>
                </c:pt>
                <c:pt idx="9">
                  <c:v>LCB</c:v>
                </c:pt>
                <c:pt idx="10">
                  <c:v>LCM</c:v>
                </c:pt>
                <c:pt idx="11">
                  <c:v>LDM</c:v>
                </c:pt>
                <c:pt idx="12">
                  <c:v>LF</c:v>
                </c:pt>
                <c:pt idx="13">
                  <c:v>LM</c:v>
                </c:pt>
                <c:pt idx="14">
                  <c:v>LS</c:v>
                </c:pt>
                <c:pt idx="15">
                  <c:v>LW</c:v>
                </c:pt>
                <c:pt idx="16">
                  <c:v>LWB</c:v>
                </c:pt>
                <c:pt idx="17">
                  <c:v>RAM</c:v>
                </c:pt>
                <c:pt idx="18">
                  <c:v>RB</c:v>
                </c:pt>
                <c:pt idx="19">
                  <c:v>RCB</c:v>
                </c:pt>
                <c:pt idx="20">
                  <c:v>RCM</c:v>
                </c:pt>
                <c:pt idx="21">
                  <c:v>RDM</c:v>
                </c:pt>
                <c:pt idx="22">
                  <c:v>RF</c:v>
                </c:pt>
                <c:pt idx="23">
                  <c:v>RM</c:v>
                </c:pt>
                <c:pt idx="24">
                  <c:v>RS</c:v>
                </c:pt>
                <c:pt idx="25">
                  <c:v>RW</c:v>
                </c:pt>
                <c:pt idx="26">
                  <c:v>RWB</c:v>
                </c:pt>
                <c:pt idx="27">
                  <c:v>ST</c:v>
                </c:pt>
              </c:strCache>
            </c:strRef>
          </c:cat>
          <c:val>
            <c:numRef>
              <c:f>Pivot!$B$19:$B$47</c:f>
              <c:numCache>
                <c:formatCode>General</c:formatCode>
                <c:ptCount val="28"/>
                <c:pt idx="0">
                  <c:v>37</c:v>
                </c:pt>
                <c:pt idx="1">
                  <c:v>8803</c:v>
                </c:pt>
                <c:pt idx="2">
                  <c:v>10947</c:v>
                </c:pt>
                <c:pt idx="3">
                  <c:v>7408</c:v>
                </c:pt>
                <c:pt idx="4">
                  <c:v>604</c:v>
                </c:pt>
                <c:pt idx="5">
                  <c:v>7687</c:v>
                </c:pt>
                <c:pt idx="6">
                  <c:v>14202</c:v>
                </c:pt>
                <c:pt idx="7">
                  <c:v>450</c:v>
                </c:pt>
                <c:pt idx="8">
                  <c:v>8830</c:v>
                </c:pt>
                <c:pt idx="9">
                  <c:v>7882</c:v>
                </c:pt>
                <c:pt idx="10">
                  <c:v>4878</c:v>
                </c:pt>
                <c:pt idx="11">
                  <c:v>3212</c:v>
                </c:pt>
                <c:pt idx="12">
                  <c:v>250</c:v>
                </c:pt>
                <c:pt idx="13">
                  <c:v>8988</c:v>
                </c:pt>
                <c:pt idx="14">
                  <c:v>2849</c:v>
                </c:pt>
                <c:pt idx="15">
                  <c:v>2693</c:v>
                </c:pt>
                <c:pt idx="16">
                  <c:v>665</c:v>
                </c:pt>
                <c:pt idx="17">
                  <c:v>495</c:v>
                </c:pt>
                <c:pt idx="18">
                  <c:v>9691</c:v>
                </c:pt>
                <c:pt idx="19">
                  <c:v>7946</c:v>
                </c:pt>
                <c:pt idx="20">
                  <c:v>4471</c:v>
                </c:pt>
                <c:pt idx="21">
                  <c:v>3480</c:v>
                </c:pt>
                <c:pt idx="22">
                  <c:v>230</c:v>
                </c:pt>
                <c:pt idx="23">
                  <c:v>8879</c:v>
                </c:pt>
                <c:pt idx="24">
                  <c:v>2562</c:v>
                </c:pt>
                <c:pt idx="25">
                  <c:v>3074</c:v>
                </c:pt>
                <c:pt idx="26">
                  <c:v>531</c:v>
                </c:pt>
                <c:pt idx="27">
                  <c:v>15774</c:v>
                </c:pt>
              </c:numCache>
            </c:numRef>
          </c:val>
          <c:extLst>
            <c:ext xmlns:c16="http://schemas.microsoft.com/office/drawing/2014/chart" uri="{C3380CC4-5D6E-409C-BE32-E72D297353CC}">
              <c16:uniqueId val="{00000000-CCBC-4854-BC0F-6EC662C98158}"/>
            </c:ext>
          </c:extLst>
        </c:ser>
        <c:ser>
          <c:idx val="1"/>
          <c:order val="1"/>
          <c:tx>
            <c:strRef>
              <c:f>Pivot!$C$17:$C$18</c:f>
              <c:strCache>
                <c:ptCount val="1"/>
                <c:pt idx="0">
                  <c:v>Needs Improvement</c:v>
                </c:pt>
              </c:strCache>
            </c:strRef>
          </c:tx>
          <c:spPr>
            <a:solidFill>
              <a:schemeClr val="accent2"/>
            </a:solidFill>
            <a:ln>
              <a:noFill/>
            </a:ln>
            <a:effectLst/>
          </c:spPr>
          <c:invertIfNegative val="0"/>
          <c:cat>
            <c:strRef>
              <c:f>Pivot!$A$19:$A$47</c:f>
              <c:strCache>
                <c:ptCount val="28"/>
                <c:pt idx="0">
                  <c:v>(blank)</c:v>
                </c:pt>
                <c:pt idx="1">
                  <c:v>CAM</c:v>
                </c:pt>
                <c:pt idx="2">
                  <c:v>CB</c:v>
                </c:pt>
                <c:pt idx="3">
                  <c:v>CDM</c:v>
                </c:pt>
                <c:pt idx="4">
                  <c:v>CF</c:v>
                </c:pt>
                <c:pt idx="5">
                  <c:v>CM</c:v>
                </c:pt>
                <c:pt idx="6">
                  <c:v>GK</c:v>
                </c:pt>
                <c:pt idx="7">
                  <c:v>LAM</c:v>
                </c:pt>
                <c:pt idx="8">
                  <c:v>LB</c:v>
                </c:pt>
                <c:pt idx="9">
                  <c:v>LCB</c:v>
                </c:pt>
                <c:pt idx="10">
                  <c:v>LCM</c:v>
                </c:pt>
                <c:pt idx="11">
                  <c:v>LDM</c:v>
                </c:pt>
                <c:pt idx="12">
                  <c:v>LF</c:v>
                </c:pt>
                <c:pt idx="13">
                  <c:v>LM</c:v>
                </c:pt>
                <c:pt idx="14">
                  <c:v>LS</c:v>
                </c:pt>
                <c:pt idx="15">
                  <c:v>LW</c:v>
                </c:pt>
                <c:pt idx="16">
                  <c:v>LWB</c:v>
                </c:pt>
                <c:pt idx="17">
                  <c:v>RAM</c:v>
                </c:pt>
                <c:pt idx="18">
                  <c:v>RB</c:v>
                </c:pt>
                <c:pt idx="19">
                  <c:v>RCB</c:v>
                </c:pt>
                <c:pt idx="20">
                  <c:v>RCM</c:v>
                </c:pt>
                <c:pt idx="21">
                  <c:v>RDM</c:v>
                </c:pt>
                <c:pt idx="22">
                  <c:v>RF</c:v>
                </c:pt>
                <c:pt idx="23">
                  <c:v>RM</c:v>
                </c:pt>
                <c:pt idx="24">
                  <c:v>RS</c:v>
                </c:pt>
                <c:pt idx="25">
                  <c:v>RW</c:v>
                </c:pt>
                <c:pt idx="26">
                  <c:v>RWB</c:v>
                </c:pt>
                <c:pt idx="27">
                  <c:v>ST</c:v>
                </c:pt>
              </c:strCache>
            </c:strRef>
          </c:cat>
          <c:val>
            <c:numRef>
              <c:f>Pivot!$C$19:$C$47</c:f>
              <c:numCache>
                <c:formatCode>General</c:formatCode>
                <c:ptCount val="28"/>
                <c:pt idx="0">
                  <c:v>37</c:v>
                </c:pt>
                <c:pt idx="1">
                  <c:v>8803</c:v>
                </c:pt>
                <c:pt idx="2">
                  <c:v>10947</c:v>
                </c:pt>
                <c:pt idx="3">
                  <c:v>7408</c:v>
                </c:pt>
                <c:pt idx="4">
                  <c:v>604</c:v>
                </c:pt>
                <c:pt idx="5">
                  <c:v>7687</c:v>
                </c:pt>
                <c:pt idx="6">
                  <c:v>14202</c:v>
                </c:pt>
                <c:pt idx="7">
                  <c:v>450</c:v>
                </c:pt>
                <c:pt idx="8">
                  <c:v>8830</c:v>
                </c:pt>
                <c:pt idx="9">
                  <c:v>7882</c:v>
                </c:pt>
                <c:pt idx="10">
                  <c:v>4878</c:v>
                </c:pt>
                <c:pt idx="11">
                  <c:v>3212</c:v>
                </c:pt>
                <c:pt idx="12">
                  <c:v>250</c:v>
                </c:pt>
                <c:pt idx="13">
                  <c:v>8988</c:v>
                </c:pt>
                <c:pt idx="14">
                  <c:v>2849</c:v>
                </c:pt>
                <c:pt idx="15">
                  <c:v>2693</c:v>
                </c:pt>
                <c:pt idx="16">
                  <c:v>665</c:v>
                </c:pt>
                <c:pt idx="17">
                  <c:v>495</c:v>
                </c:pt>
                <c:pt idx="18">
                  <c:v>9691</c:v>
                </c:pt>
                <c:pt idx="19">
                  <c:v>7946</c:v>
                </c:pt>
                <c:pt idx="20">
                  <c:v>4471</c:v>
                </c:pt>
                <c:pt idx="21">
                  <c:v>3480</c:v>
                </c:pt>
                <c:pt idx="22">
                  <c:v>230</c:v>
                </c:pt>
                <c:pt idx="23">
                  <c:v>8879</c:v>
                </c:pt>
                <c:pt idx="24">
                  <c:v>2562</c:v>
                </c:pt>
                <c:pt idx="25">
                  <c:v>3074</c:v>
                </c:pt>
                <c:pt idx="26">
                  <c:v>531</c:v>
                </c:pt>
                <c:pt idx="27">
                  <c:v>15774</c:v>
                </c:pt>
              </c:numCache>
            </c:numRef>
          </c:val>
          <c:extLst>
            <c:ext xmlns:c16="http://schemas.microsoft.com/office/drawing/2014/chart" uri="{C3380CC4-5D6E-409C-BE32-E72D297353CC}">
              <c16:uniqueId val="{00000001-CCBC-4854-BC0F-6EC662C98158}"/>
            </c:ext>
          </c:extLst>
        </c:ser>
        <c:ser>
          <c:idx val="2"/>
          <c:order val="2"/>
          <c:tx>
            <c:strRef>
              <c:f>Pivot!$D$17:$D$18</c:f>
              <c:strCache>
                <c:ptCount val="1"/>
                <c:pt idx="0">
                  <c:v>Outstanding</c:v>
                </c:pt>
              </c:strCache>
            </c:strRef>
          </c:tx>
          <c:spPr>
            <a:solidFill>
              <a:schemeClr val="accent3"/>
            </a:solidFill>
            <a:ln>
              <a:noFill/>
            </a:ln>
            <a:effectLst/>
          </c:spPr>
          <c:invertIfNegative val="0"/>
          <c:cat>
            <c:strRef>
              <c:f>Pivot!$A$19:$A$47</c:f>
              <c:strCache>
                <c:ptCount val="28"/>
                <c:pt idx="0">
                  <c:v>(blank)</c:v>
                </c:pt>
                <c:pt idx="1">
                  <c:v>CAM</c:v>
                </c:pt>
                <c:pt idx="2">
                  <c:v>CB</c:v>
                </c:pt>
                <c:pt idx="3">
                  <c:v>CDM</c:v>
                </c:pt>
                <c:pt idx="4">
                  <c:v>CF</c:v>
                </c:pt>
                <c:pt idx="5">
                  <c:v>CM</c:v>
                </c:pt>
                <c:pt idx="6">
                  <c:v>GK</c:v>
                </c:pt>
                <c:pt idx="7">
                  <c:v>LAM</c:v>
                </c:pt>
                <c:pt idx="8">
                  <c:v>LB</c:v>
                </c:pt>
                <c:pt idx="9">
                  <c:v>LCB</c:v>
                </c:pt>
                <c:pt idx="10">
                  <c:v>LCM</c:v>
                </c:pt>
                <c:pt idx="11">
                  <c:v>LDM</c:v>
                </c:pt>
                <c:pt idx="12">
                  <c:v>LF</c:v>
                </c:pt>
                <c:pt idx="13">
                  <c:v>LM</c:v>
                </c:pt>
                <c:pt idx="14">
                  <c:v>LS</c:v>
                </c:pt>
                <c:pt idx="15">
                  <c:v>LW</c:v>
                </c:pt>
                <c:pt idx="16">
                  <c:v>LWB</c:v>
                </c:pt>
                <c:pt idx="17">
                  <c:v>RAM</c:v>
                </c:pt>
                <c:pt idx="18">
                  <c:v>RB</c:v>
                </c:pt>
                <c:pt idx="19">
                  <c:v>RCB</c:v>
                </c:pt>
                <c:pt idx="20">
                  <c:v>RCM</c:v>
                </c:pt>
                <c:pt idx="21">
                  <c:v>RDM</c:v>
                </c:pt>
                <c:pt idx="22">
                  <c:v>RF</c:v>
                </c:pt>
                <c:pt idx="23">
                  <c:v>RM</c:v>
                </c:pt>
                <c:pt idx="24">
                  <c:v>RS</c:v>
                </c:pt>
                <c:pt idx="25">
                  <c:v>RW</c:v>
                </c:pt>
                <c:pt idx="26">
                  <c:v>RWB</c:v>
                </c:pt>
                <c:pt idx="27">
                  <c:v>ST</c:v>
                </c:pt>
              </c:strCache>
            </c:strRef>
          </c:cat>
          <c:val>
            <c:numRef>
              <c:f>Pivot!$D$19:$D$47</c:f>
              <c:numCache>
                <c:formatCode>General</c:formatCode>
                <c:ptCount val="28"/>
                <c:pt idx="0">
                  <c:v>37</c:v>
                </c:pt>
                <c:pt idx="1">
                  <c:v>8803</c:v>
                </c:pt>
                <c:pt idx="2">
                  <c:v>10947</c:v>
                </c:pt>
                <c:pt idx="3">
                  <c:v>7408</c:v>
                </c:pt>
                <c:pt idx="4">
                  <c:v>604</c:v>
                </c:pt>
                <c:pt idx="5">
                  <c:v>7687</c:v>
                </c:pt>
                <c:pt idx="6">
                  <c:v>14202</c:v>
                </c:pt>
                <c:pt idx="7">
                  <c:v>450</c:v>
                </c:pt>
                <c:pt idx="8">
                  <c:v>8830</c:v>
                </c:pt>
                <c:pt idx="9">
                  <c:v>7882</c:v>
                </c:pt>
                <c:pt idx="10">
                  <c:v>4878</c:v>
                </c:pt>
                <c:pt idx="11">
                  <c:v>3212</c:v>
                </c:pt>
                <c:pt idx="12">
                  <c:v>250</c:v>
                </c:pt>
                <c:pt idx="13">
                  <c:v>8988</c:v>
                </c:pt>
                <c:pt idx="14">
                  <c:v>2849</c:v>
                </c:pt>
                <c:pt idx="15">
                  <c:v>2693</c:v>
                </c:pt>
                <c:pt idx="16">
                  <c:v>665</c:v>
                </c:pt>
                <c:pt idx="17">
                  <c:v>495</c:v>
                </c:pt>
                <c:pt idx="18">
                  <c:v>9691</c:v>
                </c:pt>
                <c:pt idx="19">
                  <c:v>7946</c:v>
                </c:pt>
                <c:pt idx="20">
                  <c:v>4471</c:v>
                </c:pt>
                <c:pt idx="21">
                  <c:v>3480</c:v>
                </c:pt>
                <c:pt idx="22">
                  <c:v>230</c:v>
                </c:pt>
                <c:pt idx="23">
                  <c:v>8879</c:v>
                </c:pt>
                <c:pt idx="24">
                  <c:v>2562</c:v>
                </c:pt>
                <c:pt idx="25">
                  <c:v>3074</c:v>
                </c:pt>
                <c:pt idx="26">
                  <c:v>531</c:v>
                </c:pt>
                <c:pt idx="27">
                  <c:v>15774</c:v>
                </c:pt>
              </c:numCache>
            </c:numRef>
          </c:val>
          <c:extLst>
            <c:ext xmlns:c16="http://schemas.microsoft.com/office/drawing/2014/chart" uri="{C3380CC4-5D6E-409C-BE32-E72D297353CC}">
              <c16:uniqueId val="{00000002-CCBC-4854-BC0F-6EC662C98158}"/>
            </c:ext>
          </c:extLst>
        </c:ser>
        <c:ser>
          <c:idx val="3"/>
          <c:order val="3"/>
          <c:tx>
            <c:strRef>
              <c:f>Pivot!$E$17:$E$18</c:f>
              <c:strCache>
                <c:ptCount val="1"/>
                <c:pt idx="0">
                  <c:v>Satisfactory</c:v>
                </c:pt>
              </c:strCache>
            </c:strRef>
          </c:tx>
          <c:spPr>
            <a:solidFill>
              <a:schemeClr val="accent4"/>
            </a:solidFill>
            <a:ln>
              <a:noFill/>
            </a:ln>
            <a:effectLst/>
          </c:spPr>
          <c:invertIfNegative val="0"/>
          <c:cat>
            <c:strRef>
              <c:f>Pivot!$A$19:$A$47</c:f>
              <c:strCache>
                <c:ptCount val="28"/>
                <c:pt idx="0">
                  <c:v>(blank)</c:v>
                </c:pt>
                <c:pt idx="1">
                  <c:v>CAM</c:v>
                </c:pt>
                <c:pt idx="2">
                  <c:v>CB</c:v>
                </c:pt>
                <c:pt idx="3">
                  <c:v>CDM</c:v>
                </c:pt>
                <c:pt idx="4">
                  <c:v>CF</c:v>
                </c:pt>
                <c:pt idx="5">
                  <c:v>CM</c:v>
                </c:pt>
                <c:pt idx="6">
                  <c:v>GK</c:v>
                </c:pt>
                <c:pt idx="7">
                  <c:v>LAM</c:v>
                </c:pt>
                <c:pt idx="8">
                  <c:v>LB</c:v>
                </c:pt>
                <c:pt idx="9">
                  <c:v>LCB</c:v>
                </c:pt>
                <c:pt idx="10">
                  <c:v>LCM</c:v>
                </c:pt>
                <c:pt idx="11">
                  <c:v>LDM</c:v>
                </c:pt>
                <c:pt idx="12">
                  <c:v>LF</c:v>
                </c:pt>
                <c:pt idx="13">
                  <c:v>LM</c:v>
                </c:pt>
                <c:pt idx="14">
                  <c:v>LS</c:v>
                </c:pt>
                <c:pt idx="15">
                  <c:v>LW</c:v>
                </c:pt>
                <c:pt idx="16">
                  <c:v>LWB</c:v>
                </c:pt>
                <c:pt idx="17">
                  <c:v>RAM</c:v>
                </c:pt>
                <c:pt idx="18">
                  <c:v>RB</c:v>
                </c:pt>
                <c:pt idx="19">
                  <c:v>RCB</c:v>
                </c:pt>
                <c:pt idx="20">
                  <c:v>RCM</c:v>
                </c:pt>
                <c:pt idx="21">
                  <c:v>RDM</c:v>
                </c:pt>
                <c:pt idx="22">
                  <c:v>RF</c:v>
                </c:pt>
                <c:pt idx="23">
                  <c:v>RM</c:v>
                </c:pt>
                <c:pt idx="24">
                  <c:v>RS</c:v>
                </c:pt>
                <c:pt idx="25">
                  <c:v>RW</c:v>
                </c:pt>
                <c:pt idx="26">
                  <c:v>RWB</c:v>
                </c:pt>
                <c:pt idx="27">
                  <c:v>ST</c:v>
                </c:pt>
              </c:strCache>
            </c:strRef>
          </c:cat>
          <c:val>
            <c:numRef>
              <c:f>Pivot!$E$19:$E$47</c:f>
              <c:numCache>
                <c:formatCode>General</c:formatCode>
                <c:ptCount val="28"/>
                <c:pt idx="0">
                  <c:v>37</c:v>
                </c:pt>
                <c:pt idx="1">
                  <c:v>8803</c:v>
                </c:pt>
                <c:pt idx="2">
                  <c:v>10947</c:v>
                </c:pt>
                <c:pt idx="3">
                  <c:v>7408</c:v>
                </c:pt>
                <c:pt idx="4">
                  <c:v>604</c:v>
                </c:pt>
                <c:pt idx="5">
                  <c:v>7687</c:v>
                </c:pt>
                <c:pt idx="6">
                  <c:v>14202</c:v>
                </c:pt>
                <c:pt idx="7">
                  <c:v>450</c:v>
                </c:pt>
                <c:pt idx="8">
                  <c:v>8830</c:v>
                </c:pt>
                <c:pt idx="9">
                  <c:v>7882</c:v>
                </c:pt>
                <c:pt idx="10">
                  <c:v>4878</c:v>
                </c:pt>
                <c:pt idx="11">
                  <c:v>3212</c:v>
                </c:pt>
                <c:pt idx="12">
                  <c:v>250</c:v>
                </c:pt>
                <c:pt idx="13">
                  <c:v>8988</c:v>
                </c:pt>
                <c:pt idx="14">
                  <c:v>2849</c:v>
                </c:pt>
                <c:pt idx="15">
                  <c:v>2693</c:v>
                </c:pt>
                <c:pt idx="16">
                  <c:v>665</c:v>
                </c:pt>
                <c:pt idx="17">
                  <c:v>495</c:v>
                </c:pt>
                <c:pt idx="18">
                  <c:v>9691</c:v>
                </c:pt>
                <c:pt idx="19">
                  <c:v>7946</c:v>
                </c:pt>
                <c:pt idx="20">
                  <c:v>4471</c:v>
                </c:pt>
                <c:pt idx="21">
                  <c:v>3480</c:v>
                </c:pt>
                <c:pt idx="22">
                  <c:v>230</c:v>
                </c:pt>
                <c:pt idx="23">
                  <c:v>8879</c:v>
                </c:pt>
                <c:pt idx="24">
                  <c:v>2562</c:v>
                </c:pt>
                <c:pt idx="25">
                  <c:v>3074</c:v>
                </c:pt>
                <c:pt idx="26">
                  <c:v>531</c:v>
                </c:pt>
                <c:pt idx="27">
                  <c:v>15774</c:v>
                </c:pt>
              </c:numCache>
            </c:numRef>
          </c:val>
          <c:extLst>
            <c:ext xmlns:c16="http://schemas.microsoft.com/office/drawing/2014/chart" uri="{C3380CC4-5D6E-409C-BE32-E72D297353CC}">
              <c16:uniqueId val="{00000003-CCBC-4854-BC0F-6EC662C98158}"/>
            </c:ext>
          </c:extLst>
        </c:ser>
        <c:ser>
          <c:idx val="4"/>
          <c:order val="4"/>
          <c:tx>
            <c:strRef>
              <c:f>Pivot!$F$17:$F$18</c:f>
              <c:strCache>
                <c:ptCount val="1"/>
                <c:pt idx="0">
                  <c:v>Underperforming</c:v>
                </c:pt>
              </c:strCache>
            </c:strRef>
          </c:tx>
          <c:spPr>
            <a:solidFill>
              <a:schemeClr val="accent5"/>
            </a:solidFill>
            <a:ln>
              <a:noFill/>
            </a:ln>
            <a:effectLst/>
          </c:spPr>
          <c:invertIfNegative val="0"/>
          <c:cat>
            <c:strRef>
              <c:f>Pivot!$A$19:$A$47</c:f>
              <c:strCache>
                <c:ptCount val="28"/>
                <c:pt idx="0">
                  <c:v>(blank)</c:v>
                </c:pt>
                <c:pt idx="1">
                  <c:v>CAM</c:v>
                </c:pt>
                <c:pt idx="2">
                  <c:v>CB</c:v>
                </c:pt>
                <c:pt idx="3">
                  <c:v>CDM</c:v>
                </c:pt>
                <c:pt idx="4">
                  <c:v>CF</c:v>
                </c:pt>
                <c:pt idx="5">
                  <c:v>CM</c:v>
                </c:pt>
                <c:pt idx="6">
                  <c:v>GK</c:v>
                </c:pt>
                <c:pt idx="7">
                  <c:v>LAM</c:v>
                </c:pt>
                <c:pt idx="8">
                  <c:v>LB</c:v>
                </c:pt>
                <c:pt idx="9">
                  <c:v>LCB</c:v>
                </c:pt>
                <c:pt idx="10">
                  <c:v>LCM</c:v>
                </c:pt>
                <c:pt idx="11">
                  <c:v>LDM</c:v>
                </c:pt>
                <c:pt idx="12">
                  <c:v>LF</c:v>
                </c:pt>
                <c:pt idx="13">
                  <c:v>LM</c:v>
                </c:pt>
                <c:pt idx="14">
                  <c:v>LS</c:v>
                </c:pt>
                <c:pt idx="15">
                  <c:v>LW</c:v>
                </c:pt>
                <c:pt idx="16">
                  <c:v>LWB</c:v>
                </c:pt>
                <c:pt idx="17">
                  <c:v>RAM</c:v>
                </c:pt>
                <c:pt idx="18">
                  <c:v>RB</c:v>
                </c:pt>
                <c:pt idx="19">
                  <c:v>RCB</c:v>
                </c:pt>
                <c:pt idx="20">
                  <c:v>RCM</c:v>
                </c:pt>
                <c:pt idx="21">
                  <c:v>RDM</c:v>
                </c:pt>
                <c:pt idx="22">
                  <c:v>RF</c:v>
                </c:pt>
                <c:pt idx="23">
                  <c:v>RM</c:v>
                </c:pt>
                <c:pt idx="24">
                  <c:v>RS</c:v>
                </c:pt>
                <c:pt idx="25">
                  <c:v>RW</c:v>
                </c:pt>
                <c:pt idx="26">
                  <c:v>RWB</c:v>
                </c:pt>
                <c:pt idx="27">
                  <c:v>ST</c:v>
                </c:pt>
              </c:strCache>
            </c:strRef>
          </c:cat>
          <c:val>
            <c:numRef>
              <c:f>Pivot!$F$19:$F$47</c:f>
              <c:numCache>
                <c:formatCode>General</c:formatCode>
                <c:ptCount val="28"/>
                <c:pt idx="0">
                  <c:v>37</c:v>
                </c:pt>
                <c:pt idx="1">
                  <c:v>8803</c:v>
                </c:pt>
                <c:pt idx="2">
                  <c:v>10947</c:v>
                </c:pt>
                <c:pt idx="3">
                  <c:v>7408</c:v>
                </c:pt>
                <c:pt idx="4">
                  <c:v>604</c:v>
                </c:pt>
                <c:pt idx="5">
                  <c:v>7687</c:v>
                </c:pt>
                <c:pt idx="6">
                  <c:v>14202</c:v>
                </c:pt>
                <c:pt idx="7">
                  <c:v>450</c:v>
                </c:pt>
                <c:pt idx="8">
                  <c:v>8830</c:v>
                </c:pt>
                <c:pt idx="9">
                  <c:v>7882</c:v>
                </c:pt>
                <c:pt idx="10">
                  <c:v>4878</c:v>
                </c:pt>
                <c:pt idx="11">
                  <c:v>3212</c:v>
                </c:pt>
                <c:pt idx="12">
                  <c:v>250</c:v>
                </c:pt>
                <c:pt idx="13">
                  <c:v>8988</c:v>
                </c:pt>
                <c:pt idx="14">
                  <c:v>2849</c:v>
                </c:pt>
                <c:pt idx="15">
                  <c:v>2693</c:v>
                </c:pt>
                <c:pt idx="16">
                  <c:v>665</c:v>
                </c:pt>
                <c:pt idx="17">
                  <c:v>495</c:v>
                </c:pt>
                <c:pt idx="18">
                  <c:v>9691</c:v>
                </c:pt>
                <c:pt idx="19">
                  <c:v>7946</c:v>
                </c:pt>
                <c:pt idx="20">
                  <c:v>4471</c:v>
                </c:pt>
                <c:pt idx="21">
                  <c:v>3480</c:v>
                </c:pt>
                <c:pt idx="22">
                  <c:v>230</c:v>
                </c:pt>
                <c:pt idx="23">
                  <c:v>8879</c:v>
                </c:pt>
                <c:pt idx="24">
                  <c:v>2562</c:v>
                </c:pt>
                <c:pt idx="25">
                  <c:v>3074</c:v>
                </c:pt>
                <c:pt idx="26">
                  <c:v>531</c:v>
                </c:pt>
                <c:pt idx="27">
                  <c:v>15774</c:v>
                </c:pt>
              </c:numCache>
            </c:numRef>
          </c:val>
          <c:extLst>
            <c:ext xmlns:c16="http://schemas.microsoft.com/office/drawing/2014/chart" uri="{C3380CC4-5D6E-409C-BE32-E72D297353CC}">
              <c16:uniqueId val="{00000004-CCBC-4854-BC0F-6EC662C98158}"/>
            </c:ext>
          </c:extLst>
        </c:ser>
        <c:dLbls>
          <c:showLegendKey val="0"/>
          <c:showVal val="0"/>
          <c:showCatName val="0"/>
          <c:showSerName val="0"/>
          <c:showPercent val="0"/>
          <c:showBubbleSize val="0"/>
        </c:dLbls>
        <c:gapWidth val="219"/>
        <c:overlap val="100"/>
        <c:axId val="219676943"/>
        <c:axId val="219677423"/>
      </c:barChart>
      <c:catAx>
        <c:axId val="219676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9677423"/>
        <c:crosses val="autoZero"/>
        <c:auto val="1"/>
        <c:lblAlgn val="ctr"/>
        <c:lblOffset val="100"/>
        <c:noMultiLvlLbl val="0"/>
      </c:catAx>
      <c:valAx>
        <c:axId val="219677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9676943"/>
        <c:crosses val="autoZero"/>
        <c:crossBetween val="between"/>
      </c:valAx>
      <c:spPr>
        <a:noFill/>
        <a:ln>
          <a:noFill/>
        </a:ln>
        <a:effectLst/>
      </c:spPr>
    </c:plotArea>
    <c:legend>
      <c:legendPos val="r"/>
      <c:legendEntry>
        <c:idx val="4"/>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34B1B6C-ACA7-4831-81CC-420F50872F87}" type="datetimeFigureOut">
              <a:rPr lang="en-IN" smtClean="0"/>
              <a:t>03-09-2024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25288984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B1B6C-ACA7-4831-81CC-420F50872F87}"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3946322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B1B6C-ACA7-4831-81CC-420F50872F8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4118296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B1B6C-ACA7-4831-81CC-420F50872F8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3180730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B1B6C-ACA7-4831-81CC-420F50872F8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2107479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B1B6C-ACA7-4831-81CC-420F50872F8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6015787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B1B6C-ACA7-4831-81CC-420F50872F8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2108852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B1B6C-ACA7-4831-81CC-420F50872F8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91C5-1AF0-4677-95A3-516086E78AD0}"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22460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B1B6C-ACA7-4831-81CC-420F50872F8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3639442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9830F-ECB4-3C09-6CB3-409F04810CE0}"/>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FAEAC7-AE3D-5B9D-3F35-30EEE032BC78}"/>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15B5E6-795F-EC56-22AA-BE9724A193FF}"/>
              </a:ext>
            </a:extLst>
          </p:cNvPr>
          <p:cNvSpPr>
            <a:spLocks noGrp="1"/>
          </p:cNvSpPr>
          <p:nvPr>
            <p:ph type="dt" sz="half" idx="10"/>
          </p:nvPr>
        </p:nvSpPr>
        <p:spPr/>
        <p:txBody>
          <a:bodyPr/>
          <a:lstStyle/>
          <a:p>
            <a:fld id="{434B1B6C-ACA7-4831-81CC-420F50872F87}" type="datetimeFigureOut">
              <a:rPr lang="en-IN" smtClean="0"/>
              <a:t>03-09-2024</a:t>
            </a:fld>
            <a:endParaRPr lang="en-IN"/>
          </a:p>
        </p:txBody>
      </p:sp>
      <p:sp>
        <p:nvSpPr>
          <p:cNvPr id="5" name="Footer Placeholder 4">
            <a:extLst>
              <a:ext uri="{FF2B5EF4-FFF2-40B4-BE49-F238E27FC236}">
                <a16:creationId xmlns:a16="http://schemas.microsoft.com/office/drawing/2014/main" id="{54CA2908-6B90-392E-67A7-D7BF829245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7287D-5E49-D02B-215D-BE5F85A3BD6B}"/>
              </a:ext>
            </a:extLst>
          </p:cNvPr>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2061591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4B1B6C-ACA7-4831-81CC-420F50872F8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32095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4B1B6C-ACA7-4831-81CC-420F50872F87}"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57459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4B1B6C-ACA7-4831-81CC-420F50872F87}"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3985597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4B1B6C-ACA7-4831-81CC-420F50872F87}"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22627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4B1B6C-ACA7-4831-81CC-420F50872F87}" type="datetimeFigureOut">
              <a:rPr lang="en-IN" smtClean="0"/>
              <a:t>03-09-2024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427794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34B1B6C-ACA7-4831-81CC-420F50872F87}" type="datetimeFigureOut">
              <a:rPr lang="en-IN" smtClean="0"/>
              <a:t>03-09-2024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477273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B1B6C-ACA7-4831-81CC-420F50872F87}"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427002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4B1B6C-ACA7-4831-81CC-420F50872F87}"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AAD91C5-1AF0-4677-95A3-516086E78AD0}" type="slidenum">
              <a:rPr lang="en-IN" smtClean="0"/>
              <a:t>‹#›</a:t>
            </a:fld>
            <a:endParaRPr lang="en-IN"/>
          </a:p>
        </p:txBody>
      </p:sp>
    </p:spTree>
    <p:extLst>
      <p:ext uri="{BB962C8B-B14F-4D97-AF65-F5344CB8AC3E}">
        <p14:creationId xmlns:p14="http://schemas.microsoft.com/office/powerpoint/2010/main" val="180900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4B1B6C-ACA7-4831-81CC-420F50872F87}" type="datetimeFigureOut">
              <a:rPr lang="en-IN" smtClean="0"/>
              <a:t>03-09-2024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AD91C5-1AF0-4677-95A3-516086E78AD0}" type="slidenum">
              <a:rPr lang="en-IN" smtClean="0"/>
              <a:t>‹#›</a:t>
            </a:fld>
            <a:endParaRPr lang="en-IN"/>
          </a:p>
        </p:txBody>
      </p:sp>
    </p:spTree>
    <p:extLst>
      <p:ext uri="{BB962C8B-B14F-4D97-AF65-F5344CB8AC3E}">
        <p14:creationId xmlns:p14="http://schemas.microsoft.com/office/powerpoint/2010/main" val="16429266"/>
      </p:ext>
    </p:extLst>
  </p:cSld>
  <p:clrMap bg1="dk1" tx1="lt1" bg2="dk2" tx2="lt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 id="2147483983" r:id="rId12"/>
    <p:sldLayoutId id="2147483984" r:id="rId13"/>
    <p:sldLayoutId id="2147483985" r:id="rId14"/>
    <p:sldLayoutId id="2147483986" r:id="rId15"/>
    <p:sldLayoutId id="2147483987" r:id="rId16"/>
    <p:sldLayoutId id="2147483988" r:id="rId17"/>
    <p:sldLayoutId id="214748398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 /><Relationship Id="rId1" Type="http://schemas.openxmlformats.org/officeDocument/2006/relationships/themeOverride" Target="../theme/themeOverride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image" Target="../media/image4.png"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02CF-905C-E2A5-C441-E0798CFE05CA}"/>
              </a:ext>
            </a:extLst>
          </p:cNvPr>
          <p:cNvSpPr>
            <a:spLocks noGrp="1"/>
          </p:cNvSpPr>
          <p:nvPr>
            <p:ph type="title"/>
          </p:nvPr>
        </p:nvSpPr>
        <p:spPr/>
        <p:txBody>
          <a:bodyPr/>
          <a:lstStyle/>
          <a:p>
            <a:r>
              <a:rPr lang="en-IN" sz="3600" u="sng" dirty="0"/>
              <a:t>FIFA Player Data Analysis</a:t>
            </a:r>
            <a:endParaRPr lang="en-IN" u="sng" dirty="0"/>
          </a:p>
        </p:txBody>
      </p:sp>
      <p:sp>
        <p:nvSpPr>
          <p:cNvPr id="10" name="Content Placeholder 9">
            <a:extLst>
              <a:ext uri="{FF2B5EF4-FFF2-40B4-BE49-F238E27FC236}">
                <a16:creationId xmlns:a16="http://schemas.microsoft.com/office/drawing/2014/main" id="{BAA26A43-8C8C-8657-4EF6-450A781ED852}"/>
              </a:ext>
            </a:extLst>
          </p:cNvPr>
          <p:cNvSpPr>
            <a:spLocks noGrp="1"/>
          </p:cNvSpPr>
          <p:nvPr>
            <p:ph idx="1"/>
          </p:nvPr>
        </p:nvSpPr>
        <p:spPr>
          <a:xfrm>
            <a:off x="704851" y="1637242"/>
            <a:ext cx="10131425" cy="3649133"/>
          </a:xfrm>
        </p:spPr>
        <p:txBody>
          <a:bodyPr/>
          <a:lstStyle/>
          <a:p>
            <a:pPr marL="0" indent="0">
              <a:buNone/>
            </a:pPr>
            <a:r>
              <a:rPr lang="en-US" sz="2800" dirty="0"/>
              <a:t>STUDENT NAME:R. Sabeetha</a:t>
            </a:r>
          </a:p>
          <a:p>
            <a:pPr marL="0" indent="0">
              <a:buNone/>
            </a:pPr>
            <a:r>
              <a:rPr lang="en-US" sz="2800" dirty="0"/>
              <a:t>REGISTER NO:</a:t>
            </a:r>
            <a:r>
              <a:rPr lang="en-GB" sz="2800" dirty="0"/>
              <a:t>312209703</a:t>
            </a:r>
            <a:endParaRPr lang="en-US" sz="2800" dirty="0"/>
          </a:p>
          <a:p>
            <a:pPr marL="0" indent="0">
              <a:buNone/>
            </a:pPr>
            <a:r>
              <a:rPr lang="en-US" sz="2800" dirty="0"/>
              <a:t>NAAN MUDHALVAN ID: 	Asunm135331220970</a:t>
            </a:r>
            <a:r>
              <a:rPr lang="en-GB" sz="2800" dirty="0"/>
              <a:t>3</a:t>
            </a:r>
            <a:endParaRPr lang="en-US" sz="2800" dirty="0"/>
          </a:p>
          <a:p>
            <a:pPr marL="0" indent="0">
              <a:buNone/>
            </a:pPr>
            <a:r>
              <a:rPr lang="en-US" sz="2800" dirty="0"/>
              <a:t>DEPARTMENT: B.com Marketing Management</a:t>
            </a:r>
          </a:p>
          <a:p>
            <a:pPr marL="0" indent="0">
              <a:buNone/>
            </a:pPr>
            <a:r>
              <a:rPr lang="en-US" sz="2800" dirty="0"/>
              <a:t>COLLEGE: Anna Adarsh College for Women</a:t>
            </a:r>
            <a:endParaRPr lang="en-IN" dirty="0"/>
          </a:p>
        </p:txBody>
      </p:sp>
    </p:spTree>
    <p:extLst>
      <p:ext uri="{BB962C8B-B14F-4D97-AF65-F5344CB8AC3E}">
        <p14:creationId xmlns:p14="http://schemas.microsoft.com/office/powerpoint/2010/main" val="42032426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326F-0867-C679-674C-7B5CC2D9F9E6}"/>
              </a:ext>
            </a:extLst>
          </p:cNvPr>
          <p:cNvSpPr>
            <a:spLocks noGrp="1"/>
          </p:cNvSpPr>
          <p:nvPr>
            <p:ph type="ctrTitle"/>
          </p:nvPr>
        </p:nvSpPr>
        <p:spPr>
          <a:xfrm>
            <a:off x="3962399" y="1066801"/>
            <a:ext cx="7197726" cy="2654807"/>
          </a:xfrm>
        </p:spPr>
        <p:txBody>
          <a:bodyPr>
            <a:normAutofit/>
          </a:bodyPr>
          <a:lstStyle/>
          <a:p>
            <a:r>
              <a:rPr lang="en-IN" sz="6000" dirty="0"/>
              <a:t>FIFA Data Analysis</a:t>
            </a:r>
          </a:p>
        </p:txBody>
      </p:sp>
      <p:sp>
        <p:nvSpPr>
          <p:cNvPr id="3" name="Subtitle 2">
            <a:extLst>
              <a:ext uri="{FF2B5EF4-FFF2-40B4-BE49-F238E27FC236}">
                <a16:creationId xmlns:a16="http://schemas.microsoft.com/office/drawing/2014/main" id="{C8052C0F-DE67-2A36-7940-9D84CAE46593}"/>
              </a:ext>
            </a:extLst>
          </p:cNvPr>
          <p:cNvSpPr>
            <a:spLocks noGrp="1"/>
          </p:cNvSpPr>
          <p:nvPr>
            <p:ph type="subTitle" idx="1"/>
          </p:nvPr>
        </p:nvSpPr>
        <p:spPr>
          <a:xfrm>
            <a:off x="3962399" y="3721608"/>
            <a:ext cx="7197726" cy="2069591"/>
          </a:xfrm>
        </p:spPr>
        <p:txBody>
          <a:bodyPr>
            <a:normAutofit/>
          </a:bodyPr>
          <a:lstStyle/>
          <a:p>
            <a:r>
              <a:rPr lang="en-IN" sz="2000" dirty="0"/>
              <a:t>Generated from Excel</a:t>
            </a:r>
          </a:p>
        </p:txBody>
      </p:sp>
    </p:spTree>
    <p:extLst>
      <p:ext uri="{BB962C8B-B14F-4D97-AF65-F5344CB8AC3E}">
        <p14:creationId xmlns:p14="http://schemas.microsoft.com/office/powerpoint/2010/main" val="1367396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56F3-3EF7-28C9-26CB-6F52B659454A}"/>
              </a:ext>
            </a:extLst>
          </p:cNvPr>
          <p:cNvSpPr>
            <a:spLocks noGrp="1"/>
          </p:cNvSpPr>
          <p:nvPr>
            <p:ph type="title"/>
          </p:nvPr>
        </p:nvSpPr>
        <p:spPr/>
        <p:txBody>
          <a:bodyPr>
            <a:normAutofit/>
          </a:bodyPr>
          <a:lstStyle/>
          <a:p>
            <a:r>
              <a:rPr lang="en-IN" sz="4400" b="1" dirty="0">
                <a:latin typeface="Algerian" panose="04020705040A02060702" pitchFamily="82" charset="0"/>
              </a:rPr>
              <a:t>AGENDA</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BDEB6707-3164-8A0E-257C-956F9627DEF7}"/>
              </a:ext>
            </a:extLst>
          </p:cNvPr>
          <p:cNvSpPr>
            <a:spLocks noGrp="1"/>
          </p:cNvSpPr>
          <p:nvPr>
            <p:ph idx="1"/>
          </p:nvPr>
        </p:nvSpPr>
        <p:spPr/>
        <p:txBody>
          <a:bodyPr>
            <a:normAutofit/>
          </a:bodyPr>
          <a:lstStyle/>
          <a:p>
            <a:pPr>
              <a:buFont typeface="Wingdings" panose="05000000000000000000" pitchFamily="2" charset="2"/>
              <a:buChar char="ü"/>
            </a:pPr>
            <a:r>
              <a:rPr lang="en-IN" sz="3600" dirty="0"/>
              <a:t>Summary of Data</a:t>
            </a:r>
          </a:p>
          <a:p>
            <a:pPr>
              <a:buFont typeface="Wingdings" panose="05000000000000000000" pitchFamily="2" charset="2"/>
              <a:buChar char="ü"/>
            </a:pPr>
            <a:r>
              <a:rPr lang="en-IN" sz="3600" dirty="0"/>
              <a:t>Player Performance Analysis</a:t>
            </a:r>
          </a:p>
          <a:p>
            <a:pPr>
              <a:buFont typeface="Wingdings" panose="05000000000000000000" pitchFamily="2" charset="2"/>
              <a:buChar char="ü"/>
            </a:pPr>
            <a:r>
              <a:rPr lang="en-IN" sz="3600" dirty="0"/>
              <a:t>Visual Data Analysis</a:t>
            </a:r>
          </a:p>
          <a:p>
            <a:pPr>
              <a:buFont typeface="Wingdings" panose="05000000000000000000" pitchFamily="2" charset="2"/>
              <a:buChar char="ü"/>
            </a:pPr>
            <a:r>
              <a:rPr lang="en-IN" sz="3600" dirty="0"/>
              <a:t>Conclusions and Recommendations</a:t>
            </a:r>
          </a:p>
        </p:txBody>
      </p:sp>
    </p:spTree>
    <p:extLst>
      <p:ext uri="{BB962C8B-B14F-4D97-AF65-F5344CB8AC3E}">
        <p14:creationId xmlns:p14="http://schemas.microsoft.com/office/powerpoint/2010/main" val="97744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B24F-19DF-FC40-7CD0-F1141147AB67}"/>
              </a:ext>
            </a:extLst>
          </p:cNvPr>
          <p:cNvSpPr>
            <a:spLocks noGrp="1"/>
          </p:cNvSpPr>
          <p:nvPr>
            <p:ph type="title"/>
          </p:nvPr>
        </p:nvSpPr>
        <p:spPr>
          <a:xfrm>
            <a:off x="685801" y="1"/>
            <a:ext cx="10131425" cy="1380744"/>
          </a:xfrm>
        </p:spPr>
        <p:txBody>
          <a:bodyPr>
            <a:normAutofit/>
          </a:bodyPr>
          <a:lstStyle/>
          <a:p>
            <a:r>
              <a:rPr lang="en-IN" sz="3600" dirty="0"/>
              <a:t>Summary of Data</a:t>
            </a:r>
          </a:p>
        </p:txBody>
      </p:sp>
      <p:sp>
        <p:nvSpPr>
          <p:cNvPr id="3" name="Text Placeholder 2">
            <a:extLst>
              <a:ext uri="{FF2B5EF4-FFF2-40B4-BE49-F238E27FC236}">
                <a16:creationId xmlns:a16="http://schemas.microsoft.com/office/drawing/2014/main" id="{8F4C3749-866F-4ADA-948C-63498E89C52A}"/>
              </a:ext>
            </a:extLst>
          </p:cNvPr>
          <p:cNvSpPr>
            <a:spLocks noGrp="1"/>
          </p:cNvSpPr>
          <p:nvPr>
            <p:ph type="body" idx="1"/>
          </p:nvPr>
        </p:nvSpPr>
        <p:spPr>
          <a:xfrm>
            <a:off x="1069848" y="1261872"/>
            <a:ext cx="5623560" cy="1792902"/>
          </a:xfrm>
        </p:spPr>
        <p:txBody>
          <a:bodyPr>
            <a:normAutofit lnSpcReduction="10000"/>
          </a:bodyPr>
          <a:lstStyle/>
          <a:p>
            <a:pPr marL="0" indent="0" algn="just">
              <a:buNone/>
            </a:pPr>
            <a:r>
              <a:rPr lang="en-US" sz="1600" dirty="0"/>
              <a:t>This slide provides a comprehensive summary of the FIFA player data, including key metrics such as overall performance, potential, and value. The data includes information on player age, nationality, club, and position, offering a detailed overview of the dataset. Key insights from the data reveal trends in player development and market value, highlighting the importance of scouting and training.</a:t>
            </a:r>
          </a:p>
          <a:p>
            <a:pPr marL="0" indent="0">
              <a:buNone/>
            </a:pPr>
            <a:endParaRPr lang="en-IN" sz="1600" dirty="0"/>
          </a:p>
        </p:txBody>
      </p:sp>
      <p:graphicFrame>
        <p:nvGraphicFramePr>
          <p:cNvPr id="4" name="Chart 3">
            <a:extLst>
              <a:ext uri="{FF2B5EF4-FFF2-40B4-BE49-F238E27FC236}">
                <a16:creationId xmlns:a16="http://schemas.microsoft.com/office/drawing/2014/main" id="{CDD0E891-FF72-CE40-C0C5-457ADDC34893}"/>
              </a:ext>
            </a:extLst>
          </p:cNvPr>
          <p:cNvGraphicFramePr>
            <a:graphicFrameLocks/>
          </p:cNvGraphicFramePr>
          <p:nvPr>
            <p:extLst>
              <p:ext uri="{D42A27DB-BD31-4B8C-83A1-F6EECF244321}">
                <p14:modId xmlns:p14="http://schemas.microsoft.com/office/powerpoint/2010/main" val="3246166037"/>
              </p:ext>
            </p:extLst>
          </p:nvPr>
        </p:nvGraphicFramePr>
        <p:xfrm>
          <a:off x="7587994" y="145627"/>
          <a:ext cx="4604005" cy="3283374"/>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0E8810C4-6203-2DAE-D9CF-4535C4A658C0}"/>
              </a:ext>
            </a:extLst>
          </p:cNvPr>
          <p:cNvSpPr txBox="1"/>
          <p:nvPr/>
        </p:nvSpPr>
        <p:spPr>
          <a:xfrm>
            <a:off x="1042416" y="3848607"/>
            <a:ext cx="10290602" cy="2339102"/>
          </a:xfrm>
          <a:prstGeom prst="rect">
            <a:avLst/>
          </a:prstGeom>
          <a:noFill/>
        </p:spPr>
        <p:txBody>
          <a:bodyPr wrap="square" rtlCol="0">
            <a:spAutoFit/>
          </a:bodyPr>
          <a:lstStyle/>
          <a:p>
            <a:r>
              <a:rPr lang="en-US" altLang="en-US" sz="1600" dirty="0"/>
              <a:t>This comprehensive Excel dataset provides a detailed analysis of individual performance metrics across several dimensions, including mental, physical, and mathematical competencies. The data also includes insights into body type compatibility with assigned roles and real-life representation accuracy in simulations or projections. The color-coded system enhances readability by instantly highlighting superb performers in green, underperforming individuals in yellow, and those performing badly in red. Such granular detail is instrumental in formulating targeted strategies for personnel development and optimizing team composition based on empirical evidence. This analysis not only pinpoints current proficiency levels but also projects future peak performances relative to age, helping in strategic planning and decision-making.</a:t>
            </a:r>
          </a:p>
          <a:p>
            <a:endParaRPr lang="en-IN" dirty="0"/>
          </a:p>
        </p:txBody>
      </p:sp>
      <p:sp>
        <p:nvSpPr>
          <p:cNvPr id="12" name="Rectangle 7">
            <a:extLst>
              <a:ext uri="{FF2B5EF4-FFF2-40B4-BE49-F238E27FC236}">
                <a16:creationId xmlns:a16="http://schemas.microsoft.com/office/drawing/2014/main" id="{DEE4CDBA-D379-E336-F3A5-12AE904D05AD}"/>
              </a:ext>
            </a:extLst>
          </p:cNvPr>
          <p:cNvSpPr>
            <a:spLocks noChangeArrowheads="1"/>
          </p:cNvSpPr>
          <p:nvPr/>
        </p:nvSpPr>
        <p:spPr bwMode="auto">
          <a:xfrm flipH="1">
            <a:off x="-128015" y="28557"/>
            <a:ext cx="128016" cy="40008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7617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3952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683C-7627-A378-A365-3279EC366DEC}"/>
              </a:ext>
            </a:extLst>
          </p:cNvPr>
          <p:cNvSpPr>
            <a:spLocks noGrp="1"/>
          </p:cNvSpPr>
          <p:nvPr>
            <p:ph type="title"/>
          </p:nvPr>
        </p:nvSpPr>
        <p:spPr>
          <a:xfrm>
            <a:off x="685801" y="164593"/>
            <a:ext cx="10131425" cy="1353312"/>
          </a:xfrm>
        </p:spPr>
        <p:txBody>
          <a:bodyPr/>
          <a:lstStyle/>
          <a:p>
            <a:r>
              <a:rPr lang="en-IN" dirty="0"/>
              <a:t>Player Performance Analysis</a:t>
            </a:r>
          </a:p>
        </p:txBody>
      </p:sp>
      <p:sp>
        <p:nvSpPr>
          <p:cNvPr id="3" name="Text Placeholder 2">
            <a:extLst>
              <a:ext uri="{FF2B5EF4-FFF2-40B4-BE49-F238E27FC236}">
                <a16:creationId xmlns:a16="http://schemas.microsoft.com/office/drawing/2014/main" id="{08B1D24B-6832-F1FE-B15D-2B0F17A89451}"/>
              </a:ext>
            </a:extLst>
          </p:cNvPr>
          <p:cNvSpPr>
            <a:spLocks noGrp="1"/>
          </p:cNvSpPr>
          <p:nvPr>
            <p:ph type="body" idx="1"/>
          </p:nvPr>
        </p:nvSpPr>
        <p:spPr>
          <a:xfrm>
            <a:off x="685801" y="1371600"/>
            <a:ext cx="10131425" cy="1709928"/>
          </a:xfrm>
        </p:spPr>
        <p:txBody>
          <a:bodyPr>
            <a:normAutofit/>
          </a:bodyPr>
          <a:lstStyle/>
          <a:p>
            <a:pPr marL="0" indent="0">
              <a:buNone/>
            </a:pPr>
            <a:r>
              <a:rPr lang="en-US" sz="1600" dirty="0"/>
              <a:t>This slide analyzes player performance, focusing on top performers based on overall ratings and potential. Key statistics such as goals scored, assists, and defensive contributions are discussed to provide insights into player effectiveness. The analysis highlights standout players and their impact on team performance, offering valuable information for team management.</a:t>
            </a:r>
            <a:endParaRPr lang="en-IN" sz="1600" dirty="0"/>
          </a:p>
        </p:txBody>
      </p:sp>
      <p:graphicFrame>
        <p:nvGraphicFramePr>
          <p:cNvPr id="4" name="Chart 3">
            <a:extLst>
              <a:ext uri="{FF2B5EF4-FFF2-40B4-BE49-F238E27FC236}">
                <a16:creationId xmlns:a16="http://schemas.microsoft.com/office/drawing/2014/main" id="{ECD62D25-5BFB-2FFB-FA8A-FACE29A7E776}"/>
              </a:ext>
            </a:extLst>
          </p:cNvPr>
          <p:cNvGraphicFramePr>
            <a:graphicFrameLocks/>
          </p:cNvGraphicFramePr>
          <p:nvPr>
            <p:extLst>
              <p:ext uri="{D42A27DB-BD31-4B8C-83A1-F6EECF244321}">
                <p14:modId xmlns:p14="http://schemas.microsoft.com/office/powerpoint/2010/main" val="1360406627"/>
              </p:ext>
            </p:extLst>
          </p:nvPr>
        </p:nvGraphicFramePr>
        <p:xfrm>
          <a:off x="2536602" y="2788920"/>
          <a:ext cx="8445342" cy="37033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9015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B6B6E-0075-D086-878D-48F3C39C6FB6}"/>
              </a:ext>
            </a:extLst>
          </p:cNvPr>
          <p:cNvSpPr>
            <a:spLocks noGrp="1"/>
          </p:cNvSpPr>
          <p:nvPr>
            <p:ph type="title"/>
          </p:nvPr>
        </p:nvSpPr>
        <p:spPr>
          <a:xfrm>
            <a:off x="685801" y="110839"/>
            <a:ext cx="10131425" cy="1456267"/>
          </a:xfrm>
        </p:spPr>
        <p:txBody>
          <a:bodyPr/>
          <a:lstStyle/>
          <a:p>
            <a:r>
              <a:rPr lang="en-IN" dirty="0"/>
              <a:t>Visual Data Analysis</a:t>
            </a:r>
          </a:p>
        </p:txBody>
      </p:sp>
      <p:sp>
        <p:nvSpPr>
          <p:cNvPr id="3" name="Text Placeholder 2">
            <a:extLst>
              <a:ext uri="{FF2B5EF4-FFF2-40B4-BE49-F238E27FC236}">
                <a16:creationId xmlns:a16="http://schemas.microsoft.com/office/drawing/2014/main" id="{074C6CA0-1D74-7481-DCE7-D9395A8678BE}"/>
              </a:ext>
            </a:extLst>
          </p:cNvPr>
          <p:cNvSpPr>
            <a:spLocks noGrp="1"/>
          </p:cNvSpPr>
          <p:nvPr>
            <p:ph type="body" idx="1"/>
          </p:nvPr>
        </p:nvSpPr>
        <p:spPr>
          <a:xfrm>
            <a:off x="685801" y="1406057"/>
            <a:ext cx="10131425" cy="1737359"/>
          </a:xfrm>
        </p:spPr>
        <p:txBody>
          <a:bodyPr>
            <a:normAutofit/>
          </a:bodyPr>
          <a:lstStyle/>
          <a:p>
            <a:pPr marL="0" indent="0">
              <a:buNone/>
            </a:pPr>
            <a:r>
              <a:rPr lang="en-US" sz="1600" dirty="0"/>
              <a:t>This slide includes visual representations of the data, such as bar charts and pie charts, to illustrate key trends and patterns. Charts are used to compare player performance across different metrics and to highlight standout players. Visual data analysis helps in understanding complex data and making informed decisions based on the insights.</a:t>
            </a:r>
            <a:endParaRPr lang="en-IN" sz="1600" dirty="0"/>
          </a:p>
        </p:txBody>
      </p:sp>
      <p:pic>
        <p:nvPicPr>
          <p:cNvPr id="4" name="Picture 3">
            <a:extLst>
              <a:ext uri="{FF2B5EF4-FFF2-40B4-BE49-F238E27FC236}">
                <a16:creationId xmlns:a16="http://schemas.microsoft.com/office/drawing/2014/main" id="{6E5E3B09-9F78-B368-083B-61288DE1A9FD}"/>
              </a:ext>
            </a:extLst>
          </p:cNvPr>
          <p:cNvPicPr>
            <a:picLocks noChangeAspect="1"/>
          </p:cNvPicPr>
          <p:nvPr/>
        </p:nvPicPr>
        <p:blipFill>
          <a:blip r:embed="rId2"/>
          <a:stretch>
            <a:fillRect/>
          </a:stretch>
        </p:blipFill>
        <p:spPr>
          <a:xfrm>
            <a:off x="552597" y="3048000"/>
            <a:ext cx="4245751" cy="3036696"/>
          </a:xfrm>
          <a:prstGeom prst="rect">
            <a:avLst/>
          </a:prstGeom>
          <a:ln>
            <a:noFill/>
          </a:ln>
          <a:effectLst>
            <a:outerShdw blurRad="190500" algn="tl" rotWithShape="0">
              <a:srgbClr val="000000">
                <a:alpha val="70000"/>
              </a:srgbClr>
            </a:outerShdw>
          </a:effectLst>
        </p:spPr>
      </p:pic>
      <p:graphicFrame>
        <p:nvGraphicFramePr>
          <p:cNvPr id="5" name="Chart 4">
            <a:extLst>
              <a:ext uri="{FF2B5EF4-FFF2-40B4-BE49-F238E27FC236}">
                <a16:creationId xmlns:a16="http://schemas.microsoft.com/office/drawing/2014/main" id="{A5FE644C-5855-BD28-3761-6F882DF969CC}"/>
              </a:ext>
            </a:extLst>
          </p:cNvPr>
          <p:cNvGraphicFramePr>
            <a:graphicFrameLocks/>
          </p:cNvGraphicFramePr>
          <p:nvPr>
            <p:extLst>
              <p:ext uri="{D42A27DB-BD31-4B8C-83A1-F6EECF244321}">
                <p14:modId xmlns:p14="http://schemas.microsoft.com/office/powerpoint/2010/main" val="1948143251"/>
              </p:ext>
            </p:extLst>
          </p:nvPr>
        </p:nvGraphicFramePr>
        <p:xfrm>
          <a:off x="5247189" y="2973039"/>
          <a:ext cx="6118468" cy="32247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2310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79EE-223B-F344-D270-D473FABC5BA7}"/>
              </a:ext>
            </a:extLst>
          </p:cNvPr>
          <p:cNvSpPr>
            <a:spLocks noGrp="1"/>
          </p:cNvSpPr>
          <p:nvPr>
            <p:ph type="title"/>
          </p:nvPr>
        </p:nvSpPr>
        <p:spPr>
          <a:xfrm>
            <a:off x="685801" y="333375"/>
            <a:ext cx="10131425" cy="1056217"/>
          </a:xfrm>
        </p:spPr>
        <p:txBody>
          <a:bodyPr/>
          <a:lstStyle/>
          <a:p>
            <a:r>
              <a:rPr lang="en-IN" dirty="0"/>
              <a:t>Conclusions and Recommendations</a:t>
            </a:r>
          </a:p>
        </p:txBody>
      </p:sp>
      <p:sp>
        <p:nvSpPr>
          <p:cNvPr id="3" name="Text Placeholder 2">
            <a:extLst>
              <a:ext uri="{FF2B5EF4-FFF2-40B4-BE49-F238E27FC236}">
                <a16:creationId xmlns:a16="http://schemas.microsoft.com/office/drawing/2014/main" id="{98F1F055-62A5-E1F7-2961-05DE95A805DE}"/>
              </a:ext>
            </a:extLst>
          </p:cNvPr>
          <p:cNvSpPr>
            <a:spLocks noGrp="1"/>
          </p:cNvSpPr>
          <p:nvPr>
            <p:ph type="body" idx="1"/>
          </p:nvPr>
        </p:nvSpPr>
        <p:spPr>
          <a:xfrm>
            <a:off x="685801" y="1543049"/>
            <a:ext cx="10131425" cy="4448175"/>
          </a:xfrm>
        </p:spPr>
        <p:txBody>
          <a:bodyPr>
            <a:normAutofit/>
          </a:bodyPr>
          <a:lstStyle/>
          <a:p>
            <a:r>
              <a:rPr lang="en-US" dirty="0"/>
              <a:t>This slide summarizes the key findings from the data analysis and provides recommendations for future actions. Based on the analysis, suggestions for player development, team strategies, and potential transfers are discussed. The recommendations aim to enhance team performance and maximize player potential.</a:t>
            </a:r>
          </a:p>
          <a:p>
            <a:pPr algn="l"/>
            <a:r>
              <a:rPr lang="en-US" dirty="0"/>
              <a:t>In summary, our detailed analysis of individual performance metrics has provided valuable insights into the mental, physical, and mathematical competencies of our team members. By examining body type compatibility and real-life representation accuracy, we have identified key areas for improvement and highlighted our top performers. The color-coded system has made it easy to distinguish between superb, underperforming, and poorly performing individuals, allowing us to tailor our development strategies effectively.</a:t>
            </a:r>
          </a:p>
          <a:p>
            <a:pPr algn="l"/>
            <a:r>
              <a:rPr lang="en-US" dirty="0"/>
              <a:t>Moving forward, it is crucial to leverage these insights to optimize team composition and enhance overall performance. By focusing on targeted development plans and continuous monitoring, we can ensure that each team member reaches their full potential, contributing to the success of our organization.</a:t>
            </a:r>
          </a:p>
          <a:p>
            <a:endParaRPr lang="en-IN" dirty="0"/>
          </a:p>
        </p:txBody>
      </p:sp>
    </p:spTree>
    <p:extLst>
      <p:ext uri="{BB962C8B-B14F-4D97-AF65-F5344CB8AC3E}">
        <p14:creationId xmlns:p14="http://schemas.microsoft.com/office/powerpoint/2010/main" val="48845185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53</TotalTime>
  <Words>542</Words>
  <Application>Microsoft Office PowerPoint</Application>
  <PresentationFormat>Widescreen</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Celestial</vt:lpstr>
      <vt:lpstr>FIFA Player Data Analysis</vt:lpstr>
      <vt:lpstr>FIFA Data Analysis</vt:lpstr>
      <vt:lpstr>AGENDA</vt:lpstr>
      <vt:lpstr>Summary of Data</vt:lpstr>
      <vt:lpstr>Player Performance Analysis</vt:lpstr>
      <vt:lpstr>Visual Data Analysis</vt:lpstr>
      <vt:lpstr>Conclusions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Player Data Analysis</dc:title>
  <dc:creator>Saran k</dc:creator>
  <cp:lastModifiedBy>Saran04102k@outlook.com</cp:lastModifiedBy>
  <cp:revision>2</cp:revision>
  <dcterms:created xsi:type="dcterms:W3CDTF">2024-09-02T17:39:13Z</dcterms:created>
  <dcterms:modified xsi:type="dcterms:W3CDTF">2024-09-03T04:36:12Z</dcterms:modified>
</cp:coreProperties>
</file>