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CD33D64-F4AC-4443-B38A-191E6703C8B4}" type="datetimeFigureOut">
              <a:rPr lang="en-ZA" smtClean="0"/>
              <a:t>2020/08/05</a:t>
            </a:fld>
            <a:endParaRPr lang="en-ZA"/>
          </a:p>
        </p:txBody>
      </p:sp>
      <p:sp>
        <p:nvSpPr>
          <p:cNvPr id="5" name="Footer Placeholder 4"/>
          <p:cNvSpPr>
            <a:spLocks noGrp="1"/>
          </p:cNvSpPr>
          <p:nvPr>
            <p:ph type="ftr" sz="quarter" idx="11"/>
          </p:nvPr>
        </p:nvSpPr>
        <p:spPr>
          <a:xfrm>
            <a:off x="3962399" y="5870575"/>
            <a:ext cx="4893958" cy="377825"/>
          </a:xfrm>
        </p:spPr>
        <p:txBody>
          <a:bodyPr/>
          <a:lstStyle/>
          <a:p>
            <a:endParaRPr lang="en-ZA"/>
          </a:p>
        </p:txBody>
      </p:sp>
      <p:sp>
        <p:nvSpPr>
          <p:cNvPr id="6" name="Slide Number Placeholder 5"/>
          <p:cNvSpPr>
            <a:spLocks noGrp="1"/>
          </p:cNvSpPr>
          <p:nvPr>
            <p:ph type="sldNum" sz="quarter" idx="12"/>
          </p:nvPr>
        </p:nvSpPr>
        <p:spPr>
          <a:xfrm>
            <a:off x="10608958" y="5870575"/>
            <a:ext cx="551167" cy="377825"/>
          </a:xfrm>
        </p:spPr>
        <p:txBody>
          <a:bodyPr/>
          <a:lstStyle/>
          <a:p>
            <a:fld id="{2B21FC98-FFF0-4945-9289-7F625451D896}" type="slidenum">
              <a:rPr lang="en-ZA" smtClean="0"/>
              <a:t>‹#›</a:t>
            </a:fld>
            <a:endParaRPr lang="en-ZA"/>
          </a:p>
        </p:txBody>
      </p:sp>
    </p:spTree>
    <p:extLst>
      <p:ext uri="{BB962C8B-B14F-4D97-AF65-F5344CB8AC3E}">
        <p14:creationId xmlns:p14="http://schemas.microsoft.com/office/powerpoint/2010/main" val="113802501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D33D64-F4AC-4443-B38A-191E6703C8B4}" type="datetimeFigureOut">
              <a:rPr lang="en-ZA" smtClean="0"/>
              <a:t>2020/08/05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2B21FC98-FFF0-4945-9289-7F625451D896}" type="slidenum">
              <a:rPr lang="en-ZA" smtClean="0"/>
              <a:t>‹#›</a:t>
            </a:fld>
            <a:endParaRPr lang="en-ZA"/>
          </a:p>
        </p:txBody>
      </p:sp>
    </p:spTree>
    <p:extLst>
      <p:ext uri="{BB962C8B-B14F-4D97-AF65-F5344CB8AC3E}">
        <p14:creationId xmlns:p14="http://schemas.microsoft.com/office/powerpoint/2010/main" val="2268460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D33D64-F4AC-4443-B38A-191E6703C8B4}" type="datetimeFigureOut">
              <a:rPr lang="en-ZA" smtClean="0"/>
              <a:t>2020/08/05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2B21FC98-FFF0-4945-9289-7F625451D896}" type="slidenum">
              <a:rPr lang="en-ZA" smtClean="0"/>
              <a:t>‹#›</a:t>
            </a:fld>
            <a:endParaRPr lang="en-ZA"/>
          </a:p>
        </p:txBody>
      </p:sp>
    </p:spTree>
    <p:extLst>
      <p:ext uri="{BB962C8B-B14F-4D97-AF65-F5344CB8AC3E}">
        <p14:creationId xmlns:p14="http://schemas.microsoft.com/office/powerpoint/2010/main" val="2052833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D33D64-F4AC-4443-B38A-191E6703C8B4}" type="datetimeFigureOut">
              <a:rPr lang="en-ZA" smtClean="0"/>
              <a:t>2020/08/05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2B21FC98-FFF0-4945-9289-7F625451D896}" type="slidenum">
              <a:rPr lang="en-ZA" smtClean="0"/>
              <a:t>‹#›</a:t>
            </a:fld>
            <a:endParaRPr lang="en-ZA"/>
          </a:p>
        </p:txBody>
      </p:sp>
    </p:spTree>
    <p:extLst>
      <p:ext uri="{BB962C8B-B14F-4D97-AF65-F5344CB8AC3E}">
        <p14:creationId xmlns:p14="http://schemas.microsoft.com/office/powerpoint/2010/main" val="2835873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D33D64-F4AC-4443-B38A-191E6703C8B4}" type="datetimeFigureOut">
              <a:rPr lang="en-ZA" smtClean="0"/>
              <a:t>2020/08/05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2B21FC98-FFF0-4945-9289-7F625451D896}" type="slidenum">
              <a:rPr lang="en-ZA" smtClean="0"/>
              <a:t>‹#›</a:t>
            </a:fld>
            <a:endParaRPr lang="en-ZA"/>
          </a:p>
        </p:txBody>
      </p:sp>
    </p:spTree>
    <p:extLst>
      <p:ext uri="{BB962C8B-B14F-4D97-AF65-F5344CB8AC3E}">
        <p14:creationId xmlns:p14="http://schemas.microsoft.com/office/powerpoint/2010/main" val="3106466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D33D64-F4AC-4443-B38A-191E6703C8B4}" type="datetimeFigureOut">
              <a:rPr lang="en-ZA" smtClean="0"/>
              <a:t>2020/08/05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2B21FC98-FFF0-4945-9289-7F625451D896}" type="slidenum">
              <a:rPr lang="en-ZA" smtClean="0"/>
              <a:t>‹#›</a:t>
            </a:fld>
            <a:endParaRPr lang="en-ZA"/>
          </a:p>
        </p:txBody>
      </p:sp>
    </p:spTree>
    <p:extLst>
      <p:ext uri="{BB962C8B-B14F-4D97-AF65-F5344CB8AC3E}">
        <p14:creationId xmlns:p14="http://schemas.microsoft.com/office/powerpoint/2010/main" val="815694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D33D64-F4AC-4443-B38A-191E6703C8B4}" type="datetimeFigureOut">
              <a:rPr lang="en-ZA" smtClean="0"/>
              <a:t>2020/08/05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2B21FC98-FFF0-4945-9289-7F625451D896}" type="slidenum">
              <a:rPr lang="en-ZA" smtClean="0"/>
              <a:t>‹#›</a:t>
            </a:fld>
            <a:endParaRPr lang="en-ZA"/>
          </a:p>
        </p:txBody>
      </p:sp>
    </p:spTree>
    <p:extLst>
      <p:ext uri="{BB962C8B-B14F-4D97-AF65-F5344CB8AC3E}">
        <p14:creationId xmlns:p14="http://schemas.microsoft.com/office/powerpoint/2010/main" val="2917250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D33D64-F4AC-4443-B38A-191E6703C8B4}" type="datetimeFigureOut">
              <a:rPr lang="en-ZA" smtClean="0"/>
              <a:t>2020/08/05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2B21FC98-FFF0-4945-9289-7F625451D896}" type="slidenum">
              <a:rPr lang="en-ZA" smtClean="0"/>
              <a:t>‹#›</a:t>
            </a:fld>
            <a:endParaRPr lang="en-ZA"/>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755774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D33D64-F4AC-4443-B38A-191E6703C8B4}" type="datetimeFigureOut">
              <a:rPr lang="en-ZA" smtClean="0"/>
              <a:t>2020/08/05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2B21FC98-FFF0-4945-9289-7F625451D896}" type="slidenum">
              <a:rPr lang="en-ZA" smtClean="0"/>
              <a:t>‹#›</a:t>
            </a:fld>
            <a:endParaRPr lang="en-ZA"/>
          </a:p>
        </p:txBody>
      </p:sp>
    </p:spTree>
    <p:extLst>
      <p:ext uri="{BB962C8B-B14F-4D97-AF65-F5344CB8AC3E}">
        <p14:creationId xmlns:p14="http://schemas.microsoft.com/office/powerpoint/2010/main" val="240930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D33D64-F4AC-4443-B38A-191E6703C8B4}" type="datetimeFigureOut">
              <a:rPr lang="en-ZA" smtClean="0"/>
              <a:t>2020/08/05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2B21FC98-FFF0-4945-9289-7F625451D896}" type="slidenum">
              <a:rPr lang="en-ZA" smtClean="0"/>
              <a:t>‹#›</a:t>
            </a:fld>
            <a:endParaRPr lang="en-ZA"/>
          </a:p>
        </p:txBody>
      </p:sp>
    </p:spTree>
    <p:extLst>
      <p:ext uri="{BB962C8B-B14F-4D97-AF65-F5344CB8AC3E}">
        <p14:creationId xmlns:p14="http://schemas.microsoft.com/office/powerpoint/2010/main" val="2343762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D33D64-F4AC-4443-B38A-191E6703C8B4}" type="datetimeFigureOut">
              <a:rPr lang="en-ZA" smtClean="0"/>
              <a:t>2020/08/05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2B21FC98-FFF0-4945-9289-7F625451D896}" type="slidenum">
              <a:rPr lang="en-ZA" smtClean="0"/>
              <a:t>‹#›</a:t>
            </a:fld>
            <a:endParaRPr lang="en-ZA"/>
          </a:p>
        </p:txBody>
      </p:sp>
    </p:spTree>
    <p:extLst>
      <p:ext uri="{BB962C8B-B14F-4D97-AF65-F5344CB8AC3E}">
        <p14:creationId xmlns:p14="http://schemas.microsoft.com/office/powerpoint/2010/main" val="2581935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D33D64-F4AC-4443-B38A-191E6703C8B4}" type="datetimeFigureOut">
              <a:rPr lang="en-ZA" smtClean="0"/>
              <a:t>2020/08/05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2B21FC98-FFF0-4945-9289-7F625451D896}" type="slidenum">
              <a:rPr lang="en-ZA" smtClean="0"/>
              <a:t>‹#›</a:t>
            </a:fld>
            <a:endParaRPr lang="en-ZA"/>
          </a:p>
        </p:txBody>
      </p:sp>
    </p:spTree>
    <p:extLst>
      <p:ext uri="{BB962C8B-B14F-4D97-AF65-F5344CB8AC3E}">
        <p14:creationId xmlns:p14="http://schemas.microsoft.com/office/powerpoint/2010/main" val="3323739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D33D64-F4AC-4443-B38A-191E6703C8B4}" type="datetimeFigureOut">
              <a:rPr lang="en-ZA" smtClean="0"/>
              <a:t>2020/08/05</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2B21FC98-FFF0-4945-9289-7F625451D896}" type="slidenum">
              <a:rPr lang="en-ZA" smtClean="0"/>
              <a:t>‹#›</a:t>
            </a:fld>
            <a:endParaRPr lang="en-ZA"/>
          </a:p>
        </p:txBody>
      </p:sp>
    </p:spTree>
    <p:extLst>
      <p:ext uri="{BB962C8B-B14F-4D97-AF65-F5344CB8AC3E}">
        <p14:creationId xmlns:p14="http://schemas.microsoft.com/office/powerpoint/2010/main" val="275245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D33D64-F4AC-4443-B38A-191E6703C8B4}" type="datetimeFigureOut">
              <a:rPr lang="en-ZA" smtClean="0"/>
              <a:t>2020/08/05</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2B21FC98-FFF0-4945-9289-7F625451D896}" type="slidenum">
              <a:rPr lang="en-ZA" smtClean="0"/>
              <a:t>‹#›</a:t>
            </a:fld>
            <a:endParaRPr lang="en-ZA"/>
          </a:p>
        </p:txBody>
      </p:sp>
    </p:spTree>
    <p:extLst>
      <p:ext uri="{BB962C8B-B14F-4D97-AF65-F5344CB8AC3E}">
        <p14:creationId xmlns:p14="http://schemas.microsoft.com/office/powerpoint/2010/main" val="2426841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CD33D64-F4AC-4443-B38A-191E6703C8B4}" type="datetimeFigureOut">
              <a:rPr lang="en-ZA" smtClean="0"/>
              <a:t>2020/08/05</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2B21FC98-FFF0-4945-9289-7F625451D896}" type="slidenum">
              <a:rPr lang="en-ZA" smtClean="0"/>
              <a:t>‹#›</a:t>
            </a:fld>
            <a:endParaRPr lang="en-ZA"/>
          </a:p>
        </p:txBody>
      </p:sp>
    </p:spTree>
    <p:extLst>
      <p:ext uri="{BB962C8B-B14F-4D97-AF65-F5344CB8AC3E}">
        <p14:creationId xmlns:p14="http://schemas.microsoft.com/office/powerpoint/2010/main" val="181360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D33D64-F4AC-4443-B38A-191E6703C8B4}" type="datetimeFigureOut">
              <a:rPr lang="en-ZA" smtClean="0"/>
              <a:t>2020/08/05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2B21FC98-FFF0-4945-9289-7F625451D896}" type="slidenum">
              <a:rPr lang="en-ZA" smtClean="0"/>
              <a:t>‹#›</a:t>
            </a:fld>
            <a:endParaRPr lang="en-ZA"/>
          </a:p>
        </p:txBody>
      </p:sp>
    </p:spTree>
    <p:extLst>
      <p:ext uri="{BB962C8B-B14F-4D97-AF65-F5344CB8AC3E}">
        <p14:creationId xmlns:p14="http://schemas.microsoft.com/office/powerpoint/2010/main" val="2917286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D33D64-F4AC-4443-B38A-191E6703C8B4}" type="datetimeFigureOut">
              <a:rPr lang="en-ZA" smtClean="0"/>
              <a:t>2020/08/05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2B21FC98-FFF0-4945-9289-7F625451D896}" type="slidenum">
              <a:rPr lang="en-ZA" smtClean="0"/>
              <a:t>‹#›</a:t>
            </a:fld>
            <a:endParaRPr lang="en-ZA"/>
          </a:p>
        </p:txBody>
      </p:sp>
    </p:spTree>
    <p:extLst>
      <p:ext uri="{BB962C8B-B14F-4D97-AF65-F5344CB8AC3E}">
        <p14:creationId xmlns:p14="http://schemas.microsoft.com/office/powerpoint/2010/main" val="290122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CD33D64-F4AC-4443-B38A-191E6703C8B4}" type="datetimeFigureOut">
              <a:rPr lang="en-ZA" smtClean="0"/>
              <a:t>2020/08/05</a:t>
            </a:fld>
            <a:endParaRPr lang="en-ZA"/>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ZA"/>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21FC98-FFF0-4945-9289-7F625451D896}" type="slidenum">
              <a:rPr lang="en-ZA" smtClean="0"/>
              <a:t>‹#›</a:t>
            </a:fld>
            <a:endParaRPr lang="en-ZA"/>
          </a:p>
        </p:txBody>
      </p:sp>
    </p:spTree>
    <p:extLst>
      <p:ext uri="{BB962C8B-B14F-4D97-AF65-F5344CB8AC3E}">
        <p14:creationId xmlns:p14="http://schemas.microsoft.com/office/powerpoint/2010/main" val="15246632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sace.org.za/assets/documents/uploads/sace_54588-2020-01-10-2019%20NSC%20School%20Performance%20Report.pdf" TargetMode="External"/><Relationship Id="rId2" Type="http://schemas.openxmlformats.org/officeDocument/2006/relationships/hyperlink" Target="http://ecdoe.co.za/files/resources/resource_260.xlsx"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08D3F-08DA-43B8-9C91-F6CA14E7E6B9}"/>
              </a:ext>
            </a:extLst>
          </p:cNvPr>
          <p:cNvSpPr>
            <a:spLocks noGrp="1"/>
          </p:cNvSpPr>
          <p:nvPr>
            <p:ph type="ctrTitle"/>
          </p:nvPr>
        </p:nvSpPr>
        <p:spPr>
          <a:xfrm>
            <a:off x="914400" y="406400"/>
            <a:ext cx="10058400" cy="2387600"/>
          </a:xfrm>
        </p:spPr>
        <p:txBody>
          <a:bodyPr>
            <a:normAutofit/>
          </a:bodyPr>
          <a:lstStyle/>
          <a:p>
            <a:r>
              <a:rPr lang="en-ZA" b="1" dirty="0"/>
              <a:t>PREDICTING AND MODELLING THE SCHOOL PERFORMANCE FOR 2020</a:t>
            </a:r>
          </a:p>
        </p:txBody>
      </p:sp>
      <p:sp>
        <p:nvSpPr>
          <p:cNvPr id="3" name="Subtitle 2">
            <a:extLst>
              <a:ext uri="{FF2B5EF4-FFF2-40B4-BE49-F238E27FC236}">
                <a16:creationId xmlns:a16="http://schemas.microsoft.com/office/drawing/2014/main" id="{31FE3AFC-1E7F-4B29-86D3-3042FA314995}"/>
              </a:ext>
            </a:extLst>
          </p:cNvPr>
          <p:cNvSpPr>
            <a:spLocks noGrp="1"/>
          </p:cNvSpPr>
          <p:nvPr>
            <p:ph type="subTitle" idx="1"/>
          </p:nvPr>
        </p:nvSpPr>
        <p:spPr/>
        <p:txBody>
          <a:bodyPr/>
          <a:lstStyle/>
          <a:p>
            <a:r>
              <a:rPr lang="en-ZA" dirty="0"/>
              <a:t>By Sabelo</a:t>
            </a:r>
          </a:p>
          <a:p>
            <a:endParaRPr lang="en-ZA" dirty="0"/>
          </a:p>
          <a:p>
            <a:r>
              <a:rPr lang="en-ZA" dirty="0"/>
              <a:t>Date: 2020-08-25</a:t>
            </a:r>
          </a:p>
        </p:txBody>
      </p:sp>
    </p:spTree>
    <p:extLst>
      <p:ext uri="{BB962C8B-B14F-4D97-AF65-F5344CB8AC3E}">
        <p14:creationId xmlns:p14="http://schemas.microsoft.com/office/powerpoint/2010/main" val="660181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DA27-F4E1-4F51-87B7-2C8B7492099D}"/>
              </a:ext>
            </a:extLst>
          </p:cNvPr>
          <p:cNvSpPr>
            <a:spLocks noGrp="1"/>
          </p:cNvSpPr>
          <p:nvPr>
            <p:ph type="title"/>
          </p:nvPr>
        </p:nvSpPr>
        <p:spPr>
          <a:xfrm>
            <a:off x="685801" y="609600"/>
            <a:ext cx="10131425" cy="1246909"/>
          </a:xfrm>
        </p:spPr>
        <p:txBody>
          <a:bodyPr>
            <a:normAutofit/>
          </a:bodyPr>
          <a:lstStyle/>
          <a:p>
            <a:r>
              <a:rPr lang="en-ZA" b="1" dirty="0"/>
              <a:t>Conclusion</a:t>
            </a:r>
            <a:endParaRPr lang="en-ZA" dirty="0"/>
          </a:p>
        </p:txBody>
      </p:sp>
      <p:sp>
        <p:nvSpPr>
          <p:cNvPr id="3" name="Content Placeholder 2">
            <a:extLst>
              <a:ext uri="{FF2B5EF4-FFF2-40B4-BE49-F238E27FC236}">
                <a16:creationId xmlns:a16="http://schemas.microsoft.com/office/drawing/2014/main" id="{BCD3E603-0336-4D44-B392-FE4BAA0398C8}"/>
              </a:ext>
            </a:extLst>
          </p:cNvPr>
          <p:cNvSpPr>
            <a:spLocks noGrp="1"/>
          </p:cNvSpPr>
          <p:nvPr>
            <p:ph sz="half" idx="1"/>
          </p:nvPr>
        </p:nvSpPr>
        <p:spPr>
          <a:xfrm>
            <a:off x="457200" y="1856509"/>
            <a:ext cx="11734800" cy="2903297"/>
          </a:xfrm>
        </p:spPr>
        <p:txBody>
          <a:bodyPr>
            <a:normAutofit/>
          </a:bodyPr>
          <a:lstStyle/>
          <a:p>
            <a:pPr algn="just"/>
            <a:r>
              <a:rPr lang="en-ZA" dirty="0"/>
              <a:t>Purpose of this project was to identify investigate and explore the relationship between the school neighbourhood and school performance.  </a:t>
            </a:r>
          </a:p>
          <a:p>
            <a:pPr algn="just"/>
            <a:r>
              <a:rPr lang="en-ZA" dirty="0"/>
              <a:t>The necessary data was sourced and cleaned. Various linear models and classifiers we used to achieve the project objective.  The prediction accuracy were discussed and mapped to address the problems statement. </a:t>
            </a:r>
          </a:p>
          <a:p>
            <a:pPr algn="just"/>
            <a:r>
              <a:rPr lang="en-ZA" dirty="0"/>
              <a:t>The results showed that the classifier model had an average of 74% which meant better chance of classifying the improvement, while linear model had an average of 54% which just more than half of the schools we could determine the improvement magnitude for. </a:t>
            </a:r>
          </a:p>
          <a:p>
            <a:pPr algn="just"/>
            <a:r>
              <a:rPr lang="en-ZA" dirty="0"/>
              <a:t>This project serves as starting point for a proactive improvement of school performance in EC.</a:t>
            </a:r>
          </a:p>
        </p:txBody>
      </p:sp>
    </p:spTree>
    <p:extLst>
      <p:ext uri="{BB962C8B-B14F-4D97-AF65-F5344CB8AC3E}">
        <p14:creationId xmlns:p14="http://schemas.microsoft.com/office/powerpoint/2010/main" val="2005136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DA27-F4E1-4F51-87B7-2C8B7492099D}"/>
              </a:ext>
            </a:extLst>
          </p:cNvPr>
          <p:cNvSpPr>
            <a:spLocks noGrp="1"/>
          </p:cNvSpPr>
          <p:nvPr>
            <p:ph type="title"/>
          </p:nvPr>
        </p:nvSpPr>
        <p:spPr>
          <a:xfrm>
            <a:off x="685801" y="609600"/>
            <a:ext cx="10131425" cy="1246909"/>
          </a:xfrm>
        </p:spPr>
        <p:txBody>
          <a:bodyPr>
            <a:normAutofit/>
          </a:bodyPr>
          <a:lstStyle/>
          <a:p>
            <a:r>
              <a:rPr lang="en-ZA" b="1" dirty="0"/>
              <a:t>Future action</a:t>
            </a:r>
            <a:endParaRPr lang="en-ZA" dirty="0"/>
          </a:p>
        </p:txBody>
      </p:sp>
      <p:sp>
        <p:nvSpPr>
          <p:cNvPr id="3" name="Content Placeholder 2">
            <a:extLst>
              <a:ext uri="{FF2B5EF4-FFF2-40B4-BE49-F238E27FC236}">
                <a16:creationId xmlns:a16="http://schemas.microsoft.com/office/drawing/2014/main" id="{BCD3E603-0336-4D44-B392-FE4BAA0398C8}"/>
              </a:ext>
            </a:extLst>
          </p:cNvPr>
          <p:cNvSpPr>
            <a:spLocks noGrp="1"/>
          </p:cNvSpPr>
          <p:nvPr>
            <p:ph sz="half" idx="1"/>
          </p:nvPr>
        </p:nvSpPr>
        <p:spPr>
          <a:xfrm>
            <a:off x="457200" y="1856509"/>
            <a:ext cx="11734800" cy="2903297"/>
          </a:xfrm>
        </p:spPr>
        <p:txBody>
          <a:bodyPr>
            <a:normAutofit/>
          </a:bodyPr>
          <a:lstStyle/>
          <a:p>
            <a:pPr algn="just"/>
            <a:r>
              <a:rPr lang="en-ZA" dirty="0"/>
              <a:t>With the pandemics like COVID19, the use of data to determine and assess the quality of education high school student receive is important. With more that and resources, we recommend the use the above model with teacher’s information included and school subject info included, the number of students to write in 2020, so that Tertiary institutions can be  aware of what type of first year student they are dealing with.</a:t>
            </a:r>
          </a:p>
          <a:p>
            <a:pPr algn="just"/>
            <a:endParaRPr lang="en-ZA" dirty="0"/>
          </a:p>
          <a:p>
            <a:pPr algn="just"/>
            <a:r>
              <a:rPr lang="en-ZA" dirty="0"/>
              <a:t>More can be done on improving the accuracy of the model, by getting more information about the factors affecting  school performance, such the average school attendance, teacher qualifications, yearly intake of new students.</a:t>
            </a:r>
          </a:p>
        </p:txBody>
      </p:sp>
    </p:spTree>
    <p:extLst>
      <p:ext uri="{BB962C8B-B14F-4D97-AF65-F5344CB8AC3E}">
        <p14:creationId xmlns:p14="http://schemas.microsoft.com/office/powerpoint/2010/main" val="1435288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A7E3-DE04-4C9D-A727-7970694C188A}"/>
              </a:ext>
            </a:extLst>
          </p:cNvPr>
          <p:cNvSpPr>
            <a:spLocks noGrp="1"/>
          </p:cNvSpPr>
          <p:nvPr>
            <p:ph type="title"/>
          </p:nvPr>
        </p:nvSpPr>
        <p:spPr>
          <a:xfrm>
            <a:off x="1030287" y="207819"/>
            <a:ext cx="10131425" cy="1456267"/>
          </a:xfrm>
        </p:spPr>
        <p:txBody>
          <a:bodyPr/>
          <a:lstStyle/>
          <a:p>
            <a:r>
              <a:rPr lang="en-ZA" b="1" dirty="0"/>
              <a:t>Importance of Education in SA</a:t>
            </a:r>
          </a:p>
        </p:txBody>
      </p:sp>
      <p:sp>
        <p:nvSpPr>
          <p:cNvPr id="5" name="TextBox 4">
            <a:extLst>
              <a:ext uri="{FF2B5EF4-FFF2-40B4-BE49-F238E27FC236}">
                <a16:creationId xmlns:a16="http://schemas.microsoft.com/office/drawing/2014/main" id="{A8FAE4B1-E63C-473E-9D5A-F8963F7FDDFB}"/>
              </a:ext>
            </a:extLst>
          </p:cNvPr>
          <p:cNvSpPr txBox="1"/>
          <p:nvPr/>
        </p:nvSpPr>
        <p:spPr>
          <a:xfrm>
            <a:off x="685800" y="1551710"/>
            <a:ext cx="10820398" cy="4247317"/>
          </a:xfrm>
          <a:prstGeom prst="rect">
            <a:avLst/>
          </a:prstGeom>
          <a:noFill/>
          <a:ln w="19050">
            <a:solidFill>
              <a:schemeClr val="tx1"/>
            </a:solidFill>
          </a:ln>
        </p:spPr>
        <p:txBody>
          <a:bodyPr wrap="square" rtlCol="0">
            <a:spAutoFit/>
          </a:bodyPr>
          <a:lstStyle/>
          <a:p>
            <a:r>
              <a:rPr lang="en-ZA" b="1" dirty="0"/>
              <a:t>Motivation and rationale</a:t>
            </a:r>
          </a:p>
          <a:p>
            <a:pPr marL="285750" indent="-285750">
              <a:buFont typeface="Wingdings" panose="05000000000000000000" pitchFamily="2" charset="2"/>
              <a:buChar char="v"/>
            </a:pPr>
            <a:r>
              <a:rPr lang="en-ZA" dirty="0"/>
              <a:t>Education is a basic right of every Human on this Planet, and the governments of all countries ensure to spread Education. It is a weapon to improve one’s life and certainly determines the quality of an individual’s life. As it teaches the value of discipline to individuals and enables individuals to express their views clear manner. </a:t>
            </a:r>
          </a:p>
          <a:p>
            <a:pPr marL="285750" indent="-285750">
              <a:buFont typeface="Wingdings" panose="05000000000000000000" pitchFamily="2" charset="2"/>
              <a:buChar char="v"/>
            </a:pPr>
            <a:endParaRPr lang="en-ZA" dirty="0"/>
          </a:p>
          <a:p>
            <a:pPr marL="285750" indent="-285750" algn="just">
              <a:buFont typeface="Wingdings" panose="05000000000000000000" pitchFamily="2" charset="2"/>
              <a:buChar char="v"/>
            </a:pPr>
            <a:r>
              <a:rPr lang="en-ZA" dirty="0"/>
              <a:t>Educated people are quite likely to convince people to their point of view, off which is desirable trait from employment and entrepreneurship. Furthermore, it helps in spreading and transferring knowledge from one generation to another in our societies. </a:t>
            </a:r>
          </a:p>
          <a:p>
            <a:endParaRPr lang="en-ZA" b="1" dirty="0"/>
          </a:p>
          <a:p>
            <a:endParaRPr lang="en-ZA" b="1" dirty="0"/>
          </a:p>
          <a:p>
            <a:r>
              <a:rPr lang="en-ZA" dirty="0"/>
              <a:t>While education improves one’s knowledge, skills and develops the individual personality and attitude, there is a lack of quality Teachers amongst the school in South Africa. Then question arise: </a:t>
            </a:r>
          </a:p>
          <a:p>
            <a:pPr marL="285750" indent="-285750">
              <a:buFont typeface="Wingdings" panose="05000000000000000000" pitchFamily="2" charset="2"/>
              <a:buChar char="Ø"/>
            </a:pPr>
            <a:r>
              <a:rPr lang="en-ZA" b="1" dirty="0"/>
              <a:t>If most of our quality Teachers are in Urban schools, does this mean the children in poor areas do not deserve quality education?  </a:t>
            </a:r>
          </a:p>
          <a:p>
            <a:pPr marL="285750" indent="-285750">
              <a:buFont typeface="Wingdings" panose="05000000000000000000" pitchFamily="2" charset="2"/>
              <a:buChar char="Ø"/>
            </a:pPr>
            <a:r>
              <a:rPr lang="en-ZA" b="1" dirty="0"/>
              <a:t>And what is the relation between Quintile and school-performance?</a:t>
            </a:r>
          </a:p>
        </p:txBody>
      </p:sp>
    </p:spTree>
    <p:extLst>
      <p:ext uri="{BB962C8B-B14F-4D97-AF65-F5344CB8AC3E}">
        <p14:creationId xmlns:p14="http://schemas.microsoft.com/office/powerpoint/2010/main" val="1726465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A7E3-DE04-4C9D-A727-7970694C188A}"/>
              </a:ext>
            </a:extLst>
          </p:cNvPr>
          <p:cNvSpPr>
            <a:spLocks noGrp="1"/>
          </p:cNvSpPr>
          <p:nvPr>
            <p:ph type="title"/>
          </p:nvPr>
        </p:nvSpPr>
        <p:spPr>
          <a:xfrm>
            <a:off x="1030287" y="207819"/>
            <a:ext cx="10131425" cy="1456267"/>
          </a:xfrm>
        </p:spPr>
        <p:txBody>
          <a:bodyPr/>
          <a:lstStyle/>
          <a:p>
            <a:r>
              <a:rPr lang="en-ZA" b="1" dirty="0"/>
              <a:t>DATA RESOURCES</a:t>
            </a:r>
          </a:p>
        </p:txBody>
      </p:sp>
      <p:sp>
        <p:nvSpPr>
          <p:cNvPr id="5" name="TextBox 4">
            <a:extLst>
              <a:ext uri="{FF2B5EF4-FFF2-40B4-BE49-F238E27FC236}">
                <a16:creationId xmlns:a16="http://schemas.microsoft.com/office/drawing/2014/main" id="{A8FAE4B1-E63C-473E-9D5A-F8963F7FDDFB}"/>
              </a:ext>
            </a:extLst>
          </p:cNvPr>
          <p:cNvSpPr txBox="1"/>
          <p:nvPr/>
        </p:nvSpPr>
        <p:spPr>
          <a:xfrm>
            <a:off x="685800" y="1664086"/>
            <a:ext cx="10820398" cy="3970318"/>
          </a:xfrm>
          <a:prstGeom prst="rect">
            <a:avLst/>
          </a:prstGeom>
          <a:noFill/>
          <a:ln w="19050">
            <a:solidFill>
              <a:schemeClr val="tx1"/>
            </a:solidFill>
          </a:ln>
        </p:spPr>
        <p:txBody>
          <a:bodyPr wrap="square" rtlCol="0">
            <a:spAutoFit/>
          </a:bodyPr>
          <a:lstStyle/>
          <a:p>
            <a:r>
              <a:rPr lang="en-ZA" dirty="0"/>
              <a:t>The capital City of the EC province addresses is extracted from</a:t>
            </a:r>
            <a:r>
              <a:rPr lang="en-ZA" b="1" dirty="0"/>
              <a:t> </a:t>
            </a:r>
            <a:r>
              <a:rPr lang="en-ZA" dirty="0"/>
              <a:t>Google Maps API reverse geocoding</a:t>
            </a:r>
            <a:r>
              <a:rPr lang="en-ZA" b="1" dirty="0"/>
              <a:t>.</a:t>
            </a:r>
            <a:r>
              <a:rPr lang="en-ZA" dirty="0"/>
              <a:t> The rest of the data contains school performance info, district names, latitude and longitude, suburb and other unrelated info., as details below:</a:t>
            </a:r>
          </a:p>
          <a:p>
            <a:endParaRPr lang="en-ZA" dirty="0"/>
          </a:p>
          <a:p>
            <a:pPr marL="285750" lvl="0" indent="-285750">
              <a:buFont typeface="Wingdings" panose="05000000000000000000" pitchFamily="2" charset="2"/>
              <a:buChar char="v"/>
            </a:pPr>
            <a:r>
              <a:rPr lang="en-ZA" b="1" i="1" dirty="0"/>
              <a:t>School location Data</a:t>
            </a:r>
            <a:r>
              <a:rPr lang="en-ZA" dirty="0"/>
              <a:t>: To get the neighbouring information about the school. This include the nearest towns, municipality around. The size of the data is 6256, furthermore, it indicates whether the school is public or private, can be found </a:t>
            </a:r>
            <a:r>
              <a:rPr lang="en-ZA" u="sng" dirty="0">
                <a:hlinkClick r:id="rId2">
                  <a:extLst>
                    <a:ext uri="{A12FA001-AC4F-418D-AE19-62706E023703}">
                      <ahyp:hlinkClr xmlns:ahyp="http://schemas.microsoft.com/office/drawing/2018/hyperlinkcolor" val="tx"/>
                    </a:ext>
                  </a:extLst>
                </a:hlinkClick>
              </a:rPr>
              <a:t>http://ecdoe.co.za/files/resources/resource_260.xlsx</a:t>
            </a:r>
            <a:r>
              <a:rPr lang="en-ZA" dirty="0"/>
              <a:t>.</a:t>
            </a:r>
          </a:p>
          <a:p>
            <a:endParaRPr lang="en-ZA" b="1" dirty="0"/>
          </a:p>
          <a:p>
            <a:pPr marL="285750" indent="-285750">
              <a:buFont typeface="Wingdings" panose="05000000000000000000" pitchFamily="2" charset="2"/>
              <a:buChar char="v"/>
            </a:pPr>
            <a:r>
              <a:rPr lang="en-ZA" b="1" i="1" dirty="0"/>
              <a:t>School Performance Data</a:t>
            </a:r>
            <a:r>
              <a:rPr lang="en-ZA" dirty="0"/>
              <a:t>: contains the historic performance data from 2017. It outlines the number of Quintile, students wrote, achieve and failed, together with the school pass rate , the size is 877 for EC province. entries. </a:t>
            </a:r>
            <a:r>
              <a:rPr lang="en-ZA" u="sng" dirty="0">
                <a:hlinkClick r:id="rId3">
                  <a:extLst>
                    <a:ext uri="{A12FA001-AC4F-418D-AE19-62706E023703}">
                      <ahyp:hlinkClr xmlns:ahyp="http://schemas.microsoft.com/office/drawing/2018/hyperlinkcolor" val="tx"/>
                    </a:ext>
                  </a:extLst>
                </a:hlinkClick>
              </a:rPr>
              <a:t>https://www.sace.org.za/assets/documents/uploads/sace_54588-2020-01-10-2019%20NSC%20School%20Performance%20Report.pdf</a:t>
            </a:r>
            <a:r>
              <a:rPr lang="en-ZA" dirty="0"/>
              <a:t> </a:t>
            </a:r>
          </a:p>
          <a:p>
            <a:endParaRPr lang="en-ZA" b="1" dirty="0"/>
          </a:p>
          <a:p>
            <a:pPr marL="285750" indent="-285750">
              <a:buFont typeface="Wingdings" panose="05000000000000000000" pitchFamily="2" charset="2"/>
              <a:buChar char="v"/>
            </a:pPr>
            <a:r>
              <a:rPr lang="en-ZA" dirty="0"/>
              <a:t>we use Foursquare REST APIS services and Folium to analyse and create clusters. </a:t>
            </a:r>
            <a:endParaRPr lang="en-ZA" b="1" dirty="0"/>
          </a:p>
        </p:txBody>
      </p:sp>
    </p:spTree>
    <p:extLst>
      <p:ext uri="{BB962C8B-B14F-4D97-AF65-F5344CB8AC3E}">
        <p14:creationId xmlns:p14="http://schemas.microsoft.com/office/powerpoint/2010/main" val="4225745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A7E3-DE04-4C9D-A727-7970694C188A}"/>
              </a:ext>
            </a:extLst>
          </p:cNvPr>
          <p:cNvSpPr>
            <a:spLocks noGrp="1"/>
          </p:cNvSpPr>
          <p:nvPr>
            <p:ph type="title"/>
          </p:nvPr>
        </p:nvSpPr>
        <p:spPr>
          <a:xfrm>
            <a:off x="1030287" y="207819"/>
            <a:ext cx="10131425" cy="1456267"/>
          </a:xfrm>
        </p:spPr>
        <p:txBody>
          <a:bodyPr/>
          <a:lstStyle/>
          <a:p>
            <a:r>
              <a:rPr lang="en-ZA" b="1" dirty="0"/>
              <a:t>OUR APPROACH</a:t>
            </a:r>
          </a:p>
        </p:txBody>
      </p:sp>
      <p:pic>
        <p:nvPicPr>
          <p:cNvPr id="3" name="Picture 2">
            <a:extLst>
              <a:ext uri="{FF2B5EF4-FFF2-40B4-BE49-F238E27FC236}">
                <a16:creationId xmlns:a16="http://schemas.microsoft.com/office/drawing/2014/main" id="{D4521B5E-4AD2-4056-BD21-D5A9A35A699D}"/>
              </a:ext>
            </a:extLst>
          </p:cNvPr>
          <p:cNvPicPr>
            <a:picLocks noChangeAspect="1"/>
          </p:cNvPicPr>
          <p:nvPr/>
        </p:nvPicPr>
        <p:blipFill>
          <a:blip r:embed="rId2"/>
          <a:stretch>
            <a:fillRect/>
          </a:stretch>
        </p:blipFill>
        <p:spPr>
          <a:xfrm>
            <a:off x="6625362" y="4445532"/>
            <a:ext cx="4846202" cy="2174453"/>
          </a:xfrm>
          <a:prstGeom prst="rect">
            <a:avLst/>
          </a:prstGeom>
        </p:spPr>
      </p:pic>
      <p:sp>
        <p:nvSpPr>
          <p:cNvPr id="4" name="Rectangle 3">
            <a:extLst>
              <a:ext uri="{FF2B5EF4-FFF2-40B4-BE49-F238E27FC236}">
                <a16:creationId xmlns:a16="http://schemas.microsoft.com/office/drawing/2014/main" id="{035E1E72-86D7-45A2-BC9F-A9DEBD77F6DC}"/>
              </a:ext>
            </a:extLst>
          </p:cNvPr>
          <p:cNvSpPr/>
          <p:nvPr/>
        </p:nvSpPr>
        <p:spPr>
          <a:xfrm>
            <a:off x="794758" y="1414705"/>
            <a:ext cx="10131425" cy="2862322"/>
          </a:xfrm>
          <a:prstGeom prst="rect">
            <a:avLst/>
          </a:prstGeom>
          <a:ln w="28575">
            <a:solidFill>
              <a:schemeClr val="tx1"/>
            </a:solidFill>
          </a:ln>
        </p:spPr>
        <p:txBody>
          <a:bodyPr wrap="square">
            <a:spAutoFit/>
          </a:bodyPr>
          <a:lstStyle/>
          <a:p>
            <a:pPr marL="285750" indent="-285750">
              <a:buFont typeface="Wingdings" panose="05000000000000000000" pitchFamily="2" charset="2"/>
              <a:buChar char="v"/>
            </a:pPr>
            <a:r>
              <a:rPr lang="en-ZA" dirty="0">
                <a:latin typeface="Calibri" panose="020F0502020204030204" pitchFamily="34" charset="0"/>
                <a:ea typeface="Calibri" panose="020F0502020204030204" pitchFamily="34" charset="0"/>
                <a:cs typeface="Times New Roman" panose="02020603050405020304" pitchFamily="18" charset="0"/>
              </a:rPr>
              <a:t>We used different data sources to gather information as outlined in the previous section. After the processing of data, we determined the important features for modelling suing both classifying and Linear modelling algorithms. </a:t>
            </a:r>
          </a:p>
          <a:p>
            <a:pPr marL="285750" indent="-285750">
              <a:buFont typeface="Wingdings" panose="05000000000000000000" pitchFamily="2" charset="2"/>
              <a:buChar char="v"/>
            </a:pPr>
            <a:endParaRPr lang="en-ZA"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ZA" dirty="0">
                <a:latin typeface="Calibri" panose="020F0502020204030204" pitchFamily="34" charset="0"/>
                <a:ea typeface="Calibri" panose="020F0502020204030204" pitchFamily="34" charset="0"/>
                <a:cs typeface="Times New Roman" panose="02020603050405020304" pitchFamily="18" charset="0"/>
              </a:rPr>
              <a:t>We used Linear regression, Ridge, Rando Forest and Boost as the linear models. While Support Vector Machine, Decision Tree, K-Nearest Neighbour, Logistic regression were used as classifiers.</a:t>
            </a:r>
          </a:p>
          <a:p>
            <a:pPr marL="285750" indent="-285750">
              <a:buFont typeface="Wingdings" panose="05000000000000000000" pitchFamily="2" charset="2"/>
              <a:buChar char="v"/>
            </a:pPr>
            <a:endParaRPr lang="en-ZA"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ZA" dirty="0"/>
              <a:t>To achieve the project objectives and drawn solution to the problems identified, we used a hybrid of the </a:t>
            </a:r>
            <a:r>
              <a:rPr lang="en-ZA" i="1" dirty="0"/>
              <a:t>Sample, Explore, Modify, Model, and Assess</a:t>
            </a:r>
            <a:r>
              <a:rPr lang="en-ZA" dirty="0"/>
              <a:t> </a:t>
            </a:r>
            <a:r>
              <a:rPr lang="en-ZA" i="1" dirty="0"/>
              <a:t>(SEMMA)</a:t>
            </a:r>
            <a:r>
              <a:rPr lang="en-ZA" dirty="0"/>
              <a:t> and CRISP data mining approach.</a:t>
            </a:r>
          </a:p>
          <a:p>
            <a:r>
              <a:rPr lang="en-ZA" dirty="0">
                <a:latin typeface="Calibri" panose="020F0502020204030204" pitchFamily="34" charset="0"/>
                <a:ea typeface="Calibri" panose="020F0502020204030204" pitchFamily="34" charset="0"/>
                <a:cs typeface="Times New Roman" panose="02020603050405020304" pitchFamily="18" charset="0"/>
              </a:rPr>
              <a:t> </a:t>
            </a:r>
            <a:endParaRPr lang="en-ZA" dirty="0"/>
          </a:p>
        </p:txBody>
      </p:sp>
    </p:spTree>
    <p:extLst>
      <p:ext uri="{BB962C8B-B14F-4D97-AF65-F5344CB8AC3E}">
        <p14:creationId xmlns:p14="http://schemas.microsoft.com/office/powerpoint/2010/main" val="1581283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A7E3-DE04-4C9D-A727-7970694C188A}"/>
              </a:ext>
            </a:extLst>
          </p:cNvPr>
          <p:cNvSpPr>
            <a:spLocks noGrp="1"/>
          </p:cNvSpPr>
          <p:nvPr>
            <p:ph type="title"/>
          </p:nvPr>
        </p:nvSpPr>
        <p:spPr>
          <a:xfrm>
            <a:off x="678873" y="207819"/>
            <a:ext cx="10482839" cy="1456267"/>
          </a:xfrm>
        </p:spPr>
        <p:txBody>
          <a:bodyPr/>
          <a:lstStyle/>
          <a:p>
            <a:r>
              <a:rPr lang="en-ZA" b="1" dirty="0"/>
              <a:t>SCHOOL-Performance Improvement Distribution </a:t>
            </a:r>
          </a:p>
        </p:txBody>
      </p:sp>
      <p:pic>
        <p:nvPicPr>
          <p:cNvPr id="4" name="Picture 3">
            <a:extLst>
              <a:ext uri="{FF2B5EF4-FFF2-40B4-BE49-F238E27FC236}">
                <a16:creationId xmlns:a16="http://schemas.microsoft.com/office/drawing/2014/main" id="{CE3D249D-A3A0-4D7A-A09A-79C85D86BE1F}"/>
              </a:ext>
            </a:extLst>
          </p:cNvPr>
          <p:cNvPicPr/>
          <p:nvPr/>
        </p:nvPicPr>
        <p:blipFill rotWithShape="1">
          <a:blip r:embed="rId2"/>
          <a:srcRect r="932" b="2490"/>
          <a:stretch/>
        </p:blipFill>
        <p:spPr bwMode="auto">
          <a:xfrm>
            <a:off x="1030288" y="1488308"/>
            <a:ext cx="4383542" cy="2784830"/>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ED986B37-AEB8-409B-B424-3E3777D8B0D7}"/>
              </a:ext>
            </a:extLst>
          </p:cNvPr>
          <p:cNvPicPr/>
          <p:nvPr/>
        </p:nvPicPr>
        <p:blipFill rotWithShape="1">
          <a:blip r:embed="rId3"/>
          <a:srcRect r="4979"/>
          <a:stretch/>
        </p:blipFill>
        <p:spPr bwMode="auto">
          <a:xfrm>
            <a:off x="6187819" y="1488308"/>
            <a:ext cx="4144486" cy="2781201"/>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CEFA35B0-5012-41C5-9A23-37478609DFB2}"/>
              </a:ext>
            </a:extLst>
          </p:cNvPr>
          <p:cNvSpPr txBox="1"/>
          <p:nvPr/>
        </p:nvSpPr>
        <p:spPr>
          <a:xfrm>
            <a:off x="678873" y="4534335"/>
            <a:ext cx="9900495" cy="2031325"/>
          </a:xfrm>
          <a:prstGeom prst="rect">
            <a:avLst/>
          </a:prstGeom>
          <a:noFill/>
          <a:ln w="28575">
            <a:solidFill>
              <a:schemeClr val="tx1"/>
            </a:solidFill>
          </a:ln>
        </p:spPr>
        <p:txBody>
          <a:bodyPr wrap="square" rtlCol="0">
            <a:spAutoFit/>
          </a:bodyPr>
          <a:lstStyle/>
          <a:p>
            <a:pPr algn="just"/>
            <a:r>
              <a:rPr lang="en-ZA" dirty="0"/>
              <a:t>The </a:t>
            </a:r>
            <a:r>
              <a:rPr lang="en-ZA" i="1" dirty="0"/>
              <a:t>Status=1</a:t>
            </a:r>
            <a:r>
              <a:rPr lang="en-ZA" dirty="0"/>
              <a:t>. If the improvement in the historic data is greater or equal to zero , else the </a:t>
            </a:r>
            <a:r>
              <a:rPr lang="en-ZA" i="1" dirty="0"/>
              <a:t>Status=0,</a:t>
            </a:r>
            <a:r>
              <a:rPr lang="en-ZA" dirty="0"/>
              <a:t> if the average improvement is less than zero.  </a:t>
            </a:r>
          </a:p>
          <a:p>
            <a:pPr algn="just"/>
            <a:endParaRPr lang="en-ZA" dirty="0"/>
          </a:p>
          <a:p>
            <a:pPr marL="285750" indent="-285750" algn="just">
              <a:buFont typeface="Wingdings" panose="05000000000000000000" pitchFamily="2" charset="2"/>
              <a:buChar char="v"/>
            </a:pPr>
            <a:r>
              <a:rPr lang="en-ZA" dirty="0"/>
              <a:t>The Status features is used as the target variable for supervised classification model outline in the methodology.</a:t>
            </a:r>
          </a:p>
          <a:p>
            <a:pPr marL="285750" indent="-285750" algn="just">
              <a:buFont typeface="Wingdings" panose="05000000000000000000" pitchFamily="2" charset="2"/>
              <a:buChar char="v"/>
            </a:pPr>
            <a:r>
              <a:rPr lang="en-ZA" dirty="0"/>
              <a:t> To quantifying the magnitude of the improvement using linear models, we set the target variable as ‘</a:t>
            </a:r>
            <a:r>
              <a:rPr lang="en-ZA" i="1" dirty="0"/>
              <a:t>Percentage_achieved_2019</a:t>
            </a:r>
            <a:r>
              <a:rPr lang="en-ZA" dirty="0"/>
              <a:t>”.</a:t>
            </a:r>
          </a:p>
        </p:txBody>
      </p:sp>
    </p:spTree>
    <p:extLst>
      <p:ext uri="{BB962C8B-B14F-4D97-AF65-F5344CB8AC3E}">
        <p14:creationId xmlns:p14="http://schemas.microsoft.com/office/powerpoint/2010/main" val="1914682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A7E3-DE04-4C9D-A727-7970694C188A}"/>
              </a:ext>
            </a:extLst>
          </p:cNvPr>
          <p:cNvSpPr>
            <a:spLocks noGrp="1"/>
          </p:cNvSpPr>
          <p:nvPr>
            <p:ph type="title"/>
          </p:nvPr>
        </p:nvSpPr>
        <p:spPr>
          <a:xfrm>
            <a:off x="619053" y="207819"/>
            <a:ext cx="10953894" cy="1456267"/>
          </a:xfrm>
        </p:spPr>
        <p:txBody>
          <a:bodyPr/>
          <a:lstStyle/>
          <a:p>
            <a:r>
              <a:rPr lang="en-ZA" b="1" dirty="0"/>
              <a:t>Lower Quintile pass rate &lt;  upper Quintile PASs rate</a:t>
            </a:r>
          </a:p>
        </p:txBody>
      </p:sp>
      <p:pic>
        <p:nvPicPr>
          <p:cNvPr id="7" name="Picture 6">
            <a:extLst>
              <a:ext uri="{FF2B5EF4-FFF2-40B4-BE49-F238E27FC236}">
                <a16:creationId xmlns:a16="http://schemas.microsoft.com/office/drawing/2014/main" id="{B97BFE65-8AE0-4199-AE8C-83C0B20F5C67}"/>
              </a:ext>
            </a:extLst>
          </p:cNvPr>
          <p:cNvPicPr/>
          <p:nvPr/>
        </p:nvPicPr>
        <p:blipFill>
          <a:blip r:embed="rId2"/>
          <a:stretch>
            <a:fillRect/>
          </a:stretch>
        </p:blipFill>
        <p:spPr>
          <a:xfrm>
            <a:off x="942109" y="1775613"/>
            <a:ext cx="5153891" cy="3987878"/>
          </a:xfrm>
          <a:prstGeom prst="rect">
            <a:avLst/>
          </a:prstGeom>
          <a:ln>
            <a:solidFill>
              <a:schemeClr val="tx1"/>
            </a:solidFill>
          </a:ln>
        </p:spPr>
      </p:pic>
      <p:pic>
        <p:nvPicPr>
          <p:cNvPr id="8" name="Picture 7">
            <a:extLst>
              <a:ext uri="{FF2B5EF4-FFF2-40B4-BE49-F238E27FC236}">
                <a16:creationId xmlns:a16="http://schemas.microsoft.com/office/drawing/2014/main" id="{4B47C47C-7703-4116-85A4-53A5C9D42637}"/>
              </a:ext>
            </a:extLst>
          </p:cNvPr>
          <p:cNvPicPr/>
          <p:nvPr/>
        </p:nvPicPr>
        <p:blipFill rotWithShape="1">
          <a:blip r:embed="rId3"/>
          <a:srcRect l="4260" r="10540" b="1641"/>
          <a:stretch/>
        </p:blipFill>
        <p:spPr bwMode="auto">
          <a:xfrm>
            <a:off x="6497782" y="1775613"/>
            <a:ext cx="4558145" cy="398787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81575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DA27-F4E1-4F51-87B7-2C8B7492099D}"/>
              </a:ext>
            </a:extLst>
          </p:cNvPr>
          <p:cNvSpPr>
            <a:spLocks noGrp="1"/>
          </p:cNvSpPr>
          <p:nvPr>
            <p:ph type="title"/>
          </p:nvPr>
        </p:nvSpPr>
        <p:spPr/>
        <p:txBody>
          <a:bodyPr>
            <a:normAutofit/>
          </a:bodyPr>
          <a:lstStyle/>
          <a:p>
            <a:r>
              <a:rPr lang="en-ZA" b="1" dirty="0"/>
              <a:t>Problem 1: </a:t>
            </a:r>
            <a:r>
              <a:rPr lang="en-ZA" dirty="0"/>
              <a:t>Identify the magnitude of school-performance improvement.</a:t>
            </a:r>
          </a:p>
        </p:txBody>
      </p:sp>
      <p:sp>
        <p:nvSpPr>
          <p:cNvPr id="3" name="Content Placeholder 2">
            <a:extLst>
              <a:ext uri="{FF2B5EF4-FFF2-40B4-BE49-F238E27FC236}">
                <a16:creationId xmlns:a16="http://schemas.microsoft.com/office/drawing/2014/main" id="{BCD3E603-0336-4D44-B392-FE4BAA0398C8}"/>
              </a:ext>
            </a:extLst>
          </p:cNvPr>
          <p:cNvSpPr>
            <a:spLocks noGrp="1"/>
          </p:cNvSpPr>
          <p:nvPr>
            <p:ph sz="half" idx="1"/>
          </p:nvPr>
        </p:nvSpPr>
        <p:spPr>
          <a:xfrm>
            <a:off x="685802" y="2142067"/>
            <a:ext cx="6476998" cy="1806478"/>
          </a:xfrm>
        </p:spPr>
        <p:txBody>
          <a:bodyPr/>
          <a:lstStyle/>
          <a:p>
            <a:pPr>
              <a:buFont typeface="Wingdings" panose="05000000000000000000" pitchFamily="2" charset="2"/>
              <a:buChar char="v"/>
            </a:pPr>
            <a:r>
              <a:rPr lang="en-ZA" dirty="0"/>
              <a:t>Use supervised learning  linear models. Use the training data to Fit and predict the target variable (</a:t>
            </a:r>
            <a:r>
              <a:rPr lang="en-ZA" i="1" dirty="0"/>
              <a:t>Percent_2019_performance</a:t>
            </a:r>
            <a:r>
              <a:rPr lang="en-ZA" dirty="0"/>
              <a:t>). Use 2019 data to test the model.</a:t>
            </a:r>
          </a:p>
          <a:p>
            <a:endParaRPr lang="en-ZA" dirty="0"/>
          </a:p>
        </p:txBody>
      </p:sp>
      <p:graphicFrame>
        <p:nvGraphicFramePr>
          <p:cNvPr id="8" name="Table 7">
            <a:extLst>
              <a:ext uri="{FF2B5EF4-FFF2-40B4-BE49-F238E27FC236}">
                <a16:creationId xmlns:a16="http://schemas.microsoft.com/office/drawing/2014/main" id="{3AA4105B-C419-4B31-9481-86026C41F830}"/>
              </a:ext>
            </a:extLst>
          </p:cNvPr>
          <p:cNvGraphicFramePr>
            <a:graphicFrameLocks noGrp="1"/>
          </p:cNvGraphicFramePr>
          <p:nvPr>
            <p:extLst>
              <p:ext uri="{D42A27DB-BD31-4B8C-83A1-F6EECF244321}">
                <p14:modId xmlns:p14="http://schemas.microsoft.com/office/powerpoint/2010/main" val="263576054"/>
              </p:ext>
            </p:extLst>
          </p:nvPr>
        </p:nvGraphicFramePr>
        <p:xfrm>
          <a:off x="3228109" y="4143811"/>
          <a:ext cx="7439891" cy="1633533"/>
        </p:xfrm>
        <a:graphic>
          <a:graphicData uri="http://schemas.openxmlformats.org/drawingml/2006/table">
            <a:tbl>
              <a:tblPr firstRow="1" firstCol="1" bandRow="1">
                <a:tableStyleId>{5C22544A-7EE6-4342-B048-85BDC9FD1C3A}</a:tableStyleId>
              </a:tblPr>
              <a:tblGrid>
                <a:gridCol w="1195585">
                  <a:extLst>
                    <a:ext uri="{9D8B030D-6E8A-4147-A177-3AD203B41FA5}">
                      <a16:colId xmlns:a16="http://schemas.microsoft.com/office/drawing/2014/main" val="3210294520"/>
                    </a:ext>
                  </a:extLst>
                </a:gridCol>
                <a:gridCol w="2003128">
                  <a:extLst>
                    <a:ext uri="{9D8B030D-6E8A-4147-A177-3AD203B41FA5}">
                      <a16:colId xmlns:a16="http://schemas.microsoft.com/office/drawing/2014/main" val="1281005602"/>
                    </a:ext>
                  </a:extLst>
                </a:gridCol>
                <a:gridCol w="1119025">
                  <a:extLst>
                    <a:ext uri="{9D8B030D-6E8A-4147-A177-3AD203B41FA5}">
                      <a16:colId xmlns:a16="http://schemas.microsoft.com/office/drawing/2014/main" val="2027143811"/>
                    </a:ext>
                  </a:extLst>
                </a:gridCol>
                <a:gridCol w="1635014">
                  <a:extLst>
                    <a:ext uri="{9D8B030D-6E8A-4147-A177-3AD203B41FA5}">
                      <a16:colId xmlns:a16="http://schemas.microsoft.com/office/drawing/2014/main" val="4201404316"/>
                    </a:ext>
                  </a:extLst>
                </a:gridCol>
                <a:gridCol w="1487139">
                  <a:extLst>
                    <a:ext uri="{9D8B030D-6E8A-4147-A177-3AD203B41FA5}">
                      <a16:colId xmlns:a16="http://schemas.microsoft.com/office/drawing/2014/main" val="372686253"/>
                    </a:ext>
                  </a:extLst>
                </a:gridCol>
              </a:tblGrid>
              <a:tr h="544511">
                <a:tc>
                  <a:txBody>
                    <a:bodyPr/>
                    <a:lstStyle/>
                    <a:p>
                      <a:pPr algn="just">
                        <a:lnSpc>
                          <a:spcPct val="150000"/>
                        </a:lnSpc>
                        <a:spcAft>
                          <a:spcPts val="0"/>
                        </a:spcAft>
                      </a:pPr>
                      <a:r>
                        <a:rPr lang="en-ZA" sz="1800">
                          <a:effectLst/>
                        </a:rPr>
                        <a:t> </a:t>
                      </a:r>
                      <a:endParaRPr lang="en-ZA"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ZA" sz="1800">
                          <a:effectLst/>
                        </a:rPr>
                        <a:t>Linear Regression</a:t>
                      </a:r>
                      <a:endParaRPr lang="en-ZA"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ZA" sz="1800">
                          <a:effectLst/>
                        </a:rPr>
                        <a:t>Ridge</a:t>
                      </a:r>
                      <a:endParaRPr lang="en-ZA"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ZA" sz="1800" dirty="0">
                          <a:effectLst/>
                        </a:rPr>
                        <a:t>Random forest</a:t>
                      </a:r>
                      <a:endParaRPr lang="en-ZA"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ZA" sz="1800">
                          <a:effectLst/>
                        </a:rPr>
                        <a:t>XGBOOSt</a:t>
                      </a:r>
                      <a:endParaRPr lang="en-ZA"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4832369"/>
                  </a:ext>
                </a:extLst>
              </a:tr>
              <a:tr h="544511">
                <a:tc>
                  <a:txBody>
                    <a:bodyPr/>
                    <a:lstStyle/>
                    <a:p>
                      <a:pPr algn="just">
                        <a:lnSpc>
                          <a:spcPct val="150000"/>
                        </a:lnSpc>
                        <a:spcAft>
                          <a:spcPts val="0"/>
                        </a:spcAft>
                      </a:pPr>
                      <a:r>
                        <a:rPr lang="en-ZA" sz="1800">
                          <a:effectLst/>
                        </a:rPr>
                        <a:t>R-Squared</a:t>
                      </a:r>
                      <a:endParaRPr lang="en-ZA"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ZA" sz="1800">
                          <a:effectLst/>
                        </a:rPr>
                        <a:t>54.3</a:t>
                      </a:r>
                      <a:endParaRPr lang="en-ZA"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ZA" sz="1800">
                          <a:effectLst/>
                        </a:rPr>
                        <a:t>54.7</a:t>
                      </a:r>
                      <a:endParaRPr lang="en-ZA"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ZA" sz="1800">
                          <a:effectLst/>
                        </a:rPr>
                        <a:t>57</a:t>
                      </a:r>
                      <a:endParaRPr lang="en-ZA"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ZA" sz="1800">
                          <a:effectLst/>
                        </a:rPr>
                        <a:t>57</a:t>
                      </a:r>
                      <a:endParaRPr lang="en-ZA"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49422970"/>
                  </a:ext>
                </a:extLst>
              </a:tr>
              <a:tr h="544511">
                <a:tc>
                  <a:txBody>
                    <a:bodyPr/>
                    <a:lstStyle/>
                    <a:p>
                      <a:pPr algn="just">
                        <a:lnSpc>
                          <a:spcPct val="150000"/>
                        </a:lnSpc>
                        <a:spcAft>
                          <a:spcPts val="0"/>
                        </a:spcAft>
                      </a:pPr>
                      <a:r>
                        <a:rPr lang="en-ZA" sz="1800">
                          <a:effectLst/>
                        </a:rPr>
                        <a:t>RMSE</a:t>
                      </a:r>
                      <a:endParaRPr lang="en-ZA"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ZA" sz="1800">
                          <a:effectLst/>
                        </a:rPr>
                        <a:t>12.04</a:t>
                      </a:r>
                      <a:endParaRPr lang="en-ZA"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ZA" sz="1800">
                          <a:effectLst/>
                        </a:rPr>
                        <a:t>12.04</a:t>
                      </a:r>
                      <a:endParaRPr lang="en-ZA"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ZA" sz="1800">
                          <a:effectLst/>
                        </a:rPr>
                        <a:t>12.04</a:t>
                      </a:r>
                      <a:endParaRPr lang="en-ZA"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ZA" sz="1800" dirty="0">
                          <a:effectLst/>
                        </a:rPr>
                        <a:t>12.04</a:t>
                      </a:r>
                      <a:endParaRPr lang="en-ZA"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21796064"/>
                  </a:ext>
                </a:extLst>
              </a:tr>
            </a:tbl>
          </a:graphicData>
        </a:graphic>
      </p:graphicFrame>
    </p:spTree>
    <p:extLst>
      <p:ext uri="{BB962C8B-B14F-4D97-AF65-F5344CB8AC3E}">
        <p14:creationId xmlns:p14="http://schemas.microsoft.com/office/powerpoint/2010/main" val="3913052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DA27-F4E1-4F51-87B7-2C8B7492099D}"/>
              </a:ext>
            </a:extLst>
          </p:cNvPr>
          <p:cNvSpPr>
            <a:spLocks noGrp="1"/>
          </p:cNvSpPr>
          <p:nvPr>
            <p:ph type="title"/>
          </p:nvPr>
        </p:nvSpPr>
        <p:spPr/>
        <p:txBody>
          <a:bodyPr>
            <a:normAutofit/>
          </a:bodyPr>
          <a:lstStyle/>
          <a:p>
            <a:r>
              <a:rPr lang="en-ZA" b="1" dirty="0"/>
              <a:t>Problem 2: </a:t>
            </a:r>
            <a:r>
              <a:rPr lang="en-ZA" dirty="0"/>
              <a:t>Identify the magnitude of school-performance improvement.</a:t>
            </a:r>
          </a:p>
        </p:txBody>
      </p:sp>
      <p:sp>
        <p:nvSpPr>
          <p:cNvPr id="3" name="Content Placeholder 2">
            <a:extLst>
              <a:ext uri="{FF2B5EF4-FFF2-40B4-BE49-F238E27FC236}">
                <a16:creationId xmlns:a16="http://schemas.microsoft.com/office/drawing/2014/main" id="{BCD3E603-0336-4D44-B392-FE4BAA0398C8}"/>
              </a:ext>
            </a:extLst>
          </p:cNvPr>
          <p:cNvSpPr>
            <a:spLocks noGrp="1"/>
          </p:cNvSpPr>
          <p:nvPr>
            <p:ph sz="half" idx="1"/>
          </p:nvPr>
        </p:nvSpPr>
        <p:spPr>
          <a:xfrm>
            <a:off x="508678" y="2039698"/>
            <a:ext cx="6352307" cy="1709497"/>
          </a:xfrm>
        </p:spPr>
        <p:txBody>
          <a:bodyPr/>
          <a:lstStyle/>
          <a:p>
            <a:pPr>
              <a:buFont typeface="Wingdings" panose="05000000000000000000" pitchFamily="2" charset="2"/>
              <a:buChar char="v"/>
            </a:pPr>
            <a:r>
              <a:rPr lang="en-ZA" dirty="0"/>
              <a:t>Use supervised learning classification models. Use the training data to Fit and predict the target variable (</a:t>
            </a:r>
            <a:r>
              <a:rPr lang="en-ZA" i="1" dirty="0"/>
              <a:t>Status</a:t>
            </a:r>
            <a:r>
              <a:rPr lang="en-ZA" dirty="0"/>
              <a:t>). Use 2019 data to test the model. NB: Status=0 if improvement &lt;0 and 1 if improvement is &gt;=0.</a:t>
            </a:r>
          </a:p>
        </p:txBody>
      </p:sp>
      <p:graphicFrame>
        <p:nvGraphicFramePr>
          <p:cNvPr id="5" name="Table 4">
            <a:extLst>
              <a:ext uri="{FF2B5EF4-FFF2-40B4-BE49-F238E27FC236}">
                <a16:creationId xmlns:a16="http://schemas.microsoft.com/office/drawing/2014/main" id="{FA188499-D78F-49B4-B811-66B2215C50DA}"/>
              </a:ext>
            </a:extLst>
          </p:cNvPr>
          <p:cNvGraphicFramePr>
            <a:graphicFrameLocks noGrp="1"/>
          </p:cNvGraphicFramePr>
          <p:nvPr>
            <p:extLst>
              <p:ext uri="{D42A27DB-BD31-4B8C-83A1-F6EECF244321}">
                <p14:modId xmlns:p14="http://schemas.microsoft.com/office/powerpoint/2010/main" val="4242371254"/>
              </p:ext>
            </p:extLst>
          </p:nvPr>
        </p:nvGraphicFramePr>
        <p:xfrm>
          <a:off x="3948546" y="4318130"/>
          <a:ext cx="7592291" cy="1446771"/>
        </p:xfrm>
        <a:graphic>
          <a:graphicData uri="http://schemas.openxmlformats.org/drawingml/2006/table">
            <a:tbl>
              <a:tblPr firstRow="1" firstCol="1" bandRow="1">
                <a:tableStyleId>{5C22544A-7EE6-4342-B048-85BDC9FD1C3A}</a:tableStyleId>
              </a:tblPr>
              <a:tblGrid>
                <a:gridCol w="1580291">
                  <a:extLst>
                    <a:ext uri="{9D8B030D-6E8A-4147-A177-3AD203B41FA5}">
                      <a16:colId xmlns:a16="http://schemas.microsoft.com/office/drawing/2014/main" val="4087932046"/>
                    </a:ext>
                  </a:extLst>
                </a:gridCol>
                <a:gridCol w="1246036">
                  <a:extLst>
                    <a:ext uri="{9D8B030D-6E8A-4147-A177-3AD203B41FA5}">
                      <a16:colId xmlns:a16="http://schemas.microsoft.com/office/drawing/2014/main" val="1281195793"/>
                    </a:ext>
                  </a:extLst>
                </a:gridCol>
                <a:gridCol w="1787237">
                  <a:extLst>
                    <a:ext uri="{9D8B030D-6E8A-4147-A177-3AD203B41FA5}">
                      <a16:colId xmlns:a16="http://schemas.microsoft.com/office/drawing/2014/main" val="4038354715"/>
                    </a:ext>
                  </a:extLst>
                </a:gridCol>
                <a:gridCol w="1510145">
                  <a:extLst>
                    <a:ext uri="{9D8B030D-6E8A-4147-A177-3AD203B41FA5}">
                      <a16:colId xmlns:a16="http://schemas.microsoft.com/office/drawing/2014/main" val="2338236660"/>
                    </a:ext>
                  </a:extLst>
                </a:gridCol>
                <a:gridCol w="1468582">
                  <a:extLst>
                    <a:ext uri="{9D8B030D-6E8A-4147-A177-3AD203B41FA5}">
                      <a16:colId xmlns:a16="http://schemas.microsoft.com/office/drawing/2014/main" val="2987396726"/>
                    </a:ext>
                  </a:extLst>
                </a:gridCol>
              </a:tblGrid>
              <a:tr h="340411">
                <a:tc>
                  <a:txBody>
                    <a:bodyPr/>
                    <a:lstStyle/>
                    <a:p>
                      <a:pPr algn="just">
                        <a:lnSpc>
                          <a:spcPct val="150000"/>
                        </a:lnSpc>
                        <a:spcAft>
                          <a:spcPts val="0"/>
                        </a:spcAft>
                      </a:pPr>
                      <a:r>
                        <a:rPr lang="en-ZA" sz="2000">
                          <a:effectLst/>
                        </a:rPr>
                        <a:t> </a:t>
                      </a:r>
                      <a:endParaRPr lang="en-ZA"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ZA" sz="2000">
                          <a:effectLst/>
                        </a:rPr>
                        <a:t>KNN</a:t>
                      </a:r>
                      <a:endParaRPr lang="en-ZA"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ZA" sz="2000">
                          <a:effectLst/>
                        </a:rPr>
                        <a:t>Decision Tree</a:t>
                      </a:r>
                      <a:endParaRPr lang="en-ZA"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ZA" sz="2000">
                          <a:effectLst/>
                        </a:rPr>
                        <a:t>SVM</a:t>
                      </a:r>
                      <a:endParaRPr lang="en-ZA"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ZA" sz="2000">
                          <a:effectLst/>
                        </a:rPr>
                        <a:t>Logistic</a:t>
                      </a:r>
                      <a:endParaRPr lang="en-ZA"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95957791"/>
                  </a:ext>
                </a:extLst>
              </a:tr>
              <a:tr h="340411">
                <a:tc>
                  <a:txBody>
                    <a:bodyPr/>
                    <a:lstStyle/>
                    <a:p>
                      <a:pPr algn="ctr">
                        <a:lnSpc>
                          <a:spcPct val="150000"/>
                        </a:lnSpc>
                        <a:spcAft>
                          <a:spcPts val="0"/>
                        </a:spcAft>
                      </a:pPr>
                      <a:r>
                        <a:rPr lang="en-ZA" sz="2000">
                          <a:effectLst/>
                        </a:rPr>
                        <a:t>F1-score</a:t>
                      </a:r>
                      <a:endParaRPr lang="en-ZA"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ZA" sz="2000">
                          <a:effectLst/>
                        </a:rPr>
                        <a:t>76%</a:t>
                      </a:r>
                      <a:endParaRPr lang="en-ZA"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ZA" sz="2000">
                          <a:effectLst/>
                        </a:rPr>
                        <a:t>71%</a:t>
                      </a:r>
                      <a:endParaRPr lang="en-ZA"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ZA" sz="2000">
                          <a:effectLst/>
                        </a:rPr>
                        <a:t>75%</a:t>
                      </a:r>
                      <a:endParaRPr lang="en-ZA"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ZA" sz="2000">
                          <a:effectLst/>
                        </a:rPr>
                        <a:t>74</a:t>
                      </a:r>
                      <a:endParaRPr lang="en-ZA"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58015194"/>
                  </a:ext>
                </a:extLst>
              </a:tr>
              <a:tr h="626859">
                <a:tc>
                  <a:txBody>
                    <a:bodyPr/>
                    <a:lstStyle/>
                    <a:p>
                      <a:pPr algn="ctr">
                        <a:lnSpc>
                          <a:spcPct val="150000"/>
                        </a:lnSpc>
                        <a:spcAft>
                          <a:spcPts val="0"/>
                        </a:spcAft>
                      </a:pPr>
                      <a:r>
                        <a:rPr lang="en-ZA" sz="2000">
                          <a:effectLst/>
                        </a:rPr>
                        <a:t>Jaccard index</a:t>
                      </a:r>
                      <a:endParaRPr lang="en-ZA"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ZA" sz="2000" dirty="0">
                          <a:effectLst/>
                        </a:rPr>
                        <a:t>0.75</a:t>
                      </a:r>
                      <a:endParaRPr lang="en-ZA"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ZA" sz="2000">
                          <a:effectLst/>
                        </a:rPr>
                        <a:t>0.71</a:t>
                      </a:r>
                      <a:endParaRPr lang="en-ZA"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ZA" sz="2000">
                          <a:effectLst/>
                        </a:rPr>
                        <a:t>0.75</a:t>
                      </a:r>
                      <a:endParaRPr lang="en-ZA"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ZA" sz="2000" dirty="0">
                          <a:effectLst/>
                        </a:rPr>
                        <a:t>0.76</a:t>
                      </a:r>
                      <a:endParaRPr lang="en-ZA"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81884318"/>
                  </a:ext>
                </a:extLst>
              </a:tr>
            </a:tbl>
          </a:graphicData>
        </a:graphic>
      </p:graphicFrame>
    </p:spTree>
    <p:extLst>
      <p:ext uri="{BB962C8B-B14F-4D97-AF65-F5344CB8AC3E}">
        <p14:creationId xmlns:p14="http://schemas.microsoft.com/office/powerpoint/2010/main" val="2461930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DA27-F4E1-4F51-87B7-2C8B7492099D}"/>
              </a:ext>
            </a:extLst>
          </p:cNvPr>
          <p:cNvSpPr>
            <a:spLocks noGrp="1"/>
          </p:cNvSpPr>
          <p:nvPr>
            <p:ph type="title"/>
          </p:nvPr>
        </p:nvSpPr>
        <p:spPr/>
        <p:txBody>
          <a:bodyPr>
            <a:normAutofit/>
          </a:bodyPr>
          <a:lstStyle/>
          <a:p>
            <a:r>
              <a:rPr lang="en-ZA" b="1" dirty="0"/>
              <a:t>Problem 3: </a:t>
            </a:r>
            <a:r>
              <a:rPr lang="en-ZA" dirty="0"/>
              <a:t>cluster neighbourhood schools</a:t>
            </a:r>
            <a:br>
              <a:rPr lang="en-ZA" dirty="0"/>
            </a:br>
            <a:endParaRPr lang="en-ZA" dirty="0"/>
          </a:p>
        </p:txBody>
      </p:sp>
      <p:sp>
        <p:nvSpPr>
          <p:cNvPr id="3" name="Content Placeholder 2">
            <a:extLst>
              <a:ext uri="{FF2B5EF4-FFF2-40B4-BE49-F238E27FC236}">
                <a16:creationId xmlns:a16="http://schemas.microsoft.com/office/drawing/2014/main" id="{BCD3E603-0336-4D44-B392-FE4BAA0398C8}"/>
              </a:ext>
            </a:extLst>
          </p:cNvPr>
          <p:cNvSpPr>
            <a:spLocks noGrp="1"/>
          </p:cNvSpPr>
          <p:nvPr>
            <p:ph sz="half" idx="1"/>
          </p:nvPr>
        </p:nvSpPr>
        <p:spPr>
          <a:xfrm>
            <a:off x="277091" y="2676237"/>
            <a:ext cx="3671454" cy="1695642"/>
          </a:xfrm>
        </p:spPr>
        <p:txBody>
          <a:bodyPr/>
          <a:lstStyle/>
          <a:p>
            <a:pPr>
              <a:buFont typeface="Wingdings" panose="05000000000000000000" pitchFamily="2" charset="2"/>
              <a:buChar char="v"/>
            </a:pPr>
            <a:r>
              <a:rPr lang="en-ZA" dirty="0"/>
              <a:t>use K-means algorithm to create cluster on the Map. The 3 cluster were created using the school-performance results from above.</a:t>
            </a:r>
          </a:p>
        </p:txBody>
      </p:sp>
      <p:pic>
        <p:nvPicPr>
          <p:cNvPr id="9" name="Content Placeholder 8">
            <a:extLst>
              <a:ext uri="{FF2B5EF4-FFF2-40B4-BE49-F238E27FC236}">
                <a16:creationId xmlns:a16="http://schemas.microsoft.com/office/drawing/2014/main" id="{C6E1D6B2-26CF-420F-B170-36615E982DFD}"/>
              </a:ext>
            </a:extLst>
          </p:cNvPr>
          <p:cNvPicPr>
            <a:picLocks noGrp="1"/>
          </p:cNvPicPr>
          <p:nvPr>
            <p:ph sz="half" idx="2"/>
          </p:nvPr>
        </p:nvPicPr>
        <p:blipFill>
          <a:blip r:embed="rId2"/>
          <a:stretch>
            <a:fillRect/>
          </a:stretch>
        </p:blipFill>
        <p:spPr>
          <a:xfrm>
            <a:off x="4239491" y="1357746"/>
            <a:ext cx="7675418" cy="5320146"/>
          </a:xfrm>
          <a:prstGeom prst="rect">
            <a:avLst/>
          </a:prstGeom>
        </p:spPr>
      </p:pic>
    </p:spTree>
    <p:extLst>
      <p:ext uri="{BB962C8B-B14F-4D97-AF65-F5344CB8AC3E}">
        <p14:creationId xmlns:p14="http://schemas.microsoft.com/office/powerpoint/2010/main" val="296725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43</TotalTime>
  <Words>968</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Celestial</vt:lpstr>
      <vt:lpstr>PREDICTING AND MODELLING THE SCHOOL PERFORMANCE FOR 2020</vt:lpstr>
      <vt:lpstr>Importance of Education in SA</vt:lpstr>
      <vt:lpstr>DATA RESOURCES</vt:lpstr>
      <vt:lpstr>OUR APPROACH</vt:lpstr>
      <vt:lpstr>SCHOOL-Performance Improvement Distribution </vt:lpstr>
      <vt:lpstr>Lower Quintile pass rate &lt;  upper Quintile PASs rate</vt:lpstr>
      <vt:lpstr>Problem 1: Identify the magnitude of school-performance improvement.</vt:lpstr>
      <vt:lpstr>Problem 2: Identify the magnitude of school-performance improvement.</vt:lpstr>
      <vt:lpstr>Problem 3: cluster neighbourhood schools </vt:lpstr>
      <vt:lpstr>Conclusion</vt:lpstr>
      <vt:lpstr>Future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AND MODELLING THE SCHOOL PERFORMANCE FOR 2020</dc:title>
  <dc:creator>Sabelo Yalezo (S)</dc:creator>
  <cp:lastModifiedBy>Sabelo Yalezo (S)</cp:lastModifiedBy>
  <cp:revision>11</cp:revision>
  <dcterms:created xsi:type="dcterms:W3CDTF">2020-08-04T23:43:31Z</dcterms:created>
  <dcterms:modified xsi:type="dcterms:W3CDTF">2020-08-05T00:27:21Z</dcterms:modified>
</cp:coreProperties>
</file>